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5" r:id="rId19"/>
    <p:sldId id="274"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s Lischka" initials="HL" lastIdx="1" clrIdx="0">
    <p:extLst>
      <p:ext uri="{19B8F6BF-5375-455C-9EA6-DF929625EA0E}">
        <p15:presenceInfo xmlns:p15="http://schemas.microsoft.com/office/powerpoint/2012/main" userId="a3c62836850ee38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67" d="100"/>
          <a:sy n="67" d="100"/>
        </p:scale>
        <p:origin x="102"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17T15:40:44.353"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4EDA8E1-3A9D-4C32-A47B-CD9F4C2D804A}" type="datetimeFigureOut">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DE3B7-890F-47F8-80D8-5B0EF2B8B124}" type="slidenum">
              <a:rPr lang="en-US" smtClean="0"/>
              <a:t>‹#›</a:t>
            </a:fld>
            <a:endParaRPr lang="en-US"/>
          </a:p>
        </p:txBody>
      </p:sp>
    </p:spTree>
    <p:extLst>
      <p:ext uri="{BB962C8B-B14F-4D97-AF65-F5344CB8AC3E}">
        <p14:creationId xmlns:p14="http://schemas.microsoft.com/office/powerpoint/2010/main" val="1151876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EDA8E1-3A9D-4C32-A47B-CD9F4C2D804A}" type="datetimeFigureOut">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DE3B7-890F-47F8-80D8-5B0EF2B8B124}" type="slidenum">
              <a:rPr lang="en-US" smtClean="0"/>
              <a:t>‹#›</a:t>
            </a:fld>
            <a:endParaRPr lang="en-US"/>
          </a:p>
        </p:txBody>
      </p:sp>
    </p:spTree>
    <p:extLst>
      <p:ext uri="{BB962C8B-B14F-4D97-AF65-F5344CB8AC3E}">
        <p14:creationId xmlns:p14="http://schemas.microsoft.com/office/powerpoint/2010/main" val="3179183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EDA8E1-3A9D-4C32-A47B-CD9F4C2D804A}" type="datetimeFigureOut">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DE3B7-890F-47F8-80D8-5B0EF2B8B124}" type="slidenum">
              <a:rPr lang="en-US" smtClean="0"/>
              <a:t>‹#›</a:t>
            </a:fld>
            <a:endParaRPr lang="en-US"/>
          </a:p>
        </p:txBody>
      </p:sp>
    </p:spTree>
    <p:extLst>
      <p:ext uri="{BB962C8B-B14F-4D97-AF65-F5344CB8AC3E}">
        <p14:creationId xmlns:p14="http://schemas.microsoft.com/office/powerpoint/2010/main" val="23196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EDA8E1-3A9D-4C32-A47B-CD9F4C2D804A}" type="datetimeFigureOut">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DE3B7-890F-47F8-80D8-5B0EF2B8B124}" type="slidenum">
              <a:rPr lang="en-US" smtClean="0"/>
              <a:t>‹#›</a:t>
            </a:fld>
            <a:endParaRPr lang="en-US"/>
          </a:p>
        </p:txBody>
      </p:sp>
    </p:spTree>
    <p:extLst>
      <p:ext uri="{BB962C8B-B14F-4D97-AF65-F5344CB8AC3E}">
        <p14:creationId xmlns:p14="http://schemas.microsoft.com/office/powerpoint/2010/main" val="162785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EDA8E1-3A9D-4C32-A47B-CD9F4C2D804A}" type="datetimeFigureOut">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DE3B7-890F-47F8-80D8-5B0EF2B8B124}" type="slidenum">
              <a:rPr lang="en-US" smtClean="0"/>
              <a:t>‹#›</a:t>
            </a:fld>
            <a:endParaRPr lang="en-US"/>
          </a:p>
        </p:txBody>
      </p:sp>
    </p:spTree>
    <p:extLst>
      <p:ext uri="{BB962C8B-B14F-4D97-AF65-F5344CB8AC3E}">
        <p14:creationId xmlns:p14="http://schemas.microsoft.com/office/powerpoint/2010/main" val="645907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EDA8E1-3A9D-4C32-A47B-CD9F4C2D804A}" type="datetimeFigureOut">
              <a:rPr lang="en-US" smtClean="0"/>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DE3B7-890F-47F8-80D8-5B0EF2B8B124}" type="slidenum">
              <a:rPr lang="en-US" smtClean="0"/>
              <a:t>‹#›</a:t>
            </a:fld>
            <a:endParaRPr lang="en-US"/>
          </a:p>
        </p:txBody>
      </p:sp>
    </p:spTree>
    <p:extLst>
      <p:ext uri="{BB962C8B-B14F-4D97-AF65-F5344CB8AC3E}">
        <p14:creationId xmlns:p14="http://schemas.microsoft.com/office/powerpoint/2010/main" val="1100353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EDA8E1-3A9D-4C32-A47B-CD9F4C2D804A}" type="datetimeFigureOut">
              <a:rPr lang="en-US" smtClean="0"/>
              <a:t>6/21/2021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9DE3B7-890F-47F8-80D8-5B0EF2B8B124}" type="slidenum">
              <a:rPr lang="en-US" smtClean="0"/>
              <a:t>‹#›</a:t>
            </a:fld>
            <a:endParaRPr lang="en-US"/>
          </a:p>
        </p:txBody>
      </p:sp>
    </p:spTree>
    <p:extLst>
      <p:ext uri="{BB962C8B-B14F-4D97-AF65-F5344CB8AC3E}">
        <p14:creationId xmlns:p14="http://schemas.microsoft.com/office/powerpoint/2010/main" val="305562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EDA8E1-3A9D-4C32-A47B-CD9F4C2D804A}" type="datetimeFigureOut">
              <a:rPr lang="en-US" smtClean="0"/>
              <a:t>6/21/2021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9DE3B7-890F-47F8-80D8-5B0EF2B8B124}" type="slidenum">
              <a:rPr lang="en-US" smtClean="0"/>
              <a:t>‹#›</a:t>
            </a:fld>
            <a:endParaRPr lang="en-US"/>
          </a:p>
        </p:txBody>
      </p:sp>
    </p:spTree>
    <p:extLst>
      <p:ext uri="{BB962C8B-B14F-4D97-AF65-F5344CB8AC3E}">
        <p14:creationId xmlns:p14="http://schemas.microsoft.com/office/powerpoint/2010/main" val="3429070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EDA8E1-3A9D-4C32-A47B-CD9F4C2D804A}" type="datetimeFigureOut">
              <a:rPr lang="en-US" smtClean="0"/>
              <a:t>6/21/2021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9DE3B7-890F-47F8-80D8-5B0EF2B8B124}" type="slidenum">
              <a:rPr lang="en-US" smtClean="0"/>
              <a:t>‹#›</a:t>
            </a:fld>
            <a:endParaRPr lang="en-US"/>
          </a:p>
        </p:txBody>
      </p:sp>
    </p:spTree>
    <p:extLst>
      <p:ext uri="{BB962C8B-B14F-4D97-AF65-F5344CB8AC3E}">
        <p14:creationId xmlns:p14="http://schemas.microsoft.com/office/powerpoint/2010/main" val="3753572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4EDA8E1-3A9D-4C32-A47B-CD9F4C2D804A}" type="datetimeFigureOut">
              <a:rPr lang="en-US" smtClean="0"/>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DE3B7-890F-47F8-80D8-5B0EF2B8B124}" type="slidenum">
              <a:rPr lang="en-US" smtClean="0"/>
              <a:t>‹#›</a:t>
            </a:fld>
            <a:endParaRPr lang="en-US"/>
          </a:p>
        </p:txBody>
      </p:sp>
    </p:spTree>
    <p:extLst>
      <p:ext uri="{BB962C8B-B14F-4D97-AF65-F5344CB8AC3E}">
        <p14:creationId xmlns:p14="http://schemas.microsoft.com/office/powerpoint/2010/main" val="53620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4EDA8E1-3A9D-4C32-A47B-CD9F4C2D804A}" type="datetimeFigureOut">
              <a:rPr lang="en-US" smtClean="0"/>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DE3B7-890F-47F8-80D8-5B0EF2B8B124}" type="slidenum">
              <a:rPr lang="en-US" smtClean="0"/>
              <a:t>‹#›</a:t>
            </a:fld>
            <a:endParaRPr lang="en-US"/>
          </a:p>
        </p:txBody>
      </p:sp>
    </p:spTree>
    <p:extLst>
      <p:ext uri="{BB962C8B-B14F-4D97-AF65-F5344CB8AC3E}">
        <p14:creationId xmlns:p14="http://schemas.microsoft.com/office/powerpoint/2010/main" val="2388632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EDA8E1-3A9D-4C32-A47B-CD9F4C2D804A}" type="datetimeFigureOut">
              <a:rPr lang="en-US" smtClean="0"/>
              <a:t>6/21/2021</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9DE3B7-890F-47F8-80D8-5B0EF2B8B124}" type="slidenum">
              <a:rPr lang="en-US" smtClean="0"/>
              <a:t>‹#›</a:t>
            </a:fld>
            <a:endParaRPr lang="en-US"/>
          </a:p>
        </p:txBody>
      </p:sp>
    </p:spTree>
    <p:extLst>
      <p:ext uri="{BB962C8B-B14F-4D97-AF65-F5344CB8AC3E}">
        <p14:creationId xmlns:p14="http://schemas.microsoft.com/office/powerpoint/2010/main" val="471918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4.bin"/><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21.wmf"/><Relationship Id="rId18" Type="http://schemas.openxmlformats.org/officeDocument/2006/relationships/oleObject" Target="../embeddings/oleObject23.bin"/><Relationship Id="rId3" Type="http://schemas.openxmlformats.org/officeDocument/2006/relationships/image" Target="../media/image16.wmf"/><Relationship Id="rId7" Type="http://schemas.openxmlformats.org/officeDocument/2006/relationships/image" Target="../media/image18.wmf"/><Relationship Id="rId12" Type="http://schemas.openxmlformats.org/officeDocument/2006/relationships/oleObject" Target="../embeddings/oleObject20.bin"/><Relationship Id="rId17" Type="http://schemas.openxmlformats.org/officeDocument/2006/relationships/image" Target="../media/image23.wmf"/><Relationship Id="rId2" Type="http://schemas.openxmlformats.org/officeDocument/2006/relationships/oleObject" Target="../embeddings/oleObject15.bin"/><Relationship Id="rId16" Type="http://schemas.openxmlformats.org/officeDocument/2006/relationships/oleObject" Target="../embeddings/oleObject22.bin"/><Relationship Id="rId1" Type="http://schemas.openxmlformats.org/officeDocument/2006/relationships/slideLayout" Target="../slideLayouts/slideLayout7.xml"/><Relationship Id="rId6" Type="http://schemas.openxmlformats.org/officeDocument/2006/relationships/oleObject" Target="../embeddings/oleObject17.bin"/><Relationship Id="rId11" Type="http://schemas.openxmlformats.org/officeDocument/2006/relationships/image" Target="../media/image20.wmf"/><Relationship Id="rId5" Type="http://schemas.openxmlformats.org/officeDocument/2006/relationships/image" Target="../media/image17.wmf"/><Relationship Id="rId15" Type="http://schemas.openxmlformats.org/officeDocument/2006/relationships/image" Target="../media/image22.wmf"/><Relationship Id="rId10" Type="http://schemas.openxmlformats.org/officeDocument/2006/relationships/oleObject" Target="../embeddings/oleObject19.bin"/><Relationship Id="rId19" Type="http://schemas.openxmlformats.org/officeDocument/2006/relationships/image" Target="../media/image24.wmf"/><Relationship Id="rId4" Type="http://schemas.openxmlformats.org/officeDocument/2006/relationships/oleObject" Target="../embeddings/oleObject16.bin"/><Relationship Id="rId9" Type="http://schemas.openxmlformats.org/officeDocument/2006/relationships/image" Target="../media/image19.wmf"/><Relationship Id="rId14" Type="http://schemas.openxmlformats.org/officeDocument/2006/relationships/oleObject" Target="../embeddings/oleObject21.bin"/></Relationships>
</file>

<file path=ppt/slides/_rels/slide12.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25.wmf"/><Relationship Id="rId7" Type="http://schemas.openxmlformats.org/officeDocument/2006/relationships/image" Target="../media/image27.wmf"/><Relationship Id="rId2" Type="http://schemas.openxmlformats.org/officeDocument/2006/relationships/oleObject" Target="../embeddings/oleObject24.bin"/><Relationship Id="rId1" Type="http://schemas.openxmlformats.org/officeDocument/2006/relationships/slideLayout" Target="../slideLayouts/slideLayout7.xml"/><Relationship Id="rId6" Type="http://schemas.openxmlformats.org/officeDocument/2006/relationships/oleObject" Target="../embeddings/oleObject26.bin"/><Relationship Id="rId5" Type="http://schemas.openxmlformats.org/officeDocument/2006/relationships/image" Target="../media/image26.wmf"/><Relationship Id="rId4" Type="http://schemas.openxmlformats.org/officeDocument/2006/relationships/oleObject" Target="../embeddings/oleObject25.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image" Target="../media/image28.wmf"/><Relationship Id="rId7" Type="http://schemas.openxmlformats.org/officeDocument/2006/relationships/image" Target="../media/image30.wmf"/><Relationship Id="rId2" Type="http://schemas.openxmlformats.org/officeDocument/2006/relationships/oleObject" Target="../embeddings/oleObject27.bin"/><Relationship Id="rId1" Type="http://schemas.openxmlformats.org/officeDocument/2006/relationships/slideLayout" Target="../slideLayouts/slideLayout7.xml"/><Relationship Id="rId6" Type="http://schemas.openxmlformats.org/officeDocument/2006/relationships/oleObject" Target="../embeddings/oleObject29.bin"/><Relationship Id="rId5" Type="http://schemas.openxmlformats.org/officeDocument/2006/relationships/image" Target="../media/image29.wmf"/><Relationship Id="rId4" Type="http://schemas.openxmlformats.org/officeDocument/2006/relationships/oleObject" Target="../embeddings/oleObject28.bin"/><Relationship Id="rId9" Type="http://schemas.openxmlformats.org/officeDocument/2006/relationships/image" Target="../media/image31.wmf"/></Relationships>
</file>

<file path=ppt/slides/_rels/slide14.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wmf"/><Relationship Id="rId1" Type="http://schemas.openxmlformats.org/officeDocument/2006/relationships/slideLayout" Target="../slideLayouts/slideLayout7.xml"/><Relationship Id="rId6" Type="http://schemas.openxmlformats.org/officeDocument/2006/relationships/image" Target="../media/image36.wmf"/><Relationship Id="rId5" Type="http://schemas.openxmlformats.org/officeDocument/2006/relationships/oleObject" Target="../embeddings/oleObject31.bin"/><Relationship Id="rId4" Type="http://schemas.openxmlformats.org/officeDocument/2006/relationships/image" Target="../media/image3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6.xml"/><Relationship Id="rId6" Type="http://schemas.openxmlformats.org/officeDocument/2006/relationships/oleObject" Target="../embeddings/oleObject3.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4.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6.wmf"/><Relationship Id="rId7" Type="http://schemas.openxmlformats.org/officeDocument/2006/relationships/image" Target="../media/image8.wmf"/><Relationship Id="rId2" Type="http://schemas.openxmlformats.org/officeDocument/2006/relationships/oleObject" Target="../embeddings/oleObject6.bin"/><Relationship Id="rId1" Type="http://schemas.openxmlformats.org/officeDocument/2006/relationships/slideLayout" Target="../slideLayouts/slideLayout6.xml"/><Relationship Id="rId6" Type="http://schemas.openxmlformats.org/officeDocument/2006/relationships/oleObject" Target="../embeddings/oleObject8.bin"/><Relationship Id="rId5" Type="http://schemas.openxmlformats.org/officeDocument/2006/relationships/image" Target="../media/image7.wmf"/><Relationship Id="rId4" Type="http://schemas.openxmlformats.org/officeDocument/2006/relationships/oleObject" Target="../embeddings/oleObject7.bin"/><Relationship Id="rId9" Type="http://schemas.openxmlformats.org/officeDocument/2006/relationships/image" Target="../media/image9.wmf"/></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12.wmf"/><Relationship Id="rId7" Type="http://schemas.openxmlformats.org/officeDocument/2006/relationships/image" Target="../media/image14.wmf"/><Relationship Id="rId2"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oleObject" Target="../embeddings/oleObject12.bin"/><Relationship Id="rId5" Type="http://schemas.openxmlformats.org/officeDocument/2006/relationships/image" Target="../media/image13.wmf"/><Relationship Id="rId4" Type="http://schemas.openxmlformats.org/officeDocument/2006/relationships/oleObject" Target="../embeddings/oleObject11.bin"/><Relationship Id="rId9" Type="http://schemas.openxmlformats.org/officeDocument/2006/relationships/image" Target="../media/image15.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3848" y="785611"/>
            <a:ext cx="9144000" cy="1643264"/>
          </a:xfrm>
        </p:spPr>
        <p:txBody>
          <a:bodyPr>
            <a:normAutofit fontScale="90000"/>
          </a:bodyPr>
          <a:lstStyle/>
          <a:p>
            <a:r>
              <a:rPr lang="en-US" dirty="0"/>
              <a:t>An Introduction into Multireference Theory</a:t>
            </a:r>
          </a:p>
        </p:txBody>
      </p:sp>
      <p:sp>
        <p:nvSpPr>
          <p:cNvPr id="3" name="Subtitle 2"/>
          <p:cNvSpPr>
            <a:spLocks noGrp="1"/>
          </p:cNvSpPr>
          <p:nvPr>
            <p:ph type="subTitle" idx="1"/>
          </p:nvPr>
        </p:nvSpPr>
        <p:spPr>
          <a:xfrm>
            <a:off x="2053428" y="2534717"/>
            <a:ext cx="7904839" cy="1101615"/>
          </a:xfrm>
        </p:spPr>
        <p:txBody>
          <a:bodyPr/>
          <a:lstStyle/>
          <a:p>
            <a:r>
              <a:rPr lang="en-US" dirty="0"/>
              <a:t>Hans Lischka</a:t>
            </a:r>
          </a:p>
          <a:p>
            <a:r>
              <a:rPr lang="en-US" dirty="0"/>
              <a:t>Texas Tech University, USA</a:t>
            </a:r>
          </a:p>
        </p:txBody>
      </p:sp>
    </p:spTree>
    <p:extLst>
      <p:ext uri="{BB962C8B-B14F-4D97-AF65-F5344CB8AC3E}">
        <p14:creationId xmlns:p14="http://schemas.microsoft.com/office/powerpoint/2010/main" val="2371372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0006" y="978794"/>
            <a:ext cx="5528758" cy="461665"/>
          </a:xfrm>
          <a:prstGeom prst="rect">
            <a:avLst/>
          </a:prstGeom>
          <a:noFill/>
        </p:spPr>
        <p:txBody>
          <a:bodyPr wrap="none" rtlCol="0">
            <a:spAutoFit/>
          </a:bodyPr>
          <a:lstStyle/>
          <a:p>
            <a:r>
              <a:rPr lang="en-US" sz="2400" dirty="0"/>
              <a:t>Types of MRCI: uncontracted or contracted</a:t>
            </a:r>
          </a:p>
        </p:txBody>
      </p:sp>
      <p:graphicFrame>
        <p:nvGraphicFramePr>
          <p:cNvPr id="4" name="Object 3"/>
          <p:cNvGraphicFramePr>
            <a:graphicFrameLocks noChangeAspect="1"/>
          </p:cNvGraphicFramePr>
          <p:nvPr>
            <p:extLst>
              <p:ext uri="{D42A27DB-BD31-4B8C-83A1-F6EECF244321}">
                <p14:modId xmlns:p14="http://schemas.microsoft.com/office/powerpoint/2010/main" val="2991804862"/>
              </p:ext>
            </p:extLst>
          </p:nvPr>
        </p:nvGraphicFramePr>
        <p:xfrm>
          <a:off x="2081348" y="1626127"/>
          <a:ext cx="5905763" cy="898703"/>
        </p:xfrm>
        <a:graphic>
          <a:graphicData uri="http://schemas.openxmlformats.org/presentationml/2006/ole">
            <mc:AlternateContent xmlns:mc="http://schemas.openxmlformats.org/markup-compatibility/2006">
              <mc:Choice xmlns:v="urn:schemas-microsoft-com:vml" Requires="v">
                <p:oleObj name="Equation" r:id="rId2" imgW="2920680" imgH="444240" progId="Equation.DSMT4">
                  <p:embed/>
                </p:oleObj>
              </mc:Choice>
              <mc:Fallback>
                <p:oleObj name="Equation" r:id="rId2" imgW="2920680" imgH="444240" progId="Equation.DSMT4">
                  <p:embed/>
                  <p:pic>
                    <p:nvPicPr>
                      <p:cNvPr id="87" name="Object 86"/>
                      <p:cNvPicPr/>
                      <p:nvPr/>
                    </p:nvPicPr>
                    <p:blipFill>
                      <a:blip r:embed="rId3"/>
                      <a:stretch>
                        <a:fillRect/>
                      </a:stretch>
                    </p:blipFill>
                    <p:spPr>
                      <a:xfrm>
                        <a:off x="2081348" y="1626127"/>
                        <a:ext cx="5905763" cy="898703"/>
                      </a:xfrm>
                      <a:prstGeom prst="rect">
                        <a:avLst/>
                      </a:prstGeom>
                    </p:spPr>
                  </p:pic>
                </p:oleObj>
              </mc:Fallback>
            </mc:AlternateContent>
          </a:graphicData>
        </a:graphic>
      </p:graphicFrame>
      <p:cxnSp>
        <p:nvCxnSpPr>
          <p:cNvPr id="6" name="Straight Arrow Connector 5"/>
          <p:cNvCxnSpPr/>
          <p:nvPr/>
        </p:nvCxnSpPr>
        <p:spPr>
          <a:xfrm flipV="1">
            <a:off x="3717416" y="2331076"/>
            <a:ext cx="0" cy="6825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3924889" y="2524830"/>
            <a:ext cx="6157648" cy="830997"/>
          </a:xfrm>
          <a:prstGeom prst="rect">
            <a:avLst/>
          </a:prstGeom>
          <a:noFill/>
        </p:spPr>
        <p:txBody>
          <a:bodyPr wrap="none" rtlCol="0">
            <a:spAutoFit/>
          </a:bodyPr>
          <a:lstStyle/>
          <a:p>
            <a:pPr marL="342900" indent="-342900">
              <a:buFont typeface="Arial" panose="020B0604020202020204" pitchFamily="34" charset="0"/>
              <a:buChar char="•"/>
            </a:pPr>
            <a:r>
              <a:rPr lang="en-US" sz="2400" dirty="0"/>
              <a:t>Free variation, more flexible, more expensive</a:t>
            </a:r>
          </a:p>
          <a:p>
            <a:pPr marL="342900" indent="-342900">
              <a:buFont typeface="Arial" panose="020B0604020202020204" pitchFamily="34" charset="0"/>
              <a:buChar char="•"/>
            </a:pPr>
            <a:r>
              <a:rPr lang="en-US" sz="2400" dirty="0"/>
              <a:t>Contraction, computationally faster</a:t>
            </a:r>
          </a:p>
        </p:txBody>
      </p:sp>
      <p:sp>
        <p:nvSpPr>
          <p:cNvPr id="9" name="TextBox 8"/>
          <p:cNvSpPr txBox="1"/>
          <p:nvPr/>
        </p:nvSpPr>
        <p:spPr>
          <a:xfrm>
            <a:off x="953037" y="3681527"/>
            <a:ext cx="10934163" cy="1200329"/>
          </a:xfrm>
          <a:prstGeom prst="rect">
            <a:avLst/>
          </a:prstGeom>
          <a:noFill/>
        </p:spPr>
        <p:txBody>
          <a:bodyPr wrap="square" rtlCol="0">
            <a:spAutoFit/>
          </a:bodyPr>
          <a:lstStyle/>
          <a:p>
            <a:r>
              <a:rPr lang="en-US" sz="2400" dirty="0"/>
              <a:t>Truncation of MRCI leads to size </a:t>
            </a:r>
            <a:r>
              <a:rPr lang="en-US" sz="2400" dirty="0" err="1"/>
              <a:t>extensivity</a:t>
            </a:r>
            <a:r>
              <a:rPr lang="en-US" sz="2400" dirty="0"/>
              <a:t> errors: correlation energy does not scale correctly with size of the system</a:t>
            </a:r>
          </a:p>
          <a:p>
            <a:r>
              <a:rPr lang="en-US" sz="2400" dirty="0"/>
              <a:t>MR averaged quadratic coupled cluster MR-AQCC) method: size extensivity corrections</a:t>
            </a:r>
          </a:p>
        </p:txBody>
      </p:sp>
    </p:spTree>
    <p:extLst>
      <p:ext uri="{BB962C8B-B14F-4D97-AF65-F5344CB8AC3E}">
        <p14:creationId xmlns:p14="http://schemas.microsoft.com/office/powerpoint/2010/main" val="4084591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38CA72-B169-4E63-80A2-35BC152186F2}"/>
              </a:ext>
            </a:extLst>
          </p:cNvPr>
          <p:cNvSpPr txBox="1"/>
          <p:nvPr/>
        </p:nvSpPr>
        <p:spPr>
          <a:xfrm>
            <a:off x="3489960" y="579120"/>
            <a:ext cx="3830792" cy="523220"/>
          </a:xfrm>
          <a:prstGeom prst="rect">
            <a:avLst/>
          </a:prstGeom>
          <a:noFill/>
        </p:spPr>
        <p:txBody>
          <a:bodyPr wrap="none" rtlCol="0">
            <a:spAutoFit/>
          </a:bodyPr>
          <a:lstStyle/>
          <a:p>
            <a:r>
              <a:rPr lang="en-US" sz="2800" b="1" dirty="0"/>
              <a:t>Ritz Variational Principle</a:t>
            </a:r>
          </a:p>
        </p:txBody>
      </p:sp>
      <p:graphicFrame>
        <p:nvGraphicFramePr>
          <p:cNvPr id="3" name="Object 2">
            <a:extLst>
              <a:ext uri="{FF2B5EF4-FFF2-40B4-BE49-F238E27FC236}">
                <a16:creationId xmlns:a16="http://schemas.microsoft.com/office/drawing/2014/main" id="{6A269844-94A6-4087-BFB4-BA6C0086114F}"/>
              </a:ext>
            </a:extLst>
          </p:cNvPr>
          <p:cNvGraphicFramePr>
            <a:graphicFrameLocks noChangeAspect="1"/>
          </p:cNvGraphicFramePr>
          <p:nvPr>
            <p:extLst>
              <p:ext uri="{D42A27DB-BD31-4B8C-83A1-F6EECF244321}">
                <p14:modId xmlns:p14="http://schemas.microsoft.com/office/powerpoint/2010/main" val="1839447228"/>
              </p:ext>
            </p:extLst>
          </p:nvPr>
        </p:nvGraphicFramePr>
        <p:xfrm>
          <a:off x="1811035" y="2129375"/>
          <a:ext cx="1997711" cy="803677"/>
        </p:xfrm>
        <a:graphic>
          <a:graphicData uri="http://schemas.openxmlformats.org/presentationml/2006/ole">
            <mc:AlternateContent xmlns:mc="http://schemas.openxmlformats.org/markup-compatibility/2006">
              <mc:Choice xmlns:v="urn:schemas-microsoft-com:vml" Requires="v">
                <p:oleObj name="Equation" r:id="rId2" imgW="1104840" imgH="444240" progId="Equation.DSMT4">
                  <p:embed/>
                </p:oleObj>
              </mc:Choice>
              <mc:Fallback>
                <p:oleObj name="Equation" r:id="rId2" imgW="1104840" imgH="444240" progId="Equation.DSMT4">
                  <p:embed/>
                  <p:pic>
                    <p:nvPicPr>
                      <p:cNvPr id="0" name=""/>
                      <p:cNvPicPr/>
                      <p:nvPr/>
                    </p:nvPicPr>
                    <p:blipFill>
                      <a:blip r:embed="rId3"/>
                      <a:stretch>
                        <a:fillRect/>
                      </a:stretch>
                    </p:blipFill>
                    <p:spPr>
                      <a:xfrm>
                        <a:off x="1811035" y="2129375"/>
                        <a:ext cx="1997711" cy="803677"/>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72A0FD8F-A1F4-4848-85F5-2AA1CD6BAAA1}"/>
              </a:ext>
            </a:extLst>
          </p:cNvPr>
          <p:cNvGraphicFramePr>
            <a:graphicFrameLocks noChangeAspect="1"/>
          </p:cNvGraphicFramePr>
          <p:nvPr>
            <p:extLst>
              <p:ext uri="{D42A27DB-BD31-4B8C-83A1-F6EECF244321}">
                <p14:modId xmlns:p14="http://schemas.microsoft.com/office/powerpoint/2010/main" val="4237173776"/>
              </p:ext>
            </p:extLst>
          </p:nvPr>
        </p:nvGraphicFramePr>
        <p:xfrm>
          <a:off x="1715886" y="1489275"/>
          <a:ext cx="2188011" cy="523220"/>
        </p:xfrm>
        <a:graphic>
          <a:graphicData uri="http://schemas.openxmlformats.org/presentationml/2006/ole">
            <mc:AlternateContent xmlns:mc="http://schemas.openxmlformats.org/markup-compatibility/2006">
              <mc:Choice xmlns:v="urn:schemas-microsoft-com:vml" Requires="v">
                <p:oleObj name="Equation" r:id="rId4" imgW="1168200" imgH="279360" progId="Equation.DSMT4">
                  <p:embed/>
                </p:oleObj>
              </mc:Choice>
              <mc:Fallback>
                <p:oleObj name="Equation" r:id="rId4" imgW="1168200" imgH="279360" progId="Equation.DSMT4">
                  <p:embed/>
                  <p:pic>
                    <p:nvPicPr>
                      <p:cNvPr id="0" name=""/>
                      <p:cNvPicPr/>
                      <p:nvPr/>
                    </p:nvPicPr>
                    <p:blipFill>
                      <a:blip r:embed="rId5"/>
                      <a:stretch>
                        <a:fillRect/>
                      </a:stretch>
                    </p:blipFill>
                    <p:spPr>
                      <a:xfrm>
                        <a:off x="1715886" y="1489275"/>
                        <a:ext cx="2188011" cy="523220"/>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6C930308-FA70-49BA-A0E4-4713C0F0F10F}"/>
              </a:ext>
            </a:extLst>
          </p:cNvPr>
          <p:cNvSpPr txBox="1"/>
          <p:nvPr/>
        </p:nvSpPr>
        <p:spPr>
          <a:xfrm>
            <a:off x="4347999" y="1489275"/>
            <a:ext cx="3114955"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Schrödinger equation</a:t>
            </a:r>
          </a:p>
        </p:txBody>
      </p:sp>
      <p:sp>
        <p:nvSpPr>
          <p:cNvPr id="6" name="TextBox 5">
            <a:extLst>
              <a:ext uri="{FF2B5EF4-FFF2-40B4-BE49-F238E27FC236}">
                <a16:creationId xmlns:a16="http://schemas.microsoft.com/office/drawing/2014/main" id="{F8B0DDCE-03A2-42B8-B519-6BC4E99FC96C}"/>
              </a:ext>
            </a:extLst>
          </p:cNvPr>
          <p:cNvSpPr txBox="1"/>
          <p:nvPr/>
        </p:nvSpPr>
        <p:spPr>
          <a:xfrm>
            <a:off x="4347998" y="2309300"/>
            <a:ext cx="1983235"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CI expansion</a:t>
            </a:r>
          </a:p>
        </p:txBody>
      </p:sp>
      <p:graphicFrame>
        <p:nvGraphicFramePr>
          <p:cNvPr id="8" name="Object 7">
            <a:extLst>
              <a:ext uri="{FF2B5EF4-FFF2-40B4-BE49-F238E27FC236}">
                <a16:creationId xmlns:a16="http://schemas.microsoft.com/office/drawing/2014/main" id="{50FE88F5-D850-4D38-BD87-3059088B27E0}"/>
              </a:ext>
            </a:extLst>
          </p:cNvPr>
          <p:cNvGraphicFramePr>
            <a:graphicFrameLocks noChangeAspect="1"/>
          </p:cNvGraphicFramePr>
          <p:nvPr>
            <p:extLst>
              <p:ext uri="{D42A27DB-BD31-4B8C-83A1-F6EECF244321}">
                <p14:modId xmlns:p14="http://schemas.microsoft.com/office/powerpoint/2010/main" val="3168373800"/>
              </p:ext>
            </p:extLst>
          </p:nvPr>
        </p:nvGraphicFramePr>
        <p:xfrm>
          <a:off x="1355643" y="2940677"/>
          <a:ext cx="3098800" cy="803275"/>
        </p:xfrm>
        <a:graphic>
          <a:graphicData uri="http://schemas.openxmlformats.org/presentationml/2006/ole">
            <mc:AlternateContent xmlns:mc="http://schemas.openxmlformats.org/markup-compatibility/2006">
              <mc:Choice xmlns:v="urn:schemas-microsoft-com:vml" Requires="v">
                <p:oleObj name="Equation" r:id="rId6" imgW="1714320" imgH="444240" progId="Equation.DSMT4">
                  <p:embed/>
                </p:oleObj>
              </mc:Choice>
              <mc:Fallback>
                <p:oleObj name="Equation" r:id="rId6" imgW="1714320" imgH="444240" progId="Equation.DSMT4">
                  <p:embed/>
                  <p:pic>
                    <p:nvPicPr>
                      <p:cNvPr id="3" name="Object 2">
                        <a:extLst>
                          <a:ext uri="{FF2B5EF4-FFF2-40B4-BE49-F238E27FC236}">
                            <a16:creationId xmlns:a16="http://schemas.microsoft.com/office/drawing/2014/main" id="{6A269844-94A6-4087-BFB4-BA6C0086114F}"/>
                          </a:ext>
                        </a:extLst>
                      </p:cNvPr>
                      <p:cNvPicPr/>
                      <p:nvPr/>
                    </p:nvPicPr>
                    <p:blipFill>
                      <a:blip r:embed="rId7"/>
                      <a:stretch>
                        <a:fillRect/>
                      </a:stretch>
                    </p:blipFill>
                    <p:spPr>
                      <a:xfrm>
                        <a:off x="1355643" y="2940677"/>
                        <a:ext cx="3098800" cy="803275"/>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9217DCF0-EAF4-4EC0-8A74-FE409DCC7986}"/>
              </a:ext>
            </a:extLst>
          </p:cNvPr>
          <p:cNvSpPr txBox="1"/>
          <p:nvPr/>
        </p:nvSpPr>
        <p:spPr>
          <a:xfrm>
            <a:off x="4607078" y="3042076"/>
            <a:ext cx="3865409" cy="83099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Multiply from the left with </a:t>
            </a:r>
            <a:r>
              <a:rPr lang="en-US" sz="2400" dirty="0">
                <a:latin typeface="Arial" panose="020B0604020202020204" pitchFamily="34" charset="0"/>
                <a:cs typeface="Arial" panose="020B0604020202020204" pitchFamily="34" charset="0"/>
                <a:sym typeface="Symbol" panose="05050102010706020507" pitchFamily="18" charset="2"/>
              </a:rPr>
              <a:t></a:t>
            </a:r>
            <a:r>
              <a:rPr lang="en-US" sz="2400" baseline="-25000" dirty="0">
                <a:latin typeface="Arial" panose="020B0604020202020204" pitchFamily="34" charset="0"/>
                <a:cs typeface="Arial" panose="020B0604020202020204" pitchFamily="34" charset="0"/>
                <a:sym typeface="Symbol" panose="05050102010706020507" pitchFamily="18" charset="2"/>
              </a:rPr>
              <a:t>l</a:t>
            </a:r>
            <a:r>
              <a:rPr lang="en-US" sz="2400" dirty="0">
                <a:latin typeface="Arial" panose="020B0604020202020204" pitchFamily="34" charset="0"/>
                <a:cs typeface="Arial" panose="020B0604020202020204" pitchFamily="34" charset="0"/>
                <a:sym typeface="Symbol" panose="05050102010706020507" pitchFamily="18" charset="2"/>
              </a:rPr>
              <a:t> </a:t>
            </a:r>
            <a:r>
              <a:rPr lang="en-US" sz="2400" dirty="0">
                <a:latin typeface="Arial" panose="020B0604020202020204" pitchFamily="34" charset="0"/>
                <a:cs typeface="Arial" panose="020B0604020202020204" pitchFamily="34" charset="0"/>
              </a:rPr>
              <a:t>and integrate </a:t>
            </a:r>
          </a:p>
        </p:txBody>
      </p:sp>
      <p:graphicFrame>
        <p:nvGraphicFramePr>
          <p:cNvPr id="10" name="Object 9">
            <a:extLst>
              <a:ext uri="{FF2B5EF4-FFF2-40B4-BE49-F238E27FC236}">
                <a16:creationId xmlns:a16="http://schemas.microsoft.com/office/drawing/2014/main" id="{D63835F6-80CD-4E95-A418-2CE9F66A8FC7}"/>
              </a:ext>
            </a:extLst>
          </p:cNvPr>
          <p:cNvGraphicFramePr>
            <a:graphicFrameLocks noChangeAspect="1"/>
          </p:cNvGraphicFramePr>
          <p:nvPr>
            <p:extLst>
              <p:ext uri="{D42A27DB-BD31-4B8C-83A1-F6EECF244321}">
                <p14:modId xmlns:p14="http://schemas.microsoft.com/office/powerpoint/2010/main" val="2609175870"/>
              </p:ext>
            </p:extLst>
          </p:nvPr>
        </p:nvGraphicFramePr>
        <p:xfrm>
          <a:off x="1247040" y="4031813"/>
          <a:ext cx="4016375" cy="803275"/>
        </p:xfrm>
        <a:graphic>
          <a:graphicData uri="http://schemas.openxmlformats.org/presentationml/2006/ole">
            <mc:AlternateContent xmlns:mc="http://schemas.openxmlformats.org/markup-compatibility/2006">
              <mc:Choice xmlns:v="urn:schemas-microsoft-com:vml" Requires="v">
                <p:oleObj name="Equation" r:id="rId8" imgW="2222280" imgH="444240" progId="Equation.DSMT4">
                  <p:embed/>
                </p:oleObj>
              </mc:Choice>
              <mc:Fallback>
                <p:oleObj name="Equation" r:id="rId8" imgW="2222280" imgH="444240" progId="Equation.DSMT4">
                  <p:embed/>
                  <p:pic>
                    <p:nvPicPr>
                      <p:cNvPr id="8" name="Object 7">
                        <a:extLst>
                          <a:ext uri="{FF2B5EF4-FFF2-40B4-BE49-F238E27FC236}">
                            <a16:creationId xmlns:a16="http://schemas.microsoft.com/office/drawing/2014/main" id="{50FE88F5-D850-4D38-BD87-3059088B27E0}"/>
                          </a:ext>
                        </a:extLst>
                      </p:cNvPr>
                      <p:cNvPicPr/>
                      <p:nvPr/>
                    </p:nvPicPr>
                    <p:blipFill>
                      <a:blip r:embed="rId9"/>
                      <a:stretch>
                        <a:fillRect/>
                      </a:stretch>
                    </p:blipFill>
                    <p:spPr>
                      <a:xfrm>
                        <a:off x="1247040" y="4031813"/>
                        <a:ext cx="4016375" cy="803275"/>
                      </a:xfrm>
                      <a:prstGeom prst="rect">
                        <a:avLst/>
                      </a:prstGeom>
                    </p:spPr>
                  </p:pic>
                </p:oleObj>
              </mc:Fallback>
            </mc:AlternateContent>
          </a:graphicData>
        </a:graphic>
      </p:graphicFrame>
      <p:sp>
        <p:nvSpPr>
          <p:cNvPr id="11" name="TextBox 10">
            <a:extLst>
              <a:ext uri="{FF2B5EF4-FFF2-40B4-BE49-F238E27FC236}">
                <a16:creationId xmlns:a16="http://schemas.microsoft.com/office/drawing/2014/main" id="{5C786529-D153-4746-8B89-84FE892F8043}"/>
              </a:ext>
            </a:extLst>
          </p:cNvPr>
          <p:cNvSpPr txBox="1"/>
          <p:nvPr/>
        </p:nvSpPr>
        <p:spPr>
          <a:xfrm>
            <a:off x="5388047" y="4043201"/>
            <a:ext cx="3865409" cy="83099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using</a:t>
            </a:r>
          </a:p>
          <a:p>
            <a:r>
              <a:rPr lang="en-US" sz="2400" dirty="0">
                <a:latin typeface="Arial" panose="020B0604020202020204" pitchFamily="34" charset="0"/>
                <a:cs typeface="Arial" panose="020B0604020202020204" pitchFamily="34" charset="0"/>
              </a:rPr>
              <a:t>and    </a:t>
            </a:r>
          </a:p>
        </p:txBody>
      </p:sp>
      <p:graphicFrame>
        <p:nvGraphicFramePr>
          <p:cNvPr id="12" name="Object 11">
            <a:extLst>
              <a:ext uri="{FF2B5EF4-FFF2-40B4-BE49-F238E27FC236}">
                <a16:creationId xmlns:a16="http://schemas.microsoft.com/office/drawing/2014/main" id="{E2786497-AE32-4CE9-BB9E-ECAE6B4896EB}"/>
              </a:ext>
            </a:extLst>
          </p:cNvPr>
          <p:cNvGraphicFramePr>
            <a:graphicFrameLocks noChangeAspect="1"/>
          </p:cNvGraphicFramePr>
          <p:nvPr>
            <p:extLst>
              <p:ext uri="{D42A27DB-BD31-4B8C-83A1-F6EECF244321}">
                <p14:modId xmlns:p14="http://schemas.microsoft.com/office/powerpoint/2010/main" val="2333105660"/>
              </p:ext>
            </p:extLst>
          </p:nvPr>
        </p:nvGraphicFramePr>
        <p:xfrm>
          <a:off x="6418828" y="4063488"/>
          <a:ext cx="1459403" cy="449047"/>
        </p:xfrm>
        <a:graphic>
          <a:graphicData uri="http://schemas.openxmlformats.org/presentationml/2006/ole">
            <mc:AlternateContent xmlns:mc="http://schemas.openxmlformats.org/markup-compatibility/2006">
              <mc:Choice xmlns:v="urn:schemas-microsoft-com:vml" Requires="v">
                <p:oleObj name="Equation" r:id="rId10" imgW="825480" imgH="253800" progId="Equation.DSMT4">
                  <p:embed/>
                </p:oleObj>
              </mc:Choice>
              <mc:Fallback>
                <p:oleObj name="Equation" r:id="rId10" imgW="825480" imgH="253800" progId="Equation.DSMT4">
                  <p:embed/>
                  <p:pic>
                    <p:nvPicPr>
                      <p:cNvPr id="0" name=""/>
                      <p:cNvPicPr/>
                      <p:nvPr/>
                    </p:nvPicPr>
                    <p:blipFill>
                      <a:blip r:embed="rId11"/>
                      <a:stretch>
                        <a:fillRect/>
                      </a:stretch>
                    </p:blipFill>
                    <p:spPr>
                      <a:xfrm>
                        <a:off x="6418828" y="4063488"/>
                        <a:ext cx="1459403" cy="449047"/>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C3902A3D-343C-4535-8C97-6D718D9D9D4D}"/>
              </a:ext>
            </a:extLst>
          </p:cNvPr>
          <p:cNvGraphicFramePr>
            <a:graphicFrameLocks noChangeAspect="1"/>
          </p:cNvGraphicFramePr>
          <p:nvPr>
            <p:extLst>
              <p:ext uri="{D42A27DB-BD31-4B8C-83A1-F6EECF244321}">
                <p14:modId xmlns:p14="http://schemas.microsoft.com/office/powerpoint/2010/main" val="1984962841"/>
              </p:ext>
            </p:extLst>
          </p:nvPr>
        </p:nvGraphicFramePr>
        <p:xfrm>
          <a:off x="6096000" y="4433450"/>
          <a:ext cx="1908175" cy="449263"/>
        </p:xfrm>
        <a:graphic>
          <a:graphicData uri="http://schemas.openxmlformats.org/presentationml/2006/ole">
            <mc:AlternateContent xmlns:mc="http://schemas.openxmlformats.org/markup-compatibility/2006">
              <mc:Choice xmlns:v="urn:schemas-microsoft-com:vml" Requires="v">
                <p:oleObj name="Equation" r:id="rId12" imgW="1079280" imgH="253800" progId="Equation.DSMT4">
                  <p:embed/>
                </p:oleObj>
              </mc:Choice>
              <mc:Fallback>
                <p:oleObj name="Equation" r:id="rId12" imgW="1079280" imgH="253800" progId="Equation.DSMT4">
                  <p:embed/>
                  <p:pic>
                    <p:nvPicPr>
                      <p:cNvPr id="12" name="Object 11">
                        <a:extLst>
                          <a:ext uri="{FF2B5EF4-FFF2-40B4-BE49-F238E27FC236}">
                            <a16:creationId xmlns:a16="http://schemas.microsoft.com/office/drawing/2014/main" id="{E2786497-AE32-4CE9-BB9E-ECAE6B4896EB}"/>
                          </a:ext>
                        </a:extLst>
                      </p:cNvPr>
                      <p:cNvPicPr/>
                      <p:nvPr/>
                    </p:nvPicPr>
                    <p:blipFill>
                      <a:blip r:embed="rId13"/>
                      <a:stretch>
                        <a:fillRect/>
                      </a:stretch>
                    </p:blipFill>
                    <p:spPr>
                      <a:xfrm>
                        <a:off x="6096000" y="4433450"/>
                        <a:ext cx="1908175" cy="449263"/>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7B5879C0-6FA1-4CB6-A6A4-D55B0FBAB2A0}"/>
              </a:ext>
            </a:extLst>
          </p:cNvPr>
          <p:cNvGraphicFramePr>
            <a:graphicFrameLocks noChangeAspect="1"/>
          </p:cNvGraphicFramePr>
          <p:nvPr>
            <p:extLst>
              <p:ext uri="{D42A27DB-BD31-4B8C-83A1-F6EECF244321}">
                <p14:modId xmlns:p14="http://schemas.microsoft.com/office/powerpoint/2010/main" val="3764320440"/>
              </p:ext>
            </p:extLst>
          </p:nvPr>
        </p:nvGraphicFramePr>
        <p:xfrm>
          <a:off x="2021122" y="4993828"/>
          <a:ext cx="1882775" cy="803275"/>
        </p:xfrm>
        <a:graphic>
          <a:graphicData uri="http://schemas.openxmlformats.org/presentationml/2006/ole">
            <mc:AlternateContent xmlns:mc="http://schemas.openxmlformats.org/markup-compatibility/2006">
              <mc:Choice xmlns:v="urn:schemas-microsoft-com:vml" Requires="v">
                <p:oleObj name="Equation" r:id="rId14" imgW="1041120" imgH="444240" progId="Equation.DSMT4">
                  <p:embed/>
                </p:oleObj>
              </mc:Choice>
              <mc:Fallback>
                <p:oleObj name="Equation" r:id="rId14" imgW="1041120" imgH="444240" progId="Equation.DSMT4">
                  <p:embed/>
                  <p:pic>
                    <p:nvPicPr>
                      <p:cNvPr id="10" name="Object 9">
                        <a:extLst>
                          <a:ext uri="{FF2B5EF4-FFF2-40B4-BE49-F238E27FC236}">
                            <a16:creationId xmlns:a16="http://schemas.microsoft.com/office/drawing/2014/main" id="{D63835F6-80CD-4E95-A418-2CE9F66A8FC7}"/>
                          </a:ext>
                        </a:extLst>
                      </p:cNvPr>
                      <p:cNvPicPr/>
                      <p:nvPr/>
                    </p:nvPicPr>
                    <p:blipFill>
                      <a:blip r:embed="rId15"/>
                      <a:stretch>
                        <a:fillRect/>
                      </a:stretch>
                    </p:blipFill>
                    <p:spPr>
                      <a:xfrm>
                        <a:off x="2021122" y="4993828"/>
                        <a:ext cx="1882775" cy="803275"/>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7F53F0AA-4966-49BC-85C5-E9E1E1F18865}"/>
              </a:ext>
            </a:extLst>
          </p:cNvPr>
          <p:cNvGraphicFramePr>
            <a:graphicFrameLocks noChangeAspect="1"/>
          </p:cNvGraphicFramePr>
          <p:nvPr>
            <p:extLst>
              <p:ext uri="{D42A27DB-BD31-4B8C-83A1-F6EECF244321}">
                <p14:modId xmlns:p14="http://schemas.microsoft.com/office/powerpoint/2010/main" val="1425075956"/>
              </p:ext>
            </p:extLst>
          </p:nvPr>
        </p:nvGraphicFramePr>
        <p:xfrm>
          <a:off x="4036662" y="5270191"/>
          <a:ext cx="417781" cy="334225"/>
        </p:xfrm>
        <a:graphic>
          <a:graphicData uri="http://schemas.openxmlformats.org/presentationml/2006/ole">
            <mc:AlternateContent xmlns:mc="http://schemas.openxmlformats.org/markup-compatibility/2006">
              <mc:Choice xmlns:v="urn:schemas-microsoft-com:vml" Requires="v">
                <p:oleObj name="Equation" r:id="rId16" imgW="190440" imgH="152280" progId="Equation.DSMT4">
                  <p:embed/>
                </p:oleObj>
              </mc:Choice>
              <mc:Fallback>
                <p:oleObj name="Equation" r:id="rId16" imgW="190440" imgH="152280" progId="Equation.DSMT4">
                  <p:embed/>
                  <p:pic>
                    <p:nvPicPr>
                      <p:cNvPr id="0" name=""/>
                      <p:cNvPicPr/>
                      <p:nvPr/>
                    </p:nvPicPr>
                    <p:blipFill>
                      <a:blip r:embed="rId17"/>
                      <a:stretch>
                        <a:fillRect/>
                      </a:stretch>
                    </p:blipFill>
                    <p:spPr>
                      <a:xfrm>
                        <a:off x="4036662" y="5270191"/>
                        <a:ext cx="417781" cy="334225"/>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B4C5E173-4B5D-46E8-AC0A-469E9BA845E7}"/>
              </a:ext>
            </a:extLst>
          </p:cNvPr>
          <p:cNvGraphicFramePr>
            <a:graphicFrameLocks noChangeAspect="1"/>
          </p:cNvGraphicFramePr>
          <p:nvPr>
            <p:extLst>
              <p:ext uri="{D42A27DB-BD31-4B8C-83A1-F6EECF244321}">
                <p14:modId xmlns:p14="http://schemas.microsoft.com/office/powerpoint/2010/main" val="2945576096"/>
              </p:ext>
            </p:extLst>
          </p:nvPr>
        </p:nvGraphicFramePr>
        <p:xfrm>
          <a:off x="4704189" y="5122949"/>
          <a:ext cx="1835593" cy="481467"/>
        </p:xfrm>
        <a:graphic>
          <a:graphicData uri="http://schemas.openxmlformats.org/presentationml/2006/ole">
            <mc:AlternateContent xmlns:mc="http://schemas.openxmlformats.org/markup-compatibility/2006">
              <mc:Choice xmlns:v="urn:schemas-microsoft-com:vml" Requires="v">
                <p:oleObj name="Equation" r:id="rId18" imgW="774360" imgH="203040" progId="Equation.DSMT4">
                  <p:embed/>
                </p:oleObj>
              </mc:Choice>
              <mc:Fallback>
                <p:oleObj name="Equation" r:id="rId18" imgW="774360" imgH="203040" progId="Equation.DSMT4">
                  <p:embed/>
                  <p:pic>
                    <p:nvPicPr>
                      <p:cNvPr id="0" name=""/>
                      <p:cNvPicPr/>
                      <p:nvPr/>
                    </p:nvPicPr>
                    <p:blipFill>
                      <a:blip r:embed="rId19"/>
                      <a:stretch>
                        <a:fillRect/>
                      </a:stretch>
                    </p:blipFill>
                    <p:spPr>
                      <a:xfrm>
                        <a:off x="4704189" y="5122949"/>
                        <a:ext cx="1835593" cy="481467"/>
                      </a:xfrm>
                      <a:prstGeom prst="rect">
                        <a:avLst/>
                      </a:prstGeom>
                    </p:spPr>
                  </p:pic>
                </p:oleObj>
              </mc:Fallback>
            </mc:AlternateContent>
          </a:graphicData>
        </a:graphic>
      </p:graphicFrame>
    </p:spTree>
    <p:extLst>
      <p:ext uri="{BB962C8B-B14F-4D97-AF65-F5344CB8AC3E}">
        <p14:creationId xmlns:p14="http://schemas.microsoft.com/office/powerpoint/2010/main" val="770748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BA3321-AE59-429B-8E16-D4B2BAE70B4B}"/>
              </a:ext>
            </a:extLst>
          </p:cNvPr>
          <p:cNvSpPr txBox="1"/>
          <p:nvPr/>
        </p:nvSpPr>
        <p:spPr>
          <a:xfrm>
            <a:off x="2718435" y="593408"/>
            <a:ext cx="6066084" cy="523220"/>
          </a:xfrm>
          <a:prstGeom prst="rect">
            <a:avLst/>
          </a:prstGeom>
          <a:noFill/>
        </p:spPr>
        <p:txBody>
          <a:bodyPr wrap="none" rtlCol="0">
            <a:spAutoFit/>
          </a:bodyPr>
          <a:lstStyle/>
          <a:p>
            <a:r>
              <a:rPr lang="en-US" sz="2800" b="1" dirty="0"/>
              <a:t>Strategy for Multibillion CI calculations </a:t>
            </a:r>
          </a:p>
        </p:txBody>
      </p:sp>
      <p:sp>
        <p:nvSpPr>
          <p:cNvPr id="3" name="TextBox 2">
            <a:extLst>
              <a:ext uri="{FF2B5EF4-FFF2-40B4-BE49-F238E27FC236}">
                <a16:creationId xmlns:a16="http://schemas.microsoft.com/office/drawing/2014/main" id="{62DF7527-0965-48F4-8039-B95CA54CAC9C}"/>
              </a:ext>
            </a:extLst>
          </p:cNvPr>
          <p:cNvSpPr txBox="1"/>
          <p:nvPr/>
        </p:nvSpPr>
        <p:spPr>
          <a:xfrm>
            <a:off x="857250" y="1657350"/>
            <a:ext cx="10529888" cy="2308324"/>
          </a:xfrm>
          <a:prstGeom prst="rect">
            <a:avLst/>
          </a:prstGeom>
          <a:noFill/>
        </p:spPr>
        <p:txBody>
          <a:bodyPr wrap="square" rtlCol="0">
            <a:spAutoFit/>
          </a:bodyPr>
          <a:lstStyle/>
          <a:p>
            <a:r>
              <a:rPr lang="en-US" sz="2400" b="1" dirty="0"/>
              <a:t>Solving for individual eigenstates</a:t>
            </a:r>
            <a:r>
              <a:rPr lang="en-US" sz="2400" dirty="0"/>
              <a:t>: “Davidson subspace method”</a:t>
            </a:r>
            <a:r>
              <a:rPr lang="en-US" sz="2400" baseline="30000" dirty="0"/>
              <a:t>1)</a:t>
            </a:r>
            <a:endParaRPr lang="en-US" sz="2400" dirty="0"/>
          </a:p>
          <a:p>
            <a:endParaRPr lang="en-US" sz="2400" dirty="0"/>
          </a:p>
          <a:p>
            <a:r>
              <a:rPr lang="en-US" sz="2400" dirty="0"/>
              <a:t>Projection of the Hamiltonian matrix </a:t>
            </a:r>
            <a:r>
              <a:rPr lang="en-US" sz="2400" b="1" dirty="0"/>
              <a:t>H</a:t>
            </a:r>
            <a:r>
              <a:rPr lang="en-US" sz="2400" dirty="0"/>
              <a:t> into a set of an increasing number of subspace expansion vectors </a:t>
            </a:r>
            <a:r>
              <a:rPr lang="en-US" sz="2400" b="1" dirty="0"/>
              <a:t>v</a:t>
            </a:r>
            <a:r>
              <a:rPr lang="en-US" sz="2400" baseline="-25000" dirty="0"/>
              <a:t>i</a:t>
            </a:r>
            <a:r>
              <a:rPr lang="en-US" sz="2400" dirty="0"/>
              <a:t> leading to smaller matrices      and solve the smaller eigenvalue problems until convergence is achieved.</a:t>
            </a:r>
          </a:p>
          <a:p>
            <a:endParaRPr lang="en-US" sz="2400" dirty="0"/>
          </a:p>
        </p:txBody>
      </p:sp>
      <p:graphicFrame>
        <p:nvGraphicFramePr>
          <p:cNvPr id="4" name="Object 3">
            <a:extLst>
              <a:ext uri="{FF2B5EF4-FFF2-40B4-BE49-F238E27FC236}">
                <a16:creationId xmlns:a16="http://schemas.microsoft.com/office/drawing/2014/main" id="{C1557E29-C62C-4EF0-BC5D-D7E3925AC3C1}"/>
              </a:ext>
            </a:extLst>
          </p:cNvPr>
          <p:cNvGraphicFramePr>
            <a:graphicFrameLocks noChangeAspect="1"/>
          </p:cNvGraphicFramePr>
          <p:nvPr>
            <p:extLst>
              <p:ext uri="{D42A27DB-BD31-4B8C-83A1-F6EECF244321}">
                <p14:modId xmlns:p14="http://schemas.microsoft.com/office/powerpoint/2010/main" val="1892998373"/>
              </p:ext>
            </p:extLst>
          </p:nvPr>
        </p:nvGraphicFramePr>
        <p:xfrm>
          <a:off x="8115300" y="2749182"/>
          <a:ext cx="342902" cy="395656"/>
        </p:xfrm>
        <a:graphic>
          <a:graphicData uri="http://schemas.openxmlformats.org/presentationml/2006/ole">
            <mc:AlternateContent xmlns:mc="http://schemas.openxmlformats.org/markup-compatibility/2006">
              <mc:Choice xmlns:v="urn:schemas-microsoft-com:vml" Requires="v">
                <p:oleObj name="Equation" r:id="rId2" imgW="164880" imgH="190440" progId="Equation.DSMT4">
                  <p:embed/>
                </p:oleObj>
              </mc:Choice>
              <mc:Fallback>
                <p:oleObj name="Equation" r:id="rId2" imgW="164880" imgH="190440" progId="Equation.DSMT4">
                  <p:embed/>
                  <p:pic>
                    <p:nvPicPr>
                      <p:cNvPr id="0" name=""/>
                      <p:cNvPicPr/>
                      <p:nvPr/>
                    </p:nvPicPr>
                    <p:blipFill>
                      <a:blip r:embed="rId3"/>
                      <a:stretch>
                        <a:fillRect/>
                      </a:stretch>
                    </p:blipFill>
                    <p:spPr>
                      <a:xfrm>
                        <a:off x="8115300" y="2749182"/>
                        <a:ext cx="342902" cy="395656"/>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2859D46A-D633-4879-9C0E-043C49D3B99C}"/>
              </a:ext>
            </a:extLst>
          </p:cNvPr>
          <p:cNvGraphicFramePr>
            <a:graphicFrameLocks noChangeAspect="1"/>
          </p:cNvGraphicFramePr>
          <p:nvPr>
            <p:extLst>
              <p:ext uri="{D42A27DB-BD31-4B8C-83A1-F6EECF244321}">
                <p14:modId xmlns:p14="http://schemas.microsoft.com/office/powerpoint/2010/main" val="1170895718"/>
              </p:ext>
            </p:extLst>
          </p:nvPr>
        </p:nvGraphicFramePr>
        <p:xfrm>
          <a:off x="2813050" y="1774825"/>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Equation.DSMT4">
                  <p:embed/>
                </p:oleObj>
              </mc:Choice>
              <mc:Fallback>
                <p:oleObj name="Equation" r:id="rId4" imgW="114120" imgH="177480" progId="Equation.DSMT4">
                  <p:embed/>
                  <p:pic>
                    <p:nvPicPr>
                      <p:cNvPr id="0" name=""/>
                      <p:cNvPicPr/>
                      <p:nvPr/>
                    </p:nvPicPr>
                    <p:blipFill>
                      <a:blip r:embed="rId5"/>
                      <a:stretch>
                        <a:fillRect/>
                      </a:stretch>
                    </p:blipFill>
                    <p:spPr>
                      <a:xfrm>
                        <a:off x="2813050" y="1774825"/>
                        <a:ext cx="114300" cy="17780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0C1EF31F-44D1-4676-AA3A-BDEEBA872EF6}"/>
              </a:ext>
            </a:extLst>
          </p:cNvPr>
          <p:cNvGraphicFramePr>
            <a:graphicFrameLocks noChangeAspect="1"/>
          </p:cNvGraphicFramePr>
          <p:nvPr>
            <p:extLst>
              <p:ext uri="{D42A27DB-BD31-4B8C-83A1-F6EECF244321}">
                <p14:modId xmlns:p14="http://schemas.microsoft.com/office/powerpoint/2010/main" val="1215351379"/>
              </p:ext>
            </p:extLst>
          </p:nvPr>
        </p:nvGraphicFramePr>
        <p:xfrm>
          <a:off x="3740150" y="3589338"/>
          <a:ext cx="1608138" cy="501650"/>
        </p:xfrm>
        <a:graphic>
          <a:graphicData uri="http://schemas.openxmlformats.org/presentationml/2006/ole">
            <mc:AlternateContent xmlns:mc="http://schemas.openxmlformats.org/markup-compatibility/2006">
              <mc:Choice xmlns:v="urn:schemas-microsoft-com:vml" Requires="v">
                <p:oleObj name="Equation" r:id="rId6" imgW="774360" imgH="241200" progId="Equation.DSMT4">
                  <p:embed/>
                </p:oleObj>
              </mc:Choice>
              <mc:Fallback>
                <p:oleObj name="Equation" r:id="rId6" imgW="774360" imgH="241200" progId="Equation.DSMT4">
                  <p:embed/>
                  <p:pic>
                    <p:nvPicPr>
                      <p:cNvPr id="4" name="Object 3">
                        <a:extLst>
                          <a:ext uri="{FF2B5EF4-FFF2-40B4-BE49-F238E27FC236}">
                            <a16:creationId xmlns:a16="http://schemas.microsoft.com/office/drawing/2014/main" id="{C1557E29-C62C-4EF0-BC5D-D7E3925AC3C1}"/>
                          </a:ext>
                        </a:extLst>
                      </p:cNvPr>
                      <p:cNvPicPr/>
                      <p:nvPr/>
                    </p:nvPicPr>
                    <p:blipFill>
                      <a:blip r:embed="rId7"/>
                      <a:stretch>
                        <a:fillRect/>
                      </a:stretch>
                    </p:blipFill>
                    <p:spPr>
                      <a:xfrm>
                        <a:off x="3740150" y="3589338"/>
                        <a:ext cx="1608138" cy="501650"/>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9BC86F40-85CE-43AE-B5B6-CF6EE6401D16}"/>
              </a:ext>
            </a:extLst>
          </p:cNvPr>
          <p:cNvSpPr txBox="1"/>
          <p:nvPr/>
        </p:nvSpPr>
        <p:spPr>
          <a:xfrm>
            <a:off x="449808" y="4245829"/>
            <a:ext cx="11344772" cy="830997"/>
          </a:xfrm>
          <a:prstGeom prst="rect">
            <a:avLst/>
          </a:prstGeom>
          <a:noFill/>
        </p:spPr>
        <p:txBody>
          <a:bodyPr wrap="none" rtlCol="0">
            <a:spAutoFit/>
          </a:bodyPr>
          <a:lstStyle/>
          <a:p>
            <a:r>
              <a:rPr lang="en-US" sz="2400" dirty="0"/>
              <a:t>The main computational step is the matrix-vector product </a:t>
            </a:r>
            <a:r>
              <a:rPr lang="en-US" sz="2400" b="1" dirty="0" err="1"/>
              <a:t>w</a:t>
            </a:r>
            <a:r>
              <a:rPr lang="en-US" sz="2400" i="1" baseline="-25000" dirty="0" err="1"/>
              <a:t>j</a:t>
            </a:r>
            <a:r>
              <a:rPr lang="en-US" sz="2400" dirty="0"/>
              <a:t> = </a:t>
            </a:r>
            <a:r>
              <a:rPr lang="en-US" sz="2400" b="1" dirty="0" err="1"/>
              <a:t>Hv</a:t>
            </a:r>
            <a:r>
              <a:rPr lang="en-US" sz="2400" i="1" baseline="-25000" dirty="0" err="1"/>
              <a:t>j</a:t>
            </a:r>
            <a:r>
              <a:rPr lang="en-US" sz="2400" i="1" baseline="-25000" dirty="0"/>
              <a:t>. </a:t>
            </a:r>
          </a:p>
          <a:p>
            <a:r>
              <a:rPr lang="en-US" sz="2400" dirty="0"/>
              <a:t>Direct CI (</a:t>
            </a:r>
            <a:r>
              <a:rPr lang="en-US" sz="2400" dirty="0" err="1"/>
              <a:t>Roos</a:t>
            </a:r>
            <a:r>
              <a:rPr lang="en-US" sz="2400" dirty="0"/>
              <a:t>): “on-the-fly” calculation of the contributions to the matrix-vector product </a:t>
            </a:r>
          </a:p>
        </p:txBody>
      </p:sp>
      <p:sp>
        <p:nvSpPr>
          <p:cNvPr id="8" name="TextBox 7">
            <a:extLst>
              <a:ext uri="{FF2B5EF4-FFF2-40B4-BE49-F238E27FC236}">
                <a16:creationId xmlns:a16="http://schemas.microsoft.com/office/drawing/2014/main" id="{42D524B5-8BD4-49EB-A5A7-5E385EF2C037}"/>
              </a:ext>
            </a:extLst>
          </p:cNvPr>
          <p:cNvSpPr txBox="1"/>
          <p:nvPr/>
        </p:nvSpPr>
        <p:spPr>
          <a:xfrm>
            <a:off x="585788" y="5457825"/>
            <a:ext cx="5000087" cy="400110"/>
          </a:xfrm>
          <a:prstGeom prst="rect">
            <a:avLst/>
          </a:prstGeom>
          <a:noFill/>
        </p:spPr>
        <p:txBody>
          <a:bodyPr wrap="none" rtlCol="0">
            <a:spAutoFit/>
          </a:bodyPr>
          <a:lstStyle/>
          <a:p>
            <a:r>
              <a:rPr lang="en-US" sz="2000" baseline="30000" dirty="0"/>
              <a:t>1)</a:t>
            </a:r>
            <a:r>
              <a:rPr lang="en-US" sz="2000" dirty="0"/>
              <a:t> E. R. Davidson, J. Comp. Physics </a:t>
            </a:r>
            <a:r>
              <a:rPr lang="en-US" sz="2000" b="1" dirty="0"/>
              <a:t>17</a:t>
            </a:r>
            <a:r>
              <a:rPr lang="en-US" sz="2000" dirty="0"/>
              <a:t>, 87, 1975</a:t>
            </a:r>
          </a:p>
        </p:txBody>
      </p:sp>
    </p:spTree>
    <p:extLst>
      <p:ext uri="{BB962C8B-B14F-4D97-AF65-F5344CB8AC3E}">
        <p14:creationId xmlns:p14="http://schemas.microsoft.com/office/powerpoint/2010/main" val="972336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FBF41CF0-19BF-4C98-B115-53182073590C}"/>
              </a:ext>
            </a:extLst>
          </p:cNvPr>
          <p:cNvGraphicFramePr>
            <a:graphicFrameLocks noChangeAspect="1"/>
          </p:cNvGraphicFramePr>
          <p:nvPr>
            <p:extLst>
              <p:ext uri="{D42A27DB-BD31-4B8C-83A1-F6EECF244321}">
                <p14:modId xmlns:p14="http://schemas.microsoft.com/office/powerpoint/2010/main" val="3229438044"/>
              </p:ext>
            </p:extLst>
          </p:nvPr>
        </p:nvGraphicFramePr>
        <p:xfrm>
          <a:off x="2170112" y="1427162"/>
          <a:ext cx="5033963" cy="739775"/>
        </p:xfrm>
        <a:graphic>
          <a:graphicData uri="http://schemas.openxmlformats.org/presentationml/2006/ole">
            <mc:AlternateContent xmlns:mc="http://schemas.openxmlformats.org/markup-compatibility/2006">
              <mc:Choice xmlns:v="urn:schemas-microsoft-com:vml" Requires="v">
                <p:oleObj name="Equation" r:id="rId2" imgW="2425680" imgH="355320" progId="Equation.DSMT4">
                  <p:embed/>
                </p:oleObj>
              </mc:Choice>
              <mc:Fallback>
                <p:oleObj name="Equation" r:id="rId2" imgW="2425680" imgH="355320" progId="Equation.DSMT4">
                  <p:embed/>
                  <p:pic>
                    <p:nvPicPr>
                      <p:cNvPr id="6" name="Object 5">
                        <a:extLst>
                          <a:ext uri="{FF2B5EF4-FFF2-40B4-BE49-F238E27FC236}">
                            <a16:creationId xmlns:a16="http://schemas.microsoft.com/office/drawing/2014/main" id="{0C1EF31F-44D1-4676-AA3A-BDEEBA872EF6}"/>
                          </a:ext>
                        </a:extLst>
                      </p:cNvPr>
                      <p:cNvPicPr/>
                      <p:nvPr/>
                    </p:nvPicPr>
                    <p:blipFill>
                      <a:blip r:embed="rId3"/>
                      <a:stretch>
                        <a:fillRect/>
                      </a:stretch>
                    </p:blipFill>
                    <p:spPr>
                      <a:xfrm>
                        <a:off x="2170112" y="1427162"/>
                        <a:ext cx="5033963" cy="739775"/>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57E553D8-EE13-43BD-870F-FF14273ABBEF}"/>
              </a:ext>
            </a:extLst>
          </p:cNvPr>
          <p:cNvSpPr txBox="1"/>
          <p:nvPr/>
        </p:nvSpPr>
        <p:spPr>
          <a:xfrm>
            <a:off x="1128714" y="2543175"/>
            <a:ext cx="5799857" cy="461665"/>
          </a:xfrm>
          <a:prstGeom prst="rect">
            <a:avLst/>
          </a:prstGeom>
          <a:noFill/>
        </p:spPr>
        <p:txBody>
          <a:bodyPr wrap="none" rtlCol="0">
            <a:spAutoFit/>
          </a:bodyPr>
          <a:lstStyle/>
          <a:p>
            <a:r>
              <a:rPr lang="en-US" sz="2400" dirty="0"/>
              <a:t>Indices </a:t>
            </a:r>
            <a:r>
              <a:rPr lang="en-US" sz="2400" i="1" dirty="0" err="1"/>
              <a:t>i</a:t>
            </a:r>
            <a:r>
              <a:rPr lang="en-US" sz="2400" dirty="0" err="1"/>
              <a:t>,</a:t>
            </a:r>
            <a:r>
              <a:rPr lang="en-US" sz="2400" i="1" dirty="0" err="1"/>
              <a:t>j</a:t>
            </a:r>
            <a:r>
              <a:rPr lang="en-US" sz="2400" dirty="0" err="1"/>
              <a:t>,</a:t>
            </a:r>
            <a:r>
              <a:rPr lang="en-US" sz="2400" i="1" dirty="0" err="1"/>
              <a:t>k</a:t>
            </a:r>
            <a:r>
              <a:rPr lang="en-US" sz="2400" dirty="0" err="1"/>
              <a:t>,</a:t>
            </a:r>
            <a:r>
              <a:rPr lang="en-US" sz="2400" i="1" dirty="0" err="1"/>
              <a:t>l</a:t>
            </a:r>
            <a:r>
              <a:rPr lang="en-US" sz="2400" dirty="0"/>
              <a:t> run over the number of orbitals.</a:t>
            </a:r>
          </a:p>
        </p:txBody>
      </p:sp>
      <p:graphicFrame>
        <p:nvGraphicFramePr>
          <p:cNvPr id="4" name="Object 3">
            <a:extLst>
              <a:ext uri="{FF2B5EF4-FFF2-40B4-BE49-F238E27FC236}">
                <a16:creationId xmlns:a16="http://schemas.microsoft.com/office/drawing/2014/main" id="{B8A8E416-1490-4005-B85B-417B6EB31F46}"/>
              </a:ext>
            </a:extLst>
          </p:cNvPr>
          <p:cNvGraphicFramePr>
            <a:graphicFrameLocks noChangeAspect="1"/>
          </p:cNvGraphicFramePr>
          <p:nvPr>
            <p:extLst>
              <p:ext uri="{D42A27DB-BD31-4B8C-83A1-F6EECF244321}">
                <p14:modId xmlns:p14="http://schemas.microsoft.com/office/powerpoint/2010/main" val="639363042"/>
              </p:ext>
            </p:extLst>
          </p:nvPr>
        </p:nvGraphicFramePr>
        <p:xfrm>
          <a:off x="1128714" y="3137634"/>
          <a:ext cx="10629899" cy="601769"/>
        </p:xfrm>
        <a:graphic>
          <a:graphicData uri="http://schemas.openxmlformats.org/presentationml/2006/ole">
            <mc:AlternateContent xmlns:mc="http://schemas.openxmlformats.org/markup-compatibility/2006">
              <mc:Choice xmlns:v="urn:schemas-microsoft-com:vml" Requires="v">
                <p:oleObj name="Equation" r:id="rId4" imgW="4927320" imgH="279360" progId="Equation.DSMT4">
                  <p:embed/>
                </p:oleObj>
              </mc:Choice>
              <mc:Fallback>
                <p:oleObj name="Equation" r:id="rId4" imgW="4927320" imgH="279360" progId="Equation.DSMT4">
                  <p:embed/>
                  <p:pic>
                    <p:nvPicPr>
                      <p:cNvPr id="0" name=""/>
                      <p:cNvPicPr/>
                      <p:nvPr/>
                    </p:nvPicPr>
                    <p:blipFill>
                      <a:blip r:embed="rId5"/>
                      <a:stretch>
                        <a:fillRect/>
                      </a:stretch>
                    </p:blipFill>
                    <p:spPr>
                      <a:xfrm>
                        <a:off x="1128714" y="3137634"/>
                        <a:ext cx="10629899" cy="601769"/>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F7532337-7274-4F15-8AE4-68CFCA251A5F}"/>
              </a:ext>
            </a:extLst>
          </p:cNvPr>
          <p:cNvGraphicFramePr>
            <a:graphicFrameLocks noChangeAspect="1"/>
          </p:cNvGraphicFramePr>
          <p:nvPr>
            <p:extLst>
              <p:ext uri="{D42A27DB-BD31-4B8C-83A1-F6EECF244321}">
                <p14:modId xmlns:p14="http://schemas.microsoft.com/office/powerpoint/2010/main" val="2700240840"/>
              </p:ext>
            </p:extLst>
          </p:nvPr>
        </p:nvGraphicFramePr>
        <p:xfrm>
          <a:off x="1128714" y="3786175"/>
          <a:ext cx="5478463" cy="547687"/>
        </p:xfrm>
        <a:graphic>
          <a:graphicData uri="http://schemas.openxmlformats.org/presentationml/2006/ole">
            <mc:AlternateContent xmlns:mc="http://schemas.openxmlformats.org/markup-compatibility/2006">
              <mc:Choice xmlns:v="urn:schemas-microsoft-com:vml" Requires="v">
                <p:oleObj name="Equation" r:id="rId6" imgW="2539800" imgH="253800" progId="Equation.DSMT4">
                  <p:embed/>
                </p:oleObj>
              </mc:Choice>
              <mc:Fallback>
                <p:oleObj name="Equation" r:id="rId6" imgW="2539800" imgH="253800" progId="Equation.DSMT4">
                  <p:embed/>
                  <p:pic>
                    <p:nvPicPr>
                      <p:cNvPr id="4" name="Object 3">
                        <a:extLst>
                          <a:ext uri="{FF2B5EF4-FFF2-40B4-BE49-F238E27FC236}">
                            <a16:creationId xmlns:a16="http://schemas.microsoft.com/office/drawing/2014/main" id="{B8A8E416-1490-4005-B85B-417B6EB31F46}"/>
                          </a:ext>
                        </a:extLst>
                      </p:cNvPr>
                      <p:cNvPicPr/>
                      <p:nvPr/>
                    </p:nvPicPr>
                    <p:blipFill>
                      <a:blip r:embed="rId7"/>
                      <a:stretch>
                        <a:fillRect/>
                      </a:stretch>
                    </p:blipFill>
                    <p:spPr>
                      <a:xfrm>
                        <a:off x="1128714" y="3786175"/>
                        <a:ext cx="5478463" cy="547687"/>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F7F21265-EDE4-4E3B-9751-02DFD1FD1C79}"/>
              </a:ext>
            </a:extLst>
          </p:cNvPr>
          <p:cNvSpPr txBox="1"/>
          <p:nvPr/>
        </p:nvSpPr>
        <p:spPr>
          <a:xfrm>
            <a:off x="968016" y="4380634"/>
            <a:ext cx="5689378" cy="461665"/>
          </a:xfrm>
          <a:prstGeom prst="rect">
            <a:avLst/>
          </a:prstGeom>
          <a:noFill/>
        </p:spPr>
        <p:txBody>
          <a:bodyPr wrap="none" rtlCol="0">
            <a:spAutoFit/>
          </a:bodyPr>
          <a:lstStyle/>
          <a:p>
            <a:r>
              <a:rPr lang="en-US" sz="2400" dirty="0"/>
              <a:t>The matrix-vector product can be written as</a:t>
            </a:r>
          </a:p>
        </p:txBody>
      </p:sp>
      <p:graphicFrame>
        <p:nvGraphicFramePr>
          <p:cNvPr id="7" name="Object 6">
            <a:extLst>
              <a:ext uri="{FF2B5EF4-FFF2-40B4-BE49-F238E27FC236}">
                <a16:creationId xmlns:a16="http://schemas.microsoft.com/office/drawing/2014/main" id="{EEA9CAE3-C317-4BCD-8227-9C0306659E67}"/>
              </a:ext>
            </a:extLst>
          </p:cNvPr>
          <p:cNvGraphicFramePr>
            <a:graphicFrameLocks noChangeAspect="1"/>
          </p:cNvGraphicFramePr>
          <p:nvPr>
            <p:extLst>
              <p:ext uri="{D42A27DB-BD31-4B8C-83A1-F6EECF244321}">
                <p14:modId xmlns:p14="http://schemas.microsoft.com/office/powerpoint/2010/main" val="3240788644"/>
              </p:ext>
            </p:extLst>
          </p:nvPr>
        </p:nvGraphicFramePr>
        <p:xfrm>
          <a:off x="2120901" y="5144044"/>
          <a:ext cx="4322762" cy="739775"/>
        </p:xfrm>
        <a:graphic>
          <a:graphicData uri="http://schemas.openxmlformats.org/presentationml/2006/ole">
            <mc:AlternateContent xmlns:mc="http://schemas.openxmlformats.org/markup-compatibility/2006">
              <mc:Choice xmlns:v="urn:schemas-microsoft-com:vml" Requires="v">
                <p:oleObj name="Equation" r:id="rId8" imgW="2082600" imgH="355320" progId="Equation.DSMT4">
                  <p:embed/>
                </p:oleObj>
              </mc:Choice>
              <mc:Fallback>
                <p:oleObj name="Equation" r:id="rId8" imgW="2082600" imgH="355320" progId="Equation.DSMT4">
                  <p:embed/>
                  <p:pic>
                    <p:nvPicPr>
                      <p:cNvPr id="2" name="Object 1">
                        <a:extLst>
                          <a:ext uri="{FF2B5EF4-FFF2-40B4-BE49-F238E27FC236}">
                            <a16:creationId xmlns:a16="http://schemas.microsoft.com/office/drawing/2014/main" id="{FBF41CF0-19BF-4C98-B115-53182073590C}"/>
                          </a:ext>
                        </a:extLst>
                      </p:cNvPr>
                      <p:cNvPicPr/>
                      <p:nvPr/>
                    </p:nvPicPr>
                    <p:blipFill>
                      <a:blip r:embed="rId9"/>
                      <a:stretch>
                        <a:fillRect/>
                      </a:stretch>
                    </p:blipFill>
                    <p:spPr>
                      <a:xfrm>
                        <a:off x="2120901" y="5144044"/>
                        <a:ext cx="4322762" cy="739775"/>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310EA172-8BC2-4E04-9076-690D3DAC1B1A}"/>
              </a:ext>
            </a:extLst>
          </p:cNvPr>
          <p:cNvSpPr txBox="1"/>
          <p:nvPr/>
        </p:nvSpPr>
        <p:spPr>
          <a:xfrm>
            <a:off x="2422302" y="361988"/>
            <a:ext cx="7347396" cy="523220"/>
          </a:xfrm>
          <a:prstGeom prst="rect">
            <a:avLst/>
          </a:prstGeom>
          <a:noFill/>
        </p:spPr>
        <p:txBody>
          <a:bodyPr wrap="none" rtlCol="0">
            <a:spAutoFit/>
          </a:bodyPr>
          <a:lstStyle/>
          <a:p>
            <a:r>
              <a:rPr lang="en-US" sz="2800" dirty="0"/>
              <a:t>Classification and Organization of Different Terms</a:t>
            </a:r>
          </a:p>
        </p:txBody>
      </p:sp>
    </p:spTree>
    <p:extLst>
      <p:ext uri="{BB962C8B-B14F-4D97-AF65-F5344CB8AC3E}">
        <p14:creationId xmlns:p14="http://schemas.microsoft.com/office/powerpoint/2010/main" val="1593526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A0392E-6816-4663-A425-7A8EE08060F8}"/>
              </a:ext>
            </a:extLst>
          </p:cNvPr>
          <p:cNvSpPr txBox="1"/>
          <p:nvPr/>
        </p:nvSpPr>
        <p:spPr>
          <a:xfrm>
            <a:off x="743912" y="485776"/>
            <a:ext cx="5352088" cy="1200329"/>
          </a:xfrm>
          <a:prstGeom prst="rect">
            <a:avLst/>
          </a:prstGeom>
          <a:noFill/>
        </p:spPr>
        <p:txBody>
          <a:bodyPr wrap="square" rtlCol="0">
            <a:spAutoFit/>
          </a:bodyPr>
          <a:lstStyle/>
          <a:p>
            <a:r>
              <a:rPr lang="en-US" sz="2400" dirty="0"/>
              <a:t>Calculation of coupling coefficient using the </a:t>
            </a:r>
            <a:r>
              <a:rPr lang="en-US" sz="2400" b="1" dirty="0"/>
              <a:t>Graphical Unitary Group Approach (GUGA)</a:t>
            </a:r>
            <a:r>
              <a:rPr lang="en-US" sz="2400" b="1" baseline="30000" dirty="0"/>
              <a:t>1,2)</a:t>
            </a:r>
            <a:endParaRPr lang="en-US" sz="2400" b="1" dirty="0"/>
          </a:p>
        </p:txBody>
      </p:sp>
      <p:grpSp>
        <p:nvGrpSpPr>
          <p:cNvPr id="5" name="Group 20">
            <a:extLst>
              <a:ext uri="{FF2B5EF4-FFF2-40B4-BE49-F238E27FC236}">
                <a16:creationId xmlns:a16="http://schemas.microsoft.com/office/drawing/2014/main" id="{54BBF317-3F1B-48B5-9D1F-A0FED5059A72}"/>
              </a:ext>
            </a:extLst>
          </p:cNvPr>
          <p:cNvGrpSpPr>
            <a:grpSpLocks/>
          </p:cNvGrpSpPr>
          <p:nvPr/>
        </p:nvGrpSpPr>
        <p:grpSpPr bwMode="auto">
          <a:xfrm>
            <a:off x="6643687" y="485776"/>
            <a:ext cx="3810000" cy="6019800"/>
            <a:chOff x="2398" y="1008"/>
            <a:chExt cx="1603" cy="4177"/>
          </a:xfrm>
        </p:grpSpPr>
        <p:pic>
          <p:nvPicPr>
            <p:cNvPr id="6" name="Picture 2">
              <a:extLst>
                <a:ext uri="{FF2B5EF4-FFF2-40B4-BE49-F238E27FC236}">
                  <a16:creationId xmlns:a16="http://schemas.microsoft.com/office/drawing/2014/main" id="{0C5C15A5-63CD-4742-8D52-D809012D11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8" y="1008"/>
              <a:ext cx="1603" cy="4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Line 5">
              <a:extLst>
                <a:ext uri="{FF2B5EF4-FFF2-40B4-BE49-F238E27FC236}">
                  <a16:creationId xmlns:a16="http://schemas.microsoft.com/office/drawing/2014/main" id="{6144B009-CF69-4A8F-ABFC-75E302D2144F}"/>
                </a:ext>
              </a:extLst>
            </p:cNvPr>
            <p:cNvSpPr>
              <a:spLocks noChangeShapeType="1"/>
            </p:cNvSpPr>
            <p:nvPr/>
          </p:nvSpPr>
          <p:spPr bwMode="auto">
            <a:xfrm flipH="1" flipV="1">
              <a:off x="3576" y="4117"/>
              <a:ext cx="0" cy="944"/>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6">
              <a:extLst>
                <a:ext uri="{FF2B5EF4-FFF2-40B4-BE49-F238E27FC236}">
                  <a16:creationId xmlns:a16="http://schemas.microsoft.com/office/drawing/2014/main" id="{136B861F-1A6D-4C7A-81C3-BDF28DC58FD4}"/>
                </a:ext>
              </a:extLst>
            </p:cNvPr>
            <p:cNvSpPr>
              <a:spLocks noChangeShapeType="1"/>
            </p:cNvSpPr>
            <p:nvPr/>
          </p:nvSpPr>
          <p:spPr bwMode="auto">
            <a:xfrm flipH="1" flipV="1">
              <a:off x="3575" y="2968"/>
              <a:ext cx="0" cy="1045"/>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7">
              <a:extLst>
                <a:ext uri="{FF2B5EF4-FFF2-40B4-BE49-F238E27FC236}">
                  <a16:creationId xmlns:a16="http://schemas.microsoft.com/office/drawing/2014/main" id="{B452504A-F2DE-473F-9200-7E14D28BD6B6}"/>
                </a:ext>
              </a:extLst>
            </p:cNvPr>
            <p:cNvSpPr>
              <a:spLocks noChangeShapeType="1"/>
            </p:cNvSpPr>
            <p:nvPr/>
          </p:nvSpPr>
          <p:spPr bwMode="auto">
            <a:xfrm flipH="1" flipV="1">
              <a:off x="3503" y="2581"/>
              <a:ext cx="73" cy="418"/>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8">
              <a:extLst>
                <a:ext uri="{FF2B5EF4-FFF2-40B4-BE49-F238E27FC236}">
                  <a16:creationId xmlns:a16="http://schemas.microsoft.com/office/drawing/2014/main" id="{F6DFAAFD-EF40-4DE4-A326-33E505210035}"/>
                </a:ext>
              </a:extLst>
            </p:cNvPr>
            <p:cNvSpPr>
              <a:spLocks noChangeShapeType="1"/>
            </p:cNvSpPr>
            <p:nvPr/>
          </p:nvSpPr>
          <p:spPr bwMode="auto">
            <a:xfrm flipH="1" flipV="1">
              <a:off x="2514" y="1348"/>
              <a:ext cx="999" cy="1249"/>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9">
              <a:extLst>
                <a:ext uri="{FF2B5EF4-FFF2-40B4-BE49-F238E27FC236}">
                  <a16:creationId xmlns:a16="http://schemas.microsoft.com/office/drawing/2014/main" id="{6B60C27B-6185-4B9D-8E12-C04C0E4103F9}"/>
                </a:ext>
              </a:extLst>
            </p:cNvPr>
            <p:cNvSpPr>
              <a:spLocks noChangeShapeType="1"/>
            </p:cNvSpPr>
            <p:nvPr/>
          </p:nvSpPr>
          <p:spPr bwMode="auto">
            <a:xfrm flipH="1" flipV="1">
              <a:off x="3253" y="3011"/>
              <a:ext cx="323" cy="408"/>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0">
              <a:extLst>
                <a:ext uri="{FF2B5EF4-FFF2-40B4-BE49-F238E27FC236}">
                  <a16:creationId xmlns:a16="http://schemas.microsoft.com/office/drawing/2014/main" id="{979098F0-D00E-4C84-A185-DC031934E7A2}"/>
                </a:ext>
              </a:extLst>
            </p:cNvPr>
            <p:cNvSpPr>
              <a:spLocks noChangeShapeType="1"/>
            </p:cNvSpPr>
            <p:nvPr/>
          </p:nvSpPr>
          <p:spPr bwMode="auto">
            <a:xfrm flipH="1" flipV="1">
              <a:off x="3246" y="2597"/>
              <a:ext cx="323" cy="38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1">
              <a:extLst>
                <a:ext uri="{FF2B5EF4-FFF2-40B4-BE49-F238E27FC236}">
                  <a16:creationId xmlns:a16="http://schemas.microsoft.com/office/drawing/2014/main" id="{682D52D5-ACF1-466B-8353-12632620965C}"/>
                </a:ext>
              </a:extLst>
            </p:cNvPr>
            <p:cNvSpPr>
              <a:spLocks noChangeShapeType="1"/>
            </p:cNvSpPr>
            <p:nvPr/>
          </p:nvSpPr>
          <p:spPr bwMode="auto">
            <a:xfrm flipH="1" flipV="1">
              <a:off x="3167" y="2597"/>
              <a:ext cx="334" cy="399"/>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2">
              <a:extLst>
                <a:ext uri="{FF2B5EF4-FFF2-40B4-BE49-F238E27FC236}">
                  <a16:creationId xmlns:a16="http://schemas.microsoft.com/office/drawing/2014/main" id="{B2B6BC29-6E47-43CA-82FD-E88F80FEB2C1}"/>
                </a:ext>
              </a:extLst>
            </p:cNvPr>
            <p:cNvSpPr>
              <a:spLocks noChangeShapeType="1"/>
            </p:cNvSpPr>
            <p:nvPr/>
          </p:nvSpPr>
          <p:spPr bwMode="auto">
            <a:xfrm flipH="1" flipV="1">
              <a:off x="3182" y="2177"/>
              <a:ext cx="267" cy="418"/>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3">
              <a:extLst>
                <a:ext uri="{FF2B5EF4-FFF2-40B4-BE49-F238E27FC236}">
                  <a16:creationId xmlns:a16="http://schemas.microsoft.com/office/drawing/2014/main" id="{C0FFBCE6-E26D-414E-BCE7-229B4AE0419C}"/>
                </a:ext>
              </a:extLst>
            </p:cNvPr>
            <p:cNvSpPr>
              <a:spLocks noChangeShapeType="1"/>
            </p:cNvSpPr>
            <p:nvPr/>
          </p:nvSpPr>
          <p:spPr bwMode="auto">
            <a:xfrm flipH="1" flipV="1">
              <a:off x="3239" y="2585"/>
              <a:ext cx="282" cy="427"/>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6" name="Line 14">
              <a:extLst>
                <a:ext uri="{FF2B5EF4-FFF2-40B4-BE49-F238E27FC236}">
                  <a16:creationId xmlns:a16="http://schemas.microsoft.com/office/drawing/2014/main" id="{2DD8E9E9-6E05-46FF-98C3-AF4CDD9BF985}"/>
                </a:ext>
              </a:extLst>
            </p:cNvPr>
            <p:cNvSpPr>
              <a:spLocks noChangeShapeType="1"/>
            </p:cNvSpPr>
            <p:nvPr/>
          </p:nvSpPr>
          <p:spPr bwMode="auto">
            <a:xfrm flipH="1" flipV="1">
              <a:off x="3182" y="2181"/>
              <a:ext cx="0" cy="426"/>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5">
              <a:extLst>
                <a:ext uri="{FF2B5EF4-FFF2-40B4-BE49-F238E27FC236}">
                  <a16:creationId xmlns:a16="http://schemas.microsoft.com/office/drawing/2014/main" id="{EF31CE4F-66E5-4227-AF95-AD7E8A9A0A84}"/>
                </a:ext>
              </a:extLst>
            </p:cNvPr>
            <p:cNvSpPr>
              <a:spLocks noChangeShapeType="1"/>
            </p:cNvSpPr>
            <p:nvPr/>
          </p:nvSpPr>
          <p:spPr bwMode="auto">
            <a:xfrm flipH="1" flipV="1">
              <a:off x="3244" y="2580"/>
              <a:ext cx="0" cy="425"/>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16">
              <a:extLst>
                <a:ext uri="{FF2B5EF4-FFF2-40B4-BE49-F238E27FC236}">
                  <a16:creationId xmlns:a16="http://schemas.microsoft.com/office/drawing/2014/main" id="{81F57299-EB55-437B-A899-B884B5846B24}"/>
                </a:ext>
              </a:extLst>
            </p:cNvPr>
            <p:cNvSpPr>
              <a:spLocks noChangeShapeType="1"/>
            </p:cNvSpPr>
            <p:nvPr/>
          </p:nvSpPr>
          <p:spPr bwMode="auto">
            <a:xfrm flipH="1" flipV="1">
              <a:off x="3512" y="2580"/>
              <a:ext cx="0" cy="425"/>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7">
              <a:extLst>
                <a:ext uri="{FF2B5EF4-FFF2-40B4-BE49-F238E27FC236}">
                  <a16:creationId xmlns:a16="http://schemas.microsoft.com/office/drawing/2014/main" id="{E3A7CE3D-8DDD-4EA3-A9E1-EF99C5BD70BA}"/>
                </a:ext>
              </a:extLst>
            </p:cNvPr>
            <p:cNvSpPr>
              <a:spLocks noChangeShapeType="1"/>
            </p:cNvSpPr>
            <p:nvPr/>
          </p:nvSpPr>
          <p:spPr bwMode="auto">
            <a:xfrm flipH="1" flipV="1">
              <a:off x="3182" y="2188"/>
              <a:ext cx="62" cy="425"/>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8">
              <a:extLst>
                <a:ext uri="{FF2B5EF4-FFF2-40B4-BE49-F238E27FC236}">
                  <a16:creationId xmlns:a16="http://schemas.microsoft.com/office/drawing/2014/main" id="{01560ABF-116B-46CC-B32A-395A73DF1EBE}"/>
                </a:ext>
              </a:extLst>
            </p:cNvPr>
            <p:cNvSpPr>
              <a:spLocks noChangeShapeType="1"/>
            </p:cNvSpPr>
            <p:nvPr/>
          </p:nvSpPr>
          <p:spPr bwMode="auto">
            <a:xfrm flipH="1" flipV="1">
              <a:off x="3180" y="2587"/>
              <a:ext cx="62" cy="425"/>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19">
              <a:extLst>
                <a:ext uri="{FF2B5EF4-FFF2-40B4-BE49-F238E27FC236}">
                  <a16:creationId xmlns:a16="http://schemas.microsoft.com/office/drawing/2014/main" id="{B29E5BF9-659B-4BD3-9BE1-75EFCD446BC1}"/>
                </a:ext>
              </a:extLst>
            </p:cNvPr>
            <p:cNvSpPr>
              <a:spLocks noChangeShapeType="1"/>
            </p:cNvSpPr>
            <p:nvPr/>
          </p:nvSpPr>
          <p:spPr bwMode="auto">
            <a:xfrm flipH="1" flipV="1">
              <a:off x="3448" y="2596"/>
              <a:ext cx="125" cy="796"/>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2" name="Text Box 21">
            <a:extLst>
              <a:ext uri="{FF2B5EF4-FFF2-40B4-BE49-F238E27FC236}">
                <a16:creationId xmlns:a16="http://schemas.microsoft.com/office/drawing/2014/main" id="{66C71D0D-6384-4852-A33A-2ABAB96E9CB3}"/>
              </a:ext>
            </a:extLst>
          </p:cNvPr>
          <p:cNvSpPr txBox="1">
            <a:spLocks noChangeArrowheads="1"/>
          </p:cNvSpPr>
          <p:nvPr/>
        </p:nvSpPr>
        <p:spPr bwMode="auto">
          <a:xfrm>
            <a:off x="743912" y="2367488"/>
            <a:ext cx="626903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dirty="0">
                <a:latin typeface="Arial" panose="020B0604020202020204" pitchFamily="34" charset="0"/>
              </a:rPr>
              <a:t>Graphical representation of a </a:t>
            </a:r>
            <a:r>
              <a:rPr lang="en-US" altLang="en-US" b="1" dirty="0">
                <a:latin typeface="Arial" panose="020B0604020202020204" pitchFamily="34" charset="0"/>
              </a:rPr>
              <a:t>Distinct Row Table</a:t>
            </a:r>
            <a:r>
              <a:rPr lang="en-US" altLang="en-US" dirty="0">
                <a:latin typeface="Arial" panose="020B0604020202020204" pitchFamily="34" charset="0"/>
              </a:rPr>
              <a:t> (DRT)</a:t>
            </a:r>
          </a:p>
          <a:p>
            <a:pPr eaLnBrk="1" hangingPunct="1">
              <a:spcBef>
                <a:spcPct val="0"/>
              </a:spcBef>
              <a:buFontTx/>
              <a:buNone/>
            </a:pPr>
            <a:r>
              <a:rPr lang="en-US" altLang="en-US" dirty="0">
                <a:latin typeface="Arial" panose="020B0604020202020204" pitchFamily="34" charset="0"/>
              </a:rPr>
              <a:t>Reference configurations in red</a:t>
            </a:r>
          </a:p>
          <a:p>
            <a:pPr eaLnBrk="1" hangingPunct="1">
              <a:spcBef>
                <a:spcPct val="0"/>
              </a:spcBef>
              <a:buFontTx/>
              <a:buNone/>
            </a:pPr>
            <a:r>
              <a:rPr lang="en-US" altLang="en-US" dirty="0">
                <a:latin typeface="Arial" panose="020B0604020202020204" pitchFamily="34" charset="0"/>
              </a:rPr>
              <a:t>Inactive (reference doubly occupied)</a:t>
            </a:r>
          </a:p>
          <a:p>
            <a:pPr eaLnBrk="1" hangingPunct="1">
              <a:spcBef>
                <a:spcPct val="0"/>
              </a:spcBef>
              <a:buFontTx/>
              <a:buNone/>
            </a:pPr>
            <a:r>
              <a:rPr lang="en-US" altLang="en-US" dirty="0">
                <a:latin typeface="Arial" panose="020B0604020202020204" pitchFamily="34" charset="0"/>
              </a:rPr>
              <a:t>Active (variable occupation in the reference)</a:t>
            </a:r>
          </a:p>
          <a:p>
            <a:pPr eaLnBrk="1" hangingPunct="1">
              <a:spcBef>
                <a:spcPct val="0"/>
              </a:spcBef>
              <a:buFontTx/>
              <a:buNone/>
            </a:pPr>
            <a:r>
              <a:rPr lang="en-US" altLang="en-US" dirty="0">
                <a:latin typeface="Arial" panose="020B0604020202020204" pitchFamily="34" charset="0"/>
              </a:rPr>
              <a:t>External (virtual) orbitals: only singles and doubles</a:t>
            </a:r>
          </a:p>
        </p:txBody>
      </p:sp>
      <p:sp>
        <p:nvSpPr>
          <p:cNvPr id="4" name="TextBox 3">
            <a:extLst>
              <a:ext uri="{FF2B5EF4-FFF2-40B4-BE49-F238E27FC236}">
                <a16:creationId xmlns:a16="http://schemas.microsoft.com/office/drawing/2014/main" id="{324B7701-6F96-4EB1-9CB5-3AB61A2CAF3B}"/>
              </a:ext>
            </a:extLst>
          </p:cNvPr>
          <p:cNvSpPr txBox="1"/>
          <p:nvPr/>
        </p:nvSpPr>
        <p:spPr>
          <a:xfrm>
            <a:off x="743912" y="4831026"/>
            <a:ext cx="6842749" cy="1631216"/>
          </a:xfrm>
          <a:prstGeom prst="rect">
            <a:avLst/>
          </a:prstGeom>
          <a:noFill/>
        </p:spPr>
        <p:txBody>
          <a:bodyPr wrap="square" rtlCol="0">
            <a:spAutoFit/>
          </a:bodyPr>
          <a:lstStyle/>
          <a:p>
            <a:r>
              <a:rPr lang="en-US" sz="2000" baseline="30000" dirty="0"/>
              <a:t>1)</a:t>
            </a:r>
            <a:r>
              <a:rPr lang="en-US" sz="2000" dirty="0" err="1"/>
              <a:t>Paldus</a:t>
            </a:r>
            <a:r>
              <a:rPr lang="en-US" sz="2000" dirty="0"/>
              <a:t>, J., J. Chem. Phys. </a:t>
            </a:r>
            <a:r>
              <a:rPr lang="en-US" sz="2000" b="1" dirty="0"/>
              <a:t>61</a:t>
            </a:r>
            <a:r>
              <a:rPr lang="en-US" sz="2000" dirty="0"/>
              <a:t>, 5321-5330, 1974</a:t>
            </a:r>
          </a:p>
          <a:p>
            <a:r>
              <a:rPr lang="en-US" sz="2000" dirty="0" err="1"/>
              <a:t>Shavitt</a:t>
            </a:r>
            <a:r>
              <a:rPr lang="en-US" sz="2000" dirty="0"/>
              <a:t>, I., in: The Unitary Group for the Evaluation of Electronic Energy</a:t>
            </a:r>
          </a:p>
          <a:p>
            <a:r>
              <a:rPr lang="en-US" sz="2000" baseline="30000" dirty="0"/>
              <a:t>2)</a:t>
            </a:r>
            <a:r>
              <a:rPr lang="en-US" sz="2000" dirty="0"/>
              <a:t>Matrix Elements, Lecture Notes in Chemistry, vol. 22 (ed. J. Hinze), 51–99. Berlin: Springer, 1981</a:t>
            </a:r>
          </a:p>
        </p:txBody>
      </p:sp>
    </p:spTree>
    <p:extLst>
      <p:ext uri="{BB962C8B-B14F-4D97-AF65-F5344CB8AC3E}">
        <p14:creationId xmlns:p14="http://schemas.microsoft.com/office/powerpoint/2010/main" val="267835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702104C-FC50-4A69-819E-377064248C88}"/>
              </a:ext>
            </a:extLst>
          </p:cNvPr>
          <p:cNvSpPr txBox="1">
            <a:spLocks noChangeArrowheads="1"/>
          </p:cNvSpPr>
          <p:nvPr/>
        </p:nvSpPr>
        <p:spPr>
          <a:xfrm>
            <a:off x="2671762" y="741362"/>
            <a:ext cx="5829300" cy="711200"/>
          </a:xfrm>
          <a:prstGeom prst="rect">
            <a:avLst/>
          </a:prstGeom>
        </p:spPr>
        <p:txBody>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dirty="0"/>
              <a:t>Step Vector</a:t>
            </a:r>
          </a:p>
        </p:txBody>
      </p:sp>
      <p:sp>
        <p:nvSpPr>
          <p:cNvPr id="3" name="Text Box 5">
            <a:extLst>
              <a:ext uri="{FF2B5EF4-FFF2-40B4-BE49-F238E27FC236}">
                <a16:creationId xmlns:a16="http://schemas.microsoft.com/office/drawing/2014/main" id="{1BAD8B69-B0E4-489E-B5FE-8086F2C98311}"/>
              </a:ext>
            </a:extLst>
          </p:cNvPr>
          <p:cNvSpPr txBox="1">
            <a:spLocks noChangeArrowheads="1"/>
          </p:cNvSpPr>
          <p:nvPr/>
        </p:nvSpPr>
        <p:spPr bwMode="auto">
          <a:xfrm>
            <a:off x="2462212" y="1833562"/>
            <a:ext cx="6248400" cy="1590675"/>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a:latin typeface="Arial" panose="020B0604020202020204" pitchFamily="34" charset="0"/>
              </a:rPr>
              <a:t>d</a:t>
            </a:r>
            <a:r>
              <a:rPr lang="en-US" altLang="en-US" baseline="-25000">
                <a:latin typeface="Arial" panose="020B0604020202020204" pitchFamily="34" charset="0"/>
              </a:rPr>
              <a:t>i</a:t>
            </a:r>
            <a:r>
              <a:rPr lang="en-US" altLang="en-US">
                <a:latin typeface="Arial" panose="020B0604020202020204" pitchFamily="34" charset="0"/>
              </a:rPr>
              <a:t> = 0 </a:t>
            </a:r>
            <a:r>
              <a:rPr lang="en-US" altLang="en-US">
                <a:latin typeface="Arial" panose="020B0604020202020204" pitchFamily="34" charset="0"/>
                <a:sym typeface="Symbol" panose="05050102010706020507" pitchFamily="18" charset="2"/>
              </a:rPr>
              <a:t> orbital i is unoccupied (uo)</a:t>
            </a:r>
          </a:p>
          <a:p>
            <a:pPr eaLnBrk="1" hangingPunct="1">
              <a:spcBef>
                <a:spcPct val="50000"/>
              </a:spcBef>
              <a:buFontTx/>
              <a:buNone/>
            </a:pPr>
            <a:r>
              <a:rPr lang="en-US" altLang="en-US">
                <a:latin typeface="Arial" panose="020B0604020202020204" pitchFamily="34" charset="0"/>
              </a:rPr>
              <a:t>d</a:t>
            </a:r>
            <a:r>
              <a:rPr lang="en-US" altLang="en-US" baseline="-25000">
                <a:latin typeface="Arial" panose="020B0604020202020204" pitchFamily="34" charset="0"/>
              </a:rPr>
              <a:t>i</a:t>
            </a:r>
            <a:r>
              <a:rPr lang="en-US" altLang="en-US">
                <a:latin typeface="Arial" panose="020B0604020202020204" pitchFamily="34" charset="0"/>
              </a:rPr>
              <a:t> = 1,2 </a:t>
            </a:r>
            <a:r>
              <a:rPr lang="en-US" altLang="en-US">
                <a:latin typeface="Arial" panose="020B0604020202020204" pitchFamily="34" charset="0"/>
                <a:sym typeface="Symbol" panose="05050102010706020507" pitchFamily="18" charset="2"/>
              </a:rPr>
              <a:t> orbital i is singly occupied (so)</a:t>
            </a:r>
          </a:p>
          <a:p>
            <a:pPr eaLnBrk="1" hangingPunct="1">
              <a:spcBef>
                <a:spcPct val="50000"/>
              </a:spcBef>
              <a:buFontTx/>
              <a:buNone/>
            </a:pPr>
            <a:r>
              <a:rPr lang="en-US" altLang="en-US">
                <a:latin typeface="Arial" panose="020B0604020202020204" pitchFamily="34" charset="0"/>
              </a:rPr>
              <a:t>d</a:t>
            </a:r>
            <a:r>
              <a:rPr lang="en-US" altLang="en-US" baseline="-25000">
                <a:latin typeface="Arial" panose="020B0604020202020204" pitchFamily="34" charset="0"/>
              </a:rPr>
              <a:t>i</a:t>
            </a:r>
            <a:r>
              <a:rPr lang="en-US" altLang="en-US">
                <a:latin typeface="Arial" panose="020B0604020202020204" pitchFamily="34" charset="0"/>
              </a:rPr>
              <a:t> = 3 </a:t>
            </a:r>
            <a:r>
              <a:rPr lang="en-US" altLang="en-US">
                <a:latin typeface="Arial" panose="020B0604020202020204" pitchFamily="34" charset="0"/>
                <a:sym typeface="Symbol" panose="05050102010706020507" pitchFamily="18" charset="2"/>
              </a:rPr>
              <a:t> orbital i is doubly occupied (do)</a:t>
            </a:r>
          </a:p>
        </p:txBody>
      </p:sp>
      <p:sp>
        <p:nvSpPr>
          <p:cNvPr id="4" name="Text Box 6">
            <a:extLst>
              <a:ext uri="{FF2B5EF4-FFF2-40B4-BE49-F238E27FC236}">
                <a16:creationId xmlns:a16="http://schemas.microsoft.com/office/drawing/2014/main" id="{19D560B2-652D-4B09-A072-FE2C22CB32D3}"/>
              </a:ext>
            </a:extLst>
          </p:cNvPr>
          <p:cNvSpPr txBox="1">
            <a:spLocks noChangeArrowheads="1"/>
          </p:cNvSpPr>
          <p:nvPr/>
        </p:nvSpPr>
        <p:spPr bwMode="auto">
          <a:xfrm>
            <a:off x="2979737" y="3856037"/>
            <a:ext cx="474027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dirty="0"/>
              <a:t>Example: </a:t>
            </a:r>
          </a:p>
          <a:p>
            <a:pPr eaLnBrk="1" hangingPunct="1">
              <a:spcBef>
                <a:spcPct val="0"/>
              </a:spcBef>
              <a:buFontTx/>
              <a:buNone/>
            </a:pPr>
            <a:r>
              <a:rPr lang="en-US" altLang="en-US" dirty="0"/>
              <a:t>Orbital           1   2   3   4   5   6</a:t>
            </a:r>
          </a:p>
          <a:p>
            <a:pPr eaLnBrk="1" hangingPunct="1">
              <a:spcBef>
                <a:spcPct val="0"/>
              </a:spcBef>
              <a:buFontTx/>
              <a:buNone/>
            </a:pPr>
            <a:r>
              <a:rPr lang="en-US" altLang="en-US" dirty="0">
                <a:solidFill>
                  <a:srgbClr val="FF0066"/>
                </a:solidFill>
              </a:rPr>
              <a:t>Step vector    </a:t>
            </a:r>
            <a:r>
              <a:rPr lang="en-US" altLang="en-US" b="1" dirty="0">
                <a:solidFill>
                  <a:srgbClr val="FF0066"/>
                </a:solidFill>
              </a:rPr>
              <a:t>1   0   3   1   0   2</a:t>
            </a:r>
          </a:p>
          <a:p>
            <a:pPr eaLnBrk="1" hangingPunct="1">
              <a:spcBef>
                <a:spcPct val="0"/>
              </a:spcBef>
              <a:buFontTx/>
              <a:buNone/>
            </a:pPr>
            <a:r>
              <a:rPr lang="en-US" altLang="en-US" b="1" dirty="0"/>
              <a:t>                      </a:t>
            </a:r>
            <a:r>
              <a:rPr lang="en-US" altLang="en-US" dirty="0"/>
              <a:t>so </a:t>
            </a:r>
            <a:r>
              <a:rPr lang="en-US" altLang="en-US" dirty="0" err="1"/>
              <a:t>uo</a:t>
            </a:r>
            <a:r>
              <a:rPr lang="en-US" altLang="en-US" dirty="0"/>
              <a:t> do so </a:t>
            </a:r>
            <a:r>
              <a:rPr lang="en-US" altLang="en-US" dirty="0" err="1"/>
              <a:t>uo</a:t>
            </a:r>
            <a:r>
              <a:rPr lang="en-US" altLang="en-US" dirty="0"/>
              <a:t> so</a:t>
            </a:r>
          </a:p>
        </p:txBody>
      </p:sp>
    </p:spTree>
    <p:extLst>
      <p:ext uri="{BB962C8B-B14F-4D97-AF65-F5344CB8AC3E}">
        <p14:creationId xmlns:p14="http://schemas.microsoft.com/office/powerpoint/2010/main" val="1750522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D91194D9-1554-456E-B47B-730A9DECB6A7}"/>
              </a:ext>
            </a:extLst>
          </p:cNvPr>
          <p:cNvSpPr txBox="1">
            <a:spLocks noChangeArrowheads="1"/>
          </p:cNvSpPr>
          <p:nvPr/>
        </p:nvSpPr>
        <p:spPr>
          <a:xfrm>
            <a:off x="1157288" y="609600"/>
            <a:ext cx="9101138" cy="5638800"/>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indent="-177800"/>
            <a:r>
              <a:rPr lang="en-US" altLang="en-US">
                <a:latin typeface="Arial" panose="020B0604020202020204" pitchFamily="34" charset="0"/>
              </a:rPr>
              <a:t>The internal (active + closed shell) part of the graph is complicated, but relatively small in comparison to the virtual (external) space. </a:t>
            </a:r>
          </a:p>
          <a:p>
            <a:pPr marL="177800" indent="-177800"/>
            <a:r>
              <a:rPr lang="en-US" altLang="en-US">
                <a:latin typeface="Arial" panose="020B0604020202020204" pitchFamily="34" charset="0"/>
              </a:rPr>
              <a:t>The graph for the external is space is very simple due to the fact that we allow only double excitations. Moreover, its structure is independent of the internal part. Respective loops (coupling elements) can be computed once and for all. </a:t>
            </a:r>
          </a:p>
          <a:p>
            <a:pPr marL="177800" indent="-177800"/>
            <a:r>
              <a:rPr lang="en-US" altLang="en-US">
                <a:latin typeface="Arial" panose="020B0604020202020204" pitchFamily="34" charset="0"/>
              </a:rPr>
              <a:t>The interface between internal and external space is given by the vertices Z (0-excitations), Y (single-excitations), X (double excitations, triplet coupling) and W (double excitations, singlet coupling)</a:t>
            </a:r>
            <a:r>
              <a:rPr lang="en-US" altLang="en-US"/>
              <a:t> </a:t>
            </a:r>
            <a:endParaRPr lang="en-US" altLang="en-US" dirty="0"/>
          </a:p>
        </p:txBody>
      </p:sp>
    </p:spTree>
    <p:extLst>
      <p:ext uri="{BB962C8B-B14F-4D97-AF65-F5344CB8AC3E}">
        <p14:creationId xmlns:p14="http://schemas.microsoft.com/office/powerpoint/2010/main" val="3469144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a:extLst>
              <a:ext uri="{FF2B5EF4-FFF2-40B4-BE49-F238E27FC236}">
                <a16:creationId xmlns:a16="http://schemas.microsoft.com/office/drawing/2014/main" id="{0C5B634B-7849-40D1-9595-FD3F4D75FB56}"/>
              </a:ext>
            </a:extLst>
          </p:cNvPr>
          <p:cNvSpPr txBox="1">
            <a:spLocks noChangeArrowheads="1"/>
          </p:cNvSpPr>
          <p:nvPr/>
        </p:nvSpPr>
        <p:spPr>
          <a:xfrm>
            <a:off x="1428750" y="992187"/>
            <a:ext cx="8358188" cy="4673600"/>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indent="-177800"/>
            <a:r>
              <a:rPr lang="en-US" altLang="en-US" dirty="0">
                <a:latin typeface="Arial" panose="020B0604020202020204" pitchFamily="34" charset="0"/>
              </a:rPr>
              <a:t>The loops are split into an internal part and into an external one. The internal part is computed explicitly and either stored on a file (formula file) or recomputed every Davidson iteration. The external part is added “on-the-fly” when the total coupling elements are computed.</a:t>
            </a:r>
          </a:p>
          <a:p>
            <a:pPr marL="177800" indent="-177800"/>
            <a:r>
              <a:rPr lang="en-US" altLang="en-US" dirty="0">
                <a:latin typeface="Arial" panose="020B0604020202020204" pitchFamily="34" charset="0"/>
              </a:rPr>
              <a:t>The two-electron integrals are sorted according to the number of internal indices: all (four)-internal, three-internal, two-internal, one internal and all-external.</a:t>
            </a:r>
          </a:p>
        </p:txBody>
      </p:sp>
    </p:spTree>
    <p:extLst>
      <p:ext uri="{BB962C8B-B14F-4D97-AF65-F5344CB8AC3E}">
        <p14:creationId xmlns:p14="http://schemas.microsoft.com/office/powerpoint/2010/main" val="2213990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A06804-1AA4-4174-BDB7-66F3BD3105E8}"/>
              </a:ext>
            </a:extLst>
          </p:cNvPr>
          <p:cNvSpPr txBox="1"/>
          <p:nvPr/>
        </p:nvSpPr>
        <p:spPr>
          <a:xfrm>
            <a:off x="2943225" y="742950"/>
            <a:ext cx="4802918" cy="523220"/>
          </a:xfrm>
          <a:prstGeom prst="rect">
            <a:avLst/>
          </a:prstGeom>
          <a:noFill/>
        </p:spPr>
        <p:txBody>
          <a:bodyPr wrap="none" rtlCol="0">
            <a:spAutoFit/>
          </a:bodyPr>
          <a:lstStyle/>
          <a:p>
            <a:r>
              <a:rPr lang="en-US" sz="2800" dirty="0"/>
              <a:t>Analytic MRCI energy Gradients</a:t>
            </a:r>
          </a:p>
        </p:txBody>
      </p:sp>
      <p:sp>
        <p:nvSpPr>
          <p:cNvPr id="3" name="TextBox 2">
            <a:extLst>
              <a:ext uri="{FF2B5EF4-FFF2-40B4-BE49-F238E27FC236}">
                <a16:creationId xmlns:a16="http://schemas.microsoft.com/office/drawing/2014/main" id="{986E5BB3-F432-42CE-A34E-B2183D0EEB31}"/>
              </a:ext>
            </a:extLst>
          </p:cNvPr>
          <p:cNvSpPr txBox="1"/>
          <p:nvPr/>
        </p:nvSpPr>
        <p:spPr>
          <a:xfrm>
            <a:off x="731044" y="1828801"/>
            <a:ext cx="10729912" cy="4278094"/>
          </a:xfrm>
          <a:prstGeom prst="rect">
            <a:avLst/>
          </a:prstGeom>
          <a:noFill/>
        </p:spPr>
        <p:txBody>
          <a:bodyPr wrap="square" rtlCol="0">
            <a:spAutoFit/>
          </a:bodyPr>
          <a:lstStyle/>
          <a:p>
            <a:r>
              <a:rPr lang="en-US" sz="2400" b="1" dirty="0"/>
              <a:t>Basic formalism</a:t>
            </a:r>
            <a:r>
              <a:rPr lang="en-US" sz="2400" dirty="0"/>
              <a:t>: </a:t>
            </a:r>
          </a:p>
          <a:p>
            <a:r>
              <a:rPr lang="en-US" sz="2400" dirty="0"/>
              <a:t>R. Shepard, H. Lischka, P. G. </a:t>
            </a:r>
            <a:r>
              <a:rPr lang="en-US" sz="2400" dirty="0" err="1"/>
              <a:t>Szalay</a:t>
            </a:r>
            <a:r>
              <a:rPr lang="en-US" sz="2400" dirty="0"/>
              <a:t>, T. Kovar and M. </a:t>
            </a:r>
            <a:r>
              <a:rPr lang="en-US" sz="2400" dirty="0" err="1"/>
              <a:t>Ernzerhof</a:t>
            </a:r>
            <a:r>
              <a:rPr lang="en-US" sz="2400" dirty="0"/>
              <a:t>, J. Chem. Phys. </a:t>
            </a:r>
            <a:r>
              <a:rPr lang="en-US" sz="2400" b="1" dirty="0"/>
              <a:t>96</a:t>
            </a:r>
            <a:r>
              <a:rPr lang="en-US" sz="2400" dirty="0"/>
              <a:t>, 2085, 1992</a:t>
            </a:r>
          </a:p>
          <a:p>
            <a:r>
              <a:rPr lang="en-US" sz="2400" dirty="0"/>
              <a:t>Applicable to general MR wavefunctions</a:t>
            </a:r>
          </a:p>
          <a:p>
            <a:endParaRPr lang="en-US" sz="2000" dirty="0"/>
          </a:p>
          <a:p>
            <a:r>
              <a:rPr lang="en-US" sz="2400" b="1" dirty="0"/>
              <a:t>Extension to excited states</a:t>
            </a:r>
          </a:p>
          <a:p>
            <a:r>
              <a:rPr lang="en-US" sz="2400" dirty="0"/>
              <a:t>H. Lischka, M. </a:t>
            </a:r>
            <a:r>
              <a:rPr lang="en-US" sz="2400" dirty="0" err="1"/>
              <a:t>Dallos</a:t>
            </a:r>
            <a:r>
              <a:rPr lang="en-US" sz="2400" dirty="0"/>
              <a:t> and R. Shepard</a:t>
            </a:r>
          </a:p>
          <a:p>
            <a:r>
              <a:rPr lang="en-US" sz="2400" dirty="0"/>
              <a:t>Mol. Phys. </a:t>
            </a:r>
            <a:r>
              <a:rPr lang="en-US" sz="2400" b="1" dirty="0"/>
              <a:t>100</a:t>
            </a:r>
            <a:r>
              <a:rPr lang="en-US" sz="2400" dirty="0"/>
              <a:t>, 1647</a:t>
            </a:r>
            <a:r>
              <a:rPr lang="en-US" sz="2400"/>
              <a:t>, 2002</a:t>
            </a:r>
            <a:endParaRPr lang="en-US" sz="2400" dirty="0"/>
          </a:p>
          <a:p>
            <a:r>
              <a:rPr lang="en-US" sz="2400" dirty="0"/>
              <a:t>Based on state-averaged MCSCF calculation</a:t>
            </a:r>
          </a:p>
          <a:p>
            <a:endParaRPr lang="en-US" sz="2000" dirty="0"/>
          </a:p>
          <a:p>
            <a:endParaRPr lang="en-US" sz="2000" dirty="0"/>
          </a:p>
          <a:p>
            <a:endParaRPr lang="en-US" sz="2000" dirty="0"/>
          </a:p>
        </p:txBody>
      </p:sp>
    </p:spTree>
    <p:extLst>
      <p:ext uri="{BB962C8B-B14F-4D97-AF65-F5344CB8AC3E}">
        <p14:creationId xmlns:p14="http://schemas.microsoft.com/office/powerpoint/2010/main" val="969521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F5F527-5EC3-41D0-AFA5-9E53E61202E8}"/>
              </a:ext>
            </a:extLst>
          </p:cNvPr>
          <p:cNvSpPr txBox="1"/>
          <p:nvPr/>
        </p:nvSpPr>
        <p:spPr>
          <a:xfrm>
            <a:off x="2886075" y="328613"/>
            <a:ext cx="5819863" cy="523220"/>
          </a:xfrm>
          <a:prstGeom prst="rect">
            <a:avLst/>
          </a:prstGeom>
          <a:noFill/>
        </p:spPr>
        <p:txBody>
          <a:bodyPr wrap="none" rtlCol="0">
            <a:spAutoFit/>
          </a:bodyPr>
          <a:lstStyle/>
          <a:p>
            <a:r>
              <a:rPr lang="en-US" sz="2800" dirty="0"/>
              <a:t>Conical Intersection of Energy Surfaces</a:t>
            </a:r>
          </a:p>
        </p:txBody>
      </p:sp>
      <p:grpSp>
        <p:nvGrpSpPr>
          <p:cNvPr id="13" name="Group 12">
            <a:extLst>
              <a:ext uri="{FF2B5EF4-FFF2-40B4-BE49-F238E27FC236}">
                <a16:creationId xmlns:a16="http://schemas.microsoft.com/office/drawing/2014/main" id="{FA0E15CF-BDCC-4BF8-8780-D8A8E74CF0F7}"/>
              </a:ext>
            </a:extLst>
          </p:cNvPr>
          <p:cNvGrpSpPr/>
          <p:nvPr/>
        </p:nvGrpSpPr>
        <p:grpSpPr>
          <a:xfrm>
            <a:off x="596465" y="1026469"/>
            <a:ext cx="5483225" cy="5003503"/>
            <a:chOff x="612775" y="1428750"/>
            <a:chExt cx="5483225" cy="5003503"/>
          </a:xfrm>
        </p:grpSpPr>
        <p:pic>
          <p:nvPicPr>
            <p:cNvPr id="4" name="Picture 4">
              <a:extLst>
                <a:ext uri="{FF2B5EF4-FFF2-40B4-BE49-F238E27FC236}">
                  <a16:creationId xmlns:a16="http://schemas.microsoft.com/office/drawing/2014/main" id="{0ED4E89A-2C2C-4FB4-8678-C62C547A27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81"/>
            <a:stretch/>
          </p:blipFill>
          <p:spPr bwMode="auto">
            <a:xfrm>
              <a:off x="612775" y="1428750"/>
              <a:ext cx="5483225" cy="454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7D902DD3-82F2-4E37-83A9-0EE25ECE6EBB}"/>
                </a:ext>
              </a:extLst>
            </p:cNvPr>
            <p:cNvSpPr txBox="1"/>
            <p:nvPr/>
          </p:nvSpPr>
          <p:spPr>
            <a:xfrm>
              <a:off x="1296996" y="5970588"/>
              <a:ext cx="4114781" cy="461665"/>
            </a:xfrm>
            <a:prstGeom prst="rect">
              <a:avLst/>
            </a:prstGeom>
            <a:noFill/>
          </p:spPr>
          <p:txBody>
            <a:bodyPr wrap="none" rtlCol="0">
              <a:spAutoFit/>
            </a:bodyPr>
            <a:lstStyle/>
            <a:p>
              <a:r>
                <a:rPr lang="en-US" sz="2400" dirty="0"/>
                <a:t>Example: Ethylene dimerization</a:t>
              </a:r>
            </a:p>
          </p:txBody>
        </p:sp>
      </p:grpSp>
      <p:pic>
        <p:nvPicPr>
          <p:cNvPr id="7" name="Picture 3">
            <a:extLst>
              <a:ext uri="{FF2B5EF4-FFF2-40B4-BE49-F238E27FC236}">
                <a16:creationId xmlns:a16="http://schemas.microsoft.com/office/drawing/2014/main" id="{AB9731AF-F89C-4634-969F-E668C1EB14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3188" y="1823324"/>
            <a:ext cx="2141538" cy="2384425"/>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5">
            <a:extLst>
              <a:ext uri="{FF2B5EF4-FFF2-40B4-BE49-F238E27FC236}">
                <a16:creationId xmlns:a16="http://schemas.microsoft.com/office/drawing/2014/main" id="{AED4932D-14E8-440B-B381-3BDCFF8FD8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5643" y="1844248"/>
            <a:ext cx="2816225" cy="2384425"/>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237E20F-46FB-4012-8C83-E0AFA182888E}"/>
              </a:ext>
            </a:extLst>
          </p:cNvPr>
          <p:cNvSpPr txBox="1"/>
          <p:nvPr/>
        </p:nvSpPr>
        <p:spPr>
          <a:xfrm>
            <a:off x="6096000" y="1013251"/>
            <a:ext cx="2642455" cy="830997"/>
          </a:xfrm>
          <a:prstGeom prst="rect">
            <a:avLst/>
          </a:prstGeom>
          <a:noFill/>
        </p:spPr>
        <p:txBody>
          <a:bodyPr wrap="none" rtlCol="0">
            <a:spAutoFit/>
          </a:bodyPr>
          <a:lstStyle/>
          <a:p>
            <a:pPr algn="ctr"/>
            <a:r>
              <a:rPr lang="en-US" sz="2400" dirty="0"/>
              <a:t>Conical intersection</a:t>
            </a:r>
          </a:p>
          <a:p>
            <a:pPr algn="ctr"/>
            <a:r>
              <a:rPr lang="en-US" sz="2400" dirty="0"/>
              <a:t>Branching space</a:t>
            </a:r>
          </a:p>
        </p:txBody>
      </p:sp>
      <p:sp>
        <p:nvSpPr>
          <p:cNvPr id="10" name="TextBox 9">
            <a:extLst>
              <a:ext uri="{FF2B5EF4-FFF2-40B4-BE49-F238E27FC236}">
                <a16:creationId xmlns:a16="http://schemas.microsoft.com/office/drawing/2014/main" id="{1B458F6F-0CA2-4014-AE79-68839EDBE329}"/>
              </a:ext>
            </a:extLst>
          </p:cNvPr>
          <p:cNvSpPr txBox="1"/>
          <p:nvPr/>
        </p:nvSpPr>
        <p:spPr>
          <a:xfrm>
            <a:off x="9243396" y="1197916"/>
            <a:ext cx="2459071" cy="461665"/>
          </a:xfrm>
          <a:prstGeom prst="rect">
            <a:avLst/>
          </a:prstGeom>
          <a:noFill/>
        </p:spPr>
        <p:txBody>
          <a:bodyPr wrap="none" rtlCol="0">
            <a:spAutoFit/>
          </a:bodyPr>
          <a:lstStyle/>
          <a:p>
            <a:pPr algn="ctr"/>
            <a:r>
              <a:rPr lang="en-US" sz="2400" dirty="0"/>
              <a:t>Intersection space</a:t>
            </a:r>
          </a:p>
        </p:txBody>
      </p:sp>
      <p:graphicFrame>
        <p:nvGraphicFramePr>
          <p:cNvPr id="11" name="Object 6">
            <a:extLst>
              <a:ext uri="{FF2B5EF4-FFF2-40B4-BE49-F238E27FC236}">
                <a16:creationId xmlns:a16="http://schemas.microsoft.com/office/drawing/2014/main" id="{E0839E64-4CE1-470B-A777-D6E6FDEC1563}"/>
              </a:ext>
            </a:extLst>
          </p:cNvPr>
          <p:cNvGraphicFramePr>
            <a:graphicFrameLocks noChangeAspect="1"/>
          </p:cNvGraphicFramePr>
          <p:nvPr>
            <p:extLst>
              <p:ext uri="{D42A27DB-BD31-4B8C-83A1-F6EECF244321}">
                <p14:modId xmlns:p14="http://schemas.microsoft.com/office/powerpoint/2010/main" val="4168421576"/>
              </p:ext>
            </p:extLst>
          </p:nvPr>
        </p:nvGraphicFramePr>
        <p:xfrm>
          <a:off x="7228743" y="4639896"/>
          <a:ext cx="3733800" cy="747713"/>
        </p:xfrm>
        <a:graphic>
          <a:graphicData uri="http://schemas.openxmlformats.org/presentationml/2006/ole">
            <mc:AlternateContent xmlns:mc="http://schemas.openxmlformats.org/markup-compatibility/2006">
              <mc:Choice xmlns:v="urn:schemas-microsoft-com:vml" Requires="v">
                <p:oleObj name="Formel" r:id="rId5" imgW="4305240" imgH="863280" progId="Equation.3">
                  <p:embed/>
                </p:oleObj>
              </mc:Choice>
              <mc:Fallback>
                <p:oleObj name="Formel" r:id="rId5" imgW="4305240" imgH="863280" progId="Equation.3">
                  <p:embed/>
                  <p:pic>
                    <p:nvPicPr>
                      <p:cNvPr id="108550" name="Object 6">
                        <a:extLst>
                          <a:ext uri="{FF2B5EF4-FFF2-40B4-BE49-F238E27FC236}">
                            <a16:creationId xmlns:a16="http://schemas.microsoft.com/office/drawing/2014/main" id="{C25FAACD-ED0C-4CEB-AB6B-0A66F0B307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28743" y="4639896"/>
                        <a:ext cx="3733800" cy="747713"/>
                      </a:xfrm>
                      <a:prstGeom prst="rect">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Box 11">
            <a:extLst>
              <a:ext uri="{FF2B5EF4-FFF2-40B4-BE49-F238E27FC236}">
                <a16:creationId xmlns:a16="http://schemas.microsoft.com/office/drawing/2014/main" id="{4A37A90F-D2EE-4FD2-BCBC-D922B0513E1E}"/>
              </a:ext>
            </a:extLst>
          </p:cNvPr>
          <p:cNvSpPr txBox="1"/>
          <p:nvPr/>
        </p:nvSpPr>
        <p:spPr>
          <a:xfrm>
            <a:off x="6258284" y="5568307"/>
            <a:ext cx="5970224" cy="461665"/>
          </a:xfrm>
          <a:prstGeom prst="rect">
            <a:avLst/>
          </a:prstGeom>
          <a:noFill/>
        </p:spPr>
        <p:txBody>
          <a:bodyPr wrap="none" rtlCol="0">
            <a:spAutoFit/>
          </a:bodyPr>
          <a:lstStyle/>
          <a:p>
            <a:r>
              <a:rPr lang="en-US" sz="2400" dirty="0"/>
              <a:t>Search for minima on the crossing seam (MXS)</a:t>
            </a:r>
          </a:p>
        </p:txBody>
      </p:sp>
      <p:sp>
        <p:nvSpPr>
          <p:cNvPr id="16" name="TextBox 15">
            <a:extLst>
              <a:ext uri="{FF2B5EF4-FFF2-40B4-BE49-F238E27FC236}">
                <a16:creationId xmlns:a16="http://schemas.microsoft.com/office/drawing/2014/main" id="{2B07457E-9652-411E-8C33-70B104E95671}"/>
              </a:ext>
            </a:extLst>
          </p:cNvPr>
          <p:cNvSpPr txBox="1"/>
          <p:nvPr/>
        </p:nvSpPr>
        <p:spPr>
          <a:xfrm>
            <a:off x="596465" y="6157913"/>
            <a:ext cx="6847323" cy="646331"/>
          </a:xfrm>
          <a:prstGeom prst="rect">
            <a:avLst/>
          </a:prstGeom>
          <a:noFill/>
        </p:spPr>
        <p:txBody>
          <a:bodyPr wrap="square" rtlCol="0">
            <a:spAutoFit/>
          </a:bodyPr>
          <a:lstStyle/>
          <a:p>
            <a:r>
              <a:rPr lang="en-US" dirty="0"/>
              <a:t>Conical Intersections, Electronic Structure, Dynamics &amp; Spectroscopy</a:t>
            </a:r>
          </a:p>
          <a:p>
            <a:r>
              <a:rPr lang="en-US" dirty="0"/>
              <a:t>W. </a:t>
            </a:r>
            <a:r>
              <a:rPr lang="en-US" dirty="0" err="1"/>
              <a:t>Domcke</a:t>
            </a:r>
            <a:r>
              <a:rPr lang="en-US" dirty="0"/>
              <a:t>, D. R. </a:t>
            </a:r>
            <a:r>
              <a:rPr lang="en-US" dirty="0" err="1"/>
              <a:t>Yarkony</a:t>
            </a:r>
            <a:r>
              <a:rPr lang="en-US" dirty="0"/>
              <a:t> and H. </a:t>
            </a:r>
            <a:r>
              <a:rPr lang="en-US" dirty="0" err="1"/>
              <a:t>Köppel</a:t>
            </a:r>
            <a:r>
              <a:rPr lang="en-US" dirty="0"/>
              <a:t>, World Scientific 2004</a:t>
            </a:r>
          </a:p>
        </p:txBody>
      </p:sp>
      <p:sp>
        <p:nvSpPr>
          <p:cNvPr id="17" name="TextBox 16">
            <a:extLst>
              <a:ext uri="{FF2B5EF4-FFF2-40B4-BE49-F238E27FC236}">
                <a16:creationId xmlns:a16="http://schemas.microsoft.com/office/drawing/2014/main" id="{4FDE4BC9-8519-442E-A390-0C19147298DA}"/>
              </a:ext>
            </a:extLst>
          </p:cNvPr>
          <p:cNvSpPr txBox="1"/>
          <p:nvPr/>
        </p:nvSpPr>
        <p:spPr>
          <a:xfrm>
            <a:off x="7190013" y="6210670"/>
            <a:ext cx="5038495" cy="400110"/>
          </a:xfrm>
          <a:prstGeom prst="rect">
            <a:avLst/>
          </a:prstGeom>
          <a:noFill/>
        </p:spPr>
        <p:txBody>
          <a:bodyPr wrap="none" rtlCol="0">
            <a:spAutoFit/>
          </a:bodyPr>
          <a:lstStyle/>
          <a:p>
            <a:r>
              <a:rPr lang="en-US" sz="2000" dirty="0"/>
              <a:t>D. R. </a:t>
            </a:r>
            <a:r>
              <a:rPr lang="en-US" sz="2000" dirty="0" err="1"/>
              <a:t>Yarkony</a:t>
            </a:r>
            <a:r>
              <a:rPr lang="en-US" sz="2000" dirty="0"/>
              <a:t>, J. Phys. Chem. A </a:t>
            </a:r>
            <a:r>
              <a:rPr lang="en-US" sz="2000" b="1" dirty="0"/>
              <a:t>101</a:t>
            </a:r>
            <a:r>
              <a:rPr lang="en-US" sz="2000" dirty="0"/>
              <a:t>, 4263, 1997</a:t>
            </a:r>
          </a:p>
        </p:txBody>
      </p:sp>
    </p:spTree>
    <p:extLst>
      <p:ext uri="{BB962C8B-B14F-4D97-AF65-F5344CB8AC3E}">
        <p14:creationId xmlns:p14="http://schemas.microsoft.com/office/powerpoint/2010/main" val="3071235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090188"/>
          </a:xfrm>
        </p:spPr>
        <p:txBody>
          <a:bodyPr/>
          <a:lstStyle/>
          <a:p>
            <a:pPr algn="ctr"/>
            <a:r>
              <a:rPr lang="en-US" dirty="0"/>
              <a:t>Why do we need </a:t>
            </a:r>
            <a:r>
              <a:rPr lang="en-US" dirty="0" err="1"/>
              <a:t>Multireference</a:t>
            </a:r>
            <a:r>
              <a:rPr lang="en-US" dirty="0"/>
              <a:t> Methods?</a:t>
            </a:r>
          </a:p>
        </p:txBody>
      </p:sp>
      <p:sp>
        <p:nvSpPr>
          <p:cNvPr id="3" name="Content Placeholder 2"/>
          <p:cNvSpPr>
            <a:spLocks noGrp="1"/>
          </p:cNvSpPr>
          <p:nvPr>
            <p:ph idx="1"/>
          </p:nvPr>
        </p:nvSpPr>
        <p:spPr/>
        <p:txBody>
          <a:bodyPr/>
          <a:lstStyle/>
          <a:p>
            <a:r>
              <a:rPr lang="en-US" dirty="0"/>
              <a:t>Density functional theory (DFT)</a:t>
            </a:r>
          </a:p>
          <a:p>
            <a:r>
              <a:rPr lang="en-US" dirty="0" err="1"/>
              <a:t>M</a:t>
            </a:r>
            <a:r>
              <a:rPr lang="en-US" dirty="0" err="1">
                <a:cs typeface="Arial" panose="020B0604020202020204" pitchFamily="34" charset="0"/>
              </a:rPr>
              <a:t>øller-Plesset</a:t>
            </a:r>
            <a:r>
              <a:rPr lang="en-US" dirty="0">
                <a:cs typeface="Arial" panose="020B0604020202020204" pitchFamily="34" charset="0"/>
              </a:rPr>
              <a:t> perturbation theory (MP2)</a:t>
            </a:r>
          </a:p>
          <a:p>
            <a:r>
              <a:rPr lang="en-US" dirty="0">
                <a:cs typeface="Arial" panose="020B0604020202020204" pitchFamily="34" charset="0"/>
              </a:rPr>
              <a:t>Coupled cluster theory (CCSD(T))</a:t>
            </a:r>
          </a:p>
          <a:p>
            <a:r>
              <a:rPr lang="en-US" dirty="0" err="1">
                <a:cs typeface="Arial" panose="020B0604020202020204" pitchFamily="34" charset="0"/>
              </a:rPr>
              <a:t>Semiempirical</a:t>
            </a:r>
            <a:r>
              <a:rPr lang="en-US" dirty="0">
                <a:cs typeface="Arial" panose="020B0604020202020204" pitchFamily="34" charset="0"/>
              </a:rPr>
              <a:t> methods</a:t>
            </a:r>
          </a:p>
          <a:p>
            <a:r>
              <a:rPr lang="en-US" dirty="0">
                <a:cs typeface="Arial" panose="020B0604020202020204" pitchFamily="34" charset="0"/>
              </a:rPr>
              <a:t>Why more??? </a:t>
            </a:r>
            <a:endParaRPr lang="en-US" dirty="0"/>
          </a:p>
          <a:p>
            <a:endParaRPr lang="en-US" dirty="0"/>
          </a:p>
          <a:p>
            <a:endParaRPr lang="en-US" dirty="0"/>
          </a:p>
        </p:txBody>
      </p:sp>
    </p:spTree>
    <p:extLst>
      <p:ext uri="{BB962C8B-B14F-4D97-AF65-F5344CB8AC3E}">
        <p14:creationId xmlns:p14="http://schemas.microsoft.com/office/powerpoint/2010/main" val="2086805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sz="2000" dirty="0"/>
              <a:t>P. G. </a:t>
            </a:r>
            <a:r>
              <a:rPr lang="en-US" sz="2000" dirty="0" err="1"/>
              <a:t>Szalay</a:t>
            </a:r>
            <a:r>
              <a:rPr lang="en-US" sz="2000" dirty="0"/>
              <a:t>, Th. Müller, G. </a:t>
            </a:r>
            <a:r>
              <a:rPr lang="en-US" sz="2000" dirty="0" err="1"/>
              <a:t>Gidofalvi</a:t>
            </a:r>
            <a:r>
              <a:rPr lang="en-US" sz="2000" dirty="0"/>
              <a:t>, H. Lischka and R. Shepard</a:t>
            </a:r>
            <a:br>
              <a:rPr lang="en-US" sz="2000" dirty="0"/>
            </a:br>
            <a:r>
              <a:rPr lang="en-US" sz="2000" dirty="0" err="1"/>
              <a:t>Multiconfiguration</a:t>
            </a:r>
            <a:r>
              <a:rPr lang="en-US" sz="2000" dirty="0"/>
              <a:t> Self-Consistent Field and </a:t>
            </a:r>
            <a:r>
              <a:rPr lang="en-US" sz="2000" dirty="0" err="1"/>
              <a:t>Multireference</a:t>
            </a:r>
            <a:r>
              <a:rPr lang="en-US" sz="2000" dirty="0"/>
              <a:t> Configuration Interaction Methods and Applications</a:t>
            </a:r>
            <a:br>
              <a:rPr lang="en-US" sz="2000" dirty="0"/>
            </a:br>
            <a:r>
              <a:rPr lang="en-US" sz="2000" dirty="0"/>
              <a:t>Chem. Rev. </a:t>
            </a:r>
            <a:r>
              <a:rPr lang="en-US" sz="2000" b="1" dirty="0"/>
              <a:t>112</a:t>
            </a:r>
            <a:r>
              <a:rPr lang="en-US" sz="2000" dirty="0"/>
              <a:t> (2012) 108-181</a:t>
            </a:r>
          </a:p>
          <a:p>
            <a:r>
              <a:rPr lang="en-US" sz="2000" dirty="0"/>
              <a:t>H. Lischka, D. </a:t>
            </a:r>
            <a:r>
              <a:rPr lang="en-US" sz="2000" dirty="0" err="1"/>
              <a:t>Nachtigallova</a:t>
            </a:r>
            <a:r>
              <a:rPr lang="en-US" sz="2000" dirty="0"/>
              <a:t>́, A. J. A. Aquino, P. G. </a:t>
            </a:r>
            <a:r>
              <a:rPr lang="en-US" sz="2000" dirty="0" err="1"/>
              <a:t>Szalay</a:t>
            </a:r>
            <a:r>
              <a:rPr lang="en-US" sz="2000" dirty="0"/>
              <a:t>, F. </a:t>
            </a:r>
            <a:r>
              <a:rPr lang="en-US" sz="2000" dirty="0" err="1"/>
              <a:t>Plasser</a:t>
            </a:r>
            <a:r>
              <a:rPr lang="en-US" sz="2000" dirty="0"/>
              <a:t>, F. B. C. Machado, and M. </a:t>
            </a:r>
            <a:r>
              <a:rPr lang="en-US" sz="2000" dirty="0" err="1"/>
              <a:t>Barbatti</a:t>
            </a:r>
            <a:br>
              <a:rPr lang="en-US" sz="2000" dirty="0"/>
            </a:br>
            <a:r>
              <a:rPr lang="en-US" sz="2000" dirty="0" err="1"/>
              <a:t>Multireference</a:t>
            </a:r>
            <a:r>
              <a:rPr lang="en-US" sz="2000" dirty="0"/>
              <a:t> Approaches for Excited States of Molecules</a:t>
            </a:r>
            <a:br>
              <a:rPr lang="en-US" sz="2000" dirty="0"/>
            </a:br>
            <a:r>
              <a:rPr lang="en-US" sz="2000" dirty="0"/>
              <a:t>Chem. Rev. </a:t>
            </a:r>
            <a:r>
              <a:rPr lang="en-US" sz="2000" b="1" dirty="0"/>
              <a:t>118</a:t>
            </a:r>
            <a:r>
              <a:rPr lang="en-US" sz="2000" dirty="0"/>
              <a:t> (2018) 7293-7361</a:t>
            </a:r>
          </a:p>
          <a:p>
            <a:r>
              <a:rPr lang="en-US" sz="2000" dirty="0"/>
              <a:t>R. Lindh, L. Gonzalez</a:t>
            </a:r>
            <a:br>
              <a:rPr lang="en-US" sz="2000" dirty="0"/>
            </a:br>
            <a:r>
              <a:rPr lang="en-US" sz="2000" dirty="0"/>
              <a:t>Quantum Chemistry and Dynamics of Excited States: Methods and Applications, John </a:t>
            </a:r>
            <a:r>
              <a:rPr lang="en-US" sz="2000" dirty="0" err="1"/>
              <a:t>Wiley&amp;Sons</a:t>
            </a:r>
            <a:r>
              <a:rPr lang="en-US" sz="2000" dirty="0"/>
              <a:t> Ltd, Hoboken, NJ, USA, 2021:</a:t>
            </a:r>
            <a:br>
              <a:rPr lang="en-US" sz="2000" dirty="0"/>
            </a:br>
            <a:r>
              <a:rPr lang="en-US" sz="2000" dirty="0"/>
              <a:t>F. </a:t>
            </a:r>
            <a:r>
              <a:rPr lang="en-US" sz="2000" dirty="0" err="1"/>
              <a:t>Plasser</a:t>
            </a:r>
            <a:r>
              <a:rPr lang="en-US" sz="2000" dirty="0"/>
              <a:t>, H. Lischka</a:t>
            </a:r>
            <a:br>
              <a:rPr lang="en-US" sz="2000" dirty="0"/>
            </a:br>
            <a:r>
              <a:rPr lang="en-US" sz="2000" dirty="0"/>
              <a:t>Multireference Configuration Interaction, p. 277-297</a:t>
            </a:r>
            <a:br>
              <a:rPr lang="en-US" sz="2000" dirty="0"/>
            </a:br>
            <a:endParaRPr lang="en-US" sz="2000" dirty="0"/>
          </a:p>
        </p:txBody>
      </p:sp>
    </p:spTree>
    <p:extLst>
      <p:ext uri="{BB962C8B-B14F-4D97-AF65-F5344CB8AC3E}">
        <p14:creationId xmlns:p14="http://schemas.microsoft.com/office/powerpoint/2010/main" val="610600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114" y="195794"/>
            <a:ext cx="10515600" cy="1325563"/>
          </a:xfrm>
        </p:spPr>
        <p:txBody>
          <a:bodyPr/>
          <a:lstStyle/>
          <a:p>
            <a:pPr algn="ctr"/>
            <a:r>
              <a:rPr lang="en-US" dirty="0"/>
              <a:t>Simple Example: Bond Dissociation of H</a:t>
            </a:r>
            <a:r>
              <a:rPr lang="en-US" baseline="-25000" dirty="0"/>
              <a:t>2</a:t>
            </a:r>
          </a:p>
        </p:txBody>
      </p:sp>
      <p:grpSp>
        <p:nvGrpSpPr>
          <p:cNvPr id="29" name="Group 28"/>
          <p:cNvGrpSpPr>
            <a:grpSpLocks noChangeAspect="1"/>
          </p:cNvGrpSpPr>
          <p:nvPr/>
        </p:nvGrpSpPr>
        <p:grpSpPr>
          <a:xfrm>
            <a:off x="2024163" y="1778127"/>
            <a:ext cx="7463766" cy="1305401"/>
            <a:chOff x="2701497" y="2590927"/>
            <a:chExt cx="5691085" cy="995363"/>
          </a:xfrm>
        </p:grpSpPr>
        <p:sp>
          <p:nvSpPr>
            <p:cNvPr id="5" name="Text Box 4">
              <a:extLst>
                <a:ext uri="{FF2B5EF4-FFF2-40B4-BE49-F238E27FC236}">
                  <a16:creationId xmlns:a16="http://schemas.microsoft.com/office/drawing/2014/main" id="{587EE28E-9DC7-42F3-B367-0113E684906D}"/>
                </a:ext>
              </a:extLst>
            </p:cNvPr>
            <p:cNvSpPr txBox="1">
              <a:spLocks noChangeArrowheads="1"/>
            </p:cNvSpPr>
            <p:nvPr/>
          </p:nvSpPr>
          <p:spPr bwMode="auto">
            <a:xfrm>
              <a:off x="4125044" y="2819525"/>
              <a:ext cx="990977" cy="523220"/>
            </a:xfrm>
            <a:prstGeom prst="rect">
              <a:avLst/>
            </a:prstGeom>
            <a:noFill/>
            <a:ln w="9525">
              <a:noFill/>
              <a:miter lim="800000"/>
              <a:headEnd/>
              <a:tailEnd/>
            </a:ln>
          </p:spPr>
          <p:txBody>
            <a:bodyPr wrap="none">
              <a:spAutoFit/>
            </a:bodyPr>
            <a:lstStyle/>
            <a:p>
              <a:r>
                <a:rPr lang="en-US" sz="2800" dirty="0"/>
                <a:t>R</a:t>
              </a:r>
              <a:r>
                <a:rPr lang="en-US" sz="2800" dirty="0">
                  <a:sym typeface="Symbol" pitchFamily="18" charset="2"/>
                </a:rPr>
                <a:t></a:t>
              </a:r>
              <a:endParaRPr lang="en-US" sz="2800" dirty="0"/>
            </a:p>
          </p:txBody>
        </p:sp>
        <p:grpSp>
          <p:nvGrpSpPr>
            <p:cNvPr id="6" name="Group 6">
              <a:extLst>
                <a:ext uri="{FF2B5EF4-FFF2-40B4-BE49-F238E27FC236}">
                  <a16:creationId xmlns:a16="http://schemas.microsoft.com/office/drawing/2014/main" id="{F96D7B5F-1013-4A7F-8795-6FDF31DD8D99}"/>
                </a:ext>
              </a:extLst>
            </p:cNvPr>
            <p:cNvGrpSpPr>
              <a:grpSpLocks/>
            </p:cNvGrpSpPr>
            <p:nvPr/>
          </p:nvGrpSpPr>
          <p:grpSpPr bwMode="auto">
            <a:xfrm>
              <a:off x="2701497" y="2590927"/>
              <a:ext cx="1163638" cy="995363"/>
              <a:chOff x="480" y="2256"/>
              <a:chExt cx="733" cy="627"/>
            </a:xfrm>
          </p:grpSpPr>
          <p:sp>
            <p:nvSpPr>
              <p:cNvPr id="22" name="Rectangle 7">
                <a:extLst>
                  <a:ext uri="{FF2B5EF4-FFF2-40B4-BE49-F238E27FC236}">
                    <a16:creationId xmlns:a16="http://schemas.microsoft.com/office/drawing/2014/main" id="{F0A22281-FF3F-4C2A-966E-8F4F016884A1}"/>
                  </a:ext>
                </a:extLst>
              </p:cNvPr>
              <p:cNvSpPr>
                <a:spLocks noChangeArrowheads="1"/>
              </p:cNvSpPr>
              <p:nvPr/>
            </p:nvSpPr>
            <p:spPr bwMode="auto">
              <a:xfrm>
                <a:off x="480" y="2256"/>
                <a:ext cx="672" cy="624"/>
              </a:xfrm>
              <a:prstGeom prst="rect">
                <a:avLst/>
              </a:prstGeom>
              <a:noFill/>
              <a:ln w="9525">
                <a:noFill/>
                <a:miter lim="800000"/>
                <a:headEnd/>
                <a:tailEnd/>
              </a:ln>
            </p:spPr>
            <p:txBody>
              <a:bodyPr wrap="none" anchor="ctr"/>
              <a:lstStyle/>
              <a:p>
                <a:endParaRPr lang="en-US" sz="2400"/>
              </a:p>
            </p:txBody>
          </p:sp>
          <p:sp>
            <p:nvSpPr>
              <p:cNvPr id="23" name="Line 8">
                <a:extLst>
                  <a:ext uri="{FF2B5EF4-FFF2-40B4-BE49-F238E27FC236}">
                    <a16:creationId xmlns:a16="http://schemas.microsoft.com/office/drawing/2014/main" id="{26A8000B-F2EB-4D6D-863D-297C66595909}"/>
                  </a:ext>
                </a:extLst>
              </p:cNvPr>
              <p:cNvSpPr>
                <a:spLocks noChangeShapeType="1"/>
              </p:cNvSpPr>
              <p:nvPr/>
            </p:nvSpPr>
            <p:spPr bwMode="auto">
              <a:xfrm>
                <a:off x="672" y="2688"/>
                <a:ext cx="240" cy="0"/>
              </a:xfrm>
              <a:prstGeom prst="line">
                <a:avLst/>
              </a:prstGeom>
              <a:noFill/>
              <a:ln w="9525">
                <a:solidFill>
                  <a:schemeClr val="tx1"/>
                </a:solidFill>
                <a:round/>
                <a:headEnd/>
                <a:tailEnd/>
              </a:ln>
            </p:spPr>
            <p:txBody>
              <a:bodyPr/>
              <a:lstStyle/>
              <a:p>
                <a:endParaRPr lang="en-US"/>
              </a:p>
            </p:txBody>
          </p:sp>
          <p:sp>
            <p:nvSpPr>
              <p:cNvPr id="24" name="Line 9">
                <a:extLst>
                  <a:ext uri="{FF2B5EF4-FFF2-40B4-BE49-F238E27FC236}">
                    <a16:creationId xmlns:a16="http://schemas.microsoft.com/office/drawing/2014/main" id="{75D0449F-7F6E-4104-A3D9-D39F6857E9BF}"/>
                  </a:ext>
                </a:extLst>
              </p:cNvPr>
              <p:cNvSpPr>
                <a:spLocks noChangeShapeType="1"/>
              </p:cNvSpPr>
              <p:nvPr/>
            </p:nvSpPr>
            <p:spPr bwMode="auto">
              <a:xfrm>
                <a:off x="672" y="2400"/>
                <a:ext cx="240" cy="0"/>
              </a:xfrm>
              <a:prstGeom prst="line">
                <a:avLst/>
              </a:prstGeom>
              <a:noFill/>
              <a:ln w="9525">
                <a:solidFill>
                  <a:schemeClr val="tx1"/>
                </a:solidFill>
                <a:round/>
                <a:headEnd/>
                <a:tailEnd/>
              </a:ln>
            </p:spPr>
            <p:txBody>
              <a:bodyPr/>
              <a:lstStyle/>
              <a:p>
                <a:endParaRPr lang="en-US"/>
              </a:p>
            </p:txBody>
          </p:sp>
          <p:sp>
            <p:nvSpPr>
              <p:cNvPr id="25" name="Line 10">
                <a:extLst>
                  <a:ext uri="{FF2B5EF4-FFF2-40B4-BE49-F238E27FC236}">
                    <a16:creationId xmlns:a16="http://schemas.microsoft.com/office/drawing/2014/main" id="{1510CA8A-715F-443A-ADEE-EF42FC96754C}"/>
                  </a:ext>
                </a:extLst>
              </p:cNvPr>
              <p:cNvSpPr>
                <a:spLocks noChangeShapeType="1"/>
              </p:cNvSpPr>
              <p:nvPr/>
            </p:nvSpPr>
            <p:spPr bwMode="auto">
              <a:xfrm flipV="1">
                <a:off x="768" y="2592"/>
                <a:ext cx="0" cy="192"/>
              </a:xfrm>
              <a:prstGeom prst="line">
                <a:avLst/>
              </a:prstGeom>
              <a:noFill/>
              <a:ln w="9525">
                <a:solidFill>
                  <a:schemeClr val="tx1"/>
                </a:solidFill>
                <a:round/>
                <a:headEnd/>
                <a:tailEnd type="triangle" w="med" len="med"/>
              </a:ln>
            </p:spPr>
            <p:txBody>
              <a:bodyPr/>
              <a:lstStyle/>
              <a:p>
                <a:endParaRPr lang="en-US"/>
              </a:p>
            </p:txBody>
          </p:sp>
          <p:sp>
            <p:nvSpPr>
              <p:cNvPr id="26" name="Line 11">
                <a:extLst>
                  <a:ext uri="{FF2B5EF4-FFF2-40B4-BE49-F238E27FC236}">
                    <a16:creationId xmlns:a16="http://schemas.microsoft.com/office/drawing/2014/main" id="{DCE513FF-299C-4BC0-8E3D-6D6B80627A82}"/>
                  </a:ext>
                </a:extLst>
              </p:cNvPr>
              <p:cNvSpPr>
                <a:spLocks noChangeShapeType="1"/>
              </p:cNvSpPr>
              <p:nvPr/>
            </p:nvSpPr>
            <p:spPr bwMode="auto">
              <a:xfrm>
                <a:off x="834" y="2610"/>
                <a:ext cx="0" cy="192"/>
              </a:xfrm>
              <a:prstGeom prst="line">
                <a:avLst/>
              </a:prstGeom>
              <a:noFill/>
              <a:ln w="9525">
                <a:solidFill>
                  <a:schemeClr val="tx1"/>
                </a:solidFill>
                <a:round/>
                <a:headEnd/>
                <a:tailEnd type="triangle" w="med" len="med"/>
              </a:ln>
            </p:spPr>
            <p:txBody>
              <a:bodyPr/>
              <a:lstStyle/>
              <a:p>
                <a:endParaRPr lang="en-US"/>
              </a:p>
            </p:txBody>
          </p:sp>
          <p:sp>
            <p:nvSpPr>
              <p:cNvPr id="27" name="Text Box 12">
                <a:extLst>
                  <a:ext uri="{FF2B5EF4-FFF2-40B4-BE49-F238E27FC236}">
                    <a16:creationId xmlns:a16="http://schemas.microsoft.com/office/drawing/2014/main" id="{7B87BE95-34B1-453E-8EAE-6DE001A930F2}"/>
                  </a:ext>
                </a:extLst>
              </p:cNvPr>
              <p:cNvSpPr txBox="1">
                <a:spLocks noChangeArrowheads="1"/>
              </p:cNvSpPr>
              <p:nvPr/>
            </p:nvSpPr>
            <p:spPr bwMode="auto">
              <a:xfrm>
                <a:off x="912" y="2592"/>
                <a:ext cx="294" cy="291"/>
              </a:xfrm>
              <a:prstGeom prst="rect">
                <a:avLst/>
              </a:prstGeom>
              <a:noFill/>
              <a:ln w="9525">
                <a:noFill/>
                <a:miter lim="800000"/>
                <a:headEnd/>
                <a:tailEnd/>
              </a:ln>
            </p:spPr>
            <p:txBody>
              <a:bodyPr wrap="none">
                <a:spAutoFit/>
              </a:bodyPr>
              <a:lstStyle/>
              <a:p>
                <a:r>
                  <a:rPr lang="en-US" sz="2400" dirty="0">
                    <a:sym typeface="Symbol" pitchFamily="18" charset="2"/>
                  </a:rPr>
                  <a:t></a:t>
                </a:r>
                <a:r>
                  <a:rPr lang="en-US" sz="2400" baseline="-25000" dirty="0">
                    <a:sym typeface="Symbol" pitchFamily="18" charset="2"/>
                  </a:rPr>
                  <a:t>g</a:t>
                </a:r>
                <a:endParaRPr lang="en-US" sz="2400" dirty="0"/>
              </a:p>
            </p:txBody>
          </p:sp>
          <p:sp>
            <p:nvSpPr>
              <p:cNvPr id="28" name="Text Box 13">
                <a:extLst>
                  <a:ext uri="{FF2B5EF4-FFF2-40B4-BE49-F238E27FC236}">
                    <a16:creationId xmlns:a16="http://schemas.microsoft.com/office/drawing/2014/main" id="{7F8F62BD-E5E2-4B1D-B9CB-DFAD1D80D1C4}"/>
                  </a:ext>
                </a:extLst>
              </p:cNvPr>
              <p:cNvSpPr txBox="1">
                <a:spLocks noChangeArrowheads="1"/>
              </p:cNvSpPr>
              <p:nvPr/>
            </p:nvSpPr>
            <p:spPr bwMode="auto">
              <a:xfrm>
                <a:off x="912" y="2304"/>
                <a:ext cx="301" cy="291"/>
              </a:xfrm>
              <a:prstGeom prst="rect">
                <a:avLst/>
              </a:prstGeom>
              <a:noFill/>
              <a:ln w="9525">
                <a:noFill/>
                <a:miter lim="800000"/>
                <a:headEnd/>
                <a:tailEnd/>
              </a:ln>
            </p:spPr>
            <p:txBody>
              <a:bodyPr wrap="none">
                <a:spAutoFit/>
              </a:bodyPr>
              <a:lstStyle/>
              <a:p>
                <a:r>
                  <a:rPr lang="en-US" sz="2400" dirty="0">
                    <a:sym typeface="Symbol" pitchFamily="18" charset="2"/>
                  </a:rPr>
                  <a:t></a:t>
                </a:r>
                <a:r>
                  <a:rPr lang="en-US" sz="2400" baseline="-25000" dirty="0">
                    <a:sym typeface="Symbol" pitchFamily="18" charset="2"/>
                  </a:rPr>
                  <a:t>u</a:t>
                </a:r>
                <a:endParaRPr lang="en-US" sz="2400" dirty="0"/>
              </a:p>
            </p:txBody>
          </p:sp>
        </p:grpSp>
        <p:sp>
          <p:nvSpPr>
            <p:cNvPr id="16" name="Line 17">
              <a:extLst>
                <a:ext uri="{FF2B5EF4-FFF2-40B4-BE49-F238E27FC236}">
                  <a16:creationId xmlns:a16="http://schemas.microsoft.com/office/drawing/2014/main" id="{52A81C0C-0D60-46D1-A23F-EC825A570FF1}"/>
                </a:ext>
              </a:extLst>
            </p:cNvPr>
            <p:cNvSpPr>
              <a:spLocks noChangeShapeType="1"/>
            </p:cNvSpPr>
            <p:nvPr/>
          </p:nvSpPr>
          <p:spPr bwMode="auto">
            <a:xfrm>
              <a:off x="6959710" y="3191230"/>
              <a:ext cx="381001" cy="0"/>
            </a:xfrm>
            <a:prstGeom prst="line">
              <a:avLst/>
            </a:prstGeom>
            <a:noFill/>
            <a:ln w="9525">
              <a:solidFill>
                <a:schemeClr val="tx1"/>
              </a:solidFill>
              <a:round/>
              <a:headEnd/>
              <a:tailEnd/>
            </a:ln>
          </p:spPr>
          <p:txBody>
            <a:bodyPr/>
            <a:lstStyle/>
            <a:p>
              <a:endParaRPr lang="en-US"/>
            </a:p>
          </p:txBody>
        </p:sp>
        <p:sp>
          <p:nvSpPr>
            <p:cNvPr id="17" name="Line 18">
              <a:extLst>
                <a:ext uri="{FF2B5EF4-FFF2-40B4-BE49-F238E27FC236}">
                  <a16:creationId xmlns:a16="http://schemas.microsoft.com/office/drawing/2014/main" id="{E56635EB-604D-4B0F-944B-722E7FC418F7}"/>
                </a:ext>
              </a:extLst>
            </p:cNvPr>
            <p:cNvSpPr>
              <a:spLocks noChangeShapeType="1"/>
            </p:cNvSpPr>
            <p:nvPr/>
          </p:nvSpPr>
          <p:spPr bwMode="auto">
            <a:xfrm>
              <a:off x="7533122" y="3115030"/>
              <a:ext cx="381001" cy="0"/>
            </a:xfrm>
            <a:prstGeom prst="line">
              <a:avLst/>
            </a:prstGeom>
            <a:noFill/>
            <a:ln w="9525">
              <a:solidFill>
                <a:schemeClr val="tx1"/>
              </a:solidFill>
              <a:round/>
              <a:headEnd/>
              <a:tailEnd/>
            </a:ln>
          </p:spPr>
          <p:txBody>
            <a:bodyPr/>
            <a:lstStyle/>
            <a:p>
              <a:endParaRPr lang="en-US"/>
            </a:p>
          </p:txBody>
        </p:sp>
        <p:sp>
          <p:nvSpPr>
            <p:cNvPr id="18" name="Line 19">
              <a:extLst>
                <a:ext uri="{FF2B5EF4-FFF2-40B4-BE49-F238E27FC236}">
                  <a16:creationId xmlns:a16="http://schemas.microsoft.com/office/drawing/2014/main" id="{97CFBDB4-EF4F-4497-AF86-145BB31B0038}"/>
                </a:ext>
              </a:extLst>
            </p:cNvPr>
            <p:cNvSpPr>
              <a:spLocks noChangeShapeType="1"/>
            </p:cNvSpPr>
            <p:nvPr/>
          </p:nvSpPr>
          <p:spPr bwMode="auto">
            <a:xfrm flipV="1">
              <a:off x="7699809" y="2953105"/>
              <a:ext cx="0" cy="304800"/>
            </a:xfrm>
            <a:prstGeom prst="line">
              <a:avLst/>
            </a:prstGeom>
            <a:noFill/>
            <a:ln w="9525">
              <a:solidFill>
                <a:schemeClr val="tx1"/>
              </a:solidFill>
              <a:round/>
              <a:headEnd/>
              <a:tailEnd type="triangle" w="med" len="med"/>
            </a:ln>
          </p:spPr>
          <p:txBody>
            <a:bodyPr/>
            <a:lstStyle/>
            <a:p>
              <a:endParaRPr lang="en-US"/>
            </a:p>
          </p:txBody>
        </p:sp>
        <p:sp>
          <p:nvSpPr>
            <p:cNvPr id="19" name="Line 20">
              <a:extLst>
                <a:ext uri="{FF2B5EF4-FFF2-40B4-BE49-F238E27FC236}">
                  <a16:creationId xmlns:a16="http://schemas.microsoft.com/office/drawing/2014/main" id="{6127768D-05A8-477A-A5CA-59F308B5E13E}"/>
                </a:ext>
              </a:extLst>
            </p:cNvPr>
            <p:cNvSpPr>
              <a:spLocks noChangeShapeType="1"/>
            </p:cNvSpPr>
            <p:nvPr/>
          </p:nvSpPr>
          <p:spPr bwMode="auto">
            <a:xfrm>
              <a:off x="7804585" y="2981680"/>
              <a:ext cx="0" cy="304800"/>
            </a:xfrm>
            <a:prstGeom prst="line">
              <a:avLst/>
            </a:prstGeom>
            <a:noFill/>
            <a:ln w="9525">
              <a:solidFill>
                <a:schemeClr val="tx1"/>
              </a:solidFill>
              <a:round/>
              <a:headEnd/>
              <a:tailEnd type="triangle" w="med" len="med"/>
            </a:ln>
          </p:spPr>
          <p:txBody>
            <a:bodyPr/>
            <a:lstStyle/>
            <a:p>
              <a:endParaRPr lang="en-US"/>
            </a:p>
          </p:txBody>
        </p:sp>
        <p:sp>
          <p:nvSpPr>
            <p:cNvPr id="20" name="Text Box 21">
              <a:extLst>
                <a:ext uri="{FF2B5EF4-FFF2-40B4-BE49-F238E27FC236}">
                  <a16:creationId xmlns:a16="http://schemas.microsoft.com/office/drawing/2014/main" id="{8FBF1E43-AF30-45DA-92A0-9B70C1B09F2A}"/>
                </a:ext>
              </a:extLst>
            </p:cNvPr>
            <p:cNvSpPr txBox="1">
              <a:spLocks noChangeArrowheads="1"/>
            </p:cNvSpPr>
            <p:nvPr/>
          </p:nvSpPr>
          <p:spPr bwMode="auto">
            <a:xfrm>
              <a:off x="7008181" y="3106562"/>
              <a:ext cx="466727" cy="461963"/>
            </a:xfrm>
            <a:prstGeom prst="rect">
              <a:avLst/>
            </a:prstGeom>
            <a:noFill/>
            <a:ln w="9525">
              <a:noFill/>
              <a:miter lim="800000"/>
              <a:headEnd/>
              <a:tailEnd/>
            </a:ln>
          </p:spPr>
          <p:txBody>
            <a:bodyPr wrap="none">
              <a:spAutoFit/>
            </a:bodyPr>
            <a:lstStyle/>
            <a:p>
              <a:r>
                <a:rPr lang="en-US" sz="2400" dirty="0">
                  <a:sym typeface="Symbol" pitchFamily="18" charset="2"/>
                </a:rPr>
                <a:t></a:t>
              </a:r>
              <a:r>
                <a:rPr lang="en-US" sz="2400" baseline="-25000" dirty="0">
                  <a:sym typeface="Symbol" pitchFamily="18" charset="2"/>
                </a:rPr>
                <a:t>g</a:t>
              </a:r>
              <a:endParaRPr lang="en-US" sz="2400" dirty="0"/>
            </a:p>
          </p:txBody>
        </p:sp>
        <p:sp>
          <p:nvSpPr>
            <p:cNvPr id="21" name="Text Box 22">
              <a:extLst>
                <a:ext uri="{FF2B5EF4-FFF2-40B4-BE49-F238E27FC236}">
                  <a16:creationId xmlns:a16="http://schemas.microsoft.com/office/drawing/2014/main" id="{FB45C9B0-66E2-4C6E-8232-7AA5B9007ACE}"/>
                </a:ext>
              </a:extLst>
            </p:cNvPr>
            <p:cNvSpPr txBox="1">
              <a:spLocks noChangeArrowheads="1"/>
            </p:cNvSpPr>
            <p:nvPr/>
          </p:nvSpPr>
          <p:spPr bwMode="auto">
            <a:xfrm>
              <a:off x="7914743" y="2899765"/>
              <a:ext cx="477839" cy="461963"/>
            </a:xfrm>
            <a:prstGeom prst="rect">
              <a:avLst/>
            </a:prstGeom>
            <a:noFill/>
            <a:ln w="9525">
              <a:noFill/>
              <a:miter lim="800000"/>
              <a:headEnd/>
              <a:tailEnd/>
            </a:ln>
          </p:spPr>
          <p:txBody>
            <a:bodyPr wrap="none">
              <a:spAutoFit/>
            </a:bodyPr>
            <a:lstStyle/>
            <a:p>
              <a:r>
                <a:rPr lang="en-US" sz="2400" dirty="0">
                  <a:sym typeface="Symbol" pitchFamily="18" charset="2"/>
                </a:rPr>
                <a:t></a:t>
              </a:r>
              <a:r>
                <a:rPr lang="en-US" sz="2400" baseline="-25000" dirty="0">
                  <a:sym typeface="Symbol" pitchFamily="18" charset="2"/>
                </a:rPr>
                <a:t>u</a:t>
              </a:r>
              <a:endParaRPr lang="en-US" sz="2400" dirty="0"/>
            </a:p>
          </p:txBody>
        </p:sp>
        <p:sp>
          <p:nvSpPr>
            <p:cNvPr id="10" name="Line 17">
              <a:extLst>
                <a:ext uri="{FF2B5EF4-FFF2-40B4-BE49-F238E27FC236}">
                  <a16:creationId xmlns:a16="http://schemas.microsoft.com/office/drawing/2014/main" id="{1C141F70-4BE8-451A-AAD0-0C3D09E43493}"/>
                </a:ext>
              </a:extLst>
            </p:cNvPr>
            <p:cNvSpPr>
              <a:spLocks noChangeShapeType="1"/>
            </p:cNvSpPr>
            <p:nvPr/>
          </p:nvSpPr>
          <p:spPr bwMode="auto">
            <a:xfrm>
              <a:off x="5406393" y="3125806"/>
              <a:ext cx="381000" cy="0"/>
            </a:xfrm>
            <a:prstGeom prst="line">
              <a:avLst/>
            </a:prstGeom>
            <a:noFill/>
            <a:ln w="9525">
              <a:solidFill>
                <a:schemeClr val="tx1"/>
              </a:solidFill>
              <a:round/>
              <a:headEnd/>
              <a:tailEnd/>
            </a:ln>
          </p:spPr>
          <p:txBody>
            <a:bodyPr/>
            <a:lstStyle/>
            <a:p>
              <a:endParaRPr lang="en-US"/>
            </a:p>
          </p:txBody>
        </p:sp>
        <p:sp>
          <p:nvSpPr>
            <p:cNvPr id="11" name="Line 18">
              <a:extLst>
                <a:ext uri="{FF2B5EF4-FFF2-40B4-BE49-F238E27FC236}">
                  <a16:creationId xmlns:a16="http://schemas.microsoft.com/office/drawing/2014/main" id="{B45AD4CA-8F7C-402E-82E9-C59C3147836B}"/>
                </a:ext>
              </a:extLst>
            </p:cNvPr>
            <p:cNvSpPr>
              <a:spLocks noChangeShapeType="1"/>
            </p:cNvSpPr>
            <p:nvPr/>
          </p:nvSpPr>
          <p:spPr bwMode="auto">
            <a:xfrm>
              <a:off x="5863593" y="3049606"/>
              <a:ext cx="381000" cy="0"/>
            </a:xfrm>
            <a:prstGeom prst="line">
              <a:avLst/>
            </a:prstGeom>
            <a:noFill/>
            <a:ln w="9525">
              <a:solidFill>
                <a:schemeClr val="tx1"/>
              </a:solidFill>
              <a:round/>
              <a:headEnd/>
              <a:tailEnd/>
            </a:ln>
          </p:spPr>
          <p:txBody>
            <a:bodyPr/>
            <a:lstStyle/>
            <a:p>
              <a:endParaRPr lang="en-US"/>
            </a:p>
          </p:txBody>
        </p:sp>
        <p:sp>
          <p:nvSpPr>
            <p:cNvPr id="12" name="Line 19">
              <a:extLst>
                <a:ext uri="{FF2B5EF4-FFF2-40B4-BE49-F238E27FC236}">
                  <a16:creationId xmlns:a16="http://schemas.microsoft.com/office/drawing/2014/main" id="{FBC16684-AED9-46C4-A0FD-B67BF59DE5E3}"/>
                </a:ext>
              </a:extLst>
            </p:cNvPr>
            <p:cNvSpPr>
              <a:spLocks noChangeShapeType="1"/>
            </p:cNvSpPr>
            <p:nvPr/>
          </p:nvSpPr>
          <p:spPr bwMode="auto">
            <a:xfrm flipV="1">
              <a:off x="5558793" y="2973406"/>
              <a:ext cx="0" cy="304800"/>
            </a:xfrm>
            <a:prstGeom prst="line">
              <a:avLst/>
            </a:prstGeom>
            <a:noFill/>
            <a:ln w="9525">
              <a:solidFill>
                <a:schemeClr val="tx1"/>
              </a:solidFill>
              <a:round/>
              <a:headEnd/>
              <a:tailEnd type="triangle" w="med" len="med"/>
            </a:ln>
          </p:spPr>
          <p:txBody>
            <a:bodyPr/>
            <a:lstStyle/>
            <a:p>
              <a:endParaRPr lang="en-US"/>
            </a:p>
          </p:txBody>
        </p:sp>
        <p:sp>
          <p:nvSpPr>
            <p:cNvPr id="13" name="Line 20">
              <a:extLst>
                <a:ext uri="{FF2B5EF4-FFF2-40B4-BE49-F238E27FC236}">
                  <a16:creationId xmlns:a16="http://schemas.microsoft.com/office/drawing/2014/main" id="{B031393B-ED2B-4892-A0B0-0DA328329583}"/>
                </a:ext>
              </a:extLst>
            </p:cNvPr>
            <p:cNvSpPr>
              <a:spLocks noChangeShapeType="1"/>
            </p:cNvSpPr>
            <p:nvPr/>
          </p:nvSpPr>
          <p:spPr bwMode="auto">
            <a:xfrm>
              <a:off x="5663568" y="3001981"/>
              <a:ext cx="0" cy="304800"/>
            </a:xfrm>
            <a:prstGeom prst="line">
              <a:avLst/>
            </a:prstGeom>
            <a:noFill/>
            <a:ln w="9525">
              <a:solidFill>
                <a:schemeClr val="tx1"/>
              </a:solidFill>
              <a:round/>
              <a:headEnd/>
              <a:tailEnd type="triangle" w="med" len="med"/>
            </a:ln>
          </p:spPr>
          <p:txBody>
            <a:bodyPr/>
            <a:lstStyle/>
            <a:p>
              <a:endParaRPr lang="en-US"/>
            </a:p>
          </p:txBody>
        </p:sp>
        <p:sp>
          <p:nvSpPr>
            <p:cNvPr id="14" name="Text Box 21">
              <a:extLst>
                <a:ext uri="{FF2B5EF4-FFF2-40B4-BE49-F238E27FC236}">
                  <a16:creationId xmlns:a16="http://schemas.microsoft.com/office/drawing/2014/main" id="{F4B4F33B-CFCB-45F1-B64C-C2CAED7F5807}"/>
                </a:ext>
              </a:extLst>
            </p:cNvPr>
            <p:cNvSpPr txBox="1">
              <a:spLocks noChangeArrowheads="1"/>
            </p:cNvSpPr>
            <p:nvPr/>
          </p:nvSpPr>
          <p:spPr bwMode="auto">
            <a:xfrm>
              <a:off x="5101593" y="2973406"/>
              <a:ext cx="466725" cy="461963"/>
            </a:xfrm>
            <a:prstGeom prst="rect">
              <a:avLst/>
            </a:prstGeom>
            <a:noFill/>
            <a:ln w="9525">
              <a:noFill/>
              <a:miter lim="800000"/>
              <a:headEnd/>
              <a:tailEnd/>
            </a:ln>
          </p:spPr>
          <p:txBody>
            <a:bodyPr wrap="none">
              <a:spAutoFit/>
            </a:bodyPr>
            <a:lstStyle/>
            <a:p>
              <a:r>
                <a:rPr lang="en-US" sz="2400" dirty="0">
                  <a:sym typeface="Symbol" pitchFamily="18" charset="2"/>
                </a:rPr>
                <a:t></a:t>
              </a:r>
              <a:r>
                <a:rPr lang="en-US" sz="2400" baseline="-25000" dirty="0">
                  <a:sym typeface="Symbol" pitchFamily="18" charset="2"/>
                </a:rPr>
                <a:t>g</a:t>
              </a:r>
              <a:endParaRPr lang="en-US" sz="2400" dirty="0"/>
            </a:p>
          </p:txBody>
        </p:sp>
        <p:sp>
          <p:nvSpPr>
            <p:cNvPr id="15" name="Text Box 22">
              <a:extLst>
                <a:ext uri="{FF2B5EF4-FFF2-40B4-BE49-F238E27FC236}">
                  <a16:creationId xmlns:a16="http://schemas.microsoft.com/office/drawing/2014/main" id="{22DA892D-3F8A-4E70-BF45-EE795CA6B64E}"/>
                </a:ext>
              </a:extLst>
            </p:cNvPr>
            <p:cNvSpPr txBox="1">
              <a:spLocks noChangeArrowheads="1"/>
            </p:cNvSpPr>
            <p:nvPr/>
          </p:nvSpPr>
          <p:spPr bwMode="auto">
            <a:xfrm>
              <a:off x="5934717" y="2723007"/>
              <a:ext cx="477838" cy="461963"/>
            </a:xfrm>
            <a:prstGeom prst="rect">
              <a:avLst/>
            </a:prstGeom>
            <a:noFill/>
            <a:ln w="9525">
              <a:noFill/>
              <a:miter lim="800000"/>
              <a:headEnd/>
              <a:tailEnd/>
            </a:ln>
          </p:spPr>
          <p:txBody>
            <a:bodyPr wrap="none">
              <a:spAutoFit/>
            </a:bodyPr>
            <a:lstStyle/>
            <a:p>
              <a:r>
                <a:rPr lang="en-US" sz="2400" dirty="0">
                  <a:sym typeface="Symbol" pitchFamily="18" charset="2"/>
                </a:rPr>
                <a:t></a:t>
              </a:r>
              <a:r>
                <a:rPr lang="en-US" sz="2400" baseline="-25000" dirty="0">
                  <a:sym typeface="Symbol" pitchFamily="18" charset="2"/>
                </a:rPr>
                <a:t>u</a:t>
              </a:r>
              <a:endParaRPr lang="en-US" sz="2400" dirty="0"/>
            </a:p>
          </p:txBody>
        </p:sp>
        <p:sp>
          <p:nvSpPr>
            <p:cNvPr id="9" name="TextBox 8">
              <a:extLst>
                <a:ext uri="{FF2B5EF4-FFF2-40B4-BE49-F238E27FC236}">
                  <a16:creationId xmlns:a16="http://schemas.microsoft.com/office/drawing/2014/main" id="{88E180CD-088B-47F0-AEA6-AE2826D3890B}"/>
                </a:ext>
              </a:extLst>
            </p:cNvPr>
            <p:cNvSpPr txBox="1"/>
            <p:nvPr/>
          </p:nvSpPr>
          <p:spPr>
            <a:xfrm>
              <a:off x="6452121" y="2922039"/>
              <a:ext cx="277702" cy="398953"/>
            </a:xfrm>
            <a:prstGeom prst="rect">
              <a:avLst/>
            </a:prstGeom>
            <a:noFill/>
          </p:spPr>
          <p:txBody>
            <a:bodyPr wrap="none" rtlCol="0">
              <a:spAutoFit/>
            </a:bodyPr>
            <a:lstStyle/>
            <a:p>
              <a:r>
                <a:rPr lang="en-US" sz="2800" dirty="0"/>
                <a:t>+</a:t>
              </a:r>
            </a:p>
          </p:txBody>
        </p:sp>
      </p:grpSp>
      <p:sp>
        <p:nvSpPr>
          <p:cNvPr id="30" name="TextBox 29"/>
          <p:cNvSpPr txBox="1"/>
          <p:nvPr/>
        </p:nvSpPr>
        <p:spPr>
          <a:xfrm>
            <a:off x="1429526" y="3314627"/>
            <a:ext cx="2988104" cy="1200329"/>
          </a:xfrm>
          <a:prstGeom prst="rect">
            <a:avLst/>
          </a:prstGeom>
          <a:noFill/>
        </p:spPr>
        <p:txBody>
          <a:bodyPr wrap="square" rtlCol="0">
            <a:spAutoFit/>
          </a:bodyPr>
          <a:lstStyle/>
          <a:p>
            <a:pPr algn="ctr"/>
            <a:r>
              <a:rPr lang="en-US" sz="2400" dirty="0"/>
              <a:t>Occupied and virtual orbitals are well separated</a:t>
            </a:r>
          </a:p>
        </p:txBody>
      </p:sp>
      <p:sp>
        <p:nvSpPr>
          <p:cNvPr id="31" name="TextBox 30"/>
          <p:cNvSpPr txBox="1"/>
          <p:nvPr/>
        </p:nvSpPr>
        <p:spPr>
          <a:xfrm>
            <a:off x="5756474" y="3353064"/>
            <a:ext cx="2988104" cy="1200329"/>
          </a:xfrm>
          <a:prstGeom prst="rect">
            <a:avLst/>
          </a:prstGeom>
          <a:noFill/>
        </p:spPr>
        <p:txBody>
          <a:bodyPr wrap="square" rtlCol="0">
            <a:spAutoFit/>
          </a:bodyPr>
          <a:lstStyle/>
          <a:p>
            <a:pPr algn="ctr"/>
            <a:r>
              <a:rPr lang="en-US" sz="2400" dirty="0"/>
              <a:t>Occupied and virtual orbitals are quasi-degenerate</a:t>
            </a:r>
          </a:p>
        </p:txBody>
      </p:sp>
    </p:spTree>
    <p:extLst>
      <p:ext uri="{BB962C8B-B14F-4D97-AF65-F5344CB8AC3E}">
        <p14:creationId xmlns:p14="http://schemas.microsoft.com/office/powerpoint/2010/main" val="479508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2034863" y="1419424"/>
            <a:ext cx="996780" cy="454791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11693" y="14685"/>
            <a:ext cx="10515600" cy="825189"/>
          </a:xfrm>
        </p:spPr>
        <p:txBody>
          <a:bodyPr/>
          <a:lstStyle/>
          <a:p>
            <a:pPr algn="ctr"/>
            <a:r>
              <a:rPr lang="en-US" dirty="0"/>
              <a:t>Generalization to Many Electrons</a:t>
            </a:r>
          </a:p>
        </p:txBody>
      </p:sp>
      <p:cxnSp>
        <p:nvCxnSpPr>
          <p:cNvPr id="4" name="Straight Connector 3"/>
          <p:cNvCxnSpPr/>
          <p:nvPr/>
        </p:nvCxnSpPr>
        <p:spPr>
          <a:xfrm>
            <a:off x="2235200" y="5029200"/>
            <a:ext cx="643467" cy="16933"/>
          </a:xfrm>
          <a:prstGeom prst="line">
            <a:avLst/>
          </a:prstGeom>
          <a:ln w="28575"/>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2235199" y="4538137"/>
            <a:ext cx="643467" cy="16933"/>
          </a:xfrm>
          <a:prstGeom prst="line">
            <a:avLst/>
          </a:prstGeom>
          <a:ln w="28575"/>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2235200" y="4047074"/>
            <a:ext cx="643467" cy="16933"/>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2235199" y="3572944"/>
            <a:ext cx="643467" cy="16933"/>
          </a:xfrm>
          <a:prstGeom prst="line">
            <a:avLst/>
          </a:prstGeom>
          <a:ln w="28575"/>
        </p:spPr>
        <p:style>
          <a:lnRef idx="1">
            <a:schemeClr val="dk1"/>
          </a:lnRef>
          <a:fillRef idx="0">
            <a:schemeClr val="dk1"/>
          </a:fillRef>
          <a:effectRef idx="0">
            <a:schemeClr val="dk1"/>
          </a:effectRef>
          <a:fontRef idx="minor">
            <a:schemeClr val="tx1"/>
          </a:fontRef>
        </p:style>
      </p:cxnSp>
      <p:grpSp>
        <p:nvGrpSpPr>
          <p:cNvPr id="11" name="Group 10"/>
          <p:cNvGrpSpPr/>
          <p:nvPr/>
        </p:nvGrpSpPr>
        <p:grpSpPr>
          <a:xfrm>
            <a:off x="2488226" y="4810592"/>
            <a:ext cx="137411" cy="437216"/>
            <a:chOff x="2623773" y="2477672"/>
            <a:chExt cx="137411" cy="437216"/>
          </a:xfrm>
        </p:grpSpPr>
        <p:sp>
          <p:nvSpPr>
            <p:cNvPr id="9" name="Line 10">
              <a:extLst>
                <a:ext uri="{FF2B5EF4-FFF2-40B4-BE49-F238E27FC236}">
                  <a16:creationId xmlns:a16="http://schemas.microsoft.com/office/drawing/2014/main" id="{1510CA8A-715F-443A-ADEE-EF42FC96754C}"/>
                </a:ext>
              </a:extLst>
            </p:cNvPr>
            <p:cNvSpPr>
              <a:spLocks noChangeShapeType="1"/>
            </p:cNvSpPr>
            <p:nvPr/>
          </p:nvSpPr>
          <p:spPr bwMode="auto">
            <a:xfrm flipV="1">
              <a:off x="2623773" y="2477672"/>
              <a:ext cx="0" cy="399740"/>
            </a:xfrm>
            <a:prstGeom prst="line">
              <a:avLst/>
            </a:prstGeom>
            <a:noFill/>
            <a:ln w="9525">
              <a:solidFill>
                <a:schemeClr val="tx1"/>
              </a:solidFill>
              <a:round/>
              <a:headEnd/>
              <a:tailEnd type="triangle" w="med" len="med"/>
            </a:ln>
          </p:spPr>
          <p:txBody>
            <a:bodyPr/>
            <a:lstStyle/>
            <a:p>
              <a:endParaRPr lang="en-US"/>
            </a:p>
          </p:txBody>
        </p:sp>
        <p:sp>
          <p:nvSpPr>
            <p:cNvPr id="10" name="Line 11">
              <a:extLst>
                <a:ext uri="{FF2B5EF4-FFF2-40B4-BE49-F238E27FC236}">
                  <a16:creationId xmlns:a16="http://schemas.microsoft.com/office/drawing/2014/main" id="{DCE513FF-299C-4BC0-8E3D-6D6B80627A82}"/>
                </a:ext>
              </a:extLst>
            </p:cNvPr>
            <p:cNvSpPr>
              <a:spLocks noChangeShapeType="1"/>
            </p:cNvSpPr>
            <p:nvPr/>
          </p:nvSpPr>
          <p:spPr bwMode="auto">
            <a:xfrm>
              <a:off x="2761184" y="2515148"/>
              <a:ext cx="0" cy="399740"/>
            </a:xfrm>
            <a:prstGeom prst="line">
              <a:avLst/>
            </a:prstGeom>
            <a:noFill/>
            <a:ln w="9525">
              <a:solidFill>
                <a:schemeClr val="tx1"/>
              </a:solidFill>
              <a:round/>
              <a:headEnd/>
              <a:tailEnd type="triangle" w="med" len="med"/>
            </a:ln>
          </p:spPr>
          <p:txBody>
            <a:bodyPr/>
            <a:lstStyle/>
            <a:p>
              <a:endParaRPr lang="en-US"/>
            </a:p>
          </p:txBody>
        </p:sp>
      </p:grpSp>
      <p:grpSp>
        <p:nvGrpSpPr>
          <p:cNvPr id="12" name="Group 11"/>
          <p:cNvGrpSpPr/>
          <p:nvPr/>
        </p:nvGrpSpPr>
        <p:grpSpPr>
          <a:xfrm>
            <a:off x="2488226" y="4285591"/>
            <a:ext cx="137411" cy="437216"/>
            <a:chOff x="2623773" y="2477672"/>
            <a:chExt cx="137411" cy="437216"/>
          </a:xfrm>
        </p:grpSpPr>
        <p:sp>
          <p:nvSpPr>
            <p:cNvPr id="13" name="Line 10">
              <a:extLst>
                <a:ext uri="{FF2B5EF4-FFF2-40B4-BE49-F238E27FC236}">
                  <a16:creationId xmlns:a16="http://schemas.microsoft.com/office/drawing/2014/main" id="{1510CA8A-715F-443A-ADEE-EF42FC96754C}"/>
                </a:ext>
              </a:extLst>
            </p:cNvPr>
            <p:cNvSpPr>
              <a:spLocks noChangeShapeType="1"/>
            </p:cNvSpPr>
            <p:nvPr/>
          </p:nvSpPr>
          <p:spPr bwMode="auto">
            <a:xfrm flipV="1">
              <a:off x="2623773" y="2477672"/>
              <a:ext cx="0" cy="399740"/>
            </a:xfrm>
            <a:prstGeom prst="line">
              <a:avLst/>
            </a:prstGeom>
            <a:noFill/>
            <a:ln w="9525">
              <a:solidFill>
                <a:schemeClr val="tx1"/>
              </a:solidFill>
              <a:round/>
              <a:headEnd/>
              <a:tailEnd type="triangle" w="med" len="med"/>
            </a:ln>
          </p:spPr>
          <p:txBody>
            <a:bodyPr/>
            <a:lstStyle/>
            <a:p>
              <a:endParaRPr lang="en-US"/>
            </a:p>
          </p:txBody>
        </p:sp>
        <p:sp>
          <p:nvSpPr>
            <p:cNvPr id="14" name="Line 11">
              <a:extLst>
                <a:ext uri="{FF2B5EF4-FFF2-40B4-BE49-F238E27FC236}">
                  <a16:creationId xmlns:a16="http://schemas.microsoft.com/office/drawing/2014/main" id="{DCE513FF-299C-4BC0-8E3D-6D6B80627A82}"/>
                </a:ext>
              </a:extLst>
            </p:cNvPr>
            <p:cNvSpPr>
              <a:spLocks noChangeShapeType="1"/>
            </p:cNvSpPr>
            <p:nvPr/>
          </p:nvSpPr>
          <p:spPr bwMode="auto">
            <a:xfrm>
              <a:off x="2761184" y="2515148"/>
              <a:ext cx="0" cy="399740"/>
            </a:xfrm>
            <a:prstGeom prst="line">
              <a:avLst/>
            </a:prstGeom>
            <a:noFill/>
            <a:ln w="9525">
              <a:solidFill>
                <a:schemeClr val="tx1"/>
              </a:solidFill>
              <a:round/>
              <a:headEnd/>
              <a:tailEnd type="triangle" w="med" len="med"/>
            </a:ln>
          </p:spPr>
          <p:txBody>
            <a:bodyPr/>
            <a:lstStyle/>
            <a:p>
              <a:endParaRPr lang="en-US"/>
            </a:p>
          </p:txBody>
        </p:sp>
      </p:grpSp>
      <p:grpSp>
        <p:nvGrpSpPr>
          <p:cNvPr id="15" name="Group 14"/>
          <p:cNvGrpSpPr/>
          <p:nvPr/>
        </p:nvGrpSpPr>
        <p:grpSpPr>
          <a:xfrm>
            <a:off x="2505161" y="3828403"/>
            <a:ext cx="137411" cy="437216"/>
            <a:chOff x="2623773" y="2477672"/>
            <a:chExt cx="137411" cy="437216"/>
          </a:xfrm>
        </p:grpSpPr>
        <p:sp>
          <p:nvSpPr>
            <p:cNvPr id="16" name="Line 10">
              <a:extLst>
                <a:ext uri="{FF2B5EF4-FFF2-40B4-BE49-F238E27FC236}">
                  <a16:creationId xmlns:a16="http://schemas.microsoft.com/office/drawing/2014/main" id="{1510CA8A-715F-443A-ADEE-EF42FC96754C}"/>
                </a:ext>
              </a:extLst>
            </p:cNvPr>
            <p:cNvSpPr>
              <a:spLocks noChangeShapeType="1"/>
            </p:cNvSpPr>
            <p:nvPr/>
          </p:nvSpPr>
          <p:spPr bwMode="auto">
            <a:xfrm flipV="1">
              <a:off x="2623773" y="2477672"/>
              <a:ext cx="0" cy="399740"/>
            </a:xfrm>
            <a:prstGeom prst="line">
              <a:avLst/>
            </a:prstGeom>
            <a:noFill/>
            <a:ln w="9525">
              <a:solidFill>
                <a:schemeClr val="tx1"/>
              </a:solidFill>
              <a:round/>
              <a:headEnd/>
              <a:tailEnd type="triangle" w="med" len="med"/>
            </a:ln>
          </p:spPr>
          <p:txBody>
            <a:bodyPr/>
            <a:lstStyle/>
            <a:p>
              <a:endParaRPr lang="en-US"/>
            </a:p>
          </p:txBody>
        </p:sp>
        <p:sp>
          <p:nvSpPr>
            <p:cNvPr id="17" name="Line 11">
              <a:extLst>
                <a:ext uri="{FF2B5EF4-FFF2-40B4-BE49-F238E27FC236}">
                  <a16:creationId xmlns:a16="http://schemas.microsoft.com/office/drawing/2014/main" id="{DCE513FF-299C-4BC0-8E3D-6D6B80627A82}"/>
                </a:ext>
              </a:extLst>
            </p:cNvPr>
            <p:cNvSpPr>
              <a:spLocks noChangeShapeType="1"/>
            </p:cNvSpPr>
            <p:nvPr/>
          </p:nvSpPr>
          <p:spPr bwMode="auto">
            <a:xfrm>
              <a:off x="2761184" y="2515148"/>
              <a:ext cx="0" cy="399740"/>
            </a:xfrm>
            <a:prstGeom prst="line">
              <a:avLst/>
            </a:prstGeom>
            <a:noFill/>
            <a:ln w="9525">
              <a:solidFill>
                <a:schemeClr val="tx1"/>
              </a:solidFill>
              <a:round/>
              <a:headEnd/>
              <a:tailEnd type="triangle" w="med" len="med"/>
            </a:ln>
          </p:spPr>
          <p:txBody>
            <a:bodyPr/>
            <a:lstStyle/>
            <a:p>
              <a:endParaRPr lang="en-US"/>
            </a:p>
          </p:txBody>
        </p:sp>
      </p:grpSp>
      <p:grpSp>
        <p:nvGrpSpPr>
          <p:cNvPr id="18" name="Group 17"/>
          <p:cNvGrpSpPr/>
          <p:nvPr/>
        </p:nvGrpSpPr>
        <p:grpSpPr>
          <a:xfrm>
            <a:off x="2488230" y="3354278"/>
            <a:ext cx="137411" cy="437216"/>
            <a:chOff x="2623773" y="2477672"/>
            <a:chExt cx="137411" cy="437216"/>
          </a:xfrm>
        </p:grpSpPr>
        <p:sp>
          <p:nvSpPr>
            <p:cNvPr id="19" name="Line 10">
              <a:extLst>
                <a:ext uri="{FF2B5EF4-FFF2-40B4-BE49-F238E27FC236}">
                  <a16:creationId xmlns:a16="http://schemas.microsoft.com/office/drawing/2014/main" id="{1510CA8A-715F-443A-ADEE-EF42FC96754C}"/>
                </a:ext>
              </a:extLst>
            </p:cNvPr>
            <p:cNvSpPr>
              <a:spLocks noChangeShapeType="1"/>
            </p:cNvSpPr>
            <p:nvPr/>
          </p:nvSpPr>
          <p:spPr bwMode="auto">
            <a:xfrm flipV="1">
              <a:off x="2623773" y="2477672"/>
              <a:ext cx="0" cy="399740"/>
            </a:xfrm>
            <a:prstGeom prst="line">
              <a:avLst/>
            </a:prstGeom>
            <a:noFill/>
            <a:ln w="9525">
              <a:solidFill>
                <a:schemeClr val="tx1"/>
              </a:solidFill>
              <a:round/>
              <a:headEnd/>
              <a:tailEnd type="triangle" w="med" len="med"/>
            </a:ln>
          </p:spPr>
          <p:txBody>
            <a:bodyPr/>
            <a:lstStyle/>
            <a:p>
              <a:endParaRPr lang="en-US"/>
            </a:p>
          </p:txBody>
        </p:sp>
        <p:sp>
          <p:nvSpPr>
            <p:cNvPr id="20" name="Line 11">
              <a:extLst>
                <a:ext uri="{FF2B5EF4-FFF2-40B4-BE49-F238E27FC236}">
                  <a16:creationId xmlns:a16="http://schemas.microsoft.com/office/drawing/2014/main" id="{DCE513FF-299C-4BC0-8E3D-6D6B80627A82}"/>
                </a:ext>
              </a:extLst>
            </p:cNvPr>
            <p:cNvSpPr>
              <a:spLocks noChangeShapeType="1"/>
            </p:cNvSpPr>
            <p:nvPr/>
          </p:nvSpPr>
          <p:spPr bwMode="auto">
            <a:xfrm>
              <a:off x="2761184" y="2515148"/>
              <a:ext cx="0" cy="399740"/>
            </a:xfrm>
            <a:prstGeom prst="line">
              <a:avLst/>
            </a:prstGeom>
            <a:noFill/>
            <a:ln w="9525">
              <a:solidFill>
                <a:schemeClr val="tx1"/>
              </a:solidFill>
              <a:round/>
              <a:headEnd/>
              <a:tailEnd type="triangle" w="med" len="med"/>
            </a:ln>
          </p:spPr>
          <p:txBody>
            <a:bodyPr/>
            <a:lstStyle/>
            <a:p>
              <a:endParaRPr lang="en-US"/>
            </a:p>
          </p:txBody>
        </p:sp>
      </p:grpSp>
      <p:cxnSp>
        <p:nvCxnSpPr>
          <p:cNvPr id="21" name="Straight Connector 20"/>
          <p:cNvCxnSpPr/>
          <p:nvPr/>
        </p:nvCxnSpPr>
        <p:spPr>
          <a:xfrm>
            <a:off x="2235198" y="2810058"/>
            <a:ext cx="643467" cy="16933"/>
          </a:xfrm>
          <a:prstGeom prst="line">
            <a:avLst/>
          </a:prstGeom>
          <a:ln w="28575"/>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2235197" y="2335928"/>
            <a:ext cx="643467" cy="16933"/>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2556930" y="5350934"/>
            <a:ext cx="0" cy="508000"/>
          </a:xfrm>
          <a:prstGeom prst="line">
            <a:avLst/>
          </a:prstGeom>
          <a:ln w="38100">
            <a:prstDash val="sysDot"/>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2574835" y="1690690"/>
            <a:ext cx="0" cy="508000"/>
          </a:xfrm>
          <a:prstGeom prst="line">
            <a:avLst/>
          </a:prstGeom>
          <a:ln w="38100">
            <a:prstDash val="sysDot"/>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rot="16200000">
            <a:off x="464130" y="4170615"/>
            <a:ext cx="2365776" cy="830997"/>
          </a:xfrm>
          <a:prstGeom prst="rect">
            <a:avLst/>
          </a:prstGeom>
          <a:noFill/>
        </p:spPr>
        <p:txBody>
          <a:bodyPr wrap="none" rtlCol="0">
            <a:spAutoFit/>
          </a:bodyPr>
          <a:lstStyle/>
          <a:p>
            <a:r>
              <a:rPr lang="en-US" sz="2400" dirty="0"/>
              <a:t>Occupied orbitals</a:t>
            </a:r>
          </a:p>
          <a:p>
            <a:pPr algn="ctr"/>
            <a:r>
              <a:rPr lang="en-US" sz="2400" dirty="0"/>
              <a:t>Closed shell</a:t>
            </a:r>
          </a:p>
        </p:txBody>
      </p:sp>
      <p:sp>
        <p:nvSpPr>
          <p:cNvPr id="30" name="TextBox 29"/>
          <p:cNvSpPr txBox="1"/>
          <p:nvPr/>
        </p:nvSpPr>
        <p:spPr>
          <a:xfrm rot="16200000">
            <a:off x="633247" y="1822755"/>
            <a:ext cx="2027543" cy="461665"/>
          </a:xfrm>
          <a:prstGeom prst="rect">
            <a:avLst/>
          </a:prstGeom>
          <a:noFill/>
        </p:spPr>
        <p:txBody>
          <a:bodyPr wrap="none" rtlCol="0">
            <a:spAutoFit/>
          </a:bodyPr>
          <a:lstStyle/>
          <a:p>
            <a:r>
              <a:rPr lang="en-US" sz="2400" dirty="0"/>
              <a:t>Virtual orbitals</a:t>
            </a:r>
          </a:p>
        </p:txBody>
      </p:sp>
      <p:sp>
        <p:nvSpPr>
          <p:cNvPr id="31" name="TextBox 30"/>
          <p:cNvSpPr txBox="1"/>
          <p:nvPr/>
        </p:nvSpPr>
        <p:spPr>
          <a:xfrm>
            <a:off x="2948569" y="3350577"/>
            <a:ext cx="1047082" cy="461665"/>
          </a:xfrm>
          <a:prstGeom prst="rect">
            <a:avLst/>
          </a:prstGeom>
          <a:noFill/>
        </p:spPr>
        <p:txBody>
          <a:bodyPr wrap="none" rtlCol="0">
            <a:spAutoFit/>
          </a:bodyPr>
          <a:lstStyle/>
          <a:p>
            <a:r>
              <a:rPr lang="en-US" sz="2400" dirty="0"/>
              <a:t>HOMO</a:t>
            </a:r>
          </a:p>
        </p:txBody>
      </p:sp>
      <p:sp>
        <p:nvSpPr>
          <p:cNvPr id="32" name="TextBox 31"/>
          <p:cNvSpPr txBox="1"/>
          <p:nvPr/>
        </p:nvSpPr>
        <p:spPr>
          <a:xfrm>
            <a:off x="2967248" y="2587691"/>
            <a:ext cx="971548" cy="461665"/>
          </a:xfrm>
          <a:prstGeom prst="rect">
            <a:avLst/>
          </a:prstGeom>
          <a:noFill/>
        </p:spPr>
        <p:txBody>
          <a:bodyPr wrap="none" rtlCol="0">
            <a:spAutoFit/>
          </a:bodyPr>
          <a:lstStyle/>
          <a:p>
            <a:r>
              <a:rPr lang="en-US" sz="2400" dirty="0"/>
              <a:t>LUMO</a:t>
            </a:r>
          </a:p>
        </p:txBody>
      </p:sp>
      <p:sp>
        <p:nvSpPr>
          <p:cNvPr id="47" name="TextBox 46"/>
          <p:cNvSpPr txBox="1"/>
          <p:nvPr/>
        </p:nvSpPr>
        <p:spPr>
          <a:xfrm rot="16200000">
            <a:off x="6539168" y="4980329"/>
            <a:ext cx="1662635" cy="461665"/>
          </a:xfrm>
          <a:prstGeom prst="rect">
            <a:avLst/>
          </a:prstGeom>
          <a:noFill/>
        </p:spPr>
        <p:txBody>
          <a:bodyPr wrap="none" rtlCol="0">
            <a:spAutoFit/>
          </a:bodyPr>
          <a:lstStyle/>
          <a:p>
            <a:pPr algn="ctr"/>
            <a:r>
              <a:rPr lang="en-US" sz="2400" dirty="0"/>
              <a:t>Closed shell</a:t>
            </a:r>
          </a:p>
        </p:txBody>
      </p:sp>
      <p:sp>
        <p:nvSpPr>
          <p:cNvPr id="57" name="TextBox 56"/>
          <p:cNvSpPr txBox="1"/>
          <p:nvPr/>
        </p:nvSpPr>
        <p:spPr>
          <a:xfrm rot="16200000">
            <a:off x="6756834" y="3157221"/>
            <a:ext cx="1227303" cy="830997"/>
          </a:xfrm>
          <a:prstGeom prst="rect">
            <a:avLst/>
          </a:prstGeom>
          <a:noFill/>
        </p:spPr>
        <p:txBody>
          <a:bodyPr wrap="square" rtlCol="0">
            <a:spAutoFit/>
          </a:bodyPr>
          <a:lstStyle/>
          <a:p>
            <a:pPr algn="ctr"/>
            <a:r>
              <a:rPr lang="en-US" sz="2400" dirty="0"/>
              <a:t>Active orbitals</a:t>
            </a:r>
          </a:p>
        </p:txBody>
      </p:sp>
      <p:sp>
        <p:nvSpPr>
          <p:cNvPr id="58" name="TextBox 57"/>
          <p:cNvSpPr txBox="1"/>
          <p:nvPr/>
        </p:nvSpPr>
        <p:spPr>
          <a:xfrm rot="16200000">
            <a:off x="8404318" y="3266421"/>
            <a:ext cx="1491484" cy="830997"/>
          </a:xfrm>
          <a:prstGeom prst="rect">
            <a:avLst/>
          </a:prstGeom>
          <a:noFill/>
        </p:spPr>
        <p:txBody>
          <a:bodyPr wrap="square" rtlCol="0">
            <a:spAutoFit/>
          </a:bodyPr>
          <a:lstStyle/>
          <a:p>
            <a:pPr algn="ctr"/>
            <a:r>
              <a:rPr lang="en-US" sz="2400" dirty="0"/>
              <a:t>Four electrons</a:t>
            </a:r>
          </a:p>
        </p:txBody>
      </p:sp>
      <p:sp>
        <p:nvSpPr>
          <p:cNvPr id="59" name="Rectangle 58"/>
          <p:cNvSpPr/>
          <p:nvPr/>
        </p:nvSpPr>
        <p:spPr>
          <a:xfrm rot="16200000">
            <a:off x="5395289" y="4160377"/>
            <a:ext cx="2365776" cy="830997"/>
          </a:xfrm>
          <a:prstGeom prst="rect">
            <a:avLst/>
          </a:prstGeom>
        </p:spPr>
        <p:txBody>
          <a:bodyPr wrap="none">
            <a:spAutoFit/>
          </a:bodyPr>
          <a:lstStyle/>
          <a:p>
            <a:r>
              <a:rPr lang="en-US" sz="2400" dirty="0"/>
              <a:t>Occupied orbitals</a:t>
            </a:r>
          </a:p>
          <a:p>
            <a:r>
              <a:rPr lang="en-US" sz="2400" dirty="0"/>
              <a:t>Internal orbitals</a:t>
            </a:r>
          </a:p>
        </p:txBody>
      </p:sp>
      <p:grpSp>
        <p:nvGrpSpPr>
          <p:cNvPr id="83" name="Group 82"/>
          <p:cNvGrpSpPr/>
          <p:nvPr/>
        </p:nvGrpSpPr>
        <p:grpSpPr>
          <a:xfrm>
            <a:off x="7789849" y="1313645"/>
            <a:ext cx="996780" cy="4776871"/>
            <a:chOff x="7789849" y="1313645"/>
            <a:chExt cx="996780" cy="4776871"/>
          </a:xfrm>
        </p:grpSpPr>
        <p:sp>
          <p:nvSpPr>
            <p:cNvPr id="82" name="Rectangle 81"/>
            <p:cNvSpPr/>
            <p:nvPr/>
          </p:nvSpPr>
          <p:spPr>
            <a:xfrm>
              <a:off x="7789849" y="1313645"/>
              <a:ext cx="996780" cy="4776871"/>
            </a:xfrm>
            <a:prstGeom prst="rect">
              <a:avLst/>
            </a:prstGeom>
            <a:solidFill>
              <a:srgbClr val="FF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p:cNvGrpSpPr/>
            <p:nvPr/>
          </p:nvGrpSpPr>
          <p:grpSpPr>
            <a:xfrm>
              <a:off x="7941732" y="4043331"/>
              <a:ext cx="643468" cy="2030531"/>
              <a:chOff x="7941732" y="3484534"/>
              <a:chExt cx="643468" cy="2030531"/>
            </a:xfrm>
          </p:grpSpPr>
          <p:cxnSp>
            <p:nvCxnSpPr>
              <p:cNvPr id="33" name="Straight Connector 32"/>
              <p:cNvCxnSpPr/>
              <p:nvPr/>
            </p:nvCxnSpPr>
            <p:spPr>
              <a:xfrm>
                <a:off x="7941733" y="4685331"/>
                <a:ext cx="643467" cy="16933"/>
              </a:xfrm>
              <a:prstGeom prst="line">
                <a:avLst/>
              </a:prstGeom>
              <a:ln w="28575"/>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7941732" y="4194268"/>
                <a:ext cx="643467" cy="16933"/>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7941733" y="3703205"/>
                <a:ext cx="643467" cy="16933"/>
              </a:xfrm>
              <a:prstGeom prst="line">
                <a:avLst/>
              </a:prstGeom>
              <a:ln w="28575"/>
            </p:spPr>
            <p:style>
              <a:lnRef idx="1">
                <a:schemeClr val="dk1"/>
              </a:lnRef>
              <a:fillRef idx="0">
                <a:schemeClr val="dk1"/>
              </a:fillRef>
              <a:effectRef idx="0">
                <a:schemeClr val="dk1"/>
              </a:effectRef>
              <a:fontRef idx="minor">
                <a:schemeClr val="tx1"/>
              </a:fontRef>
            </p:style>
          </p:cxnSp>
          <p:grpSp>
            <p:nvGrpSpPr>
              <p:cNvPr id="36" name="Group 35"/>
              <p:cNvGrpSpPr/>
              <p:nvPr/>
            </p:nvGrpSpPr>
            <p:grpSpPr>
              <a:xfrm>
                <a:off x="8194759" y="4466723"/>
                <a:ext cx="137411" cy="437216"/>
                <a:chOff x="2623773" y="2477672"/>
                <a:chExt cx="137411" cy="437216"/>
              </a:xfrm>
            </p:grpSpPr>
            <p:sp>
              <p:nvSpPr>
                <p:cNvPr id="37" name="Line 10">
                  <a:extLst>
                    <a:ext uri="{FF2B5EF4-FFF2-40B4-BE49-F238E27FC236}">
                      <a16:creationId xmlns:a16="http://schemas.microsoft.com/office/drawing/2014/main" id="{1510CA8A-715F-443A-ADEE-EF42FC96754C}"/>
                    </a:ext>
                  </a:extLst>
                </p:cNvPr>
                <p:cNvSpPr>
                  <a:spLocks noChangeShapeType="1"/>
                </p:cNvSpPr>
                <p:nvPr/>
              </p:nvSpPr>
              <p:spPr bwMode="auto">
                <a:xfrm flipV="1">
                  <a:off x="2623773" y="2477672"/>
                  <a:ext cx="0" cy="399740"/>
                </a:xfrm>
                <a:prstGeom prst="line">
                  <a:avLst/>
                </a:prstGeom>
                <a:noFill/>
                <a:ln w="9525">
                  <a:solidFill>
                    <a:schemeClr val="tx1"/>
                  </a:solidFill>
                  <a:round/>
                  <a:headEnd/>
                  <a:tailEnd type="triangle" w="med" len="med"/>
                </a:ln>
              </p:spPr>
              <p:txBody>
                <a:bodyPr/>
                <a:lstStyle/>
                <a:p>
                  <a:endParaRPr lang="en-US"/>
                </a:p>
              </p:txBody>
            </p:sp>
            <p:sp>
              <p:nvSpPr>
                <p:cNvPr id="38" name="Line 11">
                  <a:extLst>
                    <a:ext uri="{FF2B5EF4-FFF2-40B4-BE49-F238E27FC236}">
                      <a16:creationId xmlns:a16="http://schemas.microsoft.com/office/drawing/2014/main" id="{DCE513FF-299C-4BC0-8E3D-6D6B80627A82}"/>
                    </a:ext>
                  </a:extLst>
                </p:cNvPr>
                <p:cNvSpPr>
                  <a:spLocks noChangeShapeType="1"/>
                </p:cNvSpPr>
                <p:nvPr/>
              </p:nvSpPr>
              <p:spPr bwMode="auto">
                <a:xfrm>
                  <a:off x="2761184" y="2515148"/>
                  <a:ext cx="0" cy="399740"/>
                </a:xfrm>
                <a:prstGeom prst="line">
                  <a:avLst/>
                </a:prstGeom>
                <a:noFill/>
                <a:ln w="9525">
                  <a:solidFill>
                    <a:schemeClr val="tx1"/>
                  </a:solidFill>
                  <a:round/>
                  <a:headEnd/>
                  <a:tailEnd type="triangle" w="med" len="med"/>
                </a:ln>
              </p:spPr>
              <p:txBody>
                <a:bodyPr/>
                <a:lstStyle/>
                <a:p>
                  <a:endParaRPr lang="en-US"/>
                </a:p>
              </p:txBody>
            </p:sp>
          </p:grpSp>
          <p:grpSp>
            <p:nvGrpSpPr>
              <p:cNvPr id="39" name="Group 38"/>
              <p:cNvGrpSpPr/>
              <p:nvPr/>
            </p:nvGrpSpPr>
            <p:grpSpPr>
              <a:xfrm>
                <a:off x="8194759" y="3941722"/>
                <a:ext cx="137411" cy="437216"/>
                <a:chOff x="2623773" y="2477672"/>
                <a:chExt cx="137411" cy="437216"/>
              </a:xfrm>
            </p:grpSpPr>
            <p:sp>
              <p:nvSpPr>
                <p:cNvPr id="40" name="Line 10">
                  <a:extLst>
                    <a:ext uri="{FF2B5EF4-FFF2-40B4-BE49-F238E27FC236}">
                      <a16:creationId xmlns:a16="http://schemas.microsoft.com/office/drawing/2014/main" id="{1510CA8A-715F-443A-ADEE-EF42FC96754C}"/>
                    </a:ext>
                  </a:extLst>
                </p:cNvPr>
                <p:cNvSpPr>
                  <a:spLocks noChangeShapeType="1"/>
                </p:cNvSpPr>
                <p:nvPr/>
              </p:nvSpPr>
              <p:spPr bwMode="auto">
                <a:xfrm flipV="1">
                  <a:off x="2623773" y="2477672"/>
                  <a:ext cx="0" cy="399740"/>
                </a:xfrm>
                <a:prstGeom prst="line">
                  <a:avLst/>
                </a:prstGeom>
                <a:noFill/>
                <a:ln w="9525">
                  <a:solidFill>
                    <a:schemeClr val="tx1"/>
                  </a:solidFill>
                  <a:round/>
                  <a:headEnd/>
                  <a:tailEnd type="triangle" w="med" len="med"/>
                </a:ln>
              </p:spPr>
              <p:txBody>
                <a:bodyPr/>
                <a:lstStyle/>
                <a:p>
                  <a:endParaRPr lang="en-US"/>
                </a:p>
              </p:txBody>
            </p:sp>
            <p:sp>
              <p:nvSpPr>
                <p:cNvPr id="41" name="Line 11">
                  <a:extLst>
                    <a:ext uri="{FF2B5EF4-FFF2-40B4-BE49-F238E27FC236}">
                      <a16:creationId xmlns:a16="http://schemas.microsoft.com/office/drawing/2014/main" id="{DCE513FF-299C-4BC0-8E3D-6D6B80627A82}"/>
                    </a:ext>
                  </a:extLst>
                </p:cNvPr>
                <p:cNvSpPr>
                  <a:spLocks noChangeShapeType="1"/>
                </p:cNvSpPr>
                <p:nvPr/>
              </p:nvSpPr>
              <p:spPr bwMode="auto">
                <a:xfrm>
                  <a:off x="2761184" y="2515148"/>
                  <a:ext cx="0" cy="399740"/>
                </a:xfrm>
                <a:prstGeom prst="line">
                  <a:avLst/>
                </a:prstGeom>
                <a:noFill/>
                <a:ln w="9525">
                  <a:solidFill>
                    <a:schemeClr val="tx1"/>
                  </a:solidFill>
                  <a:round/>
                  <a:headEnd/>
                  <a:tailEnd type="triangle" w="med" len="med"/>
                </a:ln>
              </p:spPr>
              <p:txBody>
                <a:bodyPr/>
                <a:lstStyle/>
                <a:p>
                  <a:endParaRPr lang="en-US"/>
                </a:p>
              </p:txBody>
            </p:sp>
          </p:grpSp>
          <p:grpSp>
            <p:nvGrpSpPr>
              <p:cNvPr id="42" name="Group 41"/>
              <p:cNvGrpSpPr/>
              <p:nvPr/>
            </p:nvGrpSpPr>
            <p:grpSpPr>
              <a:xfrm>
                <a:off x="8211694" y="3484534"/>
                <a:ext cx="137411" cy="437216"/>
                <a:chOff x="2623773" y="2477672"/>
                <a:chExt cx="137411" cy="437216"/>
              </a:xfrm>
            </p:grpSpPr>
            <p:sp>
              <p:nvSpPr>
                <p:cNvPr id="43" name="Line 10">
                  <a:extLst>
                    <a:ext uri="{FF2B5EF4-FFF2-40B4-BE49-F238E27FC236}">
                      <a16:creationId xmlns:a16="http://schemas.microsoft.com/office/drawing/2014/main" id="{1510CA8A-715F-443A-ADEE-EF42FC96754C}"/>
                    </a:ext>
                  </a:extLst>
                </p:cNvPr>
                <p:cNvSpPr>
                  <a:spLocks noChangeShapeType="1"/>
                </p:cNvSpPr>
                <p:nvPr/>
              </p:nvSpPr>
              <p:spPr bwMode="auto">
                <a:xfrm flipV="1">
                  <a:off x="2623773" y="2477672"/>
                  <a:ext cx="0" cy="399740"/>
                </a:xfrm>
                <a:prstGeom prst="line">
                  <a:avLst/>
                </a:prstGeom>
                <a:noFill/>
                <a:ln w="9525">
                  <a:solidFill>
                    <a:schemeClr val="tx1"/>
                  </a:solidFill>
                  <a:round/>
                  <a:headEnd/>
                  <a:tailEnd type="triangle" w="med" len="med"/>
                </a:ln>
              </p:spPr>
              <p:txBody>
                <a:bodyPr/>
                <a:lstStyle/>
                <a:p>
                  <a:endParaRPr lang="en-US"/>
                </a:p>
              </p:txBody>
            </p:sp>
            <p:sp>
              <p:nvSpPr>
                <p:cNvPr id="44" name="Line 11">
                  <a:extLst>
                    <a:ext uri="{FF2B5EF4-FFF2-40B4-BE49-F238E27FC236}">
                      <a16:creationId xmlns:a16="http://schemas.microsoft.com/office/drawing/2014/main" id="{DCE513FF-299C-4BC0-8E3D-6D6B80627A82}"/>
                    </a:ext>
                  </a:extLst>
                </p:cNvPr>
                <p:cNvSpPr>
                  <a:spLocks noChangeShapeType="1"/>
                </p:cNvSpPr>
                <p:nvPr/>
              </p:nvSpPr>
              <p:spPr bwMode="auto">
                <a:xfrm>
                  <a:off x="2761184" y="2515148"/>
                  <a:ext cx="0" cy="399740"/>
                </a:xfrm>
                <a:prstGeom prst="line">
                  <a:avLst/>
                </a:prstGeom>
                <a:noFill/>
                <a:ln w="9525">
                  <a:solidFill>
                    <a:schemeClr val="tx1"/>
                  </a:solidFill>
                  <a:round/>
                  <a:headEnd/>
                  <a:tailEnd type="triangle" w="med" len="med"/>
                </a:ln>
              </p:spPr>
              <p:txBody>
                <a:bodyPr/>
                <a:lstStyle/>
                <a:p>
                  <a:endParaRPr lang="en-US"/>
                </a:p>
              </p:txBody>
            </p:sp>
          </p:grpSp>
          <p:cxnSp>
            <p:nvCxnSpPr>
              <p:cNvPr id="45" name="Straight Connector 44"/>
              <p:cNvCxnSpPr/>
              <p:nvPr/>
            </p:nvCxnSpPr>
            <p:spPr>
              <a:xfrm>
                <a:off x="8263463" y="5007065"/>
                <a:ext cx="0" cy="508000"/>
              </a:xfrm>
              <a:prstGeom prst="line">
                <a:avLst/>
              </a:prstGeom>
              <a:ln w="38100">
                <a:prstDash val="sysDot"/>
              </a:ln>
            </p:spPr>
            <p:style>
              <a:lnRef idx="1">
                <a:schemeClr val="dk1"/>
              </a:lnRef>
              <a:fillRef idx="0">
                <a:schemeClr val="dk1"/>
              </a:fillRef>
              <a:effectRef idx="0">
                <a:schemeClr val="dk1"/>
              </a:effectRef>
              <a:fontRef idx="minor">
                <a:schemeClr val="tx1"/>
              </a:fontRef>
            </p:style>
          </p:cxnSp>
        </p:grpSp>
        <p:grpSp>
          <p:nvGrpSpPr>
            <p:cNvPr id="52" name="Group 51"/>
            <p:cNvGrpSpPr/>
            <p:nvPr/>
          </p:nvGrpSpPr>
          <p:grpSpPr>
            <a:xfrm>
              <a:off x="7941958" y="3437974"/>
              <a:ext cx="643468" cy="374432"/>
              <a:chOff x="7941958" y="3231910"/>
              <a:chExt cx="643468" cy="374432"/>
            </a:xfrm>
          </p:grpSpPr>
          <p:cxnSp>
            <p:nvCxnSpPr>
              <p:cNvPr id="48" name="Straight Connector 47"/>
              <p:cNvCxnSpPr/>
              <p:nvPr/>
            </p:nvCxnSpPr>
            <p:spPr>
              <a:xfrm>
                <a:off x="7941959" y="3589409"/>
                <a:ext cx="643467" cy="16933"/>
              </a:xfrm>
              <a:prstGeom prst="line">
                <a:avLst/>
              </a:prstGeom>
              <a:ln w="28575"/>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7941958" y="3471589"/>
                <a:ext cx="643467" cy="16933"/>
              </a:xfrm>
              <a:prstGeom prst="line">
                <a:avLst/>
              </a:prstGeom>
              <a:ln w="28575"/>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7941959" y="3362602"/>
                <a:ext cx="643467" cy="16933"/>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7941958" y="3231910"/>
                <a:ext cx="643467" cy="16933"/>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66" name="Straight Connector 65"/>
            <p:cNvCxnSpPr/>
            <p:nvPr/>
          </p:nvCxnSpPr>
          <p:spPr>
            <a:xfrm>
              <a:off x="7941730" y="2630523"/>
              <a:ext cx="643467" cy="16933"/>
            </a:xfrm>
            <a:prstGeom prst="line">
              <a:avLst/>
            </a:prstGeom>
            <a:ln w="28575"/>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a:off x="7941729" y="2156393"/>
              <a:ext cx="643467" cy="16933"/>
            </a:xfrm>
            <a:prstGeom prst="line">
              <a:avLst/>
            </a:prstGeom>
            <a:ln w="28575"/>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a:off x="8281367" y="1511155"/>
              <a:ext cx="0" cy="508000"/>
            </a:xfrm>
            <a:prstGeom prst="line">
              <a:avLst/>
            </a:prstGeom>
            <a:ln w="38100">
              <a:prstDash val="sysDot"/>
            </a:ln>
          </p:spPr>
          <p:style>
            <a:lnRef idx="1">
              <a:schemeClr val="dk1"/>
            </a:lnRef>
            <a:fillRef idx="0">
              <a:schemeClr val="dk1"/>
            </a:fillRef>
            <a:effectRef idx="0">
              <a:schemeClr val="dk1"/>
            </a:effectRef>
            <a:fontRef idx="minor">
              <a:schemeClr val="tx1"/>
            </a:fontRef>
          </p:style>
        </p:cxnSp>
      </p:grpSp>
      <p:sp>
        <p:nvSpPr>
          <p:cNvPr id="69" name="TextBox 68"/>
          <p:cNvSpPr txBox="1"/>
          <p:nvPr/>
        </p:nvSpPr>
        <p:spPr>
          <a:xfrm rot="16200000">
            <a:off x="6863102" y="1628774"/>
            <a:ext cx="1172501" cy="830997"/>
          </a:xfrm>
          <a:prstGeom prst="rect">
            <a:avLst/>
          </a:prstGeom>
          <a:noFill/>
        </p:spPr>
        <p:txBody>
          <a:bodyPr wrap="square" rtlCol="0">
            <a:spAutoFit/>
          </a:bodyPr>
          <a:lstStyle/>
          <a:p>
            <a:r>
              <a:rPr lang="en-US" sz="2400" dirty="0"/>
              <a:t>Virtual orbitals</a:t>
            </a:r>
          </a:p>
        </p:txBody>
      </p:sp>
      <p:sp>
        <p:nvSpPr>
          <p:cNvPr id="70" name="TextBox 69"/>
          <p:cNvSpPr txBox="1"/>
          <p:nvPr/>
        </p:nvSpPr>
        <p:spPr>
          <a:xfrm>
            <a:off x="557147" y="5891572"/>
            <a:ext cx="3548031" cy="830997"/>
          </a:xfrm>
          <a:prstGeom prst="rect">
            <a:avLst/>
          </a:prstGeom>
          <a:noFill/>
        </p:spPr>
        <p:txBody>
          <a:bodyPr wrap="square" rtlCol="0">
            <a:spAutoFit/>
          </a:bodyPr>
          <a:lstStyle/>
          <a:p>
            <a:pPr algn="ctr"/>
            <a:r>
              <a:rPr lang="en-US" sz="2400" dirty="0"/>
              <a:t>Automatic assignment of orbitals possible</a:t>
            </a:r>
          </a:p>
        </p:txBody>
      </p:sp>
      <p:sp>
        <p:nvSpPr>
          <p:cNvPr id="71" name="TextBox 70"/>
          <p:cNvSpPr txBox="1"/>
          <p:nvPr/>
        </p:nvSpPr>
        <p:spPr>
          <a:xfrm>
            <a:off x="6055691" y="6004358"/>
            <a:ext cx="4277456" cy="830997"/>
          </a:xfrm>
          <a:prstGeom prst="rect">
            <a:avLst/>
          </a:prstGeom>
          <a:noFill/>
        </p:spPr>
        <p:txBody>
          <a:bodyPr wrap="square" rtlCol="0">
            <a:spAutoFit/>
          </a:bodyPr>
          <a:lstStyle/>
          <a:p>
            <a:pPr algn="ctr"/>
            <a:r>
              <a:rPr lang="en-US" sz="2400" dirty="0"/>
              <a:t>Automatic assignment of orbitals </a:t>
            </a:r>
            <a:r>
              <a:rPr lang="en-US" sz="2400" b="1" dirty="0"/>
              <a:t>NOT</a:t>
            </a:r>
            <a:r>
              <a:rPr lang="en-US" sz="2400" dirty="0"/>
              <a:t> generally possible</a:t>
            </a:r>
          </a:p>
        </p:txBody>
      </p:sp>
      <p:sp>
        <p:nvSpPr>
          <p:cNvPr id="73" name="Right Brace 72"/>
          <p:cNvSpPr/>
          <p:nvPr/>
        </p:nvSpPr>
        <p:spPr>
          <a:xfrm>
            <a:off x="3956558" y="3371258"/>
            <a:ext cx="321302" cy="2572846"/>
          </a:xfrm>
          <a:prstGeom prst="rightBrace">
            <a:avLst>
              <a:gd name="adj1" fmla="val 39953"/>
              <a:gd name="adj2" fmla="val 5042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4" name="TextBox 73"/>
          <p:cNvSpPr txBox="1"/>
          <p:nvPr/>
        </p:nvSpPr>
        <p:spPr>
          <a:xfrm rot="16200000">
            <a:off x="3593884" y="4210967"/>
            <a:ext cx="2175217" cy="830997"/>
          </a:xfrm>
          <a:prstGeom prst="rect">
            <a:avLst/>
          </a:prstGeom>
          <a:noFill/>
        </p:spPr>
        <p:txBody>
          <a:bodyPr wrap="square" rtlCol="0">
            <a:spAutoFit/>
          </a:bodyPr>
          <a:lstStyle/>
          <a:p>
            <a:r>
              <a:rPr lang="en-US" sz="2400" b="1" dirty="0"/>
              <a:t>ONE</a:t>
            </a:r>
            <a:r>
              <a:rPr lang="en-US" sz="2400" dirty="0"/>
              <a:t> reference configuration</a:t>
            </a:r>
          </a:p>
        </p:txBody>
      </p:sp>
      <p:sp>
        <p:nvSpPr>
          <p:cNvPr id="75" name="Right Arrow 74"/>
          <p:cNvSpPr/>
          <p:nvPr/>
        </p:nvSpPr>
        <p:spPr>
          <a:xfrm rot="16200000">
            <a:off x="4138707" y="2820467"/>
            <a:ext cx="978408" cy="32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460621" y="973915"/>
            <a:ext cx="2660780" cy="1569660"/>
          </a:xfrm>
          <a:prstGeom prst="rect">
            <a:avLst/>
          </a:prstGeom>
          <a:noFill/>
        </p:spPr>
        <p:txBody>
          <a:bodyPr wrap="square" rtlCol="0">
            <a:spAutoFit/>
          </a:bodyPr>
          <a:lstStyle/>
          <a:p>
            <a:pPr algn="ctr">
              <a:lnSpc>
                <a:spcPts val="2880"/>
              </a:lnSpc>
            </a:pPr>
            <a:r>
              <a:rPr lang="en-US" sz="2400" dirty="0"/>
              <a:t>“Excitations” into virtual orbitals </a:t>
            </a:r>
          </a:p>
          <a:p>
            <a:pPr algn="ctr">
              <a:lnSpc>
                <a:spcPts val="2880"/>
              </a:lnSpc>
            </a:pPr>
            <a:r>
              <a:rPr lang="en-US" sz="2400" dirty="0"/>
              <a:t>“Dynamic electron correlation”</a:t>
            </a:r>
          </a:p>
        </p:txBody>
      </p:sp>
      <p:sp>
        <p:nvSpPr>
          <p:cNvPr id="77" name="Right Brace 76"/>
          <p:cNvSpPr/>
          <p:nvPr/>
        </p:nvSpPr>
        <p:spPr>
          <a:xfrm>
            <a:off x="9589389" y="3342736"/>
            <a:ext cx="321302" cy="2685190"/>
          </a:xfrm>
          <a:prstGeom prst="rightBrace">
            <a:avLst>
              <a:gd name="adj1" fmla="val 39953"/>
              <a:gd name="adj2" fmla="val 5042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8" name="TextBox 77"/>
          <p:cNvSpPr txBox="1"/>
          <p:nvPr/>
        </p:nvSpPr>
        <p:spPr>
          <a:xfrm rot="16200000">
            <a:off x="9329129" y="3841635"/>
            <a:ext cx="2940584" cy="1569660"/>
          </a:xfrm>
          <a:prstGeom prst="rect">
            <a:avLst/>
          </a:prstGeom>
          <a:noFill/>
        </p:spPr>
        <p:txBody>
          <a:bodyPr wrap="square" rtlCol="0">
            <a:spAutoFit/>
          </a:bodyPr>
          <a:lstStyle/>
          <a:p>
            <a:r>
              <a:rPr lang="en-US" sz="2400" b="1" dirty="0"/>
              <a:t>MANY</a:t>
            </a:r>
            <a:r>
              <a:rPr lang="en-US" sz="2400" dirty="0"/>
              <a:t> reference configurations</a:t>
            </a:r>
          </a:p>
          <a:p>
            <a:r>
              <a:rPr lang="en-US" sz="2400" dirty="0"/>
              <a:t>Static (</a:t>
            </a:r>
            <a:r>
              <a:rPr lang="en-US" sz="2400" dirty="0" err="1"/>
              <a:t>nondynamic</a:t>
            </a:r>
            <a:r>
              <a:rPr lang="en-US" sz="2400" dirty="0"/>
              <a:t>) electron correlation</a:t>
            </a:r>
          </a:p>
        </p:txBody>
      </p:sp>
      <p:sp>
        <p:nvSpPr>
          <p:cNvPr id="79" name="Right Arrow 78"/>
          <p:cNvSpPr/>
          <p:nvPr/>
        </p:nvSpPr>
        <p:spPr>
          <a:xfrm rot="16200000">
            <a:off x="10062830" y="2784235"/>
            <a:ext cx="978408" cy="32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9384744" y="937683"/>
            <a:ext cx="2660780" cy="1569660"/>
          </a:xfrm>
          <a:prstGeom prst="rect">
            <a:avLst/>
          </a:prstGeom>
          <a:noFill/>
        </p:spPr>
        <p:txBody>
          <a:bodyPr wrap="square" rtlCol="0">
            <a:spAutoFit/>
          </a:bodyPr>
          <a:lstStyle/>
          <a:p>
            <a:pPr algn="ctr">
              <a:lnSpc>
                <a:spcPts val="2880"/>
              </a:lnSpc>
            </a:pPr>
            <a:r>
              <a:rPr lang="en-US" sz="2400" dirty="0"/>
              <a:t>“Excitations” into virtual orbitals </a:t>
            </a:r>
          </a:p>
          <a:p>
            <a:pPr algn="ctr">
              <a:lnSpc>
                <a:spcPts val="2880"/>
              </a:lnSpc>
            </a:pPr>
            <a:r>
              <a:rPr lang="en-US" sz="2400" dirty="0"/>
              <a:t>“Dynamic electron correlation”</a:t>
            </a:r>
          </a:p>
        </p:txBody>
      </p:sp>
    </p:spTree>
    <p:extLst>
      <p:ext uri="{BB962C8B-B14F-4D97-AF65-F5344CB8AC3E}">
        <p14:creationId xmlns:p14="http://schemas.microsoft.com/office/powerpoint/2010/main" val="121513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64" y="-193185"/>
            <a:ext cx="10515600" cy="1325563"/>
          </a:xfrm>
        </p:spPr>
        <p:txBody>
          <a:bodyPr>
            <a:normAutofit/>
          </a:bodyPr>
          <a:lstStyle/>
          <a:p>
            <a:pPr algn="ctr"/>
            <a:r>
              <a:rPr lang="en-US" sz="4000" dirty="0"/>
              <a:t>Single Reference Configuration Interaction (SRCI)</a:t>
            </a:r>
          </a:p>
        </p:txBody>
      </p:sp>
      <p:sp>
        <p:nvSpPr>
          <p:cNvPr id="15" name="Text Box 5"/>
          <p:cNvSpPr txBox="1">
            <a:spLocks noChangeArrowheads="1"/>
          </p:cNvSpPr>
          <p:nvPr/>
        </p:nvSpPr>
        <p:spPr bwMode="auto">
          <a:xfrm>
            <a:off x="799564" y="1248850"/>
            <a:ext cx="75685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dirty="0">
                <a:latin typeface="+mn-lt"/>
              </a:rPr>
              <a:t>Excitation (substitution) of occupied orbitals by virtual ones</a:t>
            </a:r>
          </a:p>
        </p:txBody>
      </p:sp>
      <p:graphicFrame>
        <p:nvGraphicFramePr>
          <p:cNvPr id="16" name="Object 6"/>
          <p:cNvGraphicFramePr>
            <a:graphicFrameLocks noChangeAspect="1"/>
          </p:cNvGraphicFramePr>
          <p:nvPr>
            <p:extLst>
              <p:ext uri="{D42A27DB-BD31-4B8C-83A1-F6EECF244321}">
                <p14:modId xmlns:p14="http://schemas.microsoft.com/office/powerpoint/2010/main" val="1097879147"/>
              </p:ext>
            </p:extLst>
          </p:nvPr>
        </p:nvGraphicFramePr>
        <p:xfrm>
          <a:off x="1506985" y="1854473"/>
          <a:ext cx="2446831" cy="408439"/>
        </p:xfrm>
        <a:graphic>
          <a:graphicData uri="http://schemas.openxmlformats.org/presentationml/2006/ole">
            <mc:AlternateContent xmlns:mc="http://schemas.openxmlformats.org/markup-compatibility/2006">
              <mc:Choice xmlns:v="urn:schemas-microsoft-com:vml" Requires="v">
                <p:oleObj name="Formel" r:id="rId2" imgW="2044700" imgH="342900" progId="Equation.3">
                  <p:embed/>
                </p:oleObj>
              </mc:Choice>
              <mc:Fallback>
                <p:oleObj name="Formel" r:id="rId2" imgW="2044700" imgH="342900" progId="Equation.3">
                  <p:embed/>
                  <p:pic>
                    <p:nvPicPr>
                      <p:cNvPr id="6151"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6985" y="1854473"/>
                        <a:ext cx="2446831" cy="408439"/>
                      </a:xfrm>
                      <a:prstGeom prst="rect">
                        <a:avLst/>
                      </a:prstGeom>
                      <a:noFill/>
                      <a:ln>
                        <a:noFill/>
                      </a:ln>
                      <a:effectLst/>
                    </p:spPr>
                  </p:pic>
                </p:oleObj>
              </mc:Fallback>
            </mc:AlternateContent>
          </a:graphicData>
        </a:graphic>
      </p:graphicFrame>
      <p:sp>
        <p:nvSpPr>
          <p:cNvPr id="17" name="Line 7"/>
          <p:cNvSpPr>
            <a:spLocks noChangeShapeType="1"/>
          </p:cNvSpPr>
          <p:nvPr/>
        </p:nvSpPr>
        <p:spPr bwMode="auto">
          <a:xfrm>
            <a:off x="2575013" y="2366379"/>
            <a:ext cx="762" cy="64105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dirty="0"/>
          </a:p>
        </p:txBody>
      </p:sp>
      <p:graphicFrame>
        <p:nvGraphicFramePr>
          <p:cNvPr id="18" name="Object 8"/>
          <p:cNvGraphicFramePr>
            <a:graphicFrameLocks noChangeAspect="1"/>
          </p:cNvGraphicFramePr>
          <p:nvPr>
            <p:extLst>
              <p:ext uri="{D42A27DB-BD31-4B8C-83A1-F6EECF244321}">
                <p14:modId xmlns:p14="http://schemas.microsoft.com/office/powerpoint/2010/main" val="1620597757"/>
              </p:ext>
            </p:extLst>
          </p:nvPr>
        </p:nvGraphicFramePr>
        <p:xfrm>
          <a:off x="1542075" y="3058746"/>
          <a:ext cx="2523946" cy="416142"/>
        </p:xfrm>
        <a:graphic>
          <a:graphicData uri="http://schemas.openxmlformats.org/presentationml/2006/ole">
            <mc:AlternateContent xmlns:mc="http://schemas.openxmlformats.org/markup-compatibility/2006">
              <mc:Choice xmlns:v="urn:schemas-microsoft-com:vml" Requires="v">
                <p:oleObj name="Formel" r:id="rId4" imgW="2070100" imgH="342900" progId="Equation.3">
                  <p:embed/>
                </p:oleObj>
              </mc:Choice>
              <mc:Fallback>
                <p:oleObj name="Formel" r:id="rId4" imgW="2070100" imgH="342900" progId="Equation.3">
                  <p:embed/>
                  <p:pic>
                    <p:nvPicPr>
                      <p:cNvPr id="6153"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2075" y="3058746"/>
                        <a:ext cx="2523946" cy="416142"/>
                      </a:xfrm>
                      <a:prstGeom prst="rect">
                        <a:avLst/>
                      </a:prstGeom>
                      <a:noFill/>
                      <a:ln>
                        <a:noFill/>
                      </a:ln>
                      <a:effectLst/>
                    </p:spPr>
                  </p:pic>
                </p:oleObj>
              </mc:Fallback>
            </mc:AlternateContent>
          </a:graphicData>
        </a:graphic>
      </p:graphicFrame>
      <p:graphicFrame>
        <p:nvGraphicFramePr>
          <p:cNvPr id="19" name="Object 9"/>
          <p:cNvGraphicFramePr>
            <a:graphicFrameLocks noChangeAspect="1"/>
          </p:cNvGraphicFramePr>
          <p:nvPr>
            <p:extLst>
              <p:ext uri="{D42A27DB-BD31-4B8C-83A1-F6EECF244321}">
                <p14:modId xmlns:p14="http://schemas.microsoft.com/office/powerpoint/2010/main" val="4110915155"/>
              </p:ext>
            </p:extLst>
          </p:nvPr>
        </p:nvGraphicFramePr>
        <p:xfrm>
          <a:off x="3023261" y="2366380"/>
          <a:ext cx="930555" cy="313613"/>
        </p:xfrm>
        <a:graphic>
          <a:graphicData uri="http://schemas.openxmlformats.org/presentationml/2006/ole">
            <mc:AlternateContent xmlns:mc="http://schemas.openxmlformats.org/markup-compatibility/2006">
              <mc:Choice xmlns:v="urn:schemas-microsoft-com:vml" Requires="v">
                <p:oleObj name="Formel" r:id="rId6" imgW="863225" imgH="291973" progId="Equation.3">
                  <p:embed/>
                </p:oleObj>
              </mc:Choice>
              <mc:Fallback>
                <p:oleObj name="Formel" r:id="rId6" imgW="863225" imgH="291973" progId="Equation.3">
                  <p:embed/>
                  <p:pic>
                    <p:nvPicPr>
                      <p:cNvPr id="6154"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3261" y="2366380"/>
                        <a:ext cx="930555" cy="313613"/>
                      </a:xfrm>
                      <a:prstGeom prst="rect">
                        <a:avLst/>
                      </a:prstGeom>
                      <a:noFill/>
                      <a:ln>
                        <a:noFill/>
                      </a:ln>
                      <a:effectLst/>
                    </p:spPr>
                  </p:pic>
                </p:oleObj>
              </mc:Fallback>
            </mc:AlternateContent>
          </a:graphicData>
        </a:graphic>
      </p:graphicFrame>
      <p:sp>
        <p:nvSpPr>
          <p:cNvPr id="20" name="TextBox 19"/>
          <p:cNvSpPr txBox="1"/>
          <p:nvPr/>
        </p:nvSpPr>
        <p:spPr>
          <a:xfrm>
            <a:off x="4305390" y="2176441"/>
            <a:ext cx="7491658" cy="830997"/>
          </a:xfrm>
          <a:prstGeom prst="rect">
            <a:avLst/>
          </a:prstGeom>
          <a:noFill/>
        </p:spPr>
        <p:txBody>
          <a:bodyPr wrap="square" rtlCol="0">
            <a:spAutoFit/>
          </a:bodyPr>
          <a:lstStyle/>
          <a:p>
            <a:r>
              <a:rPr lang="en-US" sz="2400" dirty="0"/>
              <a:t>Excitation (or substitution) of occupied orbital </a:t>
            </a:r>
            <a:r>
              <a:rPr lang="en-US" sz="2400" dirty="0">
                <a:sym typeface="Symbol" panose="05050102010706020507" pitchFamily="18" charset="2"/>
              </a:rPr>
              <a:t></a:t>
            </a:r>
            <a:r>
              <a:rPr lang="en-US" sz="2400" i="1" baseline="-25000" dirty="0" err="1">
                <a:sym typeface="Symbol" panose="05050102010706020507" pitchFamily="18" charset="2"/>
              </a:rPr>
              <a:t>i</a:t>
            </a:r>
            <a:r>
              <a:rPr lang="en-US" sz="2400" dirty="0">
                <a:sym typeface="Symbol" panose="05050102010706020507" pitchFamily="18" charset="2"/>
              </a:rPr>
              <a:t> </a:t>
            </a:r>
            <a:r>
              <a:rPr lang="en-US" sz="2400" dirty="0"/>
              <a:t> by virtual orbital </a:t>
            </a:r>
            <a:r>
              <a:rPr lang="en-US" sz="2400" dirty="0">
                <a:sym typeface="Symbol" panose="05050102010706020507" pitchFamily="18" charset="2"/>
              </a:rPr>
              <a:t></a:t>
            </a:r>
            <a:r>
              <a:rPr lang="en-US" sz="2400" i="1" baseline="-25000" dirty="0">
                <a:sym typeface="Symbol" panose="05050102010706020507" pitchFamily="18" charset="2"/>
              </a:rPr>
              <a:t>a</a:t>
            </a:r>
            <a:r>
              <a:rPr lang="en-US" sz="2400" dirty="0">
                <a:sym typeface="Symbol" panose="05050102010706020507" pitchFamily="18" charset="2"/>
              </a:rPr>
              <a:t> </a:t>
            </a:r>
            <a:endParaRPr lang="en-US" sz="2400" dirty="0"/>
          </a:p>
        </p:txBody>
      </p:sp>
      <p:sp>
        <p:nvSpPr>
          <p:cNvPr id="21" name="TextBox 20"/>
          <p:cNvSpPr txBox="1"/>
          <p:nvPr/>
        </p:nvSpPr>
        <p:spPr>
          <a:xfrm>
            <a:off x="4305390" y="1801247"/>
            <a:ext cx="3293017" cy="461665"/>
          </a:xfrm>
          <a:prstGeom prst="rect">
            <a:avLst/>
          </a:prstGeom>
          <a:noFill/>
        </p:spPr>
        <p:txBody>
          <a:bodyPr wrap="none" rtlCol="0">
            <a:spAutoFit/>
          </a:bodyPr>
          <a:lstStyle/>
          <a:p>
            <a:r>
              <a:rPr lang="en-US" sz="2400" dirty="0"/>
              <a:t>Closed shell determinant</a:t>
            </a:r>
          </a:p>
        </p:txBody>
      </p:sp>
      <p:sp>
        <p:nvSpPr>
          <p:cNvPr id="22" name="TextBox 21"/>
          <p:cNvSpPr txBox="1"/>
          <p:nvPr/>
        </p:nvSpPr>
        <p:spPr>
          <a:xfrm>
            <a:off x="4305389" y="3058746"/>
            <a:ext cx="4062715" cy="461665"/>
          </a:xfrm>
          <a:prstGeom prst="rect">
            <a:avLst/>
          </a:prstGeom>
          <a:noFill/>
        </p:spPr>
        <p:txBody>
          <a:bodyPr wrap="none" rtlCol="0">
            <a:spAutoFit/>
          </a:bodyPr>
          <a:lstStyle/>
          <a:p>
            <a:r>
              <a:rPr lang="en-US" sz="2400" dirty="0"/>
              <a:t>Singly excited configuration </a:t>
            </a:r>
            <a:r>
              <a:rPr lang="en-US" sz="2400" dirty="0">
                <a:sym typeface="Symbol" panose="05050102010706020507" pitchFamily="18" charset="2"/>
              </a:rPr>
              <a:t></a:t>
            </a:r>
            <a:r>
              <a:rPr lang="en-US" sz="2400" i="1" baseline="-25000" dirty="0" err="1">
                <a:sym typeface="Symbol" panose="05050102010706020507" pitchFamily="18" charset="2"/>
              </a:rPr>
              <a:t>i</a:t>
            </a:r>
            <a:r>
              <a:rPr lang="en-US" sz="2400" i="1" baseline="30000" dirty="0" err="1">
                <a:sym typeface="Symbol" panose="05050102010706020507" pitchFamily="18" charset="2"/>
              </a:rPr>
              <a:t>a</a:t>
            </a:r>
            <a:endParaRPr lang="en-US" sz="2400" i="1" dirty="0"/>
          </a:p>
        </p:txBody>
      </p:sp>
      <p:sp>
        <p:nvSpPr>
          <p:cNvPr id="23" name="Text Box 10"/>
          <p:cNvSpPr txBox="1">
            <a:spLocks noChangeArrowheads="1"/>
          </p:cNvSpPr>
          <p:nvPr/>
        </p:nvSpPr>
        <p:spPr bwMode="auto">
          <a:xfrm>
            <a:off x="1481229" y="3853641"/>
            <a:ext cx="57881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dirty="0">
                <a:latin typeface="+mn-lt"/>
              </a:rPr>
              <a:t>Single-, double-, triple- … m-tuple excitations</a:t>
            </a:r>
          </a:p>
        </p:txBody>
      </p:sp>
      <p:graphicFrame>
        <p:nvGraphicFramePr>
          <p:cNvPr id="24" name="Object 11"/>
          <p:cNvGraphicFramePr>
            <a:graphicFrameLocks noChangeAspect="1"/>
          </p:cNvGraphicFramePr>
          <p:nvPr>
            <p:extLst>
              <p:ext uri="{D42A27DB-BD31-4B8C-83A1-F6EECF244321}">
                <p14:modId xmlns:p14="http://schemas.microsoft.com/office/powerpoint/2010/main" val="1061861338"/>
              </p:ext>
            </p:extLst>
          </p:nvPr>
        </p:nvGraphicFramePr>
        <p:xfrm>
          <a:off x="2305710" y="4363858"/>
          <a:ext cx="1999679" cy="460103"/>
        </p:xfrm>
        <a:graphic>
          <a:graphicData uri="http://schemas.openxmlformats.org/presentationml/2006/ole">
            <mc:AlternateContent xmlns:mc="http://schemas.openxmlformats.org/markup-compatibility/2006">
              <mc:Choice xmlns:v="urn:schemas-microsoft-com:vml" Requires="v">
                <p:oleObj name="Formel" r:id="rId8" imgW="1435100" imgH="330200" progId="Equation.3">
                  <p:embed/>
                </p:oleObj>
              </mc:Choice>
              <mc:Fallback>
                <p:oleObj name="Formel" r:id="rId8" imgW="1435100" imgH="330200" progId="Equation.3">
                  <p:embed/>
                  <p:pic>
                    <p:nvPicPr>
                      <p:cNvPr id="6156"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05710" y="4363858"/>
                        <a:ext cx="1999679" cy="460103"/>
                      </a:xfrm>
                      <a:prstGeom prst="rect">
                        <a:avLst/>
                      </a:prstGeom>
                      <a:noFill/>
                      <a:ln>
                        <a:noFill/>
                      </a:ln>
                      <a:effectLst/>
                    </p:spPr>
                  </p:pic>
                </p:oleObj>
              </mc:Fallback>
            </mc:AlternateContent>
          </a:graphicData>
        </a:graphic>
      </p:graphicFrame>
      <p:sp>
        <p:nvSpPr>
          <p:cNvPr id="25" name="Text Box 12"/>
          <p:cNvSpPr txBox="1">
            <a:spLocks noChangeArrowheads="1"/>
          </p:cNvSpPr>
          <p:nvPr/>
        </p:nvSpPr>
        <p:spPr bwMode="auto">
          <a:xfrm>
            <a:off x="1181100" y="4906308"/>
            <a:ext cx="53677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b="1" dirty="0">
                <a:latin typeface="+mn-lt"/>
              </a:rPr>
              <a:t>Method of configuration interaction (CI):</a:t>
            </a:r>
          </a:p>
        </p:txBody>
      </p:sp>
      <p:graphicFrame>
        <p:nvGraphicFramePr>
          <p:cNvPr id="26" name="Object 13"/>
          <p:cNvGraphicFramePr>
            <a:graphicFrameLocks noChangeAspect="1"/>
          </p:cNvGraphicFramePr>
          <p:nvPr>
            <p:extLst>
              <p:ext uri="{D42A27DB-BD31-4B8C-83A1-F6EECF244321}">
                <p14:modId xmlns:p14="http://schemas.microsoft.com/office/powerpoint/2010/main" val="3587635545"/>
              </p:ext>
            </p:extLst>
          </p:nvPr>
        </p:nvGraphicFramePr>
        <p:xfrm>
          <a:off x="1311810" y="5458705"/>
          <a:ext cx="4625149" cy="529965"/>
        </p:xfrm>
        <a:graphic>
          <a:graphicData uri="http://schemas.openxmlformats.org/presentationml/2006/ole">
            <mc:AlternateContent xmlns:mc="http://schemas.openxmlformats.org/markup-compatibility/2006">
              <mc:Choice xmlns:v="urn:schemas-microsoft-com:vml" Requires="v">
                <p:oleObj name="Formel" r:id="rId10" imgW="3657600" imgH="419100" progId="Equation.3">
                  <p:embed/>
                </p:oleObj>
              </mc:Choice>
              <mc:Fallback>
                <p:oleObj name="Formel" r:id="rId10" imgW="3657600" imgH="419100" progId="Equation.3">
                  <p:embed/>
                  <p:pic>
                    <p:nvPicPr>
                      <p:cNvPr id="6158"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11810" y="5458705"/>
                        <a:ext cx="4625149" cy="529965"/>
                      </a:xfrm>
                      <a:prstGeom prst="rect">
                        <a:avLst/>
                      </a:prstGeom>
                      <a:noFill/>
                      <a:ln>
                        <a:noFill/>
                      </a:ln>
                      <a:effectLst/>
                    </p:spPr>
                  </p:pic>
                </p:oleObj>
              </mc:Fallback>
            </mc:AlternateContent>
          </a:graphicData>
        </a:graphic>
      </p:graphicFrame>
      <p:sp>
        <p:nvSpPr>
          <p:cNvPr id="27" name="Rectangle 26"/>
          <p:cNvSpPr/>
          <p:nvPr/>
        </p:nvSpPr>
        <p:spPr>
          <a:xfrm>
            <a:off x="6057364" y="5374260"/>
            <a:ext cx="5855594" cy="830997"/>
          </a:xfrm>
          <a:prstGeom prst="rect">
            <a:avLst/>
          </a:prstGeom>
        </p:spPr>
        <p:txBody>
          <a:bodyPr wrap="square">
            <a:spAutoFit/>
          </a:bodyPr>
          <a:lstStyle/>
          <a:p>
            <a:pPr>
              <a:spcBef>
                <a:spcPct val="0"/>
              </a:spcBef>
              <a:buFontTx/>
              <a:buNone/>
            </a:pPr>
            <a:r>
              <a:rPr lang="en-US" altLang="en-US" sz="2400" dirty="0"/>
              <a:t>Variation principle (Ritz) is used to determine the coefficients and the energy</a:t>
            </a:r>
          </a:p>
        </p:txBody>
      </p:sp>
      <p:sp>
        <p:nvSpPr>
          <p:cNvPr id="28" name="TextBox 27"/>
          <p:cNvSpPr txBox="1"/>
          <p:nvPr/>
        </p:nvSpPr>
        <p:spPr>
          <a:xfrm>
            <a:off x="1271799" y="6267871"/>
            <a:ext cx="6779420" cy="461665"/>
          </a:xfrm>
          <a:prstGeom prst="rect">
            <a:avLst/>
          </a:prstGeom>
          <a:noFill/>
        </p:spPr>
        <p:txBody>
          <a:bodyPr wrap="none" rtlCol="0">
            <a:spAutoFit/>
          </a:bodyPr>
          <a:lstStyle/>
          <a:p>
            <a:r>
              <a:rPr lang="en-US" sz="2400" dirty="0"/>
              <a:t>Note: Orbitals are usually taken from SCF calculation </a:t>
            </a:r>
          </a:p>
        </p:txBody>
      </p:sp>
    </p:spTree>
    <p:extLst>
      <p:ext uri="{BB962C8B-B14F-4D97-AF65-F5344CB8AC3E}">
        <p14:creationId xmlns:p14="http://schemas.microsoft.com/office/powerpoint/2010/main" val="3394869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806" y="159066"/>
            <a:ext cx="10515600" cy="1000034"/>
          </a:xfrm>
        </p:spPr>
        <p:txBody>
          <a:bodyPr>
            <a:normAutofit/>
          </a:bodyPr>
          <a:lstStyle/>
          <a:p>
            <a:pPr algn="ctr"/>
            <a:r>
              <a:rPr lang="en-US" sz="4000" dirty="0" err="1"/>
              <a:t>Multireference</a:t>
            </a:r>
            <a:r>
              <a:rPr lang="en-US" sz="4000" dirty="0"/>
              <a:t> Configuration Interaction (MRCI)</a:t>
            </a:r>
          </a:p>
        </p:txBody>
      </p:sp>
      <p:grpSp>
        <p:nvGrpSpPr>
          <p:cNvPr id="27" name="Group 26"/>
          <p:cNvGrpSpPr/>
          <p:nvPr/>
        </p:nvGrpSpPr>
        <p:grpSpPr>
          <a:xfrm>
            <a:off x="1469265" y="1661375"/>
            <a:ext cx="996780" cy="4776871"/>
            <a:chOff x="773806" y="1648496"/>
            <a:chExt cx="996780" cy="4776871"/>
          </a:xfrm>
        </p:grpSpPr>
        <p:sp>
          <p:nvSpPr>
            <p:cNvPr id="4" name="Rectangle 3"/>
            <p:cNvSpPr/>
            <p:nvPr/>
          </p:nvSpPr>
          <p:spPr>
            <a:xfrm>
              <a:off x="773806" y="1648496"/>
              <a:ext cx="996780" cy="4776871"/>
            </a:xfrm>
            <a:prstGeom prst="rect">
              <a:avLst/>
            </a:prstGeom>
            <a:solidFill>
              <a:srgbClr val="FF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925689" y="4378182"/>
              <a:ext cx="643468" cy="2030531"/>
              <a:chOff x="7941732" y="3484534"/>
              <a:chExt cx="643468" cy="2030531"/>
            </a:xfrm>
          </p:grpSpPr>
          <p:cxnSp>
            <p:nvCxnSpPr>
              <p:cNvPr id="6" name="Straight Connector 5"/>
              <p:cNvCxnSpPr/>
              <p:nvPr/>
            </p:nvCxnSpPr>
            <p:spPr>
              <a:xfrm>
                <a:off x="7941733" y="4685331"/>
                <a:ext cx="643467" cy="16933"/>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7941732" y="4194268"/>
                <a:ext cx="643467" cy="16933"/>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7941733" y="3703205"/>
                <a:ext cx="643467" cy="16933"/>
              </a:xfrm>
              <a:prstGeom prst="line">
                <a:avLst/>
              </a:prstGeom>
              <a:ln w="28575"/>
            </p:spPr>
            <p:style>
              <a:lnRef idx="1">
                <a:schemeClr val="dk1"/>
              </a:lnRef>
              <a:fillRef idx="0">
                <a:schemeClr val="dk1"/>
              </a:fillRef>
              <a:effectRef idx="0">
                <a:schemeClr val="dk1"/>
              </a:effectRef>
              <a:fontRef idx="minor">
                <a:schemeClr val="tx1"/>
              </a:fontRef>
            </p:style>
          </p:cxnSp>
          <p:grpSp>
            <p:nvGrpSpPr>
              <p:cNvPr id="9" name="Group 8"/>
              <p:cNvGrpSpPr/>
              <p:nvPr/>
            </p:nvGrpSpPr>
            <p:grpSpPr>
              <a:xfrm>
                <a:off x="8194759" y="4466723"/>
                <a:ext cx="137411" cy="437216"/>
                <a:chOff x="2623773" y="2477672"/>
                <a:chExt cx="137411" cy="437216"/>
              </a:xfrm>
            </p:grpSpPr>
            <p:sp>
              <p:nvSpPr>
                <p:cNvPr id="17" name="Line 10">
                  <a:extLst>
                    <a:ext uri="{FF2B5EF4-FFF2-40B4-BE49-F238E27FC236}">
                      <a16:creationId xmlns:a16="http://schemas.microsoft.com/office/drawing/2014/main" id="{1510CA8A-715F-443A-ADEE-EF42FC96754C}"/>
                    </a:ext>
                  </a:extLst>
                </p:cNvPr>
                <p:cNvSpPr>
                  <a:spLocks noChangeShapeType="1"/>
                </p:cNvSpPr>
                <p:nvPr/>
              </p:nvSpPr>
              <p:spPr bwMode="auto">
                <a:xfrm flipV="1">
                  <a:off x="2623773" y="2477672"/>
                  <a:ext cx="0" cy="399740"/>
                </a:xfrm>
                <a:prstGeom prst="line">
                  <a:avLst/>
                </a:prstGeom>
                <a:noFill/>
                <a:ln w="9525">
                  <a:solidFill>
                    <a:schemeClr val="tx1"/>
                  </a:solidFill>
                  <a:round/>
                  <a:headEnd/>
                  <a:tailEnd type="triangle" w="med" len="med"/>
                </a:ln>
              </p:spPr>
              <p:txBody>
                <a:bodyPr/>
                <a:lstStyle/>
                <a:p>
                  <a:endParaRPr lang="en-US"/>
                </a:p>
              </p:txBody>
            </p:sp>
            <p:sp>
              <p:nvSpPr>
                <p:cNvPr id="18" name="Line 11">
                  <a:extLst>
                    <a:ext uri="{FF2B5EF4-FFF2-40B4-BE49-F238E27FC236}">
                      <a16:creationId xmlns:a16="http://schemas.microsoft.com/office/drawing/2014/main" id="{DCE513FF-299C-4BC0-8E3D-6D6B80627A82}"/>
                    </a:ext>
                  </a:extLst>
                </p:cNvPr>
                <p:cNvSpPr>
                  <a:spLocks noChangeShapeType="1"/>
                </p:cNvSpPr>
                <p:nvPr/>
              </p:nvSpPr>
              <p:spPr bwMode="auto">
                <a:xfrm>
                  <a:off x="2761184" y="2515148"/>
                  <a:ext cx="0" cy="399740"/>
                </a:xfrm>
                <a:prstGeom prst="line">
                  <a:avLst/>
                </a:prstGeom>
                <a:noFill/>
                <a:ln w="9525">
                  <a:solidFill>
                    <a:schemeClr val="tx1"/>
                  </a:solidFill>
                  <a:round/>
                  <a:headEnd/>
                  <a:tailEnd type="triangle" w="med" len="med"/>
                </a:ln>
              </p:spPr>
              <p:txBody>
                <a:bodyPr/>
                <a:lstStyle/>
                <a:p>
                  <a:endParaRPr lang="en-US"/>
                </a:p>
              </p:txBody>
            </p:sp>
          </p:grpSp>
          <p:grpSp>
            <p:nvGrpSpPr>
              <p:cNvPr id="10" name="Group 9"/>
              <p:cNvGrpSpPr/>
              <p:nvPr/>
            </p:nvGrpSpPr>
            <p:grpSpPr>
              <a:xfrm>
                <a:off x="8194759" y="3941722"/>
                <a:ext cx="137411" cy="437216"/>
                <a:chOff x="2623773" y="2477672"/>
                <a:chExt cx="137411" cy="437216"/>
              </a:xfrm>
            </p:grpSpPr>
            <p:sp>
              <p:nvSpPr>
                <p:cNvPr id="15" name="Line 10">
                  <a:extLst>
                    <a:ext uri="{FF2B5EF4-FFF2-40B4-BE49-F238E27FC236}">
                      <a16:creationId xmlns:a16="http://schemas.microsoft.com/office/drawing/2014/main" id="{1510CA8A-715F-443A-ADEE-EF42FC96754C}"/>
                    </a:ext>
                  </a:extLst>
                </p:cNvPr>
                <p:cNvSpPr>
                  <a:spLocks noChangeShapeType="1"/>
                </p:cNvSpPr>
                <p:nvPr/>
              </p:nvSpPr>
              <p:spPr bwMode="auto">
                <a:xfrm flipV="1">
                  <a:off x="2623773" y="2477672"/>
                  <a:ext cx="0" cy="399740"/>
                </a:xfrm>
                <a:prstGeom prst="line">
                  <a:avLst/>
                </a:prstGeom>
                <a:noFill/>
                <a:ln w="9525">
                  <a:solidFill>
                    <a:schemeClr val="tx1"/>
                  </a:solidFill>
                  <a:round/>
                  <a:headEnd/>
                  <a:tailEnd type="triangle" w="med" len="med"/>
                </a:ln>
              </p:spPr>
              <p:txBody>
                <a:bodyPr/>
                <a:lstStyle/>
                <a:p>
                  <a:endParaRPr lang="en-US"/>
                </a:p>
              </p:txBody>
            </p:sp>
            <p:sp>
              <p:nvSpPr>
                <p:cNvPr id="16" name="Line 11">
                  <a:extLst>
                    <a:ext uri="{FF2B5EF4-FFF2-40B4-BE49-F238E27FC236}">
                      <a16:creationId xmlns:a16="http://schemas.microsoft.com/office/drawing/2014/main" id="{DCE513FF-299C-4BC0-8E3D-6D6B80627A82}"/>
                    </a:ext>
                  </a:extLst>
                </p:cNvPr>
                <p:cNvSpPr>
                  <a:spLocks noChangeShapeType="1"/>
                </p:cNvSpPr>
                <p:nvPr/>
              </p:nvSpPr>
              <p:spPr bwMode="auto">
                <a:xfrm>
                  <a:off x="2761184" y="2515148"/>
                  <a:ext cx="0" cy="399740"/>
                </a:xfrm>
                <a:prstGeom prst="line">
                  <a:avLst/>
                </a:prstGeom>
                <a:noFill/>
                <a:ln w="9525">
                  <a:solidFill>
                    <a:schemeClr val="tx1"/>
                  </a:solidFill>
                  <a:round/>
                  <a:headEnd/>
                  <a:tailEnd type="triangle" w="med" len="med"/>
                </a:ln>
              </p:spPr>
              <p:txBody>
                <a:bodyPr/>
                <a:lstStyle/>
                <a:p>
                  <a:endParaRPr lang="en-US"/>
                </a:p>
              </p:txBody>
            </p:sp>
          </p:grpSp>
          <p:grpSp>
            <p:nvGrpSpPr>
              <p:cNvPr id="11" name="Group 10"/>
              <p:cNvGrpSpPr/>
              <p:nvPr/>
            </p:nvGrpSpPr>
            <p:grpSpPr>
              <a:xfrm>
                <a:off x="8211694" y="3484534"/>
                <a:ext cx="137411" cy="437216"/>
                <a:chOff x="2623773" y="2477672"/>
                <a:chExt cx="137411" cy="437216"/>
              </a:xfrm>
            </p:grpSpPr>
            <p:sp>
              <p:nvSpPr>
                <p:cNvPr id="13" name="Line 10">
                  <a:extLst>
                    <a:ext uri="{FF2B5EF4-FFF2-40B4-BE49-F238E27FC236}">
                      <a16:creationId xmlns:a16="http://schemas.microsoft.com/office/drawing/2014/main" id="{1510CA8A-715F-443A-ADEE-EF42FC96754C}"/>
                    </a:ext>
                  </a:extLst>
                </p:cNvPr>
                <p:cNvSpPr>
                  <a:spLocks noChangeShapeType="1"/>
                </p:cNvSpPr>
                <p:nvPr/>
              </p:nvSpPr>
              <p:spPr bwMode="auto">
                <a:xfrm flipV="1">
                  <a:off x="2623773" y="2477672"/>
                  <a:ext cx="0" cy="399740"/>
                </a:xfrm>
                <a:prstGeom prst="line">
                  <a:avLst/>
                </a:prstGeom>
                <a:noFill/>
                <a:ln w="9525">
                  <a:solidFill>
                    <a:schemeClr val="tx1"/>
                  </a:solidFill>
                  <a:round/>
                  <a:headEnd/>
                  <a:tailEnd type="triangle" w="med" len="med"/>
                </a:ln>
              </p:spPr>
              <p:txBody>
                <a:bodyPr/>
                <a:lstStyle/>
                <a:p>
                  <a:endParaRPr lang="en-US"/>
                </a:p>
              </p:txBody>
            </p:sp>
            <p:sp>
              <p:nvSpPr>
                <p:cNvPr id="14" name="Line 11">
                  <a:extLst>
                    <a:ext uri="{FF2B5EF4-FFF2-40B4-BE49-F238E27FC236}">
                      <a16:creationId xmlns:a16="http://schemas.microsoft.com/office/drawing/2014/main" id="{DCE513FF-299C-4BC0-8E3D-6D6B80627A82}"/>
                    </a:ext>
                  </a:extLst>
                </p:cNvPr>
                <p:cNvSpPr>
                  <a:spLocks noChangeShapeType="1"/>
                </p:cNvSpPr>
                <p:nvPr/>
              </p:nvSpPr>
              <p:spPr bwMode="auto">
                <a:xfrm>
                  <a:off x="2761184" y="2515148"/>
                  <a:ext cx="0" cy="399740"/>
                </a:xfrm>
                <a:prstGeom prst="line">
                  <a:avLst/>
                </a:prstGeom>
                <a:noFill/>
                <a:ln w="9525">
                  <a:solidFill>
                    <a:schemeClr val="tx1"/>
                  </a:solidFill>
                  <a:round/>
                  <a:headEnd/>
                  <a:tailEnd type="triangle" w="med" len="med"/>
                </a:ln>
              </p:spPr>
              <p:txBody>
                <a:bodyPr/>
                <a:lstStyle/>
                <a:p>
                  <a:endParaRPr lang="en-US"/>
                </a:p>
              </p:txBody>
            </p:sp>
          </p:grpSp>
          <p:cxnSp>
            <p:nvCxnSpPr>
              <p:cNvPr id="12" name="Straight Connector 11"/>
              <p:cNvCxnSpPr/>
              <p:nvPr/>
            </p:nvCxnSpPr>
            <p:spPr>
              <a:xfrm>
                <a:off x="8263463" y="5007065"/>
                <a:ext cx="0" cy="508000"/>
              </a:xfrm>
              <a:prstGeom prst="line">
                <a:avLst/>
              </a:prstGeom>
              <a:ln w="38100">
                <a:prstDash val="sysDot"/>
              </a:ln>
            </p:spPr>
            <p:style>
              <a:lnRef idx="1">
                <a:schemeClr val="dk1"/>
              </a:lnRef>
              <a:fillRef idx="0">
                <a:schemeClr val="dk1"/>
              </a:fillRef>
              <a:effectRef idx="0">
                <a:schemeClr val="dk1"/>
              </a:effectRef>
              <a:fontRef idx="minor">
                <a:schemeClr val="tx1"/>
              </a:fontRef>
            </p:style>
          </p:cxnSp>
        </p:grpSp>
        <p:grpSp>
          <p:nvGrpSpPr>
            <p:cNvPr id="19" name="Group 18"/>
            <p:cNvGrpSpPr/>
            <p:nvPr/>
          </p:nvGrpSpPr>
          <p:grpSpPr>
            <a:xfrm>
              <a:off x="925915" y="3772825"/>
              <a:ext cx="643468" cy="374432"/>
              <a:chOff x="7941958" y="3231910"/>
              <a:chExt cx="643468" cy="374432"/>
            </a:xfrm>
          </p:grpSpPr>
          <p:cxnSp>
            <p:nvCxnSpPr>
              <p:cNvPr id="20" name="Straight Connector 19"/>
              <p:cNvCxnSpPr/>
              <p:nvPr/>
            </p:nvCxnSpPr>
            <p:spPr>
              <a:xfrm>
                <a:off x="7941959" y="3589409"/>
                <a:ext cx="643467" cy="16933"/>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7941958" y="3471589"/>
                <a:ext cx="643467" cy="16933"/>
              </a:xfrm>
              <a:prstGeom prst="line">
                <a:avLst/>
              </a:prstGeom>
              <a:ln w="28575"/>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7941959" y="3362602"/>
                <a:ext cx="643467" cy="16933"/>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7941958" y="3231910"/>
                <a:ext cx="643467" cy="16933"/>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24" name="Straight Connector 23"/>
            <p:cNvCxnSpPr/>
            <p:nvPr/>
          </p:nvCxnSpPr>
          <p:spPr>
            <a:xfrm>
              <a:off x="925687" y="2965374"/>
              <a:ext cx="643467" cy="16933"/>
            </a:xfrm>
            <a:prstGeom prst="line">
              <a:avLst/>
            </a:prstGeom>
            <a:ln w="28575"/>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925686" y="2491244"/>
              <a:ext cx="643467" cy="16933"/>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1265324" y="1846006"/>
              <a:ext cx="0" cy="508000"/>
            </a:xfrm>
            <a:prstGeom prst="line">
              <a:avLst/>
            </a:prstGeom>
            <a:ln w="38100">
              <a:prstDash val="sysDot"/>
            </a:ln>
          </p:spPr>
          <p:style>
            <a:lnRef idx="1">
              <a:schemeClr val="dk1"/>
            </a:lnRef>
            <a:fillRef idx="0">
              <a:schemeClr val="dk1"/>
            </a:fillRef>
            <a:effectRef idx="0">
              <a:schemeClr val="dk1"/>
            </a:effectRef>
            <a:fontRef idx="minor">
              <a:schemeClr val="tx1"/>
            </a:fontRef>
          </p:style>
        </p:cxnSp>
      </p:grpSp>
      <p:grpSp>
        <p:nvGrpSpPr>
          <p:cNvPr id="31" name="Group 30"/>
          <p:cNvGrpSpPr/>
          <p:nvPr/>
        </p:nvGrpSpPr>
        <p:grpSpPr>
          <a:xfrm>
            <a:off x="460999" y="1661375"/>
            <a:ext cx="909864" cy="4584457"/>
            <a:chOff x="6954987" y="1458022"/>
            <a:chExt cx="909864" cy="4584457"/>
          </a:xfrm>
        </p:grpSpPr>
        <p:sp>
          <p:nvSpPr>
            <p:cNvPr id="28" name="TextBox 27"/>
            <p:cNvSpPr txBox="1"/>
            <p:nvPr/>
          </p:nvSpPr>
          <p:spPr>
            <a:xfrm rot="16200000">
              <a:off x="6539168" y="4980329"/>
              <a:ext cx="1662635" cy="461665"/>
            </a:xfrm>
            <a:prstGeom prst="rect">
              <a:avLst/>
            </a:prstGeom>
            <a:noFill/>
          </p:spPr>
          <p:txBody>
            <a:bodyPr wrap="none" rtlCol="0">
              <a:spAutoFit/>
            </a:bodyPr>
            <a:lstStyle/>
            <a:p>
              <a:pPr algn="ctr"/>
              <a:r>
                <a:rPr lang="en-US" sz="2400" dirty="0"/>
                <a:t>Closed shell</a:t>
              </a:r>
            </a:p>
          </p:txBody>
        </p:sp>
        <p:sp>
          <p:nvSpPr>
            <p:cNvPr id="29" name="TextBox 28"/>
            <p:cNvSpPr txBox="1"/>
            <p:nvPr/>
          </p:nvSpPr>
          <p:spPr>
            <a:xfrm rot="16200000">
              <a:off x="6756834" y="3157221"/>
              <a:ext cx="1227303" cy="830997"/>
            </a:xfrm>
            <a:prstGeom prst="rect">
              <a:avLst/>
            </a:prstGeom>
            <a:noFill/>
          </p:spPr>
          <p:txBody>
            <a:bodyPr wrap="square" rtlCol="0">
              <a:spAutoFit/>
            </a:bodyPr>
            <a:lstStyle/>
            <a:p>
              <a:pPr algn="ctr"/>
              <a:r>
                <a:rPr lang="en-US" sz="2400" dirty="0"/>
                <a:t>Active orbitals</a:t>
              </a:r>
            </a:p>
          </p:txBody>
        </p:sp>
        <p:sp>
          <p:nvSpPr>
            <p:cNvPr id="30" name="TextBox 29"/>
            <p:cNvSpPr txBox="1"/>
            <p:nvPr/>
          </p:nvSpPr>
          <p:spPr>
            <a:xfrm rot="16200000">
              <a:off x="6863102" y="1628774"/>
              <a:ext cx="1172501" cy="830997"/>
            </a:xfrm>
            <a:prstGeom prst="rect">
              <a:avLst/>
            </a:prstGeom>
            <a:noFill/>
          </p:spPr>
          <p:txBody>
            <a:bodyPr wrap="square" rtlCol="0">
              <a:spAutoFit/>
            </a:bodyPr>
            <a:lstStyle/>
            <a:p>
              <a:r>
                <a:rPr lang="en-US" sz="2400" dirty="0"/>
                <a:t>Virtual orbitals</a:t>
              </a:r>
            </a:p>
          </p:txBody>
        </p:sp>
      </p:grpSp>
      <p:sp>
        <p:nvSpPr>
          <p:cNvPr id="32" name="TextBox 31"/>
          <p:cNvSpPr txBox="1"/>
          <p:nvPr/>
        </p:nvSpPr>
        <p:spPr>
          <a:xfrm>
            <a:off x="581725" y="1146267"/>
            <a:ext cx="2078839" cy="461665"/>
          </a:xfrm>
          <a:prstGeom prst="rect">
            <a:avLst/>
          </a:prstGeom>
          <a:noFill/>
        </p:spPr>
        <p:txBody>
          <a:bodyPr wrap="none" rtlCol="0">
            <a:spAutoFit/>
          </a:bodyPr>
          <a:lstStyle/>
          <a:p>
            <a:r>
              <a:rPr lang="en-US" sz="2400" dirty="0"/>
              <a:t>Orbital scheme</a:t>
            </a:r>
          </a:p>
        </p:txBody>
      </p:sp>
      <p:grpSp>
        <p:nvGrpSpPr>
          <p:cNvPr id="33" name="Group 16"/>
          <p:cNvGrpSpPr>
            <a:grpSpLocks/>
          </p:cNvGrpSpPr>
          <p:nvPr/>
        </p:nvGrpSpPr>
        <p:grpSpPr bwMode="auto">
          <a:xfrm>
            <a:off x="3369235" y="1657283"/>
            <a:ext cx="8131174" cy="4967939"/>
            <a:chOff x="1171" y="768"/>
            <a:chExt cx="5122" cy="2632"/>
          </a:xfrm>
        </p:grpSpPr>
        <p:sp>
          <p:nvSpPr>
            <p:cNvPr id="34" name="Text Box 17"/>
            <p:cNvSpPr txBox="1">
              <a:spLocks noChangeArrowheads="1"/>
            </p:cNvSpPr>
            <p:nvPr/>
          </p:nvSpPr>
          <p:spPr bwMode="auto">
            <a:xfrm>
              <a:off x="1171" y="768"/>
              <a:ext cx="5122" cy="2632"/>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dirty="0">
                  <a:latin typeface="+mn-lt"/>
                </a:rPr>
                <a:t>Reference wave function </a:t>
              </a:r>
              <a:r>
                <a:rPr lang="en-US" altLang="en-US" dirty="0">
                  <a:latin typeface="+mn-lt"/>
                  <a:sym typeface="Symbol" panose="05050102010706020507" pitchFamily="18" charset="2"/>
                </a:rPr>
                <a:t></a:t>
              </a:r>
              <a:r>
                <a:rPr lang="en-US" altLang="en-US" baseline="-25000" dirty="0">
                  <a:latin typeface="+mn-lt"/>
                  <a:sym typeface="Symbol" panose="05050102010706020507" pitchFamily="18" charset="2"/>
                </a:rPr>
                <a:t>0</a:t>
              </a:r>
              <a:r>
                <a:rPr lang="en-US" altLang="en-US" dirty="0">
                  <a:latin typeface="+mn-lt"/>
                  <a:sym typeface="Symbol" panose="05050102010706020507" pitchFamily="18" charset="2"/>
                </a:rPr>
                <a:t>: </a:t>
              </a:r>
              <a:endParaRPr lang="en-US" altLang="en-US" baseline="-25000" dirty="0">
                <a:latin typeface="+mn-lt"/>
                <a:sym typeface="Symbol" panose="05050102010706020507" pitchFamily="18" charset="2"/>
              </a:endParaRPr>
            </a:p>
            <a:p>
              <a:pPr>
                <a:lnSpc>
                  <a:spcPct val="120000"/>
                </a:lnSpc>
                <a:spcBef>
                  <a:spcPct val="0"/>
                </a:spcBef>
                <a:buFontTx/>
                <a:buNone/>
              </a:pPr>
              <a:r>
                <a:rPr lang="en-US" altLang="en-US" dirty="0">
                  <a:latin typeface="+mn-lt"/>
                </a:rPr>
                <a:t>m-tuple excitations from </a:t>
              </a:r>
            </a:p>
            <a:p>
              <a:pPr>
                <a:spcBef>
                  <a:spcPct val="0"/>
                </a:spcBef>
                <a:buFontTx/>
                <a:buNone/>
              </a:pPr>
              <a:r>
                <a:rPr lang="en-US" altLang="en-US" dirty="0">
                  <a:latin typeface="+mn-lt"/>
                </a:rPr>
                <a:t>into the virtual orbitals creates a set of </a:t>
              </a:r>
            </a:p>
            <a:p>
              <a:pPr>
                <a:spcBef>
                  <a:spcPct val="0"/>
                </a:spcBef>
                <a:buFontTx/>
                <a:buNone/>
              </a:pPr>
              <a:r>
                <a:rPr lang="en-US" altLang="en-US" dirty="0">
                  <a:latin typeface="+mn-lt"/>
                </a:rPr>
                <a:t>configurations</a:t>
              </a:r>
              <a:r>
                <a:rPr lang="en-US" altLang="en-US" dirty="0">
                  <a:latin typeface="+mn-lt"/>
                  <a:sym typeface="Symbol" panose="05050102010706020507" pitchFamily="18" charset="2"/>
                </a:rPr>
                <a:t> {</a:t>
              </a:r>
              <a:r>
                <a:rPr lang="en-US" altLang="en-US" i="1" baseline="-25000" dirty="0">
                  <a:latin typeface="+mn-lt"/>
                  <a:sym typeface="Symbol" panose="05050102010706020507" pitchFamily="18" charset="2"/>
                </a:rPr>
                <a:t>I</a:t>
              </a:r>
              <a:r>
                <a:rPr lang="en-US" altLang="en-US" dirty="0">
                  <a:latin typeface="+mn-lt"/>
                  <a:sym typeface="Symbol" panose="05050102010706020507" pitchFamily="18" charset="2"/>
                </a:rPr>
                <a:t>}</a:t>
              </a:r>
            </a:p>
            <a:p>
              <a:pPr>
                <a:spcBef>
                  <a:spcPct val="0"/>
                </a:spcBef>
                <a:buFontTx/>
                <a:buNone/>
              </a:pPr>
              <a:endParaRPr lang="en-US" altLang="en-US" dirty="0">
                <a:latin typeface="+mn-lt"/>
                <a:sym typeface="Symbol" panose="05050102010706020507" pitchFamily="18" charset="2"/>
              </a:endParaRPr>
            </a:p>
            <a:p>
              <a:pPr>
                <a:spcBef>
                  <a:spcPct val="0"/>
                </a:spcBef>
                <a:buFontTx/>
                <a:buNone/>
              </a:pPr>
              <a:endParaRPr lang="en-US" altLang="en-US" dirty="0">
                <a:latin typeface="+mn-lt"/>
                <a:sym typeface="Symbol" panose="05050102010706020507" pitchFamily="18" charset="2"/>
              </a:endParaRPr>
            </a:p>
            <a:p>
              <a:pPr>
                <a:spcBef>
                  <a:spcPct val="0"/>
                </a:spcBef>
                <a:buFontTx/>
                <a:buNone/>
              </a:pPr>
              <a:r>
                <a:rPr lang="en-US" altLang="en-US" dirty="0">
                  <a:latin typeface="+mn-lt"/>
                </a:rPr>
                <a:t>Application of the Ritz variation principle leads to the MR-CI method.</a:t>
              </a:r>
            </a:p>
            <a:p>
              <a:pPr>
                <a:spcBef>
                  <a:spcPct val="0"/>
                </a:spcBef>
                <a:buFontTx/>
                <a:buNone/>
              </a:pPr>
              <a:r>
                <a:rPr lang="en-US" altLang="en-US" dirty="0">
                  <a:latin typeface="+mn-lt"/>
                </a:rPr>
                <a:t>Standard approach: inclusion of single (S) and double (D) excitations</a:t>
              </a:r>
            </a:p>
            <a:p>
              <a:pPr>
                <a:spcBef>
                  <a:spcPct val="0"/>
                </a:spcBef>
                <a:buFontTx/>
                <a:buNone/>
              </a:pPr>
              <a:endParaRPr lang="en-US" altLang="en-US" dirty="0">
                <a:latin typeface="+mn-lt"/>
              </a:endParaRPr>
            </a:p>
            <a:p>
              <a:pPr>
                <a:spcBef>
                  <a:spcPct val="0"/>
                </a:spcBef>
                <a:buFontTx/>
                <a:buNone/>
              </a:pPr>
              <a:endParaRPr lang="en-US" altLang="en-US" dirty="0">
                <a:latin typeface="+mn-lt"/>
              </a:endParaRPr>
            </a:p>
            <a:p>
              <a:pPr>
                <a:spcBef>
                  <a:spcPct val="0"/>
                </a:spcBef>
                <a:buFontTx/>
                <a:buNone/>
              </a:pPr>
              <a:endParaRPr lang="en-US" altLang="en-US" dirty="0">
                <a:latin typeface="+mn-lt"/>
              </a:endParaRPr>
            </a:p>
          </p:txBody>
        </p:sp>
        <p:graphicFrame>
          <p:nvGraphicFramePr>
            <p:cNvPr id="35" name="Object 18"/>
            <p:cNvGraphicFramePr>
              <a:graphicFrameLocks noChangeAspect="1"/>
            </p:cNvGraphicFramePr>
            <p:nvPr>
              <p:extLst>
                <p:ext uri="{D42A27DB-BD31-4B8C-83A1-F6EECF244321}">
                  <p14:modId xmlns:p14="http://schemas.microsoft.com/office/powerpoint/2010/main" val="114903563"/>
                </p:ext>
              </p:extLst>
            </p:nvPr>
          </p:nvGraphicFramePr>
          <p:xfrm>
            <a:off x="3491" y="773"/>
            <a:ext cx="790" cy="295"/>
          </p:xfrm>
          <a:graphic>
            <a:graphicData uri="http://schemas.openxmlformats.org/presentationml/2006/ole">
              <mc:AlternateContent xmlns:mc="http://schemas.openxmlformats.org/markup-compatibility/2006">
                <mc:Choice xmlns:v="urn:schemas-microsoft-com:vml" Requires="v">
                  <p:oleObj name="Formel" r:id="rId2" imgW="914400" imgH="342900" progId="Equation.3">
                    <p:embed/>
                  </p:oleObj>
                </mc:Choice>
                <mc:Fallback>
                  <p:oleObj name="Formel" r:id="rId2" imgW="914400" imgH="342900" progId="Equation.3">
                    <p:embed/>
                    <p:pic>
                      <p:nvPicPr>
                        <p:cNvPr id="7176"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 y="773"/>
                          <a:ext cx="790" cy="295"/>
                        </a:xfrm>
                        <a:prstGeom prst="rect">
                          <a:avLst/>
                        </a:prstGeom>
                        <a:noFill/>
                        <a:ln>
                          <a:noFill/>
                        </a:ln>
                        <a:effectLst/>
                      </p:spPr>
                    </p:pic>
                  </p:oleObj>
                </mc:Fallback>
              </mc:AlternateContent>
            </a:graphicData>
          </a:graphic>
        </p:graphicFrame>
        <p:graphicFrame>
          <p:nvGraphicFramePr>
            <p:cNvPr id="36" name="Object 19"/>
            <p:cNvGraphicFramePr>
              <a:graphicFrameLocks noChangeAspect="1"/>
            </p:cNvGraphicFramePr>
            <p:nvPr>
              <p:extLst>
                <p:ext uri="{D42A27DB-BD31-4B8C-83A1-F6EECF244321}">
                  <p14:modId xmlns:p14="http://schemas.microsoft.com/office/powerpoint/2010/main" val="2353083878"/>
                </p:ext>
              </p:extLst>
            </p:nvPr>
          </p:nvGraphicFramePr>
          <p:xfrm>
            <a:off x="3182" y="1004"/>
            <a:ext cx="1099" cy="260"/>
          </p:xfrm>
          <a:graphic>
            <a:graphicData uri="http://schemas.openxmlformats.org/presentationml/2006/ole">
              <mc:AlternateContent xmlns:mc="http://schemas.openxmlformats.org/markup-compatibility/2006">
                <mc:Choice xmlns:v="urn:schemas-microsoft-com:vml" Requires="v">
                  <p:oleObj name="Formel" r:id="rId4" imgW="1332921" imgH="317362" progId="Equation.3">
                    <p:embed/>
                  </p:oleObj>
                </mc:Choice>
                <mc:Fallback>
                  <p:oleObj name="Formel" r:id="rId4" imgW="1332921" imgH="317362" progId="Equation.3">
                    <p:embed/>
                    <p:pic>
                      <p:nvPicPr>
                        <p:cNvPr id="7177"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2" y="1004"/>
                          <a:ext cx="1099" cy="260"/>
                        </a:xfrm>
                        <a:prstGeom prst="rect">
                          <a:avLst/>
                        </a:prstGeom>
                        <a:noFill/>
                        <a:ln>
                          <a:noFill/>
                        </a:ln>
                        <a:effectLst/>
                      </p:spPr>
                    </p:pic>
                  </p:oleObj>
                </mc:Fallback>
              </mc:AlternateContent>
            </a:graphicData>
          </a:graphic>
        </p:graphicFrame>
        <p:graphicFrame>
          <p:nvGraphicFramePr>
            <p:cNvPr id="38" name="Object 21"/>
            <p:cNvGraphicFramePr>
              <a:graphicFrameLocks noChangeAspect="1"/>
            </p:cNvGraphicFramePr>
            <p:nvPr>
              <p:extLst>
                <p:ext uri="{D42A27DB-BD31-4B8C-83A1-F6EECF244321}">
                  <p14:modId xmlns:p14="http://schemas.microsoft.com/office/powerpoint/2010/main" val="681435164"/>
                </p:ext>
              </p:extLst>
            </p:nvPr>
          </p:nvGraphicFramePr>
          <p:xfrm>
            <a:off x="1260" y="1656"/>
            <a:ext cx="1342" cy="388"/>
          </p:xfrm>
          <a:graphic>
            <a:graphicData uri="http://schemas.openxmlformats.org/presentationml/2006/ole">
              <mc:AlternateContent xmlns:mc="http://schemas.openxmlformats.org/markup-compatibility/2006">
                <mc:Choice xmlns:v="urn:schemas-microsoft-com:vml" Requires="v">
                  <p:oleObj name="Formel" r:id="rId6" imgW="1447800" imgH="419100" progId="Equation.3">
                    <p:embed/>
                  </p:oleObj>
                </mc:Choice>
                <mc:Fallback>
                  <p:oleObj name="Formel" r:id="rId6" imgW="1447800" imgH="419100" progId="Equation.3">
                    <p:embed/>
                    <p:pic>
                      <p:nvPicPr>
                        <p:cNvPr id="7179"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60" y="1656"/>
                          <a:ext cx="1342" cy="388"/>
                        </a:xfrm>
                        <a:prstGeom prst="rect">
                          <a:avLst/>
                        </a:prstGeom>
                        <a:noFill/>
                        <a:ln>
                          <a:noFill/>
                        </a:ln>
                        <a:effectLst/>
                      </p:spPr>
                    </p:pic>
                  </p:oleObj>
                </mc:Fallback>
              </mc:AlternateContent>
            </a:graphicData>
          </a:graphic>
        </p:graphicFrame>
      </p:grpSp>
      <p:sp>
        <p:nvSpPr>
          <p:cNvPr id="39" name="Right Brace 38"/>
          <p:cNvSpPr/>
          <p:nvPr/>
        </p:nvSpPr>
        <p:spPr>
          <a:xfrm>
            <a:off x="2522473" y="3655946"/>
            <a:ext cx="301624" cy="817960"/>
          </a:xfrm>
          <a:prstGeom prst="rightBrace">
            <a:avLst>
              <a:gd name="adj1" fmla="val 20026"/>
              <a:gd name="adj2" fmla="val 48903"/>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78" name="Elbow Connector 77"/>
          <p:cNvCxnSpPr/>
          <p:nvPr/>
        </p:nvCxnSpPr>
        <p:spPr>
          <a:xfrm rot="5400000" flipH="1" flipV="1">
            <a:off x="1971180" y="2852768"/>
            <a:ext cx="2229358" cy="241592"/>
          </a:xfrm>
          <a:prstGeom prst="bentConnector3">
            <a:avLst>
              <a:gd name="adj1" fmla="val 100259"/>
            </a:avLst>
          </a:prstGeom>
          <a:ln w="28575">
            <a:tailEnd type="triangle"/>
          </a:ln>
        </p:spPr>
        <p:style>
          <a:lnRef idx="1">
            <a:schemeClr val="dk1"/>
          </a:lnRef>
          <a:fillRef idx="0">
            <a:schemeClr val="dk1"/>
          </a:fillRef>
          <a:effectRef idx="0">
            <a:schemeClr val="dk1"/>
          </a:effectRef>
          <a:fontRef idx="minor">
            <a:schemeClr val="tx1"/>
          </a:fontRef>
        </p:style>
      </p:cxnSp>
      <p:graphicFrame>
        <p:nvGraphicFramePr>
          <p:cNvPr id="87" name="Object 86"/>
          <p:cNvGraphicFramePr>
            <a:graphicFrameLocks noChangeAspect="1"/>
          </p:cNvGraphicFramePr>
          <p:nvPr>
            <p:extLst>
              <p:ext uri="{D42A27DB-BD31-4B8C-83A1-F6EECF244321}">
                <p14:modId xmlns:p14="http://schemas.microsoft.com/office/powerpoint/2010/main" val="3509735250"/>
              </p:ext>
            </p:extLst>
          </p:nvPr>
        </p:nvGraphicFramePr>
        <p:xfrm>
          <a:off x="3369235" y="5464032"/>
          <a:ext cx="5905763" cy="898703"/>
        </p:xfrm>
        <a:graphic>
          <a:graphicData uri="http://schemas.openxmlformats.org/presentationml/2006/ole">
            <mc:AlternateContent xmlns:mc="http://schemas.openxmlformats.org/markup-compatibility/2006">
              <mc:Choice xmlns:v="urn:schemas-microsoft-com:vml" Requires="v">
                <p:oleObj name="Equation" r:id="rId8" imgW="2920680" imgH="444240" progId="Equation.DSMT4">
                  <p:embed/>
                </p:oleObj>
              </mc:Choice>
              <mc:Fallback>
                <p:oleObj name="Equation" r:id="rId8" imgW="2920680" imgH="444240" progId="Equation.DSMT4">
                  <p:embed/>
                  <p:pic>
                    <p:nvPicPr>
                      <p:cNvPr id="0" name=""/>
                      <p:cNvPicPr/>
                      <p:nvPr/>
                    </p:nvPicPr>
                    <p:blipFill>
                      <a:blip r:embed="rId9"/>
                      <a:stretch>
                        <a:fillRect/>
                      </a:stretch>
                    </p:blipFill>
                    <p:spPr>
                      <a:xfrm>
                        <a:off x="3369235" y="5464032"/>
                        <a:ext cx="5905763" cy="898703"/>
                      </a:xfrm>
                      <a:prstGeom prst="rect">
                        <a:avLst/>
                      </a:prstGeom>
                    </p:spPr>
                  </p:pic>
                </p:oleObj>
              </mc:Fallback>
            </mc:AlternateContent>
          </a:graphicData>
        </a:graphic>
      </p:graphicFrame>
    </p:spTree>
    <p:extLst>
      <p:ext uri="{BB962C8B-B14F-4D97-AF65-F5344CB8AC3E}">
        <p14:creationId xmlns:p14="http://schemas.microsoft.com/office/powerpoint/2010/main" val="4000972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83056" y="869714"/>
            <a:ext cx="4927989" cy="4990173"/>
          </a:xfrm>
          <a:prstGeom prst="rect">
            <a:avLst/>
          </a:prstGeom>
        </p:spPr>
      </p:pic>
      <p:pic>
        <p:nvPicPr>
          <p:cNvPr id="3" name="Picture 2"/>
          <p:cNvPicPr>
            <a:picLocks noChangeAspect="1"/>
          </p:cNvPicPr>
          <p:nvPr/>
        </p:nvPicPr>
        <p:blipFill>
          <a:blip r:embed="rId3"/>
          <a:stretch>
            <a:fillRect/>
          </a:stretch>
        </p:blipFill>
        <p:spPr>
          <a:xfrm>
            <a:off x="448882" y="869714"/>
            <a:ext cx="5525811" cy="2549279"/>
          </a:xfrm>
          <a:prstGeom prst="rect">
            <a:avLst/>
          </a:prstGeom>
        </p:spPr>
      </p:pic>
      <p:sp>
        <p:nvSpPr>
          <p:cNvPr id="4" name="TextBox 3"/>
          <p:cNvSpPr txBox="1"/>
          <p:nvPr/>
        </p:nvSpPr>
        <p:spPr>
          <a:xfrm>
            <a:off x="1777284" y="3920895"/>
            <a:ext cx="2638607" cy="1938992"/>
          </a:xfrm>
          <a:prstGeom prst="rect">
            <a:avLst/>
          </a:prstGeom>
          <a:noFill/>
        </p:spPr>
        <p:txBody>
          <a:bodyPr wrap="none" rtlCol="0">
            <a:spAutoFit/>
          </a:bodyPr>
          <a:lstStyle/>
          <a:p>
            <a:r>
              <a:rPr lang="en-US" sz="2400" dirty="0"/>
              <a:t>Excitation scheme:</a:t>
            </a:r>
          </a:p>
          <a:p>
            <a:pPr marL="285750" indent="-285750">
              <a:buFont typeface="Arial" panose="020B0604020202020204" pitchFamily="34" charset="0"/>
              <a:buChar char="•"/>
            </a:pPr>
            <a:r>
              <a:rPr lang="en-US" sz="2400" dirty="0" err="1"/>
              <a:t>refdocc</a:t>
            </a:r>
            <a:r>
              <a:rPr lang="en-US" sz="2400" dirty="0"/>
              <a:t> </a:t>
            </a:r>
            <a:r>
              <a:rPr lang="en-US" sz="2400" dirty="0">
                <a:sym typeface="Symbol" panose="05050102010706020507" pitchFamily="18" charset="2"/>
              </a:rPr>
              <a:t>active</a:t>
            </a:r>
          </a:p>
          <a:p>
            <a:pPr marL="285750" indent="-285750">
              <a:buFont typeface="Arial" panose="020B0604020202020204" pitchFamily="34" charset="0"/>
              <a:buChar char="•"/>
            </a:pPr>
            <a:r>
              <a:rPr lang="en-US" sz="2400" dirty="0">
                <a:sym typeface="Symbol" panose="05050102010706020507" pitchFamily="18" charset="2"/>
              </a:rPr>
              <a:t>active  virtual</a:t>
            </a:r>
          </a:p>
          <a:p>
            <a:pPr marL="285750" indent="-285750">
              <a:buFont typeface="Arial" panose="020B0604020202020204" pitchFamily="34" charset="0"/>
              <a:buChar char="•"/>
            </a:pPr>
            <a:r>
              <a:rPr lang="en-US" sz="2400" dirty="0" err="1">
                <a:sym typeface="Symbol" panose="05050102010706020507" pitchFamily="18" charset="2"/>
              </a:rPr>
              <a:t>refdocc</a:t>
            </a:r>
            <a:r>
              <a:rPr lang="en-US" sz="2400" dirty="0">
                <a:sym typeface="Symbol" panose="05050102010706020507" pitchFamily="18" charset="2"/>
              </a:rPr>
              <a:t>  virtual</a:t>
            </a:r>
          </a:p>
          <a:p>
            <a:pPr marL="285750" indent="-285750">
              <a:buFont typeface="Arial" panose="020B0604020202020204" pitchFamily="34" charset="0"/>
              <a:buChar char="•"/>
            </a:pPr>
            <a:r>
              <a:rPr lang="en-US" sz="2400" dirty="0">
                <a:sym typeface="Symbol" panose="05050102010706020507" pitchFamily="18" charset="2"/>
              </a:rPr>
              <a:t>active  active</a:t>
            </a:r>
            <a:endParaRPr lang="en-US" sz="2400" dirty="0"/>
          </a:p>
        </p:txBody>
      </p:sp>
    </p:spTree>
    <p:extLst>
      <p:ext uri="{BB962C8B-B14F-4D97-AF65-F5344CB8AC3E}">
        <p14:creationId xmlns:p14="http://schemas.microsoft.com/office/powerpoint/2010/main" val="2136037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304"/>
            <a:ext cx="10515600" cy="987154"/>
          </a:xfrm>
        </p:spPr>
        <p:txBody>
          <a:bodyPr/>
          <a:lstStyle/>
          <a:p>
            <a:pPr algn="ctr"/>
            <a:r>
              <a:rPr lang="en-US" dirty="0" err="1"/>
              <a:t>Multiconfiguration</a:t>
            </a:r>
            <a:r>
              <a:rPr lang="en-US" dirty="0"/>
              <a:t> SCF (MCSCF)</a:t>
            </a:r>
          </a:p>
        </p:txBody>
      </p:sp>
      <p:sp>
        <p:nvSpPr>
          <p:cNvPr id="3" name="Content Placeholder 2"/>
          <p:cNvSpPr>
            <a:spLocks noGrp="1"/>
          </p:cNvSpPr>
          <p:nvPr>
            <p:ph idx="1"/>
          </p:nvPr>
        </p:nvSpPr>
        <p:spPr>
          <a:xfrm>
            <a:off x="838200" y="1050457"/>
            <a:ext cx="10515600" cy="1580543"/>
          </a:xfrm>
        </p:spPr>
        <p:txBody>
          <a:bodyPr/>
          <a:lstStyle/>
          <a:p>
            <a:r>
              <a:rPr lang="en-US" dirty="0"/>
              <a:t>Approach used to compute molecular orbitals (MOs) for MRCI</a:t>
            </a:r>
          </a:p>
          <a:p>
            <a:r>
              <a:rPr lang="en-US" dirty="0"/>
              <a:t>Independent calculations</a:t>
            </a:r>
          </a:p>
          <a:p>
            <a:r>
              <a:rPr lang="en-US" dirty="0"/>
              <a:t> </a:t>
            </a:r>
            <a:r>
              <a:rPr lang="en-US" dirty="0" err="1"/>
              <a:t>Wavefunction</a:t>
            </a:r>
            <a:r>
              <a:rPr lang="en-US" dirty="0"/>
              <a:t> as in MRCI:</a:t>
            </a:r>
          </a:p>
        </p:txBody>
      </p:sp>
      <p:graphicFrame>
        <p:nvGraphicFramePr>
          <p:cNvPr id="4" name="Object 3"/>
          <p:cNvGraphicFramePr>
            <a:graphicFrameLocks noChangeAspect="1"/>
          </p:cNvGraphicFramePr>
          <p:nvPr>
            <p:extLst>
              <p:ext uri="{D42A27DB-BD31-4B8C-83A1-F6EECF244321}">
                <p14:modId xmlns:p14="http://schemas.microsoft.com/office/powerpoint/2010/main" val="1665226250"/>
              </p:ext>
            </p:extLst>
          </p:nvPr>
        </p:nvGraphicFramePr>
        <p:xfrm>
          <a:off x="2992237" y="2522753"/>
          <a:ext cx="3825875" cy="898525"/>
        </p:xfrm>
        <a:graphic>
          <a:graphicData uri="http://schemas.openxmlformats.org/presentationml/2006/ole">
            <mc:AlternateContent xmlns:mc="http://schemas.openxmlformats.org/markup-compatibility/2006">
              <mc:Choice xmlns:v="urn:schemas-microsoft-com:vml" Requires="v">
                <p:oleObj name="Equation" r:id="rId2" imgW="1892160" imgH="444240" progId="Equation.DSMT4">
                  <p:embed/>
                </p:oleObj>
              </mc:Choice>
              <mc:Fallback>
                <p:oleObj name="Equation" r:id="rId2" imgW="1892160" imgH="444240" progId="Equation.DSMT4">
                  <p:embed/>
                  <p:pic>
                    <p:nvPicPr>
                      <p:cNvPr id="87" name="Object 86"/>
                      <p:cNvPicPr/>
                      <p:nvPr/>
                    </p:nvPicPr>
                    <p:blipFill>
                      <a:blip r:embed="rId3"/>
                      <a:stretch>
                        <a:fillRect/>
                      </a:stretch>
                    </p:blipFill>
                    <p:spPr>
                      <a:xfrm>
                        <a:off x="2992237" y="2522753"/>
                        <a:ext cx="3825875" cy="898525"/>
                      </a:xfrm>
                      <a:prstGeom prst="rect">
                        <a:avLst/>
                      </a:prstGeom>
                    </p:spPr>
                  </p:pic>
                </p:oleObj>
              </mc:Fallback>
            </mc:AlternateContent>
          </a:graphicData>
        </a:graphic>
      </p:graphicFrame>
      <p:sp>
        <p:nvSpPr>
          <p:cNvPr id="5" name="Content Placeholder 2"/>
          <p:cNvSpPr txBox="1">
            <a:spLocks/>
          </p:cNvSpPr>
          <p:nvPr/>
        </p:nvSpPr>
        <p:spPr>
          <a:xfrm>
            <a:off x="838200" y="3421278"/>
            <a:ext cx="10515600" cy="1580543"/>
          </a:xfrm>
          <a:prstGeom prst="rect">
            <a:avLst/>
          </a:prstGeom>
        </p:spPr>
        <p:txBody>
          <a:bodyPr vert="horz" lIns="91440" tIns="45720" rIns="91440" bIns="45720" rtlCol="0">
            <a:normAutofit fontScale="92500" lnSpcReduction="10000"/>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many cases the MCSCF expansion will be identical to the reference space of MRCI</a:t>
            </a:r>
          </a:p>
          <a:p>
            <a:r>
              <a:rPr lang="en-US" dirty="0"/>
              <a:t>Important: the configurations are constructed from MOs, the MOs are expanded in a basis set (like SCF MOs)</a:t>
            </a:r>
          </a:p>
        </p:txBody>
      </p:sp>
      <p:graphicFrame>
        <p:nvGraphicFramePr>
          <p:cNvPr id="6" name="Object 5"/>
          <p:cNvGraphicFramePr>
            <a:graphicFrameLocks noChangeAspect="1"/>
          </p:cNvGraphicFramePr>
          <p:nvPr>
            <p:extLst>
              <p:ext uri="{D42A27DB-BD31-4B8C-83A1-F6EECF244321}">
                <p14:modId xmlns:p14="http://schemas.microsoft.com/office/powerpoint/2010/main" val="4170622869"/>
              </p:ext>
            </p:extLst>
          </p:nvPr>
        </p:nvGraphicFramePr>
        <p:xfrm>
          <a:off x="4428476" y="4893573"/>
          <a:ext cx="1775828" cy="900420"/>
        </p:xfrm>
        <a:graphic>
          <a:graphicData uri="http://schemas.openxmlformats.org/presentationml/2006/ole">
            <mc:AlternateContent xmlns:mc="http://schemas.openxmlformats.org/markup-compatibility/2006">
              <mc:Choice xmlns:v="urn:schemas-microsoft-com:vml" Requires="v">
                <p:oleObj name="Equation" r:id="rId4" imgW="901440" imgH="457200" progId="Equation.DSMT4">
                  <p:embed/>
                </p:oleObj>
              </mc:Choice>
              <mc:Fallback>
                <p:oleObj name="Equation" r:id="rId4" imgW="901440" imgH="457200" progId="Equation.DSMT4">
                  <p:embed/>
                  <p:pic>
                    <p:nvPicPr>
                      <p:cNvPr id="0" name=""/>
                      <p:cNvPicPr/>
                      <p:nvPr/>
                    </p:nvPicPr>
                    <p:blipFill>
                      <a:blip r:embed="rId5"/>
                      <a:stretch>
                        <a:fillRect/>
                      </a:stretch>
                    </p:blipFill>
                    <p:spPr>
                      <a:xfrm>
                        <a:off x="4428476" y="4893573"/>
                        <a:ext cx="1775828" cy="900420"/>
                      </a:xfrm>
                      <a:prstGeom prst="rect">
                        <a:avLst/>
                      </a:prstGeom>
                    </p:spPr>
                  </p:pic>
                </p:oleObj>
              </mc:Fallback>
            </mc:AlternateContent>
          </a:graphicData>
        </a:graphic>
      </p:graphicFrame>
      <p:sp>
        <p:nvSpPr>
          <p:cNvPr id="7" name="TextBox 6"/>
          <p:cNvSpPr txBox="1"/>
          <p:nvPr/>
        </p:nvSpPr>
        <p:spPr>
          <a:xfrm>
            <a:off x="206063" y="5792099"/>
            <a:ext cx="11771289" cy="830997"/>
          </a:xfrm>
          <a:prstGeom prst="rect">
            <a:avLst/>
          </a:prstGeom>
          <a:noFill/>
        </p:spPr>
        <p:txBody>
          <a:bodyPr wrap="square" rtlCol="0">
            <a:spAutoFit/>
          </a:bodyPr>
          <a:lstStyle/>
          <a:p>
            <a:r>
              <a:rPr lang="en-US" sz="2400" dirty="0"/>
              <a:t>Simultaneous optimization of the </a:t>
            </a:r>
            <a:r>
              <a:rPr lang="en-US" sz="2400" dirty="0" err="1"/>
              <a:t>wavefunction</a:t>
            </a:r>
            <a:r>
              <a:rPr lang="en-US" sz="2400" dirty="0"/>
              <a:t> expansion coefficients             and MO coefficients  </a:t>
            </a:r>
          </a:p>
        </p:txBody>
      </p:sp>
      <p:graphicFrame>
        <p:nvGraphicFramePr>
          <p:cNvPr id="8" name="Object 7"/>
          <p:cNvGraphicFramePr>
            <a:graphicFrameLocks noChangeAspect="1"/>
          </p:cNvGraphicFramePr>
          <p:nvPr>
            <p:extLst>
              <p:ext uri="{D42A27DB-BD31-4B8C-83A1-F6EECF244321}">
                <p14:modId xmlns:p14="http://schemas.microsoft.com/office/powerpoint/2010/main" val="1083363852"/>
              </p:ext>
            </p:extLst>
          </p:nvPr>
        </p:nvGraphicFramePr>
        <p:xfrm>
          <a:off x="8992741" y="5792098"/>
          <a:ext cx="801839" cy="461665"/>
        </p:xfrm>
        <a:graphic>
          <a:graphicData uri="http://schemas.openxmlformats.org/presentationml/2006/ole">
            <mc:AlternateContent xmlns:mc="http://schemas.openxmlformats.org/markup-compatibility/2006">
              <mc:Choice xmlns:v="urn:schemas-microsoft-com:vml" Requires="v">
                <p:oleObj name="Equation" r:id="rId6" imgW="419040" imgH="241200" progId="Equation.DSMT4">
                  <p:embed/>
                </p:oleObj>
              </mc:Choice>
              <mc:Fallback>
                <p:oleObj name="Equation" r:id="rId6" imgW="419040" imgH="241200" progId="Equation.DSMT4">
                  <p:embed/>
                  <p:pic>
                    <p:nvPicPr>
                      <p:cNvPr id="0" name=""/>
                      <p:cNvPicPr/>
                      <p:nvPr/>
                    </p:nvPicPr>
                    <p:blipFill>
                      <a:blip r:embed="rId7"/>
                      <a:stretch>
                        <a:fillRect/>
                      </a:stretch>
                    </p:blipFill>
                    <p:spPr>
                      <a:xfrm>
                        <a:off x="8992741" y="5792098"/>
                        <a:ext cx="801839" cy="46166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148991247"/>
              </p:ext>
            </p:extLst>
          </p:nvPr>
        </p:nvGraphicFramePr>
        <p:xfrm>
          <a:off x="1800269" y="6129409"/>
          <a:ext cx="479292" cy="535679"/>
        </p:xfrm>
        <a:graphic>
          <a:graphicData uri="http://schemas.openxmlformats.org/presentationml/2006/ole">
            <mc:AlternateContent xmlns:mc="http://schemas.openxmlformats.org/markup-compatibility/2006">
              <mc:Choice xmlns:v="urn:schemas-microsoft-com:vml" Requires="v">
                <p:oleObj name="Equation" r:id="rId8" imgW="215640" imgH="241200" progId="Equation.DSMT4">
                  <p:embed/>
                </p:oleObj>
              </mc:Choice>
              <mc:Fallback>
                <p:oleObj name="Equation" r:id="rId8" imgW="215640" imgH="241200" progId="Equation.DSMT4">
                  <p:embed/>
                  <p:pic>
                    <p:nvPicPr>
                      <p:cNvPr id="0" name=""/>
                      <p:cNvPicPr/>
                      <p:nvPr/>
                    </p:nvPicPr>
                    <p:blipFill>
                      <a:blip r:embed="rId9"/>
                      <a:stretch>
                        <a:fillRect/>
                      </a:stretch>
                    </p:blipFill>
                    <p:spPr>
                      <a:xfrm>
                        <a:off x="1800269" y="6129409"/>
                        <a:ext cx="479292" cy="535679"/>
                      </a:xfrm>
                      <a:prstGeom prst="rect">
                        <a:avLst/>
                      </a:prstGeom>
                    </p:spPr>
                  </p:pic>
                </p:oleObj>
              </mc:Fallback>
            </mc:AlternateContent>
          </a:graphicData>
        </a:graphic>
      </p:graphicFrame>
    </p:spTree>
    <p:extLst>
      <p:ext uri="{BB962C8B-B14F-4D97-AF65-F5344CB8AC3E}">
        <p14:creationId xmlns:p14="http://schemas.microsoft.com/office/powerpoint/2010/main" val="1487392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1596981" y="5479908"/>
            <a:ext cx="1725769" cy="837127"/>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Molecular geometry, basis set</a:t>
            </a:r>
          </a:p>
        </p:txBody>
      </p:sp>
      <p:sp>
        <p:nvSpPr>
          <p:cNvPr id="5" name="Rounded Rectangle 4"/>
          <p:cNvSpPr/>
          <p:nvPr/>
        </p:nvSpPr>
        <p:spPr>
          <a:xfrm>
            <a:off x="4250028" y="5640946"/>
            <a:ext cx="1416676" cy="72708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Compute AO integrals</a:t>
            </a:r>
          </a:p>
        </p:txBody>
      </p:sp>
      <p:sp>
        <p:nvSpPr>
          <p:cNvPr id="6" name="Oval 5"/>
          <p:cNvSpPr/>
          <p:nvPr/>
        </p:nvSpPr>
        <p:spPr>
          <a:xfrm>
            <a:off x="4250028" y="4766252"/>
            <a:ext cx="1429555" cy="7297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AO integrals</a:t>
            </a:r>
          </a:p>
        </p:txBody>
      </p:sp>
      <p:sp>
        <p:nvSpPr>
          <p:cNvPr id="7" name="Rounded Rectangle 6"/>
          <p:cNvSpPr/>
          <p:nvPr/>
        </p:nvSpPr>
        <p:spPr>
          <a:xfrm>
            <a:off x="4250028" y="3891558"/>
            <a:ext cx="1442434" cy="72978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MCSCF</a:t>
            </a:r>
          </a:p>
        </p:txBody>
      </p:sp>
      <p:sp>
        <p:nvSpPr>
          <p:cNvPr id="8" name="Oval 7"/>
          <p:cNvSpPr/>
          <p:nvPr/>
        </p:nvSpPr>
        <p:spPr>
          <a:xfrm>
            <a:off x="1764406" y="3746645"/>
            <a:ext cx="1558344" cy="837127"/>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Active space</a:t>
            </a:r>
          </a:p>
        </p:txBody>
      </p:sp>
      <p:sp>
        <p:nvSpPr>
          <p:cNvPr id="9" name="Oval 8"/>
          <p:cNvSpPr/>
          <p:nvPr/>
        </p:nvSpPr>
        <p:spPr>
          <a:xfrm>
            <a:off x="4250028" y="3061873"/>
            <a:ext cx="1532586" cy="684772"/>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 </a:t>
            </a:r>
            <a:r>
              <a:rPr lang="en-US" dirty="0" err="1">
                <a:solidFill>
                  <a:schemeClr val="tx1"/>
                </a:solidFill>
              </a:rPr>
              <a:t>coeff</a:t>
            </a:r>
            <a:r>
              <a:rPr lang="en-US" dirty="0">
                <a:solidFill>
                  <a:schemeClr val="tx1"/>
                </a:solidFill>
              </a:rPr>
              <a:t>.</a:t>
            </a:r>
          </a:p>
        </p:txBody>
      </p:sp>
      <p:sp>
        <p:nvSpPr>
          <p:cNvPr id="10" name="Rounded Rectangle 9"/>
          <p:cNvSpPr/>
          <p:nvPr/>
        </p:nvSpPr>
        <p:spPr>
          <a:xfrm>
            <a:off x="4250028" y="2142059"/>
            <a:ext cx="1667813" cy="77490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AO</a:t>
            </a:r>
            <a:r>
              <a:rPr lang="en-US" dirty="0">
                <a:solidFill>
                  <a:schemeClr val="tx1"/>
                </a:solidFill>
                <a:sym typeface="Symbol" panose="05050102010706020507" pitchFamily="18" charset="2"/>
              </a:rPr>
              <a:t>MO transformation</a:t>
            </a:r>
            <a:endParaRPr lang="en-US" dirty="0">
              <a:solidFill>
                <a:schemeClr val="tx1"/>
              </a:solidFill>
            </a:endParaRPr>
          </a:p>
        </p:txBody>
      </p:sp>
      <p:sp>
        <p:nvSpPr>
          <p:cNvPr id="11" name="Oval 10"/>
          <p:cNvSpPr/>
          <p:nvPr/>
        </p:nvSpPr>
        <p:spPr>
          <a:xfrm>
            <a:off x="4317641" y="1312374"/>
            <a:ext cx="1532586" cy="684772"/>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 integrals</a:t>
            </a:r>
          </a:p>
        </p:txBody>
      </p:sp>
      <p:sp>
        <p:nvSpPr>
          <p:cNvPr id="12" name="Rounded Rectangle 11"/>
          <p:cNvSpPr/>
          <p:nvPr/>
        </p:nvSpPr>
        <p:spPr>
          <a:xfrm>
            <a:off x="4317641" y="359548"/>
            <a:ext cx="1667813" cy="77490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MRCI</a:t>
            </a:r>
          </a:p>
        </p:txBody>
      </p:sp>
      <p:sp>
        <p:nvSpPr>
          <p:cNvPr id="13" name="Oval 12"/>
          <p:cNvSpPr/>
          <p:nvPr/>
        </p:nvSpPr>
        <p:spPr>
          <a:xfrm>
            <a:off x="7089819" y="371342"/>
            <a:ext cx="1745087" cy="82533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Energy, CI </a:t>
            </a:r>
            <a:r>
              <a:rPr lang="en-US" dirty="0" err="1">
                <a:solidFill>
                  <a:schemeClr val="tx1"/>
                </a:solidFill>
              </a:rPr>
              <a:t>coefficents</a:t>
            </a:r>
            <a:endParaRPr lang="en-US" dirty="0">
              <a:solidFill>
                <a:schemeClr val="tx1"/>
              </a:solidFill>
            </a:endParaRPr>
          </a:p>
        </p:txBody>
      </p:sp>
      <p:sp>
        <p:nvSpPr>
          <p:cNvPr id="14" name="Oval 13"/>
          <p:cNvSpPr/>
          <p:nvPr/>
        </p:nvSpPr>
        <p:spPr>
          <a:xfrm>
            <a:off x="1793380" y="359548"/>
            <a:ext cx="1632399" cy="837127"/>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Reference space</a:t>
            </a:r>
          </a:p>
        </p:txBody>
      </p:sp>
      <p:cxnSp>
        <p:nvCxnSpPr>
          <p:cNvPr id="16" name="Straight Arrow Connector 15"/>
          <p:cNvCxnSpPr/>
          <p:nvPr/>
        </p:nvCxnSpPr>
        <p:spPr>
          <a:xfrm>
            <a:off x="3477295" y="5924282"/>
            <a:ext cx="56667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3477295" y="4183488"/>
            <a:ext cx="56667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3591058" y="746999"/>
            <a:ext cx="56667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6254838" y="746998"/>
            <a:ext cx="56667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V="1">
            <a:off x="4999149" y="5479908"/>
            <a:ext cx="0" cy="1610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984124" y="4621339"/>
            <a:ext cx="0" cy="1610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5009881" y="3746645"/>
            <a:ext cx="0" cy="1610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5016321" y="2900835"/>
            <a:ext cx="0" cy="1610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5083934" y="1981021"/>
            <a:ext cx="0" cy="1610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091445" y="1127809"/>
            <a:ext cx="0" cy="1610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647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1837</TotalTime>
  <Words>1255</Words>
  <Application>Microsoft Office PowerPoint</Application>
  <PresentationFormat>Widescreen</PresentationFormat>
  <Paragraphs>153</Paragraphs>
  <Slides>20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20</vt:i4>
      </vt:variant>
    </vt:vector>
  </HeadingPairs>
  <TitlesOfParts>
    <vt:vector size="27" baseType="lpstr">
      <vt:lpstr>Arial</vt:lpstr>
      <vt:lpstr>Calibri</vt:lpstr>
      <vt:lpstr>Calibri Light</vt:lpstr>
      <vt:lpstr>Times New Roman</vt:lpstr>
      <vt:lpstr>Office Theme</vt:lpstr>
      <vt:lpstr>Formel</vt:lpstr>
      <vt:lpstr>Equation</vt:lpstr>
      <vt:lpstr>An Introduction into Multireference Theory</vt:lpstr>
      <vt:lpstr>Why do we need Multireference Methods?</vt:lpstr>
      <vt:lpstr>Simple Example: Bond Dissociation of H2</vt:lpstr>
      <vt:lpstr>Generalization to Many Electrons</vt:lpstr>
      <vt:lpstr>Single Reference Configuration Interaction (SRCI)</vt:lpstr>
      <vt:lpstr>Multireference Configuration Interaction (MRCI)</vt:lpstr>
      <vt:lpstr>PowerPoint Presentation</vt:lpstr>
      <vt:lpstr>Multiconfiguration SCF (MCSCF)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Columbus in João Pessoa</dc:title>
  <dc:creator>Lischka, Hans</dc:creator>
  <cp:lastModifiedBy>Hans Lischka</cp:lastModifiedBy>
  <cp:revision>58</cp:revision>
  <cp:lastPrinted>2019-10-31T19:55:31Z</cp:lastPrinted>
  <dcterms:created xsi:type="dcterms:W3CDTF">2019-10-24T15:42:38Z</dcterms:created>
  <dcterms:modified xsi:type="dcterms:W3CDTF">2021-06-21T20:38:32Z</dcterms:modified>
</cp:coreProperties>
</file>