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3" r:id="rId2"/>
    <p:sldId id="266" r:id="rId3"/>
    <p:sldId id="268" r:id="rId4"/>
    <p:sldId id="263" r:id="rId5"/>
    <p:sldId id="269" r:id="rId6"/>
    <p:sldId id="270" r:id="rId7"/>
    <p:sldId id="271" r:id="rId8"/>
    <p:sldId id="272" r:id="rId9"/>
    <p:sldId id="273" r:id="rId10"/>
    <p:sldId id="265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3" d="100"/>
          <a:sy n="33" d="100"/>
        </p:scale>
        <p:origin x="1080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8AA6-218D-4EDD-BB04-583AC6A73466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E5BBA-4439-455F-8754-482B5618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0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9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EC92-298C-428C-939D-7D5BDB7F587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731E-4DE7-443B-911B-81BBB5C5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jpeg"/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5" Type="http://schemas.openxmlformats.org/officeDocument/2006/relationships/image" Target="../media/image800.png"/><Relationship Id="rId4" Type="http://schemas.openxmlformats.org/officeDocument/2006/relationships/image" Target="../media/image7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30.png"/><Relationship Id="rId4" Type="http://schemas.openxmlformats.org/officeDocument/2006/relationships/image" Target="../media/image1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2" y="1675720"/>
            <a:ext cx="109632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FF0000"/>
                </a:solidFill>
              </a:rPr>
              <a:t>Excited States</a:t>
            </a:r>
            <a:r>
              <a:rPr lang="pt-BR" sz="4000" i="1" dirty="0"/>
              <a:t> and </a:t>
            </a:r>
            <a:r>
              <a:rPr lang="pt-BR" sz="4000" i="1" dirty="0">
                <a:solidFill>
                  <a:srgbClr val="008000"/>
                </a:solidFill>
              </a:rPr>
              <a:t>Nonadiabatic Dynamics</a:t>
            </a:r>
          </a:p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CyberTraining </a:t>
            </a:r>
            <a:r>
              <a:rPr lang="pt-BR" sz="4000" i="1" dirty="0"/>
              <a:t>School/Workshop 2022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8825" y="3577468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Akimov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9300" y="4563158"/>
            <a:ext cx="354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University at Buffalo, SUNY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4667" y="6174913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July 14, 2022</a:t>
            </a:r>
          </a:p>
        </p:txBody>
      </p:sp>
    </p:spTree>
    <p:extLst>
      <p:ext uri="{BB962C8B-B14F-4D97-AF65-F5344CB8AC3E}">
        <p14:creationId xmlns:p14="http://schemas.microsoft.com/office/powerpoint/2010/main" val="305407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47651" y="2416344"/>
            <a:ext cx="116776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Time-domain Machine Learning (TD-ML) </a:t>
            </a:r>
            <a:r>
              <a:rPr lang="pt-BR" sz="4000" i="1" dirty="0"/>
              <a:t>with Libra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8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64" y="3929778"/>
            <a:ext cx="4955662" cy="2787560"/>
          </a:xfrm>
          <a:prstGeom prst="rect">
            <a:avLst/>
          </a:prstGeom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93184" y="11483"/>
            <a:ext cx="63313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Neural network architecture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70604" y="1774248"/>
            <a:ext cx="3581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61304" y="707448"/>
            <a:ext cx="0" cy="19050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375404" y="842521"/>
            <a:ext cx="3200400" cy="1634854"/>
          </a:xfrm>
          <a:custGeom>
            <a:avLst/>
            <a:gdLst>
              <a:gd name="connsiteX0" fmla="*/ 0 w 3995928"/>
              <a:gd name="connsiteY0" fmla="*/ 1598236 h 1745311"/>
              <a:gd name="connsiteX1" fmla="*/ 1499616 w 3995928"/>
              <a:gd name="connsiteY1" fmla="*/ 1616524 h 1745311"/>
              <a:gd name="connsiteX2" fmla="*/ 2167128 w 3995928"/>
              <a:gd name="connsiteY2" fmla="*/ 217492 h 1745311"/>
              <a:gd name="connsiteX3" fmla="*/ 3995928 w 3995928"/>
              <a:gd name="connsiteY3" fmla="*/ 25468 h 1745311"/>
              <a:gd name="connsiteX0" fmla="*/ 0 w 3995928"/>
              <a:gd name="connsiteY0" fmla="*/ 1598236 h 1688831"/>
              <a:gd name="connsiteX1" fmla="*/ 1499616 w 3995928"/>
              <a:gd name="connsiteY1" fmla="*/ 1616524 h 1688831"/>
              <a:gd name="connsiteX2" fmla="*/ 2167128 w 3995928"/>
              <a:gd name="connsiteY2" fmla="*/ 217492 h 1688831"/>
              <a:gd name="connsiteX3" fmla="*/ 3995928 w 3995928"/>
              <a:gd name="connsiteY3" fmla="*/ 25468 h 1688831"/>
              <a:gd name="connsiteX0" fmla="*/ 0 w 3995928"/>
              <a:gd name="connsiteY0" fmla="*/ 1689676 h 1791850"/>
              <a:gd name="connsiteX1" fmla="*/ 1499616 w 3995928"/>
              <a:gd name="connsiteY1" fmla="*/ 1616524 h 1791850"/>
              <a:gd name="connsiteX2" fmla="*/ 2167128 w 3995928"/>
              <a:gd name="connsiteY2" fmla="*/ 217492 h 1791850"/>
              <a:gd name="connsiteX3" fmla="*/ 3995928 w 3995928"/>
              <a:gd name="connsiteY3" fmla="*/ 25468 h 1791850"/>
              <a:gd name="connsiteX0" fmla="*/ 0 w 3995928"/>
              <a:gd name="connsiteY0" fmla="*/ 1689676 h 1752884"/>
              <a:gd name="connsiteX1" fmla="*/ 1499616 w 3995928"/>
              <a:gd name="connsiteY1" fmla="*/ 1616524 h 1752884"/>
              <a:gd name="connsiteX2" fmla="*/ 2167128 w 3995928"/>
              <a:gd name="connsiteY2" fmla="*/ 217492 h 1752884"/>
              <a:gd name="connsiteX3" fmla="*/ 3995928 w 3995928"/>
              <a:gd name="connsiteY3" fmla="*/ 25468 h 1752884"/>
              <a:gd name="connsiteX0" fmla="*/ 0 w 3995928"/>
              <a:gd name="connsiteY0" fmla="*/ 1689676 h 1747256"/>
              <a:gd name="connsiteX1" fmla="*/ 1499616 w 3995928"/>
              <a:gd name="connsiteY1" fmla="*/ 1616524 h 1747256"/>
              <a:gd name="connsiteX2" fmla="*/ 2167128 w 3995928"/>
              <a:gd name="connsiteY2" fmla="*/ 217492 h 1747256"/>
              <a:gd name="connsiteX3" fmla="*/ 3995928 w 3995928"/>
              <a:gd name="connsiteY3" fmla="*/ 25468 h 1747256"/>
              <a:gd name="connsiteX0" fmla="*/ 0 w 3986784"/>
              <a:gd name="connsiteY0" fmla="*/ 1726252 h 1764719"/>
              <a:gd name="connsiteX1" fmla="*/ 1490472 w 3986784"/>
              <a:gd name="connsiteY1" fmla="*/ 1616524 h 1764719"/>
              <a:gd name="connsiteX2" fmla="*/ 2157984 w 3986784"/>
              <a:gd name="connsiteY2" fmla="*/ 217492 h 1764719"/>
              <a:gd name="connsiteX3" fmla="*/ 3986784 w 3986784"/>
              <a:gd name="connsiteY3" fmla="*/ 25468 h 1764719"/>
              <a:gd name="connsiteX0" fmla="*/ 0 w 4023360"/>
              <a:gd name="connsiteY0" fmla="*/ 1762828 h 1785207"/>
              <a:gd name="connsiteX1" fmla="*/ 1527048 w 4023360"/>
              <a:gd name="connsiteY1" fmla="*/ 1616524 h 1785207"/>
              <a:gd name="connsiteX2" fmla="*/ 2194560 w 4023360"/>
              <a:gd name="connsiteY2" fmla="*/ 217492 h 1785207"/>
              <a:gd name="connsiteX3" fmla="*/ 4023360 w 4023360"/>
              <a:gd name="connsiteY3" fmla="*/ 25468 h 1785207"/>
              <a:gd name="connsiteX0" fmla="*/ 0 w 4014216"/>
              <a:gd name="connsiteY0" fmla="*/ 1784504 h 1806883"/>
              <a:gd name="connsiteX1" fmla="*/ 1527048 w 4014216"/>
              <a:gd name="connsiteY1" fmla="*/ 1638200 h 1806883"/>
              <a:gd name="connsiteX2" fmla="*/ 2194560 w 4014216"/>
              <a:gd name="connsiteY2" fmla="*/ 239168 h 1806883"/>
              <a:gd name="connsiteX3" fmla="*/ 4014216 w 4014216"/>
              <a:gd name="connsiteY3" fmla="*/ 19712 h 1806883"/>
              <a:gd name="connsiteX0" fmla="*/ 0 w 4014216"/>
              <a:gd name="connsiteY0" fmla="*/ 1764792 h 1787171"/>
              <a:gd name="connsiteX1" fmla="*/ 1527048 w 4014216"/>
              <a:gd name="connsiteY1" fmla="*/ 1618488 h 1787171"/>
              <a:gd name="connsiteX2" fmla="*/ 2194560 w 4014216"/>
              <a:gd name="connsiteY2" fmla="*/ 219456 h 1787171"/>
              <a:gd name="connsiteX3" fmla="*/ 4014216 w 4014216"/>
              <a:gd name="connsiteY3" fmla="*/ 0 h 1787171"/>
              <a:gd name="connsiteX0" fmla="*/ 0 w 4014216"/>
              <a:gd name="connsiteY0" fmla="*/ 1764792 h 1764792"/>
              <a:gd name="connsiteX1" fmla="*/ 1563624 w 4014216"/>
              <a:gd name="connsiteY1" fmla="*/ 1500039 h 1764792"/>
              <a:gd name="connsiteX2" fmla="*/ 2194560 w 4014216"/>
              <a:gd name="connsiteY2" fmla="*/ 219456 h 1764792"/>
              <a:gd name="connsiteX3" fmla="*/ 4014216 w 4014216"/>
              <a:gd name="connsiteY3" fmla="*/ 0 h 1764792"/>
              <a:gd name="connsiteX0" fmla="*/ 0 w 4014216"/>
              <a:gd name="connsiteY0" fmla="*/ 1764792 h 1764792"/>
              <a:gd name="connsiteX1" fmla="*/ 1563624 w 4014216"/>
              <a:gd name="connsiteY1" fmla="*/ 1500039 h 1764792"/>
              <a:gd name="connsiteX2" fmla="*/ 2221992 w 4014216"/>
              <a:gd name="connsiteY2" fmla="*/ 258939 h 1764792"/>
              <a:gd name="connsiteX3" fmla="*/ 4014216 w 4014216"/>
              <a:gd name="connsiteY3" fmla="*/ 0 h 176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4216" h="1764792">
                <a:moveTo>
                  <a:pt x="0" y="1764792"/>
                </a:moveTo>
                <a:cubicBezTo>
                  <a:pt x="560070" y="1760982"/>
                  <a:pt x="1193292" y="1751014"/>
                  <a:pt x="1563624" y="1500039"/>
                </a:cubicBezTo>
                <a:cubicBezTo>
                  <a:pt x="1933956" y="1249064"/>
                  <a:pt x="1813560" y="508945"/>
                  <a:pt x="2221992" y="258939"/>
                </a:cubicBezTo>
                <a:cubicBezTo>
                  <a:pt x="2630424" y="8933"/>
                  <a:pt x="3326130" y="45720"/>
                  <a:pt x="4014216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46604" y="1393248"/>
            <a:ext cx="499534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274738" y="1469448"/>
            <a:ext cx="56726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27620" y="102391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6" name="Oval 15"/>
          <p:cNvSpPr/>
          <p:nvPr/>
        </p:nvSpPr>
        <p:spPr>
          <a:xfrm>
            <a:off x="8485970" y="1057446"/>
            <a:ext cx="1261534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X(t)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747254" y="1507548"/>
            <a:ext cx="56726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2597" y="2809448"/>
            <a:ext cx="4563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not use time as the input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use the periodicity of the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Non-linear transformation of time</a:t>
            </a:r>
          </a:p>
        </p:txBody>
      </p:sp>
      <p:pic>
        <p:nvPicPr>
          <p:cNvPr id="19" name="Picture 7" descr="Image result for ub logo">
            <a:extLst>
              <a:ext uri="{FF2B5EF4-FFF2-40B4-BE49-F238E27FC236}">
                <a16:creationId xmlns:a16="http://schemas.microsoft.com/office/drawing/2014/main" id="{AC9A1FAD-A4C1-8452-8AD4-D5263F0F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39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0"/>
          <a:stretch/>
        </p:blipFill>
        <p:spPr>
          <a:xfrm>
            <a:off x="1511728" y="2083308"/>
            <a:ext cx="9144000" cy="4774692"/>
          </a:xfrm>
          <a:prstGeom prst="rect">
            <a:avLst/>
          </a:prstGeom>
        </p:spPr>
      </p:pic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2593184" y="11483"/>
            <a:ext cx="63313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Determining frequencies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69948" y="1001886"/>
                <a:ext cx="2385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𝐴𝐶𝐹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948" y="1001886"/>
                <a:ext cx="2385781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42896" y="1049391"/>
                <a:ext cx="2947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𝐴𝐶𝐹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896" y="1049391"/>
                <a:ext cx="294779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28938" y="982765"/>
                <a:ext cx="2213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38" y="982765"/>
                <a:ext cx="22134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079004" y="1049392"/>
            <a:ext cx="609600" cy="3539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713515" y="1024961"/>
            <a:ext cx="609600" cy="3539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4343400"/>
            <a:ext cx="67437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7" descr="Image result for ub logo">
            <a:extLst>
              <a:ext uri="{FF2B5EF4-FFF2-40B4-BE49-F238E27FC236}">
                <a16:creationId xmlns:a16="http://schemas.microsoft.com/office/drawing/2014/main" id="{A83770BF-965D-B129-1A7F-B2D6E4373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05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0"/>
          <a:stretch/>
        </p:blipFill>
        <p:spPr>
          <a:xfrm>
            <a:off x="1551432" y="1295400"/>
            <a:ext cx="9144000" cy="4648200"/>
          </a:xfrm>
          <a:prstGeom prst="rect">
            <a:avLst/>
          </a:prstGeom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593184" y="11483"/>
            <a:ext cx="63313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Training in the time and “modes” spaces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1082" y="767650"/>
            <a:ext cx="1261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Energies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3439014"/>
            <a:ext cx="6858000" cy="370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58863" y="3393674"/>
            <a:ext cx="855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NACs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33700" y="6067914"/>
            <a:ext cx="6858000" cy="370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7" descr="Image result for ub logo">
            <a:extLst>
              <a:ext uri="{FF2B5EF4-FFF2-40B4-BE49-F238E27FC236}">
                <a16:creationId xmlns:a16="http://schemas.microsoft.com/office/drawing/2014/main" id="{0B6C3182-B6EE-01F2-D1B0-1892D9BE3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00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3"/>
          <a:stretch/>
        </p:blipFill>
        <p:spPr>
          <a:xfrm>
            <a:off x="2438400" y="990601"/>
            <a:ext cx="7162800" cy="4933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2"/>
              <p:cNvSpPr txBox="1">
                <a:spLocks noChangeArrowheads="1"/>
              </p:cNvSpPr>
              <p:nvPr/>
            </p:nvSpPr>
            <p:spPr bwMode="auto">
              <a:xfrm>
                <a:off x="2593184" y="11483"/>
                <a:ext cx="633136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/>
                  <a:t>Choice of the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en-US" sz="2400" b="1" dirty="0"/>
                  <a:t> and training size</a:t>
                </a:r>
              </a:p>
            </p:txBody>
          </p:sp>
        </mc:Choice>
        <mc:Fallback xmlns="">
          <p:sp>
            <p:nvSpPr>
              <p:cNvPr id="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3184" y="11483"/>
                <a:ext cx="6331361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27676" y="514941"/>
            <a:ext cx="239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Direct reference: 1.7 </a:t>
            </a:r>
            <a:r>
              <a:rPr lang="en-US" b="1" dirty="0" err="1">
                <a:solidFill>
                  <a:srgbClr val="0000FF"/>
                </a:solidFill>
              </a:rPr>
              <a:t>ps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83488" y="5924162"/>
                <a:ext cx="55490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larger training set, tends to yield better results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Using more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parameters accelerates the convergence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88" y="5924162"/>
                <a:ext cx="5549020" cy="646331"/>
              </a:xfrm>
              <a:prstGeom prst="rect">
                <a:avLst/>
              </a:prstGeom>
              <a:blipFill>
                <a:blip r:embed="rId5"/>
                <a:stretch>
                  <a:fillRect l="-659" t="-5660" r="-2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Image result for ub logo">
            <a:extLst>
              <a:ext uri="{FF2B5EF4-FFF2-40B4-BE49-F238E27FC236}">
                <a16:creationId xmlns:a16="http://schemas.microsoft.com/office/drawing/2014/main" id="{61BD3BE2-41C2-ACB2-1CF6-EFE23157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53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593184" y="11483"/>
            <a:ext cx="63313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Choice of the ANN architecture and training size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064290"/>
            <a:ext cx="5827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complex architecture is not necessarily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more training data for more complex ANNs to work</a:t>
            </a:r>
          </a:p>
        </p:txBody>
      </p:sp>
      <p:pic>
        <p:nvPicPr>
          <p:cNvPr id="7" name="Picture 7" descr="Image result for ub logo">
            <a:extLst>
              <a:ext uri="{FF2B5EF4-FFF2-40B4-BE49-F238E27FC236}">
                <a16:creationId xmlns:a16="http://schemas.microsoft.com/office/drawing/2014/main" id="{61ECA073-22BC-F5B4-D10A-BFF6A297E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79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47651" y="2416344"/>
            <a:ext cx="116776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Fundamentals of ML </a:t>
            </a:r>
            <a:r>
              <a:rPr lang="pt-BR" sz="4000" i="1" dirty="0"/>
              <a:t>with Libra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62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67" y="951056"/>
            <a:ext cx="6289608" cy="4140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56" y="2964957"/>
            <a:ext cx="4925007" cy="218806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5476875" y="5029200"/>
            <a:ext cx="2028825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55366" y="5153025"/>
                <a:ext cx="2582310" cy="1215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Transfer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66" y="5153025"/>
                <a:ext cx="2582310" cy="1215910"/>
              </a:xfrm>
              <a:prstGeom prst="rect">
                <a:avLst/>
              </a:prstGeom>
              <a:blipFill>
                <a:blip r:embed="rId4"/>
                <a:stretch>
                  <a:fillRect l="-1887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002892" y="68952"/>
            <a:ext cx="3206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Basics of the ANN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28AC22-52CA-2D72-DE12-443B2590DD9D}"/>
              </a:ext>
            </a:extLst>
          </p:cNvPr>
          <p:cNvCxnSpPr/>
          <p:nvPr/>
        </p:nvCxnSpPr>
        <p:spPr>
          <a:xfrm>
            <a:off x="7740099" y="5665808"/>
            <a:ext cx="3581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B3F718-17AC-4094-21F5-244CFE1D7E3F}"/>
              </a:ext>
            </a:extLst>
          </p:cNvPr>
          <p:cNvCxnSpPr/>
          <p:nvPr/>
        </p:nvCxnSpPr>
        <p:spPr>
          <a:xfrm flipV="1">
            <a:off x="9530799" y="4599008"/>
            <a:ext cx="0" cy="19050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1">
            <a:extLst>
              <a:ext uri="{FF2B5EF4-FFF2-40B4-BE49-F238E27FC236}">
                <a16:creationId xmlns:a16="http://schemas.microsoft.com/office/drawing/2014/main" id="{050E8CE0-D095-4E50-4283-849CA77E11B9}"/>
              </a:ext>
            </a:extLst>
          </p:cNvPr>
          <p:cNvSpPr/>
          <p:nvPr/>
        </p:nvSpPr>
        <p:spPr>
          <a:xfrm>
            <a:off x="8044899" y="4734081"/>
            <a:ext cx="3200400" cy="1634854"/>
          </a:xfrm>
          <a:custGeom>
            <a:avLst/>
            <a:gdLst>
              <a:gd name="connsiteX0" fmla="*/ 0 w 3995928"/>
              <a:gd name="connsiteY0" fmla="*/ 1598236 h 1745311"/>
              <a:gd name="connsiteX1" fmla="*/ 1499616 w 3995928"/>
              <a:gd name="connsiteY1" fmla="*/ 1616524 h 1745311"/>
              <a:gd name="connsiteX2" fmla="*/ 2167128 w 3995928"/>
              <a:gd name="connsiteY2" fmla="*/ 217492 h 1745311"/>
              <a:gd name="connsiteX3" fmla="*/ 3995928 w 3995928"/>
              <a:gd name="connsiteY3" fmla="*/ 25468 h 1745311"/>
              <a:gd name="connsiteX0" fmla="*/ 0 w 3995928"/>
              <a:gd name="connsiteY0" fmla="*/ 1598236 h 1688831"/>
              <a:gd name="connsiteX1" fmla="*/ 1499616 w 3995928"/>
              <a:gd name="connsiteY1" fmla="*/ 1616524 h 1688831"/>
              <a:gd name="connsiteX2" fmla="*/ 2167128 w 3995928"/>
              <a:gd name="connsiteY2" fmla="*/ 217492 h 1688831"/>
              <a:gd name="connsiteX3" fmla="*/ 3995928 w 3995928"/>
              <a:gd name="connsiteY3" fmla="*/ 25468 h 1688831"/>
              <a:gd name="connsiteX0" fmla="*/ 0 w 3995928"/>
              <a:gd name="connsiteY0" fmla="*/ 1689676 h 1791850"/>
              <a:gd name="connsiteX1" fmla="*/ 1499616 w 3995928"/>
              <a:gd name="connsiteY1" fmla="*/ 1616524 h 1791850"/>
              <a:gd name="connsiteX2" fmla="*/ 2167128 w 3995928"/>
              <a:gd name="connsiteY2" fmla="*/ 217492 h 1791850"/>
              <a:gd name="connsiteX3" fmla="*/ 3995928 w 3995928"/>
              <a:gd name="connsiteY3" fmla="*/ 25468 h 1791850"/>
              <a:gd name="connsiteX0" fmla="*/ 0 w 3995928"/>
              <a:gd name="connsiteY0" fmla="*/ 1689676 h 1752884"/>
              <a:gd name="connsiteX1" fmla="*/ 1499616 w 3995928"/>
              <a:gd name="connsiteY1" fmla="*/ 1616524 h 1752884"/>
              <a:gd name="connsiteX2" fmla="*/ 2167128 w 3995928"/>
              <a:gd name="connsiteY2" fmla="*/ 217492 h 1752884"/>
              <a:gd name="connsiteX3" fmla="*/ 3995928 w 3995928"/>
              <a:gd name="connsiteY3" fmla="*/ 25468 h 1752884"/>
              <a:gd name="connsiteX0" fmla="*/ 0 w 3995928"/>
              <a:gd name="connsiteY0" fmla="*/ 1689676 h 1747256"/>
              <a:gd name="connsiteX1" fmla="*/ 1499616 w 3995928"/>
              <a:gd name="connsiteY1" fmla="*/ 1616524 h 1747256"/>
              <a:gd name="connsiteX2" fmla="*/ 2167128 w 3995928"/>
              <a:gd name="connsiteY2" fmla="*/ 217492 h 1747256"/>
              <a:gd name="connsiteX3" fmla="*/ 3995928 w 3995928"/>
              <a:gd name="connsiteY3" fmla="*/ 25468 h 1747256"/>
              <a:gd name="connsiteX0" fmla="*/ 0 w 3986784"/>
              <a:gd name="connsiteY0" fmla="*/ 1726252 h 1764719"/>
              <a:gd name="connsiteX1" fmla="*/ 1490472 w 3986784"/>
              <a:gd name="connsiteY1" fmla="*/ 1616524 h 1764719"/>
              <a:gd name="connsiteX2" fmla="*/ 2157984 w 3986784"/>
              <a:gd name="connsiteY2" fmla="*/ 217492 h 1764719"/>
              <a:gd name="connsiteX3" fmla="*/ 3986784 w 3986784"/>
              <a:gd name="connsiteY3" fmla="*/ 25468 h 1764719"/>
              <a:gd name="connsiteX0" fmla="*/ 0 w 4023360"/>
              <a:gd name="connsiteY0" fmla="*/ 1762828 h 1785207"/>
              <a:gd name="connsiteX1" fmla="*/ 1527048 w 4023360"/>
              <a:gd name="connsiteY1" fmla="*/ 1616524 h 1785207"/>
              <a:gd name="connsiteX2" fmla="*/ 2194560 w 4023360"/>
              <a:gd name="connsiteY2" fmla="*/ 217492 h 1785207"/>
              <a:gd name="connsiteX3" fmla="*/ 4023360 w 4023360"/>
              <a:gd name="connsiteY3" fmla="*/ 25468 h 1785207"/>
              <a:gd name="connsiteX0" fmla="*/ 0 w 4014216"/>
              <a:gd name="connsiteY0" fmla="*/ 1784504 h 1806883"/>
              <a:gd name="connsiteX1" fmla="*/ 1527048 w 4014216"/>
              <a:gd name="connsiteY1" fmla="*/ 1638200 h 1806883"/>
              <a:gd name="connsiteX2" fmla="*/ 2194560 w 4014216"/>
              <a:gd name="connsiteY2" fmla="*/ 239168 h 1806883"/>
              <a:gd name="connsiteX3" fmla="*/ 4014216 w 4014216"/>
              <a:gd name="connsiteY3" fmla="*/ 19712 h 1806883"/>
              <a:gd name="connsiteX0" fmla="*/ 0 w 4014216"/>
              <a:gd name="connsiteY0" fmla="*/ 1764792 h 1787171"/>
              <a:gd name="connsiteX1" fmla="*/ 1527048 w 4014216"/>
              <a:gd name="connsiteY1" fmla="*/ 1618488 h 1787171"/>
              <a:gd name="connsiteX2" fmla="*/ 2194560 w 4014216"/>
              <a:gd name="connsiteY2" fmla="*/ 219456 h 1787171"/>
              <a:gd name="connsiteX3" fmla="*/ 4014216 w 4014216"/>
              <a:gd name="connsiteY3" fmla="*/ 0 h 1787171"/>
              <a:gd name="connsiteX0" fmla="*/ 0 w 4014216"/>
              <a:gd name="connsiteY0" fmla="*/ 1764792 h 1764792"/>
              <a:gd name="connsiteX1" fmla="*/ 1563624 w 4014216"/>
              <a:gd name="connsiteY1" fmla="*/ 1500039 h 1764792"/>
              <a:gd name="connsiteX2" fmla="*/ 2194560 w 4014216"/>
              <a:gd name="connsiteY2" fmla="*/ 219456 h 1764792"/>
              <a:gd name="connsiteX3" fmla="*/ 4014216 w 4014216"/>
              <a:gd name="connsiteY3" fmla="*/ 0 h 1764792"/>
              <a:gd name="connsiteX0" fmla="*/ 0 w 4014216"/>
              <a:gd name="connsiteY0" fmla="*/ 1764792 h 1764792"/>
              <a:gd name="connsiteX1" fmla="*/ 1563624 w 4014216"/>
              <a:gd name="connsiteY1" fmla="*/ 1500039 h 1764792"/>
              <a:gd name="connsiteX2" fmla="*/ 2221992 w 4014216"/>
              <a:gd name="connsiteY2" fmla="*/ 258939 h 1764792"/>
              <a:gd name="connsiteX3" fmla="*/ 4014216 w 4014216"/>
              <a:gd name="connsiteY3" fmla="*/ 0 h 176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4216" h="1764792">
                <a:moveTo>
                  <a:pt x="0" y="1764792"/>
                </a:moveTo>
                <a:cubicBezTo>
                  <a:pt x="560070" y="1760982"/>
                  <a:pt x="1193292" y="1751014"/>
                  <a:pt x="1563624" y="1500039"/>
                </a:cubicBezTo>
                <a:cubicBezTo>
                  <a:pt x="1933956" y="1249064"/>
                  <a:pt x="1813560" y="508945"/>
                  <a:pt x="2221992" y="258939"/>
                </a:cubicBezTo>
                <a:cubicBezTo>
                  <a:pt x="2630424" y="8933"/>
                  <a:pt x="3326130" y="45720"/>
                  <a:pt x="4014216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B9C40-B87B-3DFB-0136-ADB322C466C5}"/>
              </a:ext>
            </a:extLst>
          </p:cNvPr>
          <p:cNvSpPr txBox="1"/>
          <p:nvPr/>
        </p:nvSpPr>
        <p:spPr>
          <a:xfrm>
            <a:off x="7505700" y="1061884"/>
            <a:ext cx="446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output should be 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inputs should be close to 0.0, where the transfer function slope is large</a:t>
            </a:r>
          </a:p>
        </p:txBody>
      </p:sp>
      <p:pic>
        <p:nvPicPr>
          <p:cNvPr id="12" name="Picture 7" descr="Image result for ub logo">
            <a:extLst>
              <a:ext uri="{FF2B5EF4-FFF2-40B4-BE49-F238E27FC236}">
                <a16:creationId xmlns:a16="http://schemas.microsoft.com/office/drawing/2014/main" id="{E96D8AF7-DF81-506C-B8FE-D2682C6CB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89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52394" y="786230"/>
                <a:ext cx="8601075" cy="1778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394" y="786230"/>
                <a:ext cx="8601075" cy="17788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093865" y="119393"/>
            <a:ext cx="4184735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back-propagation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6931" y="2832917"/>
                <a:ext cx="11273094" cy="2039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d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𝑎𝑏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d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𝑖𝑎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𝑖𝑎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1" y="2832917"/>
                <a:ext cx="11273094" cy="2039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89307" y="5381156"/>
                <a:ext cx="5813386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𝑁𝐿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𝑁𝐿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𝑁𝐿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307" y="5381156"/>
                <a:ext cx="5813386" cy="648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 descr="Image result for ub logo">
            <a:extLst>
              <a:ext uri="{FF2B5EF4-FFF2-40B4-BE49-F238E27FC236}">
                <a16:creationId xmlns:a16="http://schemas.microsoft.com/office/drawing/2014/main" id="{E75C0D48-1099-C577-12E8-BC77D9C8B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31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43024" y="919524"/>
                <a:ext cx="9144000" cy="1769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𝑁𝐿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𝑁𝐿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𝑁𝐿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𝑁𝐿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4" y="919524"/>
                <a:ext cx="9144000" cy="17695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88857" y="158077"/>
            <a:ext cx="525233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Gradients w.r.t the weights and biases of the layer NL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14587" y="2810662"/>
                <a:ext cx="8143875" cy="1500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𝑁𝐿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Introducing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- the diagonal matrix,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𝑁𝐿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𝑁𝐿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587" y="2810662"/>
                <a:ext cx="8143875" cy="1500988"/>
              </a:xfrm>
              <a:prstGeom prst="rect">
                <a:avLst/>
              </a:prstGeom>
              <a:blipFill>
                <a:blip r:embed="rId3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38525" y="4953000"/>
                <a:ext cx="6096000" cy="17070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𝑵𝑳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525" y="4953000"/>
                <a:ext cx="6096000" cy="1707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Image result for ub logo">
            <a:extLst>
              <a:ext uri="{FF2B5EF4-FFF2-40B4-BE49-F238E27FC236}">
                <a16:creationId xmlns:a16="http://schemas.microsoft.com/office/drawing/2014/main" id="{65C3F2F8-C375-CC75-ED42-D9349A5E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49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0" y="2378007"/>
                <a:ext cx="7429500" cy="1703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𝑵𝑳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𝑁𝐿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78007"/>
                <a:ext cx="7429500" cy="1703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441507" y="186652"/>
            <a:ext cx="112928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general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7" descr="Image result for ub logo">
            <a:extLst>
              <a:ext uri="{FF2B5EF4-FFF2-40B4-BE49-F238E27FC236}">
                <a16:creationId xmlns:a16="http://schemas.microsoft.com/office/drawing/2014/main" id="{1D676D4D-2623-699F-5329-082AAE8A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25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82346" y="849469"/>
                <a:ext cx="8039100" cy="1379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46" y="849469"/>
                <a:ext cx="8039100" cy="1379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190500" y="2264396"/>
                <a:ext cx="7629525" cy="2716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(0)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−2)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−2)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=…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500" y="2264396"/>
                <a:ext cx="7629525" cy="27163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52454" y="3359771"/>
                <a:ext cx="1468992" cy="982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(0)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54" y="3359771"/>
                <a:ext cx="1468992" cy="982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18304" y="5223678"/>
                <a:ext cx="7754421" cy="1313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More specifically,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304" y="5223678"/>
                <a:ext cx="7754421" cy="1313821"/>
              </a:xfrm>
              <a:prstGeom prst="rect">
                <a:avLst/>
              </a:prstGeom>
              <a:blipFill>
                <a:blip r:embed="rId5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219451" y="116577"/>
            <a:ext cx="6187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Derivatives of the ANN w.r.t. Inputs</a:t>
            </a:r>
          </a:p>
        </p:txBody>
      </p:sp>
      <p:pic>
        <p:nvPicPr>
          <p:cNvPr id="9" name="Picture 7" descr="Image result for ub logo">
            <a:extLst>
              <a:ext uri="{FF2B5EF4-FFF2-40B4-BE49-F238E27FC236}">
                <a16:creationId xmlns:a16="http://schemas.microsoft.com/office/drawing/2014/main" id="{3761D4AF-DB43-CBE3-93E8-0E9F0F404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953" y="767834"/>
            <a:ext cx="5461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http://page.mi.fu-berlin.de/rojas/neural/chapter/K8.pdf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953" y="1368593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https://arxiv.org/pdf/1711.05101.pdf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953" y="1981885"/>
            <a:ext cx="6648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http://citeseerx.ist.psu.edu/viewdoc/summary?doi=10.1.1.17.1332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690812"/>
            <a:ext cx="6362700" cy="332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287" y="2351217"/>
            <a:ext cx="3381375" cy="75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9451" y="116577"/>
            <a:ext cx="4874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Back-prop with momentum</a:t>
            </a:r>
          </a:p>
        </p:txBody>
      </p:sp>
      <p:pic>
        <p:nvPicPr>
          <p:cNvPr id="10" name="Picture 7" descr="Image result for ub logo">
            <a:extLst>
              <a:ext uri="{FF2B5EF4-FFF2-40B4-BE49-F238E27FC236}">
                <a16:creationId xmlns:a16="http://schemas.microsoft.com/office/drawing/2014/main" id="{BD3B5E64-FCEA-AD98-D232-4161BDC2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5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014412"/>
            <a:ext cx="6934200" cy="2333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6851" y="164202"/>
            <a:ext cx="1216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Rprop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3613472"/>
            <a:ext cx="4781550" cy="2105025"/>
          </a:xfrm>
          <a:prstGeom prst="rect">
            <a:avLst/>
          </a:prstGeom>
        </p:spPr>
      </p:pic>
      <p:pic>
        <p:nvPicPr>
          <p:cNvPr id="7" name="Picture 7" descr="Image result for ub logo">
            <a:extLst>
              <a:ext uri="{FF2B5EF4-FFF2-40B4-BE49-F238E27FC236}">
                <a16:creationId xmlns:a16="http://schemas.microsoft.com/office/drawing/2014/main" id="{DE78F68C-2245-5614-E5D2-95BD1C8C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88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451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 Akimov</cp:lastModifiedBy>
  <cp:revision>35</cp:revision>
  <dcterms:created xsi:type="dcterms:W3CDTF">2021-12-25T21:11:49Z</dcterms:created>
  <dcterms:modified xsi:type="dcterms:W3CDTF">2022-07-06T01:21:33Z</dcterms:modified>
</cp:coreProperties>
</file>