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25"/>
  </p:notesMasterIdLst>
  <p:handoutMasterIdLst>
    <p:handoutMasterId r:id="rId26"/>
  </p:handoutMasterIdLst>
  <p:sldIdLst>
    <p:sldId id="526" r:id="rId5"/>
    <p:sldId id="532" r:id="rId6"/>
    <p:sldId id="317" r:id="rId7"/>
    <p:sldId id="333" r:id="rId8"/>
    <p:sldId id="319" r:id="rId9"/>
    <p:sldId id="320" r:id="rId10"/>
    <p:sldId id="530" r:id="rId11"/>
    <p:sldId id="334" r:id="rId12"/>
    <p:sldId id="342" r:id="rId13"/>
    <p:sldId id="335" r:id="rId14"/>
    <p:sldId id="531" r:id="rId15"/>
    <p:sldId id="336" r:id="rId16"/>
    <p:sldId id="343" r:id="rId17"/>
    <p:sldId id="340" r:id="rId18"/>
    <p:sldId id="344" r:id="rId19"/>
    <p:sldId id="325" r:id="rId20"/>
    <p:sldId id="384" r:id="rId21"/>
    <p:sldId id="385" r:id="rId22"/>
    <p:sldId id="528" r:id="rId23"/>
    <p:sldId id="529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939FB-B2B5-9E46-A40E-4543DCC14D04}">
          <p14:sldIdLst>
            <p14:sldId id="526"/>
            <p14:sldId id="532"/>
            <p14:sldId id="317"/>
            <p14:sldId id="333"/>
            <p14:sldId id="319"/>
            <p14:sldId id="320"/>
            <p14:sldId id="530"/>
            <p14:sldId id="334"/>
            <p14:sldId id="342"/>
            <p14:sldId id="335"/>
            <p14:sldId id="531"/>
            <p14:sldId id="336"/>
            <p14:sldId id="343"/>
            <p14:sldId id="340"/>
            <p14:sldId id="344"/>
            <p14:sldId id="325"/>
            <p14:sldId id="384"/>
            <p14:sldId id="385"/>
            <p14:sldId id="528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42E"/>
    <a:srgbClr val="FC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4B4EB-608F-82CF-B9CF-2F2AE0993649}" v="206" dt="2023-06-14T19:59:22.842"/>
    <p1510:client id="{D11E4FC3-1E92-F241-9FFE-430C4DEBBDE0}" v="1" dt="2023-06-14T22:56:34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 snapToGrid="0">
      <p:cViewPr varScale="1">
        <p:scale>
          <a:sx n="99" d="100"/>
          <a:sy n="99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a, Edoardo" userId="S::edoardo.apra@pnnl.gov::20e44337-cc49-4bfa-81ee-bbe31d836c01" providerId="AD" clId="Web-{A994B4EB-608F-82CF-B9CF-2F2AE0993649}"/>
    <pc:docChg chg="addSld delSld modSld modSection">
      <pc:chgData name="Apra, Edoardo" userId="S::edoardo.apra@pnnl.gov::20e44337-cc49-4bfa-81ee-bbe31d836c01" providerId="AD" clId="Web-{A994B4EB-608F-82CF-B9CF-2F2AE0993649}" dt="2023-06-14T19:59:22.842" v="136" actId="20577"/>
      <pc:docMkLst>
        <pc:docMk/>
      </pc:docMkLst>
      <pc:sldChg chg="del">
        <pc:chgData name="Apra, Edoardo" userId="S::edoardo.apra@pnnl.gov::20e44337-cc49-4bfa-81ee-bbe31d836c01" providerId="AD" clId="Web-{A994B4EB-608F-82CF-B9CF-2F2AE0993649}" dt="2023-06-14T19:06:33.526" v="20"/>
        <pc:sldMkLst>
          <pc:docMk/>
          <pc:sldMk cId="0" sldId="321"/>
        </pc:sldMkLst>
      </pc:sldChg>
      <pc:sldChg chg="delSp del">
        <pc:chgData name="Apra, Edoardo" userId="S::edoardo.apra@pnnl.gov::20e44337-cc49-4bfa-81ee-bbe31d836c01" providerId="AD" clId="Web-{A994B4EB-608F-82CF-B9CF-2F2AE0993649}" dt="2023-06-14T19:58:03.371" v="90"/>
        <pc:sldMkLst>
          <pc:docMk/>
          <pc:sldMk cId="263268477" sldId="331"/>
        </pc:sldMkLst>
        <pc:picChg chg="del">
          <ac:chgData name="Apra, Edoardo" userId="S::edoardo.apra@pnnl.gov::20e44337-cc49-4bfa-81ee-bbe31d836c01" providerId="AD" clId="Web-{A994B4EB-608F-82CF-B9CF-2F2AE0993649}" dt="2023-06-14T19:58:00.293" v="89"/>
          <ac:picMkLst>
            <pc:docMk/>
            <pc:sldMk cId="263268477" sldId="331"/>
            <ac:picMk id="180226" creationId="{00000000-0000-0000-0000-000000000000}"/>
          </ac:picMkLst>
        </pc:picChg>
      </pc:sldChg>
      <pc:sldChg chg="modSp">
        <pc:chgData name="Apra, Edoardo" userId="S::edoardo.apra@pnnl.gov::20e44337-cc49-4bfa-81ee-bbe31d836c01" providerId="AD" clId="Web-{A994B4EB-608F-82CF-B9CF-2F2AE0993649}" dt="2023-06-14T19:11:03.155" v="77" actId="14100"/>
        <pc:sldMkLst>
          <pc:docMk/>
          <pc:sldMk cId="1119934742" sldId="335"/>
        </pc:sldMkLst>
        <pc:spChg chg="mod">
          <ac:chgData name="Apra, Edoardo" userId="S::edoardo.apra@pnnl.gov::20e44337-cc49-4bfa-81ee-bbe31d836c01" providerId="AD" clId="Web-{A994B4EB-608F-82CF-B9CF-2F2AE0993649}" dt="2023-06-14T19:11:03.155" v="77" actId="14100"/>
          <ac:spMkLst>
            <pc:docMk/>
            <pc:sldMk cId="1119934742" sldId="335"/>
            <ac:spMk id="3" creationId="{00000000-0000-0000-0000-000000000000}"/>
          </ac:spMkLst>
        </pc:spChg>
      </pc:sldChg>
      <pc:sldChg chg="modSp">
        <pc:chgData name="Apra, Edoardo" userId="S::edoardo.apra@pnnl.gov::20e44337-cc49-4bfa-81ee-bbe31d836c01" providerId="AD" clId="Web-{A994B4EB-608F-82CF-B9CF-2F2AE0993649}" dt="2023-06-14T19:11:20.811" v="78" actId="1076"/>
        <pc:sldMkLst>
          <pc:docMk/>
          <pc:sldMk cId="2363392524" sldId="344"/>
        </pc:sldMkLst>
        <pc:spChg chg="mod">
          <ac:chgData name="Apra, Edoardo" userId="S::edoardo.apra@pnnl.gov::20e44337-cc49-4bfa-81ee-bbe31d836c01" providerId="AD" clId="Web-{A994B4EB-608F-82CF-B9CF-2F2AE0993649}" dt="2023-06-14T19:11:20.811" v="78" actId="1076"/>
          <ac:spMkLst>
            <pc:docMk/>
            <pc:sldMk cId="2363392524" sldId="344"/>
            <ac:spMk id="177153" creationId="{00000000-0000-0000-0000-000000000000}"/>
          </ac:spMkLst>
        </pc:spChg>
      </pc:sldChg>
      <pc:sldChg chg="modSp">
        <pc:chgData name="Apra, Edoardo" userId="S::edoardo.apra@pnnl.gov::20e44337-cc49-4bfa-81ee-bbe31d836c01" providerId="AD" clId="Web-{A994B4EB-608F-82CF-B9CF-2F2AE0993649}" dt="2023-06-14T18:04:21.230" v="9" actId="20577"/>
        <pc:sldMkLst>
          <pc:docMk/>
          <pc:sldMk cId="2343511107" sldId="526"/>
        </pc:sldMkLst>
        <pc:spChg chg="mod">
          <ac:chgData name="Apra, Edoardo" userId="S::edoardo.apra@pnnl.gov::20e44337-cc49-4bfa-81ee-bbe31d836c01" providerId="AD" clId="Web-{A994B4EB-608F-82CF-B9CF-2F2AE0993649}" dt="2023-06-14T18:04:08.105" v="7" actId="14100"/>
          <ac:spMkLst>
            <pc:docMk/>
            <pc:sldMk cId="2343511107" sldId="526"/>
            <ac:spMk id="3" creationId="{FB332B84-97F9-44EA-8A0B-8EEEB170B8A4}"/>
          </ac:spMkLst>
        </pc:spChg>
        <pc:spChg chg="mod">
          <ac:chgData name="Apra, Edoardo" userId="S::edoardo.apra@pnnl.gov::20e44337-cc49-4bfa-81ee-bbe31d836c01" providerId="AD" clId="Web-{A994B4EB-608F-82CF-B9CF-2F2AE0993649}" dt="2023-06-14T18:04:21.230" v="9" actId="20577"/>
          <ac:spMkLst>
            <pc:docMk/>
            <pc:sldMk cId="2343511107" sldId="526"/>
            <ac:spMk id="4" creationId="{CD4F985F-1DF3-4379-AFA7-C34DFF2F4937}"/>
          </ac:spMkLst>
        </pc:spChg>
      </pc:sldChg>
      <pc:sldChg chg="addSp delSp modSp add replId">
        <pc:chgData name="Apra, Edoardo" userId="S::edoardo.apra@pnnl.gov::20e44337-cc49-4bfa-81ee-bbe31d836c01" providerId="AD" clId="Web-{A994B4EB-608F-82CF-B9CF-2F2AE0993649}" dt="2023-06-14T19:10:07.154" v="64" actId="1076"/>
        <pc:sldMkLst>
          <pc:docMk/>
          <pc:sldMk cId="683058016" sldId="530"/>
        </pc:sldMkLst>
        <pc:spChg chg="add mod">
          <ac:chgData name="Apra, Edoardo" userId="S::edoardo.apra@pnnl.gov::20e44337-cc49-4bfa-81ee-bbe31d836c01" providerId="AD" clId="Web-{A994B4EB-608F-82CF-B9CF-2F2AE0993649}" dt="2023-06-14T19:09:59.216" v="61" actId="20577"/>
          <ac:spMkLst>
            <pc:docMk/>
            <pc:sldMk cId="683058016" sldId="530"/>
            <ac:spMk id="3" creationId="{6F7E09CA-F148-CA4C-C16F-06B5998837EA}"/>
          </ac:spMkLst>
        </pc:spChg>
        <pc:spChg chg="del">
          <ac:chgData name="Apra, Edoardo" userId="S::edoardo.apra@pnnl.gov::20e44337-cc49-4bfa-81ee-bbe31d836c01" providerId="AD" clId="Web-{A994B4EB-608F-82CF-B9CF-2F2AE0993649}" dt="2023-06-14T19:05:58.073" v="13"/>
          <ac:spMkLst>
            <pc:docMk/>
            <pc:sldMk cId="683058016" sldId="530"/>
            <ac:spMk id="181251" creationId="{00000000-0000-0000-0000-000000000000}"/>
          </ac:spMkLst>
        </pc:spChg>
        <pc:spChg chg="del">
          <ac:chgData name="Apra, Edoardo" userId="S::edoardo.apra@pnnl.gov::20e44337-cc49-4bfa-81ee-bbe31d836c01" providerId="AD" clId="Web-{A994B4EB-608F-82CF-B9CF-2F2AE0993649}" dt="2023-06-14T19:05:56.354" v="12"/>
          <ac:spMkLst>
            <pc:docMk/>
            <pc:sldMk cId="683058016" sldId="530"/>
            <ac:spMk id="181252" creationId="{00000000-0000-0000-0000-000000000000}"/>
          </ac:spMkLst>
        </pc:spChg>
        <pc:picChg chg="add mod">
          <ac:chgData name="Apra, Edoardo" userId="S::edoardo.apra@pnnl.gov::20e44337-cc49-4bfa-81ee-bbe31d836c01" providerId="AD" clId="Web-{A994B4EB-608F-82CF-B9CF-2F2AE0993649}" dt="2023-06-14T19:10:07.154" v="64" actId="1076"/>
          <ac:picMkLst>
            <pc:docMk/>
            <pc:sldMk cId="683058016" sldId="530"/>
            <ac:picMk id="2" creationId="{3634F520-1140-03F2-E3DF-114350204348}"/>
          </ac:picMkLst>
        </pc:picChg>
        <pc:picChg chg="del">
          <ac:chgData name="Apra, Edoardo" userId="S::edoardo.apra@pnnl.gov::20e44337-cc49-4bfa-81ee-bbe31d836c01" providerId="AD" clId="Web-{A994B4EB-608F-82CF-B9CF-2F2AE0993649}" dt="2023-06-14T19:05:55.119" v="11"/>
          <ac:picMkLst>
            <pc:docMk/>
            <pc:sldMk cId="683058016" sldId="530"/>
            <ac:picMk id="179202" creationId="{00000000-0000-0000-0000-000000000000}"/>
          </ac:picMkLst>
        </pc:picChg>
      </pc:sldChg>
      <pc:sldChg chg="addSp delSp modSp add replId">
        <pc:chgData name="Apra, Edoardo" userId="S::edoardo.apra@pnnl.gov::20e44337-cc49-4bfa-81ee-bbe31d836c01" providerId="AD" clId="Web-{A994B4EB-608F-82CF-B9CF-2F2AE0993649}" dt="2023-06-14T19:59:22.842" v="136" actId="20577"/>
        <pc:sldMkLst>
          <pc:docMk/>
          <pc:sldMk cId="1875754389" sldId="531"/>
        </pc:sldMkLst>
        <pc:spChg chg="add mod">
          <ac:chgData name="Apra, Edoardo" userId="S::edoardo.apra@pnnl.gov::20e44337-cc49-4bfa-81ee-bbe31d836c01" providerId="AD" clId="Web-{A994B4EB-608F-82CF-B9CF-2F2AE0993649}" dt="2023-06-14T19:59:22.842" v="136" actId="20577"/>
          <ac:spMkLst>
            <pc:docMk/>
            <pc:sldMk cId="1875754389" sldId="531"/>
            <ac:spMk id="4" creationId="{35F7D3E6-7D4A-1DCD-FF22-427C6985287C}"/>
          </ac:spMkLst>
        </pc:spChg>
        <pc:spChg chg="del">
          <ac:chgData name="Apra, Edoardo" userId="S::edoardo.apra@pnnl.gov::20e44337-cc49-4bfa-81ee-bbe31d836c01" providerId="AD" clId="Web-{A994B4EB-608F-82CF-B9CF-2F2AE0993649}" dt="2023-06-14T19:55:46.680" v="82"/>
          <ac:spMkLst>
            <pc:docMk/>
            <pc:sldMk cId="1875754389" sldId="531"/>
            <ac:spMk id="16" creationId="{00000000-0000-0000-0000-000000000000}"/>
          </ac:spMkLst>
        </pc:spChg>
        <pc:spChg chg="del">
          <ac:chgData name="Apra, Edoardo" userId="S::edoardo.apra@pnnl.gov::20e44337-cc49-4bfa-81ee-bbe31d836c01" providerId="AD" clId="Web-{A994B4EB-608F-82CF-B9CF-2F2AE0993649}" dt="2023-06-14T19:55:24.211" v="81"/>
          <ac:spMkLst>
            <pc:docMk/>
            <pc:sldMk cId="1875754389" sldId="531"/>
            <ac:spMk id="17" creationId="{00000000-0000-0000-0000-000000000000}"/>
          </ac:spMkLst>
        </pc:spChg>
        <pc:picChg chg="add mod">
          <ac:chgData name="Apra, Edoardo" userId="S::edoardo.apra@pnnl.gov::20e44337-cc49-4bfa-81ee-bbe31d836c01" providerId="AD" clId="Web-{A994B4EB-608F-82CF-B9CF-2F2AE0993649}" dt="2023-06-14T19:57:50.777" v="88" actId="1076"/>
          <ac:picMkLst>
            <pc:docMk/>
            <pc:sldMk cId="1875754389" sldId="531"/>
            <ac:picMk id="2" creationId="{156D00AE-C643-13B1-4E05-BD7B059F2D96}"/>
          </ac:picMkLst>
        </pc:picChg>
        <pc:picChg chg="del">
          <ac:chgData name="Apra, Edoardo" userId="S::edoardo.apra@pnnl.gov::20e44337-cc49-4bfa-81ee-bbe31d836c01" providerId="AD" clId="Web-{A994B4EB-608F-82CF-B9CF-2F2AE0993649}" dt="2023-06-14T19:55:19.023" v="80"/>
          <ac:picMkLst>
            <pc:docMk/>
            <pc:sldMk cId="1875754389" sldId="531"/>
            <ac:picMk id="180226" creationId="{00000000-0000-0000-0000-000000000000}"/>
          </ac:picMkLst>
        </pc:picChg>
      </pc:sldChg>
    </pc:docChg>
  </pc:docChgLst>
  <pc:docChgLst>
    <pc:chgData name="Apra, Edoardo" userId="20e44337-cc49-4bfa-81ee-bbe31d836c01" providerId="ADAL" clId="{D11E4FC3-1E92-F241-9FFE-430C4DEBBDE0}"/>
    <pc:docChg chg="addSld modSld">
      <pc:chgData name="Apra, Edoardo" userId="20e44337-cc49-4bfa-81ee-bbe31d836c01" providerId="ADAL" clId="{D11E4FC3-1E92-F241-9FFE-430C4DEBBDE0}" dt="2023-06-14T22:58:53.907" v="7" actId="255"/>
      <pc:docMkLst>
        <pc:docMk/>
      </pc:docMkLst>
      <pc:sldChg chg="modSp mod">
        <pc:chgData name="Apra, Edoardo" userId="20e44337-cc49-4bfa-81ee-bbe31d836c01" providerId="ADAL" clId="{D11E4FC3-1E92-F241-9FFE-430C4DEBBDE0}" dt="2023-06-14T22:56:00.928" v="3" actId="207"/>
        <pc:sldMkLst>
          <pc:docMk/>
          <pc:sldMk cId="0" sldId="317"/>
        </pc:sldMkLst>
        <pc:spChg chg="mod">
          <ac:chgData name="Apra, Edoardo" userId="20e44337-cc49-4bfa-81ee-bbe31d836c01" providerId="ADAL" clId="{D11E4FC3-1E92-F241-9FFE-430C4DEBBDE0}" dt="2023-06-14T22:56:00.928" v="3" actId="207"/>
          <ac:spMkLst>
            <pc:docMk/>
            <pc:sldMk cId="0" sldId="317"/>
            <ac:spMk id="154625" creationId="{00000000-0000-0000-0000-000000000000}"/>
          </ac:spMkLst>
        </pc:spChg>
      </pc:sldChg>
      <pc:sldChg chg="modSp mod">
        <pc:chgData name="Apra, Edoardo" userId="20e44337-cc49-4bfa-81ee-bbe31d836c01" providerId="ADAL" clId="{D11E4FC3-1E92-F241-9FFE-430C4DEBBDE0}" dt="2023-06-14T22:55:09.499" v="2" actId="20577"/>
        <pc:sldMkLst>
          <pc:docMk/>
          <pc:sldMk cId="2343511107" sldId="526"/>
        </pc:sldMkLst>
        <pc:spChg chg="mod">
          <ac:chgData name="Apra, Edoardo" userId="20e44337-cc49-4bfa-81ee-bbe31d836c01" providerId="ADAL" clId="{D11E4FC3-1E92-F241-9FFE-430C4DEBBDE0}" dt="2023-06-14T22:55:09.499" v="2" actId="20577"/>
          <ac:spMkLst>
            <pc:docMk/>
            <pc:sldMk cId="2343511107" sldId="526"/>
            <ac:spMk id="3" creationId="{FB332B84-97F9-44EA-8A0B-8EEEB170B8A4}"/>
          </ac:spMkLst>
        </pc:spChg>
      </pc:sldChg>
      <pc:sldChg chg="modSp add mod">
        <pc:chgData name="Apra, Edoardo" userId="20e44337-cc49-4bfa-81ee-bbe31d836c01" providerId="ADAL" clId="{D11E4FC3-1E92-F241-9FFE-430C4DEBBDE0}" dt="2023-06-14T22:58:53.907" v="7" actId="255"/>
        <pc:sldMkLst>
          <pc:docMk/>
          <pc:sldMk cId="0" sldId="532"/>
        </pc:sldMkLst>
        <pc:spChg chg="mod">
          <ac:chgData name="Apra, Edoardo" userId="20e44337-cc49-4bfa-81ee-bbe31d836c01" providerId="ADAL" clId="{D11E4FC3-1E92-F241-9FFE-430C4DEBBDE0}" dt="2023-06-14T22:58:53.907" v="7" actId="255"/>
          <ac:spMkLst>
            <pc:docMk/>
            <pc:sldMk cId="0" sldId="532"/>
            <ac:spMk id="176138" creationId="{00000000-0000-0000-0000-000000000000}"/>
          </ac:spMkLst>
        </pc:spChg>
        <pc:spChg chg="mod">
          <ac:chgData name="Apra, Edoardo" userId="20e44337-cc49-4bfa-81ee-bbe31d836c01" providerId="ADAL" clId="{D11E4FC3-1E92-F241-9FFE-430C4DEBBDE0}" dt="2023-06-14T22:58:47.184" v="5" actId="1076"/>
          <ac:spMkLst>
            <pc:docMk/>
            <pc:sldMk cId="0" sldId="532"/>
            <ac:spMk id="17614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1CF0D4-BB9F-4341-A8E1-5C9AF036E1B9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44F44E-E5BB-6448-ACFA-E53760CD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025E0D-52F7-7542-8A81-C5A3110DBF6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DDCB72B-9B7E-864A-B6AB-569A89C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6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85666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8636185-339A-4CAC-84E3-2A552763868C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05F64-9A03-4651-AF4B-08AC8D32DE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8598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421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82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818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651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2227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1513"/>
            <a:ext cx="6096000" cy="3429000"/>
          </a:xfrm>
          <a:ln/>
        </p:spPr>
      </p:sp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  <a:p>
            <a:endParaRPr lang="en-US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54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1E9113-B865-6C43-B315-019204FF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BF5DE-6E14-4E44-A75E-20ABDC1C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" y="0"/>
            <a:ext cx="440266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7638-D4B5-4D41-ABAD-3772A8AF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5" y="396064"/>
            <a:ext cx="1524000" cy="640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DA0CF-1283-2C49-BE98-195EE409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5" y="2054831"/>
            <a:ext cx="3433119" cy="2291138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 b="0" i="0"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3BE6-6EDF-B44F-B460-9017E288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193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435-C530-DE44-A143-0C772F8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134" y="6461936"/>
            <a:ext cx="685427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0E73-E7AC-2244-AE48-C5A93A6E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271" y="6461936"/>
            <a:ext cx="73545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00438F-779F-354C-B7B9-757071320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581526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56E3B4D-AA4D-2C44-941A-925F935596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4912825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6568480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orient="horz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5557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6" y="678094"/>
            <a:ext cx="8463450" cy="5455578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51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t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5" y="1541122"/>
            <a:ext cx="8463450" cy="4623703"/>
          </a:xfrm>
          <a:prstGeom prst="rect">
            <a:avLst/>
          </a:prstGeom>
        </p:spPr>
        <p:txBody>
          <a:bodyPr lIns="0" tIns="0" rIns="0" bIns="0"/>
          <a:lstStyle>
            <a:lvl1pPr algn="l"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134" y="6492875"/>
            <a:ext cx="7785969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25AD6-7F05-7A4E-9B0D-C252948D9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134" y="678094"/>
            <a:ext cx="8463579" cy="68836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400" b="0" i="0" dirty="0" smtClean="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  <a:lvl2pPr>
              <a:buNone/>
              <a:defRPr lang="en-US" sz="2000" b="0" i="0" dirty="0" smtClean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lang="en-US" b="0" i="0" dirty="0" smtClean="0">
                <a:latin typeface="Arial Nova" panose="020B0504020202020204" pitchFamily="34" charset="0"/>
              </a:defRPr>
            </a:lvl3pPr>
            <a:lvl4pPr>
              <a:defRPr lang="en-US" b="0" i="0" dirty="0" smtClean="0">
                <a:latin typeface="Arial Nova" panose="020B0504020202020204" pitchFamily="34" charset="0"/>
              </a:defRPr>
            </a:lvl4pPr>
            <a:lvl5pPr>
              <a:defRPr lang="en-US" b="0" i="0" dirty="0">
                <a:latin typeface="Arial Nova" panose="020B0504020202020204" pitchFamily="34" charset="0"/>
              </a:defRPr>
            </a:lvl5pPr>
          </a:lstStyle>
          <a:p>
            <a:pPr lvl="0"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1878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1D9A9-CAFD-094D-882E-677AC1F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6E7F-74F2-2045-AF7A-6C1DD44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9725-E6FB-364C-8A67-BAE1637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08311E-BA14-5144-9DED-5C1E4E6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623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7AAD2-1DD8-274B-B5A4-D9A96C5C5483}"/>
              </a:ext>
            </a:extLst>
          </p:cNvPr>
          <p:cNvSpPr/>
          <p:nvPr/>
        </p:nvSpPr>
        <p:spPr>
          <a:xfrm>
            <a:off x="0" y="0"/>
            <a:ext cx="4370494" cy="6858000"/>
          </a:xfrm>
          <a:custGeom>
            <a:avLst/>
            <a:gdLst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400473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283374 w 4004734"/>
              <a:gd name="connsiteY2" fmla="*/ 681736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1329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03134 w 4004734"/>
              <a:gd name="connsiteY2" fmla="*/ 5608320 h 6858000"/>
              <a:gd name="connsiteX3" fmla="*/ 3913294 w 4004734"/>
              <a:gd name="connsiteY3" fmla="*/ 6858000 h 6858000"/>
              <a:gd name="connsiteX4" fmla="*/ 0 w 4004734"/>
              <a:gd name="connsiteY4" fmla="*/ 6858000 h 6858000"/>
              <a:gd name="connsiteX5" fmla="*/ 0 w 4004734"/>
              <a:gd name="connsiteY5" fmla="*/ 0 h 6858000"/>
              <a:gd name="connsiteX0" fmla="*/ 0 w 4370512"/>
              <a:gd name="connsiteY0" fmla="*/ 0 h 6858000"/>
              <a:gd name="connsiteX1" fmla="*/ 4004734 w 4370512"/>
              <a:gd name="connsiteY1" fmla="*/ 0 h 6858000"/>
              <a:gd name="connsiteX2" fmla="*/ 4370494 w 4370512"/>
              <a:gd name="connsiteY2" fmla="*/ 4958080 h 6858000"/>
              <a:gd name="connsiteX3" fmla="*/ 3913294 w 4370512"/>
              <a:gd name="connsiteY3" fmla="*/ 6858000 h 6858000"/>
              <a:gd name="connsiteX4" fmla="*/ 0 w 4370512"/>
              <a:gd name="connsiteY4" fmla="*/ 6858000 h 6858000"/>
              <a:gd name="connsiteX5" fmla="*/ 0 w 4370512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0494" h="6858000">
                <a:moveTo>
                  <a:pt x="0" y="0"/>
                </a:moveTo>
                <a:lnTo>
                  <a:pt x="4004734" y="0"/>
                </a:lnTo>
                <a:lnTo>
                  <a:pt x="4370494" y="4958080"/>
                </a:lnTo>
                <a:lnTo>
                  <a:pt x="391329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B055B-E126-0148-A246-20B9183B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4" y="658134"/>
            <a:ext cx="3384105" cy="554173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3384104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494" y="6492874"/>
            <a:ext cx="6229720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975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Accomplish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349416-E9B0-BF4D-B404-66F18B413E4F}"/>
              </a:ext>
            </a:extLst>
          </p:cNvPr>
          <p:cNvSpPr/>
          <p:nvPr userDrawn="1"/>
        </p:nvSpPr>
        <p:spPr>
          <a:xfrm>
            <a:off x="0" y="98425"/>
            <a:ext cx="1220216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25970-90A6-B541-8E94-1D5C60162984}"/>
              </a:ext>
            </a:extLst>
          </p:cNvPr>
          <p:cNvSpPr/>
          <p:nvPr userDrawn="1"/>
        </p:nvSpPr>
        <p:spPr>
          <a:xfrm>
            <a:off x="0" y="-1"/>
            <a:ext cx="12191999" cy="566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917191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089" y="6492874"/>
            <a:ext cx="9851923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96" y="6492875"/>
            <a:ext cx="732503" cy="365125"/>
          </a:xfrm>
        </p:spPr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62C515-D850-8249-BFF5-46F4C801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24073"/>
            <a:ext cx="3657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0EB41C-882C-1540-BC59-77B16EDCC2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1038" y="1124072"/>
            <a:ext cx="7315200" cy="512971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2200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sz="2200">
                <a:latin typeface="Arial Nova" panose="020B0504020202020204" pitchFamily="34" charset="0"/>
              </a:defRPr>
            </a:lvl1pPr>
            <a:lvl2pPr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  <a:defRPr sz="1800">
                <a:latin typeface="Arial Nova" panose="020B05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E931B-A67E-F041-BC23-D09307E8C9F7}"/>
              </a:ext>
            </a:extLst>
          </p:cNvPr>
          <p:cNvSpPr/>
          <p:nvPr userDrawn="1"/>
        </p:nvSpPr>
        <p:spPr>
          <a:xfrm>
            <a:off x="0" y="563211"/>
            <a:ext cx="12191999" cy="146934"/>
          </a:xfrm>
          <a:custGeom>
            <a:avLst/>
            <a:gdLst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0 w 12191999"/>
              <a:gd name="connsiteY3" fmla="*/ 90713 h 90713"/>
              <a:gd name="connsiteX4" fmla="*/ 0 w 12191999"/>
              <a:gd name="connsiteY4" fmla="*/ 0 h 90713"/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4313903 w 12191999"/>
              <a:gd name="connsiteY3" fmla="*/ 87381 h 90713"/>
              <a:gd name="connsiteX4" fmla="*/ 0 w 12191999"/>
              <a:gd name="connsiteY4" fmla="*/ 90713 h 90713"/>
              <a:gd name="connsiteX5" fmla="*/ 0 w 12191999"/>
              <a:gd name="connsiteY5" fmla="*/ 0 h 90713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12191999 w 12191999"/>
              <a:gd name="connsiteY2" fmla="*/ 90713 h 242239"/>
              <a:gd name="connsiteX3" fmla="*/ 4313903 w 12191999"/>
              <a:gd name="connsiteY3" fmla="*/ 242239 h 242239"/>
              <a:gd name="connsiteX4" fmla="*/ 0 w 12191999"/>
              <a:gd name="connsiteY4" fmla="*/ 90713 h 242239"/>
              <a:gd name="connsiteX5" fmla="*/ 0 w 12191999"/>
              <a:gd name="connsiteY5" fmla="*/ 0 h 242239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4313903 w 12191999"/>
              <a:gd name="connsiteY2" fmla="*/ 242239 h 242239"/>
              <a:gd name="connsiteX3" fmla="*/ 0 w 12191999"/>
              <a:gd name="connsiteY3" fmla="*/ 90713 h 242239"/>
              <a:gd name="connsiteX4" fmla="*/ 0 w 12191999"/>
              <a:gd name="connsiteY4" fmla="*/ 0 h 2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42239">
                <a:moveTo>
                  <a:pt x="0" y="0"/>
                </a:moveTo>
                <a:lnTo>
                  <a:pt x="12191999" y="0"/>
                </a:lnTo>
                <a:lnTo>
                  <a:pt x="4313903" y="242239"/>
                </a:lnTo>
                <a:lnTo>
                  <a:pt x="0" y="90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F871-4666-B241-AA46-029E4CE55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066"/>
            <a:ext cx="6059173" cy="611721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7108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DDCFB-9C4B-844C-AE30-3820FFEBE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04799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C629-FAF2-F040-8D80-9BB055D9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54173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83AC-4F07-114C-BEFC-23098A1A1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415" y="6492875"/>
            <a:ext cx="2421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8747-8284-E744-ADDF-F71B23728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2358" y="6492875"/>
            <a:ext cx="7906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999C-11F2-A244-AA56-C340ECD86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892" y="6492875"/>
            <a:ext cx="917108" cy="365125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77443-C421-1440-AF49-06A1B777AE63}"/>
              </a:ext>
            </a:extLst>
          </p:cNvPr>
          <p:cNvCxnSpPr/>
          <p:nvPr/>
        </p:nvCxnSpPr>
        <p:spPr>
          <a:xfrm>
            <a:off x="3047995" y="0"/>
            <a:ext cx="0" cy="685800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1">
              <a:lumMod val="20000"/>
              <a:lumOff val="80000"/>
            </a:schemeClr>
          </a:solidFill>
          <a:latin typeface="Arial Nova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A8E5-C1E4-41B2-A8A3-59932142B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TDDFT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2B84-97F9-44EA-8A0B-8EEEB170B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026" y="4130342"/>
            <a:ext cx="3438024" cy="727170"/>
          </a:xfrm>
        </p:spPr>
        <p:txBody>
          <a:bodyPr lIns="0" tIns="0" rIns="0" bIns="0" anchor="t"/>
          <a:lstStyle/>
          <a:p>
            <a:r>
              <a:rPr lang="en-US" dirty="0">
                <a:latin typeface="Arial Nova"/>
              </a:rPr>
              <a:t>Daniel Mejia-Rodriguez,      </a:t>
            </a:r>
            <a:endParaRPr lang="en-US" dirty="0"/>
          </a:p>
          <a:p>
            <a:r>
              <a:rPr lang="en-US" dirty="0" err="1">
                <a:latin typeface="Arial Nova"/>
                <a:cs typeface="Arial"/>
              </a:rPr>
              <a:t>Edoardo</a:t>
            </a:r>
            <a:r>
              <a:rPr lang="en-US" dirty="0">
                <a:latin typeface="Arial Nova"/>
                <a:cs typeface="Arial"/>
              </a:rPr>
              <a:t> </a:t>
            </a:r>
            <a:r>
              <a:rPr lang="en-US" dirty="0" err="1">
                <a:latin typeface="Arial Nova"/>
                <a:cs typeface="Arial"/>
              </a:rPr>
              <a:t>Aprà</a:t>
            </a:r>
            <a:r>
              <a:rPr lang="en-US" dirty="0">
                <a:latin typeface="Arial Nova"/>
                <a:cs typeface="Arial"/>
              </a:rPr>
              <a:t>  &amp; </a:t>
            </a:r>
            <a:r>
              <a:rPr lang="en-US" dirty="0" err="1">
                <a:latin typeface="Arial Nova"/>
                <a:cs typeface="Arial"/>
              </a:rPr>
              <a:t>Niri</a:t>
            </a:r>
            <a:r>
              <a:rPr lang="en-US" dirty="0">
                <a:latin typeface="Arial Nova"/>
                <a:cs typeface="Arial"/>
              </a:rPr>
              <a:t> Govind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F985F-1DF3-4379-AFA7-C34DFF2F4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0" tIns="0" rIns="0" bIns="0" anchor="t"/>
          <a:lstStyle/>
          <a:p>
            <a:r>
              <a:rPr lang="en-US">
                <a:latin typeface="Arial Nova"/>
                <a:cs typeface="Arial"/>
              </a:rPr>
              <a:t>2023 </a:t>
            </a:r>
            <a:r>
              <a:rPr lang="en-US" err="1">
                <a:latin typeface="Arial Nova"/>
                <a:cs typeface="Arial"/>
              </a:rPr>
              <a:t>CyberWorkshop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>
                <a:solidFill>
                  <a:srgbClr val="E7942E"/>
                </a:solidFill>
              </a:rPr>
              <a:t>Sample XANES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613" y="0"/>
            <a:ext cx="8815842" cy="67710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 ----------------------------------------------------------------------------</a:t>
            </a:r>
          </a:p>
          <a:p>
            <a:r>
              <a:rPr lang="en-US" sz="1400" b="1">
                <a:latin typeface="Courier New"/>
                <a:cs typeface="Courier New"/>
              </a:rPr>
              <a:t>  Root   1 singlet a             19.467775490 </a:t>
            </a:r>
            <a:r>
              <a:rPr lang="en-US" sz="1400" b="1" err="1">
                <a:latin typeface="Courier New"/>
                <a:cs typeface="Courier New"/>
              </a:rPr>
              <a:t>a.u</a:t>
            </a:r>
            <a:r>
              <a:rPr lang="en-US" sz="1400" b="1">
                <a:latin typeface="Courier New"/>
                <a:cs typeface="Courier New"/>
              </a:rPr>
              <a:t>.              529.7454 eV</a:t>
            </a:r>
          </a:p>
          <a:p>
            <a:r>
              <a:rPr lang="en-US" sz="1400" b="1">
                <a:latin typeface="Courier New"/>
                <a:cs typeface="Courier New"/>
              </a:rPr>
              <a:t>  ----------------------------------------------------------------------------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  X -0.05038   Y  0.00001   Z  0.00000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 XX  0.00000  XY -0.00000  XZ  0.00222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 YY  0.00000  YZ -0.00000  ZZ  0.00000</a:t>
            </a:r>
          </a:p>
          <a:p>
            <a:r>
              <a:rPr lang="en-US" sz="1400" b="1">
                <a:latin typeface="Courier New"/>
                <a:cs typeface="Courier New"/>
              </a:rPr>
              <a:t>     Dipole Oscillator Strength                    0.0329382748</a:t>
            </a:r>
          </a:p>
          <a:p>
            <a:r>
              <a:rPr lang="en-US" sz="1400" b="1">
                <a:latin typeface="Courier New"/>
                <a:cs typeface="Courier New"/>
              </a:rPr>
              <a:t>     Electric Quadrupole                           0.0000001929</a:t>
            </a:r>
          </a:p>
          <a:p>
            <a:r>
              <a:rPr lang="en-US" sz="1400" b="1">
                <a:latin typeface="Courier New"/>
                <a:cs typeface="Courier New"/>
              </a:rPr>
              <a:t>     Magnetic Dipole                               0.0000000133</a:t>
            </a:r>
          </a:p>
          <a:p>
            <a:r>
              <a:rPr lang="en-US" sz="1400" b="1">
                <a:latin typeface="Courier New"/>
                <a:cs typeface="Courier New"/>
              </a:rPr>
              <a:t>     Total Oscillator Strength                     0.0329384810</a:t>
            </a:r>
          </a:p>
          <a:p>
            <a:endParaRPr lang="en-US" sz="1400" b="1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    Occ.    1  a   ---  Virt.    8  a       -0.98992</a:t>
            </a:r>
          </a:p>
          <a:p>
            <a:r>
              <a:rPr lang="en-US" sz="1400" b="1">
                <a:latin typeface="Courier New"/>
                <a:cs typeface="Courier New"/>
              </a:rPr>
              <a:t>     Occ.    1  a   ---  Virt.   16  a       -0.12916</a:t>
            </a:r>
          </a:p>
          <a:p>
            <a:r>
              <a:rPr lang="en-US" sz="1400" b="1">
                <a:latin typeface="Courier New"/>
                <a:cs typeface="Courier New"/>
              </a:rPr>
              <a:t>  ----------------------------------------------------------------------------</a:t>
            </a:r>
          </a:p>
          <a:p>
            <a:r>
              <a:rPr lang="en-US" sz="1400" b="1">
                <a:latin typeface="Courier New"/>
                <a:cs typeface="Courier New"/>
              </a:rPr>
              <a:t>  Root   2 singlet a             19.467775490 </a:t>
            </a:r>
            <a:r>
              <a:rPr lang="en-US" sz="1400" b="1" err="1">
                <a:latin typeface="Courier New"/>
                <a:cs typeface="Courier New"/>
              </a:rPr>
              <a:t>a.u</a:t>
            </a:r>
            <a:r>
              <a:rPr lang="en-US" sz="1400" b="1">
                <a:latin typeface="Courier New"/>
                <a:cs typeface="Courier New"/>
              </a:rPr>
              <a:t>.              529.7454 eV</a:t>
            </a:r>
          </a:p>
          <a:p>
            <a:r>
              <a:rPr lang="en-US" sz="1400" b="1">
                <a:latin typeface="Courier New"/>
                <a:cs typeface="Courier New"/>
              </a:rPr>
              <a:t>  ----------------------------------------------------------------------------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  X -0.00001   Y -0.05038   Z -0.00000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 XX -0.00000  XY -0.00000  XZ  0.00000</a:t>
            </a:r>
          </a:p>
          <a:p>
            <a:r>
              <a:rPr lang="en-US" sz="1400" b="1">
                <a:latin typeface="Courier New"/>
                <a:cs typeface="Courier New"/>
              </a:rPr>
              <a:t>     Transition Moments   YY -0.00000  YZ  0.00222  ZZ  0.00000</a:t>
            </a:r>
          </a:p>
          <a:p>
            <a:r>
              <a:rPr lang="en-US" sz="1400" b="1">
                <a:latin typeface="Courier New"/>
                <a:cs typeface="Courier New"/>
              </a:rPr>
              <a:t>     Dipole Oscillator Strength                    0.0329382748</a:t>
            </a:r>
          </a:p>
          <a:p>
            <a:r>
              <a:rPr lang="en-US" sz="1400" b="1">
                <a:latin typeface="Courier New"/>
                <a:cs typeface="Courier New"/>
              </a:rPr>
              <a:t>     Electric Quadrupole                           0.0000001929</a:t>
            </a:r>
          </a:p>
          <a:p>
            <a:r>
              <a:rPr lang="en-US" sz="1400" b="1">
                <a:latin typeface="Courier New"/>
                <a:cs typeface="Courier New"/>
              </a:rPr>
              <a:t>     Magnetic Dipole                               0.0000000133</a:t>
            </a:r>
          </a:p>
          <a:p>
            <a:r>
              <a:rPr lang="en-US" sz="1400" b="1">
                <a:latin typeface="Courier New"/>
                <a:cs typeface="Courier New"/>
              </a:rPr>
              <a:t>     Total Oscillator Strength                     0.0329384810</a:t>
            </a:r>
          </a:p>
          <a:p>
            <a:endParaRPr lang="en-US" sz="1400" b="1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    Occ.    1  a   ---  Virt.    9  a       -0.98992</a:t>
            </a:r>
          </a:p>
          <a:p>
            <a:r>
              <a:rPr lang="en-US" sz="1400" b="1">
                <a:latin typeface="Courier New"/>
                <a:cs typeface="Courier New"/>
              </a:rPr>
              <a:t>     Occ.    1  a   ---  Virt.   17  a       -0.12916</a:t>
            </a:r>
          </a:p>
          <a:p>
            <a:r>
              <a:rPr lang="en-US" sz="1400" b="1">
                <a:latin typeface="Courier New"/>
                <a:cs typeface="Courier New"/>
              </a:rPr>
              <a:t>  ----------------------------------------------------------------------------</a:t>
            </a:r>
          </a:p>
          <a:p>
            <a:r>
              <a:rPr lang="en-US" sz="1400" b="1">
                <a:latin typeface="Courier New"/>
                <a:cs typeface="Courier New"/>
              </a:rPr>
              <a:t>  Root   3 singlet a             19.835495901 </a:t>
            </a:r>
            <a:r>
              <a:rPr lang="en-US" sz="1400" b="1" err="1">
                <a:latin typeface="Courier New"/>
                <a:cs typeface="Courier New"/>
              </a:rPr>
              <a:t>a.u</a:t>
            </a:r>
            <a:r>
              <a:rPr lang="en-US" sz="1400" b="1">
                <a:latin typeface="Courier New"/>
                <a:cs typeface="Courier New"/>
              </a:rPr>
              <a:t>.              539.7515 eV</a:t>
            </a:r>
          </a:p>
          <a:p>
            <a:endParaRPr lang="en-US" sz="1400" b="1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 ….</a:t>
            </a:r>
          </a:p>
        </p:txBody>
      </p:sp>
    </p:spTree>
    <p:extLst>
      <p:ext uri="{BB962C8B-B14F-4D97-AF65-F5344CB8AC3E}">
        <p14:creationId xmlns:p14="http://schemas.microsoft.com/office/powerpoint/2010/main" val="111993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171772" y="3068681"/>
            <a:ext cx="2912804" cy="322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E7942E"/>
                </a:solidFill>
                <a:latin typeface="Arial Nova" panose="020B0504020202020204" pitchFamily="34" charset="0"/>
              </a:rPr>
              <a:t>Pre- &amp; Near-Edge X-ray Spectrum </a:t>
            </a:r>
          </a:p>
        </p:txBody>
      </p:sp>
      <p:pic>
        <p:nvPicPr>
          <p:cNvPr id="2" name="Picture 2" descr="co_tddft_xanes_basic.png">
            <a:extLst>
              <a:ext uri="{FF2B5EF4-FFF2-40B4-BE49-F238E27FC236}">
                <a16:creationId xmlns:a16="http://schemas.microsoft.com/office/drawing/2014/main" id="{156D00AE-C643-13B1-4E05-BD7B059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16" y="54143"/>
            <a:ext cx="8297778" cy="623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7D3E6-7D4A-1DCD-FF22-427C6985287C}"/>
              </a:ext>
            </a:extLst>
          </p:cNvPr>
          <p:cNvSpPr txBox="1"/>
          <p:nvPr/>
        </p:nvSpPr>
        <p:spPr>
          <a:xfrm>
            <a:off x="3127272" y="5937145"/>
            <a:ext cx="76761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ourier New"/>
                <a:ea typeface="+mn-lt"/>
                <a:cs typeface="+mn-lt"/>
              </a:rPr>
              <a:t>python3 nw_spectrum.py -b0.1 -p5000 &lt;co_tddft_xanes_basic.out&gt;co_tddft_xanes_basic-b0.1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575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itle 4"/>
          <p:cNvSpPr>
            <a:spLocks/>
          </p:cNvSpPr>
          <p:nvPr/>
        </p:nvSpPr>
        <p:spPr bwMode="auto">
          <a:xfrm>
            <a:off x="149540" y="2918818"/>
            <a:ext cx="2941321" cy="174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E7942E"/>
                </a:solidFill>
                <a:latin typeface="Arial Nova" panose="020B0504020202020204" pitchFamily="34" charset="0"/>
              </a:rPr>
              <a:t>Other Examples: O K-edge in Water and </a:t>
            </a:r>
          </a:p>
          <a:p>
            <a:pPr>
              <a:lnSpc>
                <a:spcPct val="85000"/>
              </a:lnSpc>
            </a:pPr>
            <a:r>
              <a:rPr lang="en-US" sz="2800">
                <a:solidFill>
                  <a:srgbClr val="E7942E"/>
                </a:solidFill>
                <a:latin typeface="Arial Nova" panose="020B0504020202020204" pitchFamily="34" charset="0"/>
              </a:rPr>
              <a:t>O, C K-edges in CO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887788" y="4076700"/>
            <a:ext cx="1524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92377" y="5850972"/>
            <a:ext cx="3464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/>
              <a:t>Details: JCTC, 8, 3284 (2012) 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77" y="1642548"/>
            <a:ext cx="4186059" cy="30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86" y="3310395"/>
            <a:ext cx="3648169" cy="270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92" y="609669"/>
            <a:ext cx="3694533" cy="27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9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219981" y="3062266"/>
            <a:ext cx="230376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E7942E"/>
                </a:solidFill>
                <a:latin typeface="Arial Nova" panose="020B0504020202020204" pitchFamily="34" charset="0"/>
              </a:rPr>
              <a:t>Excited-State Optimization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5521717" y="1249163"/>
            <a:ext cx="54944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/>
              <a:t>Optimization on the </a:t>
            </a:r>
            <a:r>
              <a:rPr lang="en-US" sz="2000" b="1"/>
              <a:t>excited</a:t>
            </a:r>
            <a:r>
              <a:rPr lang="en-US" b="1"/>
              <a:t> state</a:t>
            </a:r>
          </a:p>
        </p:txBody>
      </p:sp>
      <p:pic>
        <p:nvPicPr>
          <p:cNvPr id="181250" name="Picture 2" descr="http://what-when-how.com/wp-content/uploads/2011/03/tmp212170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54" y="1941380"/>
            <a:ext cx="4548771" cy="39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Picture 4" descr="https://encrypted-tbn1.gstatic.com/images?q=tbn:ANd9GcS0mS8T2movks9LlYgT6BIZUHSYTUUkInGYb9dAJ6n8v9xO5d4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43" y="2338392"/>
            <a:ext cx="3247340" cy="31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390668" y="2955926"/>
            <a:ext cx="248664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>
                <a:solidFill>
                  <a:srgbClr val="E7942E"/>
                </a:solidFill>
                <a:latin typeface="Arial Nova" panose="020B0504020202020204" pitchFamily="34" charset="0"/>
              </a:rPr>
              <a:t>Analytic TDDFT Gradients/Opt in </a:t>
            </a:r>
            <a:r>
              <a:rPr lang="en-US" sz="2800" b="1" err="1">
                <a:solidFill>
                  <a:srgbClr val="E7942E"/>
                </a:solidFill>
                <a:latin typeface="Arial Nova" panose="020B0504020202020204" pitchFamily="34" charset="0"/>
              </a:rPr>
              <a:t>NWChem</a:t>
            </a:r>
            <a:endParaRPr lang="en-US" sz="2800" b="1">
              <a:solidFill>
                <a:srgbClr val="E7942E"/>
              </a:solidFill>
              <a:latin typeface="Arial Nova" panose="020B05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32" y="1112891"/>
            <a:ext cx="5487076" cy="463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48516" y="6112286"/>
            <a:ext cx="5487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Details: J. Chem. Theory </a:t>
            </a:r>
            <a:r>
              <a:rPr lang="en-US" sz="1400" err="1"/>
              <a:t>Comput</a:t>
            </a:r>
            <a:r>
              <a:rPr lang="en-US" sz="1400"/>
              <a:t>., </a:t>
            </a:r>
            <a:r>
              <a:rPr lang="en-US" sz="1400" b="1"/>
              <a:t>2013</a:t>
            </a:r>
            <a:r>
              <a:rPr lang="en-US" sz="1400"/>
              <a:t>, 9 (12), pp 5490–5503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615250" y="437937"/>
            <a:ext cx="732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ova" panose="020B0504020202020204" pitchFamily="34" charset="0"/>
              </a:rPr>
              <a:t>Available </a:t>
            </a:r>
            <a:r>
              <a:rPr lang="en-US" b="1" err="1">
                <a:latin typeface="Arial Nova" panose="020B0504020202020204" pitchFamily="34" charset="0"/>
              </a:rPr>
              <a:t>functionals</a:t>
            </a:r>
            <a:r>
              <a:rPr lang="en-US" b="1">
                <a:latin typeface="Arial Nova" panose="020B0504020202020204" pitchFamily="34" charset="0"/>
              </a:rPr>
              <a:t> for TDDFT gradients/optimization/dynamics</a:t>
            </a:r>
          </a:p>
        </p:txBody>
      </p:sp>
    </p:spTree>
    <p:extLst>
      <p:ext uri="{BB962C8B-B14F-4D97-AF65-F5344CB8AC3E}">
        <p14:creationId xmlns:p14="http://schemas.microsoft.com/office/powerpoint/2010/main" val="44369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2259" y="3619664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43" y="3178088"/>
            <a:ext cx="2955765" cy="682625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rgbClr val="E7942E"/>
                </a:solidFill>
              </a:rPr>
              <a:t>Basic TDDFT Optimization Input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3878" y="4923110"/>
            <a:ext cx="1745103" cy="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7172925" y="4395202"/>
            <a:ext cx="442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Defines root on which the excited state gradient/optimization is performed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2258" y="842733"/>
            <a:ext cx="75872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geometry units angstrom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nocenter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 0       0        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C 0       0.00     1.15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* library 6-31G*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xc pbe0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optimize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nroots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notriplet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civecs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grad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root 1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optimize</a:t>
            </a:r>
          </a:p>
        </p:txBody>
      </p:sp>
    </p:spTree>
    <p:extLst>
      <p:ext uri="{BB962C8B-B14F-4D97-AF65-F5344CB8AC3E}">
        <p14:creationId xmlns:p14="http://schemas.microsoft.com/office/powerpoint/2010/main" val="236339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5" name="Slide Number Placeholder 3"/>
          <p:cNvSpPr txBox="1">
            <a:spLocks noGrp="1"/>
          </p:cNvSpPr>
          <p:nvPr/>
        </p:nvSpPr>
        <p:spPr bwMode="auto">
          <a:xfrm>
            <a:off x="1636714" y="6483351"/>
            <a:ext cx="509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80BA6EA-03AC-4EC5-A115-5356FFBD91E5}" type="slidenum">
              <a:rPr lang="en-US" sz="900">
                <a:latin typeface="Arial" charset="0"/>
              </a:rPr>
              <a:pPr/>
              <a:t>16</a:t>
            </a:fld>
            <a:endParaRPr lang="en-US" sz="900">
              <a:latin typeface="Arial" charset="0"/>
            </a:endParaRPr>
          </a:p>
        </p:txBody>
      </p:sp>
      <p:sp>
        <p:nvSpPr>
          <p:cNvPr id="176136" name="TextBox 4"/>
          <p:cNvSpPr txBox="1">
            <a:spLocks noChangeArrowheads="1"/>
          </p:cNvSpPr>
          <p:nvPr/>
        </p:nvSpPr>
        <p:spPr bwMode="auto">
          <a:xfrm>
            <a:off x="4771708" y="6049961"/>
            <a:ext cx="4697412" cy="581025"/>
          </a:xfrm>
          <a:prstGeom prst="rect">
            <a:avLst/>
          </a:prstGeom>
          <a:solidFill>
            <a:srgbClr val="FFFF0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Time-Dependent Density Functional Theory, Marques et al, Springer 2006</a:t>
            </a:r>
          </a:p>
        </p:txBody>
      </p:sp>
      <p:graphicFrame>
        <p:nvGraphicFramePr>
          <p:cNvPr id="176133" name="Object 2"/>
          <p:cNvGraphicFramePr>
            <a:graphicFrameLocks noChangeAspect="1"/>
          </p:cNvGraphicFramePr>
          <p:nvPr/>
        </p:nvGraphicFramePr>
        <p:xfrm>
          <a:off x="6440488" y="2671763"/>
          <a:ext cx="3941762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1854000" progId="Equation.DSMT4">
                  <p:embed/>
                </p:oleObj>
              </mc:Choice>
              <mc:Fallback>
                <p:oleObj name="Equation" r:id="rId2" imgW="2438280" imgH="1854000" progId="Equation.DSMT4">
                  <p:embed/>
                  <p:pic>
                    <p:nvPicPr>
                      <p:cNvPr id="1761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2671763"/>
                        <a:ext cx="3941762" cy="299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Title 1"/>
          <p:cNvSpPr>
            <a:spLocks/>
          </p:cNvSpPr>
          <p:nvPr/>
        </p:nvSpPr>
        <p:spPr bwMode="auto">
          <a:xfrm>
            <a:off x="173673" y="3087687"/>
            <a:ext cx="2886519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E7942E"/>
                </a:solidFill>
                <a:latin typeface="Arial Nova" panose="020B0504020202020204" pitchFamily="34" charset="0"/>
              </a:rPr>
              <a:t>Linear-Response Time-Dependent DFT</a:t>
            </a:r>
          </a:p>
        </p:txBody>
      </p:sp>
      <p:sp>
        <p:nvSpPr>
          <p:cNvPr id="176138" name="TextBox 4"/>
          <p:cNvSpPr txBox="1">
            <a:spLocks noChangeArrowheads="1"/>
          </p:cNvSpPr>
          <p:nvPr/>
        </p:nvSpPr>
        <p:spPr bwMode="auto">
          <a:xfrm>
            <a:off x="3461388" y="722869"/>
            <a:ext cx="3362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 </a:t>
            </a:r>
            <a:r>
              <a:rPr lang="en-US" err="1">
                <a:latin typeface="Arial" charset="0"/>
              </a:rPr>
              <a:t>Casida</a:t>
            </a:r>
            <a:r>
              <a:rPr lang="en-US">
                <a:latin typeface="Arial" charset="0"/>
              </a:rPr>
              <a:t> Formulation</a:t>
            </a:r>
          </a:p>
        </p:txBody>
      </p:sp>
      <p:sp>
        <p:nvSpPr>
          <p:cNvPr id="176139" name="Content Placeholder 2"/>
          <p:cNvSpPr>
            <a:spLocks/>
          </p:cNvSpPr>
          <p:nvPr/>
        </p:nvSpPr>
        <p:spPr bwMode="auto">
          <a:xfrm>
            <a:off x="3366708" y="1626257"/>
            <a:ext cx="66627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SzPct val="80000"/>
            </a:pPr>
            <a:r>
              <a:rPr lang="en-US" sz="2000">
                <a:sym typeface="Wingdings" pitchFamily="2" charset="2"/>
              </a:rPr>
              <a:t>Perturbed density  first-order correction</a:t>
            </a:r>
            <a:endParaRPr lang="en-US" sz="2000"/>
          </a:p>
          <a:p>
            <a:pPr marL="34290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SzPct val="80000"/>
            </a:pPr>
            <a:r>
              <a:rPr lang="en-US" sz="2000"/>
              <a:t>Linear response approach </a:t>
            </a:r>
            <a:r>
              <a:rPr lang="en-US" sz="2000">
                <a:sym typeface="Wingdings" pitchFamily="2" charset="2"/>
              </a:rPr>
              <a:t> frequency domain</a:t>
            </a:r>
            <a:endParaRPr lang="en-US" sz="2000"/>
          </a:p>
        </p:txBody>
      </p:sp>
      <p:sp>
        <p:nvSpPr>
          <p:cNvPr id="176140" name="Text Box 9"/>
          <p:cNvSpPr txBox="1">
            <a:spLocks noChangeArrowheads="1"/>
          </p:cNvSpPr>
          <p:nvPr/>
        </p:nvSpPr>
        <p:spPr bwMode="auto">
          <a:xfrm>
            <a:off x="8053389" y="1054100"/>
            <a:ext cx="2372765" cy="52322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Cannot be used to describe</a:t>
            </a:r>
          </a:p>
          <a:p>
            <a:pPr eaLnBrk="0" hangingPunct="0"/>
            <a:r>
              <a:rPr lang="en-US" sz="1400">
                <a:latin typeface="Arial" charset="0"/>
              </a:rPr>
              <a:t>excitations in intense fields </a:t>
            </a:r>
          </a:p>
        </p:txBody>
      </p:sp>
    </p:spTree>
    <p:extLst>
      <p:ext uri="{BB962C8B-B14F-4D97-AF65-F5344CB8AC3E}">
        <p14:creationId xmlns:p14="http://schemas.microsoft.com/office/powerpoint/2010/main" val="314036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1741" y="6177731"/>
            <a:ext cx="532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JCTC 7, 1344 (2011)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>
                <a:solidFill>
                  <a:srgbClr val="FFAB21"/>
                </a:solidFill>
              </a:rPr>
              <a:t>Real-Time TDDFT</a:t>
            </a:r>
          </a:p>
        </p:txBody>
      </p:sp>
      <p:pic>
        <p:nvPicPr>
          <p:cNvPr id="6" name="Content Placeholder 5" descr="nutshe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6942" y="678094"/>
            <a:ext cx="9025113" cy="378079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7201" y="4698151"/>
            <a:ext cx="8186738" cy="128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Blip>
                <a:blip r:embed="rId3"/>
              </a:buBlip>
              <a:defRPr/>
            </a:pP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R</a:t>
            </a:r>
            <a:r>
              <a:rPr lang="en-US" sz="2000" kern="0" err="1">
                <a:ea typeface="ＭＳ Ｐゴシック" pitchFamily="-112" charset="-128"/>
                <a:cs typeface="ＭＳ Ｐゴシック" pitchFamily="-112" charset="-128"/>
              </a:rPr>
              <a:t>esponse</a:t>
            </a: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 beyond perturbation limit, </a:t>
            </a:r>
            <a:r>
              <a:rPr lang="en-US" sz="2000" kern="0" err="1">
                <a:ea typeface="ＭＳ Ｐゴシック" pitchFamily="-112" charset="-128"/>
                <a:cs typeface="ＭＳ Ｐゴシック" pitchFamily="-112" charset="-128"/>
              </a:rPr>
              <a:t>anharmonic</a:t>
            </a: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 effects</a:t>
            </a:r>
          </a:p>
          <a:p>
            <a:pPr marL="342900" indent="-342900" defTabSz="9144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Blip>
                <a:blip r:embed="rId3"/>
              </a:buBlip>
              <a:defRPr/>
            </a:pP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Depends only on the XC potential </a:t>
            </a:r>
          </a:p>
          <a:p>
            <a:pPr marL="342900" indent="-342900" defTabSz="9144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Blip>
                <a:blip r:embed="rId3"/>
              </a:buBlip>
              <a:defRPr/>
            </a:pP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Real-time, real-space </a:t>
            </a:r>
            <a:r>
              <a:rPr lang="en-US" sz="2000" kern="0">
                <a:ea typeface="ＭＳ Ｐゴシック" pitchFamily="-112" charset="-128"/>
                <a:cs typeface="ＭＳ Ｐゴシック" pitchFamily="-112" charset="-128"/>
                <a:sym typeface="Wingdings" panose="05000000000000000000" pitchFamily="2" charset="2"/>
              </a:rPr>
              <a:t> </a:t>
            </a: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full dynamical information</a:t>
            </a:r>
          </a:p>
          <a:p>
            <a:pPr marL="342900" indent="-342900" defTabSz="9144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Blip>
                <a:blip r:embed="rId3"/>
              </a:buBlip>
              <a:defRPr/>
            </a:pPr>
            <a:r>
              <a:rPr lang="en-US" sz="2000" kern="0">
                <a:ea typeface="ＭＳ Ｐゴシック" pitchFamily="-112" charset="-128"/>
                <a:cs typeface="ＭＳ Ｐゴシック" pitchFamily="-112" charset="-128"/>
              </a:rPr>
              <a:t>Insight into ultrafast and nonlinear processes</a:t>
            </a:r>
          </a:p>
        </p:txBody>
      </p:sp>
    </p:spTree>
    <p:extLst>
      <p:ext uri="{BB962C8B-B14F-4D97-AF65-F5344CB8AC3E}">
        <p14:creationId xmlns:p14="http://schemas.microsoft.com/office/powerpoint/2010/main" val="392054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435864" y="3401569"/>
            <a:ext cx="2660904" cy="550863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0">
                <a:solidFill>
                  <a:srgbClr val="FFAB21"/>
                </a:solidFill>
                <a:ea typeface="ＭＳ Ｐゴシック" pitchFamily="26" charset="-128"/>
              </a:rPr>
              <a:t>Ultrafast Electron Dynamics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921675"/>
            <a:ext cx="746194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1" y="4807876"/>
            <a:ext cx="5763715" cy="1708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0089" y="6290845"/>
            <a:ext cx="532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JCTC 7, 1344 (2011)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22307" y="159676"/>
            <a:ext cx="111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K.Lopata</a:t>
            </a:r>
            <a:endParaRPr lang="en-US"/>
          </a:p>
          <a:p>
            <a:r>
              <a:rPr lang="en-US"/>
              <a:t>N. </a:t>
            </a:r>
            <a:r>
              <a:rPr lang="en-US" err="1"/>
              <a:t>Govind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6EB-9BF1-4DE9-856E-A08107D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E1040-1019-40E3-B747-A5E44520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19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5" name="Slide Number Placeholder 3"/>
          <p:cNvSpPr txBox="1">
            <a:spLocks noGrp="1"/>
          </p:cNvSpPr>
          <p:nvPr/>
        </p:nvSpPr>
        <p:spPr bwMode="auto">
          <a:xfrm>
            <a:off x="1636714" y="6483351"/>
            <a:ext cx="509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80BA6EA-03AC-4EC5-A115-5356FFBD91E5}" type="slidenum">
              <a:rPr lang="en-US" sz="900">
                <a:latin typeface="Arial" charset="0"/>
              </a:rPr>
              <a:pPr/>
              <a:t>2</a:t>
            </a:fld>
            <a:endParaRPr lang="en-US" sz="900">
              <a:latin typeface="Arial" charset="0"/>
            </a:endParaRPr>
          </a:p>
        </p:txBody>
      </p:sp>
      <p:sp>
        <p:nvSpPr>
          <p:cNvPr id="176136" name="TextBox 4"/>
          <p:cNvSpPr txBox="1">
            <a:spLocks noChangeArrowheads="1"/>
          </p:cNvSpPr>
          <p:nvPr/>
        </p:nvSpPr>
        <p:spPr bwMode="auto">
          <a:xfrm>
            <a:off x="4882263" y="6055721"/>
            <a:ext cx="4697412" cy="581025"/>
          </a:xfrm>
          <a:prstGeom prst="rect">
            <a:avLst/>
          </a:prstGeom>
          <a:solidFill>
            <a:srgbClr val="FFFF0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Time-Dependent Density Functional Theory, Marques et al, Springer 2006</a:t>
            </a:r>
          </a:p>
        </p:txBody>
      </p:sp>
      <p:graphicFrame>
        <p:nvGraphicFramePr>
          <p:cNvPr id="176133" name="Object 2"/>
          <p:cNvGraphicFramePr>
            <a:graphicFrameLocks noChangeAspect="1"/>
          </p:cNvGraphicFramePr>
          <p:nvPr/>
        </p:nvGraphicFramePr>
        <p:xfrm>
          <a:off x="7509871" y="2623088"/>
          <a:ext cx="4516814" cy="343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1854000" progId="Equation.DSMT4">
                  <p:embed/>
                </p:oleObj>
              </mc:Choice>
              <mc:Fallback>
                <p:oleObj name="Equation" r:id="rId2" imgW="2438280" imgH="1854000" progId="Equation.DSMT4">
                  <p:embed/>
                  <p:pic>
                    <p:nvPicPr>
                      <p:cNvPr id="1761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871" y="2623088"/>
                        <a:ext cx="4516814" cy="3432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Title 1"/>
          <p:cNvSpPr>
            <a:spLocks/>
          </p:cNvSpPr>
          <p:nvPr/>
        </p:nvSpPr>
        <p:spPr bwMode="auto">
          <a:xfrm>
            <a:off x="387015" y="3040578"/>
            <a:ext cx="249939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en-US" sz="3000" b="1">
                <a:solidFill>
                  <a:srgbClr val="E7942E"/>
                </a:solidFill>
                <a:latin typeface="Arial Nova" panose="020B0504020202020204" pitchFamily="34" charset="0"/>
              </a:rPr>
              <a:t>Time-Dependent DFT</a:t>
            </a:r>
          </a:p>
        </p:txBody>
      </p:sp>
      <p:sp>
        <p:nvSpPr>
          <p:cNvPr id="176138" name="TextBox 4"/>
          <p:cNvSpPr txBox="1">
            <a:spLocks noChangeArrowheads="1"/>
          </p:cNvSpPr>
          <p:nvPr/>
        </p:nvSpPr>
        <p:spPr bwMode="auto">
          <a:xfrm>
            <a:off x="5050868" y="384502"/>
            <a:ext cx="3362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Arial Nova" panose="020B0504020202020204" pitchFamily="34" charset="0"/>
              </a:rPr>
              <a:t> </a:t>
            </a:r>
            <a:r>
              <a:rPr lang="en-US" sz="2800" dirty="0" err="1">
                <a:latin typeface="Arial Nova" panose="020B0504020202020204" pitchFamily="34" charset="0"/>
              </a:rPr>
              <a:t>Casida</a:t>
            </a:r>
            <a:r>
              <a:rPr lang="en-US" sz="2800" dirty="0">
                <a:latin typeface="Arial Nova" panose="020B0504020202020204" pitchFamily="34" charset="0"/>
              </a:rPr>
              <a:t> Formulation</a:t>
            </a:r>
          </a:p>
        </p:txBody>
      </p:sp>
      <p:sp>
        <p:nvSpPr>
          <p:cNvPr id="176139" name="Content Placeholder 2"/>
          <p:cNvSpPr>
            <a:spLocks/>
          </p:cNvSpPr>
          <p:nvPr/>
        </p:nvSpPr>
        <p:spPr bwMode="auto">
          <a:xfrm>
            <a:off x="3105541" y="1714056"/>
            <a:ext cx="66627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SzPct val="80000"/>
            </a:pPr>
            <a:r>
              <a:rPr lang="en-US" sz="2400">
                <a:latin typeface="Arial Nova" panose="020B0504020202020204" pitchFamily="34" charset="0"/>
                <a:sym typeface="Wingdings" pitchFamily="2" charset="2"/>
              </a:rPr>
              <a:t>Perturbed density  first-order correction</a:t>
            </a:r>
            <a:endParaRPr lang="en-US" sz="2400">
              <a:latin typeface="Arial Nova" panose="020B0504020202020204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SzPct val="80000"/>
            </a:pPr>
            <a:r>
              <a:rPr lang="en-US" sz="2400">
                <a:latin typeface="Arial Nova" panose="020B0504020202020204" pitchFamily="34" charset="0"/>
              </a:rPr>
              <a:t>Linear response approach </a:t>
            </a:r>
            <a:r>
              <a:rPr lang="en-US" sz="2400">
                <a:latin typeface="Arial Nova" panose="020B0504020202020204" pitchFamily="34" charset="0"/>
                <a:sym typeface="Wingdings" pitchFamily="2" charset="2"/>
              </a:rPr>
              <a:t> frequency domain</a:t>
            </a:r>
            <a:endParaRPr lang="en-US" sz="2400">
              <a:latin typeface="Arial Nova" panose="020B0504020202020204" pitchFamily="34" charset="0"/>
            </a:endParaRPr>
          </a:p>
        </p:txBody>
      </p:sp>
      <p:sp>
        <p:nvSpPr>
          <p:cNvPr id="176140" name="Text Box 9"/>
          <p:cNvSpPr txBox="1">
            <a:spLocks noChangeArrowheads="1"/>
          </p:cNvSpPr>
          <p:nvPr/>
        </p:nvSpPr>
        <p:spPr bwMode="auto">
          <a:xfrm>
            <a:off x="3282901" y="4126003"/>
            <a:ext cx="3948068" cy="830997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 Nova" panose="020B0504020202020204" pitchFamily="34" charset="0"/>
              </a:rPr>
              <a:t>Cannot be used to describe</a:t>
            </a:r>
          </a:p>
          <a:p>
            <a:pPr eaLnBrk="0" hangingPunct="0"/>
            <a:r>
              <a:rPr lang="en-US" sz="2400" dirty="0">
                <a:latin typeface="Arial Nova" panose="020B0504020202020204" pitchFamily="34" charset="0"/>
              </a:rPr>
              <a:t>excitations in intense fields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6EB-9BF1-4DE9-856E-A08107D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E1040-1019-40E3-B747-A5E44520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20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ChangeArrowheads="1"/>
          </p:cNvSpPr>
          <p:nvPr/>
        </p:nvSpPr>
        <p:spPr bwMode="auto">
          <a:xfrm>
            <a:off x="147249" y="2877312"/>
            <a:ext cx="2376496" cy="287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E7942E"/>
                </a:solidFill>
                <a:latin typeface="Arial Nova" panose="020B0504020202020204" pitchFamily="34" charset="0"/>
              </a:rPr>
              <a:t>Excited State Calculations with TDDFT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566354" y="2417233"/>
            <a:ext cx="8037945" cy="14613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Optical properties (UV/Vis)</a:t>
            </a:r>
          </a:p>
          <a:p>
            <a:pPr>
              <a:lnSpc>
                <a:spcPct val="100000"/>
              </a:lnSpc>
            </a:pPr>
            <a:r>
              <a:rPr lang="en-US"/>
              <a:t>Pre- and near-edge X-ray absorption (XANES)</a:t>
            </a:r>
          </a:p>
          <a:p>
            <a:pPr>
              <a:lnSpc>
                <a:spcPct val="100000"/>
              </a:lnSpc>
            </a:pPr>
            <a:r>
              <a:rPr lang="en-US"/>
              <a:t>TDDFT Gradients/Optimization </a:t>
            </a:r>
          </a:p>
          <a:p>
            <a:pPr>
              <a:lnSpc>
                <a:spcPct val="750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324967" y="3203342"/>
            <a:ext cx="351077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E7942E"/>
                </a:solidFill>
                <a:latin typeface="Arial Nova" panose="020B0504020202020204" pitchFamily="34" charset="0"/>
              </a:rPr>
              <a:t>UV/Vis &amp; X-ray Spectroscopy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10111646" y="1309388"/>
            <a:ext cx="12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UV/Vis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50" y="1311595"/>
            <a:ext cx="5337499" cy="44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6326570" y="1675378"/>
            <a:ext cx="3659405" cy="1077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10419069" y="3355226"/>
            <a:ext cx="9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X-ray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310100" y="3946491"/>
            <a:ext cx="3108968" cy="1325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4"/>
          <p:cNvSpPr>
            <a:spLocks noChangeArrowheads="1"/>
          </p:cNvSpPr>
          <p:nvPr/>
        </p:nvSpPr>
        <p:spPr bwMode="auto">
          <a:xfrm>
            <a:off x="4403980" y="3576576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3994518" y="674400"/>
            <a:ext cx="767405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lvl="1">
              <a:defRPr/>
            </a:pP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geometry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O     0.00000000     0.00000000     0.12982363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H     0.75933475     0.00000000    -0.46621158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H    -0.75933475     0.00000000    -0.46621158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basis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   O library 6-31G**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   H library 6-31G**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err="1">
                <a:latin typeface="Courier New" pitchFamily="49" charset="0"/>
              </a:rPr>
              <a:t>dft</a:t>
            </a: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  xc b3lyp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err="1">
                <a:latin typeface="Courier New" pitchFamily="49" charset="0"/>
              </a:rPr>
              <a:t>tddft</a:t>
            </a: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nroots</a:t>
            </a:r>
            <a:r>
              <a:rPr lang="en-US" sz="1600" b="1">
                <a:latin typeface="Courier New" pitchFamily="49" charset="0"/>
              </a:rPr>
              <a:t> 10</a:t>
            </a: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>
                <a:latin typeface="Courier New" pitchFamily="49" charset="0"/>
              </a:rPr>
              <a:t>task </a:t>
            </a:r>
            <a:r>
              <a:rPr lang="en-US" sz="1600" b="1" err="1">
                <a:latin typeface="Courier New" pitchFamily="49" charset="0"/>
              </a:rPr>
              <a:t>tddft</a:t>
            </a:r>
            <a:r>
              <a:rPr lang="en-US" sz="1600" b="1">
                <a:latin typeface="Courier New" pitchFamily="49" charset="0"/>
              </a:rPr>
              <a:t> energy</a:t>
            </a:r>
          </a:p>
          <a:p>
            <a:pPr lvl="1">
              <a:defRPr/>
            </a:pPr>
            <a:endParaRPr lang="en-US" sz="1600" b="1">
              <a:latin typeface="Courier New" pitchFamily="49" charset="0"/>
            </a:endParaRPr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226" y="3235263"/>
            <a:ext cx="2675349" cy="682625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rgbClr val="E7942E"/>
                </a:solidFill>
              </a:rPr>
              <a:t>Basic UV/Vis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/>
              <a:t>Sample UV/Vis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8813" y="278860"/>
            <a:ext cx="936702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Root   1 singlet b2             0.294221368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a.u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                8.0062 eV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 X -0.00000   Y  0.26890   Z  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XX -0.00000  XY  0.00000  XZ  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YY -0.00000  YZ -0.08066  ZZ -0.00000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Dipole Oscillator Strength                    0.0141833591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Electric Quadrupole                           0.0000000009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Magnetic Dipole                               0.0000001219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Total Oscillator Strength                     0.0141834819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Occ.    5  b2  --- 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Virt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    6  a1   1.00002 X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Root   2 singlet a2             0.369097480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a.u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               10.0437 eV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 X -0.00000   Y  0.00000   Z -0.00000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XX -0.00000  XY  0.24936  XZ  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YY  0.00000  YZ -0.00000  ZZ -0.00000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Dipole Oscillator Strength                    0.0000000000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Electric Quadrupole                           0.0000000166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Magnetic Dipole                               0.0000003348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Total Oscillator Strength                     0.0000003515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Occ.    5  b2  --- 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Virt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    7  b1  -0.99936 X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Root   3 singlet a1             0.387064731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a.u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               10.5326 eV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----------------------------------------------------------------------------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 X -0.00000   Y -0.00000   Z  0.60463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Transition Moments   XX -0.62351  XY  0.00000  XZ  0.00000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>
                <a:solidFill>
                  <a:srgbClr val="E7942E"/>
                </a:solidFill>
              </a:rPr>
              <a:t>UV/Vis Spectrum (different broadenings)</a:t>
            </a:r>
          </a:p>
        </p:txBody>
      </p:sp>
      <p:pic>
        <p:nvPicPr>
          <p:cNvPr id="2" name="Picture 2" descr="h2o_tddft_uvvis.png">
            <a:extLst>
              <a:ext uri="{FF2B5EF4-FFF2-40B4-BE49-F238E27FC236}">
                <a16:creationId xmlns:a16="http://schemas.microsoft.com/office/drawing/2014/main" id="{3634F520-1140-03F2-E3DF-11435020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48" y="-146386"/>
            <a:ext cx="7976936" cy="5987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E09CA-F148-CA4C-C16F-06B5998837EA}"/>
              </a:ext>
            </a:extLst>
          </p:cNvPr>
          <p:cNvSpPr txBox="1"/>
          <p:nvPr/>
        </p:nvSpPr>
        <p:spPr>
          <a:xfrm>
            <a:off x="3047061" y="5516040"/>
            <a:ext cx="93204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ourier New"/>
                <a:ea typeface="+mn-lt"/>
                <a:cs typeface="+mn-lt"/>
              </a:rPr>
              <a:t>python3 nw_spectrum.py -b0.25 -p5000 &lt; h2o_tddft_uvvis.out&gt;h2o_tddft_uvvis.data.b025</a:t>
            </a:r>
          </a:p>
          <a:p>
            <a:r>
              <a:rPr lang="en-US" sz="1400" b="1">
                <a:latin typeface="Courier New"/>
                <a:cs typeface="Courier New"/>
              </a:rPr>
              <a:t>python3 nw_spectrum.py -b2.00 -p5000 &lt; h2o_tddft_uvvis.out&gt;h2o_tddft_uvvis.data.b200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30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48963" y="3451332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9227" y="3410434"/>
            <a:ext cx="2321781" cy="682625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rgbClr val="E7942E"/>
                </a:solidFill>
              </a:rPr>
              <a:t>Basic XANES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8962" y="674400"/>
            <a:ext cx="75872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geometry units angstrom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nocenter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 0       0        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C 0       0.00     1.15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* library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aug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-cc-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pvtz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xc b3lyp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optimize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xc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beckehandh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cis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-15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nroots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notriplet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thresh 1e-04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0582" y="4754778"/>
            <a:ext cx="1745103" cy="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6709629" y="4093059"/>
            <a:ext cx="4420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Defines the initial state(s)</a:t>
            </a:r>
          </a:p>
          <a:p>
            <a:r>
              <a:rPr lang="en-US" sz="2000"/>
              <a:t>All (core) states below energy of -15 au are taken as initial states. No restriction on final states </a:t>
            </a:r>
          </a:p>
        </p:txBody>
      </p:sp>
    </p:spTree>
    <p:extLst>
      <p:ext uri="{BB962C8B-B14F-4D97-AF65-F5344CB8AC3E}">
        <p14:creationId xmlns:p14="http://schemas.microsoft.com/office/powerpoint/2010/main" val="63266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83075" y="3619598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840" y="3278285"/>
            <a:ext cx="3199605" cy="682625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rgbClr val="E7942E"/>
                </a:solidFill>
              </a:rPr>
              <a:t>Alternate input for XANES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3074" y="842733"/>
            <a:ext cx="75872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geometry units angstrom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nocenter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 0       0        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C 0       0.00     1.15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* library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aug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-cc-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pvtz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xc b3lyp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optimize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xc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beckehandh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cis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ewin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-20.0 -10.0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nroots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notriplet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thresh 1e-04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64249" y="4923044"/>
            <a:ext cx="1745103" cy="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7850707" y="4566127"/>
            <a:ext cx="333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Defines the initial state(s) with energy windows</a:t>
            </a:r>
          </a:p>
        </p:txBody>
      </p:sp>
    </p:spTree>
    <p:extLst>
      <p:ext uri="{BB962C8B-B14F-4D97-AF65-F5344CB8AC3E}">
        <p14:creationId xmlns:p14="http://schemas.microsoft.com/office/powerpoint/2010/main" val="3865464167"/>
      </p:ext>
    </p:extLst>
  </p:cSld>
  <p:clrMapOvr>
    <a:masterClrMapping/>
  </p:clrMapOvr>
</p:sld>
</file>

<file path=ppt/theme/theme1.xml><?xml version="1.0" encoding="utf-8"?>
<a:theme xmlns:a="http://schemas.openxmlformats.org/drawingml/2006/main" name="EMSL presTemplate Apr2021">
  <a:themeElements>
    <a:clrScheme name="EMSL 1">
      <a:dk1>
        <a:srgbClr val="000000"/>
      </a:dk1>
      <a:lt1>
        <a:srgbClr val="FFFFFF"/>
      </a:lt1>
      <a:dk2>
        <a:srgbClr val="121549"/>
      </a:dk2>
      <a:lt2>
        <a:srgbClr val="3DFA89"/>
      </a:lt2>
      <a:accent1>
        <a:srgbClr val="1FB6EC"/>
      </a:accent1>
      <a:accent2>
        <a:srgbClr val="1DB280"/>
      </a:accent2>
      <a:accent3>
        <a:srgbClr val="A77B53"/>
      </a:accent3>
      <a:accent4>
        <a:srgbClr val="F83D36"/>
      </a:accent4>
      <a:accent5>
        <a:srgbClr val="FC9125"/>
      </a:accent5>
      <a:accent6>
        <a:srgbClr val="F8EB4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SL Widescreen Presentation template" id="{44E4533D-D37F-9F4B-A7D4-1145CD9C7095}" vid="{BBF9F8BE-9B96-D24B-8288-DD044FF94C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E2EA1CCEDFE42ABC93D9292C873B0" ma:contentTypeVersion="15" ma:contentTypeDescription="Create a new document." ma:contentTypeScope="" ma:versionID="d0e421adeeb29216af584de8cfaaa04a">
  <xsd:schema xmlns:xsd="http://www.w3.org/2001/XMLSchema" xmlns:xs="http://www.w3.org/2001/XMLSchema" xmlns:p="http://schemas.microsoft.com/office/2006/metadata/properties" xmlns:ns2="c984396b-6b2b-4702-b0ed-ddd4650c9569" xmlns:ns3="df1a08c3-14da-4669-a81b-4822034d70c2" xmlns:ns4="5cece13e-3376-4417-9525-be60b11a89a8" targetNamespace="http://schemas.microsoft.com/office/2006/metadata/properties" ma:root="true" ma:fieldsID="2635d5d37e702e062bf6f3db5e2ece6e" ns2:_="" ns3:_="" ns4:_="">
    <xsd:import namespace="c984396b-6b2b-4702-b0ed-ddd4650c9569"/>
    <xsd:import namespace="df1a08c3-14da-4669-a81b-4822034d70c2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4396b-6b2b-4702-b0ed-ddd4650c95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a08c3-14da-4669-a81b-4822034d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dbef186-2c9c-465c-b98c-3ee97403fb82}" ma:internalName="TaxCatchAll" ma:showField="CatchAllData" ma:web="c984396b-6b2b-4702-b0ed-ddd4650c95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1a08c3-14da-4669-a81b-4822034d70c2">
      <Terms xmlns="http://schemas.microsoft.com/office/infopath/2007/PartnerControls"/>
    </lcf76f155ced4ddcb4097134ff3c332f>
    <TaxCatchAll xmlns="5cece13e-3376-4417-9525-be60b11a89a8" xsi:nil="true"/>
  </documentManagement>
</p:properties>
</file>

<file path=customXml/itemProps1.xml><?xml version="1.0" encoding="utf-8"?>
<ds:datastoreItem xmlns:ds="http://schemas.openxmlformats.org/officeDocument/2006/customXml" ds:itemID="{88B66079-B3A6-4495-8AED-D8E88196E3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E789F3-8093-44A4-87CA-AB528B5CBFBE}">
  <ds:schemaRefs>
    <ds:schemaRef ds:uri="5cece13e-3376-4417-9525-be60b11a89a8"/>
    <ds:schemaRef ds:uri="c984396b-6b2b-4702-b0ed-ddd4650c9569"/>
    <ds:schemaRef ds:uri="df1a08c3-14da-4669-a81b-4822034d70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A8E216-B9FC-47B2-BB38-0CC8C6F95635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5cece13e-3376-4417-9525-be60b11a89a8"/>
    <ds:schemaRef ds:uri="http://purl.org/dc/dcmitype/"/>
    <ds:schemaRef ds:uri="http://schemas.microsoft.com/office/2006/documentManagement/types"/>
    <ds:schemaRef ds:uri="http://purl.org/dc/elements/1.1/"/>
    <ds:schemaRef ds:uri="df1a08c3-14da-4669-a81b-4822034d70c2"/>
    <ds:schemaRef ds:uri="c984396b-6b2b-4702-b0ed-ddd4650c95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EMSL presTemplate Apr2021</Template>
  <TotalTime>0</TotalTime>
  <Words>1016</Words>
  <Application>Microsoft Macintosh PowerPoint</Application>
  <PresentationFormat>Widescreen</PresentationFormat>
  <Paragraphs>223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Nova</vt:lpstr>
      <vt:lpstr>Arial Nova Light</vt:lpstr>
      <vt:lpstr>Calibri</vt:lpstr>
      <vt:lpstr>Courier New</vt:lpstr>
      <vt:lpstr>Times New Roman</vt:lpstr>
      <vt:lpstr>Wingdings</vt:lpstr>
      <vt:lpstr>EMSL presTemplate Apr2021</vt:lpstr>
      <vt:lpstr>Equation</vt:lpstr>
      <vt:lpstr>TDDFT</vt:lpstr>
      <vt:lpstr>PowerPoint Presentation</vt:lpstr>
      <vt:lpstr>PowerPoint Presentation</vt:lpstr>
      <vt:lpstr>PowerPoint Presentation</vt:lpstr>
      <vt:lpstr>Basic UV/Vis Input</vt:lpstr>
      <vt:lpstr>Sample UV/Vis Output</vt:lpstr>
      <vt:lpstr>UV/Vis Spectrum (different broadenings)</vt:lpstr>
      <vt:lpstr>Basic XANES Input</vt:lpstr>
      <vt:lpstr>Alternate input for XANES</vt:lpstr>
      <vt:lpstr>Sample XANES Output</vt:lpstr>
      <vt:lpstr>PowerPoint Presentation</vt:lpstr>
      <vt:lpstr>PowerPoint Presentation</vt:lpstr>
      <vt:lpstr>PowerPoint Presentation</vt:lpstr>
      <vt:lpstr>PowerPoint Presentation</vt:lpstr>
      <vt:lpstr>Basic TDDFT Optimization Input</vt:lpstr>
      <vt:lpstr>PowerPoint Presentation</vt:lpstr>
      <vt:lpstr>Real-Time TDDFT</vt:lpstr>
      <vt:lpstr>Ultrafast Electron Dynamics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Apra, Edoardo</dc:creator>
  <cp:lastModifiedBy>Apra, Edoardo</cp:lastModifiedBy>
  <cp:revision>1</cp:revision>
  <cp:lastPrinted>2019-03-15T16:48:34Z</cp:lastPrinted>
  <dcterms:created xsi:type="dcterms:W3CDTF">2023-06-14T01:28:35Z</dcterms:created>
  <dcterms:modified xsi:type="dcterms:W3CDTF">2023-06-14T22:58:56Z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0x01010007EE2EA1CCEDFE42ABC93D9292C873B0</vt:lpwstr>
  </property>
  <property fmtid="{D5CDD505-2E9C-101B-9397-08002B2CF9AE}" pid="3" name="_AdHocReviewCycleID">
    <vt:i4>1814793948</vt:i4>
  </property>
  <property fmtid="{D5CDD505-2E9C-101B-9397-08002B2CF9AE}" pid="4" name="_NewReviewCycle">
    <vt:lpwstr/>
  </property>
  <property fmtid="{D5CDD505-2E9C-101B-9397-08002B2CF9AE}" pid="5" name="_EmailSubject">
    <vt:lpwstr>A staff accomplishments slide for BER and 3 thumbnails, please</vt:lpwstr>
  </property>
  <property fmtid="{D5CDD505-2E9C-101B-9397-08002B2CF9AE}" pid="6" name="_AuthorEmail">
    <vt:lpwstr>Linda.Burk@pnnl.gov</vt:lpwstr>
  </property>
  <property fmtid="{D5CDD505-2E9C-101B-9397-08002B2CF9AE}" pid="7" name="_AuthorEmailDisplayName">
    <vt:lpwstr>Burk, Linda H</vt:lpwstr>
  </property>
  <property fmtid="{D5CDD505-2E9C-101B-9397-08002B2CF9AE}" pid="8" name="MediaServiceImageTags">
    <vt:lpwstr/>
  </property>
</Properties>
</file>