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26" r:id="rId3"/>
    <p:sldId id="320" r:id="rId4"/>
    <p:sldId id="329" r:id="rId5"/>
    <p:sldId id="288" r:id="rId6"/>
    <p:sldId id="327" r:id="rId7"/>
    <p:sldId id="328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5"/>
    <p:restoredTop sz="95000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3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7/1/2024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596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86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69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8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4.wdp"/><Relationship Id="rId18" Type="http://schemas.openxmlformats.org/officeDocument/2006/relationships/image" Target="../media/image250.png"/><Relationship Id="rId3" Type="http://schemas.openxmlformats.org/officeDocument/2006/relationships/image" Target="../media/image6.png"/><Relationship Id="rId7" Type="http://schemas.openxmlformats.org/officeDocument/2006/relationships/image" Target="../media/image210.png"/><Relationship Id="rId12" Type="http://schemas.openxmlformats.org/officeDocument/2006/relationships/image" Target="../media/image10.png"/><Relationship Id="rId17" Type="http://schemas.openxmlformats.org/officeDocument/2006/relationships/image" Target="../media/image24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0.png"/><Relationship Id="rId11" Type="http://schemas.microsoft.com/office/2007/relationships/hdphoto" Target="../media/hdphoto3.wdp"/><Relationship Id="rId5" Type="http://schemas.openxmlformats.org/officeDocument/2006/relationships/image" Target="../media/image7.jpg"/><Relationship Id="rId15" Type="http://schemas.microsoft.com/office/2007/relationships/hdphoto" Target="../media/hdphoto5.wdp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4159231"/>
            <a:ext cx="6638544" cy="1650381"/>
          </a:xfrm>
        </p:spPr>
        <p:txBody>
          <a:bodyPr/>
          <a:lstStyle/>
          <a:p>
            <a:pPr algn="ctr"/>
            <a:r>
              <a:rPr lang="en-US" sz="1800" dirty="0">
                <a:latin typeface="Century" panose="02040604050505020304" pitchFamily="18" charset="0"/>
              </a:rPr>
              <a:t>Mohammad </a:t>
            </a:r>
            <a:r>
              <a:rPr lang="en-US" sz="1800" dirty="0" err="1">
                <a:latin typeface="Century" panose="02040604050505020304" pitchFamily="18" charset="0"/>
              </a:rPr>
              <a:t>Shakiba</a:t>
            </a:r>
            <a:endParaRPr lang="en-US" sz="1800" dirty="0">
              <a:latin typeface="Century" panose="02040604050505020304" pitchFamily="18" charset="0"/>
            </a:endParaRPr>
          </a:p>
          <a:p>
            <a:pPr algn="ctr"/>
            <a:r>
              <a:rPr lang="en-US" sz="1800" dirty="0">
                <a:latin typeface="Century" panose="02040604050505020304" pitchFamily="18" charset="0"/>
              </a:rPr>
              <a:t>SUNY Buffalo</a:t>
            </a:r>
          </a:p>
          <a:p>
            <a:pPr algn="ctr"/>
            <a:r>
              <a:rPr lang="en-US" sz="1800" dirty="0" err="1">
                <a:latin typeface="Century" panose="02040604050505020304" pitchFamily="18" charset="0"/>
              </a:rPr>
              <a:t>Akimov</a:t>
            </a:r>
            <a:r>
              <a:rPr lang="en-US" sz="1800" dirty="0">
                <a:latin typeface="Century" panose="02040604050505020304" pitchFamily="18" charset="0"/>
              </a:rPr>
              <a:t> Research Group</a:t>
            </a:r>
          </a:p>
        </p:txBody>
      </p:sp>
      <p:sp>
        <p:nvSpPr>
          <p:cNvPr id="4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 txBox="1">
            <a:spLocks/>
          </p:cNvSpPr>
          <p:nvPr/>
        </p:nvSpPr>
        <p:spPr>
          <a:xfrm>
            <a:off x="658368" y="1696720"/>
            <a:ext cx="6638544" cy="2051578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sz="2800" b="0" i="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entury" panose="02040604050505020304" pitchFamily="18" charset="0"/>
              </a:rPr>
              <a:t>Kohn-Sham Hamiltonian Mapping Approach with Machine-Learning</a:t>
            </a:r>
          </a:p>
          <a:p>
            <a:pPr algn="ctr"/>
            <a:endParaRPr lang="en-US" sz="2200" dirty="0">
              <a:latin typeface="Century" panose="02040604050505020304" pitchFamily="18" charset="0"/>
            </a:endParaRPr>
          </a:p>
          <a:p>
            <a:pPr algn="ctr"/>
            <a:r>
              <a:rPr lang="en-US" sz="2200" dirty="0" err="1">
                <a:solidFill>
                  <a:srgbClr val="FFFF00"/>
                </a:solidFill>
                <a:latin typeface="Century" panose="02040604050505020304" pitchFamily="18" charset="0"/>
              </a:rPr>
              <a:t>CompChemCyberTraining</a:t>
            </a:r>
            <a:r>
              <a:rPr lang="en-US" sz="2200" dirty="0">
                <a:solidFill>
                  <a:srgbClr val="FFFF00"/>
                </a:solidFill>
                <a:latin typeface="Century" panose="02040604050505020304" pitchFamily="18" charset="0"/>
              </a:rPr>
              <a:t> Workshop, July 2024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0" y="1043872"/>
            <a:ext cx="11458647" cy="590931"/>
          </a:xfrm>
        </p:spPr>
        <p:txBody>
          <a:bodyPr/>
          <a:lstStyle/>
          <a:p>
            <a:r>
              <a:rPr lang="en-US" dirty="0"/>
              <a:t>Kohn-Sham Hamiltonian mapping workflow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555" y="6357928"/>
            <a:ext cx="52413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Shakiba, </a:t>
            </a:r>
            <a:r>
              <a:rPr lang="en-US" sz="1400" dirty="0" err="1"/>
              <a:t>Akimov</a:t>
            </a:r>
            <a:r>
              <a:rPr lang="en-US" sz="1400" dirty="0"/>
              <a:t>, J. Chem. Theory Compu., 2024, 8, 2992-3007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ABD1E1-1899-6B33-E9A5-801A00BCDE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794" b="86228" l="29569" r="74313">
                        <a14:backgroundMark x1="54936" y1="34702" x2="54936" y2="34702"/>
                        <a14:backgroundMark x1="56996" y1="39603" x2="56996" y2="39603"/>
                        <a14:backgroundMark x1="43549" y1="60132" x2="43549" y2="60132"/>
                        <a14:backgroundMark x1="45609" y1="63974" x2="45609" y2="63974"/>
                        <a14:backgroundMark x1="51363" y1="48874" x2="51363" y2="48874"/>
                        <a14:backgroundMark x1="54210" y1="64371" x2="54210" y2="64371"/>
                        <a14:backgroundMark x1="53664" y1="59073" x2="53664" y2="59073"/>
                        <a14:backgroundMark x1="56693" y1="59205" x2="56693" y2="59205"/>
                        <a14:backgroundMark x1="57480" y1="54570" x2="57480" y2="54570"/>
                        <a14:backgroundMark x1="59297" y1="57748" x2="59297" y2="57748"/>
                        <a14:backgroundMark x1="55906" y1="60132" x2="55906" y2="60132"/>
                        <a14:backgroundMark x1="49182" y1="54437" x2="49182" y2="54437"/>
                        <a14:backgroundMark x1="48819" y1="48874" x2="48819" y2="48874"/>
                        <a14:backgroundMark x1="45609" y1="41987" x2="45609" y2="41987"/>
                        <a14:backgroundMark x1="48213" y1="34172" x2="48213" y2="34172"/>
                        <a14:backgroundMark x1="52211" y1="28212" x2="52211" y2="28212"/>
                        <a14:backgroundMark x1="51969" y1="26887" x2="51969" y2="26887"/>
                        <a14:backgroundMark x1="43247" y1="71788" x2="43247" y2="71788"/>
                        <a14:backgroundMark x1="44821" y1="77616" x2="44821" y2="77616"/>
                        <a14:backgroundMark x1="39673" y1="64106" x2="39673" y2="64106"/>
                        <a14:backgroundMark x1="40279" y1="65430" x2="40279" y2="65430"/>
                        <a14:backgroundMark x1="39915" y1="52980" x2="39915" y2="52980"/>
                        <a14:backgroundMark x1="46093" y1="54172" x2="46093" y2="54172"/>
                        <a14:backgroundMark x1="48395" y1="59073" x2="48395" y2="59073"/>
                        <a14:backgroundMark x1="51060" y1="64901" x2="51060" y2="64901"/>
                        <a14:backgroundMark x1="43428" y1="48212" x2="43428" y2="48212"/>
                        <a14:backgroundMark x1="46396" y1="29669" x2="46396" y2="29669"/>
                        <a14:backgroundMark x1="60509" y1="45563" x2="60509" y2="45563"/>
                        <a14:backgroundMark x1="51847" y1="55099" x2="51847" y2="55099"/>
                        <a14:backgroundMark x1="39612" y1="59470" x2="39612" y2="59470"/>
                        <a14:backgroundMark x1="39310" y1="50861" x2="39310" y2="508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35" t="15055" r="34320" b="15688"/>
          <a:stretch/>
        </p:blipFill>
        <p:spPr>
          <a:xfrm rot="20940371">
            <a:off x="884231" y="3478848"/>
            <a:ext cx="1358684" cy="13428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1FE6870-7EF6-EBC7-D0C1-2BF4A1E5E9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" t="20532" r="68776" b="21279"/>
          <a:stretch/>
        </p:blipFill>
        <p:spPr>
          <a:xfrm flipV="1">
            <a:off x="5104284" y="3369694"/>
            <a:ext cx="1482848" cy="1491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7ADC43-8739-531C-32E9-7FF149FA948A}"/>
                  </a:ext>
                </a:extLst>
              </p:cNvPr>
              <p:cNvSpPr txBox="1"/>
              <p:nvPr/>
            </p:nvSpPr>
            <p:spPr>
              <a:xfrm>
                <a:off x="4825776" y="2842000"/>
                <a:ext cx="1985075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𝒏𝒐𝒏</m:t>
                        </m:r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𝑺𝑪𝑭</m:t>
                        </m:r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𝑷𝑩𝑬</m:t>
                        </m:r>
                      </m:sup>
                    </m:sSup>
                  </m:oMath>
                </a14:m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7ADC43-8739-531C-32E9-7FF149FA9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776" y="2842000"/>
                <a:ext cx="1985075" cy="344133"/>
              </a:xfrm>
              <a:prstGeom prst="rect">
                <a:avLst/>
              </a:prstGeom>
              <a:blipFill>
                <a:blip r:embed="rId6"/>
                <a:stretch>
                  <a:fillRect l="-1538"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C7E7277-172C-2B32-5394-1BA7D4AFF3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34" t="21842" r="36413" b="21112"/>
          <a:stretch/>
        </p:blipFill>
        <p:spPr>
          <a:xfrm flipV="1">
            <a:off x="7405095" y="3369694"/>
            <a:ext cx="1480036" cy="14574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E77FDD2-B05B-D33C-9D0D-5DE5AF62FC96}"/>
              </a:ext>
            </a:extLst>
          </p:cNvPr>
          <p:cNvSpPr txBox="1"/>
          <p:nvPr/>
        </p:nvSpPr>
        <p:spPr>
          <a:xfrm>
            <a:off x="972073" y="2793267"/>
            <a:ext cx="1121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Nuclear geometry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D5A76F-EE2C-DF45-9969-21247B688599}"/>
                  </a:ext>
                </a:extLst>
              </p:cNvPr>
              <p:cNvSpPr txBox="1"/>
              <p:nvPr/>
            </p:nvSpPr>
            <p:spPr>
              <a:xfrm rot="16200000">
                <a:off x="8655104" y="3833542"/>
                <a:ext cx="23216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KS orbital energies,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D5A76F-EE2C-DF45-9969-21247B688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655104" y="3833542"/>
                <a:ext cx="2321638" cy="338554"/>
              </a:xfrm>
              <a:prstGeom prst="rect">
                <a:avLst/>
              </a:prstGeom>
              <a:blipFill>
                <a:blip r:embed="rId7"/>
                <a:stretch>
                  <a:fillRect l="-5357" r="-21429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928A8C16-B569-5FCB-8EAD-45D40718619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5694" b="72520" l="39777" r="6096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128" t="19841" r="36383" b="21627"/>
          <a:stretch/>
        </p:blipFill>
        <p:spPr>
          <a:xfrm rot="4157520">
            <a:off x="10842986" y="4507035"/>
            <a:ext cx="579663" cy="58574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B78B20A-98E5-C5E2-A5F7-3EF4B0574D0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6302" b="73882" l="39348" r="61463">
                        <a14:backgroundMark x1="51605" y1="36689" x2="51605" y2="36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584" t="20354" r="35773" b="20171"/>
          <a:stretch/>
        </p:blipFill>
        <p:spPr>
          <a:xfrm>
            <a:off x="10813953" y="3509466"/>
            <a:ext cx="558638" cy="54962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EC9E48-A604-7972-ABF8-3DF986B53649}"/>
              </a:ext>
            </a:extLst>
          </p:cNvPr>
          <p:cNvCxnSpPr/>
          <p:nvPr/>
        </p:nvCxnSpPr>
        <p:spPr>
          <a:xfrm>
            <a:off x="10071969" y="3363159"/>
            <a:ext cx="7251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F8CF068-C365-4DA9-75EF-408C93B26CEB}"/>
              </a:ext>
            </a:extLst>
          </p:cNvPr>
          <p:cNvCxnSpPr/>
          <p:nvPr/>
        </p:nvCxnSpPr>
        <p:spPr>
          <a:xfrm>
            <a:off x="10071969" y="3509466"/>
            <a:ext cx="7251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D0DCCF-3C5A-C3D5-DCE8-F69BAEB8C612}"/>
              </a:ext>
            </a:extLst>
          </p:cNvPr>
          <p:cNvCxnSpPr/>
          <p:nvPr/>
        </p:nvCxnSpPr>
        <p:spPr>
          <a:xfrm>
            <a:off x="10071969" y="3580586"/>
            <a:ext cx="7251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D48ED3-CA7D-6A6E-1036-D765AB073E9F}"/>
              </a:ext>
            </a:extLst>
          </p:cNvPr>
          <p:cNvCxnSpPr/>
          <p:nvPr/>
        </p:nvCxnSpPr>
        <p:spPr>
          <a:xfrm>
            <a:off x="10071969" y="3683199"/>
            <a:ext cx="7251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93DE97-CE7A-3FB8-A229-1C17428C96C0}"/>
              </a:ext>
            </a:extLst>
          </p:cNvPr>
          <p:cNvCxnSpPr/>
          <p:nvPr/>
        </p:nvCxnSpPr>
        <p:spPr>
          <a:xfrm>
            <a:off x="10071969" y="4467589"/>
            <a:ext cx="72513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26A85A0-ED7B-7618-6851-AD9DE3887C0F}"/>
              </a:ext>
            </a:extLst>
          </p:cNvPr>
          <p:cNvCxnSpPr/>
          <p:nvPr/>
        </p:nvCxnSpPr>
        <p:spPr>
          <a:xfrm>
            <a:off x="10071969" y="4565379"/>
            <a:ext cx="72513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EDA5E9-F9D4-A4B4-1993-9CFAFED47208}"/>
              </a:ext>
            </a:extLst>
          </p:cNvPr>
          <p:cNvCxnSpPr/>
          <p:nvPr/>
        </p:nvCxnSpPr>
        <p:spPr>
          <a:xfrm>
            <a:off x="10071969" y="4636499"/>
            <a:ext cx="72513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78C90D-3C91-8C3D-6BA3-00F63C87403C}"/>
              </a:ext>
            </a:extLst>
          </p:cNvPr>
          <p:cNvCxnSpPr/>
          <p:nvPr/>
        </p:nvCxnSpPr>
        <p:spPr>
          <a:xfrm>
            <a:off x="10071969" y="4739112"/>
            <a:ext cx="72513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E2C2DF7-D42D-ECA9-1633-09B98B19F650}"/>
              </a:ext>
            </a:extLst>
          </p:cNvPr>
          <p:cNvCxnSpPr/>
          <p:nvPr/>
        </p:nvCxnSpPr>
        <p:spPr>
          <a:xfrm>
            <a:off x="10071969" y="4784338"/>
            <a:ext cx="72513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4F78B905-6A55-2203-B6FD-0C405C18D86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4934" b="72513" l="40439" r="6148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809" t="18986" r="35887" b="21540"/>
          <a:stretch/>
        </p:blipFill>
        <p:spPr>
          <a:xfrm>
            <a:off x="10830860" y="3098971"/>
            <a:ext cx="531607" cy="54962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35E493B-AD19-ACDF-6447-EE10EB33563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26302" b="73882" l="39348" r="61463">
                        <a14:backgroundMark x1="51605" y1="36689" x2="51605" y2="36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584" t="20354" r="35773" b="20171"/>
          <a:stretch/>
        </p:blipFill>
        <p:spPr>
          <a:xfrm>
            <a:off x="10846511" y="4125316"/>
            <a:ext cx="558638" cy="54962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0028D63-32AD-D7B7-ABC4-52A3F294D1B9}"/>
              </a:ext>
            </a:extLst>
          </p:cNvPr>
          <p:cNvCxnSpPr/>
          <p:nvPr/>
        </p:nvCxnSpPr>
        <p:spPr>
          <a:xfrm>
            <a:off x="10071969" y="3466439"/>
            <a:ext cx="7251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7FA852-E1AD-886A-D88C-02BB4F97F334}"/>
              </a:ext>
            </a:extLst>
          </p:cNvPr>
          <p:cNvCxnSpPr>
            <a:cxnSpLocks/>
          </p:cNvCxnSpPr>
          <p:nvPr/>
        </p:nvCxnSpPr>
        <p:spPr>
          <a:xfrm flipV="1">
            <a:off x="10077718" y="3085655"/>
            <a:ext cx="0" cy="189303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7FF7E1E-2953-5879-D902-1292733B5862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27960" b="75015" l="39897" r="61238">
                        <a14:backgroundMark x1="55966" y1="46623" x2="55966" y2="46623"/>
                        <a14:backgroundMark x1="53846" y1="45166" x2="53846" y2="45166"/>
                        <a14:backgroundMark x1="48153" y1="62781" x2="48153" y2="627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31" t="28418" r="40242" b="29351"/>
          <a:stretch/>
        </p:blipFill>
        <p:spPr>
          <a:xfrm rot="20700000">
            <a:off x="2982080" y="3443874"/>
            <a:ext cx="1385100" cy="1362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1A07DB-17C7-39E6-F280-603D698D9A99}"/>
                  </a:ext>
                </a:extLst>
              </p:cNvPr>
              <p:cNvSpPr txBox="1"/>
              <p:nvPr/>
            </p:nvSpPr>
            <p:spPr>
              <a:xfrm>
                <a:off x="2707142" y="2721278"/>
                <a:ext cx="2211004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𝒈𝒖𝒆𝒔𝒔</m:t>
                          </m:r>
                        </m:sup>
                      </m:sSup>
                      <m:r>
                        <a:rPr lang="en-US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6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𝑨𝒕𝒐𝒎𝒊𝒄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1A07DB-17C7-39E6-F280-603D698D9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42" y="2721278"/>
                <a:ext cx="2211004" cy="6896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182320-FC5B-C07D-F06A-49BB5453FEFA}"/>
                  </a:ext>
                </a:extLst>
              </p:cNvPr>
              <p:cNvSpPr txBox="1"/>
              <p:nvPr/>
            </p:nvSpPr>
            <p:spPr>
              <a:xfrm>
                <a:off x="7159761" y="2842000"/>
                <a:ext cx="192909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𝑺𝑪𝑭</m:t>
                        </m:r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𝑳𝒀𝑷</m:t>
                        </m:r>
                      </m:sup>
                    </m:sSup>
                  </m:oMath>
                </a14:m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182320-FC5B-C07D-F06A-49BB5453F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761" y="2842000"/>
                <a:ext cx="1929098" cy="344133"/>
              </a:xfrm>
              <a:prstGeom prst="rect">
                <a:avLst/>
              </a:prstGeom>
              <a:blipFill>
                <a:blip r:embed="rId17"/>
                <a:stretch>
                  <a:fillRect l="-1899"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414F590-D292-B508-9D2F-0AEF51D03E2E}"/>
                  </a:ext>
                </a:extLst>
              </p:cNvPr>
              <p:cNvSpPr txBox="1"/>
              <p:nvPr/>
            </p:nvSpPr>
            <p:spPr>
              <a:xfrm>
                <a:off x="9920091" y="2785168"/>
                <a:ext cx="16335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00000"/>
                    </a:solidFill>
                  </a:rPr>
                  <a:t>KS orbitals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16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414F590-D292-B508-9D2F-0AEF51D03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0091" y="2785168"/>
                <a:ext cx="1633529" cy="338554"/>
              </a:xfrm>
              <a:prstGeom prst="rect">
                <a:avLst/>
              </a:prstGeom>
              <a:blipFill>
                <a:blip r:embed="rId1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Right 47">
            <a:extLst>
              <a:ext uri="{FF2B5EF4-FFF2-40B4-BE49-F238E27FC236}">
                <a16:creationId xmlns:a16="http://schemas.microsoft.com/office/drawing/2014/main" id="{2DAC28A3-EDF0-A845-A2CC-B096042208E8}"/>
              </a:ext>
            </a:extLst>
          </p:cNvPr>
          <p:cNvSpPr/>
          <p:nvPr/>
        </p:nvSpPr>
        <p:spPr>
          <a:xfrm>
            <a:off x="2307703" y="3993131"/>
            <a:ext cx="697981" cy="227977"/>
          </a:xfrm>
          <a:prstGeom prst="rightArrow">
            <a:avLst>
              <a:gd name="adj1" fmla="val 50000"/>
              <a:gd name="adj2" fmla="val 76847"/>
            </a:avLst>
          </a:prstGeom>
          <a:gradFill flip="none" rotWithShape="1">
            <a:gsLst>
              <a:gs pos="4000">
                <a:schemeClr val="tx1">
                  <a:alpha val="95000"/>
                </a:schemeClr>
              </a:gs>
              <a:gs pos="71000">
                <a:schemeClr val="tx1">
                  <a:alpha val="5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AD579D1-8C40-D26C-C8EA-41AB37C2FF6A}"/>
              </a:ext>
            </a:extLst>
          </p:cNvPr>
          <p:cNvSpPr/>
          <p:nvPr/>
        </p:nvSpPr>
        <p:spPr>
          <a:xfrm>
            <a:off x="4376713" y="3983674"/>
            <a:ext cx="697981" cy="227977"/>
          </a:xfrm>
          <a:prstGeom prst="rightArrow">
            <a:avLst>
              <a:gd name="adj1" fmla="val 50000"/>
              <a:gd name="adj2" fmla="val 76847"/>
            </a:avLst>
          </a:prstGeom>
          <a:gradFill flip="none" rotWithShape="1">
            <a:gsLst>
              <a:gs pos="4000">
                <a:schemeClr val="tx1">
                  <a:alpha val="95000"/>
                </a:schemeClr>
              </a:gs>
              <a:gs pos="71000">
                <a:schemeClr val="tx1">
                  <a:alpha val="5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4800F90-B648-0632-E807-06ABC9F0E350}"/>
              </a:ext>
            </a:extLst>
          </p:cNvPr>
          <p:cNvSpPr/>
          <p:nvPr/>
        </p:nvSpPr>
        <p:spPr>
          <a:xfrm>
            <a:off x="6648182" y="3993130"/>
            <a:ext cx="697981" cy="227977"/>
          </a:xfrm>
          <a:prstGeom prst="rightArrow">
            <a:avLst>
              <a:gd name="adj1" fmla="val 50000"/>
              <a:gd name="adj2" fmla="val 76847"/>
            </a:avLst>
          </a:prstGeom>
          <a:gradFill flip="none" rotWithShape="1">
            <a:gsLst>
              <a:gs pos="4000">
                <a:schemeClr val="tx1">
                  <a:alpha val="95000"/>
                </a:schemeClr>
              </a:gs>
              <a:gs pos="71000">
                <a:schemeClr val="tx1">
                  <a:alpha val="5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EABED64-783F-3FA9-4DFA-4644E9F8F985}"/>
              </a:ext>
            </a:extLst>
          </p:cNvPr>
          <p:cNvSpPr/>
          <p:nvPr/>
        </p:nvSpPr>
        <p:spPr>
          <a:xfrm>
            <a:off x="8960315" y="4001495"/>
            <a:ext cx="697981" cy="227977"/>
          </a:xfrm>
          <a:prstGeom prst="rightArrow">
            <a:avLst>
              <a:gd name="adj1" fmla="val 50000"/>
              <a:gd name="adj2" fmla="val 76847"/>
            </a:avLst>
          </a:prstGeom>
          <a:gradFill flip="none" rotWithShape="1">
            <a:gsLst>
              <a:gs pos="4000">
                <a:schemeClr val="tx1">
                  <a:alpha val="95000"/>
                </a:schemeClr>
              </a:gs>
              <a:gs pos="71000">
                <a:schemeClr val="tx1">
                  <a:alpha val="5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9559E84-6DD9-0948-D721-BC0AD9A5BD5B}"/>
              </a:ext>
            </a:extLst>
          </p:cNvPr>
          <p:cNvSpPr/>
          <p:nvPr/>
        </p:nvSpPr>
        <p:spPr>
          <a:xfrm>
            <a:off x="2438673" y="3684614"/>
            <a:ext cx="299060" cy="299060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E660437-1718-EB29-E229-395420C22A7F}"/>
              </a:ext>
            </a:extLst>
          </p:cNvPr>
          <p:cNvSpPr/>
          <p:nvPr/>
        </p:nvSpPr>
        <p:spPr>
          <a:xfrm>
            <a:off x="4524727" y="3684614"/>
            <a:ext cx="299060" cy="299060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BEE1880-D78F-E52C-5DFE-1B753DAAD443}"/>
              </a:ext>
            </a:extLst>
          </p:cNvPr>
          <p:cNvSpPr/>
          <p:nvPr/>
        </p:nvSpPr>
        <p:spPr>
          <a:xfrm>
            <a:off x="6828474" y="3684613"/>
            <a:ext cx="299060" cy="299060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C9BB1FB-8436-32F0-CBBD-EF5845D4D8F7}"/>
              </a:ext>
            </a:extLst>
          </p:cNvPr>
          <p:cNvSpPr/>
          <p:nvPr/>
        </p:nvSpPr>
        <p:spPr>
          <a:xfrm>
            <a:off x="9115228" y="3681740"/>
            <a:ext cx="299060" cy="299060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546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0" y="1043872"/>
            <a:ext cx="11458647" cy="590931"/>
          </a:xfrm>
        </p:spPr>
        <p:txBody>
          <a:bodyPr/>
          <a:lstStyle/>
          <a:p>
            <a:r>
              <a:rPr lang="en-US" dirty="0"/>
              <a:t>Kohn-Sham Hamiltonian mapping workflow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3</a:t>
            </a:fld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9A00F01-6088-87A5-0D85-30B51B567D0D}"/>
              </a:ext>
            </a:extLst>
          </p:cNvPr>
          <p:cNvSpPr/>
          <p:nvPr/>
        </p:nvSpPr>
        <p:spPr>
          <a:xfrm>
            <a:off x="164067" y="1874051"/>
            <a:ext cx="111287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Step 1 (</a:t>
            </a:r>
            <a:r>
              <a:rPr lang="en-US" b="1" dirty="0">
                <a:solidFill>
                  <a:srgbClr val="000000"/>
                </a:solidFill>
                <a:latin typeface="Century" panose="02040604050505020304" pitchFamily="18" charset="0"/>
              </a:rPr>
              <a:t>data generation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Generate a precomputed nuclear trajectory with either PBE or </a:t>
            </a:r>
            <a:r>
              <a:rPr lang="en-US" dirty="0" err="1">
                <a:solidFill>
                  <a:srgbClr val="000000"/>
                </a:solidFill>
                <a:latin typeface="Century" panose="02040604050505020304" pitchFamily="18" charset="0"/>
              </a:rPr>
              <a:t>xTB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 (similar to what is done in typical NA-MD simulations in nanoscale systems)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Generate guess (</a:t>
            </a:r>
            <a:r>
              <a:rPr lang="en-US" dirty="0" err="1">
                <a:solidFill>
                  <a:srgbClr val="000000"/>
                </a:solidFill>
                <a:latin typeface="Century" panose="02040604050505020304" pitchFamily="18" charset="0"/>
              </a:rPr>
              <a:t>xTB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 or PBE atomic guess) and target Hamiltonian (hybrid functional) for a set of random geometries of the precomputed trajectory (</a:t>
            </a:r>
            <a:r>
              <a:rPr lang="en-US" b="1" dirty="0">
                <a:solidFill>
                  <a:srgbClr val="FF0000"/>
                </a:solidFill>
                <a:latin typeface="Century" panose="02040604050505020304" pitchFamily="18" charset="0"/>
              </a:rPr>
              <a:t>high-throughput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Step 2 (</a:t>
            </a:r>
            <a:r>
              <a:rPr lang="en-US" b="1" dirty="0">
                <a:solidFill>
                  <a:srgbClr val="000000"/>
                </a:solidFill>
                <a:latin typeface="Century" panose="02040604050505020304" pitchFamily="18" charset="0"/>
              </a:rPr>
              <a:t>training the models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Select the partitioning of the input and target Hamiltonian matrices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Equal partitioning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Atomic partitioning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Train multiple models for each partition with the generated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Step 3 (</a:t>
            </a:r>
            <a:r>
              <a:rPr lang="en-US" b="1" dirty="0">
                <a:solidFill>
                  <a:srgbClr val="000000"/>
                </a:solidFill>
                <a:latin typeface="Century" panose="02040604050505020304" pitchFamily="18" charset="0"/>
              </a:rPr>
              <a:t>use the model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Generate guess Hamiltonians for all geometries and use the trained models to generate the target Hamiltonian matrices and molecular orbitals (</a:t>
            </a:r>
            <a:r>
              <a:rPr lang="en-US" b="1" dirty="0">
                <a:solidFill>
                  <a:srgbClr val="FF0000"/>
                </a:solidFill>
                <a:latin typeface="Century" panose="02040604050505020304" pitchFamily="18" charset="0"/>
              </a:rPr>
              <a:t>high-throughput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59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0" y="1043872"/>
            <a:ext cx="11458647" cy="590931"/>
          </a:xfrm>
        </p:spPr>
        <p:txBody>
          <a:bodyPr/>
          <a:lstStyle/>
          <a:p>
            <a:r>
              <a:rPr lang="en-US" dirty="0"/>
              <a:t>Kohn-Sham Hamiltonian mapping workflow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4</a:t>
            </a:fld>
            <a:endParaRPr lang="en-US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9A00F01-6088-87A5-0D85-30B51B567D0D}"/>
              </a:ext>
            </a:extLst>
          </p:cNvPr>
          <p:cNvSpPr/>
          <p:nvPr/>
        </p:nvSpPr>
        <p:spPr>
          <a:xfrm>
            <a:off x="164067" y="1874051"/>
            <a:ext cx="111287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Step 1 (</a:t>
            </a:r>
            <a:r>
              <a:rPr lang="en-US" b="1" dirty="0">
                <a:solidFill>
                  <a:srgbClr val="000000"/>
                </a:solidFill>
                <a:latin typeface="Century" panose="02040604050505020304" pitchFamily="18" charset="0"/>
              </a:rPr>
              <a:t>data generation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Generate a precomputed nuclear trajectory with either PBE or </a:t>
            </a:r>
            <a:r>
              <a:rPr lang="en-US" dirty="0" err="1">
                <a:solidFill>
                  <a:srgbClr val="000000"/>
                </a:solidFill>
                <a:latin typeface="Century" panose="02040604050505020304" pitchFamily="18" charset="0"/>
              </a:rPr>
              <a:t>xTB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 (similar to what is done in typical NA-MD simulations in nanoscale systems)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Generate guess (</a:t>
            </a:r>
            <a:r>
              <a:rPr lang="en-US" dirty="0" err="1">
                <a:solidFill>
                  <a:srgbClr val="000000"/>
                </a:solidFill>
                <a:latin typeface="Century" panose="02040604050505020304" pitchFamily="18" charset="0"/>
              </a:rPr>
              <a:t>xTB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 or PBE atomic guess) and target Hamiltonian (hybrid functional) for a set of random geometries of the precomputed trajectory (</a:t>
            </a:r>
            <a:r>
              <a:rPr lang="en-US" b="1" dirty="0">
                <a:solidFill>
                  <a:srgbClr val="FF0000"/>
                </a:solidFill>
                <a:latin typeface="Century" panose="02040604050505020304" pitchFamily="18" charset="0"/>
              </a:rPr>
              <a:t>high-throughput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Step 2 (</a:t>
            </a:r>
            <a:r>
              <a:rPr lang="en-US" b="1" dirty="0">
                <a:solidFill>
                  <a:srgbClr val="000000"/>
                </a:solidFill>
                <a:latin typeface="Century" panose="02040604050505020304" pitchFamily="18" charset="0"/>
              </a:rPr>
              <a:t>training the models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Select the partitioning of the input and target Hamiltonian matrices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Equal partitioning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Atomic partitioning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Train multiple models for each partition with the generated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Step 3 (</a:t>
            </a:r>
            <a:r>
              <a:rPr lang="en-US" b="1" dirty="0">
                <a:solidFill>
                  <a:srgbClr val="000000"/>
                </a:solidFill>
                <a:latin typeface="Century" panose="02040604050505020304" pitchFamily="18" charset="0"/>
              </a:rPr>
              <a:t>use the model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Generate guess Hamiltonians for all geometries and use the trained models to generate the target Hamiltonian matrices and molecular orbitals (</a:t>
            </a:r>
            <a:r>
              <a:rPr lang="en-US" b="1" dirty="0">
                <a:solidFill>
                  <a:srgbClr val="FF0000"/>
                </a:solidFill>
                <a:latin typeface="Century" panose="02040604050505020304" pitchFamily="18" charset="0"/>
              </a:rPr>
              <a:t>high-throughput</a:t>
            </a:r>
            <a:r>
              <a:rPr lang="en-US" dirty="0">
                <a:solidFill>
                  <a:srgbClr val="000000"/>
                </a:solidFill>
                <a:latin typeface="Century" panose="020406040505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5" y="1056346"/>
            <a:ext cx="10515600" cy="603242"/>
          </a:xfrm>
        </p:spPr>
        <p:txBody>
          <a:bodyPr/>
          <a:lstStyle/>
          <a:p>
            <a:r>
              <a:rPr lang="en-US" dirty="0"/>
              <a:t>Data generation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distribute_jobs.py</a:t>
            </a:r>
            <a:r>
              <a:rPr lang="en-US" dirty="0"/>
              <a:t>):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6928" y="2105109"/>
            <a:ext cx="10414665" cy="46375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General variables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'prefix'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trajectory_xyz_file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user_steps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njobs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nprocs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remove_raw_outputs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submit_template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software_load_instructions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submit_exe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Guess calculations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do_guess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guess_dir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guess_input_template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guess_software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guess_software_exe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guess_mpi_exe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Reference calculations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do_ref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reference_dir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reference_input_template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reference_software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reference_software_exe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reference_mpi_exe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Distribute the single-point calculations</a:t>
            </a:r>
          </a:p>
          <a:p>
            <a:pPr>
              <a:lnSpc>
                <a:spcPct val="107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distribute_jobs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0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5" y="1056346"/>
            <a:ext cx="10515600" cy="603242"/>
          </a:xfrm>
        </p:spPr>
        <p:txBody>
          <a:bodyPr/>
          <a:lstStyle/>
          <a:p>
            <a:r>
              <a:rPr lang="en-US" dirty="0"/>
              <a:t>Training the models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1_train.py</a:t>
            </a:r>
            <a:r>
              <a:rPr lang="en-US" dirty="0"/>
              <a:t>):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4777" y="1839295"/>
            <a:ext cx="12077490" cy="5851410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General variables</a:t>
            </a: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'prefix'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path_to_input_mats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path_to_output_mats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path_to_trajectory_xyz_file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path_to_sample_files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input_proprty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output_proprty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Models properties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‘kernel'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‘degree’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‘alpha’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‘gamma’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‘scaler’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partitioning_method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npartition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memory_efficient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train_parallel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Saving models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save_models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path_to_save_models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save_ml_hams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save_ml_mos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save_ao_overlap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Error analysis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do_error_analysis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save_ref_eigenvalues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save_ref_eigenvectors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path_to_save_ref_mos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compute_ml_total_energy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write_wfn_file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path_to_save_wfn_files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‘cp2k_ml_input_template’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Overlap and time-overlap calculations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compute_overlap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nprocs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is_periodic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A_cell_vector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B_cell_vector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C_cell_vector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periodicity_type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translational_vectors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lowest_orbital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highest_orbital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‘</a:t>
            </a:r>
            <a:r>
              <a:rPr lang="en-US" sz="14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res_dir</a:t>
            </a:r>
            <a:r>
              <a:rPr lang="en-US" sz="14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Distribute the single-point calculations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models,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models_error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input_scalers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output_scalers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train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1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8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9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95" y="1056346"/>
            <a:ext cx="10515600" cy="603242"/>
          </a:xfrm>
        </p:spPr>
        <p:txBody>
          <a:bodyPr/>
          <a:lstStyle/>
          <a:p>
            <a:r>
              <a:rPr lang="en-US" dirty="0"/>
              <a:t>Use the model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2_distribute_jobs.py</a:t>
            </a:r>
            <a:r>
              <a:rPr lang="en-US" dirty="0"/>
              <a:t>):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6929" y="2105109"/>
            <a:ext cx="7589100" cy="331578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==================== User inputs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Load the parameters used to train the model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open(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train_params.json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"r"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f: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params =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json.load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(f)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Number of jobs to distribute the energy calculations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njobs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20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Setup the steps to compute the properties for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"steps"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range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3000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Submit template file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submit_template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submit_template.slm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==================== End of user inputs</a:t>
            </a:r>
          </a:p>
          <a:p>
            <a:pPr>
              <a:lnSpc>
                <a:spcPct val="107000"/>
              </a:lnSpc>
            </a:pPr>
            <a:endParaRPr lang="en-US" sz="1400" b="1" dirty="0">
              <a:solidFill>
                <a:srgbClr val="00008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# ==================== Distributing the jobs over multiple nodes</a:t>
            </a:r>
          </a:p>
          <a:p>
            <a:pPr>
              <a:lnSpc>
                <a:spcPct val="107000"/>
              </a:lnSpc>
            </a:pP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distribute_jobs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params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F2613-5220-A86F-CBAC-C3802AD18088}"/>
              </a:ext>
            </a:extLst>
          </p:cNvPr>
          <p:cNvSpPr/>
          <p:nvPr/>
        </p:nvSpPr>
        <p:spPr>
          <a:xfrm>
            <a:off x="1124607" y="2617076"/>
            <a:ext cx="3237186" cy="241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1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69" y="2274838"/>
            <a:ext cx="10515600" cy="2308324"/>
          </a:xfrm>
        </p:spPr>
        <p:txBody>
          <a:bodyPr/>
          <a:lstStyle/>
          <a:p>
            <a:pPr algn="ctr"/>
            <a:r>
              <a:rPr lang="en-US" sz="8000" dirty="0"/>
              <a:t>Let’s do the calculations!</a:t>
            </a:r>
            <a:endParaRPr lang="en-US" sz="8000" dirty="0">
              <a:solidFill>
                <a:srgbClr val="00B050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21969</TotalTime>
  <Words>950</Words>
  <Application>Microsoft Office PowerPoint</Application>
  <PresentationFormat>Widescreen</PresentationFormat>
  <Paragraphs>156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Regular</vt:lpstr>
      <vt:lpstr>Calibri</vt:lpstr>
      <vt:lpstr>Cambria Math</vt:lpstr>
      <vt:lpstr>Century</vt:lpstr>
      <vt:lpstr>Courier New</vt:lpstr>
      <vt:lpstr>Georgia</vt:lpstr>
      <vt:lpstr>System Font Regular</vt:lpstr>
      <vt:lpstr>Office Theme</vt:lpstr>
      <vt:lpstr>PowerPoint Presentation</vt:lpstr>
      <vt:lpstr>Kohn-Sham Hamiltonian mapping workflow</vt:lpstr>
      <vt:lpstr>Kohn-Sham Hamiltonian mapping workflow</vt:lpstr>
      <vt:lpstr>Kohn-Sham Hamiltonian mapping workflow</vt:lpstr>
      <vt:lpstr>Data generation (distribute_jobs.py):</vt:lpstr>
      <vt:lpstr>Training the models (1_train.py):</vt:lpstr>
      <vt:lpstr>Use the model (2_distribute_jobs.py):</vt:lpstr>
      <vt:lpstr>Let’s do the calculations!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Mohammad Shakiba</cp:lastModifiedBy>
  <cp:revision>458</cp:revision>
  <dcterms:created xsi:type="dcterms:W3CDTF">2019-04-04T19:20:28Z</dcterms:created>
  <dcterms:modified xsi:type="dcterms:W3CDTF">2024-07-07T15:44:36Z</dcterms:modified>
  <cp:category/>
</cp:coreProperties>
</file>