
<file path=[Content_Types].xml><?xml version="1.0" encoding="utf-8"?>
<Types xmlns="http://schemas.openxmlformats.org/package/2006/content-types">
  <Default Extension="emf" ContentType="image/x-em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wav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61" r:id="rId3"/>
    <p:sldId id="270" r:id="rId4"/>
    <p:sldId id="260" r:id="rId5"/>
    <p:sldId id="273" r:id="rId6"/>
    <p:sldId id="275" r:id="rId7"/>
    <p:sldId id="274" r:id="rId8"/>
    <p:sldId id="264" r:id="rId9"/>
    <p:sldId id="266" r:id="rId10"/>
    <p:sldId id="271" r:id="rId11"/>
    <p:sldId id="269" r:id="rId12"/>
    <p:sldId id="272" r:id="rId13"/>
    <p:sldId id="268" r:id="rId14"/>
    <p:sldId id="267" r:id="rId15"/>
    <p:sldId id="265" r:id="rId16"/>
    <p:sldId id="259" r:id="rId17"/>
  </p:sldIdLst>
  <p:sldSz cx="9144000" cy="6858000" type="screen4x3"/>
  <p:notesSz cx="6858000" cy="9144000"/>
  <p:custShowLst>
    <p:custShow name="Daftar Pustaka" id="0">
      <p:sldLst>
        <p:sld r:id="rId16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udu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2133600" y="1143000"/>
            <a:ext cx="6705600" cy="1828800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5000" b="0" spc="-7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ova" panose="020B0604020202020204" pitchFamily="34" charset="0"/>
                <a:cs typeface="Arial" pitchFamily="34" charset="0"/>
              </a:defRPr>
            </a:lvl1pPr>
            <a:lvl2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2pPr>
            <a:lvl3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3pPr>
            <a:lvl4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4pPr>
            <a:lvl5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err="1"/>
              <a:t>Masukkan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Mata </a:t>
            </a:r>
            <a:r>
              <a:rPr lang="en-US" dirty="0" err="1"/>
              <a:t>Kuliah</a:t>
            </a:r>
            <a:r>
              <a:rPr lang="en-US" dirty="0"/>
              <a:t> </a:t>
            </a:r>
            <a:r>
              <a:rPr lang="en-US" dirty="0" err="1"/>
              <a:t>Disini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2133600" y="2895600"/>
            <a:ext cx="6705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 b="0" spc="0" baseline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dirty="0" err="1"/>
              <a:t>Diisi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Bahasan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err="1"/>
              <a:t>pertemuan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disampaikan</a:t>
            </a:r>
            <a:r>
              <a:rPr lang="en-US" dirty="0"/>
              <a:t> pada </a:t>
            </a:r>
            <a:r>
              <a:rPr lang="en-US" dirty="0" err="1"/>
              <a:t>perkuliahan</a:t>
            </a:r>
            <a:r>
              <a:rPr lang="en-US" dirty="0"/>
              <a:t> 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2133600" y="4038600"/>
            <a:ext cx="6705600" cy="457200"/>
          </a:xfrm>
          <a:prstGeom prst="rect">
            <a:avLst/>
          </a:prstGeom>
        </p:spPr>
        <p:txBody>
          <a:bodyPr anchor="ctr" anchorCtr="0"/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dirty="0" err="1"/>
              <a:t>Disini</a:t>
            </a:r>
            <a:r>
              <a:rPr lang="en-US" dirty="0"/>
              <a:t> </a:t>
            </a:r>
            <a:r>
              <a:rPr lang="en-US" dirty="0" err="1"/>
              <a:t>diisi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Dosen</a:t>
            </a:r>
            <a:endParaRPr lang="en-US" dirty="0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8" hasCustomPrompt="1"/>
          </p:nvPr>
        </p:nvSpPr>
        <p:spPr>
          <a:xfrm>
            <a:off x="2238375" y="4572000"/>
            <a:ext cx="1295400" cy="1600200"/>
          </a:xfrm>
          <a:prstGeom prst="round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1000" b="1" baseline="0">
                <a:solidFill>
                  <a:schemeClr val="bg1"/>
                </a:solidFill>
                <a:sym typeface="Wingdings" pitchFamily="2" charset="2"/>
              </a:defRPr>
            </a:lvl1pPr>
          </a:lstStyle>
          <a:p>
            <a:r>
              <a:rPr lang="en-US" dirty="0" err="1"/>
              <a:t>Letakkan</a:t>
            </a:r>
            <a:r>
              <a:rPr lang="en-US" dirty="0"/>
              <a:t> </a:t>
            </a:r>
            <a:r>
              <a:rPr lang="en-US" dirty="0" err="1"/>
              <a:t>foto</a:t>
            </a:r>
            <a:r>
              <a:rPr lang="en-US" dirty="0"/>
              <a:t> </a:t>
            </a:r>
            <a:r>
              <a:rPr lang="en-US" dirty="0" err="1"/>
              <a:t>Terbaik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disini</a:t>
            </a:r>
            <a:endParaRPr lang="en-US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9" hasCustomPrompt="1"/>
          </p:nvPr>
        </p:nvSpPr>
        <p:spPr>
          <a:xfrm>
            <a:off x="152400" y="2209800"/>
            <a:ext cx="1752600" cy="1752600"/>
          </a:xfrm>
          <a:prstGeom prst="rect">
            <a:avLst/>
          </a:prstGeom>
        </p:spPr>
        <p:txBody>
          <a:bodyPr/>
          <a:lstStyle>
            <a:lvl1pPr algn="r">
              <a:buNone/>
              <a:defRPr sz="10000">
                <a:solidFill>
                  <a:schemeClr val="bg1"/>
                </a:solidFill>
                <a:latin typeface="Impact" pitchFamily="34" charset="0"/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-228600" y="2209800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0" spc="0" baseline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Modul ke: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-228600" y="3962400"/>
            <a:ext cx="205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spc="0" baseline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Fakultas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-228600" y="4800600"/>
            <a:ext cx="205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spc="0" baseline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Program Studi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20" hasCustomPrompt="1"/>
          </p:nvPr>
        </p:nvSpPr>
        <p:spPr>
          <a:xfrm>
            <a:off x="76200" y="4114800"/>
            <a:ext cx="1752600" cy="457200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dirty="0"/>
              <a:t>DIISI DENGAN FAKULTAS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1" hasCustomPrompt="1"/>
          </p:nvPr>
        </p:nvSpPr>
        <p:spPr>
          <a:xfrm>
            <a:off x="0" y="4953000"/>
            <a:ext cx="1828800" cy="609600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 b="1" baseline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/>
              <a:t>Program</a:t>
            </a:r>
          </a:p>
          <a:p>
            <a:pPr lvl="0"/>
            <a:r>
              <a:rPr lang="en-US"/>
              <a:t>Studi</a:t>
            </a:r>
          </a:p>
        </p:txBody>
      </p:sp>
      <p:cxnSp>
        <p:nvCxnSpPr>
          <p:cNvPr id="38" name="Straight Connector 37"/>
          <p:cNvCxnSpPr/>
          <p:nvPr/>
        </p:nvCxnSpPr>
        <p:spPr>
          <a:xfrm rot="5400000">
            <a:off x="-228600" y="3429000"/>
            <a:ext cx="4495800" cy="7620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A81C204-383C-4682-A1F6-1D94139A5F9B}"/>
              </a:ext>
            </a:extLst>
          </p:cNvPr>
          <p:cNvSpPr txBox="1"/>
          <p:nvPr userDrawn="1"/>
        </p:nvSpPr>
        <p:spPr>
          <a:xfrm>
            <a:off x="-228600" y="2209800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0" spc="0" baseline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Modul ke: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02879B-EB04-4892-859A-3108E1065032}"/>
              </a:ext>
            </a:extLst>
          </p:cNvPr>
          <p:cNvSpPr txBox="1"/>
          <p:nvPr userDrawn="1"/>
        </p:nvSpPr>
        <p:spPr>
          <a:xfrm>
            <a:off x="-228600" y="3962400"/>
            <a:ext cx="205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spc="0" baseline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Fakultas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38A5F1-9DE1-49E1-97F0-BE2C8D405207}"/>
              </a:ext>
            </a:extLst>
          </p:cNvPr>
          <p:cNvSpPr txBox="1"/>
          <p:nvPr userDrawn="1"/>
        </p:nvSpPr>
        <p:spPr>
          <a:xfrm>
            <a:off x="-228600" y="4800600"/>
            <a:ext cx="205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spc="0" baseline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Program Studi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A6139D0-DAA0-46E1-8B24-85465E59C8AD}"/>
              </a:ext>
            </a:extLst>
          </p:cNvPr>
          <p:cNvCxnSpPr/>
          <p:nvPr userDrawn="1"/>
        </p:nvCxnSpPr>
        <p:spPr>
          <a:xfrm rot="5400000">
            <a:off x="-228600" y="3429000"/>
            <a:ext cx="4495800" cy="7620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72477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8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38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/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/>
      <p:bldP spid="31" grpId="0"/>
      <p:bldP spid="32" grpId="0"/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/>
      <p:bldP spid="15" grpId="0"/>
      <p:bldP spid="16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me Bar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90600"/>
            <a:ext cx="8305800" cy="5334000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Identify the key components of any data network.</a:t>
            </a:r>
          </a:p>
          <a:p>
            <a:pPr lvl="0"/>
            <a:r>
              <a:rPr lang="en-US" dirty="0"/>
              <a:t>Identify	the	opportunities	and	challenges	posed	by  converged networks.</a:t>
            </a:r>
          </a:p>
          <a:p>
            <a:pPr lvl="0"/>
            <a:r>
              <a:rPr lang="en-US" dirty="0"/>
              <a:t>Describe	the	characteristics	of	network	architectures:  fault tolerance, scalability, quality of service and security.</a:t>
            </a:r>
          </a:p>
          <a:p>
            <a:pPr lvl="0"/>
            <a:r>
              <a:rPr lang="en-US" dirty="0"/>
              <a:t>Install and use IRC clients and a Wiki server</a:t>
            </a:r>
            <a:r>
              <a:rPr lang="en-US"/>
              <a:t>. 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1" name="Chevron 2">
            <a:hlinkClick r:id="" action="ppaction://hlinkshowjump?jump=previousslide" highlightClick="1"/>
            <a:hlinkHover r:id="" action="ppaction://noaction" highlightClick="1"/>
          </p:cNvPr>
          <p:cNvSpPr/>
          <p:nvPr/>
        </p:nvSpPr>
        <p:spPr>
          <a:xfrm flipH="1">
            <a:off x="7699038" y="6324600"/>
            <a:ext cx="304800" cy="304799"/>
          </a:xfrm>
          <a:custGeom>
            <a:avLst/>
            <a:gdLst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114300 w 304800"/>
              <a:gd name="connsiteY5" fmla="*/ 114300 h 228600"/>
              <a:gd name="connsiteX6" fmla="*/ 0 w 304800"/>
              <a:gd name="connsiteY6" fmla="*/ 0 h 228600"/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66799 w 304800"/>
              <a:gd name="connsiteY5" fmla="*/ 114300 h 228600"/>
              <a:gd name="connsiteX6" fmla="*/ 0 w 304800"/>
              <a:gd name="connsiteY6" fmla="*/ 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4800" h="228600">
                <a:moveTo>
                  <a:pt x="0" y="0"/>
                </a:moveTo>
                <a:lnTo>
                  <a:pt x="190500" y="0"/>
                </a:lnTo>
                <a:lnTo>
                  <a:pt x="304800" y="114300"/>
                </a:lnTo>
                <a:lnTo>
                  <a:pt x="190500" y="228600"/>
                </a:lnTo>
                <a:lnTo>
                  <a:pt x="0" y="228600"/>
                </a:lnTo>
                <a:lnTo>
                  <a:pt x="66799" y="1143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&lt;</a:t>
            </a:r>
          </a:p>
        </p:txBody>
      </p:sp>
      <p:sp>
        <p:nvSpPr>
          <p:cNvPr id="17" name="Chevron 2">
            <a:hlinkClick r:id="" action="ppaction://hlinkshowjump?jump=nextslide" highlightClick="1"/>
            <a:hlinkHover r:id="" action="ppaction://noaction" highlightClick="1"/>
          </p:cNvPr>
          <p:cNvSpPr/>
          <p:nvPr/>
        </p:nvSpPr>
        <p:spPr>
          <a:xfrm>
            <a:off x="8689638" y="6324600"/>
            <a:ext cx="304800" cy="304799"/>
          </a:xfrm>
          <a:custGeom>
            <a:avLst/>
            <a:gdLst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114300 w 304800"/>
              <a:gd name="connsiteY5" fmla="*/ 114300 h 228600"/>
              <a:gd name="connsiteX6" fmla="*/ 0 w 304800"/>
              <a:gd name="connsiteY6" fmla="*/ 0 h 228600"/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66799 w 304800"/>
              <a:gd name="connsiteY5" fmla="*/ 114300 h 228600"/>
              <a:gd name="connsiteX6" fmla="*/ 0 w 304800"/>
              <a:gd name="connsiteY6" fmla="*/ 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4800" h="228600">
                <a:moveTo>
                  <a:pt x="0" y="0"/>
                </a:moveTo>
                <a:lnTo>
                  <a:pt x="190500" y="0"/>
                </a:lnTo>
                <a:lnTo>
                  <a:pt x="304800" y="114300"/>
                </a:lnTo>
                <a:lnTo>
                  <a:pt x="190500" y="228600"/>
                </a:lnTo>
                <a:lnTo>
                  <a:pt x="0" y="228600"/>
                </a:lnTo>
                <a:lnTo>
                  <a:pt x="66799" y="1143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&gt;</a:t>
            </a:r>
          </a:p>
        </p:txBody>
      </p:sp>
      <p:sp>
        <p:nvSpPr>
          <p:cNvPr id="14" name="Chevron 2">
            <a:hlinkClick r:id="" action="ppaction://hlinkshowjump?jump=firstslide" highlightClick="1"/>
            <a:hlinkHover r:id="" action="ppaction://noaction" highlightClick="1"/>
          </p:cNvPr>
          <p:cNvSpPr/>
          <p:nvPr/>
        </p:nvSpPr>
        <p:spPr>
          <a:xfrm flipH="1">
            <a:off x="7907722" y="6324600"/>
            <a:ext cx="443814" cy="304800"/>
          </a:xfrm>
          <a:custGeom>
            <a:avLst/>
            <a:gdLst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114300 w 304800"/>
              <a:gd name="connsiteY5" fmla="*/ 114300 h 228600"/>
              <a:gd name="connsiteX6" fmla="*/ 0 w 304800"/>
              <a:gd name="connsiteY6" fmla="*/ 0 h 228600"/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66799 w 304800"/>
              <a:gd name="connsiteY5" fmla="*/ 114300 h 228600"/>
              <a:gd name="connsiteX6" fmla="*/ 0 w 304800"/>
              <a:gd name="connsiteY6" fmla="*/ 0 h 228600"/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0 w 304800"/>
              <a:gd name="connsiteY0" fmla="*/ 0 h 228600"/>
              <a:gd name="connsiteX1" fmla="*/ 233749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0 w 304800"/>
              <a:gd name="connsiteY0" fmla="*/ 0 h 228600"/>
              <a:gd name="connsiteX1" fmla="*/ 233749 w 304800"/>
              <a:gd name="connsiteY1" fmla="*/ 0 h 228600"/>
              <a:gd name="connsiteX2" fmla="*/ 304800 w 304800"/>
              <a:gd name="connsiteY2" fmla="*/ 114300 h 228600"/>
              <a:gd name="connsiteX3" fmla="*/ 239927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0 w 304800"/>
              <a:gd name="connsiteY0" fmla="*/ 0 h 228600"/>
              <a:gd name="connsiteX1" fmla="*/ 243016 w 304800"/>
              <a:gd name="connsiteY1" fmla="*/ 0 h 228600"/>
              <a:gd name="connsiteX2" fmla="*/ 304800 w 304800"/>
              <a:gd name="connsiteY2" fmla="*/ 114300 h 228600"/>
              <a:gd name="connsiteX3" fmla="*/ 239927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135924 w 440724"/>
              <a:gd name="connsiteY0" fmla="*/ 0 h 228600"/>
              <a:gd name="connsiteX1" fmla="*/ 378940 w 440724"/>
              <a:gd name="connsiteY1" fmla="*/ 0 h 228600"/>
              <a:gd name="connsiteX2" fmla="*/ 440724 w 440724"/>
              <a:gd name="connsiteY2" fmla="*/ 114300 h 228600"/>
              <a:gd name="connsiteX3" fmla="*/ 375851 w 440724"/>
              <a:gd name="connsiteY3" fmla="*/ 228600 h 228600"/>
              <a:gd name="connsiteX4" fmla="*/ 0 w 440724"/>
              <a:gd name="connsiteY4" fmla="*/ 228600 h 228600"/>
              <a:gd name="connsiteX5" fmla="*/ 135924 w 440724"/>
              <a:gd name="connsiteY5" fmla="*/ 0 h 228600"/>
              <a:gd name="connsiteX0" fmla="*/ 0 w 443814"/>
              <a:gd name="connsiteY0" fmla="*/ 0 h 228600"/>
              <a:gd name="connsiteX1" fmla="*/ 382030 w 443814"/>
              <a:gd name="connsiteY1" fmla="*/ 0 h 228600"/>
              <a:gd name="connsiteX2" fmla="*/ 443814 w 443814"/>
              <a:gd name="connsiteY2" fmla="*/ 114300 h 228600"/>
              <a:gd name="connsiteX3" fmla="*/ 378941 w 443814"/>
              <a:gd name="connsiteY3" fmla="*/ 228600 h 228600"/>
              <a:gd name="connsiteX4" fmla="*/ 3090 w 443814"/>
              <a:gd name="connsiteY4" fmla="*/ 228600 h 228600"/>
              <a:gd name="connsiteX5" fmla="*/ 0 w 443814"/>
              <a:gd name="connsiteY5" fmla="*/ 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3814" h="228600">
                <a:moveTo>
                  <a:pt x="0" y="0"/>
                </a:moveTo>
                <a:lnTo>
                  <a:pt x="382030" y="0"/>
                </a:lnTo>
                <a:lnTo>
                  <a:pt x="443814" y="114300"/>
                </a:lnTo>
                <a:lnTo>
                  <a:pt x="378941" y="228600"/>
                </a:lnTo>
                <a:lnTo>
                  <a:pt x="3090" y="2286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7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MENU</a:t>
            </a:r>
          </a:p>
        </p:txBody>
      </p:sp>
      <p:sp>
        <p:nvSpPr>
          <p:cNvPr id="15" name="Chevron 2">
            <a:hlinkClick r:id="" action="ppaction://hlinkshowjump?jump=endshow" highlightClick="1"/>
            <a:hlinkHover r:id="" action="ppaction://noaction" highlightClick="1"/>
          </p:cNvPr>
          <p:cNvSpPr/>
          <p:nvPr/>
        </p:nvSpPr>
        <p:spPr>
          <a:xfrm>
            <a:off x="8337213" y="6324600"/>
            <a:ext cx="443814" cy="304800"/>
          </a:xfrm>
          <a:custGeom>
            <a:avLst/>
            <a:gdLst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114300 w 304800"/>
              <a:gd name="connsiteY5" fmla="*/ 114300 h 228600"/>
              <a:gd name="connsiteX6" fmla="*/ 0 w 304800"/>
              <a:gd name="connsiteY6" fmla="*/ 0 h 228600"/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66799 w 304800"/>
              <a:gd name="connsiteY5" fmla="*/ 114300 h 228600"/>
              <a:gd name="connsiteX6" fmla="*/ 0 w 304800"/>
              <a:gd name="connsiteY6" fmla="*/ 0 h 228600"/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0 w 304800"/>
              <a:gd name="connsiteY0" fmla="*/ 0 h 228600"/>
              <a:gd name="connsiteX1" fmla="*/ 233749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0 w 304800"/>
              <a:gd name="connsiteY0" fmla="*/ 0 h 228600"/>
              <a:gd name="connsiteX1" fmla="*/ 233749 w 304800"/>
              <a:gd name="connsiteY1" fmla="*/ 0 h 228600"/>
              <a:gd name="connsiteX2" fmla="*/ 304800 w 304800"/>
              <a:gd name="connsiteY2" fmla="*/ 114300 h 228600"/>
              <a:gd name="connsiteX3" fmla="*/ 239927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0 w 304800"/>
              <a:gd name="connsiteY0" fmla="*/ 0 h 228600"/>
              <a:gd name="connsiteX1" fmla="*/ 243016 w 304800"/>
              <a:gd name="connsiteY1" fmla="*/ 0 h 228600"/>
              <a:gd name="connsiteX2" fmla="*/ 304800 w 304800"/>
              <a:gd name="connsiteY2" fmla="*/ 114300 h 228600"/>
              <a:gd name="connsiteX3" fmla="*/ 239927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135924 w 440724"/>
              <a:gd name="connsiteY0" fmla="*/ 0 h 228600"/>
              <a:gd name="connsiteX1" fmla="*/ 378940 w 440724"/>
              <a:gd name="connsiteY1" fmla="*/ 0 h 228600"/>
              <a:gd name="connsiteX2" fmla="*/ 440724 w 440724"/>
              <a:gd name="connsiteY2" fmla="*/ 114300 h 228600"/>
              <a:gd name="connsiteX3" fmla="*/ 375851 w 440724"/>
              <a:gd name="connsiteY3" fmla="*/ 228600 h 228600"/>
              <a:gd name="connsiteX4" fmla="*/ 0 w 440724"/>
              <a:gd name="connsiteY4" fmla="*/ 228600 h 228600"/>
              <a:gd name="connsiteX5" fmla="*/ 135924 w 440724"/>
              <a:gd name="connsiteY5" fmla="*/ 0 h 228600"/>
              <a:gd name="connsiteX0" fmla="*/ 0 w 443814"/>
              <a:gd name="connsiteY0" fmla="*/ 0 h 228600"/>
              <a:gd name="connsiteX1" fmla="*/ 382030 w 443814"/>
              <a:gd name="connsiteY1" fmla="*/ 0 h 228600"/>
              <a:gd name="connsiteX2" fmla="*/ 443814 w 443814"/>
              <a:gd name="connsiteY2" fmla="*/ 114300 h 228600"/>
              <a:gd name="connsiteX3" fmla="*/ 378941 w 443814"/>
              <a:gd name="connsiteY3" fmla="*/ 228600 h 228600"/>
              <a:gd name="connsiteX4" fmla="*/ 3090 w 443814"/>
              <a:gd name="connsiteY4" fmla="*/ 228600 h 228600"/>
              <a:gd name="connsiteX5" fmla="*/ 0 w 443814"/>
              <a:gd name="connsiteY5" fmla="*/ 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3814" h="228600">
                <a:moveTo>
                  <a:pt x="0" y="0"/>
                </a:moveTo>
                <a:lnTo>
                  <a:pt x="382030" y="0"/>
                </a:lnTo>
                <a:lnTo>
                  <a:pt x="443814" y="114300"/>
                </a:lnTo>
                <a:lnTo>
                  <a:pt x="378941" y="228600"/>
                </a:lnTo>
                <a:lnTo>
                  <a:pt x="3090" y="2286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7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AKHIRI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916075" y="311760"/>
            <a:ext cx="6629400" cy="690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defRPr>
            </a:lvl1pPr>
          </a:lstStyle>
          <a:p>
            <a:pPr lvl="0"/>
            <a:r>
              <a:rPr lang="en-US" dirty="0"/>
              <a:t>Objective</a:t>
            </a:r>
          </a:p>
        </p:txBody>
      </p:sp>
      <p:sp>
        <p:nvSpPr>
          <p:cNvPr id="12" name="Chevron 2">
            <a:hlinkClick r:id="" action="ppaction://hlinkshowjump?jump=previousslide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609B6AE9-7651-4677-81FF-CBA3E44F0499}"/>
              </a:ext>
            </a:extLst>
          </p:cNvPr>
          <p:cNvSpPr/>
          <p:nvPr userDrawn="1"/>
        </p:nvSpPr>
        <p:spPr>
          <a:xfrm flipH="1">
            <a:off x="7696200" y="6324600"/>
            <a:ext cx="304800" cy="304799"/>
          </a:xfrm>
          <a:custGeom>
            <a:avLst/>
            <a:gdLst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114300 w 304800"/>
              <a:gd name="connsiteY5" fmla="*/ 114300 h 228600"/>
              <a:gd name="connsiteX6" fmla="*/ 0 w 304800"/>
              <a:gd name="connsiteY6" fmla="*/ 0 h 228600"/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66799 w 304800"/>
              <a:gd name="connsiteY5" fmla="*/ 114300 h 228600"/>
              <a:gd name="connsiteX6" fmla="*/ 0 w 304800"/>
              <a:gd name="connsiteY6" fmla="*/ 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4800" h="228600">
                <a:moveTo>
                  <a:pt x="0" y="0"/>
                </a:moveTo>
                <a:lnTo>
                  <a:pt x="190500" y="0"/>
                </a:lnTo>
                <a:lnTo>
                  <a:pt x="304800" y="114300"/>
                </a:lnTo>
                <a:lnTo>
                  <a:pt x="190500" y="228600"/>
                </a:lnTo>
                <a:lnTo>
                  <a:pt x="0" y="228600"/>
                </a:lnTo>
                <a:lnTo>
                  <a:pt x="66799" y="1143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900" b="1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←</a:t>
            </a:r>
            <a:endParaRPr lang="en-US" sz="9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hevron 2">
            <a:hlinkClick r:id="" action="ppaction://hlinkshowjump?jump=nextslide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4CD21E9F-BF9D-4E24-A8C9-545DC693A767}"/>
              </a:ext>
            </a:extLst>
          </p:cNvPr>
          <p:cNvSpPr/>
          <p:nvPr userDrawn="1"/>
        </p:nvSpPr>
        <p:spPr>
          <a:xfrm>
            <a:off x="8689638" y="6324600"/>
            <a:ext cx="304800" cy="304799"/>
          </a:xfrm>
          <a:custGeom>
            <a:avLst/>
            <a:gdLst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114300 w 304800"/>
              <a:gd name="connsiteY5" fmla="*/ 114300 h 228600"/>
              <a:gd name="connsiteX6" fmla="*/ 0 w 304800"/>
              <a:gd name="connsiteY6" fmla="*/ 0 h 228600"/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66799 w 304800"/>
              <a:gd name="connsiteY5" fmla="*/ 114300 h 228600"/>
              <a:gd name="connsiteX6" fmla="*/ 0 w 304800"/>
              <a:gd name="connsiteY6" fmla="*/ 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4800" h="228600">
                <a:moveTo>
                  <a:pt x="0" y="0"/>
                </a:moveTo>
                <a:lnTo>
                  <a:pt x="190500" y="0"/>
                </a:lnTo>
                <a:lnTo>
                  <a:pt x="304800" y="114300"/>
                </a:lnTo>
                <a:lnTo>
                  <a:pt x="190500" y="228600"/>
                </a:lnTo>
                <a:lnTo>
                  <a:pt x="0" y="228600"/>
                </a:lnTo>
                <a:lnTo>
                  <a:pt x="66799" y="1143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900" b="1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→</a:t>
            </a:r>
            <a:endParaRPr lang="en-US" sz="9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Chevron 2">
            <a:hlinkClick r:id="" action="ppaction://hlinkshowjump?jump=firstslide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0FAF2C93-7DA6-43D4-9E71-54084842562E}"/>
              </a:ext>
            </a:extLst>
          </p:cNvPr>
          <p:cNvSpPr/>
          <p:nvPr userDrawn="1"/>
        </p:nvSpPr>
        <p:spPr>
          <a:xfrm flipH="1">
            <a:off x="7907722" y="6324600"/>
            <a:ext cx="443814" cy="304800"/>
          </a:xfrm>
          <a:custGeom>
            <a:avLst/>
            <a:gdLst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114300 w 304800"/>
              <a:gd name="connsiteY5" fmla="*/ 114300 h 228600"/>
              <a:gd name="connsiteX6" fmla="*/ 0 w 304800"/>
              <a:gd name="connsiteY6" fmla="*/ 0 h 228600"/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66799 w 304800"/>
              <a:gd name="connsiteY5" fmla="*/ 114300 h 228600"/>
              <a:gd name="connsiteX6" fmla="*/ 0 w 304800"/>
              <a:gd name="connsiteY6" fmla="*/ 0 h 228600"/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0 w 304800"/>
              <a:gd name="connsiteY0" fmla="*/ 0 h 228600"/>
              <a:gd name="connsiteX1" fmla="*/ 233749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0 w 304800"/>
              <a:gd name="connsiteY0" fmla="*/ 0 h 228600"/>
              <a:gd name="connsiteX1" fmla="*/ 233749 w 304800"/>
              <a:gd name="connsiteY1" fmla="*/ 0 h 228600"/>
              <a:gd name="connsiteX2" fmla="*/ 304800 w 304800"/>
              <a:gd name="connsiteY2" fmla="*/ 114300 h 228600"/>
              <a:gd name="connsiteX3" fmla="*/ 239927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0 w 304800"/>
              <a:gd name="connsiteY0" fmla="*/ 0 h 228600"/>
              <a:gd name="connsiteX1" fmla="*/ 243016 w 304800"/>
              <a:gd name="connsiteY1" fmla="*/ 0 h 228600"/>
              <a:gd name="connsiteX2" fmla="*/ 304800 w 304800"/>
              <a:gd name="connsiteY2" fmla="*/ 114300 h 228600"/>
              <a:gd name="connsiteX3" fmla="*/ 239927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135924 w 440724"/>
              <a:gd name="connsiteY0" fmla="*/ 0 h 228600"/>
              <a:gd name="connsiteX1" fmla="*/ 378940 w 440724"/>
              <a:gd name="connsiteY1" fmla="*/ 0 h 228600"/>
              <a:gd name="connsiteX2" fmla="*/ 440724 w 440724"/>
              <a:gd name="connsiteY2" fmla="*/ 114300 h 228600"/>
              <a:gd name="connsiteX3" fmla="*/ 375851 w 440724"/>
              <a:gd name="connsiteY3" fmla="*/ 228600 h 228600"/>
              <a:gd name="connsiteX4" fmla="*/ 0 w 440724"/>
              <a:gd name="connsiteY4" fmla="*/ 228600 h 228600"/>
              <a:gd name="connsiteX5" fmla="*/ 135924 w 440724"/>
              <a:gd name="connsiteY5" fmla="*/ 0 h 228600"/>
              <a:gd name="connsiteX0" fmla="*/ 0 w 443814"/>
              <a:gd name="connsiteY0" fmla="*/ 0 h 228600"/>
              <a:gd name="connsiteX1" fmla="*/ 382030 w 443814"/>
              <a:gd name="connsiteY1" fmla="*/ 0 h 228600"/>
              <a:gd name="connsiteX2" fmla="*/ 443814 w 443814"/>
              <a:gd name="connsiteY2" fmla="*/ 114300 h 228600"/>
              <a:gd name="connsiteX3" fmla="*/ 378941 w 443814"/>
              <a:gd name="connsiteY3" fmla="*/ 228600 h 228600"/>
              <a:gd name="connsiteX4" fmla="*/ 3090 w 443814"/>
              <a:gd name="connsiteY4" fmla="*/ 228600 h 228600"/>
              <a:gd name="connsiteX5" fmla="*/ 0 w 443814"/>
              <a:gd name="connsiteY5" fmla="*/ 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3814" h="228600">
                <a:moveTo>
                  <a:pt x="0" y="0"/>
                </a:moveTo>
                <a:lnTo>
                  <a:pt x="382030" y="0"/>
                </a:lnTo>
                <a:lnTo>
                  <a:pt x="443814" y="114300"/>
                </a:lnTo>
                <a:lnTo>
                  <a:pt x="378941" y="228600"/>
                </a:lnTo>
                <a:lnTo>
                  <a:pt x="3090" y="2286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7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MENU</a:t>
            </a:r>
          </a:p>
        </p:txBody>
      </p:sp>
      <p:sp>
        <p:nvSpPr>
          <p:cNvPr id="19" name="Chevron 2">
            <a:hlinkClick r:id="" action="ppaction://hlinkshowjump?jump=endshow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206B77F3-D726-4B01-BAD7-1BF056913283}"/>
              </a:ext>
            </a:extLst>
          </p:cNvPr>
          <p:cNvSpPr/>
          <p:nvPr userDrawn="1"/>
        </p:nvSpPr>
        <p:spPr>
          <a:xfrm>
            <a:off x="8337213" y="6324600"/>
            <a:ext cx="443814" cy="304800"/>
          </a:xfrm>
          <a:custGeom>
            <a:avLst/>
            <a:gdLst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114300 w 304800"/>
              <a:gd name="connsiteY5" fmla="*/ 114300 h 228600"/>
              <a:gd name="connsiteX6" fmla="*/ 0 w 304800"/>
              <a:gd name="connsiteY6" fmla="*/ 0 h 228600"/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66799 w 304800"/>
              <a:gd name="connsiteY5" fmla="*/ 114300 h 228600"/>
              <a:gd name="connsiteX6" fmla="*/ 0 w 304800"/>
              <a:gd name="connsiteY6" fmla="*/ 0 h 228600"/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0 w 304800"/>
              <a:gd name="connsiteY0" fmla="*/ 0 h 228600"/>
              <a:gd name="connsiteX1" fmla="*/ 233749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0 w 304800"/>
              <a:gd name="connsiteY0" fmla="*/ 0 h 228600"/>
              <a:gd name="connsiteX1" fmla="*/ 233749 w 304800"/>
              <a:gd name="connsiteY1" fmla="*/ 0 h 228600"/>
              <a:gd name="connsiteX2" fmla="*/ 304800 w 304800"/>
              <a:gd name="connsiteY2" fmla="*/ 114300 h 228600"/>
              <a:gd name="connsiteX3" fmla="*/ 239927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0 w 304800"/>
              <a:gd name="connsiteY0" fmla="*/ 0 h 228600"/>
              <a:gd name="connsiteX1" fmla="*/ 243016 w 304800"/>
              <a:gd name="connsiteY1" fmla="*/ 0 h 228600"/>
              <a:gd name="connsiteX2" fmla="*/ 304800 w 304800"/>
              <a:gd name="connsiteY2" fmla="*/ 114300 h 228600"/>
              <a:gd name="connsiteX3" fmla="*/ 239927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135924 w 440724"/>
              <a:gd name="connsiteY0" fmla="*/ 0 h 228600"/>
              <a:gd name="connsiteX1" fmla="*/ 378940 w 440724"/>
              <a:gd name="connsiteY1" fmla="*/ 0 h 228600"/>
              <a:gd name="connsiteX2" fmla="*/ 440724 w 440724"/>
              <a:gd name="connsiteY2" fmla="*/ 114300 h 228600"/>
              <a:gd name="connsiteX3" fmla="*/ 375851 w 440724"/>
              <a:gd name="connsiteY3" fmla="*/ 228600 h 228600"/>
              <a:gd name="connsiteX4" fmla="*/ 0 w 440724"/>
              <a:gd name="connsiteY4" fmla="*/ 228600 h 228600"/>
              <a:gd name="connsiteX5" fmla="*/ 135924 w 440724"/>
              <a:gd name="connsiteY5" fmla="*/ 0 h 228600"/>
              <a:gd name="connsiteX0" fmla="*/ 0 w 443814"/>
              <a:gd name="connsiteY0" fmla="*/ 0 h 228600"/>
              <a:gd name="connsiteX1" fmla="*/ 382030 w 443814"/>
              <a:gd name="connsiteY1" fmla="*/ 0 h 228600"/>
              <a:gd name="connsiteX2" fmla="*/ 443814 w 443814"/>
              <a:gd name="connsiteY2" fmla="*/ 114300 h 228600"/>
              <a:gd name="connsiteX3" fmla="*/ 378941 w 443814"/>
              <a:gd name="connsiteY3" fmla="*/ 228600 h 228600"/>
              <a:gd name="connsiteX4" fmla="*/ 3090 w 443814"/>
              <a:gd name="connsiteY4" fmla="*/ 228600 h 228600"/>
              <a:gd name="connsiteX5" fmla="*/ 0 w 443814"/>
              <a:gd name="connsiteY5" fmla="*/ 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3814" h="228600">
                <a:moveTo>
                  <a:pt x="0" y="0"/>
                </a:moveTo>
                <a:lnTo>
                  <a:pt x="382030" y="0"/>
                </a:lnTo>
                <a:lnTo>
                  <a:pt x="443814" y="114300"/>
                </a:lnTo>
                <a:lnTo>
                  <a:pt x="378941" y="228600"/>
                </a:lnTo>
                <a:lnTo>
                  <a:pt x="3090" y="2286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7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AKHIRI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28586D7-2999-4312-AD83-97E3B2F1A333}"/>
              </a:ext>
            </a:extLst>
          </p:cNvPr>
          <p:cNvCxnSpPr>
            <a:cxnSpLocks/>
          </p:cNvCxnSpPr>
          <p:nvPr userDrawn="1"/>
        </p:nvCxnSpPr>
        <p:spPr>
          <a:xfrm>
            <a:off x="990600" y="990600"/>
            <a:ext cx="6781800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155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ftar Pusta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1219200" y="228600"/>
            <a:ext cx="5181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Daftar</a:t>
            </a:r>
            <a:r>
              <a:rPr lang="en-US" sz="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 </a:t>
            </a:r>
            <a:r>
              <a:rPr lang="en-US" sz="5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Pustaka</a:t>
            </a:r>
            <a:endParaRPr lang="en-US" sz="5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itchFamily="18" charset="0"/>
            </a:endParaRPr>
          </a:p>
        </p:txBody>
      </p:sp>
      <p:sp>
        <p:nvSpPr>
          <p:cNvPr id="7" name="Chevron 2">
            <a:hlinkClick r:id="" action="ppaction://hlinkshowjump?jump=previousslide" highlightClick="1"/>
            <a:hlinkHover r:id="" action="ppaction://noaction" highlightClick="1"/>
          </p:cNvPr>
          <p:cNvSpPr/>
          <p:nvPr/>
        </p:nvSpPr>
        <p:spPr>
          <a:xfrm flipH="1">
            <a:off x="7788876" y="6324600"/>
            <a:ext cx="304800" cy="304799"/>
          </a:xfrm>
          <a:custGeom>
            <a:avLst/>
            <a:gdLst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114300 w 304800"/>
              <a:gd name="connsiteY5" fmla="*/ 114300 h 228600"/>
              <a:gd name="connsiteX6" fmla="*/ 0 w 304800"/>
              <a:gd name="connsiteY6" fmla="*/ 0 h 228600"/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66799 w 304800"/>
              <a:gd name="connsiteY5" fmla="*/ 114300 h 228600"/>
              <a:gd name="connsiteX6" fmla="*/ 0 w 304800"/>
              <a:gd name="connsiteY6" fmla="*/ 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4800" h="228600">
                <a:moveTo>
                  <a:pt x="0" y="0"/>
                </a:moveTo>
                <a:lnTo>
                  <a:pt x="190500" y="0"/>
                </a:lnTo>
                <a:lnTo>
                  <a:pt x="304800" y="114300"/>
                </a:lnTo>
                <a:lnTo>
                  <a:pt x="190500" y="228600"/>
                </a:lnTo>
                <a:lnTo>
                  <a:pt x="0" y="228600"/>
                </a:lnTo>
                <a:lnTo>
                  <a:pt x="66799" y="1143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&lt;</a:t>
            </a:r>
          </a:p>
        </p:txBody>
      </p:sp>
      <p:sp>
        <p:nvSpPr>
          <p:cNvPr id="9" name="Chevron 2">
            <a:hlinkClick r:id="" action="ppaction://hlinkshowjump?jump=firstslide" highlightClick="1"/>
            <a:hlinkHover r:id="" action="ppaction://noaction" highlightClick="1"/>
          </p:cNvPr>
          <p:cNvSpPr/>
          <p:nvPr/>
        </p:nvSpPr>
        <p:spPr>
          <a:xfrm flipH="1">
            <a:off x="7997560" y="6324600"/>
            <a:ext cx="443814" cy="304800"/>
          </a:xfrm>
          <a:custGeom>
            <a:avLst/>
            <a:gdLst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114300 w 304800"/>
              <a:gd name="connsiteY5" fmla="*/ 114300 h 228600"/>
              <a:gd name="connsiteX6" fmla="*/ 0 w 304800"/>
              <a:gd name="connsiteY6" fmla="*/ 0 h 228600"/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66799 w 304800"/>
              <a:gd name="connsiteY5" fmla="*/ 114300 h 228600"/>
              <a:gd name="connsiteX6" fmla="*/ 0 w 304800"/>
              <a:gd name="connsiteY6" fmla="*/ 0 h 228600"/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0 w 304800"/>
              <a:gd name="connsiteY0" fmla="*/ 0 h 228600"/>
              <a:gd name="connsiteX1" fmla="*/ 233749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0 w 304800"/>
              <a:gd name="connsiteY0" fmla="*/ 0 h 228600"/>
              <a:gd name="connsiteX1" fmla="*/ 233749 w 304800"/>
              <a:gd name="connsiteY1" fmla="*/ 0 h 228600"/>
              <a:gd name="connsiteX2" fmla="*/ 304800 w 304800"/>
              <a:gd name="connsiteY2" fmla="*/ 114300 h 228600"/>
              <a:gd name="connsiteX3" fmla="*/ 239927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0 w 304800"/>
              <a:gd name="connsiteY0" fmla="*/ 0 h 228600"/>
              <a:gd name="connsiteX1" fmla="*/ 243016 w 304800"/>
              <a:gd name="connsiteY1" fmla="*/ 0 h 228600"/>
              <a:gd name="connsiteX2" fmla="*/ 304800 w 304800"/>
              <a:gd name="connsiteY2" fmla="*/ 114300 h 228600"/>
              <a:gd name="connsiteX3" fmla="*/ 239927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135924 w 440724"/>
              <a:gd name="connsiteY0" fmla="*/ 0 h 228600"/>
              <a:gd name="connsiteX1" fmla="*/ 378940 w 440724"/>
              <a:gd name="connsiteY1" fmla="*/ 0 h 228600"/>
              <a:gd name="connsiteX2" fmla="*/ 440724 w 440724"/>
              <a:gd name="connsiteY2" fmla="*/ 114300 h 228600"/>
              <a:gd name="connsiteX3" fmla="*/ 375851 w 440724"/>
              <a:gd name="connsiteY3" fmla="*/ 228600 h 228600"/>
              <a:gd name="connsiteX4" fmla="*/ 0 w 440724"/>
              <a:gd name="connsiteY4" fmla="*/ 228600 h 228600"/>
              <a:gd name="connsiteX5" fmla="*/ 135924 w 440724"/>
              <a:gd name="connsiteY5" fmla="*/ 0 h 228600"/>
              <a:gd name="connsiteX0" fmla="*/ 0 w 443814"/>
              <a:gd name="connsiteY0" fmla="*/ 0 h 228600"/>
              <a:gd name="connsiteX1" fmla="*/ 382030 w 443814"/>
              <a:gd name="connsiteY1" fmla="*/ 0 h 228600"/>
              <a:gd name="connsiteX2" fmla="*/ 443814 w 443814"/>
              <a:gd name="connsiteY2" fmla="*/ 114300 h 228600"/>
              <a:gd name="connsiteX3" fmla="*/ 378941 w 443814"/>
              <a:gd name="connsiteY3" fmla="*/ 228600 h 228600"/>
              <a:gd name="connsiteX4" fmla="*/ 3090 w 443814"/>
              <a:gd name="connsiteY4" fmla="*/ 228600 h 228600"/>
              <a:gd name="connsiteX5" fmla="*/ 0 w 443814"/>
              <a:gd name="connsiteY5" fmla="*/ 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3814" h="228600">
                <a:moveTo>
                  <a:pt x="0" y="0"/>
                </a:moveTo>
                <a:lnTo>
                  <a:pt x="382030" y="0"/>
                </a:lnTo>
                <a:lnTo>
                  <a:pt x="443814" y="114300"/>
                </a:lnTo>
                <a:lnTo>
                  <a:pt x="378941" y="228600"/>
                </a:lnTo>
                <a:lnTo>
                  <a:pt x="3090" y="2286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7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MENU</a:t>
            </a:r>
          </a:p>
        </p:txBody>
      </p:sp>
      <p:sp>
        <p:nvSpPr>
          <p:cNvPr id="10" name="Chevron 2">
            <a:hlinkClick r:id="" action="ppaction://hlinkshowjump?jump=endshow" highlightClick="1"/>
            <a:hlinkHover r:id="" action="ppaction://noaction" highlightClick="1"/>
          </p:cNvPr>
          <p:cNvSpPr/>
          <p:nvPr/>
        </p:nvSpPr>
        <p:spPr>
          <a:xfrm>
            <a:off x="8427051" y="6324600"/>
            <a:ext cx="443814" cy="304800"/>
          </a:xfrm>
          <a:custGeom>
            <a:avLst/>
            <a:gdLst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114300 w 304800"/>
              <a:gd name="connsiteY5" fmla="*/ 114300 h 228600"/>
              <a:gd name="connsiteX6" fmla="*/ 0 w 304800"/>
              <a:gd name="connsiteY6" fmla="*/ 0 h 228600"/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66799 w 304800"/>
              <a:gd name="connsiteY5" fmla="*/ 114300 h 228600"/>
              <a:gd name="connsiteX6" fmla="*/ 0 w 304800"/>
              <a:gd name="connsiteY6" fmla="*/ 0 h 228600"/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0 w 304800"/>
              <a:gd name="connsiteY0" fmla="*/ 0 h 228600"/>
              <a:gd name="connsiteX1" fmla="*/ 233749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0 w 304800"/>
              <a:gd name="connsiteY0" fmla="*/ 0 h 228600"/>
              <a:gd name="connsiteX1" fmla="*/ 233749 w 304800"/>
              <a:gd name="connsiteY1" fmla="*/ 0 h 228600"/>
              <a:gd name="connsiteX2" fmla="*/ 304800 w 304800"/>
              <a:gd name="connsiteY2" fmla="*/ 114300 h 228600"/>
              <a:gd name="connsiteX3" fmla="*/ 239927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0 w 304800"/>
              <a:gd name="connsiteY0" fmla="*/ 0 h 228600"/>
              <a:gd name="connsiteX1" fmla="*/ 243016 w 304800"/>
              <a:gd name="connsiteY1" fmla="*/ 0 h 228600"/>
              <a:gd name="connsiteX2" fmla="*/ 304800 w 304800"/>
              <a:gd name="connsiteY2" fmla="*/ 114300 h 228600"/>
              <a:gd name="connsiteX3" fmla="*/ 239927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135924 w 440724"/>
              <a:gd name="connsiteY0" fmla="*/ 0 h 228600"/>
              <a:gd name="connsiteX1" fmla="*/ 378940 w 440724"/>
              <a:gd name="connsiteY1" fmla="*/ 0 h 228600"/>
              <a:gd name="connsiteX2" fmla="*/ 440724 w 440724"/>
              <a:gd name="connsiteY2" fmla="*/ 114300 h 228600"/>
              <a:gd name="connsiteX3" fmla="*/ 375851 w 440724"/>
              <a:gd name="connsiteY3" fmla="*/ 228600 h 228600"/>
              <a:gd name="connsiteX4" fmla="*/ 0 w 440724"/>
              <a:gd name="connsiteY4" fmla="*/ 228600 h 228600"/>
              <a:gd name="connsiteX5" fmla="*/ 135924 w 440724"/>
              <a:gd name="connsiteY5" fmla="*/ 0 h 228600"/>
              <a:gd name="connsiteX0" fmla="*/ 0 w 443814"/>
              <a:gd name="connsiteY0" fmla="*/ 0 h 228600"/>
              <a:gd name="connsiteX1" fmla="*/ 382030 w 443814"/>
              <a:gd name="connsiteY1" fmla="*/ 0 h 228600"/>
              <a:gd name="connsiteX2" fmla="*/ 443814 w 443814"/>
              <a:gd name="connsiteY2" fmla="*/ 114300 h 228600"/>
              <a:gd name="connsiteX3" fmla="*/ 378941 w 443814"/>
              <a:gd name="connsiteY3" fmla="*/ 228600 h 228600"/>
              <a:gd name="connsiteX4" fmla="*/ 3090 w 443814"/>
              <a:gd name="connsiteY4" fmla="*/ 228600 h 228600"/>
              <a:gd name="connsiteX5" fmla="*/ 0 w 443814"/>
              <a:gd name="connsiteY5" fmla="*/ 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3814" h="228600">
                <a:moveTo>
                  <a:pt x="0" y="0"/>
                </a:moveTo>
                <a:lnTo>
                  <a:pt x="382030" y="0"/>
                </a:lnTo>
                <a:lnTo>
                  <a:pt x="443814" y="114300"/>
                </a:lnTo>
                <a:lnTo>
                  <a:pt x="378941" y="228600"/>
                </a:lnTo>
                <a:lnTo>
                  <a:pt x="3090" y="2286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7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AKHIRI</a:t>
            </a:r>
          </a:p>
        </p:txBody>
      </p:sp>
      <p:sp>
        <p:nvSpPr>
          <p:cNvPr id="14" name="Chevron 2">
            <a:hlinkClick r:id="" action="ppaction://hlinkshowjump?jump=previousslide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4FE502DE-AB60-4C29-8577-FF0BC09F6983}"/>
              </a:ext>
            </a:extLst>
          </p:cNvPr>
          <p:cNvSpPr/>
          <p:nvPr userDrawn="1"/>
        </p:nvSpPr>
        <p:spPr>
          <a:xfrm flipH="1">
            <a:off x="7772400" y="6324600"/>
            <a:ext cx="304800" cy="304799"/>
          </a:xfrm>
          <a:custGeom>
            <a:avLst/>
            <a:gdLst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114300 w 304800"/>
              <a:gd name="connsiteY5" fmla="*/ 114300 h 228600"/>
              <a:gd name="connsiteX6" fmla="*/ 0 w 304800"/>
              <a:gd name="connsiteY6" fmla="*/ 0 h 228600"/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66799 w 304800"/>
              <a:gd name="connsiteY5" fmla="*/ 114300 h 228600"/>
              <a:gd name="connsiteX6" fmla="*/ 0 w 304800"/>
              <a:gd name="connsiteY6" fmla="*/ 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4800" h="228600">
                <a:moveTo>
                  <a:pt x="0" y="0"/>
                </a:moveTo>
                <a:lnTo>
                  <a:pt x="190500" y="0"/>
                </a:lnTo>
                <a:lnTo>
                  <a:pt x="304800" y="114300"/>
                </a:lnTo>
                <a:lnTo>
                  <a:pt x="190500" y="228600"/>
                </a:lnTo>
                <a:lnTo>
                  <a:pt x="0" y="228600"/>
                </a:lnTo>
                <a:lnTo>
                  <a:pt x="66799" y="1143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900" b="1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←</a:t>
            </a:r>
            <a:endParaRPr lang="en-US" sz="9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Chevron 2">
            <a:hlinkClick r:id="" action="ppaction://hlinkshowjump?jump=firstslide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E1958565-888C-4C15-ADBA-A6EA0D9584FF}"/>
              </a:ext>
            </a:extLst>
          </p:cNvPr>
          <p:cNvSpPr/>
          <p:nvPr userDrawn="1"/>
        </p:nvSpPr>
        <p:spPr>
          <a:xfrm flipH="1">
            <a:off x="7997560" y="6324600"/>
            <a:ext cx="443814" cy="304800"/>
          </a:xfrm>
          <a:custGeom>
            <a:avLst/>
            <a:gdLst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114300 w 304800"/>
              <a:gd name="connsiteY5" fmla="*/ 114300 h 228600"/>
              <a:gd name="connsiteX6" fmla="*/ 0 w 304800"/>
              <a:gd name="connsiteY6" fmla="*/ 0 h 228600"/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66799 w 304800"/>
              <a:gd name="connsiteY5" fmla="*/ 114300 h 228600"/>
              <a:gd name="connsiteX6" fmla="*/ 0 w 304800"/>
              <a:gd name="connsiteY6" fmla="*/ 0 h 228600"/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0 w 304800"/>
              <a:gd name="connsiteY0" fmla="*/ 0 h 228600"/>
              <a:gd name="connsiteX1" fmla="*/ 233749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0 w 304800"/>
              <a:gd name="connsiteY0" fmla="*/ 0 h 228600"/>
              <a:gd name="connsiteX1" fmla="*/ 233749 w 304800"/>
              <a:gd name="connsiteY1" fmla="*/ 0 h 228600"/>
              <a:gd name="connsiteX2" fmla="*/ 304800 w 304800"/>
              <a:gd name="connsiteY2" fmla="*/ 114300 h 228600"/>
              <a:gd name="connsiteX3" fmla="*/ 239927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0 w 304800"/>
              <a:gd name="connsiteY0" fmla="*/ 0 h 228600"/>
              <a:gd name="connsiteX1" fmla="*/ 243016 w 304800"/>
              <a:gd name="connsiteY1" fmla="*/ 0 h 228600"/>
              <a:gd name="connsiteX2" fmla="*/ 304800 w 304800"/>
              <a:gd name="connsiteY2" fmla="*/ 114300 h 228600"/>
              <a:gd name="connsiteX3" fmla="*/ 239927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135924 w 440724"/>
              <a:gd name="connsiteY0" fmla="*/ 0 h 228600"/>
              <a:gd name="connsiteX1" fmla="*/ 378940 w 440724"/>
              <a:gd name="connsiteY1" fmla="*/ 0 h 228600"/>
              <a:gd name="connsiteX2" fmla="*/ 440724 w 440724"/>
              <a:gd name="connsiteY2" fmla="*/ 114300 h 228600"/>
              <a:gd name="connsiteX3" fmla="*/ 375851 w 440724"/>
              <a:gd name="connsiteY3" fmla="*/ 228600 h 228600"/>
              <a:gd name="connsiteX4" fmla="*/ 0 w 440724"/>
              <a:gd name="connsiteY4" fmla="*/ 228600 h 228600"/>
              <a:gd name="connsiteX5" fmla="*/ 135924 w 440724"/>
              <a:gd name="connsiteY5" fmla="*/ 0 h 228600"/>
              <a:gd name="connsiteX0" fmla="*/ 0 w 443814"/>
              <a:gd name="connsiteY0" fmla="*/ 0 h 228600"/>
              <a:gd name="connsiteX1" fmla="*/ 382030 w 443814"/>
              <a:gd name="connsiteY1" fmla="*/ 0 h 228600"/>
              <a:gd name="connsiteX2" fmla="*/ 443814 w 443814"/>
              <a:gd name="connsiteY2" fmla="*/ 114300 h 228600"/>
              <a:gd name="connsiteX3" fmla="*/ 378941 w 443814"/>
              <a:gd name="connsiteY3" fmla="*/ 228600 h 228600"/>
              <a:gd name="connsiteX4" fmla="*/ 3090 w 443814"/>
              <a:gd name="connsiteY4" fmla="*/ 228600 h 228600"/>
              <a:gd name="connsiteX5" fmla="*/ 0 w 443814"/>
              <a:gd name="connsiteY5" fmla="*/ 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3814" h="228600">
                <a:moveTo>
                  <a:pt x="0" y="0"/>
                </a:moveTo>
                <a:lnTo>
                  <a:pt x="382030" y="0"/>
                </a:lnTo>
                <a:lnTo>
                  <a:pt x="443814" y="114300"/>
                </a:lnTo>
                <a:lnTo>
                  <a:pt x="378941" y="228600"/>
                </a:lnTo>
                <a:lnTo>
                  <a:pt x="3090" y="2286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7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MENU</a:t>
            </a:r>
          </a:p>
        </p:txBody>
      </p:sp>
      <p:sp>
        <p:nvSpPr>
          <p:cNvPr id="16" name="Chevron 2">
            <a:hlinkClick r:id="" action="ppaction://hlinkshowjump?jump=endshow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66975496-CABD-42C4-8ADE-889BE445E626}"/>
              </a:ext>
            </a:extLst>
          </p:cNvPr>
          <p:cNvSpPr/>
          <p:nvPr userDrawn="1"/>
        </p:nvSpPr>
        <p:spPr>
          <a:xfrm>
            <a:off x="8427051" y="6324600"/>
            <a:ext cx="443814" cy="304800"/>
          </a:xfrm>
          <a:custGeom>
            <a:avLst/>
            <a:gdLst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114300 w 304800"/>
              <a:gd name="connsiteY5" fmla="*/ 114300 h 228600"/>
              <a:gd name="connsiteX6" fmla="*/ 0 w 304800"/>
              <a:gd name="connsiteY6" fmla="*/ 0 h 228600"/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66799 w 304800"/>
              <a:gd name="connsiteY5" fmla="*/ 114300 h 228600"/>
              <a:gd name="connsiteX6" fmla="*/ 0 w 304800"/>
              <a:gd name="connsiteY6" fmla="*/ 0 h 228600"/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0 w 304800"/>
              <a:gd name="connsiteY0" fmla="*/ 0 h 228600"/>
              <a:gd name="connsiteX1" fmla="*/ 233749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0 w 304800"/>
              <a:gd name="connsiteY0" fmla="*/ 0 h 228600"/>
              <a:gd name="connsiteX1" fmla="*/ 233749 w 304800"/>
              <a:gd name="connsiteY1" fmla="*/ 0 h 228600"/>
              <a:gd name="connsiteX2" fmla="*/ 304800 w 304800"/>
              <a:gd name="connsiteY2" fmla="*/ 114300 h 228600"/>
              <a:gd name="connsiteX3" fmla="*/ 239927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0 w 304800"/>
              <a:gd name="connsiteY0" fmla="*/ 0 h 228600"/>
              <a:gd name="connsiteX1" fmla="*/ 243016 w 304800"/>
              <a:gd name="connsiteY1" fmla="*/ 0 h 228600"/>
              <a:gd name="connsiteX2" fmla="*/ 304800 w 304800"/>
              <a:gd name="connsiteY2" fmla="*/ 114300 h 228600"/>
              <a:gd name="connsiteX3" fmla="*/ 239927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135924 w 440724"/>
              <a:gd name="connsiteY0" fmla="*/ 0 h 228600"/>
              <a:gd name="connsiteX1" fmla="*/ 378940 w 440724"/>
              <a:gd name="connsiteY1" fmla="*/ 0 h 228600"/>
              <a:gd name="connsiteX2" fmla="*/ 440724 w 440724"/>
              <a:gd name="connsiteY2" fmla="*/ 114300 h 228600"/>
              <a:gd name="connsiteX3" fmla="*/ 375851 w 440724"/>
              <a:gd name="connsiteY3" fmla="*/ 228600 h 228600"/>
              <a:gd name="connsiteX4" fmla="*/ 0 w 440724"/>
              <a:gd name="connsiteY4" fmla="*/ 228600 h 228600"/>
              <a:gd name="connsiteX5" fmla="*/ 135924 w 440724"/>
              <a:gd name="connsiteY5" fmla="*/ 0 h 228600"/>
              <a:gd name="connsiteX0" fmla="*/ 0 w 443814"/>
              <a:gd name="connsiteY0" fmla="*/ 0 h 228600"/>
              <a:gd name="connsiteX1" fmla="*/ 382030 w 443814"/>
              <a:gd name="connsiteY1" fmla="*/ 0 h 228600"/>
              <a:gd name="connsiteX2" fmla="*/ 443814 w 443814"/>
              <a:gd name="connsiteY2" fmla="*/ 114300 h 228600"/>
              <a:gd name="connsiteX3" fmla="*/ 378941 w 443814"/>
              <a:gd name="connsiteY3" fmla="*/ 228600 h 228600"/>
              <a:gd name="connsiteX4" fmla="*/ 3090 w 443814"/>
              <a:gd name="connsiteY4" fmla="*/ 228600 h 228600"/>
              <a:gd name="connsiteX5" fmla="*/ 0 w 443814"/>
              <a:gd name="connsiteY5" fmla="*/ 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3814" h="228600">
                <a:moveTo>
                  <a:pt x="0" y="0"/>
                </a:moveTo>
                <a:lnTo>
                  <a:pt x="382030" y="0"/>
                </a:lnTo>
                <a:lnTo>
                  <a:pt x="443814" y="114300"/>
                </a:lnTo>
                <a:lnTo>
                  <a:pt x="378941" y="228600"/>
                </a:lnTo>
                <a:lnTo>
                  <a:pt x="3090" y="2286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7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AKHIRI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FAB273-5C2E-4FDD-BFF3-11213B19A7B5}"/>
              </a:ext>
            </a:extLst>
          </p:cNvPr>
          <p:cNvCxnSpPr>
            <a:cxnSpLocks/>
          </p:cNvCxnSpPr>
          <p:nvPr userDrawn="1"/>
        </p:nvCxnSpPr>
        <p:spPr>
          <a:xfrm>
            <a:off x="1063360" y="990600"/>
            <a:ext cx="6934200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186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nut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261755" y="3162300"/>
            <a:ext cx="4648200" cy="533400"/>
          </a:xfrm>
          <a:prstGeom prst="rect">
            <a:avLst/>
          </a:prstGeom>
        </p:spPr>
        <p:txBody>
          <a:bodyPr/>
          <a:lstStyle>
            <a:lvl1pPr algn="ctr">
              <a:buNone/>
              <a:defRPr sz="2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dirty="0" err="1"/>
              <a:t>Diisi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Dosen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133600" y="2998125"/>
            <a:ext cx="5209309" cy="1588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4B0C899-3584-4183-A1A8-DD0B2436F398}"/>
              </a:ext>
            </a:extLst>
          </p:cNvPr>
          <p:cNvSpPr txBox="1"/>
          <p:nvPr userDrawn="1"/>
        </p:nvSpPr>
        <p:spPr>
          <a:xfrm>
            <a:off x="1995055" y="2123183"/>
            <a:ext cx="5181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Terima</a:t>
            </a:r>
            <a:r>
              <a:rPr lang="en-US" sz="50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 </a:t>
            </a:r>
            <a:r>
              <a:rPr lang="en-US" sz="5000" baseline="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Kasih</a:t>
            </a:r>
            <a:endParaRPr lang="en-US" sz="5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087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10" presetClass="exit" presetSubtype="0" fill="hold" nodeType="withEffect">
                  <p:stCondLst>
                    <p:cond delay="1500"/>
                  </p:stCondLst>
                  <p:childTnLst>
                    <p:animEffect transition="out" filter="fade">
                      <p:cBhvr>
                        <p:cTn dur="2000"/>
                        <p:tgtEl>
                          <p:spTgt spid="12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1999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8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10" Type="http://schemas.openxmlformats.org/officeDocument/2006/relationships/image" Target="../media/image5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4B66063A-FA54-4365-B6B2-057CD395795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745" y="0"/>
            <a:ext cx="9296400" cy="6858000"/>
          </a:xfrm>
          <a:prstGeom prst="rect">
            <a:avLst/>
          </a:prstGeom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3E9F1D4A-81BE-40A5-BD12-6C898FB9DBFC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0" y="228600"/>
            <a:ext cx="1083425" cy="84473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1E090D5-B793-4493-A662-FEBBBFD7FDCD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-53745" y="0"/>
            <a:ext cx="1473075" cy="3385239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142E9B32-0E3E-46D2-A2DF-30515319AB3E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-53745" y="5907914"/>
            <a:ext cx="9144000" cy="977719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901BB28-CBEF-42DF-A037-79C8D68847F6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-53745" y="0"/>
            <a:ext cx="1272945" cy="292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284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d.com/en/processors/ryzen-5000-series" TargetMode="External"/><Relationship Id="rId2" Type="http://schemas.openxmlformats.org/officeDocument/2006/relationships/hyperlink" Target="https://www.amd.com/en/processors/ryzen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f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12.png"/><Relationship Id="rId7" Type="http://schemas.openxmlformats.org/officeDocument/2006/relationships/image" Target="../media/image15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microsoft.com/office/2007/relationships/hdphoto" Target="../media/hdphoto1.wdp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igma.com/proto/qa08we2HS6D18ofsw1yzrn/html.to.design-(Community)?type=design&amp;node-id=2-2&amp;t=DgknZagskw7F9P7i-1&amp;scaling=scale-down-width&amp;page-id=0%3A1&amp;mode=desig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2F85FC2A-0D16-4BCC-A66B-0ED9BF9C028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PENGANTAR KECERDASAN BUATAN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D70B06D7-D10F-44A7-B015-A6E303F7593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52850" y="3874477"/>
            <a:ext cx="5086350" cy="1066800"/>
          </a:xfrm>
        </p:spPr>
        <p:txBody>
          <a:bodyPr/>
          <a:lstStyle/>
          <a:p>
            <a:r>
              <a:rPr lang="en-US" dirty="0"/>
              <a:t>Expert System: </a:t>
            </a:r>
            <a:r>
              <a:rPr lang="en-US" dirty="0" err="1"/>
              <a:t>Rekomendasi</a:t>
            </a:r>
            <a:r>
              <a:rPr lang="en-US" dirty="0"/>
              <a:t> </a:t>
            </a:r>
            <a:r>
              <a:rPr lang="en-US" dirty="0" err="1"/>
              <a:t>perakitan</a:t>
            </a:r>
            <a:r>
              <a:rPr lang="en-US" dirty="0"/>
              <a:t> PC </a:t>
            </a:r>
            <a:r>
              <a:rPr lang="en-US" dirty="0" err="1"/>
              <a:t>berbasis</a:t>
            </a:r>
            <a:r>
              <a:rPr lang="en-US" dirty="0"/>
              <a:t> CPU AMD Ryzen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2C4490C-A959-404D-9EDE-3C8AA1B97A9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752850" y="5257800"/>
            <a:ext cx="5086350" cy="457200"/>
          </a:xfrm>
        </p:spPr>
        <p:txBody>
          <a:bodyPr/>
          <a:lstStyle/>
          <a:p>
            <a:r>
              <a:rPr lang="en-US" dirty="0"/>
              <a:t>FEBRYO PONCO SULISTYO, S.KOM,M.T.I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3AFB2AA4-F857-466A-AA3D-7227C39D199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209800" y="4114800"/>
            <a:ext cx="1295400" cy="1600200"/>
          </a:xfrm>
        </p:spPr>
        <p:txBody>
          <a:bodyPr/>
          <a:lstStyle/>
          <a:p>
            <a:endParaRPr lang="en-ID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6959B77-A030-49BB-831E-5EC35407C6A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08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E9AF25E5-27C3-4221-B874-0C1B8CC5F71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Komputer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7BD4ADAC-2E01-4B5C-BE88-BC6017A58A4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Teknik </a:t>
            </a:r>
            <a:r>
              <a:rPr lang="en-US" dirty="0" err="1"/>
              <a:t>Informatika</a:t>
            </a:r>
            <a:endParaRPr lang="en-US" dirty="0"/>
          </a:p>
        </p:txBody>
      </p:sp>
      <p:sp>
        <p:nvSpPr>
          <p:cNvPr id="11" name="Tombol 01">
            <a:hlinkClick r:id="" action="ppaction://hlinkshowjump?jump=nextslide" highlightClick="1">
              <a:snd r:embed="rId2" name="click.wav"/>
            </a:hlinkClick>
            <a:hlinkHover r:id="" action="ppaction://noaction" highlightClick="1">
              <a:snd r:embed="rId3" name="breeze.wav"/>
            </a:hlinkHover>
          </p:cNvPr>
          <p:cNvSpPr/>
          <p:nvPr/>
        </p:nvSpPr>
        <p:spPr>
          <a:xfrm>
            <a:off x="3810000" y="5794686"/>
            <a:ext cx="1600200" cy="352302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Arial Nova" panose="020B0504020202020204" pitchFamily="34" charset="0"/>
              </a:rPr>
              <a:t>Pembuka</a:t>
            </a:r>
            <a:endParaRPr lang="en-US" sz="1200" dirty="0">
              <a:solidFill>
                <a:schemeClr val="bg1"/>
              </a:solidFill>
              <a:latin typeface="Arial Nova" panose="020B0504020202020204" pitchFamily="34" charset="0"/>
            </a:endParaRPr>
          </a:p>
        </p:txBody>
      </p:sp>
      <p:sp>
        <p:nvSpPr>
          <p:cNvPr id="9" name="Tombol 02">
            <a:hlinkClick r:id="" action="ppaction://customshow?id=0" highlightClick="1">
              <a:snd r:embed="rId2" name="click.wav"/>
            </a:hlinkClick>
            <a:hlinkHover r:id="" action="ppaction://noaction" highlightClick="1">
              <a:snd r:embed="rId3" name="breeze.wav"/>
            </a:hlinkHover>
          </p:cNvPr>
          <p:cNvSpPr/>
          <p:nvPr/>
        </p:nvSpPr>
        <p:spPr>
          <a:xfrm>
            <a:off x="5457825" y="5794686"/>
            <a:ext cx="1600200" cy="352302"/>
          </a:xfrm>
          <a:prstGeom prst="roundRect">
            <a:avLst>
              <a:gd name="adj" fmla="val 50000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Arial Nova" panose="020B0504020202020204" pitchFamily="34" charset="0"/>
              </a:rPr>
              <a:t>Daftar</a:t>
            </a:r>
            <a:r>
              <a:rPr lang="en-US" sz="1200" dirty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 Nova" panose="020B0504020202020204" pitchFamily="34" charset="0"/>
              </a:rPr>
              <a:t>Pustaka</a:t>
            </a:r>
            <a:endParaRPr lang="en-US" sz="1200" dirty="0">
              <a:solidFill>
                <a:schemeClr val="bg1"/>
              </a:solidFill>
              <a:latin typeface="Arial Nova" panose="020B0504020202020204" pitchFamily="34" charset="0"/>
            </a:endParaRPr>
          </a:p>
        </p:txBody>
      </p:sp>
      <p:sp>
        <p:nvSpPr>
          <p:cNvPr id="10" name="Tombol 03">
            <a:hlinkClick r:id="" action="ppaction://hlinkshowjump?jump=lastslide" highlightClick="1">
              <a:snd r:embed="rId2" name="click.wav"/>
            </a:hlinkClick>
            <a:hlinkHover r:id="" action="ppaction://noaction" highlightClick="1">
              <a:snd r:embed="rId3" name="breeze.wav"/>
            </a:hlinkHover>
          </p:cNvPr>
          <p:cNvSpPr/>
          <p:nvPr/>
        </p:nvSpPr>
        <p:spPr>
          <a:xfrm>
            <a:off x="7105650" y="5794686"/>
            <a:ext cx="1600200" cy="352301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Arial Nova" panose="020B0504020202020204" pitchFamily="34" charset="0"/>
              </a:rPr>
              <a:t>Akhiri</a:t>
            </a:r>
            <a:r>
              <a:rPr lang="en-US" sz="1200" dirty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 Nova" panose="020B0504020202020204" pitchFamily="34" charset="0"/>
              </a:rPr>
              <a:t>Presentasi</a:t>
            </a:r>
            <a:endParaRPr lang="en-US" sz="1200" dirty="0">
              <a:solidFill>
                <a:schemeClr val="bg1"/>
              </a:solidFill>
              <a:latin typeface="Arial Nova" panose="020B0504020202020204" pitchFamily="34" charset="0"/>
            </a:endParaRPr>
          </a:p>
        </p:txBody>
      </p:sp>
      <p:sp>
        <p:nvSpPr>
          <p:cNvPr id="18" name="Tombol 04" hidden="1">
            <a:hlinkClick r:id="" action="ppaction://noaction" highlightClick="1">
              <a:snd r:embed="rId2" name="click.wav"/>
            </a:hlinkClick>
            <a:hlinkHover r:id="" action="ppaction://noaction" highlightClick="1">
              <a:snd r:embed="rId3" name="breeze.wav"/>
            </a:hlinkHover>
          </p:cNvPr>
          <p:cNvSpPr/>
          <p:nvPr/>
        </p:nvSpPr>
        <p:spPr>
          <a:xfrm>
            <a:off x="3733800" y="5943600"/>
            <a:ext cx="1600200" cy="381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Tombol</a:t>
            </a:r>
            <a:r>
              <a:rPr lang="en-US" sz="1200" dirty="0"/>
              <a:t> 04</a:t>
            </a:r>
          </a:p>
        </p:txBody>
      </p:sp>
      <p:sp>
        <p:nvSpPr>
          <p:cNvPr id="14" name="Tombol 05" hidden="1">
            <a:hlinkClick r:id="" action="ppaction://noaction" highlightClick="1">
              <a:snd r:embed="rId2" name="click.wav"/>
            </a:hlinkClick>
            <a:hlinkHover r:id="" action="ppaction://noaction" highlightClick="1">
              <a:snd r:embed="rId3" name="breeze.wav"/>
            </a:hlinkHover>
          </p:cNvPr>
          <p:cNvSpPr/>
          <p:nvPr/>
        </p:nvSpPr>
        <p:spPr>
          <a:xfrm>
            <a:off x="5410200" y="4648200"/>
            <a:ext cx="1600200" cy="40272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Tombol</a:t>
            </a:r>
            <a:r>
              <a:rPr lang="en-US" sz="1200" dirty="0"/>
              <a:t> 05</a:t>
            </a:r>
          </a:p>
        </p:txBody>
      </p:sp>
      <p:sp>
        <p:nvSpPr>
          <p:cNvPr id="12" name="Tombol 06" hidden="1">
            <a:hlinkClick r:id="" action="ppaction://noaction" highlightClick="1">
              <a:snd r:embed="rId2" name="click.wav"/>
            </a:hlinkClick>
            <a:hlinkHover r:id="" action="ppaction://noaction" highlightClick="1">
              <a:snd r:embed="rId3" name="breeze.wav"/>
            </a:hlinkHover>
          </p:cNvPr>
          <p:cNvSpPr/>
          <p:nvPr/>
        </p:nvSpPr>
        <p:spPr>
          <a:xfrm>
            <a:off x="5419725" y="5098552"/>
            <a:ext cx="1600200" cy="35230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Tombol</a:t>
            </a:r>
            <a:r>
              <a:rPr lang="en-US" sz="1200" dirty="0"/>
              <a:t> 06</a:t>
            </a:r>
          </a:p>
        </p:txBody>
      </p:sp>
      <p:sp>
        <p:nvSpPr>
          <p:cNvPr id="13" name="Tombol 07" hidden="1">
            <a:hlinkClick r:id="" action="ppaction://noaction" highlightClick="1">
              <a:snd r:embed="rId2" name="click.wav"/>
            </a:hlinkClick>
            <a:hlinkHover r:id="" action="ppaction://noaction" highlightClick="1">
              <a:snd r:embed="rId3" name="breeze.wav"/>
            </a:hlinkHover>
          </p:cNvPr>
          <p:cNvSpPr/>
          <p:nvPr/>
        </p:nvSpPr>
        <p:spPr>
          <a:xfrm>
            <a:off x="5419725" y="5498602"/>
            <a:ext cx="1600200" cy="381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Tombol</a:t>
            </a:r>
            <a:r>
              <a:rPr lang="en-US" sz="1200" dirty="0"/>
              <a:t> 07</a:t>
            </a:r>
          </a:p>
        </p:txBody>
      </p:sp>
      <p:sp>
        <p:nvSpPr>
          <p:cNvPr id="19" name="Tombol 08" hidden="1">
            <a:hlinkClick r:id="" action="ppaction://noaction" highlightClick="1">
              <a:snd r:embed="rId2" name="click.wav"/>
            </a:hlinkClick>
            <a:hlinkHover r:id="" action="ppaction://noaction" highlightClick="1">
              <a:snd r:embed="rId3" name="breeze.wav"/>
            </a:hlinkHover>
          </p:cNvPr>
          <p:cNvSpPr/>
          <p:nvPr/>
        </p:nvSpPr>
        <p:spPr>
          <a:xfrm>
            <a:off x="5419725" y="5943600"/>
            <a:ext cx="1600200" cy="381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Tombol</a:t>
            </a:r>
            <a:r>
              <a:rPr lang="en-US" sz="1200" dirty="0"/>
              <a:t> 08</a:t>
            </a:r>
          </a:p>
        </p:txBody>
      </p:sp>
      <p:sp>
        <p:nvSpPr>
          <p:cNvPr id="17" name="Tombol 09" hidden="1">
            <a:hlinkClick r:id="" action="ppaction://noaction" highlightClick="1">
              <a:snd r:embed="rId2" name="click.wav"/>
            </a:hlinkClick>
            <a:hlinkHover r:id="" action="ppaction://noaction" highlightClick="1">
              <a:snd r:embed="rId3" name="breeze.wav"/>
            </a:hlinkHover>
          </p:cNvPr>
          <p:cNvSpPr/>
          <p:nvPr/>
        </p:nvSpPr>
        <p:spPr>
          <a:xfrm>
            <a:off x="7086600" y="4648200"/>
            <a:ext cx="1600200" cy="40272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Tombol</a:t>
            </a:r>
            <a:r>
              <a:rPr lang="en-US" sz="1200" dirty="0"/>
              <a:t> 09</a:t>
            </a:r>
          </a:p>
        </p:txBody>
      </p:sp>
      <p:sp>
        <p:nvSpPr>
          <p:cNvPr id="15" name="Tombol 10" hidden="1">
            <a:hlinkClick r:id="" action="ppaction://noaction" highlightClick="1">
              <a:snd r:embed="rId2" name="click.wav"/>
            </a:hlinkClick>
            <a:hlinkHover r:id="" action="ppaction://noaction" highlightClick="1">
              <a:snd r:embed="rId3" name="breeze.wav"/>
            </a:hlinkHover>
          </p:cNvPr>
          <p:cNvSpPr/>
          <p:nvPr/>
        </p:nvSpPr>
        <p:spPr>
          <a:xfrm>
            <a:off x="7096125" y="5098552"/>
            <a:ext cx="1600200" cy="35230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Tombol</a:t>
            </a:r>
            <a:r>
              <a:rPr lang="en-US" sz="1200" dirty="0"/>
              <a:t> 10</a:t>
            </a:r>
          </a:p>
        </p:txBody>
      </p:sp>
      <p:sp>
        <p:nvSpPr>
          <p:cNvPr id="16" name="Tombol 11" hidden="1">
            <a:hlinkClick r:id="" action="ppaction://noaction" highlightClick="1">
              <a:snd r:embed="rId2" name="click.wav"/>
            </a:hlinkClick>
            <a:hlinkHover r:id="" action="ppaction://noaction" highlightClick="1">
              <a:snd r:embed="rId3" name="breeze.wav"/>
            </a:hlinkHover>
          </p:cNvPr>
          <p:cNvSpPr/>
          <p:nvPr/>
        </p:nvSpPr>
        <p:spPr>
          <a:xfrm>
            <a:off x="7096125" y="5498602"/>
            <a:ext cx="1600200" cy="381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Tombol</a:t>
            </a:r>
            <a:r>
              <a:rPr lang="en-US" sz="1200" dirty="0"/>
              <a:t> 11</a:t>
            </a:r>
          </a:p>
        </p:txBody>
      </p:sp>
      <p:sp>
        <p:nvSpPr>
          <p:cNvPr id="20" name="Tombol 12" hidden="1">
            <a:hlinkClick r:id="" action="ppaction://noaction" highlightClick="1">
              <a:snd r:embed="rId2" name="click.wav"/>
            </a:hlinkClick>
            <a:hlinkHover r:id="" action="ppaction://noaction" highlightClick="1">
              <a:snd r:embed="rId3" name="breeze.wav"/>
            </a:hlinkHover>
          </p:cNvPr>
          <p:cNvSpPr/>
          <p:nvPr/>
        </p:nvSpPr>
        <p:spPr>
          <a:xfrm>
            <a:off x="7096125" y="5943600"/>
            <a:ext cx="1600200" cy="381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Tombol</a:t>
            </a:r>
            <a:r>
              <a:rPr lang="en-US" sz="1200" dirty="0"/>
              <a:t> 12</a:t>
            </a:r>
          </a:p>
        </p:txBody>
      </p:sp>
    </p:spTree>
    <p:extLst>
      <p:ext uri="{BB962C8B-B14F-4D97-AF65-F5344CB8AC3E}">
        <p14:creationId xmlns:p14="http://schemas.microsoft.com/office/powerpoint/2010/main" val="27145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04DBBBA-C73A-4CBE-93AA-A1E62C8D6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2050849"/>
            <a:ext cx="3810000" cy="274975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8250D8E-44DA-4BF4-8738-AF55D1C72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467" y="2057400"/>
            <a:ext cx="3838451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796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FA9C099-6411-45E4-8613-087297C14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481447"/>
            <a:ext cx="3276600" cy="38951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7C42259-0F56-43E0-8D4D-2866E5186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600200"/>
            <a:ext cx="3316014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229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401DF71-F89C-4564-95A9-75837E27E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143000"/>
            <a:ext cx="3429000" cy="476208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1D2328B-089C-4822-93B9-AC57F33AB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219200"/>
            <a:ext cx="2971800" cy="123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963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219550-7698-4F95-9506-BDBBCB42259D}"/>
              </a:ext>
            </a:extLst>
          </p:cNvPr>
          <p:cNvSpPr txBox="1"/>
          <p:nvPr/>
        </p:nvSpPr>
        <p:spPr>
          <a:xfrm>
            <a:off x="914400" y="350178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Nova" panose="020B0504020202020204" pitchFamily="34" charset="0"/>
              </a:rPr>
              <a:t>Flowchart</a:t>
            </a:r>
          </a:p>
        </p:txBody>
      </p:sp>
      <p:pic>
        <p:nvPicPr>
          <p:cNvPr id="3074" name="Picture 2" descr="flowchart1">
            <a:extLst>
              <a:ext uri="{FF2B5EF4-FFF2-40B4-BE49-F238E27FC236}">
                <a16:creationId xmlns:a16="http://schemas.microsoft.com/office/drawing/2014/main" id="{AB604398-E1DC-4CF1-89D2-A0D6D7504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143000"/>
            <a:ext cx="4114800" cy="52300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1569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1371600"/>
            <a:ext cx="8305800" cy="53340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000" dirty="0"/>
              <a:t>Expert System </a:t>
            </a:r>
            <a:r>
              <a:rPr lang="en-US" sz="2000" dirty="0" err="1"/>
              <a:t>Perakitan</a:t>
            </a:r>
            <a:r>
              <a:rPr lang="en-US" sz="2000" dirty="0"/>
              <a:t> PC: AMD Ryzen Desktop CPU </a:t>
            </a:r>
            <a:r>
              <a:rPr lang="en-US" sz="2000" dirty="0" err="1"/>
              <a:t>memberikan</a:t>
            </a:r>
            <a:r>
              <a:rPr lang="en-US" sz="2000" dirty="0"/>
              <a:t> </a:t>
            </a:r>
            <a:r>
              <a:rPr lang="en-US" sz="2000" dirty="0" err="1"/>
              <a:t>panduan</a:t>
            </a:r>
            <a:r>
              <a:rPr lang="en-US" sz="2000" dirty="0"/>
              <a:t> </a:t>
            </a:r>
            <a:r>
              <a:rPr lang="en-US" sz="2000" dirty="0" err="1"/>
              <a:t>komprehensif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memilih</a:t>
            </a:r>
            <a:r>
              <a:rPr lang="en-US" sz="2000" dirty="0"/>
              <a:t> dan </a:t>
            </a:r>
            <a:r>
              <a:rPr lang="en-US" sz="2000" dirty="0" err="1"/>
              <a:t>merakit</a:t>
            </a:r>
            <a:r>
              <a:rPr lang="en-US" sz="2000" dirty="0"/>
              <a:t> PC </a:t>
            </a:r>
            <a:r>
              <a:rPr lang="en-US" sz="2000" dirty="0" err="1"/>
              <a:t>dengan</a:t>
            </a:r>
            <a:r>
              <a:rPr lang="en-US" sz="2000" dirty="0"/>
              <a:t> CPU AMD Ryzen Desktop,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membagi</a:t>
            </a:r>
            <a:r>
              <a:rPr lang="en-US" sz="2000" dirty="0"/>
              <a:t> CPU </a:t>
            </a:r>
            <a:r>
              <a:rPr lang="en-US" sz="2000" dirty="0" err="1"/>
              <a:t>berdasarkan</a:t>
            </a:r>
            <a:r>
              <a:rPr lang="en-US" sz="2000" dirty="0"/>
              <a:t> </a:t>
            </a:r>
            <a:r>
              <a:rPr lang="en-US" sz="2000" dirty="0" err="1"/>
              <a:t>tiga</a:t>
            </a:r>
            <a:r>
              <a:rPr lang="en-US" sz="2000" dirty="0"/>
              <a:t> </a:t>
            </a:r>
            <a:r>
              <a:rPr lang="en-US" sz="2000" dirty="0" err="1"/>
              <a:t>kategori</a:t>
            </a:r>
            <a:r>
              <a:rPr lang="en-US" sz="2000" dirty="0"/>
              <a:t> </a:t>
            </a:r>
            <a:r>
              <a:rPr lang="en-US" sz="2000" dirty="0" err="1"/>
              <a:t>utama</a:t>
            </a:r>
            <a:r>
              <a:rPr lang="en-US" sz="2000"/>
              <a:t>: studio rendering</a:t>
            </a:r>
            <a:r>
              <a:rPr lang="en-US" sz="2000" dirty="0"/>
              <a:t>, gaming, dan editing </a:t>
            </a:r>
            <a:r>
              <a:rPr lang="en-US" sz="2000" dirty="0" err="1"/>
              <a:t>ringan</a:t>
            </a:r>
            <a:r>
              <a:rPr lang="en-US" sz="2000" dirty="0"/>
              <a:t>. </a:t>
            </a: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Pakar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mencakup</a:t>
            </a:r>
            <a:r>
              <a:rPr lang="en-US" sz="2000" dirty="0"/>
              <a:t> </a:t>
            </a:r>
            <a:r>
              <a:rPr lang="en-US" sz="2000" dirty="0" err="1"/>
              <a:t>pemahaman</a:t>
            </a:r>
            <a:r>
              <a:rPr lang="en-US" sz="2000" dirty="0"/>
              <a:t> </a:t>
            </a:r>
            <a:r>
              <a:rPr lang="en-US" sz="2000" dirty="0" err="1"/>
              <a:t>tentang</a:t>
            </a:r>
            <a:r>
              <a:rPr lang="en-US" sz="2000" dirty="0"/>
              <a:t> </a:t>
            </a:r>
            <a:r>
              <a:rPr lang="en-US" sz="2000" dirty="0" err="1"/>
              <a:t>perakitan</a:t>
            </a:r>
            <a:r>
              <a:rPr lang="en-US" sz="2000" dirty="0"/>
              <a:t> PC, </a:t>
            </a:r>
            <a:r>
              <a:rPr lang="en-US" sz="2000" dirty="0" err="1"/>
              <a:t>peran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Pakar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pengambilan</a:t>
            </a:r>
            <a:r>
              <a:rPr lang="en-US" sz="2000" dirty="0"/>
              <a:t> </a:t>
            </a:r>
            <a:r>
              <a:rPr lang="en-US" sz="2000" dirty="0" err="1"/>
              <a:t>keputusan</a:t>
            </a:r>
            <a:r>
              <a:rPr lang="en-US" sz="2000" dirty="0"/>
              <a:t> </a:t>
            </a:r>
            <a:r>
              <a:rPr lang="en-US" sz="2000" dirty="0" err="1"/>
              <a:t>cerdas</a:t>
            </a:r>
            <a:r>
              <a:rPr lang="en-US" sz="2000" dirty="0"/>
              <a:t>, </a:t>
            </a:r>
            <a:r>
              <a:rPr lang="en-US" sz="2000" dirty="0" err="1"/>
              <a:t>pemilihan</a:t>
            </a:r>
            <a:r>
              <a:rPr lang="en-US" sz="2000" dirty="0"/>
              <a:t> </a:t>
            </a:r>
            <a:r>
              <a:rPr lang="en-US" sz="2000" dirty="0" err="1"/>
              <a:t>komponen</a:t>
            </a:r>
            <a:r>
              <a:rPr lang="en-US" sz="2000" dirty="0"/>
              <a:t> yang </a:t>
            </a:r>
            <a:r>
              <a:rPr lang="en-US" sz="2000" dirty="0" err="1"/>
              <a:t>sesuai</a:t>
            </a:r>
            <a:r>
              <a:rPr lang="en-US" sz="2000" dirty="0"/>
              <a:t>, </a:t>
            </a:r>
            <a:r>
              <a:rPr lang="en-US" sz="2000" dirty="0" err="1"/>
              <a:t>memeriksa</a:t>
            </a:r>
            <a:r>
              <a:rPr lang="en-US" sz="2000" dirty="0"/>
              <a:t> </a:t>
            </a:r>
            <a:r>
              <a:rPr lang="en-US" sz="2000" dirty="0" err="1"/>
              <a:t>kompatibilitas</a:t>
            </a:r>
            <a:r>
              <a:rPr lang="en-US" sz="2000" dirty="0"/>
              <a:t>, dan </a:t>
            </a:r>
            <a:r>
              <a:rPr lang="en-US" sz="2000" dirty="0" err="1"/>
              <a:t>estimasi</a:t>
            </a:r>
            <a:r>
              <a:rPr lang="en-US" sz="2000" dirty="0"/>
              <a:t> </a:t>
            </a:r>
            <a:r>
              <a:rPr lang="en-US" sz="2000" dirty="0" err="1"/>
              <a:t>anggaran</a:t>
            </a:r>
            <a:r>
              <a:rPr lang="en-US" sz="2000" dirty="0"/>
              <a:t>. </a:t>
            </a:r>
            <a:r>
              <a:rPr lang="en-US" sz="2000" dirty="0" err="1"/>
              <a:t>Keseluruhannya</a:t>
            </a:r>
            <a:r>
              <a:rPr lang="en-US" sz="2000" dirty="0"/>
              <a:t>, </a:t>
            </a: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Pakar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membantu</a:t>
            </a:r>
            <a:r>
              <a:rPr lang="en-US" sz="2000" dirty="0"/>
              <a:t> </a:t>
            </a:r>
            <a:r>
              <a:rPr lang="en-US" sz="2000" dirty="0" err="1"/>
              <a:t>pengguna</a:t>
            </a:r>
            <a:r>
              <a:rPr lang="en-US" sz="2000" dirty="0"/>
              <a:t> </a:t>
            </a:r>
            <a:r>
              <a:rPr lang="en-US" sz="2000" dirty="0" err="1"/>
              <a:t>merakit</a:t>
            </a:r>
            <a:r>
              <a:rPr lang="en-US" sz="2000" dirty="0"/>
              <a:t> PC yang </a:t>
            </a:r>
            <a:r>
              <a:rPr lang="en-US" sz="2000" dirty="0" err="1"/>
              <a:t>sesuai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kebutuhan</a:t>
            </a:r>
            <a:r>
              <a:rPr lang="en-US" sz="2000" dirty="0"/>
              <a:t> </a:t>
            </a:r>
            <a:r>
              <a:rPr lang="en-US" sz="2000" dirty="0" err="1"/>
              <a:t>mereka</a:t>
            </a:r>
            <a:r>
              <a:rPr lang="en-US" sz="2000" dirty="0"/>
              <a:t>, </a:t>
            </a:r>
            <a:r>
              <a:rPr lang="en-US" sz="2000" dirty="0" err="1"/>
              <a:t>meningkatkan</a:t>
            </a:r>
            <a:r>
              <a:rPr lang="en-US" sz="2000" dirty="0"/>
              <a:t> </a:t>
            </a:r>
            <a:r>
              <a:rPr lang="en-US" sz="2000" dirty="0" err="1"/>
              <a:t>performa</a:t>
            </a:r>
            <a:r>
              <a:rPr lang="en-US" sz="2000" dirty="0"/>
              <a:t>, dan </a:t>
            </a:r>
            <a:r>
              <a:rPr lang="en-US" sz="2000" dirty="0" err="1"/>
              <a:t>mengoptimalkan</a:t>
            </a:r>
            <a:r>
              <a:rPr lang="en-US" sz="2000" dirty="0"/>
              <a:t> </a:t>
            </a:r>
            <a:r>
              <a:rPr lang="en-US" sz="2000" dirty="0" err="1"/>
              <a:t>anggaran</a:t>
            </a:r>
            <a:r>
              <a:rPr lang="en-US" sz="2000" dirty="0"/>
              <a:t> </a:t>
            </a:r>
            <a:r>
              <a:rPr lang="en-US" sz="2000" dirty="0" err="1"/>
              <a:t>sesuai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tujuan</a:t>
            </a:r>
            <a:r>
              <a:rPr lang="en-US" sz="2000" dirty="0"/>
              <a:t>  </a:t>
            </a:r>
            <a:r>
              <a:rPr lang="en-US" sz="2000" dirty="0" err="1"/>
              <a:t>mereka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E1E37E-238F-42EF-8C77-7EB4EADB9569}"/>
              </a:ext>
            </a:extLst>
          </p:cNvPr>
          <p:cNvSpPr txBox="1"/>
          <p:nvPr/>
        </p:nvSpPr>
        <p:spPr>
          <a:xfrm>
            <a:off x="914400" y="350178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Nova" panose="020B0504020202020204" pitchFamily="34" charset="0"/>
              </a:rPr>
              <a:t>Kesimpulan</a:t>
            </a:r>
          </a:p>
        </p:txBody>
      </p:sp>
    </p:spTree>
    <p:extLst>
      <p:ext uri="{BB962C8B-B14F-4D97-AF65-F5344CB8AC3E}">
        <p14:creationId xmlns:p14="http://schemas.microsoft.com/office/powerpoint/2010/main" val="4050274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397675"/>
            <a:ext cx="8458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AMD </a:t>
            </a:r>
            <a:r>
              <a:rPr lang="en-US" dirty="0" err="1">
                <a:solidFill>
                  <a:schemeClr val="bg1"/>
                </a:solidFill>
              </a:rPr>
              <a:t>RyzenTM</a:t>
            </a:r>
            <a:r>
              <a:rPr lang="en-US" dirty="0">
                <a:solidFill>
                  <a:schemeClr val="bg1"/>
                </a:solidFill>
              </a:rPr>
              <a:t> 7000 Series Desktop Processors. (n.d.). AMD. </a:t>
            </a:r>
            <a:r>
              <a:rPr lang="en-US" u="sng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https://www.amd.com/en/processors/ryzen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diakses</a:t>
            </a:r>
            <a:r>
              <a:rPr lang="en-US" dirty="0">
                <a:solidFill>
                  <a:schemeClr val="bg1"/>
                </a:solidFill>
              </a:rPr>
              <a:t> 1 November, 2023)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AMD </a:t>
            </a:r>
            <a:r>
              <a:rPr lang="en-US" dirty="0" err="1">
                <a:solidFill>
                  <a:schemeClr val="bg1"/>
                </a:solidFill>
              </a:rPr>
              <a:t>RyzenTM</a:t>
            </a:r>
            <a:r>
              <a:rPr lang="en-US" dirty="0">
                <a:solidFill>
                  <a:schemeClr val="bg1"/>
                </a:solidFill>
              </a:rPr>
              <a:t> 5000 Series Desktop Processors. (n.d.). AMD. </a:t>
            </a:r>
            <a:r>
              <a:rPr lang="en-US" u="sng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https://www.amd.com/en/processors/ryzen-5000-series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diakses</a:t>
            </a:r>
            <a:r>
              <a:rPr lang="en-US" dirty="0">
                <a:solidFill>
                  <a:schemeClr val="bg1"/>
                </a:solidFill>
              </a:rPr>
              <a:t> 1 November 2023)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Listiyono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Hersatoto</a:t>
            </a:r>
            <a:r>
              <a:rPr lang="en-US" dirty="0">
                <a:solidFill>
                  <a:schemeClr val="bg1"/>
                </a:solidFill>
              </a:rPr>
              <a:t>. "</a:t>
            </a:r>
            <a:r>
              <a:rPr lang="en-US" dirty="0" err="1">
                <a:solidFill>
                  <a:schemeClr val="bg1"/>
                </a:solidFill>
              </a:rPr>
              <a:t>Merancang</a:t>
            </a:r>
            <a:r>
              <a:rPr lang="en-US" dirty="0">
                <a:solidFill>
                  <a:schemeClr val="bg1"/>
                </a:solidFill>
              </a:rPr>
              <a:t> dan </a:t>
            </a:r>
            <a:r>
              <a:rPr lang="en-US" dirty="0" err="1">
                <a:solidFill>
                  <a:schemeClr val="bg1"/>
                </a:solidFill>
              </a:rPr>
              <a:t>Membuat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Sistem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Pakar</a:t>
            </a:r>
            <a:r>
              <a:rPr lang="en-US" dirty="0">
                <a:solidFill>
                  <a:schemeClr val="bg1"/>
                </a:solidFill>
              </a:rPr>
              <a:t>." </a:t>
            </a:r>
            <a:r>
              <a:rPr lang="en-US" i="1" dirty="0" err="1">
                <a:solidFill>
                  <a:schemeClr val="bg1"/>
                </a:solidFill>
              </a:rPr>
              <a:t>Dinamik</a:t>
            </a:r>
            <a:r>
              <a:rPr lang="en-US" dirty="0">
                <a:solidFill>
                  <a:schemeClr val="bg1"/>
                </a:solidFill>
              </a:rPr>
              <a:t> 13.2 (2008).</a:t>
            </a:r>
          </a:p>
        </p:txBody>
      </p:sp>
    </p:spTree>
    <p:extLst>
      <p:ext uri="{BB962C8B-B14F-4D97-AF65-F5344CB8AC3E}">
        <p14:creationId xmlns:p14="http://schemas.microsoft.com/office/powerpoint/2010/main" val="2328281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45277" y="3162300"/>
            <a:ext cx="5053445" cy="533400"/>
          </a:xfrm>
        </p:spPr>
        <p:txBody>
          <a:bodyPr/>
          <a:lstStyle/>
          <a:p>
            <a:r>
              <a:rPr lang="en-US" dirty="0"/>
              <a:t>FEBRYO PONCO SULISTYO, S.KOM,M.T.I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74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90600" y="262596"/>
            <a:ext cx="8305800" cy="914400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 err="1">
                <a:latin typeface="Arial Nova" panose="020B0504020202020204" pitchFamily="34" charset="0"/>
              </a:rPr>
              <a:t>Anggota</a:t>
            </a:r>
            <a:r>
              <a:rPr lang="en-US" sz="4000" dirty="0">
                <a:latin typeface="Arial Nova" panose="020B0504020202020204" pitchFamily="34" charset="0"/>
              </a:rPr>
              <a:t> </a:t>
            </a:r>
            <a:r>
              <a:rPr lang="en-US" sz="4000" dirty="0" err="1">
                <a:latin typeface="Arial Nova" panose="020B0504020202020204" pitchFamily="34" charset="0"/>
              </a:rPr>
              <a:t>Kelompok</a:t>
            </a:r>
            <a:r>
              <a:rPr lang="en-US" sz="4000" dirty="0">
                <a:latin typeface="Arial Nova" panose="020B0504020202020204" pitchFamily="34" charset="0"/>
              </a:rPr>
              <a:t>: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9F64C343-5E3B-D824-2F85-2A805AE90A1B}"/>
              </a:ext>
            </a:extLst>
          </p:cNvPr>
          <p:cNvSpPr txBox="1">
            <a:spLocks/>
          </p:cNvSpPr>
          <p:nvPr/>
        </p:nvSpPr>
        <p:spPr>
          <a:xfrm>
            <a:off x="990600" y="1144172"/>
            <a:ext cx="4114800" cy="350402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Pandu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Bimantoro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Muhamad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Taju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Subki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Raihan Nur Yasin</a:t>
            </a:r>
          </a:p>
        </p:txBody>
      </p:sp>
    </p:spTree>
    <p:extLst>
      <p:ext uri="{BB962C8B-B14F-4D97-AF65-F5344CB8AC3E}">
        <p14:creationId xmlns:p14="http://schemas.microsoft.com/office/powerpoint/2010/main" val="2596678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19100" y="1295400"/>
            <a:ext cx="8305800" cy="53340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dirty="0"/>
              <a:t>Pada era digital yang </a:t>
            </a:r>
            <a:r>
              <a:rPr lang="en-US" sz="2400" dirty="0" err="1"/>
              <a:t>terus</a:t>
            </a:r>
            <a:r>
              <a:rPr lang="en-US" sz="2400" dirty="0"/>
              <a:t> </a:t>
            </a:r>
            <a:r>
              <a:rPr lang="en-US" sz="2400" dirty="0" err="1"/>
              <a:t>berkembang</a:t>
            </a:r>
            <a:r>
              <a:rPr lang="en-US" sz="2400" dirty="0"/>
              <a:t>, </a:t>
            </a:r>
            <a:r>
              <a:rPr lang="en-US" sz="2400" dirty="0" err="1"/>
              <a:t>perakitan</a:t>
            </a:r>
            <a:r>
              <a:rPr lang="en-US" sz="2400" dirty="0"/>
              <a:t> PC </a:t>
            </a:r>
            <a:r>
              <a:rPr lang="en-US" sz="2400" dirty="0" err="1"/>
              <a:t>semakin</a:t>
            </a:r>
            <a:r>
              <a:rPr lang="en-US" sz="2400" dirty="0"/>
              <a:t> </a:t>
            </a:r>
            <a:r>
              <a:rPr lang="en-US" sz="2400" dirty="0" err="1"/>
              <a:t>menjadi</a:t>
            </a:r>
            <a:r>
              <a:rPr lang="en-US" sz="2400" dirty="0"/>
              <a:t> </a:t>
            </a:r>
            <a:r>
              <a:rPr lang="en-US" sz="2400" dirty="0" err="1"/>
              <a:t>kegiatan</a:t>
            </a:r>
            <a:r>
              <a:rPr lang="en-US" sz="2400" dirty="0"/>
              <a:t> yang </a:t>
            </a:r>
            <a:r>
              <a:rPr lang="en-US" sz="2400" dirty="0" err="1"/>
              <a:t>umum</a:t>
            </a:r>
            <a:r>
              <a:rPr lang="en-US" sz="2400" dirty="0"/>
              <a:t> </a:t>
            </a:r>
            <a:r>
              <a:rPr lang="en-US" sz="2400" dirty="0" err="1"/>
              <a:t>dilakukan</a:t>
            </a:r>
            <a:r>
              <a:rPr lang="en-US" sz="2400" dirty="0"/>
              <a:t> oleh </a:t>
            </a:r>
            <a:r>
              <a:rPr lang="en-US" sz="2400" dirty="0" err="1"/>
              <a:t>banyak</a:t>
            </a:r>
            <a:r>
              <a:rPr lang="en-US" sz="2400" dirty="0"/>
              <a:t> orang. Proses </a:t>
            </a:r>
            <a:r>
              <a:rPr lang="en-US" sz="2400" dirty="0" err="1"/>
              <a:t>perakitan</a:t>
            </a:r>
            <a:r>
              <a:rPr lang="en-US" sz="2400" dirty="0"/>
              <a:t> PC </a:t>
            </a:r>
            <a:r>
              <a:rPr lang="en-US" sz="2400" dirty="0" err="1"/>
              <a:t>memungkinkan</a:t>
            </a:r>
            <a:r>
              <a:rPr lang="en-US" sz="2400" dirty="0"/>
              <a:t> </a:t>
            </a:r>
            <a:r>
              <a:rPr lang="en-US" sz="2400" dirty="0" err="1"/>
              <a:t>pengguna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mengkustomisasi</a:t>
            </a:r>
            <a:r>
              <a:rPr lang="en-US" sz="2400" dirty="0"/>
              <a:t> </a:t>
            </a:r>
            <a:r>
              <a:rPr lang="en-US" sz="2400" dirty="0" err="1"/>
              <a:t>perangkat</a:t>
            </a:r>
            <a:r>
              <a:rPr lang="en-US" sz="2400" dirty="0"/>
              <a:t> </a:t>
            </a:r>
            <a:r>
              <a:rPr lang="en-US" sz="2400" dirty="0" err="1"/>
              <a:t>mereka</a:t>
            </a:r>
            <a:r>
              <a:rPr lang="en-US" sz="2400" dirty="0"/>
              <a:t> </a:t>
            </a:r>
            <a:r>
              <a:rPr lang="en-US" sz="2400" dirty="0" err="1"/>
              <a:t>sesuai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kebutuhan</a:t>
            </a:r>
            <a:r>
              <a:rPr lang="en-US" sz="2400" dirty="0"/>
              <a:t> dan </a:t>
            </a:r>
            <a:r>
              <a:rPr lang="en-US" sz="2400" dirty="0" err="1"/>
              <a:t>selera</a:t>
            </a:r>
            <a:r>
              <a:rPr lang="en-US" sz="2400" dirty="0"/>
              <a:t> </a:t>
            </a:r>
            <a:r>
              <a:rPr lang="en-US" sz="2400" dirty="0" err="1"/>
              <a:t>mereka</a:t>
            </a:r>
            <a:r>
              <a:rPr lang="en-US" sz="2400" dirty="0"/>
              <a:t>. Salah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elemen</a:t>
            </a:r>
            <a:r>
              <a:rPr lang="en-US" sz="2400" dirty="0"/>
              <a:t> </a:t>
            </a:r>
            <a:r>
              <a:rPr lang="en-US" sz="2400" dirty="0" err="1"/>
              <a:t>kunci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proses </a:t>
            </a:r>
            <a:r>
              <a:rPr lang="en-US" sz="2400" dirty="0" err="1"/>
              <a:t>perakitan</a:t>
            </a:r>
            <a:r>
              <a:rPr lang="en-US" sz="2400" dirty="0"/>
              <a:t> PC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pemilihan</a:t>
            </a:r>
            <a:r>
              <a:rPr lang="en-US" sz="2400" dirty="0"/>
              <a:t> </a:t>
            </a:r>
            <a:r>
              <a:rPr lang="en-US" sz="2400" dirty="0" err="1"/>
              <a:t>prosesor</a:t>
            </a:r>
            <a:r>
              <a:rPr lang="en-US" sz="2400" dirty="0"/>
              <a:t>, yang </a:t>
            </a:r>
            <a:r>
              <a:rPr lang="en-US" sz="2400" dirty="0" err="1"/>
              <a:t>menjadi</a:t>
            </a:r>
            <a:r>
              <a:rPr lang="en-US" sz="2400" dirty="0"/>
              <a:t> </a:t>
            </a:r>
            <a:r>
              <a:rPr lang="en-US" sz="2400" dirty="0" err="1"/>
              <a:t>otak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komputer</a:t>
            </a:r>
            <a:r>
              <a:rPr lang="en-US" sz="2400" dirty="0"/>
              <a:t>. Di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modul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,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dijelaskan</a:t>
            </a:r>
            <a:r>
              <a:rPr lang="en-US" sz="2400" dirty="0"/>
              <a:t> proses </a:t>
            </a:r>
            <a:r>
              <a:rPr lang="en-US" sz="2400" dirty="0" err="1"/>
              <a:t>perakitan</a:t>
            </a:r>
            <a:r>
              <a:rPr lang="en-US" sz="2400" dirty="0"/>
              <a:t> PC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penekanan</a:t>
            </a:r>
            <a:r>
              <a:rPr lang="en-US" sz="2400" dirty="0"/>
              <a:t> </a:t>
            </a:r>
            <a:r>
              <a:rPr lang="en-US" sz="2400" dirty="0" err="1"/>
              <a:t>khusus</a:t>
            </a:r>
            <a:r>
              <a:rPr lang="en-US" sz="2400" dirty="0"/>
              <a:t> pada </a:t>
            </a:r>
            <a:r>
              <a:rPr lang="en-US" sz="2400" dirty="0" err="1"/>
              <a:t>penggunaan</a:t>
            </a:r>
            <a:r>
              <a:rPr lang="en-US" sz="2400" dirty="0"/>
              <a:t> </a:t>
            </a:r>
            <a:r>
              <a:rPr lang="en-US" sz="2400" dirty="0" err="1"/>
              <a:t>prosesor</a:t>
            </a:r>
            <a:r>
              <a:rPr lang="en-US" sz="2400" dirty="0"/>
              <a:t> AMD Ryzen Desktop CPU Seri 5000 dan 7000.</a:t>
            </a:r>
          </a:p>
          <a:p>
            <a:pPr algn="just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2F6DEA-F973-4C9E-963F-2B9BBFD7AFB3}"/>
              </a:ext>
            </a:extLst>
          </p:cNvPr>
          <p:cNvSpPr txBox="1"/>
          <p:nvPr/>
        </p:nvSpPr>
        <p:spPr>
          <a:xfrm>
            <a:off x="914400" y="350178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chemeClr val="bg1"/>
                </a:solidFill>
                <a:latin typeface="Arial Nova" panose="020B0504020202020204" pitchFamily="34" charset="0"/>
              </a:rPr>
              <a:t>Latar</a:t>
            </a:r>
            <a:r>
              <a:rPr lang="en-US" sz="3600" dirty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Arial Nova" panose="020B0504020202020204" pitchFamily="34" charset="0"/>
              </a:rPr>
              <a:t>Belakang</a:t>
            </a:r>
            <a:endParaRPr lang="en-US" sz="3600" dirty="0">
              <a:solidFill>
                <a:schemeClr val="bg1"/>
              </a:solidFill>
              <a:latin typeface="Arial Nova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719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2E8DF0-CF96-4367-917E-5D90B800187A}"/>
              </a:ext>
            </a:extLst>
          </p:cNvPr>
          <p:cNvSpPr txBox="1"/>
          <p:nvPr/>
        </p:nvSpPr>
        <p:spPr>
          <a:xfrm>
            <a:off x="990600" y="307927"/>
            <a:ext cx="495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chemeClr val="bg1"/>
                </a:solidFill>
                <a:latin typeface="Arial Nova" panose="020B0504020202020204" pitchFamily="34" charset="0"/>
              </a:rPr>
              <a:t>Apa</a:t>
            </a:r>
            <a:r>
              <a:rPr lang="en-US" sz="3600" dirty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Arial Nova" panose="020B0504020202020204" pitchFamily="34" charset="0"/>
              </a:rPr>
              <a:t>itu</a:t>
            </a:r>
            <a:r>
              <a:rPr lang="en-US" sz="3600" dirty="0">
                <a:solidFill>
                  <a:schemeClr val="bg1"/>
                </a:solidFill>
                <a:latin typeface="Arial Nova" panose="020B0504020202020204" pitchFamily="34" charset="0"/>
              </a:rPr>
              <a:t> Expert System?</a:t>
            </a:r>
          </a:p>
        </p:txBody>
      </p:sp>
      <p:pic>
        <p:nvPicPr>
          <p:cNvPr id="7" name="Picture 6" descr="A diagram of a expert system&#10;&#10;Description automatically generated">
            <a:extLst>
              <a:ext uri="{FF2B5EF4-FFF2-40B4-BE49-F238E27FC236}">
                <a16:creationId xmlns:a16="http://schemas.microsoft.com/office/drawing/2014/main" id="{9E04BCAD-CCFD-0019-6148-489E6F40C8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61" y="1915984"/>
            <a:ext cx="7438078" cy="30260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5680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2E8DF0-CF96-4367-917E-5D90B800187A}"/>
              </a:ext>
            </a:extLst>
          </p:cNvPr>
          <p:cNvSpPr txBox="1"/>
          <p:nvPr/>
        </p:nvSpPr>
        <p:spPr>
          <a:xfrm>
            <a:off x="914400" y="381000"/>
            <a:ext cx="716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chemeClr val="bg1"/>
                </a:solidFill>
                <a:latin typeface="Arial Nova" panose="020B0504020202020204" pitchFamily="34" charset="0"/>
              </a:rPr>
              <a:t>Mengapa</a:t>
            </a:r>
            <a:r>
              <a:rPr lang="en-US" sz="2800" dirty="0">
                <a:solidFill>
                  <a:schemeClr val="bg1"/>
                </a:solidFill>
                <a:latin typeface="Arial Nova" panose="020B0504020202020204" pitchFamily="34" charset="0"/>
              </a:rPr>
              <a:t> AMD Ryzen </a:t>
            </a:r>
            <a:r>
              <a:rPr lang="en-US" sz="2800" dirty="0" err="1">
                <a:solidFill>
                  <a:schemeClr val="bg1"/>
                </a:solidFill>
                <a:latin typeface="Arial Nova" panose="020B0504020202020204" pitchFamily="34" charset="0"/>
              </a:rPr>
              <a:t>seri</a:t>
            </a:r>
            <a:r>
              <a:rPr lang="en-US" sz="2800" dirty="0">
                <a:solidFill>
                  <a:schemeClr val="bg1"/>
                </a:solidFill>
                <a:latin typeface="Arial Nova" panose="020B0504020202020204" pitchFamily="34" charset="0"/>
              </a:rPr>
              <a:t> 7000 &amp; 5000?</a:t>
            </a:r>
          </a:p>
        </p:txBody>
      </p:sp>
      <p:pic>
        <p:nvPicPr>
          <p:cNvPr id="5" name="Picture 4" descr="A close-up of a box&#10;&#10;Description automatically generated">
            <a:extLst>
              <a:ext uri="{FF2B5EF4-FFF2-40B4-BE49-F238E27FC236}">
                <a16:creationId xmlns:a16="http://schemas.microsoft.com/office/drawing/2014/main" id="{B4D1DC13-3AB7-224F-1AA4-D2DDE76AF7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76400"/>
            <a:ext cx="3747201" cy="20295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A group of black boxes with orange text&#10;&#10;Description automatically generated">
            <a:extLst>
              <a:ext uri="{FF2B5EF4-FFF2-40B4-BE49-F238E27FC236}">
                <a16:creationId xmlns:a16="http://schemas.microsoft.com/office/drawing/2014/main" id="{524955D4-68E1-0212-DAD2-F958916B29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676400"/>
            <a:ext cx="3608037" cy="20295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456597-E064-4F31-7A7E-6262DBD6125E}"/>
              </a:ext>
            </a:extLst>
          </p:cNvPr>
          <p:cNvSpPr txBox="1"/>
          <p:nvPr/>
        </p:nvSpPr>
        <p:spPr>
          <a:xfrm>
            <a:off x="856282" y="3893166"/>
            <a:ext cx="3366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highlight>
                  <a:srgbClr val="000000"/>
                </a:highlight>
                <a:latin typeface="Arial Nova" panose="020B0504020202020204" pitchFamily="34" charset="0"/>
              </a:rPr>
              <a:t>AMD Ryzen 5000</a:t>
            </a:r>
            <a:endParaRPr lang="en-US" sz="2400" dirty="0">
              <a:solidFill>
                <a:schemeClr val="bg1"/>
              </a:solidFill>
              <a:highlight>
                <a:srgbClr val="000000"/>
              </a:highlight>
              <a:latin typeface="Arial Nova" panose="020B05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AFC963-D861-C91E-CA36-A82C6FE6A64A}"/>
              </a:ext>
            </a:extLst>
          </p:cNvPr>
          <p:cNvSpPr txBox="1"/>
          <p:nvPr/>
        </p:nvSpPr>
        <p:spPr>
          <a:xfrm>
            <a:off x="4921517" y="3893166"/>
            <a:ext cx="3366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highlight>
                  <a:srgbClr val="800000"/>
                </a:highlight>
                <a:latin typeface="Arial Nova" panose="020B0504020202020204" pitchFamily="34" charset="0"/>
              </a:rPr>
              <a:t>AMD Ryzen 7000</a:t>
            </a:r>
            <a:endParaRPr lang="en-US" sz="2400" dirty="0">
              <a:solidFill>
                <a:schemeClr val="bg1"/>
              </a:solidFill>
              <a:highlight>
                <a:srgbClr val="800000"/>
              </a:highlight>
              <a:latin typeface="Arial Nova" panose="020B0504020202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B05117A-3CBD-3505-765C-B854EC6DC607}"/>
              </a:ext>
            </a:extLst>
          </p:cNvPr>
          <p:cNvGrpSpPr/>
          <p:nvPr/>
        </p:nvGrpSpPr>
        <p:grpSpPr>
          <a:xfrm>
            <a:off x="1066800" y="4657192"/>
            <a:ext cx="7220918" cy="2006200"/>
            <a:chOff x="1066800" y="4657192"/>
            <a:chExt cx="7220918" cy="20062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D14F386-E302-C322-0C2B-BAA7A5762F32}"/>
                </a:ext>
              </a:extLst>
            </p:cNvPr>
            <p:cNvSpPr/>
            <p:nvPr/>
          </p:nvSpPr>
          <p:spPr>
            <a:xfrm>
              <a:off x="1066800" y="4657192"/>
              <a:ext cx="7010400" cy="1819808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94404C8-ECBC-BEFD-11FB-91598FA36AEF}"/>
                </a:ext>
              </a:extLst>
            </p:cNvPr>
            <p:cNvSpPr txBox="1"/>
            <p:nvPr/>
          </p:nvSpPr>
          <p:spPr>
            <a:xfrm>
              <a:off x="1124918" y="4724400"/>
              <a:ext cx="716280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 </a:t>
              </a:r>
              <a:r>
                <a:rPr lang="en-US" dirty="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Hemat</a:t>
              </a:r>
              <a:r>
                <a:rPr lang="en-US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konsumsi</a:t>
              </a:r>
              <a:r>
                <a:rPr lang="en-US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daya</a:t>
              </a:r>
              <a:r>
                <a:rPr lang="en-US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dibandingkan</a:t>
              </a:r>
              <a:r>
                <a:rPr lang="en-US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kompetitor</a:t>
              </a:r>
              <a:endParaRPr lang="en-US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 Harga yang </a:t>
              </a:r>
              <a:r>
                <a:rPr lang="en-US" dirty="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relatif</a:t>
              </a:r>
              <a:r>
                <a:rPr lang="en-US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lebih</a:t>
              </a:r>
              <a:r>
                <a:rPr lang="en-US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terjangkau</a:t>
              </a:r>
              <a:endParaRPr lang="en-US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-</a:t>
              </a:r>
              <a:r>
                <a:rPr lang="en-US" sz="16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Socket </a:t>
              </a:r>
              <a:r>
                <a:rPr lang="en-US" sz="1600" dirty="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baru</a:t>
              </a:r>
              <a:r>
                <a:rPr lang="en-US" sz="16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&amp; </a:t>
              </a:r>
              <a:r>
                <a:rPr lang="en-US" sz="1600" dirty="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dukungan</a:t>
              </a:r>
              <a:r>
                <a:rPr lang="en-US" sz="16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memory DDR5 (</a:t>
              </a:r>
              <a:r>
                <a:rPr lang="en-US" sz="1600" dirty="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untuk</a:t>
              </a:r>
              <a:r>
                <a:rPr lang="en-US" sz="16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seri</a:t>
              </a:r>
              <a:r>
                <a:rPr lang="en-US" sz="16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7000)</a:t>
              </a:r>
            </a:p>
            <a:p>
              <a:pPr>
                <a:lnSpc>
                  <a:spcPct val="15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 </a:t>
              </a:r>
              <a:r>
                <a:rPr lang="en-US" sz="1600" dirty="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iGPU</a:t>
              </a:r>
              <a:r>
                <a:rPr lang="en-US" sz="16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yang </a:t>
              </a:r>
              <a:r>
                <a:rPr lang="en-US" sz="1600" dirty="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kuat</a:t>
              </a:r>
              <a:r>
                <a:rPr lang="en-US" sz="16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(</a:t>
              </a:r>
              <a:r>
                <a:rPr lang="en-US" sz="1600" dirty="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untuk</a:t>
              </a:r>
              <a:r>
                <a:rPr lang="en-US" sz="16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G pada </a:t>
              </a:r>
              <a:r>
                <a:rPr lang="en-US" sz="1600" dirty="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seri</a:t>
              </a:r>
              <a:r>
                <a:rPr lang="en-US" sz="16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3000 &amp; </a:t>
              </a:r>
              <a:r>
                <a:rPr lang="en-US" sz="1600" dirty="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semua</a:t>
              </a:r>
              <a:r>
                <a:rPr lang="en-US" sz="16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seri</a:t>
              </a:r>
              <a:r>
                <a:rPr lang="en-US" sz="16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7000 </a:t>
              </a:r>
              <a:r>
                <a:rPr lang="en-US" sz="1600" dirty="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kecuali</a:t>
              </a:r>
              <a:r>
                <a:rPr lang="en-US" sz="16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F) </a:t>
              </a:r>
            </a:p>
            <a:p>
              <a:endParaRPr lang="en-US" dirty="0">
                <a:solidFill>
                  <a:schemeClr val="bg1"/>
                </a:solidFill>
                <a:latin typeface="Arial Nova" panose="020B05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214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2E8DF0-CF96-4367-917E-5D90B800187A}"/>
              </a:ext>
            </a:extLst>
          </p:cNvPr>
          <p:cNvSpPr txBox="1"/>
          <p:nvPr/>
        </p:nvSpPr>
        <p:spPr>
          <a:xfrm>
            <a:off x="914400" y="381000"/>
            <a:ext cx="716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chemeClr val="bg1"/>
                </a:solidFill>
                <a:latin typeface="Arial Nova" panose="020B0504020202020204" pitchFamily="34" charset="0"/>
              </a:rPr>
              <a:t>Komponen</a:t>
            </a:r>
            <a:r>
              <a:rPr lang="en-US" sz="3200" dirty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Arial Nova" panose="020B0504020202020204" pitchFamily="34" charset="0"/>
              </a:rPr>
              <a:t>Penunjang</a:t>
            </a:r>
            <a:endParaRPr lang="en-US" sz="2800" dirty="0">
              <a:solidFill>
                <a:schemeClr val="bg1"/>
              </a:solidFill>
              <a:latin typeface="Arial Nova" panose="020B0504020202020204" pitchFamily="34" charset="0"/>
            </a:endParaRPr>
          </a:p>
        </p:txBody>
      </p:sp>
      <p:pic>
        <p:nvPicPr>
          <p:cNvPr id="4" name="Picture 3" descr="A computer and electronic devices&#10;&#10;Description automatically generated with medium confidence">
            <a:extLst>
              <a:ext uri="{FF2B5EF4-FFF2-40B4-BE49-F238E27FC236}">
                <a16:creationId xmlns:a16="http://schemas.microsoft.com/office/drawing/2014/main" id="{60F85073-FD16-3346-1C75-47F8A4FAD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21761"/>
            <a:ext cx="5550266" cy="27751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430C482-632D-469A-579B-D097EF9F2302}"/>
              </a:ext>
            </a:extLst>
          </p:cNvPr>
          <p:cNvSpPr/>
          <p:nvPr/>
        </p:nvSpPr>
        <p:spPr>
          <a:xfrm>
            <a:off x="1524000" y="4904443"/>
            <a:ext cx="5486400" cy="1569661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7E0855-1563-1C5B-8F88-8D55D6D70DFF}"/>
              </a:ext>
            </a:extLst>
          </p:cNvPr>
          <p:cNvSpPr txBox="1"/>
          <p:nvPr/>
        </p:nvSpPr>
        <p:spPr>
          <a:xfrm>
            <a:off x="1752600" y="5029200"/>
            <a:ext cx="4953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Motherboard			- RAM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GPU				- PSU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Arial Nova" panose="020B0504020202020204" pitchFamily="34" charset="0"/>
              </a:rPr>
              <a:t>-</a:t>
            </a:r>
            <a:r>
              <a:rPr lang="en-US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Storage</a:t>
            </a:r>
          </a:p>
          <a:p>
            <a:endParaRPr lang="en-US" dirty="0">
              <a:solidFill>
                <a:schemeClr val="bg1"/>
              </a:solidFill>
              <a:latin typeface="Arial Nova" panose="020B0504020202020204" pitchFamily="34" charset="0"/>
            </a:endParaRPr>
          </a:p>
        </p:txBody>
      </p:sp>
      <p:pic>
        <p:nvPicPr>
          <p:cNvPr id="17" name="Picture 16" descr="A blue line drawing of a computer&#10;&#10;Description automatically generated">
            <a:extLst>
              <a:ext uri="{FF2B5EF4-FFF2-40B4-BE49-F238E27FC236}">
                <a16:creationId xmlns:a16="http://schemas.microsoft.com/office/drawing/2014/main" id="{1B3E7DD5-3936-404D-C461-C3AD210D32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562" y="1949271"/>
            <a:ext cx="1971675" cy="1971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8384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2E8DF0-CF96-4367-917E-5D90B800187A}"/>
              </a:ext>
            </a:extLst>
          </p:cNvPr>
          <p:cNvSpPr txBox="1"/>
          <p:nvPr/>
        </p:nvSpPr>
        <p:spPr>
          <a:xfrm>
            <a:off x="873867" y="457200"/>
            <a:ext cx="7162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 Nova" panose="020B0504020202020204" pitchFamily="34" charset="0"/>
              </a:rPr>
              <a:t>Expert System: </a:t>
            </a:r>
            <a:r>
              <a:rPr lang="en-US" sz="2800" dirty="0" err="1">
                <a:solidFill>
                  <a:schemeClr val="bg1"/>
                </a:solidFill>
                <a:latin typeface="Arial Nova" panose="020B0504020202020204" pitchFamily="34" charset="0"/>
              </a:rPr>
              <a:t>Rekomendasi</a:t>
            </a:r>
            <a:r>
              <a:rPr lang="en-US" sz="2800" dirty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Arial Nova" panose="020B0504020202020204" pitchFamily="34" charset="0"/>
              </a:rPr>
              <a:t>Perakitan</a:t>
            </a:r>
            <a:r>
              <a:rPr lang="en-US" sz="2800" dirty="0">
                <a:solidFill>
                  <a:schemeClr val="bg1"/>
                </a:solidFill>
                <a:latin typeface="Arial Nova" panose="020B0504020202020204" pitchFamily="34" charset="0"/>
              </a:rPr>
              <a:t> PC </a:t>
            </a:r>
            <a:r>
              <a:rPr lang="en-US" sz="2800" dirty="0" err="1">
                <a:solidFill>
                  <a:schemeClr val="bg1"/>
                </a:solidFill>
                <a:latin typeface="Arial Nova" panose="020B0504020202020204" pitchFamily="34" charset="0"/>
              </a:rPr>
              <a:t>Berbasis</a:t>
            </a:r>
            <a:r>
              <a:rPr lang="en-US" sz="2800" dirty="0">
                <a:solidFill>
                  <a:schemeClr val="bg1"/>
                </a:solidFill>
                <a:latin typeface="Arial Nova" panose="020B0504020202020204" pitchFamily="34" charset="0"/>
              </a:rPr>
              <a:t> CPU AMD Ryzen</a:t>
            </a:r>
            <a:endParaRPr lang="en-US" sz="2400" dirty="0">
              <a:solidFill>
                <a:schemeClr val="bg1"/>
              </a:solidFill>
              <a:latin typeface="Arial Nova" panose="020B0504020202020204" pitchFamily="34" charset="0"/>
            </a:endParaRPr>
          </a:p>
        </p:txBody>
      </p:sp>
      <p:pic>
        <p:nvPicPr>
          <p:cNvPr id="1028" name="Picture 4" descr="Apa itu Teknologi AI Generatif dan Tantangan Pengembangannya? - Semua  Halaman - Info Komputer">
            <a:extLst>
              <a:ext uri="{FF2B5EF4-FFF2-40B4-BE49-F238E27FC236}">
                <a16:creationId xmlns:a16="http://schemas.microsoft.com/office/drawing/2014/main" id="{57E4F6A7-4498-4EBE-1163-4F7AC1B9B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936" y="3736211"/>
            <a:ext cx="1210636" cy="80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709BA5A6-540D-DC1D-34CB-650DF7601764}"/>
              </a:ext>
            </a:extLst>
          </p:cNvPr>
          <p:cNvGrpSpPr/>
          <p:nvPr/>
        </p:nvGrpSpPr>
        <p:grpSpPr>
          <a:xfrm>
            <a:off x="2267141" y="4973226"/>
            <a:ext cx="4228718" cy="1638301"/>
            <a:chOff x="2267141" y="4973226"/>
            <a:chExt cx="4228718" cy="163830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D28AE40-233E-3CF9-0282-8C0895E38897}"/>
                </a:ext>
              </a:extLst>
            </p:cNvPr>
            <p:cNvSpPr/>
            <p:nvPr/>
          </p:nvSpPr>
          <p:spPr>
            <a:xfrm>
              <a:off x="2363476" y="5062251"/>
              <a:ext cx="4013556" cy="147042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9471700-7208-55A6-0D29-6AC42FD66289}"/>
                </a:ext>
              </a:extLst>
            </p:cNvPr>
            <p:cNvGrpSpPr/>
            <p:nvPr/>
          </p:nvGrpSpPr>
          <p:grpSpPr>
            <a:xfrm>
              <a:off x="2267141" y="4973226"/>
              <a:ext cx="4228718" cy="1638301"/>
              <a:chOff x="897751" y="4334398"/>
              <a:chExt cx="6318203" cy="2326331"/>
            </a:xfrm>
          </p:grpSpPr>
          <p:pic>
            <p:nvPicPr>
              <p:cNvPr id="1032" name="Picture 8" descr="10 PC Gaming Terbaik - Ditinjau oleh Gaming Content Creator (Terbaru Tahun  2023) | mybest">
                <a:extLst>
                  <a:ext uri="{FF2B5EF4-FFF2-40B4-BE49-F238E27FC236}">
                    <a16:creationId xmlns:a16="http://schemas.microsoft.com/office/drawing/2014/main" id="{38606D28-042D-99F0-3C49-02430DB0EA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3125" l="10000" r="90000">
                            <a14:foregroundMark x1="21500" y1="90500" x2="31000" y2="89375"/>
                            <a14:foregroundMark x1="31000" y1="89375" x2="31500" y2="88375"/>
                            <a14:foregroundMark x1="43875" y1="89375" x2="50000" y2="93000"/>
                            <a14:foregroundMark x1="50000" y1="93000" x2="60000" y2="93500"/>
                            <a14:foregroundMark x1="60000" y1="93500" x2="78750" y2="92375"/>
                            <a14:foregroundMark x1="78750" y1="92375" x2="81625" y2="88875"/>
                            <a14:foregroundMark x1="27250" y1="93125" x2="24000" y2="915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91364" y="4334398"/>
                <a:ext cx="2224590" cy="222459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12" descr="A black computer tower with a black background&#10;&#10;Description automatically generated">
                <a:extLst>
                  <a:ext uri="{FF2B5EF4-FFF2-40B4-BE49-F238E27FC236}">
                    <a16:creationId xmlns:a16="http://schemas.microsoft.com/office/drawing/2014/main" id="{3A4D36AC-31EA-97A3-AD33-A2F6ADBD38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7751" y="4509019"/>
                <a:ext cx="4309516" cy="215171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A299771-D38D-7B28-C321-3073F1D6497B}"/>
              </a:ext>
            </a:extLst>
          </p:cNvPr>
          <p:cNvGrpSpPr/>
          <p:nvPr/>
        </p:nvGrpSpPr>
        <p:grpSpPr>
          <a:xfrm>
            <a:off x="5655277" y="1542408"/>
            <a:ext cx="2785679" cy="1691526"/>
            <a:chOff x="2106306" y="1779503"/>
            <a:chExt cx="5829538" cy="3219865"/>
          </a:xfrm>
        </p:grpSpPr>
        <p:pic>
          <p:nvPicPr>
            <p:cNvPr id="16" name="Picture 15" descr="A car on a road&#10;&#10;Description automatically generated">
              <a:extLst>
                <a:ext uri="{FF2B5EF4-FFF2-40B4-BE49-F238E27FC236}">
                  <a16:creationId xmlns:a16="http://schemas.microsoft.com/office/drawing/2014/main" id="{5497DB7C-15D4-4D2A-460E-C441D8EE12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83" r="30937"/>
            <a:stretch/>
          </p:blipFill>
          <p:spPr>
            <a:xfrm>
              <a:off x="2106306" y="1779504"/>
              <a:ext cx="1996655" cy="321986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8" name="Picture 17" descr="A person with a cloud in his head&#10;&#10;Description automatically generated">
              <a:extLst>
                <a:ext uri="{FF2B5EF4-FFF2-40B4-BE49-F238E27FC236}">
                  <a16:creationId xmlns:a16="http://schemas.microsoft.com/office/drawing/2014/main" id="{56A15237-5F43-8A66-4DB1-E7C3A6D34F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7789"/>
            <a:stretch/>
          </p:blipFill>
          <p:spPr>
            <a:xfrm>
              <a:off x="4046820" y="1779503"/>
              <a:ext cx="2027529" cy="321986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20" name="Picture 19" descr="A 3d rendering of a house&#10;&#10;Description automatically generated">
              <a:extLst>
                <a:ext uri="{FF2B5EF4-FFF2-40B4-BE49-F238E27FC236}">
                  <a16:creationId xmlns:a16="http://schemas.microsoft.com/office/drawing/2014/main" id="{932F3929-7E80-60F0-AD7B-F236387B98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639" r="-2"/>
            <a:stretch/>
          </p:blipFill>
          <p:spPr>
            <a:xfrm>
              <a:off x="6074349" y="1779503"/>
              <a:ext cx="1861495" cy="321986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2A44A17-EF9D-0303-E710-18CC5E806F11}"/>
              </a:ext>
            </a:extLst>
          </p:cNvPr>
          <p:cNvGrpSpPr/>
          <p:nvPr/>
        </p:nvGrpSpPr>
        <p:grpSpPr>
          <a:xfrm>
            <a:off x="80192" y="1524780"/>
            <a:ext cx="4193374" cy="1691525"/>
            <a:chOff x="80544" y="1648384"/>
            <a:chExt cx="4193374" cy="169152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8EF22DC-766C-032B-4F8C-94F3C0307331}"/>
                </a:ext>
              </a:extLst>
            </p:cNvPr>
            <p:cNvSpPr/>
            <p:nvPr/>
          </p:nvSpPr>
          <p:spPr>
            <a:xfrm>
              <a:off x="260363" y="1655447"/>
              <a:ext cx="4013555" cy="1684461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pic>
          <p:nvPicPr>
            <p:cNvPr id="25" name="Picture 24" descr="A group of boxes with text&#10;&#10;Description automatically generated">
              <a:extLst>
                <a:ext uri="{FF2B5EF4-FFF2-40B4-BE49-F238E27FC236}">
                  <a16:creationId xmlns:a16="http://schemas.microsoft.com/office/drawing/2014/main" id="{13CE5396-E840-E5AF-E345-8CFEAC1AFF2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7641" y="2032198"/>
              <a:ext cx="1709334" cy="92389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27" name="Picture 26" descr="A computer motherboard with many wires&#10;&#10;Description automatically generated">
              <a:extLst>
                <a:ext uri="{FF2B5EF4-FFF2-40B4-BE49-F238E27FC236}">
                  <a16:creationId xmlns:a16="http://schemas.microsoft.com/office/drawing/2014/main" id="{350557F9-050A-6A66-FF6C-E863DA2E61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44" y="1648384"/>
              <a:ext cx="2211679" cy="169152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90E14E6-1DBB-27B7-626E-FC62738544C9}"/>
                </a:ext>
              </a:extLst>
            </p:cNvPr>
            <p:cNvSpPr txBox="1"/>
            <p:nvPr/>
          </p:nvSpPr>
          <p:spPr>
            <a:xfrm>
              <a:off x="2076641" y="2266652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+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AB62EF63-9F1B-94D6-9E8D-2C72ED8D2755}"/>
              </a:ext>
            </a:extLst>
          </p:cNvPr>
          <p:cNvSpPr txBox="1"/>
          <p:nvPr/>
        </p:nvSpPr>
        <p:spPr>
          <a:xfrm rot="3083253">
            <a:off x="3315718" y="311532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Nova" panose="020B0504020202020204" pitchFamily="34" charset="0"/>
                <a:sym typeface="Wingdings" panose="05000000000000000000" pitchFamily="2" charset="2"/>
              </a:rPr>
              <a:t></a:t>
            </a:r>
            <a:endParaRPr lang="en-US" sz="2400" dirty="0">
              <a:solidFill>
                <a:schemeClr val="bg1"/>
              </a:solidFill>
              <a:latin typeface="Arial Nova" panose="020B05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B027C4A-2F70-B736-446A-DE8A3476C79B}"/>
              </a:ext>
            </a:extLst>
          </p:cNvPr>
          <p:cNvSpPr txBox="1"/>
          <p:nvPr/>
        </p:nvSpPr>
        <p:spPr>
          <a:xfrm rot="7865081">
            <a:off x="5119569" y="3109076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Nova" panose="020B0504020202020204" pitchFamily="34" charset="0"/>
                <a:sym typeface="Wingdings" panose="05000000000000000000" pitchFamily="2" charset="2"/>
              </a:rPr>
              <a:t></a:t>
            </a:r>
            <a:endParaRPr lang="en-US" sz="2400" dirty="0">
              <a:solidFill>
                <a:schemeClr val="bg1"/>
              </a:solidFill>
              <a:latin typeface="Arial Nova" panose="020B05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3C12664-5720-7A36-9454-FD6129E6DF01}"/>
              </a:ext>
            </a:extLst>
          </p:cNvPr>
          <p:cNvSpPr txBox="1"/>
          <p:nvPr/>
        </p:nvSpPr>
        <p:spPr>
          <a:xfrm rot="5400000">
            <a:off x="4184525" y="4553019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Nova" panose="020B0504020202020204" pitchFamily="34" charset="0"/>
                <a:sym typeface="Wingdings" panose="05000000000000000000" pitchFamily="2" charset="2"/>
              </a:rPr>
              <a:t></a:t>
            </a:r>
            <a:endParaRPr lang="en-US" sz="2400" dirty="0">
              <a:solidFill>
                <a:schemeClr val="bg1"/>
              </a:solidFill>
              <a:latin typeface="Arial Nova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570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6853D4A-2D8F-4982-8D84-D1EE17B98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219200"/>
            <a:ext cx="6934200" cy="47546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5CE643-4601-474A-9959-CFD9BEE70F1B}"/>
              </a:ext>
            </a:extLst>
          </p:cNvPr>
          <p:cNvSpPr txBox="1"/>
          <p:nvPr/>
        </p:nvSpPr>
        <p:spPr>
          <a:xfrm>
            <a:off x="914400" y="381000"/>
            <a:ext cx="647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Nova" panose="020B0504020202020204" pitchFamily="34" charset="0"/>
              </a:rPr>
              <a:t>AMD Ryzen Desktop CPU</a:t>
            </a:r>
          </a:p>
        </p:txBody>
      </p:sp>
    </p:spTree>
    <p:extLst>
      <p:ext uri="{BB962C8B-B14F-4D97-AF65-F5344CB8AC3E}">
        <p14:creationId xmlns:p14="http://schemas.microsoft.com/office/powerpoint/2010/main" val="3947453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33EC64-7976-4E65-A0B6-CED46E88B395}"/>
              </a:ext>
            </a:extLst>
          </p:cNvPr>
          <p:cNvSpPr txBox="1"/>
          <p:nvPr/>
        </p:nvSpPr>
        <p:spPr>
          <a:xfrm>
            <a:off x="914400" y="350178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Nova" panose="020B0504020202020204" pitchFamily="34" charset="0"/>
              </a:rPr>
              <a:t>Mockup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157CE7-382D-4FCB-BD3E-2996D5331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981200"/>
            <a:ext cx="3047145" cy="4114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5CC0F4-24EE-4B41-B4C9-993CA9846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0493" y="1981200"/>
            <a:ext cx="3082907" cy="1295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1E9C0D8-7088-40F2-A5F2-116721A3DC96}"/>
              </a:ext>
            </a:extLst>
          </p:cNvPr>
          <p:cNvSpPr txBox="1"/>
          <p:nvPr/>
        </p:nvSpPr>
        <p:spPr>
          <a:xfrm>
            <a:off x="914400" y="1066800"/>
            <a:ext cx="7239000" cy="568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4"/>
              </a:rPr>
              <a:t>https://www.figma.com/proto/qa08we2HS6D18ofsw1yzrn/html.to.design-(Community)?type=design&amp;node-id=2-2&amp;t=DgknZagskw7F9P7i-1&amp;scaling=scale-down-width&amp;page-id=0%3A1&amp;mode=design</a:t>
            </a:r>
            <a:r>
              <a:rPr lang="en-US" sz="1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lang="en-ID" sz="11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68436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 baru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baru" id="{962BCA5E-8F67-4258-A392-4476A2BB575D}" vid="{A098FDFC-121F-474B-B665-0A84F5EC646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2584</TotalTime>
  <Words>479</Words>
  <Application>Microsoft Office PowerPoint</Application>
  <PresentationFormat>On-screen Show (4:3)</PresentationFormat>
  <Paragraphs>53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  <vt:variant>
        <vt:lpstr>Custom Shows</vt:lpstr>
      </vt:variant>
      <vt:variant>
        <vt:i4>1</vt:i4>
      </vt:variant>
    </vt:vector>
  </HeadingPairs>
  <TitlesOfParts>
    <vt:vector size="24" baseType="lpstr">
      <vt:lpstr>Arial</vt:lpstr>
      <vt:lpstr>Arial Nova</vt:lpstr>
      <vt:lpstr>Baskerville Old Face</vt:lpstr>
      <vt:lpstr>Calibri</vt:lpstr>
      <vt:lpstr>Impact</vt:lpstr>
      <vt:lpstr>Tahoma</vt:lpstr>
      <vt:lpstr>Theme baru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Daftar Pustaka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mocher</dc:creator>
  <cp:lastModifiedBy>Raihan Nur Yasin</cp:lastModifiedBy>
  <cp:revision>99</cp:revision>
  <dcterms:created xsi:type="dcterms:W3CDTF">2013-02-08T01:55:00Z</dcterms:created>
  <dcterms:modified xsi:type="dcterms:W3CDTF">2023-11-02T03:57:54Z</dcterms:modified>
</cp:coreProperties>
</file>