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23030372938782401"/>
          <c:y val="2.2144477682055137E-2"/>
          <c:w val="0.5721895304435255"/>
          <c:h val="0.79658042974719334"/>
        </c:manualLayout>
      </c:layout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             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0515-4227-8AD7-BEC59C6743BD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7DC-4388-8857-24945C16D5E0}"/>
              </c:ext>
            </c:extLst>
          </c:dPt>
          <c:dPt>
            <c:idx val="2"/>
            <c:bubble3D val="0"/>
            <c:spPr>
              <a:solidFill>
                <a:schemeClr val="accent3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7DC-4388-8857-24945C16D5E0}"/>
              </c:ext>
            </c:extLst>
          </c:dPt>
          <c:cat>
            <c:strRef>
              <c:f>Лист1!$A$2:$A$4</c:f>
              <c:strCache>
                <c:ptCount val="3"/>
                <c:pt idx="0">
                  <c:v>High</c:v>
                </c:pt>
                <c:pt idx="1">
                  <c:v>Medium</c:v>
                </c:pt>
                <c:pt idx="2">
                  <c:v>Low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5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15-4227-8AD7-BEC59C6743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24564874437261641"/>
          <c:y val="0.13711645375724452"/>
          <c:w val="0.50267804242396164"/>
          <c:h val="0.75055198739070039"/>
        </c:manualLayout>
      </c:layout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              </c:v>
                </c:pt>
              </c:strCache>
            </c:strRef>
          </c:tx>
          <c:dPt>
            <c:idx val="0"/>
            <c:bubble3D val="0"/>
            <c:spPr>
              <a:solidFill>
                <a:schemeClr val="dk1">
                  <a:tint val="885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5F7-4FAB-8411-F8FEA48F6202}"/>
              </c:ext>
            </c:extLst>
          </c:dPt>
          <c:dPt>
            <c:idx val="1"/>
            <c:bubble3D val="0"/>
            <c:spPr>
              <a:solidFill>
                <a:schemeClr val="dk1">
                  <a:tint val="5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5F7-4FAB-8411-F8FEA48F6202}"/>
              </c:ext>
            </c:extLst>
          </c:dPt>
          <c:cat>
            <c:strRef>
              <c:f>Лист1!$A$2:$A$3</c:f>
              <c:strCache>
                <c:ptCount val="2"/>
                <c:pt idx="0">
                  <c:v>Apply</c:v>
                </c:pt>
                <c:pt idx="1">
                  <c:v>Do not apply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3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A9-407A-A1D5-6D0B08386D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4.0727622146788822E-2"/>
          <c:y val="9.8378992471764737E-2"/>
          <c:w val="0.95927237785321118"/>
          <c:h val="0.80443991114419833"/>
        </c:manualLayout>
      </c:layout>
      <c:pie3D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                       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dk1">
                      <a:tint val="885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dk1">
                      <a:tint val="885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dk1">
                      <a:tint val="885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223B-4D6F-9A83-903514DEDD70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dk1">
                      <a:tint val="5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dk1">
                      <a:tint val="5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dk1">
                      <a:tint val="5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223B-4D6F-9A83-903514DEDD70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dk1">
                      <a:tint val="75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dk1">
                      <a:tint val="75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dk1">
                      <a:tint val="75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223B-4D6F-9A83-903514DEDD7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Лист1!$A$2:$A$4</c:f>
              <c:strCache>
                <c:ptCount val="3"/>
                <c:pt idx="0">
                  <c:v>Relevant</c:v>
                </c:pt>
                <c:pt idx="1">
                  <c:v>Not relevant</c:v>
                </c:pt>
                <c:pt idx="2">
                  <c:v>Unsure</c:v>
                </c:pt>
              </c:strCache>
            </c:str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3</c:v>
                </c:pt>
                <c:pt idx="1">
                  <c:v>1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68-482D-9FB9-5248600C05C4}"/>
            </c:ext>
          </c:extLst>
        </c:ser>
        <c:dLbls>
          <c:dLblPos val="ctr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6F864E-D928-03CE-6961-6CDACED98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92C94A-8F8A-D8B9-C2EC-4BA3D3E72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0D35EB-431B-8ACA-C09A-3028FCBBE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2475F-4277-499E-8861-8884E5BBD37F}" type="datetimeFigureOut">
              <a:rPr lang="ru-RU" smtClean="0"/>
              <a:t>30.08.2024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DA36EF-D960-9651-85B0-805458736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108F4A-4756-BC76-D9E6-FC95E8829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E6D7-3513-4CF3-93A2-B613BB02A3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6228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E87036-DD7C-F9CC-4910-8D96AB792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6F4802E-DF45-1107-49B8-C949FB999D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9A8360-C5C4-81F9-AA3D-5F7FF9911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2475F-4277-499E-8861-8884E5BBD37F}" type="datetimeFigureOut">
              <a:rPr lang="ru-RU" smtClean="0"/>
              <a:t>30.08.2024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CDAC8A-A4C9-2EFF-196A-6B6644E24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F85DDA-0011-D04A-485B-63381922A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E6D7-3513-4CF3-93A2-B613BB02A3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3606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13C33B2-6070-1303-F19E-0EFB715BD3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8E19524-D02B-CC60-D93C-179E3EFC7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E0E7DB-46EE-A623-E5D3-12FB2D6E1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2475F-4277-499E-8861-8884E5BBD37F}" type="datetimeFigureOut">
              <a:rPr lang="ru-RU" smtClean="0"/>
              <a:t>30.08.2024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1A47BF-723B-A367-660C-A12F359C8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BD92A5-DCE9-42C8-03B8-5DDA6AE8F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E6D7-3513-4CF3-93A2-B613BB02A3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3238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D0EDF0-80CA-2B5A-1918-78D1F94AC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E22E2A-E568-0DF4-ED06-2BE9A9188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7EEC68-BAF6-747C-A810-7D91D48D6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2475F-4277-499E-8861-8884E5BBD37F}" type="datetimeFigureOut">
              <a:rPr lang="ru-RU" smtClean="0"/>
              <a:t>30.08.2024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5ACD5B-C55B-3171-070F-BC0A4C85F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53ACCB-92B2-17EF-8208-A1AE329D8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E6D7-3513-4CF3-93A2-B613BB02A3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767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E29833-A8F7-39B6-F678-452D4BE5C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1A3D6B-22C7-002D-84A5-3C28DA8F8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1B6EDF-8CB5-2AB8-A6E9-83EACCBA7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2475F-4277-499E-8861-8884E5BBD37F}" type="datetimeFigureOut">
              <a:rPr lang="ru-RU" smtClean="0"/>
              <a:t>30.08.2024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99C4BF-0C9A-75B6-B1F2-503EEC8DC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B95D0F-D42D-C511-759E-7FC289854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E6D7-3513-4CF3-93A2-B613BB02A3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079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C8002A-8C76-31CA-8298-1B0ED8ED9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5AB86A-18EE-DFFF-2D6C-76D376F21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7E37C83-7585-F96E-A767-ACFAA490C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9242D0-E6F1-1457-1C96-2CE2DABA4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2475F-4277-499E-8861-8884E5BBD37F}" type="datetimeFigureOut">
              <a:rPr lang="ru-RU" smtClean="0"/>
              <a:t>30.08.2024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76F549-20B3-62E9-41CA-D2782CDD6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457A05-1C1A-4298-16A9-284E706C0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E6D7-3513-4CF3-93A2-B613BB02A3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142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91040B-D915-A6B2-B638-DE07A4D6B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E274F8-9A56-D81E-570E-7ECF30466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AB34DDC-A155-C1D6-C62C-39AA4F875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86117B5-3A91-6E4C-E05B-417129F660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2C69F13-AEB2-14ED-F3C4-C52891016B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56AD3C0-DFE1-D7FF-71CD-F87179A7D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2475F-4277-499E-8861-8884E5BBD37F}" type="datetimeFigureOut">
              <a:rPr lang="ru-RU" smtClean="0"/>
              <a:t>30.08.2024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87EBF85-3CA3-E382-B95B-DC8CAF476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957B4A4-CF02-83DB-1ED4-4C9EE3D50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E6D7-3513-4CF3-93A2-B613BB02A3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709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AB6C5A-B0BA-337E-074B-A0B1B3CB5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E2FD83B-70E6-8946-B020-8BD603618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2475F-4277-499E-8861-8884E5BBD37F}" type="datetimeFigureOut">
              <a:rPr lang="ru-RU" smtClean="0"/>
              <a:t>30.08.2024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FD035C7-7F18-6CA9-478C-5101A0989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014395B-52D8-2B49-D4B8-EB51697C4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E6D7-3513-4CF3-93A2-B613BB02A3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278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8A9E504-DD55-0ACB-6D52-23125288F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2475F-4277-499E-8861-8884E5BBD37F}" type="datetimeFigureOut">
              <a:rPr lang="ru-RU" smtClean="0"/>
              <a:t>30.08.2024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94C7C75-2C5F-7D5E-9528-DC9519BB9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6920D65-4469-181D-A536-EA1649FD0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E6D7-3513-4CF3-93A2-B613BB02A3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386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B5E26D-EADF-23D1-5054-0F607C587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4A0658-D03D-557C-6834-FE5C477E4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177A0AC-0465-0D41-545F-24B4F7795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00F1E91-4789-E20C-97AB-11550CB3E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2475F-4277-499E-8861-8884E5BBD37F}" type="datetimeFigureOut">
              <a:rPr lang="ru-RU" smtClean="0"/>
              <a:t>30.08.2024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1E1189A-1255-C135-9B29-8C1A08F67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513602-5A65-B0C8-2742-1FFD186D0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E6D7-3513-4CF3-93A2-B613BB02A3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576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6C8181-27F4-8868-9156-ECA89AA44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C5EF78D-789E-A997-7CE7-223789D7A3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5073B70-ADE5-2637-CEFB-64D7A0495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DFDE6BE-1ECE-9023-97CB-EAB4F6F1E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2475F-4277-499E-8861-8884E5BBD37F}" type="datetimeFigureOut">
              <a:rPr lang="ru-RU" smtClean="0"/>
              <a:t>30.08.2024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57DE5DA-5B83-ED9D-AC32-97B31C78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407E3C-8D07-92CD-C960-1173A31A0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D4E6D7-3513-4CF3-93A2-B613BB02A3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0506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9400A6-5DD5-2586-4EC7-D03432F52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2D05249-09EB-EAAB-F006-00A1CBB46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505595-14A7-B55F-5B1B-0A2CBB1C96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475F-4277-499E-8861-8884E5BBD37F}" type="datetimeFigureOut">
              <a:rPr lang="ru-RU" smtClean="0"/>
              <a:t>30.08.2024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EC736F-ACB2-0E84-97D4-E345575D53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8782EE-1EB6-F0F5-6BA6-EA800A2461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D4E6D7-3513-4CF3-93A2-B613BB02A3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5740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A9F07C6-CC31-39FE-1031-6F17CB716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393895"/>
            <a:ext cx="8026033" cy="166350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Impact" panose="020B0806030902050204" pitchFamily="34" charset="0"/>
                <a:cs typeface="Times New Roman" panose="02020603050405020304" pitchFamily="18" charset="0"/>
              </a:rPr>
              <a:t>Relevance and impact of neurography in Kazakhstan</a:t>
            </a:r>
            <a:endParaRPr lang="ru-RU" sz="3600" dirty="0">
              <a:solidFill>
                <a:schemeClr val="bg1"/>
              </a:solidFill>
              <a:latin typeface="Impact" panose="020B080603090205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4858797-531E-6FFE-8AB0-68F618E600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2338754"/>
            <a:ext cx="4688815" cy="3513406"/>
          </a:xfrm>
        </p:spPr>
        <p:txBody>
          <a:bodyPr>
            <a:normAutofit lnSpcReduction="10000"/>
          </a:bodyPr>
          <a:lstStyle/>
          <a:p>
            <a:pPr marL="285750" indent="-285750">
              <a:buFontTx/>
              <a:buChar char="-"/>
            </a:pPr>
            <a:endParaRPr lang="en-US" sz="1800" dirty="0">
              <a:solidFill>
                <a:schemeClr val="bg1"/>
              </a:solidFill>
              <a:latin typeface="Franklin Gothic Demi" panose="020B07030201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  <a:latin typeface="Franklin Gothic Demi" panose="020B0703020102020204" pitchFamily="34" charset="0"/>
                <a:cs typeface="Arial" panose="020B0604020202020204" pitchFamily="34" charset="0"/>
              </a:rPr>
              <a:t>Neurography is a modern method of art therapy developed in 2014.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  <a:latin typeface="Franklin Gothic Demi" panose="020B0703020102020204" pitchFamily="34" charset="0"/>
                <a:cs typeface="Arial" panose="020B0604020202020204" pitchFamily="34" charset="0"/>
              </a:rPr>
              <a:t>Used to visualize and transform internal conflicts.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  <a:latin typeface="Franklin Gothic Demi" panose="020B0703020102020204" pitchFamily="34" charset="0"/>
                <a:cs typeface="Arial" panose="020B0604020202020204" pitchFamily="34" charset="0"/>
              </a:rPr>
              <a:t>The study is aimed at assessing the perception of the method by specialists and its impact on adolescents.</a:t>
            </a:r>
            <a:endParaRPr lang="ru-RU" sz="2400" dirty="0">
              <a:solidFill>
                <a:schemeClr val="bg1"/>
              </a:solidFill>
              <a:latin typeface="Franklin Gothic Demi" panose="020B07030201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Прямоугольный треугольник 13">
            <a:extLst>
              <a:ext uri="{FF2B5EF4-FFF2-40B4-BE49-F238E27FC236}">
                <a16:creationId xmlns:a16="http://schemas.microsoft.com/office/drawing/2014/main" id="{BBDE3BCD-2B2E-9BFF-41AE-5755C25BD14F}"/>
              </a:ext>
            </a:extLst>
          </p:cNvPr>
          <p:cNvSpPr/>
          <p:nvPr/>
        </p:nvSpPr>
        <p:spPr>
          <a:xfrm rot="16200000">
            <a:off x="4559104" y="-774898"/>
            <a:ext cx="6858002" cy="8407791"/>
          </a:xfrm>
          <a:prstGeom prst="rtTriangle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2179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6B62206-A98B-E83E-1AB6-26198FA78AF3}"/>
              </a:ext>
            </a:extLst>
          </p:cNvPr>
          <p:cNvSpPr txBox="1"/>
          <p:nvPr/>
        </p:nvSpPr>
        <p:spPr>
          <a:xfrm>
            <a:off x="590843" y="450166"/>
            <a:ext cx="1142296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3200" dirty="0">
              <a:solidFill>
                <a:schemeClr val="bg1"/>
              </a:solidFill>
              <a:latin typeface="Impact" panose="020B0806030902050204" pitchFamily="34" charset="0"/>
            </a:endParaRPr>
          </a:p>
          <a:p>
            <a:r>
              <a:rPr lang="en-US" sz="3600" dirty="0">
                <a:solidFill>
                  <a:schemeClr val="bg1"/>
                </a:solidFill>
                <a:latin typeface="Impact" panose="020B0806030902050204" pitchFamily="34" charset="0"/>
              </a:rPr>
              <a:t>The research questions and its significance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  <a:latin typeface="Impact" panose="020B0806030902050204" pitchFamily="34" charset="0"/>
              </a:rPr>
              <a:t>Research questions</a:t>
            </a:r>
          </a:p>
          <a:p>
            <a:r>
              <a:rPr lang="en-US" sz="2000" dirty="0">
                <a:solidFill>
                  <a:schemeClr val="bg1"/>
                </a:solidFill>
                <a:latin typeface="Franklin Gothic Demi" panose="020B0703020102020204" pitchFamily="34" charset="0"/>
              </a:rPr>
              <a:t>- Is neurography relevant to Kazakhstan? Do experts believe it is effective?</a:t>
            </a:r>
          </a:p>
          <a:p>
            <a:r>
              <a:rPr lang="en-US" sz="2000" dirty="0">
                <a:solidFill>
                  <a:schemeClr val="bg1"/>
                </a:solidFill>
                <a:latin typeface="Franklin Gothic Demi" panose="020B0703020102020204" pitchFamily="34" charset="0"/>
              </a:rPr>
              <a:t>- How does it compare to other methods?</a:t>
            </a:r>
          </a:p>
          <a:p>
            <a:r>
              <a:rPr lang="en-US" sz="2000" dirty="0">
                <a:solidFill>
                  <a:schemeClr val="bg1"/>
                </a:solidFill>
                <a:latin typeface="Franklin Gothic Demi" panose="020B0703020102020204" pitchFamily="34" charset="0"/>
              </a:rPr>
              <a:t>- What is the impact of art therapy on teenagers and adolescents? </a:t>
            </a:r>
          </a:p>
          <a:p>
            <a:endParaRPr lang="en-US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  <a:latin typeface="Impact" panose="020B0806030902050204" pitchFamily="34" charset="0"/>
              </a:rPr>
              <a:t>Justification</a:t>
            </a:r>
          </a:p>
          <a:p>
            <a:r>
              <a:rPr lang="en-US" sz="2000" dirty="0">
                <a:solidFill>
                  <a:schemeClr val="bg1"/>
                </a:solidFill>
                <a:latin typeface="Franklin Gothic Demi" panose="020B0703020102020204" pitchFamily="34" charset="0"/>
              </a:rPr>
              <a:t>Supporting adolescent mental health requires new approaches, and neurography can become an effective tool if its perception and application are investigated and understood.</a:t>
            </a:r>
            <a:endParaRPr lang="ru-RU" sz="20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3828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E4BD162C-EF7B-8E31-2B2F-4A5DAD00C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Impact" panose="020B0806030902050204" pitchFamily="34" charset="0"/>
              </a:rPr>
              <a:t>Data collection methodology</a:t>
            </a:r>
            <a:endParaRPr lang="ru-RU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B15C1CD5-2D12-19B2-AAB3-44BD7A3A39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sz="2400" dirty="0">
                <a:solidFill>
                  <a:schemeClr val="bg1"/>
                </a:solidFill>
                <a:latin typeface="Impact" panose="020B0806030902050204" pitchFamily="34" charset="0"/>
              </a:rPr>
              <a:t>Method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Franklin Gothic Demi" panose="020B0703020102020204" pitchFamily="34" charset="0"/>
              </a:rPr>
              <a:t>Semi-structured interviews with psychologists and teachers working in Shymkent, Kazakhstan.</a:t>
            </a:r>
            <a:endParaRPr lang="ru-RU" sz="20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568CF2B5-5350-1F97-6253-47038E6ED08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Impact" panose="020B0806030902050204" pitchFamily="34" charset="0"/>
              </a:rPr>
              <a:t>Justification of the method choice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  <a:latin typeface="Impact" panose="020B080603090205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Franklin Gothic Demi" panose="020B0703020102020204" pitchFamily="34" charset="0"/>
              </a:rPr>
              <a:t>Interviews allow you to gather diverse opinions and experiences, providing an in-depth analysis of the relevance and effectiveness of neurography.</a:t>
            </a:r>
          </a:p>
          <a:p>
            <a:r>
              <a:rPr lang="en-US" sz="2000" dirty="0">
                <a:solidFill>
                  <a:schemeClr val="bg1"/>
                </a:solidFill>
                <a:latin typeface="Franklin Gothic Demi" panose="020B0703020102020204" pitchFamily="34" charset="0"/>
              </a:rPr>
              <a:t>The choice of Shymkent is justified as an example of a city with the active introduction of art therapy methods, which allows us to obtain relevant data.</a:t>
            </a:r>
            <a:endParaRPr lang="ru-RU" sz="20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342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58434DFD-E1A5-6F64-DD57-EB5DD7A93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437" y="618978"/>
            <a:ext cx="10847363" cy="565521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Impact" panose="020B0806030902050204" pitchFamily="34" charset="0"/>
              </a:rPr>
              <a:t>Data overview</a:t>
            </a:r>
            <a:br>
              <a:rPr lang="en-US" sz="2000" dirty="0">
                <a:solidFill>
                  <a:schemeClr val="bg1"/>
                </a:solidFill>
                <a:latin typeface="Franklin Gothic Demi" panose="020B0703020102020204" pitchFamily="34" charset="0"/>
              </a:rPr>
            </a:br>
            <a:br>
              <a:rPr lang="en-US" sz="2000" dirty="0">
                <a:solidFill>
                  <a:schemeClr val="bg1"/>
                </a:solidFill>
                <a:latin typeface="Franklin Gothic Demi" panose="020B0703020102020204" pitchFamily="34" charset="0"/>
              </a:rPr>
            </a:br>
            <a:br>
              <a:rPr lang="en-US" sz="2000" dirty="0">
                <a:solidFill>
                  <a:schemeClr val="bg1"/>
                </a:solidFill>
                <a:latin typeface="Franklin Gothic Demi" panose="020B0703020102020204" pitchFamily="34" charset="0"/>
              </a:rPr>
            </a:br>
            <a:br>
              <a:rPr lang="en-US" sz="2000" dirty="0">
                <a:solidFill>
                  <a:schemeClr val="bg1"/>
                </a:solidFill>
                <a:latin typeface="Franklin Gothic Demi" panose="020B070302010202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Impact" panose="020B0806030902050204" pitchFamily="34" charset="0"/>
              </a:rPr>
              <a:t>Participants</a:t>
            </a:r>
            <a:br>
              <a:rPr lang="en-US" sz="2400" dirty="0">
                <a:solidFill>
                  <a:schemeClr val="bg1"/>
                </a:solidFill>
                <a:latin typeface="Franklin Gothic Demi" panose="020B0703020102020204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Franklin Gothic Demi" panose="020B0703020102020204" pitchFamily="34" charset="0"/>
              </a:rPr>
              <a:t>6 professionals with work experience from 8 to 22 years.</a:t>
            </a:r>
            <a:br>
              <a:rPr lang="en-US" sz="2000" dirty="0">
                <a:solidFill>
                  <a:schemeClr val="bg1"/>
                </a:solidFill>
                <a:latin typeface="Franklin Gothic Demi" panose="020B0703020102020204" pitchFamily="34" charset="0"/>
              </a:rPr>
            </a:br>
            <a:br>
              <a:rPr lang="en-US" sz="2000" dirty="0">
                <a:solidFill>
                  <a:schemeClr val="bg1"/>
                </a:solidFill>
                <a:latin typeface="Franklin Gothic Demi" panose="020B0703020102020204" pitchFamily="34" charset="0"/>
              </a:rPr>
            </a:br>
            <a:br>
              <a:rPr lang="en-US" sz="2000" dirty="0">
                <a:solidFill>
                  <a:schemeClr val="bg1"/>
                </a:solidFill>
                <a:latin typeface="Franklin Gothic Demi" panose="020B070302010202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Impact" panose="020B0806030902050204" pitchFamily="34" charset="0"/>
              </a:rPr>
              <a:t>Education</a:t>
            </a:r>
            <a:br>
              <a:rPr lang="en-US" sz="2400" dirty="0">
                <a:solidFill>
                  <a:schemeClr val="bg1"/>
                </a:solidFill>
                <a:latin typeface="Franklin Gothic Demi" panose="020B0703020102020204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Franklin Gothic Demi" panose="020B0703020102020204" pitchFamily="34" charset="0"/>
              </a:rPr>
              <a:t>Participants with qualifications in psychology, pedagogy and related disciplines.</a:t>
            </a:r>
            <a:br>
              <a:rPr lang="en-US" sz="2000" dirty="0">
                <a:solidFill>
                  <a:schemeClr val="bg1"/>
                </a:solidFill>
                <a:latin typeface="Franklin Gothic Demi" panose="020B0703020102020204" pitchFamily="34" charset="0"/>
              </a:rPr>
            </a:br>
            <a:br>
              <a:rPr lang="en-US" sz="2000" dirty="0">
                <a:solidFill>
                  <a:schemeClr val="bg1"/>
                </a:solidFill>
                <a:latin typeface="Franklin Gothic Demi" panose="020B0703020102020204" pitchFamily="34" charset="0"/>
              </a:rPr>
            </a:br>
            <a:br>
              <a:rPr lang="en-US" sz="2000" dirty="0">
                <a:solidFill>
                  <a:schemeClr val="bg1"/>
                </a:solidFill>
                <a:latin typeface="Franklin Gothic Demi" panose="020B070302010202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Impact" panose="020B0806030902050204" pitchFamily="34" charset="0"/>
              </a:rPr>
              <a:t>Interview topics</a:t>
            </a:r>
            <a:br>
              <a:rPr lang="en-US" sz="2400" dirty="0">
                <a:solidFill>
                  <a:schemeClr val="bg1"/>
                </a:solidFill>
                <a:latin typeface="Franklin Gothic Demi" panose="020B0703020102020204" pitchFamily="34" charset="0"/>
              </a:rPr>
            </a:br>
            <a:r>
              <a:rPr lang="en-US" sz="2000" dirty="0">
                <a:solidFill>
                  <a:schemeClr val="bg1"/>
                </a:solidFill>
                <a:latin typeface="Franklin Gothic Demi" panose="020B0703020102020204" pitchFamily="34" charset="0"/>
              </a:rPr>
              <a:t>The use and perception of neurography in therapeutic and educational processes; experience and results of working with adolescents.</a:t>
            </a:r>
            <a:endParaRPr lang="ru-RU" sz="20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262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181981-C29E-86E1-0AF9-1564504C2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Impact" panose="020B0806030902050204" pitchFamily="34" charset="0"/>
              </a:rPr>
              <a:t>Findings</a:t>
            </a:r>
            <a:endParaRPr lang="ru-RU" sz="32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483DE8-365B-30A1-4F88-A9CE8CD2E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790873"/>
          </a:xfrm>
        </p:spPr>
        <p:txBody>
          <a:bodyPr>
            <a:normAutofit/>
          </a:bodyPr>
          <a:lstStyle/>
          <a:p>
            <a:pPr algn="ctr"/>
            <a:r>
              <a:rPr lang="en-US" b="0" dirty="0">
                <a:solidFill>
                  <a:schemeClr val="bg1"/>
                </a:solidFill>
                <a:latin typeface="Impact" panose="020B0806030902050204" pitchFamily="34" charset="0"/>
              </a:rPr>
              <a:t>Evaluating the effectiveness of neurography</a:t>
            </a:r>
            <a:endParaRPr lang="ru-RU" b="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00A2CD-6117-7BA5-FF02-89623AF150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1D5E2F8-4D34-E091-0355-9DFD35671A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391479"/>
            <a:ext cx="5183188" cy="901556"/>
          </a:xfrm>
        </p:spPr>
        <p:txBody>
          <a:bodyPr>
            <a:normAutofit/>
          </a:bodyPr>
          <a:lstStyle/>
          <a:p>
            <a:pPr algn="ctr"/>
            <a:r>
              <a:rPr lang="en-US" b="0" dirty="0">
                <a:solidFill>
                  <a:schemeClr val="bg1"/>
                </a:solidFill>
                <a:latin typeface="Impact" panose="020B0806030902050204" pitchFamily="34" charset="0"/>
              </a:rPr>
              <a:t>Practical application</a:t>
            </a:r>
            <a:endParaRPr lang="ru-RU" b="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A3AB47B-FEA5-8C44-A88C-A198E4BA457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 dirty="0"/>
          </a:p>
          <a:p>
            <a:endParaRPr lang="ru-RU" dirty="0"/>
          </a:p>
        </p:txBody>
      </p:sp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0E0F218C-65EF-D28D-4026-C3A8F23753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9481811"/>
              </p:ext>
            </p:extLst>
          </p:nvPr>
        </p:nvGraphicFramePr>
        <p:xfrm>
          <a:off x="531495" y="2572576"/>
          <a:ext cx="5466080" cy="3902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Диаграмма 14">
            <a:extLst>
              <a:ext uri="{FF2B5EF4-FFF2-40B4-BE49-F238E27FC236}">
                <a16:creationId xmlns:a16="http://schemas.microsoft.com/office/drawing/2014/main" id="{CD7879E2-BAC6-C02B-AD83-386166CABF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454512"/>
              </p:ext>
            </p:extLst>
          </p:nvPr>
        </p:nvGraphicFramePr>
        <p:xfrm>
          <a:off x="5655212" y="1970230"/>
          <a:ext cx="6005293" cy="4252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57741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D71793-110C-FCA5-0D05-0DDA9BB7E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Impact" panose="020B0806030902050204" pitchFamily="34" charset="0"/>
              </a:rPr>
              <a:t>Relevance in Kazakhstan</a:t>
            </a:r>
            <a:endParaRPr lang="ru-RU" sz="36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B234402-F13A-423A-65B9-72B247ED9F1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endParaRPr lang="en-US" sz="2400" dirty="0">
              <a:solidFill>
                <a:schemeClr val="bg1"/>
              </a:solidFill>
              <a:latin typeface="Impact" panose="020B080603090205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Impact" panose="020B0806030902050204" pitchFamily="34" charset="0"/>
              </a:rPr>
              <a:t>Growing popularity</a:t>
            </a:r>
          </a:p>
          <a:p>
            <a:r>
              <a:rPr lang="en-US" sz="2000" dirty="0">
                <a:solidFill>
                  <a:schemeClr val="bg1"/>
                </a:solidFill>
                <a:latin typeface="Franklin Gothic Demi" panose="020B0703020102020204" pitchFamily="34" charset="0"/>
              </a:rPr>
              <a:t>Some experts predict that in 2-3 years the method may become more widely applicable and in demand.</a:t>
            </a:r>
          </a:p>
          <a:p>
            <a:endParaRPr lang="en-US" sz="20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Impact" panose="020B0806030902050204" pitchFamily="34" charset="0"/>
              </a:rPr>
              <a:t>Limited recognition</a:t>
            </a:r>
          </a:p>
          <a:p>
            <a:r>
              <a:rPr lang="en-US" sz="2000" dirty="0">
                <a:solidFill>
                  <a:schemeClr val="bg1"/>
                </a:solidFill>
                <a:latin typeface="Franklin Gothic Demi" panose="020B0703020102020204" pitchFamily="34" charset="0"/>
              </a:rPr>
              <a:t>However, in some professional circles, where more traditional therapies prevail, neurography has not yet been widely recognized and applied. </a:t>
            </a:r>
            <a:endParaRPr lang="ru-RU" sz="2000" dirty="0">
              <a:solidFill>
                <a:schemeClr val="bg1"/>
              </a:solidFill>
              <a:latin typeface="Franklin Gothic Demi" panose="020B0703020102020204" pitchFamily="34" charset="0"/>
            </a:endParaRPr>
          </a:p>
        </p:txBody>
      </p:sp>
      <p:graphicFrame>
        <p:nvGraphicFramePr>
          <p:cNvPr id="13" name="Диаграмма 12">
            <a:extLst>
              <a:ext uri="{FF2B5EF4-FFF2-40B4-BE49-F238E27FC236}">
                <a16:creationId xmlns:a16="http://schemas.microsoft.com/office/drawing/2014/main" id="{714BF776-58AF-6E01-FC93-CF962EDC08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7165146"/>
              </p:ext>
            </p:extLst>
          </p:nvPr>
        </p:nvGraphicFramePr>
        <p:xfrm>
          <a:off x="5290931" y="1391478"/>
          <a:ext cx="6172200" cy="42962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85456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51CFF6-E8C2-99D4-38A9-CA751AC0816B}"/>
              </a:ext>
            </a:extLst>
          </p:cNvPr>
          <p:cNvSpPr txBox="1"/>
          <p:nvPr/>
        </p:nvSpPr>
        <p:spPr>
          <a:xfrm>
            <a:off x="1133061" y="2862470"/>
            <a:ext cx="99258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Impact" panose="020B0806030902050204" pitchFamily="34" charset="0"/>
              </a:rPr>
              <a:t>Q&amp;A</a:t>
            </a:r>
            <a:endParaRPr lang="ru-RU" sz="4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5254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315</Words>
  <Application>Microsoft Office PowerPoint</Application>
  <PresentationFormat>Широкоэкранный</PresentationFormat>
  <Paragraphs>42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Franklin Gothic Demi</vt:lpstr>
      <vt:lpstr>Impact</vt:lpstr>
      <vt:lpstr>Тема Office</vt:lpstr>
      <vt:lpstr>Relevance and impact of neurography in Kazakhstan</vt:lpstr>
      <vt:lpstr>Презентация PowerPoint</vt:lpstr>
      <vt:lpstr>Data collection methodology</vt:lpstr>
      <vt:lpstr>Data overview    Participants 6 professionals with work experience from 8 to 22 years.   Education Participants with qualifications in psychology, pedagogy and related disciplines.   Interview topics The use and perception of neurography in therapeutic and educational processes; experience and results of working with adolescents.</vt:lpstr>
      <vt:lpstr>Findings</vt:lpstr>
      <vt:lpstr>Relevance in Kazakhstan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Relevance and impact of neurography in Kazakhstan</dc:title>
  <dc:creator>Пользователь</dc:creator>
  <cp:lastModifiedBy>Пользователь</cp:lastModifiedBy>
  <cp:revision>1</cp:revision>
  <dcterms:created xsi:type="dcterms:W3CDTF">2024-08-30T10:43:43Z</dcterms:created>
  <dcterms:modified xsi:type="dcterms:W3CDTF">2024-08-30T13:28:47Z</dcterms:modified>
</cp:coreProperties>
</file>