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C4016F-88B2-474A-BC9C-B6542FA3E458}">
  <a:tblStyle styleId="{E1C4016F-88B2-474A-BC9C-B6542FA3E4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Nunito-bold.fntdata"/><Relationship Id="rId14" Type="http://schemas.openxmlformats.org/officeDocument/2006/relationships/slide" Target="slides/slide8.xml"/><Relationship Id="rId36" Type="http://schemas.openxmlformats.org/officeDocument/2006/relationships/font" Target="fonts/Nunito-regular.fntdata"/><Relationship Id="rId17" Type="http://schemas.openxmlformats.org/officeDocument/2006/relationships/slide" Target="slides/slide11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0.xml"/><Relationship Id="rId38" Type="http://schemas.openxmlformats.org/officeDocument/2006/relationships/font" Target="fonts/Nuni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251b2b09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251b2b0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251b2b09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251b2b09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51b2b09e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251b2b09e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51b2b09e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251b2b09e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251b2b09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251b2b09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51b2b09e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51b2b09e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251b2b09e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251b2b09e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251b2b09e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251b2b09e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251b2b09e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251b2b09e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251b2b09e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251b2b09e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51b2b09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51b2b09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251b2b09e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251b2b09e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251b2b09e_9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251b2b09e_9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251b2b09e_11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251b2b09e_11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251b2b09e_1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251b2b09e_1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251b2b09e_1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251b2b09e_1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251b2b09e_1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251b2b09e_1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51b2b09e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51b2b09e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51b2b09e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51b2b09e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51b2b09e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51b2b09e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51b2b09e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51b2b09e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251b2b09e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251b2b09e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251b2b09e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251b2b09e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251b2b09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251b2b09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hyperlink" Target="https://ftp.ncbi.nlm.nih.gov/blast/db/v5/blastdbv5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iopython.org/wiki/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03650" y="18164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Prediction Results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004150" y="3220300"/>
            <a:ext cx="82791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Member: YunZhe Huang, JunKai Yang, </a:t>
            </a:r>
            <a:r>
              <a:rPr lang="en" sz="1800"/>
              <a:t>Gabriel Leventhal-Douglas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Ramit Bharanikumar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230825" y="105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Prodigal--result histogram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230825" y="137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GeneMarkS2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819150" y="1175650"/>
            <a:ext cx="75057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GeneMark S-2 is based on a hidden Markov model (HMM) framework that follows the logic of the genetic structure of the bacterial genome.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deal simultaneously with direct and reverse DNA strands using the functional units of bacterial genomes.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750" y="3752625"/>
            <a:ext cx="7443100" cy="3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182300" y="89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GeneMarkS2--result hisogram 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311700" y="121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of Prodigal-GeneMarkS2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have a BLAST!!(Validation)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861400" y="1507238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Database: swissprot_v5			Taxonomy: Escherichia coli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Max_target_seqs: 1				E-value: 1e-6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71738"/>
            <a:ext cx="290512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3802150" y="2571738"/>
            <a:ext cx="43092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Version_5 database supports a faster searching method depending on taxonomic node.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3987513" y="3775650"/>
            <a:ext cx="35592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https://ftp.ncbi.nlm.nih.gov/blast/db/v5/blastdbv5.pdf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158938" y="4454500"/>
            <a:ext cx="37176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AAC51230 (human MEN1 protein) against nr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819150" y="52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of the results from the Union </a:t>
            </a:r>
            <a:endParaRPr/>
          </a:p>
        </p:txBody>
      </p:sp>
      <p:graphicFrame>
        <p:nvGraphicFramePr>
          <p:cNvPr id="253" name="Google Shape;253;p27"/>
          <p:cNvGraphicFramePr/>
          <p:nvPr/>
        </p:nvGraphicFramePr>
        <p:xfrm>
          <a:off x="445525" y="172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{E1C4016F-88B2-474A-BC9C-B6542FA3E458}</a:tableStyleId>
              </a:tblPr>
              <a:tblGrid>
                <a:gridCol w="770000"/>
              </a:tblGrid>
              <a:tr h="35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27"/>
          <p:cNvSpPr txBox="1"/>
          <p:nvPr/>
        </p:nvSpPr>
        <p:spPr>
          <a:xfrm>
            <a:off x="364125" y="1283363"/>
            <a:ext cx="1225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Fasta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2592950" y="1283375"/>
            <a:ext cx="1225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Blast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result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6" name="Google Shape;256;p27"/>
          <p:cNvGraphicFramePr/>
          <p:nvPr/>
        </p:nvGraphicFramePr>
        <p:xfrm>
          <a:off x="2722150" y="21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{E1C4016F-88B2-474A-BC9C-B6542FA3E458}</a:tableStyleId>
              </a:tblPr>
              <a:tblGrid>
                <a:gridCol w="828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7" name="Google Shape;257;p27"/>
          <p:cNvSpPr/>
          <p:nvPr/>
        </p:nvSpPr>
        <p:spPr>
          <a:xfrm>
            <a:off x="1277950" y="2243275"/>
            <a:ext cx="1366800" cy="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1285438" y="2691400"/>
            <a:ext cx="1366800" cy="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1285438" y="3071200"/>
            <a:ext cx="1366800" cy="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1285438" y="3451000"/>
            <a:ext cx="1366800" cy="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1285438" y="3830800"/>
            <a:ext cx="1366800" cy="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5789200" y="1283375"/>
            <a:ext cx="1498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Two fasta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3" name="Google Shape;263;p27"/>
          <p:cNvGraphicFramePr/>
          <p:nvPr/>
        </p:nvGraphicFramePr>
        <p:xfrm>
          <a:off x="4912950" y="21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{E1C4016F-88B2-474A-BC9C-B6542FA3E458}</a:tableStyleId>
              </a:tblPr>
              <a:tblGrid>
                <a:gridCol w="828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27"/>
          <p:cNvSpPr/>
          <p:nvPr/>
        </p:nvSpPr>
        <p:spPr>
          <a:xfrm>
            <a:off x="3728250" y="2760800"/>
            <a:ext cx="1010400" cy="44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5" name="Google Shape;265;p27"/>
          <p:cNvGraphicFramePr/>
          <p:nvPr/>
        </p:nvGraphicFramePr>
        <p:xfrm>
          <a:off x="7251375" y="21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{E1C4016F-88B2-474A-BC9C-B6542FA3E458}</a:tableStyleId>
              </a:tblPr>
              <a:tblGrid>
                <a:gridCol w="828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27"/>
          <p:cNvSpPr/>
          <p:nvPr/>
        </p:nvSpPr>
        <p:spPr>
          <a:xfrm>
            <a:off x="6321900" y="2845250"/>
            <a:ext cx="348600" cy="277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5096700" y="1675750"/>
            <a:ext cx="1225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7403675" y="1675750"/>
            <a:ext cx="1225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650975" y="4550200"/>
            <a:ext cx="359100" cy="306300"/>
          </a:xfrm>
          <a:prstGeom prst="smileyFace">
            <a:avLst>
              <a:gd fmla="val 4653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5147438" y="4476250"/>
            <a:ext cx="359100" cy="306300"/>
          </a:xfrm>
          <a:prstGeom prst="smileyFace">
            <a:avLst>
              <a:gd fmla="val 4653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819150" y="560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Non-coding region</a:t>
            </a:r>
            <a:endParaRPr/>
          </a:p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6427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Aragorn ( For tRNA and tmRNA prediction)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Barrnap ( For rRNA prediction)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00" y="1995100"/>
            <a:ext cx="7706352" cy="6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50" y="3674375"/>
            <a:ext cx="72580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13650" y="73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tools and pipeline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4"/>
          <p:cNvCxnSpPr/>
          <p:nvPr/>
        </p:nvCxnSpPr>
        <p:spPr>
          <a:xfrm>
            <a:off x="5014100" y="2879075"/>
            <a:ext cx="14073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/>
          <p:nvPr/>
        </p:nvCxnSpPr>
        <p:spPr>
          <a:xfrm flipH="1" rot="10800000">
            <a:off x="5062625" y="2846850"/>
            <a:ext cx="12777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4"/>
          <p:cNvCxnSpPr/>
          <p:nvPr/>
        </p:nvCxnSpPr>
        <p:spPr>
          <a:xfrm flipH="1" rot="10800000">
            <a:off x="1391000" y="2555550"/>
            <a:ext cx="760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/>
          <p:nvPr/>
        </p:nvCxnSpPr>
        <p:spPr>
          <a:xfrm>
            <a:off x="1326300" y="2733500"/>
            <a:ext cx="93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4"/>
          <p:cNvSpPr txBox="1"/>
          <p:nvPr/>
        </p:nvSpPr>
        <p:spPr>
          <a:xfrm>
            <a:off x="1310125" y="3008450"/>
            <a:ext cx="9381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Barnap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type="title"/>
          </p:nvPr>
        </p:nvSpPr>
        <p:spPr>
          <a:xfrm>
            <a:off x="819150" y="28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25" y="990025"/>
            <a:ext cx="2102370" cy="18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925" y="3127675"/>
            <a:ext cx="6863476" cy="1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5725" y="915648"/>
            <a:ext cx="5625101" cy="19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2735925" y="209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 validation</a:t>
            </a:r>
            <a:endParaRPr/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75" y="1245575"/>
            <a:ext cx="2599450" cy="17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875" y="1002300"/>
            <a:ext cx="4713701" cy="23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075" y="3512350"/>
            <a:ext cx="70294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3431625" y="25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63" y="989588"/>
            <a:ext cx="4457679" cy="33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1" name="Google Shape;341;p37"/>
          <p:cNvSpPr txBox="1"/>
          <p:nvPr>
            <p:ph idx="1" type="body"/>
          </p:nvPr>
        </p:nvSpPr>
        <p:spPr>
          <a:xfrm>
            <a:off x="819150" y="1613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https://biopython.org/wiki/Download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http://www.vicbioinformatics.com/software.barrnap.shtml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http://mbio-serv2.mbioekol.lu.se/ARAGORN/Downloads/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http://topaz.gatech.edu/GeneMark/license_download.cgi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http://compbio.ornl.gov/prodigal/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https://bedtools.readthedocs.io/en/latest/content/installation.html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http://samtools.sourceforge.net/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https://blast.ncbi.nlm.nih.gov/Blast.cgi?CMD=Web&amp;PAGE_TYPE=BlastDocs&amp;DOC_TYPE=Download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https://www.python.org/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http://www.perl.org/get.html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https://www.ncbi.nlm.nih.gov/books/NBK179288/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755775" y="592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of Tools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755775" y="1272550"/>
            <a:ext cx="75057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local databases using genes from known strains downloaded from NCBI. (DB)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Try ab-initio tools to predict genes using corresponding genomes. (query)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Blastn for 5 known strains, query predicted genes against their own database of genes respectively.</a:t>
            </a:r>
            <a:endParaRPr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/>
              <a:t>Gain the TP/(TP+FP), </a:t>
            </a:r>
            <a:r>
              <a:rPr lang="en" sz="1800">
                <a:solidFill>
                  <a:srgbClr val="000000"/>
                </a:solidFill>
              </a:rPr>
              <a:t>TP/(TP+FN+FP)</a:t>
            </a:r>
            <a:r>
              <a:rPr lang="en" sz="1800"/>
              <a:t>, TP/(TP+FN) of every tool.</a:t>
            </a:r>
            <a:r>
              <a:rPr lang="en" sz="1800"/>
              <a:t>	</a:t>
            </a: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Sensitivity : TP/(TP + FN)	Positive Predictive Value: TP/(TP+FP)	</a:t>
            </a:r>
            <a:r>
              <a:rPr i="1" lang="en">
                <a:solidFill>
                  <a:srgbClr val="000000"/>
                </a:solidFill>
              </a:rPr>
              <a:t>Accuracy: TP/(TP+FN+FP)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TP: True Positives; FP: False Positives; FN: False Negatives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692425" y="311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Evaluation of tools--GeneMarkS2, Prodigal, Glimmer3</a:t>
            </a:r>
            <a:endParaRPr sz="3000"/>
          </a:p>
        </p:txBody>
      </p:sp>
      <p:sp>
        <p:nvSpPr>
          <p:cNvPr id="160" name="Google Shape;160;p17"/>
          <p:cNvSpPr/>
          <p:nvPr/>
        </p:nvSpPr>
        <p:spPr>
          <a:xfrm>
            <a:off x="2796000" y="1836525"/>
            <a:ext cx="760500" cy="4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Genes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4840000" y="1730925"/>
            <a:ext cx="1078500" cy="6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cxnSp>
        <p:nvCxnSpPr>
          <p:cNvPr id="162" name="Google Shape;162;p17"/>
          <p:cNvCxnSpPr>
            <a:stCxn id="160" idx="3"/>
            <a:endCxn id="161" idx="1"/>
          </p:cNvCxnSpPr>
          <p:nvPr/>
        </p:nvCxnSpPr>
        <p:spPr>
          <a:xfrm>
            <a:off x="3556500" y="2052975"/>
            <a:ext cx="128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7"/>
          <p:cNvSpPr txBox="1"/>
          <p:nvPr/>
        </p:nvSpPr>
        <p:spPr>
          <a:xfrm>
            <a:off x="3624300" y="1730925"/>
            <a:ext cx="881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build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359100" y="1356075"/>
            <a:ext cx="14259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every strain: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551300" y="3597300"/>
            <a:ext cx="5027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TP: predicted seqs that have hits in blast results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FP: predicted seqs that do not have hits in blast results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FN: sequences that did not have hits in the blast db.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322238" y="3104813"/>
            <a:ext cx="965700" cy="4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Ab-initio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896400" y="3050075"/>
            <a:ext cx="965700" cy="5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g</a:t>
            </a:r>
            <a:r>
              <a:rPr lang="en"/>
              <a:t>enes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1699800" y="3104825"/>
            <a:ext cx="1014000" cy="4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</a:t>
            </a:r>
            <a:endParaRPr/>
          </a:p>
        </p:txBody>
      </p:sp>
      <p:cxnSp>
        <p:nvCxnSpPr>
          <p:cNvPr id="169" name="Google Shape;169;p17"/>
          <p:cNvCxnSpPr>
            <a:stCxn id="168" idx="3"/>
            <a:endCxn id="166" idx="1"/>
          </p:cNvCxnSpPr>
          <p:nvPr/>
        </p:nvCxnSpPr>
        <p:spPr>
          <a:xfrm>
            <a:off x="2713800" y="3321275"/>
            <a:ext cx="60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7"/>
          <p:cNvCxnSpPr>
            <a:stCxn id="166" idx="3"/>
            <a:endCxn id="167" idx="1"/>
          </p:cNvCxnSpPr>
          <p:nvPr/>
        </p:nvCxnSpPr>
        <p:spPr>
          <a:xfrm>
            <a:off x="4287938" y="3321263"/>
            <a:ext cx="60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>
            <a:stCxn id="161" idx="2"/>
            <a:endCxn id="161" idx="2"/>
          </p:cNvCxnSpPr>
          <p:nvPr/>
        </p:nvCxnSpPr>
        <p:spPr>
          <a:xfrm>
            <a:off x="5379250" y="23750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7"/>
          <p:cNvSpPr/>
          <p:nvPr/>
        </p:nvSpPr>
        <p:spPr>
          <a:xfrm>
            <a:off x="7751025" y="2517250"/>
            <a:ext cx="1014000" cy="4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</a:t>
            </a:r>
            <a:endParaRPr/>
          </a:p>
        </p:txBody>
      </p:sp>
      <p:cxnSp>
        <p:nvCxnSpPr>
          <p:cNvPr id="173" name="Google Shape;173;p17"/>
          <p:cNvCxnSpPr>
            <a:stCxn id="161" idx="3"/>
            <a:endCxn id="174" idx="2"/>
          </p:cNvCxnSpPr>
          <p:nvPr/>
        </p:nvCxnSpPr>
        <p:spPr>
          <a:xfrm>
            <a:off x="5918500" y="2052975"/>
            <a:ext cx="558000" cy="6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7"/>
          <p:cNvCxnSpPr>
            <a:stCxn id="167" idx="3"/>
            <a:endCxn id="174" idx="2"/>
          </p:cNvCxnSpPr>
          <p:nvPr/>
        </p:nvCxnSpPr>
        <p:spPr>
          <a:xfrm flipH="1" rot="10800000">
            <a:off x="5862100" y="2733575"/>
            <a:ext cx="614400" cy="5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7"/>
          <p:cNvSpPr/>
          <p:nvPr/>
        </p:nvSpPr>
        <p:spPr>
          <a:xfrm>
            <a:off x="6476426" y="2411650"/>
            <a:ext cx="692400" cy="64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query</a:t>
            </a:r>
            <a:endParaRPr b="1" sz="800"/>
          </a:p>
        </p:txBody>
      </p:sp>
      <p:cxnSp>
        <p:nvCxnSpPr>
          <p:cNvPr id="176" name="Google Shape;176;p17"/>
          <p:cNvCxnSpPr>
            <a:stCxn id="174" idx="6"/>
            <a:endCxn id="172" idx="1"/>
          </p:cNvCxnSpPr>
          <p:nvPr/>
        </p:nvCxnSpPr>
        <p:spPr>
          <a:xfrm>
            <a:off x="7168826" y="2733700"/>
            <a:ext cx="5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7"/>
          <p:cNvSpPr txBox="1"/>
          <p:nvPr/>
        </p:nvSpPr>
        <p:spPr>
          <a:xfrm>
            <a:off x="5030125" y="2733700"/>
            <a:ext cx="10785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TP+FP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2796000" y="1466963"/>
            <a:ext cx="10785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TP+FN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5072850" y="1414163"/>
            <a:ext cx="10785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TP+FN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66150" y="19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		 The PRODIGAL gene returns!!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819150" y="1244825"/>
            <a:ext cx="75057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Prodigal (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karyotic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namic Programming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enefinding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gorithm) is a microbial (bacterial and archaeal) gene finding program developed at Oak Ridge National Laboratory and the University of Tennessee.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Prodigal is an extremely fast gene recognition tool (written in vanilla C). It can analyze an entire microbial genome in 30 seconds or less.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Prodigal is a highly accurate gene finder. It correctly locates the 3' end of every gene in the experimentally verified Ecogene data set (except those containing introns).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possesses a very sophisticated ribosomal binding site scoring system that enables it to locate the translation initiation site with great accuracy (96% of the 5' ends in the Ecogene data set are located correctly).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75" y="4189700"/>
            <a:ext cx="8520600" cy="3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