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18"/>
  </p:notesMasterIdLst>
  <p:sldIdLst>
    <p:sldId id="256" r:id="rId2"/>
    <p:sldId id="257" r:id="rId3"/>
    <p:sldId id="275" r:id="rId4"/>
    <p:sldId id="259" r:id="rId5"/>
    <p:sldId id="260" r:id="rId6"/>
    <p:sldId id="261" r:id="rId7"/>
    <p:sldId id="262" r:id="rId8"/>
    <p:sldId id="263" r:id="rId9"/>
    <p:sldId id="264" r:id="rId10"/>
    <p:sldId id="265" r:id="rId11"/>
    <p:sldId id="266" r:id="rId12"/>
    <p:sldId id="267" r:id="rId13"/>
    <p:sldId id="268" r:id="rId14"/>
    <p:sldId id="276" r:id="rId15"/>
    <p:sldId id="273"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58" autoAdjust="0"/>
  </p:normalViewPr>
  <p:slideViewPr>
    <p:cSldViewPr snapToGrid="0">
      <p:cViewPr varScale="1">
        <p:scale>
          <a:sx n="68" d="100"/>
          <a:sy n="68" d="100"/>
        </p:scale>
        <p:origin x="12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84983-A1AD-4CB2-9EFC-7EE311DB218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GB"/>
        </a:p>
      </dgm:t>
    </dgm:pt>
    <dgm:pt modelId="{BBBDFC0A-E11F-472B-87F8-71359ECA1BED}">
      <dgm:prSet phldrT="[Text]"/>
      <dgm:spPr/>
      <dgm:t>
        <a:bodyPr/>
        <a:lstStyle/>
        <a:p>
          <a:r>
            <a:rPr lang="en-GB" dirty="0"/>
            <a:t>Earths Physical Properties</a:t>
          </a:r>
        </a:p>
      </dgm:t>
    </dgm:pt>
    <dgm:pt modelId="{35888ACE-BC6B-4E38-99A9-061D96134449}" type="parTrans" cxnId="{B0F7E47D-ACCF-435A-8B72-403EFC481272}">
      <dgm:prSet/>
      <dgm:spPr/>
      <dgm:t>
        <a:bodyPr/>
        <a:lstStyle/>
        <a:p>
          <a:endParaRPr lang="en-GB"/>
        </a:p>
      </dgm:t>
    </dgm:pt>
    <dgm:pt modelId="{B327DA44-B1CF-4C4B-8917-34B4FAA4AE35}" type="sibTrans" cxnId="{B0F7E47D-ACCF-435A-8B72-403EFC481272}">
      <dgm:prSet/>
      <dgm:spPr/>
      <dgm:t>
        <a:bodyPr/>
        <a:lstStyle/>
        <a:p>
          <a:endParaRPr lang="en-GB"/>
        </a:p>
      </dgm:t>
    </dgm:pt>
    <dgm:pt modelId="{BBEE28DF-C994-4AA7-838A-8055BC06D945}">
      <dgm:prSet phldrT="[Text]"/>
      <dgm:spPr/>
      <dgm:t>
        <a:bodyPr/>
        <a:lstStyle/>
        <a:p>
          <a:r>
            <a:rPr lang="en-GB" dirty="0"/>
            <a:t>Measurements=data</a:t>
          </a:r>
        </a:p>
      </dgm:t>
    </dgm:pt>
    <dgm:pt modelId="{ED3C9343-F3F3-4F8A-AD10-C1CEB6AE7D08}" type="parTrans" cxnId="{71FA3AE7-947D-4BA4-8ABA-39145EF974F6}">
      <dgm:prSet/>
      <dgm:spPr/>
      <dgm:t>
        <a:bodyPr/>
        <a:lstStyle/>
        <a:p>
          <a:endParaRPr lang="en-GB"/>
        </a:p>
      </dgm:t>
    </dgm:pt>
    <dgm:pt modelId="{6E4C7B1F-4372-4706-9EC6-4C0CDEDF02E1}" type="sibTrans" cxnId="{71FA3AE7-947D-4BA4-8ABA-39145EF974F6}">
      <dgm:prSet/>
      <dgm:spPr/>
      <dgm:t>
        <a:bodyPr/>
        <a:lstStyle/>
        <a:p>
          <a:endParaRPr lang="en-GB"/>
        </a:p>
      </dgm:t>
    </dgm:pt>
    <dgm:pt modelId="{48D3B726-931D-4B6B-9C68-FA1B5C59ADAE}">
      <dgm:prSet phldrT="[Text]"/>
      <dgm:spPr/>
      <dgm:t>
        <a:bodyPr/>
        <a:lstStyle/>
        <a:p>
          <a:r>
            <a:rPr lang="en-GB" dirty="0"/>
            <a:t>Pre-processing and Prior information</a:t>
          </a:r>
        </a:p>
      </dgm:t>
    </dgm:pt>
    <dgm:pt modelId="{AE9DC6DF-FFAF-40AF-BDDE-9C5DDFFA159A}" type="parTrans" cxnId="{49B3C8D5-5709-4649-87F1-37F6665D38D0}">
      <dgm:prSet/>
      <dgm:spPr/>
      <dgm:t>
        <a:bodyPr/>
        <a:lstStyle/>
        <a:p>
          <a:endParaRPr lang="en-GB"/>
        </a:p>
      </dgm:t>
    </dgm:pt>
    <dgm:pt modelId="{143ADF8F-5294-4947-96E4-19CB8351547A}" type="sibTrans" cxnId="{49B3C8D5-5709-4649-87F1-37F6665D38D0}">
      <dgm:prSet/>
      <dgm:spPr/>
      <dgm:t>
        <a:bodyPr/>
        <a:lstStyle/>
        <a:p>
          <a:endParaRPr lang="en-GB"/>
        </a:p>
      </dgm:t>
    </dgm:pt>
    <dgm:pt modelId="{97E7041C-7387-45F7-A7D2-826163E22AD8}">
      <dgm:prSet/>
      <dgm:spPr/>
      <dgm:t>
        <a:bodyPr/>
        <a:lstStyle/>
        <a:p>
          <a:r>
            <a:rPr lang="en-GB" dirty="0"/>
            <a:t>Inversion</a:t>
          </a:r>
        </a:p>
      </dgm:t>
    </dgm:pt>
    <dgm:pt modelId="{576DA196-F331-432A-A271-E3A6387CCA99}" type="parTrans" cxnId="{DC101733-9FEB-47BD-A0B7-A54136EA6E3A}">
      <dgm:prSet/>
      <dgm:spPr/>
      <dgm:t>
        <a:bodyPr/>
        <a:lstStyle/>
        <a:p>
          <a:endParaRPr lang="en-GB"/>
        </a:p>
      </dgm:t>
    </dgm:pt>
    <dgm:pt modelId="{09E9835B-AC3F-4D7B-B547-B37DD89DC258}" type="sibTrans" cxnId="{DC101733-9FEB-47BD-A0B7-A54136EA6E3A}">
      <dgm:prSet/>
      <dgm:spPr/>
      <dgm:t>
        <a:bodyPr/>
        <a:lstStyle/>
        <a:p>
          <a:endParaRPr lang="en-GB"/>
        </a:p>
      </dgm:t>
    </dgm:pt>
    <dgm:pt modelId="{A5A78FAF-C651-4470-B971-C773022749A8}">
      <dgm:prSet/>
      <dgm:spPr/>
      <dgm:t>
        <a:bodyPr/>
        <a:lstStyle/>
        <a:p>
          <a:r>
            <a:rPr lang="en-GB" dirty="0"/>
            <a:t>Model</a:t>
          </a:r>
        </a:p>
      </dgm:t>
    </dgm:pt>
    <dgm:pt modelId="{7C67DF00-317D-4708-BB3E-CE0A49319987}" type="parTrans" cxnId="{214A5824-51EB-4CCA-9320-403051F63644}">
      <dgm:prSet/>
      <dgm:spPr/>
      <dgm:t>
        <a:bodyPr/>
        <a:lstStyle/>
        <a:p>
          <a:endParaRPr lang="en-GB"/>
        </a:p>
      </dgm:t>
    </dgm:pt>
    <dgm:pt modelId="{3F172E59-8267-4882-8262-A1EA9DCC6DF0}" type="sibTrans" cxnId="{214A5824-51EB-4CCA-9320-403051F63644}">
      <dgm:prSet/>
      <dgm:spPr/>
      <dgm:t>
        <a:bodyPr/>
        <a:lstStyle/>
        <a:p>
          <a:endParaRPr lang="en-GB"/>
        </a:p>
      </dgm:t>
    </dgm:pt>
    <dgm:pt modelId="{8E309BBE-A23E-4051-9E90-C6FFCB8A5B95}" type="pres">
      <dgm:prSet presAssocID="{92584983-A1AD-4CB2-9EFC-7EE311DB2189}" presName="linearFlow" presStyleCnt="0">
        <dgm:presLayoutVars>
          <dgm:resizeHandles val="exact"/>
        </dgm:presLayoutVars>
      </dgm:prSet>
      <dgm:spPr/>
    </dgm:pt>
    <dgm:pt modelId="{5E7B5F57-F440-4F46-9EEE-D66E73C0105F}" type="pres">
      <dgm:prSet presAssocID="{BBBDFC0A-E11F-472B-87F8-71359ECA1BED}" presName="node" presStyleLbl="node1" presStyleIdx="0" presStyleCnt="5">
        <dgm:presLayoutVars>
          <dgm:bulletEnabled val="1"/>
        </dgm:presLayoutVars>
      </dgm:prSet>
      <dgm:spPr/>
    </dgm:pt>
    <dgm:pt modelId="{7C64FE2E-604D-477C-9000-38250083A247}" type="pres">
      <dgm:prSet presAssocID="{B327DA44-B1CF-4C4B-8917-34B4FAA4AE35}" presName="sibTrans" presStyleLbl="sibTrans2D1" presStyleIdx="0" presStyleCnt="4"/>
      <dgm:spPr/>
    </dgm:pt>
    <dgm:pt modelId="{C2712D64-5493-4E11-9EA6-228FB0F4DC0A}" type="pres">
      <dgm:prSet presAssocID="{B327DA44-B1CF-4C4B-8917-34B4FAA4AE35}" presName="connectorText" presStyleLbl="sibTrans2D1" presStyleIdx="0" presStyleCnt="4"/>
      <dgm:spPr/>
    </dgm:pt>
    <dgm:pt modelId="{7A1B00E8-A0D0-4AAA-B989-E03AFCAA7214}" type="pres">
      <dgm:prSet presAssocID="{BBEE28DF-C994-4AA7-838A-8055BC06D945}" presName="node" presStyleLbl="node1" presStyleIdx="1" presStyleCnt="5">
        <dgm:presLayoutVars>
          <dgm:bulletEnabled val="1"/>
        </dgm:presLayoutVars>
      </dgm:prSet>
      <dgm:spPr/>
    </dgm:pt>
    <dgm:pt modelId="{ADAB402F-E827-4618-8CF1-26EC5ABB37B0}" type="pres">
      <dgm:prSet presAssocID="{6E4C7B1F-4372-4706-9EC6-4C0CDEDF02E1}" presName="sibTrans" presStyleLbl="sibTrans2D1" presStyleIdx="1" presStyleCnt="4"/>
      <dgm:spPr/>
    </dgm:pt>
    <dgm:pt modelId="{65106C95-AD42-4FD7-AFEF-54C7C903CA8F}" type="pres">
      <dgm:prSet presAssocID="{6E4C7B1F-4372-4706-9EC6-4C0CDEDF02E1}" presName="connectorText" presStyleLbl="sibTrans2D1" presStyleIdx="1" presStyleCnt="4"/>
      <dgm:spPr/>
    </dgm:pt>
    <dgm:pt modelId="{F663974D-DE68-4F06-9AFD-D052362C3742}" type="pres">
      <dgm:prSet presAssocID="{48D3B726-931D-4B6B-9C68-FA1B5C59ADAE}" presName="node" presStyleLbl="node1" presStyleIdx="2" presStyleCnt="5">
        <dgm:presLayoutVars>
          <dgm:bulletEnabled val="1"/>
        </dgm:presLayoutVars>
      </dgm:prSet>
      <dgm:spPr/>
    </dgm:pt>
    <dgm:pt modelId="{7FA4BA2B-A672-46B3-95DB-F2BEBC3FA218}" type="pres">
      <dgm:prSet presAssocID="{143ADF8F-5294-4947-96E4-19CB8351547A}" presName="sibTrans" presStyleLbl="sibTrans2D1" presStyleIdx="2" presStyleCnt="4"/>
      <dgm:spPr/>
    </dgm:pt>
    <dgm:pt modelId="{5C26F155-9328-4E9D-A108-D98E9471CC45}" type="pres">
      <dgm:prSet presAssocID="{143ADF8F-5294-4947-96E4-19CB8351547A}" presName="connectorText" presStyleLbl="sibTrans2D1" presStyleIdx="2" presStyleCnt="4"/>
      <dgm:spPr/>
    </dgm:pt>
    <dgm:pt modelId="{33AE449F-C3D0-4217-B466-D0968E177774}" type="pres">
      <dgm:prSet presAssocID="{97E7041C-7387-45F7-A7D2-826163E22AD8}" presName="node" presStyleLbl="node1" presStyleIdx="3" presStyleCnt="5">
        <dgm:presLayoutVars>
          <dgm:bulletEnabled val="1"/>
        </dgm:presLayoutVars>
      </dgm:prSet>
      <dgm:spPr/>
    </dgm:pt>
    <dgm:pt modelId="{273CE8D3-FB75-444B-AE69-6159E5B39D84}" type="pres">
      <dgm:prSet presAssocID="{09E9835B-AC3F-4D7B-B547-B37DD89DC258}" presName="sibTrans" presStyleLbl="sibTrans2D1" presStyleIdx="3" presStyleCnt="4"/>
      <dgm:spPr/>
    </dgm:pt>
    <dgm:pt modelId="{ABA90C17-DB36-499B-9F3C-3F1FA95752E2}" type="pres">
      <dgm:prSet presAssocID="{09E9835B-AC3F-4D7B-B547-B37DD89DC258}" presName="connectorText" presStyleLbl="sibTrans2D1" presStyleIdx="3" presStyleCnt="4"/>
      <dgm:spPr/>
    </dgm:pt>
    <dgm:pt modelId="{8312109F-498A-4E02-9903-53AF3F0D3C16}" type="pres">
      <dgm:prSet presAssocID="{A5A78FAF-C651-4470-B971-C773022749A8}" presName="node" presStyleLbl="node1" presStyleIdx="4" presStyleCnt="5">
        <dgm:presLayoutVars>
          <dgm:bulletEnabled val="1"/>
        </dgm:presLayoutVars>
      </dgm:prSet>
      <dgm:spPr/>
    </dgm:pt>
  </dgm:ptLst>
  <dgm:cxnLst>
    <dgm:cxn modelId="{DE6FCE08-2B67-4C4B-ACA1-CAE83C617615}" type="presOf" srcId="{6E4C7B1F-4372-4706-9EC6-4C0CDEDF02E1}" destId="{ADAB402F-E827-4618-8CF1-26EC5ABB37B0}" srcOrd="0" destOrd="0" presId="urn:microsoft.com/office/officeart/2005/8/layout/process2"/>
    <dgm:cxn modelId="{43A40610-3568-4422-9E83-BA037207884C}" type="presOf" srcId="{97E7041C-7387-45F7-A7D2-826163E22AD8}" destId="{33AE449F-C3D0-4217-B466-D0968E177774}" srcOrd="0" destOrd="0" presId="urn:microsoft.com/office/officeart/2005/8/layout/process2"/>
    <dgm:cxn modelId="{EBCA7B1A-C24F-4129-AF67-20BBC5FCAFF4}" type="presOf" srcId="{BBEE28DF-C994-4AA7-838A-8055BC06D945}" destId="{7A1B00E8-A0D0-4AAA-B989-E03AFCAA7214}" srcOrd="0" destOrd="0" presId="urn:microsoft.com/office/officeart/2005/8/layout/process2"/>
    <dgm:cxn modelId="{214A5824-51EB-4CCA-9320-403051F63644}" srcId="{92584983-A1AD-4CB2-9EFC-7EE311DB2189}" destId="{A5A78FAF-C651-4470-B971-C773022749A8}" srcOrd="4" destOrd="0" parTransId="{7C67DF00-317D-4708-BB3E-CE0A49319987}" sibTransId="{3F172E59-8267-4882-8262-A1EA9DCC6DF0}"/>
    <dgm:cxn modelId="{DC101733-9FEB-47BD-A0B7-A54136EA6E3A}" srcId="{92584983-A1AD-4CB2-9EFC-7EE311DB2189}" destId="{97E7041C-7387-45F7-A7D2-826163E22AD8}" srcOrd="3" destOrd="0" parTransId="{576DA196-F331-432A-A271-E3A6387CCA99}" sibTransId="{09E9835B-AC3F-4D7B-B547-B37DD89DC258}"/>
    <dgm:cxn modelId="{CEC4D360-E59E-473F-98B1-1B5DB0314D19}" type="presOf" srcId="{A5A78FAF-C651-4470-B971-C773022749A8}" destId="{8312109F-498A-4E02-9903-53AF3F0D3C16}" srcOrd="0" destOrd="0" presId="urn:microsoft.com/office/officeart/2005/8/layout/process2"/>
    <dgm:cxn modelId="{D648AB66-EED5-46B6-AF8A-56064CE7DCE0}" type="presOf" srcId="{09E9835B-AC3F-4D7B-B547-B37DD89DC258}" destId="{273CE8D3-FB75-444B-AE69-6159E5B39D84}" srcOrd="0" destOrd="0" presId="urn:microsoft.com/office/officeart/2005/8/layout/process2"/>
    <dgm:cxn modelId="{9A7BB369-C80B-4ED5-B8A8-8FCD70B8502B}" type="presOf" srcId="{B327DA44-B1CF-4C4B-8917-34B4FAA4AE35}" destId="{7C64FE2E-604D-477C-9000-38250083A247}" srcOrd="0" destOrd="0" presId="urn:microsoft.com/office/officeart/2005/8/layout/process2"/>
    <dgm:cxn modelId="{C97FC56D-EA88-489A-A3A5-2992317B633B}" type="presOf" srcId="{143ADF8F-5294-4947-96E4-19CB8351547A}" destId="{5C26F155-9328-4E9D-A108-D98E9471CC45}" srcOrd="1" destOrd="0" presId="urn:microsoft.com/office/officeart/2005/8/layout/process2"/>
    <dgm:cxn modelId="{E2620F59-789F-403C-894A-731B91F41B9A}" type="presOf" srcId="{92584983-A1AD-4CB2-9EFC-7EE311DB2189}" destId="{8E309BBE-A23E-4051-9E90-C6FFCB8A5B95}" srcOrd="0" destOrd="0" presId="urn:microsoft.com/office/officeart/2005/8/layout/process2"/>
    <dgm:cxn modelId="{58D8625A-66F2-4047-94AB-C52536671F38}" type="presOf" srcId="{09E9835B-AC3F-4D7B-B547-B37DD89DC258}" destId="{ABA90C17-DB36-499B-9F3C-3F1FA95752E2}" srcOrd="1" destOrd="0" presId="urn:microsoft.com/office/officeart/2005/8/layout/process2"/>
    <dgm:cxn modelId="{B0F7E47D-ACCF-435A-8B72-403EFC481272}" srcId="{92584983-A1AD-4CB2-9EFC-7EE311DB2189}" destId="{BBBDFC0A-E11F-472B-87F8-71359ECA1BED}" srcOrd="0" destOrd="0" parTransId="{35888ACE-BC6B-4E38-99A9-061D96134449}" sibTransId="{B327DA44-B1CF-4C4B-8917-34B4FAA4AE35}"/>
    <dgm:cxn modelId="{38FF78B0-9D82-4D5A-AADD-9E4B60F67775}" type="presOf" srcId="{48D3B726-931D-4B6B-9C68-FA1B5C59ADAE}" destId="{F663974D-DE68-4F06-9AFD-D052362C3742}" srcOrd="0" destOrd="0" presId="urn:microsoft.com/office/officeart/2005/8/layout/process2"/>
    <dgm:cxn modelId="{047FF0C3-2D77-4CE6-9996-314B0D28C3DC}" type="presOf" srcId="{6E4C7B1F-4372-4706-9EC6-4C0CDEDF02E1}" destId="{65106C95-AD42-4FD7-AFEF-54C7C903CA8F}" srcOrd="1" destOrd="0" presId="urn:microsoft.com/office/officeart/2005/8/layout/process2"/>
    <dgm:cxn modelId="{C92685CA-73C7-4964-A42C-B1245C36B16F}" type="presOf" srcId="{BBBDFC0A-E11F-472B-87F8-71359ECA1BED}" destId="{5E7B5F57-F440-4F46-9EEE-D66E73C0105F}" srcOrd="0" destOrd="0" presId="urn:microsoft.com/office/officeart/2005/8/layout/process2"/>
    <dgm:cxn modelId="{49B3C8D5-5709-4649-87F1-37F6665D38D0}" srcId="{92584983-A1AD-4CB2-9EFC-7EE311DB2189}" destId="{48D3B726-931D-4B6B-9C68-FA1B5C59ADAE}" srcOrd="2" destOrd="0" parTransId="{AE9DC6DF-FFAF-40AF-BDDE-9C5DDFFA159A}" sibTransId="{143ADF8F-5294-4947-96E4-19CB8351547A}"/>
    <dgm:cxn modelId="{7E7172E5-5420-46EC-BB84-7E5CFC67B03D}" type="presOf" srcId="{B327DA44-B1CF-4C4B-8917-34B4FAA4AE35}" destId="{C2712D64-5493-4E11-9EA6-228FB0F4DC0A}" srcOrd="1" destOrd="0" presId="urn:microsoft.com/office/officeart/2005/8/layout/process2"/>
    <dgm:cxn modelId="{71FA3AE7-947D-4BA4-8ABA-39145EF974F6}" srcId="{92584983-A1AD-4CB2-9EFC-7EE311DB2189}" destId="{BBEE28DF-C994-4AA7-838A-8055BC06D945}" srcOrd="1" destOrd="0" parTransId="{ED3C9343-F3F3-4F8A-AD10-C1CEB6AE7D08}" sibTransId="{6E4C7B1F-4372-4706-9EC6-4C0CDEDF02E1}"/>
    <dgm:cxn modelId="{9CC883FC-A315-4044-A4B1-84DE77C757B4}" type="presOf" srcId="{143ADF8F-5294-4947-96E4-19CB8351547A}" destId="{7FA4BA2B-A672-46B3-95DB-F2BEBC3FA218}" srcOrd="0" destOrd="0" presId="urn:microsoft.com/office/officeart/2005/8/layout/process2"/>
    <dgm:cxn modelId="{5EA33E9E-D187-487B-A51B-17D2614B7F4B}" type="presParOf" srcId="{8E309BBE-A23E-4051-9E90-C6FFCB8A5B95}" destId="{5E7B5F57-F440-4F46-9EEE-D66E73C0105F}" srcOrd="0" destOrd="0" presId="urn:microsoft.com/office/officeart/2005/8/layout/process2"/>
    <dgm:cxn modelId="{342577E1-7AEA-40CB-9F31-F4861CF7B74E}" type="presParOf" srcId="{8E309BBE-A23E-4051-9E90-C6FFCB8A5B95}" destId="{7C64FE2E-604D-477C-9000-38250083A247}" srcOrd="1" destOrd="0" presId="urn:microsoft.com/office/officeart/2005/8/layout/process2"/>
    <dgm:cxn modelId="{0DE0E71F-30B6-4D35-9E81-47A39BDF3762}" type="presParOf" srcId="{7C64FE2E-604D-477C-9000-38250083A247}" destId="{C2712D64-5493-4E11-9EA6-228FB0F4DC0A}" srcOrd="0" destOrd="0" presId="urn:microsoft.com/office/officeart/2005/8/layout/process2"/>
    <dgm:cxn modelId="{503BEC3E-19D8-405B-A587-112E45A31401}" type="presParOf" srcId="{8E309BBE-A23E-4051-9E90-C6FFCB8A5B95}" destId="{7A1B00E8-A0D0-4AAA-B989-E03AFCAA7214}" srcOrd="2" destOrd="0" presId="urn:microsoft.com/office/officeart/2005/8/layout/process2"/>
    <dgm:cxn modelId="{CF78F592-87E1-4EEA-AE57-DD402B65D632}" type="presParOf" srcId="{8E309BBE-A23E-4051-9E90-C6FFCB8A5B95}" destId="{ADAB402F-E827-4618-8CF1-26EC5ABB37B0}" srcOrd="3" destOrd="0" presId="urn:microsoft.com/office/officeart/2005/8/layout/process2"/>
    <dgm:cxn modelId="{F13E9D16-8D6D-4054-A1EE-8D1A7B542121}" type="presParOf" srcId="{ADAB402F-E827-4618-8CF1-26EC5ABB37B0}" destId="{65106C95-AD42-4FD7-AFEF-54C7C903CA8F}" srcOrd="0" destOrd="0" presId="urn:microsoft.com/office/officeart/2005/8/layout/process2"/>
    <dgm:cxn modelId="{7C95645B-3D6D-4A09-B389-2C3B8B865364}" type="presParOf" srcId="{8E309BBE-A23E-4051-9E90-C6FFCB8A5B95}" destId="{F663974D-DE68-4F06-9AFD-D052362C3742}" srcOrd="4" destOrd="0" presId="urn:microsoft.com/office/officeart/2005/8/layout/process2"/>
    <dgm:cxn modelId="{D64E1F59-42A5-4A6C-867C-F3B6784B60BA}" type="presParOf" srcId="{8E309BBE-A23E-4051-9E90-C6FFCB8A5B95}" destId="{7FA4BA2B-A672-46B3-95DB-F2BEBC3FA218}" srcOrd="5" destOrd="0" presId="urn:microsoft.com/office/officeart/2005/8/layout/process2"/>
    <dgm:cxn modelId="{AA59D473-5E5D-4D6B-A456-DAB22A8A562E}" type="presParOf" srcId="{7FA4BA2B-A672-46B3-95DB-F2BEBC3FA218}" destId="{5C26F155-9328-4E9D-A108-D98E9471CC45}" srcOrd="0" destOrd="0" presId="urn:microsoft.com/office/officeart/2005/8/layout/process2"/>
    <dgm:cxn modelId="{58DD56EB-4D76-46C5-A785-E55D4EC515F9}" type="presParOf" srcId="{8E309BBE-A23E-4051-9E90-C6FFCB8A5B95}" destId="{33AE449F-C3D0-4217-B466-D0968E177774}" srcOrd="6" destOrd="0" presId="urn:microsoft.com/office/officeart/2005/8/layout/process2"/>
    <dgm:cxn modelId="{035B4D34-E3E3-4A21-84EE-E05ABB4EB7DD}" type="presParOf" srcId="{8E309BBE-A23E-4051-9E90-C6FFCB8A5B95}" destId="{273CE8D3-FB75-444B-AE69-6159E5B39D84}" srcOrd="7" destOrd="0" presId="urn:microsoft.com/office/officeart/2005/8/layout/process2"/>
    <dgm:cxn modelId="{147A8175-5A1D-490E-9E9F-58776E2A65C0}" type="presParOf" srcId="{273CE8D3-FB75-444B-AE69-6159E5B39D84}" destId="{ABA90C17-DB36-499B-9F3C-3F1FA95752E2}" srcOrd="0" destOrd="0" presId="urn:microsoft.com/office/officeart/2005/8/layout/process2"/>
    <dgm:cxn modelId="{3CD1A84B-BE7A-4CB5-A3C5-42C627AF4F23}" type="presParOf" srcId="{8E309BBE-A23E-4051-9E90-C6FFCB8A5B95}" destId="{8312109F-498A-4E02-9903-53AF3F0D3C1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6D672-553D-4679-A4A6-A0AEF180674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022E5E0-741D-4B46-A474-FCC82586CCFD}">
      <dgm:prSet/>
      <dgm:spPr/>
      <dgm:t>
        <a:bodyPr/>
        <a:lstStyle/>
        <a:p>
          <a:r>
            <a:rPr lang="en-GB" dirty="0"/>
            <a:t>Introduction to the problem</a:t>
          </a:r>
          <a:endParaRPr lang="en-US" dirty="0"/>
        </a:p>
      </dgm:t>
    </dgm:pt>
    <dgm:pt modelId="{F2536487-D17D-45D5-9510-B7DAB5DEA427}" type="parTrans" cxnId="{1721C5C2-291B-441E-87BD-7CAE794475A6}">
      <dgm:prSet/>
      <dgm:spPr/>
      <dgm:t>
        <a:bodyPr/>
        <a:lstStyle/>
        <a:p>
          <a:endParaRPr lang="en-US"/>
        </a:p>
      </dgm:t>
    </dgm:pt>
    <dgm:pt modelId="{739CC46D-5AA0-4387-B7B1-A149D2A86AA8}" type="sibTrans" cxnId="{1721C5C2-291B-441E-87BD-7CAE794475A6}">
      <dgm:prSet/>
      <dgm:spPr/>
      <dgm:t>
        <a:bodyPr/>
        <a:lstStyle/>
        <a:p>
          <a:endParaRPr lang="en-US" dirty="0"/>
        </a:p>
      </dgm:t>
    </dgm:pt>
    <dgm:pt modelId="{97363418-5CC9-4B98-993E-BB1442B94ADE}">
      <dgm:prSet/>
      <dgm:spPr/>
      <dgm:t>
        <a:bodyPr/>
        <a:lstStyle/>
        <a:p>
          <a:r>
            <a:rPr lang="en-GB" dirty="0"/>
            <a:t>Background work already completed</a:t>
          </a:r>
          <a:endParaRPr lang="en-US" dirty="0"/>
        </a:p>
      </dgm:t>
    </dgm:pt>
    <dgm:pt modelId="{BA2673ED-AEB6-4010-8298-5081020AB648}" type="parTrans" cxnId="{F51338D6-B046-41A8-B585-80CB7687BF26}">
      <dgm:prSet/>
      <dgm:spPr/>
      <dgm:t>
        <a:bodyPr/>
        <a:lstStyle/>
        <a:p>
          <a:endParaRPr lang="en-US"/>
        </a:p>
      </dgm:t>
    </dgm:pt>
    <dgm:pt modelId="{79790E7A-0D9B-47DF-95BE-E0EC455B4BB9}" type="sibTrans" cxnId="{F51338D6-B046-41A8-B585-80CB7687BF26}">
      <dgm:prSet/>
      <dgm:spPr/>
      <dgm:t>
        <a:bodyPr/>
        <a:lstStyle/>
        <a:p>
          <a:endParaRPr lang="en-US" dirty="0"/>
        </a:p>
      </dgm:t>
    </dgm:pt>
    <dgm:pt modelId="{22B4DFBF-A929-4C67-A1BB-C6B1E700940B}">
      <dgm:prSet/>
      <dgm:spPr/>
      <dgm:t>
        <a:bodyPr/>
        <a:lstStyle/>
        <a:p>
          <a:r>
            <a:rPr lang="en-GB" dirty="0"/>
            <a:t>What still needs to be done</a:t>
          </a:r>
          <a:endParaRPr lang="en-US" dirty="0"/>
        </a:p>
      </dgm:t>
    </dgm:pt>
    <dgm:pt modelId="{499A43BD-C7EA-485F-96E0-E7314B8A0107}" type="parTrans" cxnId="{5B5F85FA-7A15-4CBB-8482-1C1B50C36791}">
      <dgm:prSet/>
      <dgm:spPr/>
      <dgm:t>
        <a:bodyPr/>
        <a:lstStyle/>
        <a:p>
          <a:endParaRPr lang="en-US"/>
        </a:p>
      </dgm:t>
    </dgm:pt>
    <dgm:pt modelId="{F34310AD-092D-4948-AC90-7075049863A0}" type="sibTrans" cxnId="{5B5F85FA-7A15-4CBB-8482-1C1B50C36791}">
      <dgm:prSet/>
      <dgm:spPr/>
      <dgm:t>
        <a:bodyPr/>
        <a:lstStyle/>
        <a:p>
          <a:endParaRPr lang="en-US" dirty="0"/>
        </a:p>
      </dgm:t>
    </dgm:pt>
    <dgm:pt modelId="{73E7BF23-2EF4-41A7-87DA-EBE69F7610B2}">
      <dgm:prSet/>
      <dgm:spPr/>
      <dgm:t>
        <a:bodyPr/>
        <a:lstStyle/>
        <a:p>
          <a:r>
            <a:rPr lang="en-GB" dirty="0"/>
            <a:t>How the rest of the project will be completed</a:t>
          </a:r>
          <a:endParaRPr lang="en-US" dirty="0"/>
        </a:p>
      </dgm:t>
    </dgm:pt>
    <dgm:pt modelId="{52E19156-B095-405F-9198-9EB7B626AB46}" type="parTrans" cxnId="{C5970384-7617-4CD4-B80C-4B165AB3C2E5}">
      <dgm:prSet/>
      <dgm:spPr/>
      <dgm:t>
        <a:bodyPr/>
        <a:lstStyle/>
        <a:p>
          <a:endParaRPr lang="en-US"/>
        </a:p>
      </dgm:t>
    </dgm:pt>
    <dgm:pt modelId="{613D484F-E267-4AB8-85D8-ED9EB1F0CA85}" type="sibTrans" cxnId="{C5970384-7617-4CD4-B80C-4B165AB3C2E5}">
      <dgm:prSet/>
      <dgm:spPr/>
      <dgm:t>
        <a:bodyPr/>
        <a:lstStyle/>
        <a:p>
          <a:endParaRPr lang="en-US" dirty="0"/>
        </a:p>
      </dgm:t>
    </dgm:pt>
    <dgm:pt modelId="{E2EAE0A0-0266-4A64-8784-15CFFB8DFD8C}">
      <dgm:prSet/>
      <dgm:spPr/>
      <dgm:t>
        <a:bodyPr/>
        <a:lstStyle/>
        <a:p>
          <a:r>
            <a:rPr lang="en-GB" dirty="0"/>
            <a:t>Where it fits into current research and future work based off this project</a:t>
          </a:r>
          <a:endParaRPr lang="en-US" dirty="0"/>
        </a:p>
      </dgm:t>
    </dgm:pt>
    <dgm:pt modelId="{AEDABB5E-506D-47F7-8127-D62A7515DC5E}" type="parTrans" cxnId="{DE2ED78D-520D-41EE-A67F-667DCE07ADB6}">
      <dgm:prSet/>
      <dgm:spPr/>
      <dgm:t>
        <a:bodyPr/>
        <a:lstStyle/>
        <a:p>
          <a:endParaRPr lang="en-US"/>
        </a:p>
      </dgm:t>
    </dgm:pt>
    <dgm:pt modelId="{FD48A0D2-F7FD-4E0E-A156-F1E9EC655CE9}" type="sibTrans" cxnId="{DE2ED78D-520D-41EE-A67F-667DCE07ADB6}">
      <dgm:prSet/>
      <dgm:spPr/>
      <dgm:t>
        <a:bodyPr/>
        <a:lstStyle/>
        <a:p>
          <a:endParaRPr lang="en-US"/>
        </a:p>
      </dgm:t>
    </dgm:pt>
    <dgm:pt modelId="{0EE51CD2-DAE6-41EC-9554-BA06048084A2}" type="pres">
      <dgm:prSet presAssocID="{22F6D672-553D-4679-A4A6-A0AEF1806741}" presName="outerComposite" presStyleCnt="0">
        <dgm:presLayoutVars>
          <dgm:chMax val="5"/>
          <dgm:dir/>
          <dgm:resizeHandles val="exact"/>
        </dgm:presLayoutVars>
      </dgm:prSet>
      <dgm:spPr/>
    </dgm:pt>
    <dgm:pt modelId="{FC706611-3741-44E7-997D-6F8958F73818}" type="pres">
      <dgm:prSet presAssocID="{22F6D672-553D-4679-A4A6-A0AEF1806741}" presName="dummyMaxCanvas" presStyleCnt="0">
        <dgm:presLayoutVars/>
      </dgm:prSet>
      <dgm:spPr/>
    </dgm:pt>
    <dgm:pt modelId="{FDC76286-FDB6-4F3B-95B2-B1C734382268}" type="pres">
      <dgm:prSet presAssocID="{22F6D672-553D-4679-A4A6-A0AEF1806741}" presName="FiveNodes_1" presStyleLbl="node1" presStyleIdx="0" presStyleCnt="5">
        <dgm:presLayoutVars>
          <dgm:bulletEnabled val="1"/>
        </dgm:presLayoutVars>
      </dgm:prSet>
      <dgm:spPr/>
    </dgm:pt>
    <dgm:pt modelId="{05D3E843-4C22-4A12-B5E5-5E484535C6D5}" type="pres">
      <dgm:prSet presAssocID="{22F6D672-553D-4679-A4A6-A0AEF1806741}" presName="FiveNodes_2" presStyleLbl="node1" presStyleIdx="1" presStyleCnt="5">
        <dgm:presLayoutVars>
          <dgm:bulletEnabled val="1"/>
        </dgm:presLayoutVars>
      </dgm:prSet>
      <dgm:spPr/>
    </dgm:pt>
    <dgm:pt modelId="{29AB182A-9CAE-401D-A714-4C1F7B15C351}" type="pres">
      <dgm:prSet presAssocID="{22F6D672-553D-4679-A4A6-A0AEF1806741}" presName="FiveNodes_3" presStyleLbl="node1" presStyleIdx="2" presStyleCnt="5">
        <dgm:presLayoutVars>
          <dgm:bulletEnabled val="1"/>
        </dgm:presLayoutVars>
      </dgm:prSet>
      <dgm:spPr/>
    </dgm:pt>
    <dgm:pt modelId="{77D31C98-90DC-43AE-9B7F-FF613920D3C0}" type="pres">
      <dgm:prSet presAssocID="{22F6D672-553D-4679-A4A6-A0AEF1806741}" presName="FiveNodes_4" presStyleLbl="node1" presStyleIdx="3" presStyleCnt="5">
        <dgm:presLayoutVars>
          <dgm:bulletEnabled val="1"/>
        </dgm:presLayoutVars>
      </dgm:prSet>
      <dgm:spPr/>
    </dgm:pt>
    <dgm:pt modelId="{881499E9-D9FB-42B0-B251-D3183DF769BE}" type="pres">
      <dgm:prSet presAssocID="{22F6D672-553D-4679-A4A6-A0AEF1806741}" presName="FiveNodes_5" presStyleLbl="node1" presStyleIdx="4" presStyleCnt="5">
        <dgm:presLayoutVars>
          <dgm:bulletEnabled val="1"/>
        </dgm:presLayoutVars>
      </dgm:prSet>
      <dgm:spPr/>
    </dgm:pt>
    <dgm:pt modelId="{DCED3927-528C-414B-91F4-F10FB1B09115}" type="pres">
      <dgm:prSet presAssocID="{22F6D672-553D-4679-A4A6-A0AEF1806741}" presName="FiveConn_1-2" presStyleLbl="fgAccFollowNode1" presStyleIdx="0" presStyleCnt="4">
        <dgm:presLayoutVars>
          <dgm:bulletEnabled val="1"/>
        </dgm:presLayoutVars>
      </dgm:prSet>
      <dgm:spPr/>
    </dgm:pt>
    <dgm:pt modelId="{1BAD456E-D46B-4176-9508-53C075630E58}" type="pres">
      <dgm:prSet presAssocID="{22F6D672-553D-4679-A4A6-A0AEF1806741}" presName="FiveConn_2-3" presStyleLbl="fgAccFollowNode1" presStyleIdx="1" presStyleCnt="4">
        <dgm:presLayoutVars>
          <dgm:bulletEnabled val="1"/>
        </dgm:presLayoutVars>
      </dgm:prSet>
      <dgm:spPr/>
    </dgm:pt>
    <dgm:pt modelId="{A4CEDF48-F306-4756-B711-6A076C02F735}" type="pres">
      <dgm:prSet presAssocID="{22F6D672-553D-4679-A4A6-A0AEF1806741}" presName="FiveConn_3-4" presStyleLbl="fgAccFollowNode1" presStyleIdx="2" presStyleCnt="4">
        <dgm:presLayoutVars>
          <dgm:bulletEnabled val="1"/>
        </dgm:presLayoutVars>
      </dgm:prSet>
      <dgm:spPr/>
    </dgm:pt>
    <dgm:pt modelId="{4A051AFB-2450-4B22-AA22-22BEE6D811F8}" type="pres">
      <dgm:prSet presAssocID="{22F6D672-553D-4679-A4A6-A0AEF1806741}" presName="FiveConn_4-5" presStyleLbl="fgAccFollowNode1" presStyleIdx="3" presStyleCnt="4">
        <dgm:presLayoutVars>
          <dgm:bulletEnabled val="1"/>
        </dgm:presLayoutVars>
      </dgm:prSet>
      <dgm:spPr/>
    </dgm:pt>
    <dgm:pt modelId="{7C1144F4-48F1-4086-B8C0-F064D991EFEC}" type="pres">
      <dgm:prSet presAssocID="{22F6D672-553D-4679-A4A6-A0AEF1806741}" presName="FiveNodes_1_text" presStyleLbl="node1" presStyleIdx="4" presStyleCnt="5">
        <dgm:presLayoutVars>
          <dgm:bulletEnabled val="1"/>
        </dgm:presLayoutVars>
      </dgm:prSet>
      <dgm:spPr/>
    </dgm:pt>
    <dgm:pt modelId="{C9FA13B9-D3D0-4045-9082-964D3ABCAA22}" type="pres">
      <dgm:prSet presAssocID="{22F6D672-553D-4679-A4A6-A0AEF1806741}" presName="FiveNodes_2_text" presStyleLbl="node1" presStyleIdx="4" presStyleCnt="5">
        <dgm:presLayoutVars>
          <dgm:bulletEnabled val="1"/>
        </dgm:presLayoutVars>
      </dgm:prSet>
      <dgm:spPr/>
    </dgm:pt>
    <dgm:pt modelId="{2C9C5009-9C04-4388-87EB-E6656321ABE5}" type="pres">
      <dgm:prSet presAssocID="{22F6D672-553D-4679-A4A6-A0AEF1806741}" presName="FiveNodes_3_text" presStyleLbl="node1" presStyleIdx="4" presStyleCnt="5">
        <dgm:presLayoutVars>
          <dgm:bulletEnabled val="1"/>
        </dgm:presLayoutVars>
      </dgm:prSet>
      <dgm:spPr/>
    </dgm:pt>
    <dgm:pt modelId="{51BAB7E9-7B66-4AD9-A34A-B48E932295BF}" type="pres">
      <dgm:prSet presAssocID="{22F6D672-553D-4679-A4A6-A0AEF1806741}" presName="FiveNodes_4_text" presStyleLbl="node1" presStyleIdx="4" presStyleCnt="5">
        <dgm:presLayoutVars>
          <dgm:bulletEnabled val="1"/>
        </dgm:presLayoutVars>
      </dgm:prSet>
      <dgm:spPr/>
    </dgm:pt>
    <dgm:pt modelId="{962B5116-D276-4042-B0C2-3DC980B62C4A}" type="pres">
      <dgm:prSet presAssocID="{22F6D672-553D-4679-A4A6-A0AEF1806741}" presName="FiveNodes_5_text" presStyleLbl="node1" presStyleIdx="4" presStyleCnt="5">
        <dgm:presLayoutVars>
          <dgm:bulletEnabled val="1"/>
        </dgm:presLayoutVars>
      </dgm:prSet>
      <dgm:spPr/>
    </dgm:pt>
  </dgm:ptLst>
  <dgm:cxnLst>
    <dgm:cxn modelId="{8E7AC015-2EF5-4032-B8C7-95A2296BB566}" type="presOf" srcId="{73E7BF23-2EF4-41A7-87DA-EBE69F7610B2}" destId="{77D31C98-90DC-43AE-9B7F-FF613920D3C0}" srcOrd="0" destOrd="0" presId="urn:microsoft.com/office/officeart/2005/8/layout/vProcess5"/>
    <dgm:cxn modelId="{2758F717-364D-4184-88C6-A3C75FD8D987}" type="presOf" srcId="{613D484F-E267-4AB8-85D8-ED9EB1F0CA85}" destId="{4A051AFB-2450-4B22-AA22-22BEE6D811F8}" srcOrd="0" destOrd="0" presId="urn:microsoft.com/office/officeart/2005/8/layout/vProcess5"/>
    <dgm:cxn modelId="{5C718A2C-A968-49EE-8857-A6BFE1175A5F}" type="presOf" srcId="{739CC46D-5AA0-4387-B7B1-A149D2A86AA8}" destId="{DCED3927-528C-414B-91F4-F10FB1B09115}" srcOrd="0" destOrd="0" presId="urn:microsoft.com/office/officeart/2005/8/layout/vProcess5"/>
    <dgm:cxn modelId="{0AC4E639-17C2-486D-95C3-D8FE69B4B953}" type="presOf" srcId="{22B4DFBF-A929-4C67-A1BB-C6B1E700940B}" destId="{2C9C5009-9C04-4388-87EB-E6656321ABE5}" srcOrd="1" destOrd="0" presId="urn:microsoft.com/office/officeart/2005/8/layout/vProcess5"/>
    <dgm:cxn modelId="{F499C46B-EFDD-4385-8DBE-D53554FFB53A}" type="presOf" srcId="{E2EAE0A0-0266-4A64-8784-15CFFB8DFD8C}" destId="{881499E9-D9FB-42B0-B251-D3183DF769BE}" srcOrd="0" destOrd="0" presId="urn:microsoft.com/office/officeart/2005/8/layout/vProcess5"/>
    <dgm:cxn modelId="{4816D170-7B49-4502-ABB5-880CB0CDD2E9}" type="presOf" srcId="{97363418-5CC9-4B98-993E-BB1442B94ADE}" destId="{05D3E843-4C22-4A12-B5E5-5E484535C6D5}" srcOrd="0" destOrd="0" presId="urn:microsoft.com/office/officeart/2005/8/layout/vProcess5"/>
    <dgm:cxn modelId="{D26DD673-DCD6-465B-85B3-DE657010255E}" type="presOf" srcId="{22B4DFBF-A929-4C67-A1BB-C6B1E700940B}" destId="{29AB182A-9CAE-401D-A714-4C1F7B15C351}" srcOrd="0" destOrd="0" presId="urn:microsoft.com/office/officeart/2005/8/layout/vProcess5"/>
    <dgm:cxn modelId="{5B03C87C-B5D1-45F6-9764-6396C697A9DC}" type="presOf" srcId="{F34310AD-092D-4948-AC90-7075049863A0}" destId="{A4CEDF48-F306-4756-B711-6A076C02F735}" srcOrd="0" destOrd="0" presId="urn:microsoft.com/office/officeart/2005/8/layout/vProcess5"/>
    <dgm:cxn modelId="{C5970384-7617-4CD4-B80C-4B165AB3C2E5}" srcId="{22F6D672-553D-4679-A4A6-A0AEF1806741}" destId="{73E7BF23-2EF4-41A7-87DA-EBE69F7610B2}" srcOrd="3" destOrd="0" parTransId="{52E19156-B095-405F-9198-9EB7B626AB46}" sibTransId="{613D484F-E267-4AB8-85D8-ED9EB1F0CA85}"/>
    <dgm:cxn modelId="{DE2ED78D-520D-41EE-A67F-667DCE07ADB6}" srcId="{22F6D672-553D-4679-A4A6-A0AEF1806741}" destId="{E2EAE0A0-0266-4A64-8784-15CFFB8DFD8C}" srcOrd="4" destOrd="0" parTransId="{AEDABB5E-506D-47F7-8127-D62A7515DC5E}" sibTransId="{FD48A0D2-F7FD-4E0E-A156-F1E9EC655CE9}"/>
    <dgm:cxn modelId="{98DB7292-7473-46BA-93A3-4BBB83304C98}" type="presOf" srcId="{E2EAE0A0-0266-4A64-8784-15CFFB8DFD8C}" destId="{962B5116-D276-4042-B0C2-3DC980B62C4A}" srcOrd="1" destOrd="0" presId="urn:microsoft.com/office/officeart/2005/8/layout/vProcess5"/>
    <dgm:cxn modelId="{05B51D95-EFE0-48D3-BF62-98CFB818B6B6}" type="presOf" srcId="{73E7BF23-2EF4-41A7-87DA-EBE69F7610B2}" destId="{51BAB7E9-7B66-4AD9-A34A-B48E932295BF}" srcOrd="1" destOrd="0" presId="urn:microsoft.com/office/officeart/2005/8/layout/vProcess5"/>
    <dgm:cxn modelId="{06B1FAA1-AE74-4D54-96BC-6A2DBB76FDD3}" type="presOf" srcId="{0022E5E0-741D-4B46-A474-FCC82586CCFD}" destId="{7C1144F4-48F1-4086-B8C0-F064D991EFEC}" srcOrd="1" destOrd="0" presId="urn:microsoft.com/office/officeart/2005/8/layout/vProcess5"/>
    <dgm:cxn modelId="{1721C5C2-291B-441E-87BD-7CAE794475A6}" srcId="{22F6D672-553D-4679-A4A6-A0AEF1806741}" destId="{0022E5E0-741D-4B46-A474-FCC82586CCFD}" srcOrd="0" destOrd="0" parTransId="{F2536487-D17D-45D5-9510-B7DAB5DEA427}" sibTransId="{739CC46D-5AA0-4387-B7B1-A149D2A86AA8}"/>
    <dgm:cxn modelId="{6739A8C4-C4A8-4E3F-9220-F5ECCCAF0A7F}" type="presOf" srcId="{0022E5E0-741D-4B46-A474-FCC82586CCFD}" destId="{FDC76286-FDB6-4F3B-95B2-B1C734382268}" srcOrd="0" destOrd="0" presId="urn:microsoft.com/office/officeart/2005/8/layout/vProcess5"/>
    <dgm:cxn modelId="{08D3D0D0-B2A3-4A30-A7F8-306B334C32A2}" type="presOf" srcId="{97363418-5CC9-4B98-993E-BB1442B94ADE}" destId="{C9FA13B9-D3D0-4045-9082-964D3ABCAA22}" srcOrd="1" destOrd="0" presId="urn:microsoft.com/office/officeart/2005/8/layout/vProcess5"/>
    <dgm:cxn modelId="{F51338D6-B046-41A8-B585-80CB7687BF26}" srcId="{22F6D672-553D-4679-A4A6-A0AEF1806741}" destId="{97363418-5CC9-4B98-993E-BB1442B94ADE}" srcOrd="1" destOrd="0" parTransId="{BA2673ED-AEB6-4010-8298-5081020AB648}" sibTransId="{79790E7A-0D9B-47DF-95BE-E0EC455B4BB9}"/>
    <dgm:cxn modelId="{451C02D9-772A-4D6B-921D-194F7888D7D1}" type="presOf" srcId="{79790E7A-0D9B-47DF-95BE-E0EC455B4BB9}" destId="{1BAD456E-D46B-4176-9508-53C075630E58}" srcOrd="0" destOrd="0" presId="urn:microsoft.com/office/officeart/2005/8/layout/vProcess5"/>
    <dgm:cxn modelId="{BECD40D9-6E0E-4F9F-A38E-541EBA4474CC}" type="presOf" srcId="{22F6D672-553D-4679-A4A6-A0AEF1806741}" destId="{0EE51CD2-DAE6-41EC-9554-BA06048084A2}" srcOrd="0" destOrd="0" presId="urn:microsoft.com/office/officeart/2005/8/layout/vProcess5"/>
    <dgm:cxn modelId="{5B5F85FA-7A15-4CBB-8482-1C1B50C36791}" srcId="{22F6D672-553D-4679-A4A6-A0AEF1806741}" destId="{22B4DFBF-A929-4C67-A1BB-C6B1E700940B}" srcOrd="2" destOrd="0" parTransId="{499A43BD-C7EA-485F-96E0-E7314B8A0107}" sibTransId="{F34310AD-092D-4948-AC90-7075049863A0}"/>
    <dgm:cxn modelId="{601CB48C-DB16-48E6-938E-BD93AFFDE52F}" type="presParOf" srcId="{0EE51CD2-DAE6-41EC-9554-BA06048084A2}" destId="{FC706611-3741-44E7-997D-6F8958F73818}" srcOrd="0" destOrd="0" presId="urn:microsoft.com/office/officeart/2005/8/layout/vProcess5"/>
    <dgm:cxn modelId="{59B38014-B451-4ED9-B524-8092C7FC89FD}" type="presParOf" srcId="{0EE51CD2-DAE6-41EC-9554-BA06048084A2}" destId="{FDC76286-FDB6-4F3B-95B2-B1C734382268}" srcOrd="1" destOrd="0" presId="urn:microsoft.com/office/officeart/2005/8/layout/vProcess5"/>
    <dgm:cxn modelId="{F292341D-7D48-41AC-9F91-32CCA53F897D}" type="presParOf" srcId="{0EE51CD2-DAE6-41EC-9554-BA06048084A2}" destId="{05D3E843-4C22-4A12-B5E5-5E484535C6D5}" srcOrd="2" destOrd="0" presId="urn:microsoft.com/office/officeart/2005/8/layout/vProcess5"/>
    <dgm:cxn modelId="{9C2141AA-9755-4BD9-894E-97F13B4DB534}" type="presParOf" srcId="{0EE51CD2-DAE6-41EC-9554-BA06048084A2}" destId="{29AB182A-9CAE-401D-A714-4C1F7B15C351}" srcOrd="3" destOrd="0" presId="urn:microsoft.com/office/officeart/2005/8/layout/vProcess5"/>
    <dgm:cxn modelId="{F3D0261B-809E-4B39-B236-2B9E4676E495}" type="presParOf" srcId="{0EE51CD2-DAE6-41EC-9554-BA06048084A2}" destId="{77D31C98-90DC-43AE-9B7F-FF613920D3C0}" srcOrd="4" destOrd="0" presId="urn:microsoft.com/office/officeart/2005/8/layout/vProcess5"/>
    <dgm:cxn modelId="{A16DC156-E8E8-4415-AE42-7423193B4974}" type="presParOf" srcId="{0EE51CD2-DAE6-41EC-9554-BA06048084A2}" destId="{881499E9-D9FB-42B0-B251-D3183DF769BE}" srcOrd="5" destOrd="0" presId="urn:microsoft.com/office/officeart/2005/8/layout/vProcess5"/>
    <dgm:cxn modelId="{24064AF2-7297-42E9-973F-35F454D855A6}" type="presParOf" srcId="{0EE51CD2-DAE6-41EC-9554-BA06048084A2}" destId="{DCED3927-528C-414B-91F4-F10FB1B09115}" srcOrd="6" destOrd="0" presId="urn:microsoft.com/office/officeart/2005/8/layout/vProcess5"/>
    <dgm:cxn modelId="{7BF1D49C-763C-44A9-92FE-098BB9D0B7EC}" type="presParOf" srcId="{0EE51CD2-DAE6-41EC-9554-BA06048084A2}" destId="{1BAD456E-D46B-4176-9508-53C075630E58}" srcOrd="7" destOrd="0" presId="urn:microsoft.com/office/officeart/2005/8/layout/vProcess5"/>
    <dgm:cxn modelId="{966E45DA-FC1B-4CC8-BE08-6971C0F1107F}" type="presParOf" srcId="{0EE51CD2-DAE6-41EC-9554-BA06048084A2}" destId="{A4CEDF48-F306-4756-B711-6A076C02F735}" srcOrd="8" destOrd="0" presId="urn:microsoft.com/office/officeart/2005/8/layout/vProcess5"/>
    <dgm:cxn modelId="{D4310863-CEC5-47E2-B4B3-C71516F7D6D5}" type="presParOf" srcId="{0EE51CD2-DAE6-41EC-9554-BA06048084A2}" destId="{4A051AFB-2450-4B22-AA22-22BEE6D811F8}" srcOrd="9" destOrd="0" presId="urn:microsoft.com/office/officeart/2005/8/layout/vProcess5"/>
    <dgm:cxn modelId="{C3F41FE5-0612-4305-9061-1CD38546CAB6}" type="presParOf" srcId="{0EE51CD2-DAE6-41EC-9554-BA06048084A2}" destId="{7C1144F4-48F1-4086-B8C0-F064D991EFEC}" srcOrd="10" destOrd="0" presId="urn:microsoft.com/office/officeart/2005/8/layout/vProcess5"/>
    <dgm:cxn modelId="{BE51C1F3-6AAB-49F6-B7A3-EB21F536D6D1}" type="presParOf" srcId="{0EE51CD2-DAE6-41EC-9554-BA06048084A2}" destId="{C9FA13B9-D3D0-4045-9082-964D3ABCAA22}" srcOrd="11" destOrd="0" presId="urn:microsoft.com/office/officeart/2005/8/layout/vProcess5"/>
    <dgm:cxn modelId="{B6005C68-7693-408A-9F72-1CA339BFF95A}" type="presParOf" srcId="{0EE51CD2-DAE6-41EC-9554-BA06048084A2}" destId="{2C9C5009-9C04-4388-87EB-E6656321ABE5}" srcOrd="12" destOrd="0" presId="urn:microsoft.com/office/officeart/2005/8/layout/vProcess5"/>
    <dgm:cxn modelId="{B59B229E-7550-4A67-A024-2266CC92A823}" type="presParOf" srcId="{0EE51CD2-DAE6-41EC-9554-BA06048084A2}" destId="{51BAB7E9-7B66-4AD9-A34A-B48E932295BF}" srcOrd="13" destOrd="0" presId="urn:microsoft.com/office/officeart/2005/8/layout/vProcess5"/>
    <dgm:cxn modelId="{C74F73EE-3C61-4FBA-BC7B-D1B69D28FCF2}" type="presParOf" srcId="{0EE51CD2-DAE6-41EC-9554-BA06048084A2}" destId="{962B5116-D276-4042-B0C2-3DC980B62C4A}"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B5F57-F440-4F46-9EEE-D66E73C0105F}">
      <dsp:nvSpPr>
        <dsp:cNvPr id="0" name=""/>
        <dsp:cNvSpPr/>
      </dsp:nvSpPr>
      <dsp:spPr>
        <a:xfrm>
          <a:off x="2468550" y="536"/>
          <a:ext cx="1881388" cy="6282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Earths Physical Properties</a:t>
          </a:r>
        </a:p>
      </dsp:txBody>
      <dsp:txXfrm>
        <a:off x="2486952" y="18938"/>
        <a:ext cx="1844584" cy="591470"/>
      </dsp:txXfrm>
    </dsp:sp>
    <dsp:sp modelId="{7C64FE2E-604D-477C-9000-38250083A247}">
      <dsp:nvSpPr>
        <dsp:cNvPr id="0" name=""/>
        <dsp:cNvSpPr/>
      </dsp:nvSpPr>
      <dsp:spPr>
        <a:xfrm rot="5400000">
          <a:off x="3291442" y="644518"/>
          <a:ext cx="235603" cy="28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3324428" y="668078"/>
        <a:ext cx="169633" cy="164922"/>
      </dsp:txXfrm>
    </dsp:sp>
    <dsp:sp modelId="{7A1B00E8-A0D0-4AAA-B989-E03AFCAA7214}">
      <dsp:nvSpPr>
        <dsp:cNvPr id="0" name=""/>
        <dsp:cNvSpPr/>
      </dsp:nvSpPr>
      <dsp:spPr>
        <a:xfrm>
          <a:off x="2468550" y="942949"/>
          <a:ext cx="1881388" cy="6282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Measurements=data</a:t>
          </a:r>
        </a:p>
      </dsp:txBody>
      <dsp:txXfrm>
        <a:off x="2486952" y="961351"/>
        <a:ext cx="1844584" cy="591470"/>
      </dsp:txXfrm>
    </dsp:sp>
    <dsp:sp modelId="{ADAB402F-E827-4618-8CF1-26EC5ABB37B0}">
      <dsp:nvSpPr>
        <dsp:cNvPr id="0" name=""/>
        <dsp:cNvSpPr/>
      </dsp:nvSpPr>
      <dsp:spPr>
        <a:xfrm rot="5400000">
          <a:off x="3291442" y="1586930"/>
          <a:ext cx="235603" cy="28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3324428" y="1610490"/>
        <a:ext cx="169633" cy="164922"/>
      </dsp:txXfrm>
    </dsp:sp>
    <dsp:sp modelId="{F663974D-DE68-4F06-9AFD-D052362C3742}">
      <dsp:nvSpPr>
        <dsp:cNvPr id="0" name=""/>
        <dsp:cNvSpPr/>
      </dsp:nvSpPr>
      <dsp:spPr>
        <a:xfrm>
          <a:off x="2468550" y="1885361"/>
          <a:ext cx="1881388" cy="6282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Pre-processing and Prior information</a:t>
          </a:r>
        </a:p>
      </dsp:txBody>
      <dsp:txXfrm>
        <a:off x="2486952" y="1903763"/>
        <a:ext cx="1844584" cy="591470"/>
      </dsp:txXfrm>
    </dsp:sp>
    <dsp:sp modelId="{7FA4BA2B-A672-46B3-95DB-F2BEBC3FA218}">
      <dsp:nvSpPr>
        <dsp:cNvPr id="0" name=""/>
        <dsp:cNvSpPr/>
      </dsp:nvSpPr>
      <dsp:spPr>
        <a:xfrm rot="5400000">
          <a:off x="3291442" y="2529342"/>
          <a:ext cx="235603" cy="28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3324428" y="2552902"/>
        <a:ext cx="169633" cy="164922"/>
      </dsp:txXfrm>
    </dsp:sp>
    <dsp:sp modelId="{33AE449F-C3D0-4217-B466-D0968E177774}">
      <dsp:nvSpPr>
        <dsp:cNvPr id="0" name=""/>
        <dsp:cNvSpPr/>
      </dsp:nvSpPr>
      <dsp:spPr>
        <a:xfrm>
          <a:off x="2468550" y="2827773"/>
          <a:ext cx="1881388" cy="6282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Inversion</a:t>
          </a:r>
        </a:p>
      </dsp:txBody>
      <dsp:txXfrm>
        <a:off x="2486952" y="2846175"/>
        <a:ext cx="1844584" cy="591470"/>
      </dsp:txXfrm>
    </dsp:sp>
    <dsp:sp modelId="{273CE8D3-FB75-444B-AE69-6159E5B39D84}">
      <dsp:nvSpPr>
        <dsp:cNvPr id="0" name=""/>
        <dsp:cNvSpPr/>
      </dsp:nvSpPr>
      <dsp:spPr>
        <a:xfrm rot="5400000">
          <a:off x="3291442" y="3471754"/>
          <a:ext cx="235603" cy="2827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3324428" y="3495314"/>
        <a:ext cx="169633" cy="164922"/>
      </dsp:txXfrm>
    </dsp:sp>
    <dsp:sp modelId="{8312109F-498A-4E02-9903-53AF3F0D3C16}">
      <dsp:nvSpPr>
        <dsp:cNvPr id="0" name=""/>
        <dsp:cNvSpPr/>
      </dsp:nvSpPr>
      <dsp:spPr>
        <a:xfrm>
          <a:off x="2468550" y="3770185"/>
          <a:ext cx="1881388" cy="6282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Model</a:t>
          </a:r>
        </a:p>
      </dsp:txBody>
      <dsp:txXfrm>
        <a:off x="2486952" y="3788587"/>
        <a:ext cx="1844584" cy="591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76286-FDB6-4F3B-95B2-B1C734382268}">
      <dsp:nvSpPr>
        <dsp:cNvPr id="0" name=""/>
        <dsp:cNvSpPr/>
      </dsp:nvSpPr>
      <dsp:spPr>
        <a:xfrm>
          <a:off x="0" y="0"/>
          <a:ext cx="7744967" cy="68149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Introduction to the problem</a:t>
          </a:r>
          <a:endParaRPr lang="en-US" sz="1800" kern="1200" dirty="0"/>
        </a:p>
      </dsp:txBody>
      <dsp:txXfrm>
        <a:off x="19960" y="19960"/>
        <a:ext cx="6929848" cy="641574"/>
      </dsp:txXfrm>
    </dsp:sp>
    <dsp:sp modelId="{05D3E843-4C22-4A12-B5E5-5E484535C6D5}">
      <dsp:nvSpPr>
        <dsp:cNvPr id="0" name=""/>
        <dsp:cNvSpPr/>
      </dsp:nvSpPr>
      <dsp:spPr>
        <a:xfrm>
          <a:off x="578358" y="776146"/>
          <a:ext cx="7744967" cy="681494"/>
        </a:xfrm>
        <a:prstGeom prst="roundRect">
          <a:avLst>
            <a:gd name="adj" fmla="val 10000"/>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Background work already completed</a:t>
          </a:r>
          <a:endParaRPr lang="en-US" sz="1800" kern="1200" dirty="0"/>
        </a:p>
      </dsp:txBody>
      <dsp:txXfrm>
        <a:off x="598318" y="796106"/>
        <a:ext cx="6683718" cy="641574"/>
      </dsp:txXfrm>
    </dsp:sp>
    <dsp:sp modelId="{29AB182A-9CAE-401D-A714-4C1F7B15C351}">
      <dsp:nvSpPr>
        <dsp:cNvPr id="0" name=""/>
        <dsp:cNvSpPr/>
      </dsp:nvSpPr>
      <dsp:spPr>
        <a:xfrm>
          <a:off x="1156716" y="1552292"/>
          <a:ext cx="7744967" cy="681494"/>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What still needs to be done</a:t>
          </a:r>
          <a:endParaRPr lang="en-US" sz="1800" kern="1200" dirty="0"/>
        </a:p>
      </dsp:txBody>
      <dsp:txXfrm>
        <a:off x="1176676" y="1572252"/>
        <a:ext cx="6683718" cy="641574"/>
      </dsp:txXfrm>
    </dsp:sp>
    <dsp:sp modelId="{77D31C98-90DC-43AE-9B7F-FF613920D3C0}">
      <dsp:nvSpPr>
        <dsp:cNvPr id="0" name=""/>
        <dsp:cNvSpPr/>
      </dsp:nvSpPr>
      <dsp:spPr>
        <a:xfrm>
          <a:off x="1735073" y="2328439"/>
          <a:ext cx="7744967" cy="681494"/>
        </a:xfrm>
        <a:prstGeom prst="roundRect">
          <a:avLst>
            <a:gd name="adj" fmla="val 10000"/>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How the rest of the project will be completed</a:t>
          </a:r>
          <a:endParaRPr lang="en-US" sz="1800" kern="1200" dirty="0"/>
        </a:p>
      </dsp:txBody>
      <dsp:txXfrm>
        <a:off x="1755033" y="2348399"/>
        <a:ext cx="6683718" cy="641574"/>
      </dsp:txXfrm>
    </dsp:sp>
    <dsp:sp modelId="{881499E9-D9FB-42B0-B251-D3183DF769BE}">
      <dsp:nvSpPr>
        <dsp:cNvPr id="0" name=""/>
        <dsp:cNvSpPr/>
      </dsp:nvSpPr>
      <dsp:spPr>
        <a:xfrm>
          <a:off x="2313432" y="3104585"/>
          <a:ext cx="7744967" cy="681494"/>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Where it fits into current research and future work based off this project</a:t>
          </a:r>
          <a:endParaRPr lang="en-US" sz="1800" kern="1200" dirty="0"/>
        </a:p>
      </dsp:txBody>
      <dsp:txXfrm>
        <a:off x="2333392" y="3124545"/>
        <a:ext cx="6683718" cy="641574"/>
      </dsp:txXfrm>
    </dsp:sp>
    <dsp:sp modelId="{DCED3927-528C-414B-91F4-F10FB1B09115}">
      <dsp:nvSpPr>
        <dsp:cNvPr id="0" name=""/>
        <dsp:cNvSpPr/>
      </dsp:nvSpPr>
      <dsp:spPr>
        <a:xfrm>
          <a:off x="7301996" y="497869"/>
          <a:ext cx="442971" cy="4429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7401664" y="497869"/>
        <a:ext cx="243635" cy="333336"/>
      </dsp:txXfrm>
    </dsp:sp>
    <dsp:sp modelId="{1BAD456E-D46B-4176-9508-53C075630E58}">
      <dsp:nvSpPr>
        <dsp:cNvPr id="0" name=""/>
        <dsp:cNvSpPr/>
      </dsp:nvSpPr>
      <dsp:spPr>
        <a:xfrm>
          <a:off x="7880354" y="1274015"/>
          <a:ext cx="442971" cy="442971"/>
        </a:xfrm>
        <a:prstGeom prst="downArrow">
          <a:avLst>
            <a:gd name="adj1" fmla="val 55000"/>
            <a:gd name="adj2" fmla="val 45000"/>
          </a:avLst>
        </a:prstGeom>
        <a:solidFill>
          <a:schemeClr val="accent2">
            <a:tint val="40000"/>
            <a:alpha val="90000"/>
            <a:hueOff val="82399"/>
            <a:satOff val="-7939"/>
            <a:lumOff val="-837"/>
            <a:alphaOff val="0"/>
          </a:schemeClr>
        </a:solidFill>
        <a:ln w="15875" cap="flat" cmpd="sng" algn="ctr">
          <a:solidFill>
            <a:schemeClr val="accent2">
              <a:tint val="40000"/>
              <a:alpha val="90000"/>
              <a:hueOff val="82399"/>
              <a:satOff val="-7939"/>
              <a:lumOff val="-8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7980022" y="1274015"/>
        <a:ext cx="243635" cy="333336"/>
      </dsp:txXfrm>
    </dsp:sp>
    <dsp:sp modelId="{A4CEDF48-F306-4756-B711-6A076C02F735}">
      <dsp:nvSpPr>
        <dsp:cNvPr id="0" name=""/>
        <dsp:cNvSpPr/>
      </dsp:nvSpPr>
      <dsp:spPr>
        <a:xfrm>
          <a:off x="8458712" y="2038804"/>
          <a:ext cx="442971" cy="442971"/>
        </a:xfrm>
        <a:prstGeom prst="downArrow">
          <a:avLst>
            <a:gd name="adj1" fmla="val 55000"/>
            <a:gd name="adj2" fmla="val 45000"/>
          </a:avLst>
        </a:prstGeom>
        <a:solidFill>
          <a:schemeClr val="accent2">
            <a:tint val="40000"/>
            <a:alpha val="90000"/>
            <a:hueOff val="164799"/>
            <a:satOff val="-15877"/>
            <a:lumOff val="-1674"/>
            <a:alphaOff val="0"/>
          </a:schemeClr>
        </a:solidFill>
        <a:ln w="15875" cap="flat" cmpd="sng" algn="ctr">
          <a:solidFill>
            <a:schemeClr val="accent2">
              <a:tint val="40000"/>
              <a:alpha val="90000"/>
              <a:hueOff val="164799"/>
              <a:satOff val="-15877"/>
              <a:lumOff val="-16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8558380" y="2038804"/>
        <a:ext cx="243635" cy="333336"/>
      </dsp:txXfrm>
    </dsp:sp>
    <dsp:sp modelId="{4A051AFB-2450-4B22-AA22-22BEE6D811F8}">
      <dsp:nvSpPr>
        <dsp:cNvPr id="0" name=""/>
        <dsp:cNvSpPr/>
      </dsp:nvSpPr>
      <dsp:spPr>
        <a:xfrm>
          <a:off x="9037070" y="2822522"/>
          <a:ext cx="442971" cy="442971"/>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9136738" y="2822522"/>
        <a:ext cx="243635" cy="3333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127B3-E5E5-40F1-92A3-7307A1251CC8}" type="datetimeFigureOut">
              <a:rPr lang="en-GB" smtClean="0"/>
              <a:t>06/01/2021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A9362-EC89-4C48-B34C-2143CC6AF10E}" type="slidenum">
              <a:rPr lang="en-GB" smtClean="0"/>
              <a:t>‹#›</a:t>
            </a:fld>
            <a:endParaRPr lang="en-GB" dirty="0"/>
          </a:p>
        </p:txBody>
      </p:sp>
    </p:spTree>
    <p:extLst>
      <p:ext uri="{BB962C8B-B14F-4D97-AF65-F5344CB8AC3E}">
        <p14:creationId xmlns:p14="http://schemas.microsoft.com/office/powerpoint/2010/main" val="2061523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welcome to my project talk entitled </a:t>
            </a:r>
            <a:r>
              <a:rPr lang="en-GB" sz="1200" b="0" i="0" dirty="0">
                <a:solidFill>
                  <a:srgbClr val="24292E"/>
                </a:solidFill>
                <a:effectLst/>
                <a:latin typeface="Arial" panose="020B0604020202020204" pitchFamily="34" charset="0"/>
                <a:cs typeface="Arial" panose="020B0604020202020204" pitchFamily="34" charset="0"/>
              </a:rPr>
              <a:t>“Estimating the accuracy of Moho depth estimates from gravity inversion” and supervised by Leonardo Uieda.</a:t>
            </a:r>
            <a:endParaRPr lang="en-GB" dirty="0"/>
          </a:p>
        </p:txBody>
      </p:sp>
      <p:sp>
        <p:nvSpPr>
          <p:cNvPr id="4" name="Slide Number Placeholder 3"/>
          <p:cNvSpPr>
            <a:spLocks noGrp="1"/>
          </p:cNvSpPr>
          <p:nvPr>
            <p:ph type="sldNum" sz="quarter" idx="5"/>
          </p:nvPr>
        </p:nvSpPr>
        <p:spPr/>
        <p:txBody>
          <a:bodyPr/>
          <a:lstStyle/>
          <a:p>
            <a:fld id="{7EAA9362-EC89-4C48-B34C-2143CC6AF10E}" type="slidenum">
              <a:rPr lang="en-GB" smtClean="0"/>
              <a:t>1</a:t>
            </a:fld>
            <a:endParaRPr lang="en-GB" dirty="0"/>
          </a:p>
        </p:txBody>
      </p:sp>
    </p:spTree>
    <p:extLst>
      <p:ext uri="{BB962C8B-B14F-4D97-AF65-F5344CB8AC3E}">
        <p14:creationId xmlns:p14="http://schemas.microsoft.com/office/powerpoint/2010/main" val="237875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-tesseroids, large area cannot assume to be flat. Adds realistic Earth curvature to model</a:t>
            </a:r>
          </a:p>
          <a:p>
            <a:r>
              <a:rPr lang="en-GB" dirty="0"/>
              <a:t>-add citation for slab2</a:t>
            </a:r>
          </a:p>
        </p:txBody>
      </p:sp>
      <p:sp>
        <p:nvSpPr>
          <p:cNvPr id="4" name="Slide Number Placeholder 3"/>
          <p:cNvSpPr>
            <a:spLocks noGrp="1"/>
          </p:cNvSpPr>
          <p:nvPr>
            <p:ph type="sldNum" sz="quarter" idx="5"/>
          </p:nvPr>
        </p:nvSpPr>
        <p:spPr/>
        <p:txBody>
          <a:bodyPr/>
          <a:lstStyle/>
          <a:p>
            <a:fld id="{7EAA9362-EC89-4C48-B34C-2143CC6AF10E}" type="slidenum">
              <a:rPr lang="en-GB" smtClean="0"/>
              <a:t>11</a:t>
            </a:fld>
            <a:endParaRPr lang="en-GB" dirty="0"/>
          </a:p>
        </p:txBody>
      </p:sp>
    </p:spTree>
    <p:extLst>
      <p:ext uri="{BB962C8B-B14F-4D97-AF65-F5344CB8AC3E}">
        <p14:creationId xmlns:p14="http://schemas.microsoft.com/office/powerpoint/2010/main" val="2675063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-re-read Szwillus paper</a:t>
            </a:r>
          </a:p>
        </p:txBody>
      </p:sp>
      <p:sp>
        <p:nvSpPr>
          <p:cNvPr id="4" name="Slide Number Placeholder 3"/>
          <p:cNvSpPr>
            <a:spLocks noGrp="1"/>
          </p:cNvSpPr>
          <p:nvPr>
            <p:ph type="sldNum" sz="quarter" idx="5"/>
          </p:nvPr>
        </p:nvSpPr>
        <p:spPr/>
        <p:txBody>
          <a:bodyPr/>
          <a:lstStyle/>
          <a:p>
            <a:fld id="{7EAA9362-EC89-4C48-B34C-2143CC6AF10E}" type="slidenum">
              <a:rPr lang="en-GB" smtClean="0"/>
              <a:t>12</a:t>
            </a:fld>
            <a:endParaRPr lang="en-GB" dirty="0"/>
          </a:p>
        </p:txBody>
      </p:sp>
    </p:spTree>
    <p:extLst>
      <p:ext uri="{BB962C8B-B14F-4D97-AF65-F5344CB8AC3E}">
        <p14:creationId xmlns:p14="http://schemas.microsoft.com/office/powerpoint/2010/main" val="306197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many papers such as Van der Meijde (2013a) (model= GMSA12) a multiple density contrast is used and splits South America up into 14 geologically distinct</a:t>
            </a:r>
          </a:p>
          <a:p>
            <a:r>
              <a:rPr lang="en-GB" dirty="0"/>
              <a:t>-Haas (2020) has also used this approach, seismic tomography to separate densities</a:t>
            </a:r>
          </a:p>
        </p:txBody>
      </p:sp>
      <p:sp>
        <p:nvSpPr>
          <p:cNvPr id="4" name="Slide Number Placeholder 3"/>
          <p:cNvSpPr>
            <a:spLocks noGrp="1"/>
          </p:cNvSpPr>
          <p:nvPr>
            <p:ph type="sldNum" sz="quarter" idx="5"/>
          </p:nvPr>
        </p:nvSpPr>
        <p:spPr/>
        <p:txBody>
          <a:bodyPr/>
          <a:lstStyle/>
          <a:p>
            <a:fld id="{7EAA9362-EC89-4C48-B34C-2143CC6AF10E}" type="slidenum">
              <a:rPr lang="en-GB" smtClean="0"/>
              <a:t>13</a:t>
            </a:fld>
            <a:endParaRPr lang="en-GB" dirty="0"/>
          </a:p>
        </p:txBody>
      </p:sp>
    </p:spTree>
    <p:extLst>
      <p:ext uri="{BB962C8B-B14F-4D97-AF65-F5344CB8AC3E}">
        <p14:creationId xmlns:p14="http://schemas.microsoft.com/office/powerpoint/2010/main" val="3561385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list of references</a:t>
            </a:r>
          </a:p>
        </p:txBody>
      </p:sp>
      <p:sp>
        <p:nvSpPr>
          <p:cNvPr id="4" name="Slide Number Placeholder 3"/>
          <p:cNvSpPr>
            <a:spLocks noGrp="1"/>
          </p:cNvSpPr>
          <p:nvPr>
            <p:ph type="sldNum" sz="quarter" idx="5"/>
          </p:nvPr>
        </p:nvSpPr>
        <p:spPr/>
        <p:txBody>
          <a:bodyPr/>
          <a:lstStyle/>
          <a:p>
            <a:fld id="{7EAA9362-EC89-4C48-B34C-2143CC6AF10E}" type="slidenum">
              <a:rPr lang="en-GB" smtClean="0"/>
              <a:t>15</a:t>
            </a:fld>
            <a:endParaRPr lang="en-GB" dirty="0"/>
          </a:p>
        </p:txBody>
      </p:sp>
    </p:spTree>
    <p:extLst>
      <p:ext uri="{BB962C8B-B14F-4D97-AF65-F5344CB8AC3E}">
        <p14:creationId xmlns:p14="http://schemas.microsoft.com/office/powerpoint/2010/main" val="303268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AA9362-EC89-4C48-B34C-2143CC6AF10E}" type="slidenum">
              <a:rPr lang="en-GB" smtClean="0"/>
              <a:t>16</a:t>
            </a:fld>
            <a:endParaRPr lang="en-GB" dirty="0"/>
          </a:p>
        </p:txBody>
      </p:sp>
    </p:spTree>
    <p:extLst>
      <p:ext uri="{BB962C8B-B14F-4D97-AF65-F5344CB8AC3E}">
        <p14:creationId xmlns:p14="http://schemas.microsoft.com/office/powerpoint/2010/main" val="356500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Linux Libertine"/>
            </a:endParaRPr>
          </a:p>
        </p:txBody>
      </p:sp>
      <p:sp>
        <p:nvSpPr>
          <p:cNvPr id="4" name="Slide Number Placeholder 3"/>
          <p:cNvSpPr>
            <a:spLocks noGrp="1"/>
          </p:cNvSpPr>
          <p:nvPr>
            <p:ph type="sldNum" sz="quarter" idx="5"/>
          </p:nvPr>
        </p:nvSpPr>
        <p:spPr/>
        <p:txBody>
          <a:bodyPr/>
          <a:lstStyle/>
          <a:p>
            <a:fld id="{7EAA9362-EC89-4C48-B34C-2143CC6AF10E}" type="slidenum">
              <a:rPr lang="en-GB" smtClean="0"/>
              <a:t>2</a:t>
            </a:fld>
            <a:endParaRPr lang="en-GB" dirty="0"/>
          </a:p>
        </p:txBody>
      </p:sp>
    </p:spTree>
    <p:extLst>
      <p:ext uri="{BB962C8B-B14F-4D97-AF65-F5344CB8AC3E}">
        <p14:creationId xmlns:p14="http://schemas.microsoft.com/office/powerpoint/2010/main" val="336314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-project is non-linear</a:t>
            </a:r>
          </a:p>
        </p:txBody>
      </p:sp>
      <p:sp>
        <p:nvSpPr>
          <p:cNvPr id="4" name="Slide Number Placeholder 3"/>
          <p:cNvSpPr>
            <a:spLocks noGrp="1"/>
          </p:cNvSpPr>
          <p:nvPr>
            <p:ph type="sldNum" sz="quarter" idx="5"/>
          </p:nvPr>
        </p:nvSpPr>
        <p:spPr/>
        <p:txBody>
          <a:bodyPr/>
          <a:lstStyle/>
          <a:p>
            <a:fld id="{7EAA9362-EC89-4C48-B34C-2143CC6AF10E}" type="slidenum">
              <a:rPr lang="en-GB" smtClean="0"/>
              <a:t>4</a:t>
            </a:fld>
            <a:endParaRPr lang="en-GB" dirty="0"/>
          </a:p>
        </p:txBody>
      </p:sp>
    </p:spTree>
    <p:extLst>
      <p:ext uri="{BB962C8B-B14F-4D97-AF65-F5344CB8AC3E}">
        <p14:creationId xmlns:p14="http://schemas.microsoft.com/office/powerpoint/2010/main" val="2870209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have created a Gantt chart or timeline for this project, as mentioned in the previous slide all the things I have already done are shown on this chart. And what I intend to do is too along with a timeframe of when these things will be completed. The question marks indicate a section that may or may not be competed and is time dependent. This will not take anything away from the project if not done but will be the cherry on the cake if it is and works.</a:t>
            </a:r>
          </a:p>
        </p:txBody>
      </p:sp>
      <p:sp>
        <p:nvSpPr>
          <p:cNvPr id="4" name="Slide Number Placeholder 3"/>
          <p:cNvSpPr>
            <a:spLocks noGrp="1"/>
          </p:cNvSpPr>
          <p:nvPr>
            <p:ph type="sldNum" sz="quarter" idx="5"/>
          </p:nvPr>
        </p:nvSpPr>
        <p:spPr/>
        <p:txBody>
          <a:bodyPr/>
          <a:lstStyle/>
          <a:p>
            <a:fld id="{7EAA9362-EC89-4C48-B34C-2143CC6AF10E}" type="slidenum">
              <a:rPr lang="en-GB" smtClean="0"/>
              <a:t>5</a:t>
            </a:fld>
            <a:endParaRPr lang="en-GB" dirty="0"/>
          </a:p>
        </p:txBody>
      </p:sp>
    </p:spTree>
    <p:extLst>
      <p:ext uri="{BB962C8B-B14F-4D97-AF65-F5344CB8AC3E}">
        <p14:creationId xmlns:p14="http://schemas.microsoft.com/office/powerpoint/2010/main" val="80752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AA9362-EC89-4C48-B34C-2143CC6AF10E}" type="slidenum">
              <a:rPr lang="en-GB" smtClean="0"/>
              <a:t>6</a:t>
            </a:fld>
            <a:endParaRPr lang="en-GB" dirty="0"/>
          </a:p>
        </p:txBody>
      </p:sp>
    </p:spTree>
    <p:extLst>
      <p:ext uri="{BB962C8B-B14F-4D97-AF65-F5344CB8AC3E}">
        <p14:creationId xmlns:p14="http://schemas.microsoft.com/office/powerpoint/2010/main" val="184052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EAA9362-EC89-4C48-B34C-2143CC6AF10E}" type="slidenum">
              <a:rPr lang="en-GB" smtClean="0"/>
              <a:t>7</a:t>
            </a:fld>
            <a:endParaRPr lang="en-GB" dirty="0"/>
          </a:p>
        </p:txBody>
      </p:sp>
    </p:spTree>
    <p:extLst>
      <p:ext uri="{BB962C8B-B14F-4D97-AF65-F5344CB8AC3E}">
        <p14:creationId xmlns:p14="http://schemas.microsoft.com/office/powerpoint/2010/main" val="127276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Cross validation in general is using a testing set to get a model and then inputting unseen data into this model and seeing how well the method predicts the output. Cross validation will help point out under/overfitting and any bias in the data. </a:t>
            </a:r>
          </a:p>
          <a:p>
            <a:r>
              <a:rPr lang="en-GB" dirty="0"/>
              <a:t>Add figure about cross validation</a:t>
            </a:r>
          </a:p>
        </p:txBody>
      </p:sp>
      <p:sp>
        <p:nvSpPr>
          <p:cNvPr id="4" name="Slide Number Placeholder 3"/>
          <p:cNvSpPr>
            <a:spLocks noGrp="1"/>
          </p:cNvSpPr>
          <p:nvPr>
            <p:ph type="sldNum" sz="quarter" idx="5"/>
          </p:nvPr>
        </p:nvSpPr>
        <p:spPr/>
        <p:txBody>
          <a:bodyPr/>
          <a:lstStyle/>
          <a:p>
            <a:fld id="{7EAA9362-EC89-4C48-B34C-2143CC6AF10E}" type="slidenum">
              <a:rPr lang="en-GB" smtClean="0"/>
              <a:t>8</a:t>
            </a:fld>
            <a:endParaRPr lang="en-GB" dirty="0"/>
          </a:p>
        </p:txBody>
      </p:sp>
    </p:spTree>
    <p:extLst>
      <p:ext uri="{BB962C8B-B14F-4D97-AF65-F5344CB8AC3E}">
        <p14:creationId xmlns:p14="http://schemas.microsoft.com/office/powerpoint/2010/main" val="2247063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-Non-uniqueness comes into effect here as multiple models with different mass anomalies can produce the same final result</a:t>
            </a:r>
          </a:p>
          <a:p>
            <a:r>
              <a:rPr lang="en-GB" dirty="0"/>
              <a:t>-Shallow moho produces same result as positive density anomaly</a:t>
            </a:r>
          </a:p>
        </p:txBody>
      </p:sp>
      <p:sp>
        <p:nvSpPr>
          <p:cNvPr id="4" name="Slide Number Placeholder 3"/>
          <p:cNvSpPr>
            <a:spLocks noGrp="1"/>
          </p:cNvSpPr>
          <p:nvPr>
            <p:ph type="sldNum" sz="quarter" idx="5"/>
          </p:nvPr>
        </p:nvSpPr>
        <p:spPr/>
        <p:txBody>
          <a:bodyPr/>
          <a:lstStyle/>
          <a:p>
            <a:fld id="{7EAA9362-EC89-4C48-B34C-2143CC6AF10E}" type="slidenum">
              <a:rPr lang="en-GB" smtClean="0"/>
              <a:t>9</a:t>
            </a:fld>
            <a:endParaRPr lang="en-GB" dirty="0"/>
          </a:p>
        </p:txBody>
      </p:sp>
    </p:spTree>
    <p:extLst>
      <p:ext uri="{BB962C8B-B14F-4D97-AF65-F5344CB8AC3E}">
        <p14:creationId xmlns:p14="http://schemas.microsoft.com/office/powerpoint/2010/main" val="191229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to do if don’t get good results (add)</a:t>
            </a:r>
          </a:p>
        </p:txBody>
      </p:sp>
      <p:sp>
        <p:nvSpPr>
          <p:cNvPr id="4" name="Slide Number Placeholder 3"/>
          <p:cNvSpPr>
            <a:spLocks noGrp="1"/>
          </p:cNvSpPr>
          <p:nvPr>
            <p:ph type="sldNum" sz="quarter" idx="5"/>
          </p:nvPr>
        </p:nvSpPr>
        <p:spPr/>
        <p:txBody>
          <a:bodyPr/>
          <a:lstStyle/>
          <a:p>
            <a:fld id="{7EAA9362-EC89-4C48-B34C-2143CC6AF10E}" type="slidenum">
              <a:rPr lang="en-GB" smtClean="0"/>
              <a:t>10</a:t>
            </a:fld>
            <a:endParaRPr lang="en-GB" dirty="0"/>
          </a:p>
        </p:txBody>
      </p:sp>
    </p:spTree>
    <p:extLst>
      <p:ext uri="{BB962C8B-B14F-4D97-AF65-F5344CB8AC3E}">
        <p14:creationId xmlns:p14="http://schemas.microsoft.com/office/powerpoint/2010/main" val="15697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2B4D7-0A31-431F-AAE4-A778F1109871}" type="datetime2">
              <a:rPr lang="en-GB" smtClean="0"/>
              <a:t>Wednesday, 06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2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E86F3-EA96-4F75-AA88-68FBC54007B6}" type="datetime2">
              <a:rPr lang="en-GB" smtClean="0"/>
              <a:t>Wednesday, 06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278085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95FF8-B2C3-4C93-8687-5D0F49E0D928}" type="datetime2">
              <a:rPr lang="en-GB" smtClean="0"/>
              <a:t>Wednesday, 06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93303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8F84D-00FC-42E1-AA29-30F340A77692}" type="datetime2">
              <a:rPr lang="en-GB" smtClean="0"/>
              <a:t>Wednesday, 06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422676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ABAD4-DB3A-4977-B772-FCC78845B1E0}" type="datetime2">
              <a:rPr lang="en-GB" smtClean="0"/>
              <a:t>Wednesday, 06 January 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03D24F-27AF-4A5C-81D9-D96757ADB19D}" type="slidenum">
              <a:rPr lang="en-GB" smtClean="0"/>
              <a:t>‹#›</a:t>
            </a:fld>
            <a:endParaRPr lang="en-GB"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601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7C03B-DE88-43FD-9919-F0C89570470D}" type="datetime2">
              <a:rPr lang="en-GB" smtClean="0"/>
              <a:t>Wednesday, 06 January 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68234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A1FC3-05E6-4EF9-9039-A8D11C04E6CC}" type="datetime2">
              <a:rPr lang="en-GB" smtClean="0"/>
              <a:t>Wednesday, 06 January 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86084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C09D13-8186-46F3-A394-48B42DA038A7}" type="datetime2">
              <a:rPr lang="en-GB" smtClean="0"/>
              <a:t>Wednesday, 06 January 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202538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47114D-5B9E-4B6A-B5AA-32F604004EFC}" type="datetime2">
              <a:rPr lang="en-GB" smtClean="0"/>
              <a:t>Wednesday, 06 January 2021</a:t>
            </a:fld>
            <a:endParaRPr lang="en-GB"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dirty="0"/>
          </a:p>
        </p:txBody>
      </p:sp>
      <p:sp>
        <p:nvSpPr>
          <p:cNvPr id="9" name="Slide Number Placeholder 8"/>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8192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0327D3-363A-46A4-B5C5-ED1A520FC12F}" type="datetime2">
              <a:rPr lang="en-GB" smtClean="0"/>
              <a:t>Wednesday, 06 January 2021</a:t>
            </a:fld>
            <a:endParaRPr lang="en-GB"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03D24F-27AF-4A5C-81D9-D96757ADB19D}" type="slidenum">
              <a:rPr lang="en-GB" smtClean="0"/>
              <a:t>‹#›</a:t>
            </a:fld>
            <a:endParaRPr lang="en-GB" dirty="0"/>
          </a:p>
        </p:txBody>
      </p:sp>
    </p:spTree>
    <p:extLst>
      <p:ext uri="{BB962C8B-B14F-4D97-AF65-F5344CB8AC3E}">
        <p14:creationId xmlns:p14="http://schemas.microsoft.com/office/powerpoint/2010/main" val="404401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F9F8E-A384-4F62-8D48-075A34754A6E}" type="datetime2">
              <a:rPr lang="en-GB" smtClean="0"/>
              <a:t>Wednesday, 06 January 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03D24F-27AF-4A5C-81D9-D96757ADB19D}" type="slidenum">
              <a:rPr lang="en-GB" smtClean="0"/>
              <a:t>‹#›</a:t>
            </a:fld>
            <a:endParaRPr lang="en-GB" dirty="0"/>
          </a:p>
        </p:txBody>
      </p:sp>
    </p:spTree>
    <p:extLst>
      <p:ext uri="{BB962C8B-B14F-4D97-AF65-F5344CB8AC3E}">
        <p14:creationId xmlns:p14="http://schemas.microsoft.com/office/powerpoint/2010/main" val="383735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9F50EDD-1AD2-4BFD-B670-4F9C3C7319BE}" type="datetime2">
              <a:rPr lang="en-GB" smtClean="0"/>
              <a:t>Wednesday, 06 January 2021</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03D24F-27AF-4A5C-81D9-D96757ADB19D}" type="slidenum">
              <a:rPr lang="en-GB" smtClean="0"/>
              <a:t>‹#›</a:t>
            </a:fld>
            <a:endParaRPr lang="en-GB"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28117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eology.com/articles/mohorovicic-discontinuity.s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54909E-5375-4246-BBAA-E5001BB58296}"/>
              </a:ext>
            </a:extLst>
          </p:cNvPr>
          <p:cNvPicPr>
            <a:picLocks noChangeAspect="1"/>
          </p:cNvPicPr>
          <p:nvPr/>
        </p:nvPicPr>
        <p:blipFill>
          <a:blip r:embed="rId3"/>
          <a:stretch>
            <a:fillRect/>
          </a:stretch>
        </p:blipFill>
        <p:spPr>
          <a:xfrm>
            <a:off x="8489245" y="194151"/>
            <a:ext cx="3420533" cy="868585"/>
          </a:xfrm>
          <a:prstGeom prst="rect">
            <a:avLst/>
          </a:prstGeom>
        </p:spPr>
      </p:pic>
      <p:sp>
        <p:nvSpPr>
          <p:cNvPr id="2" name="Title 1">
            <a:extLst>
              <a:ext uri="{FF2B5EF4-FFF2-40B4-BE49-F238E27FC236}">
                <a16:creationId xmlns:a16="http://schemas.microsoft.com/office/drawing/2014/main" id="{8FC902AD-AAB1-4272-8D15-307BD78C06FD}"/>
              </a:ext>
            </a:extLst>
          </p:cNvPr>
          <p:cNvSpPr>
            <a:spLocks noGrp="1"/>
          </p:cNvSpPr>
          <p:nvPr>
            <p:ph type="ctrTitle"/>
          </p:nvPr>
        </p:nvSpPr>
        <p:spPr/>
        <p:txBody>
          <a:bodyPr/>
          <a:lstStyle/>
          <a:p>
            <a:pPr algn="ctr"/>
            <a:r>
              <a:rPr lang="en-GB" sz="4800" b="0" i="0" dirty="0">
                <a:solidFill>
                  <a:srgbClr val="24292E"/>
                </a:solidFill>
                <a:effectLst/>
                <a:latin typeface="Arial" panose="020B0604020202020204" pitchFamily="34" charset="0"/>
                <a:cs typeface="Arial" panose="020B0604020202020204" pitchFamily="34" charset="0"/>
              </a:rPr>
              <a:t>A Project Overview –</a:t>
            </a:r>
            <a:br>
              <a:rPr lang="en-GB" sz="4800" b="0" i="0" dirty="0">
                <a:solidFill>
                  <a:srgbClr val="24292E"/>
                </a:solidFill>
                <a:effectLst/>
                <a:latin typeface="Arial" panose="020B0604020202020204" pitchFamily="34" charset="0"/>
                <a:cs typeface="Arial" panose="020B0604020202020204" pitchFamily="34" charset="0"/>
              </a:rPr>
            </a:br>
            <a:r>
              <a:rPr lang="en-GB" sz="4800" b="0" i="0" dirty="0">
                <a:solidFill>
                  <a:srgbClr val="24292E"/>
                </a:solidFill>
                <a:effectLst/>
                <a:latin typeface="Arial" panose="020B0604020202020204" pitchFamily="34" charset="0"/>
                <a:cs typeface="Arial" panose="020B0604020202020204" pitchFamily="34" charset="0"/>
              </a:rPr>
              <a:t>“Estimating the accuracy of Moho depth estimates from gravity inversion”</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57BD2D1-0C78-438F-BD0E-1E652E5DD39B}"/>
              </a:ext>
            </a:extLst>
          </p:cNvPr>
          <p:cNvSpPr>
            <a:spLocks noGrp="1"/>
          </p:cNvSpPr>
          <p:nvPr>
            <p:ph type="subTitle" idx="1"/>
          </p:nvPr>
        </p:nvSpPr>
        <p:spPr/>
        <p:txBody>
          <a:bodyPr>
            <a:normAutofit fontScale="85000" lnSpcReduction="20000"/>
          </a:bodyPr>
          <a:lstStyle/>
          <a:p>
            <a:r>
              <a:rPr lang="en-GB" dirty="0"/>
              <a:t>By Aidan Hernaman</a:t>
            </a:r>
          </a:p>
          <a:p>
            <a:r>
              <a:rPr lang="en-GB" dirty="0"/>
              <a:t>Supervised by </a:t>
            </a:r>
            <a:r>
              <a:rPr lang="en-GB" dirty="0" err="1"/>
              <a:t>Dr.</a:t>
            </a:r>
            <a:r>
              <a:rPr lang="en-GB" dirty="0"/>
              <a:t> Leonardo Uieda</a:t>
            </a:r>
          </a:p>
          <a:p>
            <a:r>
              <a:rPr lang="en-GB" dirty="0"/>
              <a:t>University of Liverpool</a:t>
            </a:r>
          </a:p>
        </p:txBody>
      </p:sp>
    </p:spTree>
    <p:extLst>
      <p:ext uri="{BB962C8B-B14F-4D97-AF65-F5344CB8AC3E}">
        <p14:creationId xmlns:p14="http://schemas.microsoft.com/office/powerpoint/2010/main" val="422961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24A69-E77D-4C86-9DBF-D4EA389396EF}"/>
              </a:ext>
            </a:extLst>
          </p:cNvPr>
          <p:cNvSpPr>
            <a:spLocks noGrp="1"/>
          </p:cNvSpPr>
          <p:nvPr>
            <p:ph type="title"/>
          </p:nvPr>
        </p:nvSpPr>
        <p:spPr/>
        <p:txBody>
          <a:bodyPr/>
          <a:lstStyle/>
          <a:p>
            <a:r>
              <a:rPr lang="en-GB" dirty="0"/>
              <a:t>Applying methodology</a:t>
            </a:r>
          </a:p>
        </p:txBody>
      </p:sp>
      <p:sp>
        <p:nvSpPr>
          <p:cNvPr id="3" name="Content Placeholder 2">
            <a:extLst>
              <a:ext uri="{FF2B5EF4-FFF2-40B4-BE49-F238E27FC236}">
                <a16:creationId xmlns:a16="http://schemas.microsoft.com/office/drawing/2014/main" id="{71A45AE1-2638-4F63-B49D-651AFC8FA21C}"/>
              </a:ext>
            </a:extLst>
          </p:cNvPr>
          <p:cNvSpPr>
            <a:spLocks noGrp="1"/>
          </p:cNvSpPr>
          <p:nvPr>
            <p:ph idx="1"/>
          </p:nvPr>
        </p:nvSpPr>
        <p:spPr/>
        <p:txBody>
          <a:bodyPr/>
          <a:lstStyle/>
          <a:p>
            <a:r>
              <a:rPr lang="en-GB" sz="2400" dirty="0"/>
              <a:t>Apply methodology to real data:</a:t>
            </a:r>
          </a:p>
          <a:p>
            <a:pPr>
              <a:buFont typeface="Wingdings" panose="05000000000000000000" pitchFamily="2" charset="2"/>
              <a:buChar char="§"/>
            </a:pPr>
            <a:r>
              <a:rPr lang="en-GB" sz="2400" dirty="0"/>
              <a:t>Based off success of hold out cross-validation method can apply method to real data</a:t>
            </a:r>
          </a:p>
          <a:p>
            <a:pPr>
              <a:buFont typeface="Wingdings" panose="05000000000000000000" pitchFamily="2" charset="2"/>
              <a:buChar char="§"/>
            </a:pPr>
            <a:r>
              <a:rPr lang="en-GB" sz="2400" dirty="0"/>
              <a:t>For instance can use South American data that Uieda &amp; Barbosa (2017) used</a:t>
            </a:r>
          </a:p>
          <a:p>
            <a:pPr>
              <a:buFont typeface="Wingdings" panose="05000000000000000000" pitchFamily="2" charset="2"/>
              <a:buChar char="§"/>
            </a:pPr>
            <a:r>
              <a:rPr lang="en-GB" sz="2400" dirty="0"/>
              <a:t>If cross-validation doesn’t work then will just have a Moho depth model.</a:t>
            </a:r>
          </a:p>
          <a:p>
            <a:pPr>
              <a:buFont typeface="Wingdings" panose="05000000000000000000" pitchFamily="2" charset="2"/>
              <a:buChar char="§"/>
            </a:pPr>
            <a:r>
              <a:rPr lang="en-GB" sz="2400" dirty="0"/>
              <a:t>Or can look deeper into modelling subducting slab</a:t>
            </a:r>
          </a:p>
        </p:txBody>
      </p:sp>
      <p:sp>
        <p:nvSpPr>
          <p:cNvPr id="4" name="Slide Number Placeholder 3">
            <a:extLst>
              <a:ext uri="{FF2B5EF4-FFF2-40B4-BE49-F238E27FC236}">
                <a16:creationId xmlns:a16="http://schemas.microsoft.com/office/drawing/2014/main" id="{A2681BDD-54C9-4A00-8C3F-2ADCBB69AE43}"/>
              </a:ext>
            </a:extLst>
          </p:cNvPr>
          <p:cNvSpPr>
            <a:spLocks noGrp="1"/>
          </p:cNvSpPr>
          <p:nvPr>
            <p:ph type="sldNum" sz="quarter" idx="12"/>
          </p:nvPr>
        </p:nvSpPr>
        <p:spPr/>
        <p:txBody>
          <a:bodyPr/>
          <a:lstStyle/>
          <a:p>
            <a:fld id="{D503D24F-27AF-4A5C-81D9-D96757ADB19D}" type="slidenum">
              <a:rPr lang="en-GB" smtClean="0"/>
              <a:t>10</a:t>
            </a:fld>
            <a:endParaRPr lang="en-GB" dirty="0"/>
          </a:p>
        </p:txBody>
      </p:sp>
    </p:spTree>
    <p:extLst>
      <p:ext uri="{BB962C8B-B14F-4D97-AF65-F5344CB8AC3E}">
        <p14:creationId xmlns:p14="http://schemas.microsoft.com/office/powerpoint/2010/main" val="54513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74F8-8F20-436A-803D-90934B5D406A}"/>
              </a:ext>
            </a:extLst>
          </p:cNvPr>
          <p:cNvSpPr>
            <a:spLocks noGrp="1"/>
          </p:cNvSpPr>
          <p:nvPr>
            <p:ph type="title"/>
          </p:nvPr>
        </p:nvSpPr>
        <p:spPr/>
        <p:txBody>
          <a:bodyPr/>
          <a:lstStyle/>
          <a:p>
            <a:r>
              <a:rPr lang="en-GB" dirty="0"/>
              <a:t>Model effect of a subducting slab</a:t>
            </a:r>
          </a:p>
        </p:txBody>
      </p:sp>
      <p:sp>
        <p:nvSpPr>
          <p:cNvPr id="3" name="Content Placeholder 2">
            <a:extLst>
              <a:ext uri="{FF2B5EF4-FFF2-40B4-BE49-F238E27FC236}">
                <a16:creationId xmlns:a16="http://schemas.microsoft.com/office/drawing/2014/main" id="{CF94706D-4F1C-4ABB-8C5F-9B1745D0E7F7}"/>
              </a:ext>
            </a:extLst>
          </p:cNvPr>
          <p:cNvSpPr>
            <a:spLocks noGrp="1"/>
          </p:cNvSpPr>
          <p:nvPr>
            <p:ph idx="1"/>
          </p:nvPr>
        </p:nvSpPr>
        <p:spPr/>
        <p:txBody>
          <a:bodyPr/>
          <a:lstStyle/>
          <a:p>
            <a:r>
              <a:rPr lang="en-GB" sz="2400" dirty="0"/>
              <a:t>Extra (time dependant): model effect of a subducting slab</a:t>
            </a:r>
          </a:p>
          <a:p>
            <a:pPr>
              <a:buFont typeface="Wingdings" panose="05000000000000000000" pitchFamily="2" charset="2"/>
              <a:buChar char="§"/>
            </a:pPr>
            <a:r>
              <a:rPr lang="en-GB" sz="2400" dirty="0"/>
              <a:t>Uieda &amp; Barbosa (2017) model does not account for subducting Nazca plate just estimates it</a:t>
            </a:r>
          </a:p>
          <a:p>
            <a:pPr>
              <a:buFont typeface="Wingdings" panose="05000000000000000000" pitchFamily="2" charset="2"/>
              <a:buChar char="§"/>
            </a:pPr>
            <a:r>
              <a:rPr lang="en-GB" sz="2400" dirty="0"/>
              <a:t>Use Slab2 model to model the effect of this subducting slab</a:t>
            </a:r>
          </a:p>
          <a:p>
            <a:pPr>
              <a:buFont typeface="Wingdings" panose="05000000000000000000" pitchFamily="2" charset="2"/>
              <a:buChar char="§"/>
            </a:pPr>
            <a:r>
              <a:rPr lang="en-GB" sz="2400" dirty="0"/>
              <a:t>Assume crust and lithosphere thickness as priori data and calculate effects with tesseroids</a:t>
            </a:r>
          </a:p>
          <a:p>
            <a:pPr>
              <a:buFont typeface="Wingdings" panose="05000000000000000000" pitchFamily="2" charset="2"/>
              <a:buChar char="§"/>
            </a:pPr>
            <a:r>
              <a:rPr lang="en-GB" sz="2400" dirty="0"/>
              <a:t>Finally calculate how much it contributes to uncertainty of Moho depth</a:t>
            </a:r>
          </a:p>
          <a:p>
            <a:endParaRPr lang="en-GB" dirty="0"/>
          </a:p>
        </p:txBody>
      </p:sp>
      <p:sp>
        <p:nvSpPr>
          <p:cNvPr id="4" name="Slide Number Placeholder 3">
            <a:extLst>
              <a:ext uri="{FF2B5EF4-FFF2-40B4-BE49-F238E27FC236}">
                <a16:creationId xmlns:a16="http://schemas.microsoft.com/office/drawing/2014/main" id="{484CE34A-0FE0-4EBC-94E5-72CE6399C925}"/>
              </a:ext>
            </a:extLst>
          </p:cNvPr>
          <p:cNvSpPr>
            <a:spLocks noGrp="1"/>
          </p:cNvSpPr>
          <p:nvPr>
            <p:ph type="sldNum" sz="quarter" idx="12"/>
          </p:nvPr>
        </p:nvSpPr>
        <p:spPr/>
        <p:txBody>
          <a:bodyPr/>
          <a:lstStyle/>
          <a:p>
            <a:fld id="{D503D24F-27AF-4A5C-81D9-D96757ADB19D}" type="slidenum">
              <a:rPr lang="en-GB" smtClean="0"/>
              <a:t>11</a:t>
            </a:fld>
            <a:endParaRPr lang="en-GB" dirty="0"/>
          </a:p>
        </p:txBody>
      </p:sp>
    </p:spTree>
    <p:extLst>
      <p:ext uri="{BB962C8B-B14F-4D97-AF65-F5344CB8AC3E}">
        <p14:creationId xmlns:p14="http://schemas.microsoft.com/office/powerpoint/2010/main" val="325466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E83D6D-1284-47C0-A44E-41574567024D}"/>
              </a:ext>
            </a:extLst>
          </p:cNvPr>
          <p:cNvSpPr>
            <a:spLocks noGrp="1"/>
          </p:cNvSpPr>
          <p:nvPr>
            <p:ph type="title"/>
          </p:nvPr>
        </p:nvSpPr>
        <p:spPr>
          <a:xfrm>
            <a:off x="4974771" y="634946"/>
            <a:ext cx="6574972" cy="1450757"/>
          </a:xfrm>
        </p:spPr>
        <p:txBody>
          <a:bodyPr>
            <a:normAutofit/>
          </a:bodyPr>
          <a:lstStyle/>
          <a:p>
            <a:r>
              <a:rPr lang="en-GB" dirty="0"/>
              <a:t>Where this project fits into current research </a:t>
            </a:r>
          </a:p>
        </p:txBody>
      </p:sp>
      <p:cxnSp>
        <p:nvCxnSpPr>
          <p:cNvPr id="32" name="Straight Connector 25">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F9A73F-54FC-409E-8E7E-F9289953832E}"/>
              </a:ext>
            </a:extLst>
          </p:cNvPr>
          <p:cNvSpPr>
            <a:spLocks noGrp="1"/>
          </p:cNvSpPr>
          <p:nvPr>
            <p:ph idx="1"/>
          </p:nvPr>
        </p:nvSpPr>
        <p:spPr>
          <a:xfrm>
            <a:off x="4974769" y="2198914"/>
            <a:ext cx="6574973" cy="3670180"/>
          </a:xfrm>
        </p:spPr>
        <p:txBody>
          <a:bodyPr>
            <a:noAutofit/>
          </a:bodyPr>
          <a:lstStyle/>
          <a:p>
            <a:pPr>
              <a:buFont typeface="Wingdings" panose="05000000000000000000" pitchFamily="2" charset="2"/>
              <a:buChar char="§"/>
            </a:pPr>
            <a:r>
              <a:rPr lang="en-GB" sz="2400" dirty="0"/>
              <a:t>Many people have produced Moho models of South America</a:t>
            </a:r>
          </a:p>
          <a:p>
            <a:pPr>
              <a:buFont typeface="Wingdings" panose="05000000000000000000" pitchFamily="2" charset="2"/>
              <a:buChar char="§"/>
            </a:pPr>
            <a:r>
              <a:rPr lang="en-GB" sz="2400" dirty="0"/>
              <a:t>Few have included uncertainty estimates</a:t>
            </a:r>
          </a:p>
          <a:p>
            <a:pPr>
              <a:buFont typeface="Wingdings" panose="05000000000000000000" pitchFamily="2" charset="2"/>
              <a:buChar char="§"/>
            </a:pPr>
            <a:r>
              <a:rPr lang="en-GB" sz="2400" dirty="0"/>
              <a:t>Szwillus (2019) included uncertainty estimates in their model by using residual topography</a:t>
            </a:r>
          </a:p>
          <a:p>
            <a:pPr>
              <a:buFont typeface="Wingdings" panose="05000000000000000000" pitchFamily="2" charset="2"/>
              <a:buChar char="§"/>
            </a:pPr>
            <a:r>
              <a:rPr lang="en-GB" sz="2400" dirty="0"/>
              <a:t>Almost no papers have used approach of hold out cross-validation</a:t>
            </a:r>
          </a:p>
        </p:txBody>
      </p:sp>
      <p:sp>
        <p:nvSpPr>
          <p:cNvPr id="33" name="Rectangle 27">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a:extLst>
              <a:ext uri="{FF2B5EF4-FFF2-40B4-BE49-F238E27FC236}">
                <a16:creationId xmlns:a16="http://schemas.microsoft.com/office/drawing/2014/main" id="{68B4C9DF-8ADB-4549-8E39-AC04012921A1}"/>
              </a:ext>
            </a:extLst>
          </p:cNvPr>
          <p:cNvGrpSpPr/>
          <p:nvPr/>
        </p:nvGrpSpPr>
        <p:grpSpPr>
          <a:xfrm>
            <a:off x="148793" y="2085703"/>
            <a:ext cx="4581251" cy="3259723"/>
            <a:chOff x="148793" y="2085703"/>
            <a:chExt cx="4581251" cy="3259723"/>
          </a:xfrm>
        </p:grpSpPr>
        <p:pic>
          <p:nvPicPr>
            <p:cNvPr id="8" name="Picture 7">
              <a:extLst>
                <a:ext uri="{FF2B5EF4-FFF2-40B4-BE49-F238E27FC236}">
                  <a16:creationId xmlns:a16="http://schemas.microsoft.com/office/drawing/2014/main" id="{B3D6335F-34B0-4A28-818A-6A519BB60636}"/>
                </a:ext>
              </a:extLst>
            </p:cNvPr>
            <p:cNvPicPr>
              <a:picLocks noChangeAspect="1"/>
            </p:cNvPicPr>
            <p:nvPr/>
          </p:nvPicPr>
          <p:blipFill rotWithShape="1">
            <a:blip r:embed="rId3"/>
            <a:srcRect l="27870" t="28477" r="28611" b="24115"/>
            <a:stretch/>
          </p:blipFill>
          <p:spPr>
            <a:xfrm>
              <a:off x="148793" y="2085703"/>
              <a:ext cx="4581251" cy="2807240"/>
            </a:xfrm>
            <a:prstGeom prst="rect">
              <a:avLst/>
            </a:prstGeom>
          </p:spPr>
        </p:pic>
        <p:sp>
          <p:nvSpPr>
            <p:cNvPr id="9" name="TextBox 8">
              <a:extLst>
                <a:ext uri="{FF2B5EF4-FFF2-40B4-BE49-F238E27FC236}">
                  <a16:creationId xmlns:a16="http://schemas.microsoft.com/office/drawing/2014/main" id="{132065E5-4EAC-498F-836D-2015BDDD61BA}"/>
                </a:ext>
              </a:extLst>
            </p:cNvPr>
            <p:cNvSpPr txBox="1"/>
            <p:nvPr/>
          </p:nvSpPr>
          <p:spPr>
            <a:xfrm>
              <a:off x="442303" y="4980558"/>
              <a:ext cx="4001315" cy="364868"/>
            </a:xfrm>
            <a:prstGeom prst="rect">
              <a:avLst/>
            </a:prstGeom>
            <a:noFill/>
            <a:ln>
              <a:noFill/>
            </a:ln>
          </p:spPr>
          <p:txBody>
            <a:bodyPr wrap="square" rtlCol="0">
              <a:noAutofit/>
            </a:bodyPr>
            <a:lstStyle/>
            <a:p>
              <a:pPr>
                <a:spcAft>
                  <a:spcPts val="600"/>
                </a:spcAft>
              </a:pPr>
              <a:r>
                <a:rPr lang="en-GB" sz="800" dirty="0">
                  <a:solidFill>
                    <a:sysClr val="windowText" lastClr="000000"/>
                  </a:solidFill>
                </a:rPr>
                <a:t>Figure 6- Uncertainty estimates of South America based off residual topography and interpolation. </a:t>
              </a:r>
              <a:r>
                <a:rPr lang="en-GB" sz="800" dirty="0">
                  <a:effectLst/>
                  <a:ea typeface="Calibri" panose="020F0502020204030204" pitchFamily="34" charset="0"/>
                  <a:cs typeface="Times New Roman" panose="02020603050405020304" pitchFamily="18" charset="0"/>
                </a:rPr>
                <a:t>Szwillus, W., Afonso, J.C., Ebbing, J. and Mooney, W.D., 2019. Global crustal thickness and velocity structure from geostatistical analysis of seismic data. Journal of Geophysical Research: Solid Earth, 124(2), pp.1626-1652.</a:t>
              </a:r>
            </a:p>
            <a:p>
              <a:pPr>
                <a:spcAft>
                  <a:spcPts val="600"/>
                </a:spcAft>
              </a:pPr>
              <a:endParaRPr lang="en-GB" sz="800" dirty="0">
                <a:solidFill>
                  <a:sysClr val="windowText" lastClr="000000"/>
                </a:solidFill>
              </a:endParaRPr>
            </a:p>
          </p:txBody>
        </p:sp>
      </p:grpSp>
      <p:sp>
        <p:nvSpPr>
          <p:cNvPr id="5" name="Slide Number Placeholder 4">
            <a:extLst>
              <a:ext uri="{FF2B5EF4-FFF2-40B4-BE49-F238E27FC236}">
                <a16:creationId xmlns:a16="http://schemas.microsoft.com/office/drawing/2014/main" id="{FF10CCE9-605F-45C1-B994-E0A26D6507A5}"/>
              </a:ext>
            </a:extLst>
          </p:cNvPr>
          <p:cNvSpPr>
            <a:spLocks noGrp="1"/>
          </p:cNvSpPr>
          <p:nvPr>
            <p:ph type="sldNum" sz="quarter" idx="12"/>
          </p:nvPr>
        </p:nvSpPr>
        <p:spPr/>
        <p:txBody>
          <a:bodyPr/>
          <a:lstStyle/>
          <a:p>
            <a:fld id="{D503D24F-27AF-4A5C-81D9-D96757ADB19D}" type="slidenum">
              <a:rPr lang="en-GB" smtClean="0"/>
              <a:t>12</a:t>
            </a:fld>
            <a:endParaRPr lang="en-GB" dirty="0"/>
          </a:p>
        </p:txBody>
      </p:sp>
    </p:spTree>
    <p:extLst>
      <p:ext uri="{BB962C8B-B14F-4D97-AF65-F5344CB8AC3E}">
        <p14:creationId xmlns:p14="http://schemas.microsoft.com/office/powerpoint/2010/main" val="3148413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B948-36D0-4ADA-9C48-AD8CD404F18B}"/>
              </a:ext>
            </a:extLst>
          </p:cNvPr>
          <p:cNvSpPr>
            <a:spLocks noGrp="1"/>
          </p:cNvSpPr>
          <p:nvPr>
            <p:ph type="title"/>
          </p:nvPr>
        </p:nvSpPr>
        <p:spPr/>
        <p:txBody>
          <a:bodyPr/>
          <a:lstStyle/>
          <a:p>
            <a:r>
              <a:rPr lang="en-GB" dirty="0"/>
              <a:t>Possible future work</a:t>
            </a:r>
          </a:p>
        </p:txBody>
      </p:sp>
      <p:sp>
        <p:nvSpPr>
          <p:cNvPr id="3" name="Content Placeholder 2">
            <a:extLst>
              <a:ext uri="{FF2B5EF4-FFF2-40B4-BE49-F238E27FC236}">
                <a16:creationId xmlns:a16="http://schemas.microsoft.com/office/drawing/2014/main" id="{8C95E9D2-737B-4340-AF1E-6051C986625C}"/>
              </a:ext>
            </a:extLst>
          </p:cNvPr>
          <p:cNvSpPr>
            <a:spLocks noGrp="1"/>
          </p:cNvSpPr>
          <p:nvPr>
            <p:ph idx="1"/>
          </p:nvPr>
        </p:nvSpPr>
        <p:spPr/>
        <p:txBody>
          <a:bodyPr/>
          <a:lstStyle/>
          <a:p>
            <a:pPr>
              <a:buFont typeface="Wingdings" panose="05000000000000000000" pitchFamily="2" charset="2"/>
              <a:buChar char="§"/>
            </a:pPr>
            <a:r>
              <a:rPr lang="en-GB" sz="2400" dirty="0"/>
              <a:t>Adding a variable density contrast</a:t>
            </a:r>
          </a:p>
          <a:p>
            <a:pPr>
              <a:buFont typeface="Wingdings" panose="05000000000000000000" pitchFamily="2" charset="2"/>
              <a:buChar char="§"/>
            </a:pPr>
            <a:r>
              <a:rPr lang="en-GB" sz="2400" dirty="0"/>
              <a:t>In many papers a single density contrast is used for South America which isn’t geologically correct but does make coding easier</a:t>
            </a:r>
          </a:p>
          <a:p>
            <a:pPr>
              <a:buFont typeface="Wingdings" panose="05000000000000000000" pitchFamily="2" charset="2"/>
              <a:buChar char="§"/>
            </a:pPr>
            <a:r>
              <a:rPr lang="en-GB" sz="2400" dirty="0"/>
              <a:t>Can implement multiple density contrasts </a:t>
            </a:r>
          </a:p>
          <a:p>
            <a:pPr>
              <a:buFont typeface="Wingdings" panose="05000000000000000000" pitchFamily="2" charset="2"/>
              <a:buChar char="§"/>
            </a:pPr>
            <a:r>
              <a:rPr lang="en-GB" sz="2400" dirty="0"/>
              <a:t>May change how the unmodelled masses are estimated as well as reduce overall error</a:t>
            </a:r>
          </a:p>
          <a:p>
            <a:pPr>
              <a:buFont typeface="Wingdings" panose="05000000000000000000" pitchFamily="2" charset="2"/>
              <a:buChar char="§"/>
            </a:pPr>
            <a:endParaRPr lang="en-GB" sz="2400"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4" name="Slide Number Placeholder 3">
            <a:extLst>
              <a:ext uri="{FF2B5EF4-FFF2-40B4-BE49-F238E27FC236}">
                <a16:creationId xmlns:a16="http://schemas.microsoft.com/office/drawing/2014/main" id="{4A051920-D46D-49D1-BEB2-0E4A81B9505A}"/>
              </a:ext>
            </a:extLst>
          </p:cNvPr>
          <p:cNvSpPr>
            <a:spLocks noGrp="1"/>
          </p:cNvSpPr>
          <p:nvPr>
            <p:ph type="sldNum" sz="quarter" idx="12"/>
          </p:nvPr>
        </p:nvSpPr>
        <p:spPr/>
        <p:txBody>
          <a:bodyPr/>
          <a:lstStyle/>
          <a:p>
            <a:fld id="{D503D24F-27AF-4A5C-81D9-D96757ADB19D}" type="slidenum">
              <a:rPr lang="en-GB" smtClean="0"/>
              <a:t>13</a:t>
            </a:fld>
            <a:endParaRPr lang="en-GB" dirty="0"/>
          </a:p>
        </p:txBody>
      </p:sp>
    </p:spTree>
    <p:extLst>
      <p:ext uri="{BB962C8B-B14F-4D97-AF65-F5344CB8AC3E}">
        <p14:creationId xmlns:p14="http://schemas.microsoft.com/office/powerpoint/2010/main" val="395638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7439-5489-4923-99E6-6D6AA3360B8B}"/>
              </a:ext>
            </a:extLst>
          </p:cNvPr>
          <p:cNvSpPr>
            <a:spLocks noGrp="1"/>
          </p:cNvSpPr>
          <p:nvPr>
            <p:ph type="title"/>
          </p:nvPr>
        </p:nvSpPr>
        <p:spPr/>
        <p:txBody>
          <a:bodyPr/>
          <a:lstStyle/>
          <a:p>
            <a:r>
              <a:rPr lang="en-GB" dirty="0"/>
              <a:t>Final Remarks</a:t>
            </a:r>
          </a:p>
        </p:txBody>
      </p:sp>
      <p:sp>
        <p:nvSpPr>
          <p:cNvPr id="3" name="Content Placeholder 2">
            <a:extLst>
              <a:ext uri="{FF2B5EF4-FFF2-40B4-BE49-F238E27FC236}">
                <a16:creationId xmlns:a16="http://schemas.microsoft.com/office/drawing/2014/main" id="{B2FA808E-93AA-4755-B8F2-1446C284A52E}"/>
              </a:ext>
            </a:extLst>
          </p:cNvPr>
          <p:cNvSpPr>
            <a:spLocks noGrp="1"/>
          </p:cNvSpPr>
          <p:nvPr>
            <p:ph idx="1"/>
          </p:nvPr>
        </p:nvSpPr>
        <p:spPr/>
        <p:txBody>
          <a:bodyPr/>
          <a:lstStyle/>
          <a:p>
            <a:pPr>
              <a:buFont typeface="Wingdings" panose="05000000000000000000" pitchFamily="2" charset="2"/>
              <a:buChar char="§"/>
            </a:pPr>
            <a:r>
              <a:rPr lang="en-GB" dirty="0"/>
              <a:t>Modelling Moho depth through Inversion</a:t>
            </a:r>
          </a:p>
          <a:p>
            <a:pPr>
              <a:buFont typeface="Wingdings" panose="05000000000000000000" pitchFamily="2" charset="2"/>
              <a:buChar char="§"/>
            </a:pPr>
            <a:r>
              <a:rPr lang="en-GB" dirty="0"/>
              <a:t>Hardly any models include uncertainty estimates</a:t>
            </a:r>
          </a:p>
          <a:p>
            <a:pPr>
              <a:buFont typeface="Wingdings" panose="05000000000000000000" pitchFamily="2" charset="2"/>
              <a:buChar char="§"/>
            </a:pPr>
            <a:r>
              <a:rPr lang="en-GB" dirty="0"/>
              <a:t>Trying to estimate uncertainty from seismic point estimates</a:t>
            </a:r>
          </a:p>
          <a:p>
            <a:pPr>
              <a:buFont typeface="Wingdings" panose="05000000000000000000" pitchFamily="2" charset="2"/>
              <a:buChar char="§"/>
            </a:pPr>
            <a:r>
              <a:rPr lang="en-GB" dirty="0"/>
              <a:t>Trying to reduce effect of gravity residuals by adding unmodelled masses</a:t>
            </a:r>
          </a:p>
          <a:p>
            <a:pPr>
              <a:buFont typeface="Wingdings" panose="05000000000000000000" pitchFamily="2" charset="2"/>
              <a:buChar char="§"/>
            </a:pPr>
            <a:endParaRPr lang="en-GB" dirty="0"/>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4" name="Slide Number Placeholder 3">
            <a:extLst>
              <a:ext uri="{FF2B5EF4-FFF2-40B4-BE49-F238E27FC236}">
                <a16:creationId xmlns:a16="http://schemas.microsoft.com/office/drawing/2014/main" id="{67D8EBE7-0E39-47E4-895A-F3715B71F5D9}"/>
              </a:ext>
            </a:extLst>
          </p:cNvPr>
          <p:cNvSpPr>
            <a:spLocks noGrp="1"/>
          </p:cNvSpPr>
          <p:nvPr>
            <p:ph type="sldNum" sz="quarter" idx="12"/>
          </p:nvPr>
        </p:nvSpPr>
        <p:spPr/>
        <p:txBody>
          <a:bodyPr/>
          <a:lstStyle/>
          <a:p>
            <a:fld id="{D503D24F-27AF-4A5C-81D9-D96757ADB19D}" type="slidenum">
              <a:rPr lang="en-GB" smtClean="0"/>
              <a:t>14</a:t>
            </a:fld>
            <a:endParaRPr lang="en-GB" dirty="0"/>
          </a:p>
        </p:txBody>
      </p:sp>
    </p:spTree>
    <p:extLst>
      <p:ext uri="{BB962C8B-B14F-4D97-AF65-F5344CB8AC3E}">
        <p14:creationId xmlns:p14="http://schemas.microsoft.com/office/powerpoint/2010/main" val="289444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B073-F172-40E6-B32E-205D2CFE8C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C43F6F0-9F28-4103-8A5F-9BC9D5E786E2}"/>
              </a:ext>
            </a:extLst>
          </p:cNvPr>
          <p:cNvSpPr>
            <a:spLocks noGrp="1"/>
          </p:cNvSpPr>
          <p:nvPr>
            <p:ph idx="1"/>
          </p:nvPr>
        </p:nvSpPr>
        <p:spPr/>
        <p:txBody>
          <a:bodyPr/>
          <a:lstStyle/>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Assumpção, M., Feng, M., Tassara, A. and Julià, J., 2013. Models of crustal thickness for South America from seismic refraction, receiver functions and surface wave tomography. Tectonophysics, 609, pp.82-96.</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rPr>
              <a:t>Laske, G. et al. (2013) CRUST1.0 A New Global Crustal Model at 1x1 Degrees [Online]. Available at: https://igppweb.ucsd.edu/~gabi/crust1.html </a:t>
            </a:r>
            <a:r>
              <a:rPr lang="en-GB" sz="1800" dirty="0">
                <a:latin typeface="Times New Roman" panose="02020603050405020304" pitchFamily="18" charset="0"/>
                <a:ea typeface="Calibri" panose="020F0502020204030204" pitchFamily="34" charset="0"/>
                <a:cs typeface="Times New Roman" panose="02020603050405020304" pitchFamily="18" charset="0"/>
              </a:rPr>
              <a:t>(Accessed 18 November 2020)</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Reguzzoni, M. and Sampietro, D., 2015. GEMMA: An Earth crustal model based on GOCE satellite data. International Journal of Applied Earth Observation and Geoinformation, 35, pp.31-43.</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Szwillus, W., Afonso, J.C., Ebbing, J. and Mooney, W.D., 2019. Global crustal thickness and velocity structure from geostatistical analysis of seismic data. Journal of Geophysical Research: Solid Earth, 124(2), pp.1626-1652.</a:t>
            </a:r>
          </a:p>
          <a:p>
            <a:pPr marL="342900" indent="-342900">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Uieda, L. and Barbosa, V.C., 2017. Fast nonlinear gravity inversion in spherical coordinates with application to the South American Moho. Geophysical Journal International, 208(1), pp.162-176.</a:t>
            </a:r>
          </a:p>
          <a:p>
            <a:pPr marL="342900" indent="-342900">
              <a:buFont typeface="+mj-lt"/>
              <a:buAutoNum type="arabicPeriod"/>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C01093BF-0466-4638-92CA-D0F8A425EE95}"/>
              </a:ext>
            </a:extLst>
          </p:cNvPr>
          <p:cNvSpPr>
            <a:spLocks noGrp="1"/>
          </p:cNvSpPr>
          <p:nvPr>
            <p:ph type="sldNum" sz="quarter" idx="12"/>
          </p:nvPr>
        </p:nvSpPr>
        <p:spPr/>
        <p:txBody>
          <a:bodyPr/>
          <a:lstStyle/>
          <a:p>
            <a:fld id="{D503D24F-27AF-4A5C-81D9-D96757ADB19D}" type="slidenum">
              <a:rPr lang="en-GB" smtClean="0"/>
              <a:t>15</a:t>
            </a:fld>
            <a:endParaRPr lang="en-GB" dirty="0"/>
          </a:p>
        </p:txBody>
      </p:sp>
    </p:spTree>
    <p:extLst>
      <p:ext uri="{BB962C8B-B14F-4D97-AF65-F5344CB8AC3E}">
        <p14:creationId xmlns:p14="http://schemas.microsoft.com/office/powerpoint/2010/main" val="310102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4DDC-956C-42EE-9B64-C84E0F182587}"/>
              </a:ext>
            </a:extLst>
          </p:cNvPr>
          <p:cNvSpPr>
            <a:spLocks noGrp="1"/>
          </p:cNvSpPr>
          <p:nvPr>
            <p:ph type="title"/>
          </p:nvPr>
        </p:nvSpPr>
        <p:spPr>
          <a:xfrm>
            <a:off x="1097280" y="286603"/>
            <a:ext cx="10058400" cy="1450757"/>
          </a:xfrm>
        </p:spPr>
        <p:txBody>
          <a:bodyPr>
            <a:normAutofit/>
          </a:bodyPr>
          <a:lstStyle/>
          <a:p>
            <a:r>
              <a:rPr lang="en-GB" dirty="0"/>
              <a:t>What will be covered in this Overview</a:t>
            </a:r>
          </a:p>
        </p:txBody>
      </p:sp>
      <p:graphicFrame>
        <p:nvGraphicFramePr>
          <p:cNvPr id="7" name="Content Placeholder 2">
            <a:extLst>
              <a:ext uri="{FF2B5EF4-FFF2-40B4-BE49-F238E27FC236}">
                <a16:creationId xmlns:a16="http://schemas.microsoft.com/office/drawing/2014/main" id="{A54A2881-12E1-4072-A1A3-4EA24B8D038D}"/>
              </a:ext>
            </a:extLst>
          </p:cNvPr>
          <p:cNvGraphicFramePr>
            <a:graphicFrameLocks noGrp="1"/>
          </p:cNvGraphicFramePr>
          <p:nvPr>
            <p:ph idx="1"/>
            <p:extLst>
              <p:ext uri="{D42A27DB-BD31-4B8C-83A1-F6EECF244321}">
                <p14:modId xmlns:p14="http://schemas.microsoft.com/office/powerpoint/2010/main" val="358709650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FE575F78-95DD-445D-A8F7-A1C3E62A06EA}"/>
              </a:ext>
            </a:extLst>
          </p:cNvPr>
          <p:cNvSpPr>
            <a:spLocks noGrp="1"/>
          </p:cNvSpPr>
          <p:nvPr>
            <p:ph type="sldNum" sz="quarter" idx="12"/>
          </p:nvPr>
        </p:nvSpPr>
        <p:spPr/>
        <p:txBody>
          <a:bodyPr/>
          <a:lstStyle/>
          <a:p>
            <a:fld id="{D503D24F-27AF-4A5C-81D9-D96757ADB19D}" type="slidenum">
              <a:rPr lang="en-GB" smtClean="0"/>
              <a:t>16</a:t>
            </a:fld>
            <a:endParaRPr lang="en-GB" dirty="0"/>
          </a:p>
        </p:txBody>
      </p:sp>
    </p:spTree>
    <p:extLst>
      <p:ext uri="{BB962C8B-B14F-4D97-AF65-F5344CB8AC3E}">
        <p14:creationId xmlns:p14="http://schemas.microsoft.com/office/powerpoint/2010/main" val="318002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A5DF4-B658-4FDA-BC79-2B3C140A6FDA}"/>
              </a:ext>
            </a:extLst>
          </p:cNvPr>
          <p:cNvSpPr>
            <a:spLocks noGrp="1"/>
          </p:cNvSpPr>
          <p:nvPr>
            <p:ph type="title"/>
          </p:nvPr>
        </p:nvSpPr>
        <p:spPr>
          <a:xfrm>
            <a:off x="7859485" y="634946"/>
            <a:ext cx="3690257" cy="1450757"/>
          </a:xfrm>
        </p:spPr>
        <p:txBody>
          <a:bodyPr>
            <a:normAutofit/>
          </a:bodyPr>
          <a:lstStyle/>
          <a:p>
            <a:r>
              <a:rPr lang="en-GB" sz="4400"/>
              <a:t>Introduction to the problem</a:t>
            </a:r>
          </a:p>
        </p:txBody>
      </p:sp>
      <p:pic>
        <p:nvPicPr>
          <p:cNvPr id="5" name="Picture 4" descr="Chart&#10;&#10;Description automatically generated">
            <a:extLst>
              <a:ext uri="{FF2B5EF4-FFF2-40B4-BE49-F238E27FC236}">
                <a16:creationId xmlns:a16="http://schemas.microsoft.com/office/drawing/2014/main" id="{9EED2ADE-BEF3-41BE-84FF-6002AAB53B1A}"/>
              </a:ext>
            </a:extLst>
          </p:cNvPr>
          <p:cNvPicPr>
            <a:picLocks noChangeAspect="1"/>
          </p:cNvPicPr>
          <p:nvPr/>
        </p:nvPicPr>
        <p:blipFill>
          <a:blip r:embed="rId3"/>
          <a:stretch>
            <a:fillRect/>
          </a:stretch>
        </p:blipFill>
        <p:spPr>
          <a:xfrm>
            <a:off x="633999" y="1060691"/>
            <a:ext cx="6909801" cy="4473186"/>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F7F46A-D73B-45F5-B29D-7ED5A77EF98A}"/>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
            </a:pPr>
            <a:r>
              <a:rPr lang="en-GB" sz="1800" dirty="0">
                <a:solidFill>
                  <a:schemeClr val="tx1"/>
                </a:solidFill>
              </a:rPr>
              <a:t>The Mohoro</a:t>
            </a:r>
            <a:r>
              <a:rPr lang="en-GB" sz="1800" b="0" i="0" dirty="0">
                <a:solidFill>
                  <a:schemeClr val="tx1"/>
                </a:solidFill>
                <a:effectLst/>
              </a:rPr>
              <a:t>vičić</a:t>
            </a:r>
            <a:r>
              <a:rPr lang="en-GB" sz="1800" dirty="0">
                <a:solidFill>
                  <a:schemeClr val="tx1"/>
                </a:solidFill>
              </a:rPr>
              <a:t> </a:t>
            </a:r>
            <a:r>
              <a:rPr lang="en-GB" sz="1800" b="0" i="0" dirty="0">
                <a:solidFill>
                  <a:schemeClr val="tx1"/>
                </a:solidFill>
                <a:effectLst/>
              </a:rPr>
              <a:t>discontinuity (Moho) is an inverse problem</a:t>
            </a:r>
          </a:p>
          <a:p>
            <a:pPr>
              <a:buFont typeface="Wingdings" panose="05000000000000000000" pitchFamily="2" charset="2"/>
              <a:buChar char="§"/>
            </a:pPr>
            <a:r>
              <a:rPr lang="en-GB" sz="1800" dirty="0">
                <a:solidFill>
                  <a:schemeClr val="tx1"/>
                </a:solidFill>
              </a:rPr>
              <a:t>Needs data to estimate boundary</a:t>
            </a:r>
          </a:p>
          <a:p>
            <a:pPr>
              <a:buFont typeface="Wingdings" panose="05000000000000000000" pitchFamily="2" charset="2"/>
              <a:buChar char="§"/>
            </a:pPr>
            <a:r>
              <a:rPr lang="en-GB" sz="1800" dirty="0">
                <a:solidFill>
                  <a:schemeClr val="tx1"/>
                </a:solidFill>
              </a:rPr>
              <a:t> Many have modelled the Moho such as </a:t>
            </a:r>
            <a:r>
              <a:rPr lang="en-GB" sz="1800" dirty="0">
                <a:solidFill>
                  <a:schemeClr val="tx1"/>
                </a:solidFill>
                <a:effectLst/>
                <a:ea typeface="Calibri" panose="020F0502020204030204" pitchFamily="34" charset="0"/>
              </a:rPr>
              <a:t>Assumpção (2013), Uieda &amp; Barbosa (2017), and Reguzzoni (2015)</a:t>
            </a:r>
          </a:p>
          <a:p>
            <a:pPr>
              <a:buFont typeface="Wingdings" panose="05000000000000000000" pitchFamily="2" charset="2"/>
              <a:buChar char="§"/>
            </a:pPr>
            <a:r>
              <a:rPr lang="en-GB" sz="1800" dirty="0">
                <a:solidFill>
                  <a:schemeClr val="tx1"/>
                </a:solidFill>
                <a:effectLst/>
                <a:ea typeface="Calibri" panose="020F0502020204030204" pitchFamily="34" charset="0"/>
              </a:rPr>
              <a:t>Almost no models include uncertainties of these Moho estimates</a:t>
            </a:r>
            <a:endParaRPr lang="en-GB" sz="1800" dirty="0">
              <a:solidFill>
                <a:schemeClr val="tx1"/>
              </a:solidFill>
            </a:endParaRPr>
          </a:p>
          <a:p>
            <a:pPr>
              <a:buFont typeface="Wingdings" panose="05000000000000000000" pitchFamily="2" charset="2"/>
              <a:buChar char="§"/>
            </a:pPr>
            <a:endParaRPr lang="en-GB" sz="1700"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1B6F8CE-ED54-4F36-AEAE-8D18CEB28C21}"/>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2</a:t>
            </a:fld>
            <a:endParaRPr lang="en-GB"/>
          </a:p>
        </p:txBody>
      </p:sp>
      <p:sp>
        <p:nvSpPr>
          <p:cNvPr id="6" name="TextBox 5">
            <a:extLst>
              <a:ext uri="{FF2B5EF4-FFF2-40B4-BE49-F238E27FC236}">
                <a16:creationId xmlns:a16="http://schemas.microsoft.com/office/drawing/2014/main" id="{F0A7DC59-9B08-463B-9C28-B094B8093CF0}"/>
              </a:ext>
            </a:extLst>
          </p:cNvPr>
          <p:cNvSpPr txBox="1"/>
          <p:nvPr/>
        </p:nvSpPr>
        <p:spPr>
          <a:xfrm>
            <a:off x="642258" y="5520267"/>
            <a:ext cx="6898720" cy="338554"/>
          </a:xfrm>
          <a:prstGeom prst="rect">
            <a:avLst/>
          </a:prstGeom>
          <a:noFill/>
        </p:spPr>
        <p:txBody>
          <a:bodyPr wrap="square" rtlCol="0">
            <a:spAutoFit/>
          </a:bodyPr>
          <a:lstStyle/>
          <a:p>
            <a:r>
              <a:rPr lang="en-GB" sz="800" dirty="0">
                <a:latin typeface="+mj-lt"/>
              </a:rPr>
              <a:t>Figure 1- A section of the Earth split into its different components. (Hobart M. King, </a:t>
            </a:r>
            <a:r>
              <a:rPr lang="en-GB" sz="800" b="0" i="0" dirty="0">
                <a:solidFill>
                  <a:srgbClr val="000000"/>
                </a:solidFill>
                <a:effectLst/>
                <a:latin typeface="+mj-lt"/>
              </a:rPr>
              <a:t>Mohorovičić discontinuity, Geology.com, viewed 3 January 2021, &lt;</a:t>
            </a:r>
            <a:r>
              <a:rPr lang="en-GB" sz="800" b="0" i="0" dirty="0">
                <a:solidFill>
                  <a:srgbClr val="000000"/>
                </a:solidFill>
                <a:effectLst/>
                <a:latin typeface="+mj-lt"/>
                <a:hlinkClick r:id="rId4"/>
              </a:rPr>
              <a:t>https://geology.com/articles/mohorovicic-discontinuity.shtml</a:t>
            </a:r>
            <a:r>
              <a:rPr lang="en-GB" sz="800" b="0" i="0" dirty="0">
                <a:solidFill>
                  <a:srgbClr val="000000"/>
                </a:solidFill>
                <a:effectLst/>
                <a:latin typeface="+mj-lt"/>
              </a:rPr>
              <a:t>&gt;</a:t>
            </a:r>
            <a:r>
              <a:rPr lang="en-GB" sz="800" dirty="0">
                <a:solidFill>
                  <a:srgbClr val="000000"/>
                </a:solidFill>
                <a:latin typeface="+mj-lt"/>
              </a:rPr>
              <a:t>)</a:t>
            </a:r>
            <a:endParaRPr lang="en-GB" sz="800" dirty="0">
              <a:latin typeface="+mj-lt"/>
            </a:endParaRPr>
          </a:p>
        </p:txBody>
      </p:sp>
      <p:cxnSp>
        <p:nvCxnSpPr>
          <p:cNvPr id="8" name="Straight Arrow Connector 7">
            <a:extLst>
              <a:ext uri="{FF2B5EF4-FFF2-40B4-BE49-F238E27FC236}">
                <a16:creationId xmlns:a16="http://schemas.microsoft.com/office/drawing/2014/main" id="{1A9F363E-736F-4FAD-8EC1-19D8B2AA71E7}"/>
              </a:ext>
            </a:extLst>
          </p:cNvPr>
          <p:cNvCxnSpPr>
            <a:cxnSpLocks/>
          </p:cNvCxnSpPr>
          <p:nvPr/>
        </p:nvCxnSpPr>
        <p:spPr>
          <a:xfrm>
            <a:off x="1772356" y="1060691"/>
            <a:ext cx="948266" cy="734242"/>
          </a:xfrm>
          <a:prstGeom prst="straightConnector1">
            <a:avLst/>
          </a:prstGeom>
          <a:ln w="476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06D9DC84-A5E5-4B70-8BFF-2233F0687C18}"/>
              </a:ext>
            </a:extLst>
          </p:cNvPr>
          <p:cNvSpPr txBox="1"/>
          <p:nvPr/>
        </p:nvSpPr>
        <p:spPr>
          <a:xfrm>
            <a:off x="285656" y="759574"/>
            <a:ext cx="1704622" cy="369332"/>
          </a:xfrm>
          <a:prstGeom prst="rect">
            <a:avLst/>
          </a:prstGeom>
          <a:noFill/>
        </p:spPr>
        <p:txBody>
          <a:bodyPr wrap="square" rtlCol="0">
            <a:spAutoFit/>
          </a:bodyPr>
          <a:lstStyle/>
          <a:p>
            <a:pPr algn="r"/>
            <a:r>
              <a:rPr lang="en-GB" dirty="0"/>
              <a:t>Moho</a:t>
            </a:r>
          </a:p>
        </p:txBody>
      </p:sp>
    </p:spTree>
    <p:extLst>
      <p:ext uri="{BB962C8B-B14F-4D97-AF65-F5344CB8AC3E}">
        <p14:creationId xmlns:p14="http://schemas.microsoft.com/office/powerpoint/2010/main" val="28199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973-8886-4AFA-9142-D399EA76565D}"/>
              </a:ext>
            </a:extLst>
          </p:cNvPr>
          <p:cNvSpPr>
            <a:spLocks noGrp="1"/>
          </p:cNvSpPr>
          <p:nvPr>
            <p:ph type="title"/>
          </p:nvPr>
        </p:nvSpPr>
        <p:spPr/>
        <p:txBody>
          <a:bodyPr/>
          <a:lstStyle/>
          <a:p>
            <a:r>
              <a:rPr lang="en-GB" dirty="0"/>
              <a:t>Introduction to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7F15CC-D86C-4D70-A848-CD0111D5805C}"/>
                  </a:ext>
                </a:extLst>
              </p:cNvPr>
              <p:cNvSpPr>
                <a:spLocks noGrp="1"/>
              </p:cNvSpPr>
              <p:nvPr>
                <p:ph idx="1"/>
              </p:nvPr>
            </p:nvSpPr>
            <p:spPr>
              <a:xfrm>
                <a:off x="1097281" y="1845734"/>
                <a:ext cx="4286250" cy="4023360"/>
              </a:xfrm>
            </p:spPr>
            <p:txBody>
              <a:bodyPr/>
              <a:lstStyle/>
              <a:p>
                <a:r>
                  <a:rPr lang="en-GB" dirty="0"/>
                  <a:t>What actually is inversion?</a:t>
                </a:r>
              </a:p>
              <a:p>
                <a:pPr>
                  <a:buFont typeface="Wingdings" panose="05000000000000000000" pitchFamily="2" charset="2"/>
                  <a:buChar char="§"/>
                </a:pPr>
                <a:r>
                  <a:rPr lang="en-GB" dirty="0"/>
                  <a:t>Using data to interpret a physical property</a:t>
                </a:r>
              </a:p>
              <a:p>
                <a:pPr>
                  <a:buFont typeface="Wingdings" panose="05000000000000000000" pitchFamily="2" charset="2"/>
                  <a:buChar char="§"/>
                </a:pPr>
                <a:r>
                  <a:rPr lang="en-GB" dirty="0"/>
                  <a:t>This project uses seismic and gravitational to estimate Moho</a:t>
                </a:r>
              </a:p>
              <a:p>
                <a:pPr marL="0" indent="0">
                  <a:buNone/>
                </a:pPr>
                <a:r>
                  <a:rPr lang="en-GB" dirty="0"/>
                  <a:t>Non-linear vs. Linear inversion</a:t>
                </a:r>
              </a:p>
              <a:p>
                <a:pPr>
                  <a:buFont typeface="Wingdings" panose="05000000000000000000" pitchFamily="2" charset="2"/>
                  <a:buChar char="§"/>
                </a:pP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𝑜𝑏𝑠</m:t>
                        </m:r>
                      </m:sub>
                    </m:sSub>
                    <m:r>
                      <a:rPr lang="en-GB" b="0" i="1" smtClean="0">
                        <a:latin typeface="Cambria Math" panose="02040503050406030204" pitchFamily="18" charset="0"/>
                      </a:rPr>
                      <m:t>=</m:t>
                    </m:r>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oMath>
                </a14:m>
                <a:endParaRPr lang="en-GB" dirty="0"/>
              </a:p>
              <a:p>
                <a:pPr>
                  <a:buFont typeface="Wingdings" panose="05000000000000000000" pitchFamily="2" charset="2"/>
                  <a:buChar char="§"/>
                </a:pPr>
                <a:r>
                  <a:rPr lang="en-GB" dirty="0"/>
                  <a:t>F derivative is constant for linear</a:t>
                </a:r>
              </a:p>
              <a:p>
                <a:pPr>
                  <a:buFont typeface="Wingdings" panose="05000000000000000000" pitchFamily="2" charset="2"/>
                  <a:buChar char="§"/>
                </a:pPr>
                <a:r>
                  <a:rPr lang="en-GB" dirty="0"/>
                  <a:t>F derivative not constant for non-linear</a:t>
                </a:r>
              </a:p>
            </p:txBody>
          </p:sp>
        </mc:Choice>
        <mc:Fallback xmlns="">
          <p:sp>
            <p:nvSpPr>
              <p:cNvPr id="3" name="Content Placeholder 2">
                <a:extLst>
                  <a:ext uri="{FF2B5EF4-FFF2-40B4-BE49-F238E27FC236}">
                    <a16:creationId xmlns:a16="http://schemas.microsoft.com/office/drawing/2014/main" id="{A17F15CC-D86C-4D70-A848-CD0111D5805C}"/>
                  </a:ext>
                </a:extLst>
              </p:cNvPr>
              <p:cNvSpPr>
                <a:spLocks noGrp="1" noRot="1" noChangeAspect="1" noMove="1" noResize="1" noEditPoints="1" noAdjustHandles="1" noChangeArrowheads="1" noChangeShapeType="1" noTextEdit="1"/>
              </p:cNvSpPr>
              <p:nvPr>
                <p:ph idx="1"/>
              </p:nvPr>
            </p:nvSpPr>
            <p:spPr>
              <a:xfrm>
                <a:off x="1097281" y="1845734"/>
                <a:ext cx="4286250" cy="4023360"/>
              </a:xfrm>
              <a:blipFill>
                <a:blip r:embed="rId2"/>
                <a:stretch>
                  <a:fillRect l="-3556" t="-1667" r="-56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841546A-B33C-4A7E-9C2D-78A51F2E3830}"/>
              </a:ext>
            </a:extLst>
          </p:cNvPr>
          <p:cNvSpPr>
            <a:spLocks noGrp="1"/>
          </p:cNvSpPr>
          <p:nvPr>
            <p:ph type="sldNum" sz="quarter" idx="12"/>
          </p:nvPr>
        </p:nvSpPr>
        <p:spPr/>
        <p:txBody>
          <a:bodyPr/>
          <a:lstStyle/>
          <a:p>
            <a:fld id="{D503D24F-27AF-4A5C-81D9-D96757ADB19D}" type="slidenum">
              <a:rPr lang="en-GB" smtClean="0"/>
              <a:t>3</a:t>
            </a:fld>
            <a:endParaRPr lang="en-GB" dirty="0"/>
          </a:p>
        </p:txBody>
      </p:sp>
      <p:graphicFrame>
        <p:nvGraphicFramePr>
          <p:cNvPr id="7" name="Diagram 6">
            <a:extLst>
              <a:ext uri="{FF2B5EF4-FFF2-40B4-BE49-F238E27FC236}">
                <a16:creationId xmlns:a16="http://schemas.microsoft.com/office/drawing/2014/main" id="{728C6076-6210-4AA6-8DDA-4971AB5EB303}"/>
              </a:ext>
            </a:extLst>
          </p:cNvPr>
          <p:cNvGraphicFramePr/>
          <p:nvPr>
            <p:extLst>
              <p:ext uri="{D42A27DB-BD31-4B8C-83A1-F6EECF244321}">
                <p14:modId xmlns:p14="http://schemas.microsoft.com/office/powerpoint/2010/main" val="3550367466"/>
              </p:ext>
            </p:extLst>
          </p:nvPr>
        </p:nvGraphicFramePr>
        <p:xfrm>
          <a:off x="4393994" y="1845734"/>
          <a:ext cx="6818489" cy="4398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11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9537-376C-4664-B188-409F1E264EE5}"/>
              </a:ext>
            </a:extLst>
          </p:cNvPr>
          <p:cNvSpPr>
            <a:spLocks noGrp="1"/>
          </p:cNvSpPr>
          <p:nvPr>
            <p:ph type="title"/>
          </p:nvPr>
        </p:nvSpPr>
        <p:spPr/>
        <p:txBody>
          <a:bodyPr/>
          <a:lstStyle/>
          <a:p>
            <a:r>
              <a:rPr lang="en-GB" dirty="0"/>
              <a:t>Background work already completed</a:t>
            </a:r>
          </a:p>
        </p:txBody>
      </p:sp>
      <p:sp>
        <p:nvSpPr>
          <p:cNvPr id="3" name="Content Placeholder 2">
            <a:extLst>
              <a:ext uri="{FF2B5EF4-FFF2-40B4-BE49-F238E27FC236}">
                <a16:creationId xmlns:a16="http://schemas.microsoft.com/office/drawing/2014/main" id="{03A9E5EF-A26B-4A90-9530-88D227D00236}"/>
              </a:ext>
            </a:extLst>
          </p:cNvPr>
          <p:cNvSpPr>
            <a:spLocks noGrp="1"/>
          </p:cNvSpPr>
          <p:nvPr>
            <p:ph idx="1"/>
          </p:nvPr>
        </p:nvSpPr>
        <p:spPr/>
        <p:txBody>
          <a:bodyPr>
            <a:normAutofit/>
          </a:bodyPr>
          <a:lstStyle/>
          <a:p>
            <a:pPr marL="0" indent="0">
              <a:buNone/>
            </a:pPr>
            <a:r>
              <a:rPr lang="en-GB" sz="2400" dirty="0"/>
              <a:t>Have been working on this project since August 2020 and since then have:</a:t>
            </a:r>
          </a:p>
          <a:p>
            <a:pPr>
              <a:buFont typeface="Wingdings" panose="05000000000000000000" pitchFamily="2" charset="2"/>
              <a:buChar char="§"/>
            </a:pPr>
            <a:r>
              <a:rPr lang="en-GB" sz="2400" dirty="0"/>
              <a:t>Learnt how to use the GitHub website</a:t>
            </a:r>
          </a:p>
          <a:p>
            <a:pPr>
              <a:buFont typeface="Wingdings" panose="05000000000000000000" pitchFamily="2" charset="2"/>
              <a:buChar char="§"/>
            </a:pPr>
            <a:r>
              <a:rPr lang="en-GB" sz="2400" dirty="0"/>
              <a:t>Background reading on the field</a:t>
            </a:r>
          </a:p>
          <a:p>
            <a:pPr>
              <a:buFont typeface="Wingdings" panose="05000000000000000000" pitchFamily="2" charset="2"/>
              <a:buChar char="§"/>
            </a:pPr>
            <a:r>
              <a:rPr lang="en-GB" sz="2400" dirty="0"/>
              <a:t>Studied basics of geophysical inversion (linear and non-linear)</a:t>
            </a:r>
          </a:p>
          <a:p>
            <a:pPr>
              <a:buFont typeface="Wingdings" panose="05000000000000000000" pitchFamily="2" charset="2"/>
              <a:buChar char="§"/>
            </a:pPr>
            <a:r>
              <a:rPr lang="en-GB" sz="2400" dirty="0"/>
              <a:t>A literature review of the current state of the field</a:t>
            </a:r>
          </a:p>
        </p:txBody>
      </p:sp>
      <p:sp>
        <p:nvSpPr>
          <p:cNvPr id="4" name="Slide Number Placeholder 3">
            <a:extLst>
              <a:ext uri="{FF2B5EF4-FFF2-40B4-BE49-F238E27FC236}">
                <a16:creationId xmlns:a16="http://schemas.microsoft.com/office/drawing/2014/main" id="{102EC742-6B45-46E7-835F-F45505CAF870}"/>
              </a:ext>
            </a:extLst>
          </p:cNvPr>
          <p:cNvSpPr>
            <a:spLocks noGrp="1"/>
          </p:cNvSpPr>
          <p:nvPr>
            <p:ph type="sldNum" sz="quarter" idx="12"/>
          </p:nvPr>
        </p:nvSpPr>
        <p:spPr/>
        <p:txBody>
          <a:bodyPr/>
          <a:lstStyle/>
          <a:p>
            <a:fld id="{D503D24F-27AF-4A5C-81D9-D96757ADB19D}" type="slidenum">
              <a:rPr lang="en-GB" smtClean="0"/>
              <a:t>4</a:t>
            </a:fld>
            <a:endParaRPr lang="en-GB" dirty="0"/>
          </a:p>
        </p:txBody>
      </p:sp>
    </p:spTree>
    <p:extLst>
      <p:ext uri="{BB962C8B-B14F-4D97-AF65-F5344CB8AC3E}">
        <p14:creationId xmlns:p14="http://schemas.microsoft.com/office/powerpoint/2010/main" val="44405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59A8-5DCB-4FAA-B073-7B2871750108}"/>
              </a:ext>
            </a:extLst>
          </p:cNvPr>
          <p:cNvSpPr>
            <a:spLocks noGrp="1"/>
          </p:cNvSpPr>
          <p:nvPr>
            <p:ph type="title"/>
          </p:nvPr>
        </p:nvSpPr>
        <p:spPr/>
        <p:txBody>
          <a:bodyPr/>
          <a:lstStyle/>
          <a:p>
            <a:r>
              <a:rPr lang="en-GB" dirty="0"/>
              <a:t>What still needs to be done - a timeline</a:t>
            </a:r>
          </a:p>
        </p:txBody>
      </p:sp>
      <p:sp>
        <p:nvSpPr>
          <p:cNvPr id="3" name="Content Placeholder 2">
            <a:extLst>
              <a:ext uri="{FF2B5EF4-FFF2-40B4-BE49-F238E27FC236}">
                <a16:creationId xmlns:a16="http://schemas.microsoft.com/office/drawing/2014/main" id="{0123EC53-9BAB-49CC-8E2F-952154779B11}"/>
              </a:ext>
            </a:extLst>
          </p:cNvPr>
          <p:cNvSpPr>
            <a:spLocks noGrp="1"/>
          </p:cNvSpPr>
          <p:nvPr>
            <p:ph idx="1"/>
          </p:nvPr>
        </p:nvSpPr>
        <p:spPr/>
        <p:txBody>
          <a:bodyPr>
            <a:normAutofit/>
          </a:bodyPr>
          <a:lstStyle/>
          <a:p>
            <a:pPr>
              <a:buFont typeface="Wingdings" panose="05000000000000000000" pitchFamily="2" charset="2"/>
              <a:buChar char="§"/>
            </a:pPr>
            <a:r>
              <a:rPr lang="en-GB" sz="2400" dirty="0"/>
              <a:t>Have created a Gantt chart to track progress to date and going forward:</a:t>
            </a:r>
          </a:p>
        </p:txBody>
      </p:sp>
      <p:pic>
        <p:nvPicPr>
          <p:cNvPr id="7" name="Picture 6">
            <a:extLst>
              <a:ext uri="{FF2B5EF4-FFF2-40B4-BE49-F238E27FC236}">
                <a16:creationId xmlns:a16="http://schemas.microsoft.com/office/drawing/2014/main" id="{7AC4C936-334A-40CD-8DE7-15E1502774E8}"/>
              </a:ext>
            </a:extLst>
          </p:cNvPr>
          <p:cNvPicPr>
            <a:picLocks noChangeAspect="1"/>
          </p:cNvPicPr>
          <p:nvPr/>
        </p:nvPicPr>
        <p:blipFill rotWithShape="1">
          <a:blip r:embed="rId3"/>
          <a:srcRect l="5949" t="31605" r="21945" b="28395"/>
          <a:stretch/>
        </p:blipFill>
        <p:spPr>
          <a:xfrm>
            <a:off x="291446" y="2246622"/>
            <a:ext cx="11609108" cy="3622472"/>
          </a:xfrm>
          <a:prstGeom prst="rect">
            <a:avLst/>
          </a:prstGeom>
        </p:spPr>
      </p:pic>
      <p:sp>
        <p:nvSpPr>
          <p:cNvPr id="4" name="Slide Number Placeholder 3">
            <a:extLst>
              <a:ext uri="{FF2B5EF4-FFF2-40B4-BE49-F238E27FC236}">
                <a16:creationId xmlns:a16="http://schemas.microsoft.com/office/drawing/2014/main" id="{02F4D72C-F85F-4663-9486-806AE1C0094A}"/>
              </a:ext>
            </a:extLst>
          </p:cNvPr>
          <p:cNvSpPr>
            <a:spLocks noGrp="1"/>
          </p:cNvSpPr>
          <p:nvPr>
            <p:ph type="sldNum" sz="quarter" idx="12"/>
          </p:nvPr>
        </p:nvSpPr>
        <p:spPr/>
        <p:txBody>
          <a:bodyPr/>
          <a:lstStyle/>
          <a:p>
            <a:fld id="{D503D24F-27AF-4A5C-81D9-D96757ADB19D}" type="slidenum">
              <a:rPr lang="en-GB" smtClean="0"/>
              <a:t>5</a:t>
            </a:fld>
            <a:endParaRPr lang="en-GB" dirty="0"/>
          </a:p>
        </p:txBody>
      </p:sp>
    </p:spTree>
    <p:extLst>
      <p:ext uri="{BB962C8B-B14F-4D97-AF65-F5344CB8AC3E}">
        <p14:creationId xmlns:p14="http://schemas.microsoft.com/office/powerpoint/2010/main" val="3477606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4964-C829-4155-96ED-E9A5E644CA09}"/>
              </a:ext>
            </a:extLst>
          </p:cNvPr>
          <p:cNvSpPr>
            <a:spLocks noGrp="1"/>
          </p:cNvSpPr>
          <p:nvPr>
            <p:ph type="title"/>
          </p:nvPr>
        </p:nvSpPr>
        <p:spPr/>
        <p:txBody>
          <a:bodyPr/>
          <a:lstStyle/>
          <a:p>
            <a:r>
              <a:rPr lang="en-GB" dirty="0"/>
              <a:t>How the rest of the project will be completed</a:t>
            </a:r>
          </a:p>
        </p:txBody>
      </p:sp>
      <p:sp>
        <p:nvSpPr>
          <p:cNvPr id="3" name="Content Placeholder 2">
            <a:extLst>
              <a:ext uri="{FF2B5EF4-FFF2-40B4-BE49-F238E27FC236}">
                <a16:creationId xmlns:a16="http://schemas.microsoft.com/office/drawing/2014/main" id="{D32F495A-A818-4D8D-8BC1-7FC100DCA91C}"/>
              </a:ext>
            </a:extLst>
          </p:cNvPr>
          <p:cNvSpPr>
            <a:spLocks noGrp="1"/>
          </p:cNvSpPr>
          <p:nvPr>
            <p:ph idx="1"/>
          </p:nvPr>
        </p:nvSpPr>
        <p:spPr/>
        <p:txBody>
          <a:bodyPr>
            <a:normAutofit/>
          </a:bodyPr>
          <a:lstStyle/>
          <a:p>
            <a:r>
              <a:rPr lang="en-GB" sz="2400" dirty="0"/>
              <a:t>What still needs to be completed based off the Gantt chart:</a:t>
            </a:r>
          </a:p>
          <a:p>
            <a:pPr>
              <a:buFont typeface="Wingdings" panose="05000000000000000000" pitchFamily="2" charset="2"/>
              <a:buChar char="§"/>
            </a:pPr>
            <a:r>
              <a:rPr lang="en-GB" sz="2400" dirty="0"/>
              <a:t>Setting up and running inversion from Uieda &amp; Barbosa (2017)</a:t>
            </a:r>
          </a:p>
          <a:p>
            <a:pPr>
              <a:buFont typeface="Wingdings" panose="05000000000000000000" pitchFamily="2" charset="2"/>
              <a:buChar char="§"/>
            </a:pPr>
            <a:r>
              <a:rPr lang="en-GB" sz="2400" dirty="0"/>
              <a:t>Implement a cross validation approach to error estimation</a:t>
            </a:r>
          </a:p>
          <a:p>
            <a:pPr>
              <a:buFont typeface="Wingdings" panose="05000000000000000000" pitchFamily="2" charset="2"/>
              <a:buChar char="§"/>
            </a:pPr>
            <a:r>
              <a:rPr lang="en-GB" sz="2400" dirty="0"/>
              <a:t>Modify the CRUST1.0 (Laske (2013)) synthetic model to include unmodelled sources</a:t>
            </a:r>
          </a:p>
          <a:p>
            <a:pPr>
              <a:buFont typeface="Wingdings" panose="05000000000000000000" pitchFamily="2" charset="2"/>
              <a:buChar char="§"/>
            </a:pPr>
            <a:r>
              <a:rPr lang="en-GB" sz="2400" dirty="0"/>
              <a:t>Apply methodology to real data</a:t>
            </a:r>
          </a:p>
          <a:p>
            <a:pPr>
              <a:buFont typeface="Wingdings" panose="05000000000000000000" pitchFamily="2" charset="2"/>
              <a:buChar char="§"/>
            </a:pPr>
            <a:r>
              <a:rPr lang="en-GB" sz="2400" dirty="0"/>
              <a:t>Extra (time dependent): model effect of a subducting slab</a:t>
            </a:r>
          </a:p>
        </p:txBody>
      </p:sp>
      <p:sp>
        <p:nvSpPr>
          <p:cNvPr id="4" name="Slide Number Placeholder 3">
            <a:extLst>
              <a:ext uri="{FF2B5EF4-FFF2-40B4-BE49-F238E27FC236}">
                <a16:creationId xmlns:a16="http://schemas.microsoft.com/office/drawing/2014/main" id="{E129EC66-6776-424F-BD80-D0DA9C7ADE2F}"/>
              </a:ext>
            </a:extLst>
          </p:cNvPr>
          <p:cNvSpPr>
            <a:spLocks noGrp="1"/>
          </p:cNvSpPr>
          <p:nvPr>
            <p:ph type="sldNum" sz="quarter" idx="12"/>
          </p:nvPr>
        </p:nvSpPr>
        <p:spPr/>
        <p:txBody>
          <a:bodyPr/>
          <a:lstStyle/>
          <a:p>
            <a:fld id="{D503D24F-27AF-4A5C-81D9-D96757ADB19D}" type="slidenum">
              <a:rPr lang="en-GB" smtClean="0"/>
              <a:t>6</a:t>
            </a:fld>
            <a:endParaRPr lang="en-GB" dirty="0"/>
          </a:p>
        </p:txBody>
      </p:sp>
    </p:spTree>
    <p:extLst>
      <p:ext uri="{BB962C8B-B14F-4D97-AF65-F5344CB8AC3E}">
        <p14:creationId xmlns:p14="http://schemas.microsoft.com/office/powerpoint/2010/main" val="135228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2987C-8116-4AC4-A09C-CAA734F272F1}"/>
              </a:ext>
            </a:extLst>
          </p:cNvPr>
          <p:cNvSpPr>
            <a:spLocks noGrp="1"/>
          </p:cNvSpPr>
          <p:nvPr>
            <p:ph type="title"/>
          </p:nvPr>
        </p:nvSpPr>
        <p:spPr>
          <a:xfrm>
            <a:off x="6411685" y="634946"/>
            <a:ext cx="5127171" cy="1450757"/>
          </a:xfrm>
        </p:spPr>
        <p:txBody>
          <a:bodyPr>
            <a:normAutofit/>
          </a:bodyPr>
          <a:lstStyle/>
          <a:p>
            <a:r>
              <a:rPr lang="en-GB" dirty="0"/>
              <a:t>Setting up and running inversion</a:t>
            </a:r>
            <a:endParaRPr lang="en-GB" sz="3400" dirty="0"/>
          </a:p>
        </p:txBody>
      </p:sp>
      <p:pic>
        <p:nvPicPr>
          <p:cNvPr id="5" name="Picture 4">
            <a:extLst>
              <a:ext uri="{FF2B5EF4-FFF2-40B4-BE49-F238E27FC236}">
                <a16:creationId xmlns:a16="http://schemas.microsoft.com/office/drawing/2014/main" id="{E3C28441-0B34-4D43-B4C5-56C64805FB1F}"/>
              </a:ext>
            </a:extLst>
          </p:cNvPr>
          <p:cNvPicPr>
            <a:picLocks noChangeAspect="1"/>
          </p:cNvPicPr>
          <p:nvPr/>
        </p:nvPicPr>
        <p:blipFill>
          <a:blip r:embed="rId3"/>
          <a:stretch>
            <a:fillRect/>
          </a:stretch>
        </p:blipFill>
        <p:spPr>
          <a:xfrm>
            <a:off x="1695530" y="634946"/>
            <a:ext cx="3866597" cy="4603092"/>
          </a:xfrm>
          <a:prstGeom prst="rect">
            <a:avLst/>
          </a:prstGeom>
        </p:spPr>
      </p:pic>
      <p:cxnSp>
        <p:nvCxnSpPr>
          <p:cNvPr id="18"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A788F5-F8E4-404C-9B7C-7E0C01FB9404}"/>
              </a:ext>
            </a:extLst>
          </p:cNvPr>
          <p:cNvSpPr>
            <a:spLocks noGrp="1"/>
          </p:cNvSpPr>
          <p:nvPr>
            <p:ph idx="1"/>
          </p:nvPr>
        </p:nvSpPr>
        <p:spPr>
          <a:xfrm>
            <a:off x="6411684" y="2198914"/>
            <a:ext cx="5127172" cy="3670180"/>
          </a:xfrm>
        </p:spPr>
        <p:txBody>
          <a:bodyPr>
            <a:normAutofit/>
          </a:bodyPr>
          <a:lstStyle/>
          <a:p>
            <a:r>
              <a:rPr lang="en-GB" dirty="0"/>
              <a:t>Setting up and running inversion from Uieda &amp; Barbosa (2017):</a:t>
            </a:r>
          </a:p>
          <a:p>
            <a:pPr>
              <a:buFont typeface="Wingdings" panose="05000000000000000000" pitchFamily="2" charset="2"/>
              <a:buChar char="§"/>
            </a:pPr>
            <a:r>
              <a:rPr lang="en-GB" dirty="0"/>
              <a:t>Run python code create model of South American Moho</a:t>
            </a:r>
          </a:p>
          <a:p>
            <a:pPr>
              <a:buFont typeface="Wingdings" panose="05000000000000000000" pitchFamily="2" charset="2"/>
              <a:buChar char="§"/>
            </a:pPr>
            <a:r>
              <a:rPr lang="en-GB" dirty="0"/>
              <a:t>Fix any bugs or glitches</a:t>
            </a:r>
          </a:p>
          <a:p>
            <a:pPr>
              <a:buFont typeface="Wingdings" panose="05000000000000000000" pitchFamily="2" charset="2"/>
              <a:buChar char="§"/>
            </a:pPr>
            <a:r>
              <a:rPr lang="en-GB" dirty="0"/>
              <a:t>Left is original model from 2017</a:t>
            </a:r>
          </a:p>
        </p:txBody>
      </p:sp>
      <p:sp>
        <p:nvSpPr>
          <p:cNvPr id="19"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E6EC116E-68D6-45CD-9377-4BB30C48D272}"/>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7</a:t>
            </a:fld>
            <a:endParaRPr lang="en-GB"/>
          </a:p>
        </p:txBody>
      </p:sp>
      <p:sp>
        <p:nvSpPr>
          <p:cNvPr id="8" name="TextBox 7">
            <a:extLst>
              <a:ext uri="{FF2B5EF4-FFF2-40B4-BE49-F238E27FC236}">
                <a16:creationId xmlns:a16="http://schemas.microsoft.com/office/drawing/2014/main" id="{4059F579-2059-4D89-BD42-358CB6816B72}"/>
              </a:ext>
            </a:extLst>
          </p:cNvPr>
          <p:cNvSpPr txBox="1"/>
          <p:nvPr/>
        </p:nvSpPr>
        <p:spPr>
          <a:xfrm>
            <a:off x="1682044" y="5238044"/>
            <a:ext cx="3894667" cy="754053"/>
          </a:xfrm>
          <a:prstGeom prst="rect">
            <a:avLst/>
          </a:prstGeom>
          <a:noFill/>
        </p:spPr>
        <p:txBody>
          <a:bodyPr wrap="square" rtlCol="0">
            <a:spAutoFit/>
          </a:bodyPr>
          <a:lstStyle/>
          <a:p>
            <a:r>
              <a:rPr lang="en-GB" sz="800" dirty="0"/>
              <a:t>Figure 3- A Moho depth model of South America from Uieda &amp; Barbosa(2017). </a:t>
            </a:r>
            <a:r>
              <a:rPr lang="en-GB" sz="800" dirty="0">
                <a:effectLst/>
                <a:ea typeface="Calibri" panose="020F0502020204030204" pitchFamily="34" charset="0"/>
                <a:cs typeface="Times New Roman" panose="02020603050405020304" pitchFamily="18" charset="0"/>
              </a:rPr>
              <a:t>Uieda, L. and Barbosa, V.C., 2017. Fast nonlinear gravity inversion in spherical coordinates with application to the South American Moho. Geophysical Journal International, 208(1), pp.162-176.</a:t>
            </a:r>
          </a:p>
          <a:p>
            <a:endParaRPr lang="en-GB" sz="1100" dirty="0"/>
          </a:p>
        </p:txBody>
      </p:sp>
    </p:spTree>
    <p:extLst>
      <p:ext uri="{BB962C8B-B14F-4D97-AF65-F5344CB8AC3E}">
        <p14:creationId xmlns:p14="http://schemas.microsoft.com/office/powerpoint/2010/main" val="204712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1BFED-765B-4E55-BC2D-911109301AAD}"/>
              </a:ext>
            </a:extLst>
          </p:cNvPr>
          <p:cNvSpPr>
            <a:spLocks noGrp="1"/>
          </p:cNvSpPr>
          <p:nvPr>
            <p:ph type="title"/>
          </p:nvPr>
        </p:nvSpPr>
        <p:spPr>
          <a:xfrm>
            <a:off x="7859485" y="634946"/>
            <a:ext cx="3690257" cy="1450757"/>
          </a:xfrm>
        </p:spPr>
        <p:txBody>
          <a:bodyPr>
            <a:normAutofit/>
          </a:bodyPr>
          <a:lstStyle/>
          <a:p>
            <a:r>
              <a:rPr lang="en-GB" sz="4400"/>
              <a:t>Implement a cross validation</a:t>
            </a:r>
          </a:p>
        </p:txBody>
      </p:sp>
      <p:pic>
        <p:nvPicPr>
          <p:cNvPr id="6" name="Picture 5" descr="Graphical user interface&#10;&#10;Description automatically generated">
            <a:extLst>
              <a:ext uri="{FF2B5EF4-FFF2-40B4-BE49-F238E27FC236}">
                <a16:creationId xmlns:a16="http://schemas.microsoft.com/office/drawing/2014/main" id="{649FDE97-4B16-46A5-A8EA-FFF4AD8A8AEF}"/>
              </a:ext>
            </a:extLst>
          </p:cNvPr>
          <p:cNvPicPr>
            <a:picLocks noChangeAspect="1"/>
          </p:cNvPicPr>
          <p:nvPr/>
        </p:nvPicPr>
        <p:blipFill>
          <a:blip r:embed="rId3"/>
          <a:stretch>
            <a:fillRect/>
          </a:stretch>
        </p:blipFill>
        <p:spPr>
          <a:xfrm>
            <a:off x="633999" y="1889412"/>
            <a:ext cx="6909801" cy="2815744"/>
          </a:xfrm>
          <a:prstGeom prst="rect">
            <a:avLst/>
          </a:prstGeom>
        </p:spPr>
      </p:pic>
      <p:cxnSp>
        <p:nvCxnSpPr>
          <p:cNvPr id="19" name="Straight Connector 1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1E339B-EA75-4511-BD75-F026672F00E4}"/>
              </a:ext>
            </a:extLst>
          </p:cNvPr>
          <p:cNvSpPr>
            <a:spLocks noGrp="1"/>
          </p:cNvSpPr>
          <p:nvPr>
            <p:ph idx="1"/>
          </p:nvPr>
        </p:nvSpPr>
        <p:spPr>
          <a:xfrm>
            <a:off x="7859485" y="2198914"/>
            <a:ext cx="3690257" cy="3670180"/>
          </a:xfrm>
        </p:spPr>
        <p:txBody>
          <a:bodyPr>
            <a:normAutofit/>
          </a:bodyPr>
          <a:lstStyle/>
          <a:p>
            <a:r>
              <a:rPr lang="en-GB" sz="1700"/>
              <a:t>Implement a cross validation approach to error estimation:</a:t>
            </a:r>
          </a:p>
          <a:p>
            <a:pPr>
              <a:buFont typeface="Wingdings" panose="05000000000000000000" pitchFamily="2" charset="2"/>
              <a:buChar char="§"/>
            </a:pPr>
            <a:r>
              <a:rPr lang="en-GB" sz="1700"/>
              <a:t>Add cross validation into code</a:t>
            </a:r>
          </a:p>
          <a:p>
            <a:pPr>
              <a:buFont typeface="Wingdings" panose="05000000000000000000" pitchFamily="2" charset="2"/>
              <a:buChar char="§"/>
            </a:pPr>
            <a:r>
              <a:rPr lang="en-GB" sz="1700"/>
              <a:t>Cross validation is simply using a testing set which is a small sample of the whole data and seeing how well it predicts new data</a:t>
            </a:r>
          </a:p>
          <a:p>
            <a:pPr>
              <a:buFont typeface="Wingdings" panose="05000000000000000000" pitchFamily="2" charset="2"/>
              <a:buChar char="§"/>
            </a:pPr>
            <a:r>
              <a:rPr lang="en-GB" sz="1700"/>
              <a:t>Cross validation- compare gravitational estimates to seismic point estimates</a:t>
            </a:r>
          </a:p>
          <a:p>
            <a:pPr>
              <a:buFont typeface="Wingdings" panose="05000000000000000000" pitchFamily="2" charset="2"/>
              <a:buChar char="§"/>
            </a:pPr>
            <a:r>
              <a:rPr lang="en-GB" sz="1700"/>
              <a:t>Do not have seismic estimates for whole continent</a:t>
            </a:r>
          </a:p>
          <a:p>
            <a:endParaRPr lang="en-GB" sz="1700"/>
          </a:p>
        </p:txBody>
      </p:sp>
      <p:sp>
        <p:nvSpPr>
          <p:cNvPr id="20" name="Rectangle 1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D18027E2-AFC5-492C-AF1F-203FA7F0A2D9}"/>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8</a:t>
            </a:fld>
            <a:endParaRPr lang="en-GB"/>
          </a:p>
        </p:txBody>
      </p:sp>
      <p:sp>
        <p:nvSpPr>
          <p:cNvPr id="7" name="TextBox 6">
            <a:extLst>
              <a:ext uri="{FF2B5EF4-FFF2-40B4-BE49-F238E27FC236}">
                <a16:creationId xmlns:a16="http://schemas.microsoft.com/office/drawing/2014/main" id="{58B13076-9494-4A00-8DFC-3C41ED90F585}"/>
              </a:ext>
            </a:extLst>
          </p:cNvPr>
          <p:cNvSpPr txBox="1"/>
          <p:nvPr/>
        </p:nvSpPr>
        <p:spPr>
          <a:xfrm>
            <a:off x="642258" y="4707467"/>
            <a:ext cx="6898720" cy="338554"/>
          </a:xfrm>
          <a:prstGeom prst="rect">
            <a:avLst/>
          </a:prstGeom>
          <a:noFill/>
        </p:spPr>
        <p:txBody>
          <a:bodyPr wrap="square" rtlCol="0">
            <a:spAutoFit/>
          </a:bodyPr>
          <a:lstStyle/>
          <a:p>
            <a:r>
              <a:rPr lang="en-GB" sz="800" dirty="0"/>
              <a:t>Figure 4- A diagram displaying how cross-validation works with a data set. Lukas Feick, 2019, Evaluating Model Performance by Building Cross-Validation from Scratch, viewed 5 January 2021, &lt;https://www.r-bloggers.com/2019/10/evaluating-model-performance-by-building-cross-validation-from-scratch/&gt;</a:t>
            </a:r>
          </a:p>
        </p:txBody>
      </p:sp>
    </p:spTree>
    <p:extLst>
      <p:ext uri="{BB962C8B-B14F-4D97-AF65-F5344CB8AC3E}">
        <p14:creationId xmlns:p14="http://schemas.microsoft.com/office/powerpoint/2010/main" val="245466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F48B-95C0-4247-B266-C826A9468BA4}"/>
              </a:ext>
            </a:extLst>
          </p:cNvPr>
          <p:cNvSpPr>
            <a:spLocks noGrp="1"/>
          </p:cNvSpPr>
          <p:nvPr>
            <p:ph type="title"/>
          </p:nvPr>
        </p:nvSpPr>
        <p:spPr>
          <a:xfrm>
            <a:off x="1097280" y="286603"/>
            <a:ext cx="10058400" cy="1450757"/>
          </a:xfrm>
        </p:spPr>
        <p:txBody>
          <a:bodyPr>
            <a:normAutofit/>
          </a:bodyPr>
          <a:lstStyle/>
          <a:p>
            <a:r>
              <a:rPr lang="en-GB" dirty="0"/>
              <a:t>Modify the CRUST1.0 model</a:t>
            </a:r>
          </a:p>
        </p:txBody>
      </p:sp>
      <p:sp>
        <p:nvSpPr>
          <p:cNvPr id="3" name="Content Placeholder 2">
            <a:extLst>
              <a:ext uri="{FF2B5EF4-FFF2-40B4-BE49-F238E27FC236}">
                <a16:creationId xmlns:a16="http://schemas.microsoft.com/office/drawing/2014/main" id="{79EA0941-F7F0-425B-AF3D-28B64EFF3AB9}"/>
              </a:ext>
            </a:extLst>
          </p:cNvPr>
          <p:cNvSpPr>
            <a:spLocks noGrp="1"/>
          </p:cNvSpPr>
          <p:nvPr>
            <p:ph idx="1"/>
          </p:nvPr>
        </p:nvSpPr>
        <p:spPr>
          <a:xfrm>
            <a:off x="1097280" y="1845734"/>
            <a:ext cx="5518010" cy="4023360"/>
          </a:xfrm>
        </p:spPr>
        <p:txBody>
          <a:bodyPr>
            <a:normAutofit/>
          </a:bodyPr>
          <a:lstStyle/>
          <a:p>
            <a:r>
              <a:rPr lang="en-GB" dirty="0"/>
              <a:t>Modify the CRUST1.0 synthetic model to include unmodelled source/s:</a:t>
            </a:r>
          </a:p>
          <a:p>
            <a:pPr>
              <a:buFont typeface="Wingdings" panose="05000000000000000000" pitchFamily="2" charset="2"/>
              <a:buChar char="§"/>
            </a:pPr>
            <a:r>
              <a:rPr lang="en-GB" dirty="0"/>
              <a:t>Code from Uieda &amp; Barbosa includes random noise in data</a:t>
            </a:r>
          </a:p>
          <a:p>
            <a:pPr>
              <a:buFont typeface="Wingdings" panose="05000000000000000000" pitchFamily="2" charset="2"/>
              <a:buChar char="§"/>
            </a:pPr>
            <a:r>
              <a:rPr lang="en-GB" dirty="0"/>
              <a:t>Didn’t include unmodelled sources</a:t>
            </a:r>
          </a:p>
          <a:p>
            <a:pPr>
              <a:buFont typeface="Wingdings" panose="05000000000000000000" pitchFamily="2" charset="2"/>
              <a:buChar char="§"/>
            </a:pPr>
            <a:r>
              <a:rPr lang="en-GB" dirty="0"/>
              <a:t>Modify code to include one or more unmodelled sources</a:t>
            </a:r>
          </a:p>
          <a:p>
            <a:pPr>
              <a:buFont typeface="Wingdings" panose="05000000000000000000" pitchFamily="2" charset="2"/>
              <a:buChar char="§"/>
            </a:pPr>
            <a:r>
              <a:rPr lang="en-GB" dirty="0"/>
              <a:t>Location of mass anomaly is difficult to pinpoint so will use trial and error</a:t>
            </a:r>
          </a:p>
        </p:txBody>
      </p:sp>
      <p:pic>
        <p:nvPicPr>
          <p:cNvPr id="5" name="Picture 4" descr="Map&#10;&#10;Description automatically generated">
            <a:extLst>
              <a:ext uri="{FF2B5EF4-FFF2-40B4-BE49-F238E27FC236}">
                <a16:creationId xmlns:a16="http://schemas.microsoft.com/office/drawing/2014/main" id="{DA178A7C-127A-4404-B75A-53F83553458E}"/>
              </a:ext>
            </a:extLst>
          </p:cNvPr>
          <p:cNvPicPr>
            <a:picLocks noChangeAspect="1"/>
          </p:cNvPicPr>
          <p:nvPr/>
        </p:nvPicPr>
        <p:blipFill>
          <a:blip r:embed="rId3"/>
          <a:stretch>
            <a:fillRect/>
          </a:stretch>
        </p:blipFill>
        <p:spPr>
          <a:xfrm>
            <a:off x="7062330" y="1938765"/>
            <a:ext cx="4032390" cy="2802510"/>
          </a:xfrm>
          <a:prstGeom prst="rect">
            <a:avLst/>
          </a:prstGeom>
        </p:spPr>
      </p:pic>
      <p:sp>
        <p:nvSpPr>
          <p:cNvPr id="4" name="Slide Number Placeholder 3">
            <a:extLst>
              <a:ext uri="{FF2B5EF4-FFF2-40B4-BE49-F238E27FC236}">
                <a16:creationId xmlns:a16="http://schemas.microsoft.com/office/drawing/2014/main" id="{BBC9A48F-DD50-4DF5-8A55-DC2C70581EA7}"/>
              </a:ext>
            </a:extLst>
          </p:cNvPr>
          <p:cNvSpPr>
            <a:spLocks noGrp="1"/>
          </p:cNvSpPr>
          <p:nvPr>
            <p:ph type="sldNum" sz="quarter" idx="12"/>
          </p:nvPr>
        </p:nvSpPr>
        <p:spPr>
          <a:xfrm>
            <a:off x="9900458" y="6459785"/>
            <a:ext cx="1312025" cy="365125"/>
          </a:xfrm>
        </p:spPr>
        <p:txBody>
          <a:bodyPr>
            <a:normAutofit/>
          </a:bodyPr>
          <a:lstStyle/>
          <a:p>
            <a:pPr>
              <a:spcAft>
                <a:spcPts val="600"/>
              </a:spcAft>
            </a:pPr>
            <a:fld id="{D503D24F-27AF-4A5C-81D9-D96757ADB19D}" type="slidenum">
              <a:rPr lang="en-GB" smtClean="0"/>
              <a:pPr>
                <a:spcAft>
                  <a:spcPts val="600"/>
                </a:spcAft>
              </a:pPr>
              <a:t>9</a:t>
            </a:fld>
            <a:endParaRPr lang="en-GB"/>
          </a:p>
        </p:txBody>
      </p:sp>
      <p:sp>
        <p:nvSpPr>
          <p:cNvPr id="6" name="TextBox 5">
            <a:extLst>
              <a:ext uri="{FF2B5EF4-FFF2-40B4-BE49-F238E27FC236}">
                <a16:creationId xmlns:a16="http://schemas.microsoft.com/office/drawing/2014/main" id="{CA5A6C9E-2D13-4FB5-8001-F117A01D062C}"/>
              </a:ext>
            </a:extLst>
          </p:cNvPr>
          <p:cNvSpPr txBox="1"/>
          <p:nvPr/>
        </p:nvSpPr>
        <p:spPr>
          <a:xfrm>
            <a:off x="7055556" y="4730044"/>
            <a:ext cx="4039164" cy="584775"/>
          </a:xfrm>
          <a:prstGeom prst="rect">
            <a:avLst/>
          </a:prstGeom>
          <a:noFill/>
        </p:spPr>
        <p:txBody>
          <a:bodyPr wrap="square" rtlCol="0">
            <a:spAutoFit/>
          </a:bodyPr>
          <a:lstStyle/>
          <a:p>
            <a:r>
              <a:rPr lang="en-GB" sz="800" dirty="0"/>
              <a:t>Figure 5- A model of the gravity residuals and differences between seismic and gravity estimates from Uieda &amp; Barbosa(2017). Uieda, L. and Barbosa, V.C., 2017. Fast nonlinear gravity inversion in spherical coordinates with application to the South American Moho. Geophysical Journal International, 208(1), pp.162-176.</a:t>
            </a:r>
          </a:p>
        </p:txBody>
      </p:sp>
    </p:spTree>
    <p:extLst>
      <p:ext uri="{BB962C8B-B14F-4D97-AF65-F5344CB8AC3E}">
        <p14:creationId xmlns:p14="http://schemas.microsoft.com/office/powerpoint/2010/main" val="18566450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1540</Words>
  <Application>Microsoft Office PowerPoint</Application>
  <PresentationFormat>Widescreen</PresentationFormat>
  <Paragraphs>144</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Linux Libertine</vt:lpstr>
      <vt:lpstr>Times New Roman</vt:lpstr>
      <vt:lpstr>Wingdings</vt:lpstr>
      <vt:lpstr>Retrospect</vt:lpstr>
      <vt:lpstr>A Project Overview – “Estimating the accuracy of Moho depth estimates from gravity inversion”</vt:lpstr>
      <vt:lpstr>Introduction to the problem</vt:lpstr>
      <vt:lpstr>Introduction to the problem</vt:lpstr>
      <vt:lpstr>Background work already completed</vt:lpstr>
      <vt:lpstr>What still needs to be done - a timeline</vt:lpstr>
      <vt:lpstr>How the rest of the project will be completed</vt:lpstr>
      <vt:lpstr>Setting up and running inversion</vt:lpstr>
      <vt:lpstr>Implement a cross validation</vt:lpstr>
      <vt:lpstr>Modify the CRUST1.0 model</vt:lpstr>
      <vt:lpstr>Applying methodology</vt:lpstr>
      <vt:lpstr>Model effect of a subducting slab</vt:lpstr>
      <vt:lpstr>Where this project fits into current research </vt:lpstr>
      <vt:lpstr>Possible future work</vt:lpstr>
      <vt:lpstr>Final Remarks</vt:lpstr>
      <vt:lpstr>References</vt:lpstr>
      <vt:lpstr>What will be covered in this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Overview – “Estimating the accuracy of Moho depth estimates from gravity inversion”</dc:title>
  <dc:creator>Hernaman, Aidan</dc:creator>
  <cp:lastModifiedBy>Hernaman, Aidan</cp:lastModifiedBy>
  <cp:revision>4</cp:revision>
  <dcterms:created xsi:type="dcterms:W3CDTF">2021-01-05T21:42:23Z</dcterms:created>
  <dcterms:modified xsi:type="dcterms:W3CDTF">2021-01-06T11:09:30Z</dcterms:modified>
</cp:coreProperties>
</file>