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20"/>
  </p:notesMasterIdLst>
  <p:sldIdLst>
    <p:sldId id="256" r:id="rId2"/>
    <p:sldId id="258" r:id="rId3"/>
    <p:sldId id="257" r:id="rId4"/>
    <p:sldId id="275" r:id="rId5"/>
    <p:sldId id="259" r:id="rId6"/>
    <p:sldId id="276" r:id="rId7"/>
    <p:sldId id="260" r:id="rId8"/>
    <p:sldId id="261" r:id="rId9"/>
    <p:sldId id="262" r:id="rId10"/>
    <p:sldId id="263" r:id="rId11"/>
    <p:sldId id="264" r:id="rId12"/>
    <p:sldId id="265" r:id="rId13"/>
    <p:sldId id="266" r:id="rId14"/>
    <p:sldId id="267" r:id="rId15"/>
    <p:sldId id="268"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58" autoAdjust="0"/>
  </p:normalViewPr>
  <p:slideViewPr>
    <p:cSldViewPr snapToGrid="0">
      <p:cViewPr>
        <p:scale>
          <a:sx n="68" d="100"/>
          <a:sy n="68" d="100"/>
        </p:scale>
        <p:origin x="12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6D672-553D-4679-A4A6-A0AEF180674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022E5E0-741D-4B46-A474-FCC82586CCFD}">
      <dgm:prSet/>
      <dgm:spPr/>
      <dgm:t>
        <a:bodyPr/>
        <a:lstStyle/>
        <a:p>
          <a:r>
            <a:rPr lang="en-GB" dirty="0"/>
            <a:t>Introduction to the problem</a:t>
          </a:r>
          <a:endParaRPr lang="en-US" dirty="0"/>
        </a:p>
      </dgm:t>
    </dgm:pt>
    <dgm:pt modelId="{F2536487-D17D-45D5-9510-B7DAB5DEA427}" type="parTrans" cxnId="{1721C5C2-291B-441E-87BD-7CAE794475A6}">
      <dgm:prSet/>
      <dgm:spPr/>
      <dgm:t>
        <a:bodyPr/>
        <a:lstStyle/>
        <a:p>
          <a:endParaRPr lang="en-US"/>
        </a:p>
      </dgm:t>
    </dgm:pt>
    <dgm:pt modelId="{739CC46D-5AA0-4387-B7B1-A149D2A86AA8}" type="sibTrans" cxnId="{1721C5C2-291B-441E-87BD-7CAE794475A6}">
      <dgm:prSet/>
      <dgm:spPr/>
      <dgm:t>
        <a:bodyPr/>
        <a:lstStyle/>
        <a:p>
          <a:endParaRPr lang="en-US" dirty="0"/>
        </a:p>
      </dgm:t>
    </dgm:pt>
    <dgm:pt modelId="{97363418-5CC9-4B98-993E-BB1442B94ADE}">
      <dgm:prSet/>
      <dgm:spPr/>
      <dgm:t>
        <a:bodyPr/>
        <a:lstStyle/>
        <a:p>
          <a:r>
            <a:rPr lang="en-GB" dirty="0"/>
            <a:t>Background work already completed</a:t>
          </a:r>
          <a:endParaRPr lang="en-US" dirty="0"/>
        </a:p>
      </dgm:t>
    </dgm:pt>
    <dgm:pt modelId="{BA2673ED-AEB6-4010-8298-5081020AB648}" type="parTrans" cxnId="{F51338D6-B046-41A8-B585-80CB7687BF26}">
      <dgm:prSet/>
      <dgm:spPr/>
      <dgm:t>
        <a:bodyPr/>
        <a:lstStyle/>
        <a:p>
          <a:endParaRPr lang="en-US"/>
        </a:p>
      </dgm:t>
    </dgm:pt>
    <dgm:pt modelId="{79790E7A-0D9B-47DF-95BE-E0EC455B4BB9}" type="sibTrans" cxnId="{F51338D6-B046-41A8-B585-80CB7687BF26}">
      <dgm:prSet/>
      <dgm:spPr/>
      <dgm:t>
        <a:bodyPr/>
        <a:lstStyle/>
        <a:p>
          <a:endParaRPr lang="en-US" dirty="0"/>
        </a:p>
      </dgm:t>
    </dgm:pt>
    <dgm:pt modelId="{22B4DFBF-A929-4C67-A1BB-C6B1E700940B}">
      <dgm:prSet/>
      <dgm:spPr/>
      <dgm:t>
        <a:bodyPr/>
        <a:lstStyle/>
        <a:p>
          <a:r>
            <a:rPr lang="en-GB" dirty="0"/>
            <a:t>What still needs to be done</a:t>
          </a:r>
          <a:endParaRPr lang="en-US" dirty="0"/>
        </a:p>
      </dgm:t>
    </dgm:pt>
    <dgm:pt modelId="{499A43BD-C7EA-485F-96E0-E7314B8A0107}" type="parTrans" cxnId="{5B5F85FA-7A15-4CBB-8482-1C1B50C36791}">
      <dgm:prSet/>
      <dgm:spPr/>
      <dgm:t>
        <a:bodyPr/>
        <a:lstStyle/>
        <a:p>
          <a:endParaRPr lang="en-US"/>
        </a:p>
      </dgm:t>
    </dgm:pt>
    <dgm:pt modelId="{F34310AD-092D-4948-AC90-7075049863A0}" type="sibTrans" cxnId="{5B5F85FA-7A15-4CBB-8482-1C1B50C36791}">
      <dgm:prSet/>
      <dgm:spPr/>
      <dgm:t>
        <a:bodyPr/>
        <a:lstStyle/>
        <a:p>
          <a:endParaRPr lang="en-US" dirty="0"/>
        </a:p>
      </dgm:t>
    </dgm:pt>
    <dgm:pt modelId="{73E7BF23-2EF4-41A7-87DA-EBE69F7610B2}">
      <dgm:prSet/>
      <dgm:spPr/>
      <dgm:t>
        <a:bodyPr/>
        <a:lstStyle/>
        <a:p>
          <a:r>
            <a:rPr lang="en-GB" dirty="0"/>
            <a:t>How the rest of the project will be completed</a:t>
          </a:r>
          <a:endParaRPr lang="en-US" dirty="0"/>
        </a:p>
      </dgm:t>
    </dgm:pt>
    <dgm:pt modelId="{52E19156-B095-405F-9198-9EB7B626AB46}" type="parTrans" cxnId="{C5970384-7617-4CD4-B80C-4B165AB3C2E5}">
      <dgm:prSet/>
      <dgm:spPr/>
      <dgm:t>
        <a:bodyPr/>
        <a:lstStyle/>
        <a:p>
          <a:endParaRPr lang="en-US"/>
        </a:p>
      </dgm:t>
    </dgm:pt>
    <dgm:pt modelId="{613D484F-E267-4AB8-85D8-ED9EB1F0CA85}" type="sibTrans" cxnId="{C5970384-7617-4CD4-B80C-4B165AB3C2E5}">
      <dgm:prSet/>
      <dgm:spPr/>
      <dgm:t>
        <a:bodyPr/>
        <a:lstStyle/>
        <a:p>
          <a:endParaRPr lang="en-US" dirty="0"/>
        </a:p>
      </dgm:t>
    </dgm:pt>
    <dgm:pt modelId="{E2EAE0A0-0266-4A64-8784-15CFFB8DFD8C}">
      <dgm:prSet/>
      <dgm:spPr/>
      <dgm:t>
        <a:bodyPr/>
        <a:lstStyle/>
        <a:p>
          <a:r>
            <a:rPr lang="en-GB" dirty="0"/>
            <a:t>Where it fits into current research and future work based off this project</a:t>
          </a:r>
          <a:endParaRPr lang="en-US" dirty="0"/>
        </a:p>
      </dgm:t>
    </dgm:pt>
    <dgm:pt modelId="{AEDABB5E-506D-47F7-8127-D62A7515DC5E}" type="parTrans" cxnId="{DE2ED78D-520D-41EE-A67F-667DCE07ADB6}">
      <dgm:prSet/>
      <dgm:spPr/>
      <dgm:t>
        <a:bodyPr/>
        <a:lstStyle/>
        <a:p>
          <a:endParaRPr lang="en-US"/>
        </a:p>
      </dgm:t>
    </dgm:pt>
    <dgm:pt modelId="{FD48A0D2-F7FD-4E0E-A156-F1E9EC655CE9}" type="sibTrans" cxnId="{DE2ED78D-520D-41EE-A67F-667DCE07ADB6}">
      <dgm:prSet/>
      <dgm:spPr/>
      <dgm:t>
        <a:bodyPr/>
        <a:lstStyle/>
        <a:p>
          <a:endParaRPr lang="en-US"/>
        </a:p>
      </dgm:t>
    </dgm:pt>
    <dgm:pt modelId="{0EE51CD2-DAE6-41EC-9554-BA06048084A2}" type="pres">
      <dgm:prSet presAssocID="{22F6D672-553D-4679-A4A6-A0AEF1806741}" presName="outerComposite" presStyleCnt="0">
        <dgm:presLayoutVars>
          <dgm:chMax val="5"/>
          <dgm:dir/>
          <dgm:resizeHandles val="exact"/>
        </dgm:presLayoutVars>
      </dgm:prSet>
      <dgm:spPr/>
    </dgm:pt>
    <dgm:pt modelId="{FC706611-3741-44E7-997D-6F8958F73818}" type="pres">
      <dgm:prSet presAssocID="{22F6D672-553D-4679-A4A6-A0AEF1806741}" presName="dummyMaxCanvas" presStyleCnt="0">
        <dgm:presLayoutVars/>
      </dgm:prSet>
      <dgm:spPr/>
    </dgm:pt>
    <dgm:pt modelId="{FDC76286-FDB6-4F3B-95B2-B1C734382268}" type="pres">
      <dgm:prSet presAssocID="{22F6D672-553D-4679-A4A6-A0AEF1806741}" presName="FiveNodes_1" presStyleLbl="node1" presStyleIdx="0" presStyleCnt="5">
        <dgm:presLayoutVars>
          <dgm:bulletEnabled val="1"/>
        </dgm:presLayoutVars>
      </dgm:prSet>
      <dgm:spPr/>
    </dgm:pt>
    <dgm:pt modelId="{05D3E843-4C22-4A12-B5E5-5E484535C6D5}" type="pres">
      <dgm:prSet presAssocID="{22F6D672-553D-4679-A4A6-A0AEF1806741}" presName="FiveNodes_2" presStyleLbl="node1" presStyleIdx="1" presStyleCnt="5">
        <dgm:presLayoutVars>
          <dgm:bulletEnabled val="1"/>
        </dgm:presLayoutVars>
      </dgm:prSet>
      <dgm:spPr/>
    </dgm:pt>
    <dgm:pt modelId="{29AB182A-9CAE-401D-A714-4C1F7B15C351}" type="pres">
      <dgm:prSet presAssocID="{22F6D672-553D-4679-A4A6-A0AEF1806741}" presName="FiveNodes_3" presStyleLbl="node1" presStyleIdx="2" presStyleCnt="5">
        <dgm:presLayoutVars>
          <dgm:bulletEnabled val="1"/>
        </dgm:presLayoutVars>
      </dgm:prSet>
      <dgm:spPr/>
    </dgm:pt>
    <dgm:pt modelId="{77D31C98-90DC-43AE-9B7F-FF613920D3C0}" type="pres">
      <dgm:prSet presAssocID="{22F6D672-553D-4679-A4A6-A0AEF1806741}" presName="FiveNodes_4" presStyleLbl="node1" presStyleIdx="3" presStyleCnt="5">
        <dgm:presLayoutVars>
          <dgm:bulletEnabled val="1"/>
        </dgm:presLayoutVars>
      </dgm:prSet>
      <dgm:spPr/>
    </dgm:pt>
    <dgm:pt modelId="{881499E9-D9FB-42B0-B251-D3183DF769BE}" type="pres">
      <dgm:prSet presAssocID="{22F6D672-553D-4679-A4A6-A0AEF1806741}" presName="FiveNodes_5" presStyleLbl="node1" presStyleIdx="4" presStyleCnt="5">
        <dgm:presLayoutVars>
          <dgm:bulletEnabled val="1"/>
        </dgm:presLayoutVars>
      </dgm:prSet>
      <dgm:spPr/>
    </dgm:pt>
    <dgm:pt modelId="{DCED3927-528C-414B-91F4-F10FB1B09115}" type="pres">
      <dgm:prSet presAssocID="{22F6D672-553D-4679-A4A6-A0AEF1806741}" presName="FiveConn_1-2" presStyleLbl="fgAccFollowNode1" presStyleIdx="0" presStyleCnt="4">
        <dgm:presLayoutVars>
          <dgm:bulletEnabled val="1"/>
        </dgm:presLayoutVars>
      </dgm:prSet>
      <dgm:spPr/>
    </dgm:pt>
    <dgm:pt modelId="{1BAD456E-D46B-4176-9508-53C075630E58}" type="pres">
      <dgm:prSet presAssocID="{22F6D672-553D-4679-A4A6-A0AEF1806741}" presName="FiveConn_2-3" presStyleLbl="fgAccFollowNode1" presStyleIdx="1" presStyleCnt="4">
        <dgm:presLayoutVars>
          <dgm:bulletEnabled val="1"/>
        </dgm:presLayoutVars>
      </dgm:prSet>
      <dgm:spPr/>
    </dgm:pt>
    <dgm:pt modelId="{A4CEDF48-F306-4756-B711-6A076C02F735}" type="pres">
      <dgm:prSet presAssocID="{22F6D672-553D-4679-A4A6-A0AEF1806741}" presName="FiveConn_3-4" presStyleLbl="fgAccFollowNode1" presStyleIdx="2" presStyleCnt="4">
        <dgm:presLayoutVars>
          <dgm:bulletEnabled val="1"/>
        </dgm:presLayoutVars>
      </dgm:prSet>
      <dgm:spPr/>
    </dgm:pt>
    <dgm:pt modelId="{4A051AFB-2450-4B22-AA22-22BEE6D811F8}" type="pres">
      <dgm:prSet presAssocID="{22F6D672-553D-4679-A4A6-A0AEF1806741}" presName="FiveConn_4-5" presStyleLbl="fgAccFollowNode1" presStyleIdx="3" presStyleCnt="4">
        <dgm:presLayoutVars>
          <dgm:bulletEnabled val="1"/>
        </dgm:presLayoutVars>
      </dgm:prSet>
      <dgm:spPr/>
    </dgm:pt>
    <dgm:pt modelId="{7C1144F4-48F1-4086-B8C0-F064D991EFEC}" type="pres">
      <dgm:prSet presAssocID="{22F6D672-553D-4679-A4A6-A0AEF1806741}" presName="FiveNodes_1_text" presStyleLbl="node1" presStyleIdx="4" presStyleCnt="5">
        <dgm:presLayoutVars>
          <dgm:bulletEnabled val="1"/>
        </dgm:presLayoutVars>
      </dgm:prSet>
      <dgm:spPr/>
    </dgm:pt>
    <dgm:pt modelId="{C9FA13B9-D3D0-4045-9082-964D3ABCAA22}" type="pres">
      <dgm:prSet presAssocID="{22F6D672-553D-4679-A4A6-A0AEF1806741}" presName="FiveNodes_2_text" presStyleLbl="node1" presStyleIdx="4" presStyleCnt="5">
        <dgm:presLayoutVars>
          <dgm:bulletEnabled val="1"/>
        </dgm:presLayoutVars>
      </dgm:prSet>
      <dgm:spPr/>
    </dgm:pt>
    <dgm:pt modelId="{2C9C5009-9C04-4388-87EB-E6656321ABE5}" type="pres">
      <dgm:prSet presAssocID="{22F6D672-553D-4679-A4A6-A0AEF1806741}" presName="FiveNodes_3_text" presStyleLbl="node1" presStyleIdx="4" presStyleCnt="5">
        <dgm:presLayoutVars>
          <dgm:bulletEnabled val="1"/>
        </dgm:presLayoutVars>
      </dgm:prSet>
      <dgm:spPr/>
    </dgm:pt>
    <dgm:pt modelId="{51BAB7E9-7B66-4AD9-A34A-B48E932295BF}" type="pres">
      <dgm:prSet presAssocID="{22F6D672-553D-4679-A4A6-A0AEF1806741}" presName="FiveNodes_4_text" presStyleLbl="node1" presStyleIdx="4" presStyleCnt="5">
        <dgm:presLayoutVars>
          <dgm:bulletEnabled val="1"/>
        </dgm:presLayoutVars>
      </dgm:prSet>
      <dgm:spPr/>
    </dgm:pt>
    <dgm:pt modelId="{962B5116-D276-4042-B0C2-3DC980B62C4A}" type="pres">
      <dgm:prSet presAssocID="{22F6D672-553D-4679-A4A6-A0AEF1806741}" presName="FiveNodes_5_text" presStyleLbl="node1" presStyleIdx="4" presStyleCnt="5">
        <dgm:presLayoutVars>
          <dgm:bulletEnabled val="1"/>
        </dgm:presLayoutVars>
      </dgm:prSet>
      <dgm:spPr/>
    </dgm:pt>
  </dgm:ptLst>
  <dgm:cxnLst>
    <dgm:cxn modelId="{8E7AC015-2EF5-4032-B8C7-95A2296BB566}" type="presOf" srcId="{73E7BF23-2EF4-41A7-87DA-EBE69F7610B2}" destId="{77D31C98-90DC-43AE-9B7F-FF613920D3C0}" srcOrd="0" destOrd="0" presId="urn:microsoft.com/office/officeart/2005/8/layout/vProcess5"/>
    <dgm:cxn modelId="{2758F717-364D-4184-88C6-A3C75FD8D987}" type="presOf" srcId="{613D484F-E267-4AB8-85D8-ED9EB1F0CA85}" destId="{4A051AFB-2450-4B22-AA22-22BEE6D811F8}" srcOrd="0" destOrd="0" presId="urn:microsoft.com/office/officeart/2005/8/layout/vProcess5"/>
    <dgm:cxn modelId="{5C718A2C-A968-49EE-8857-A6BFE1175A5F}" type="presOf" srcId="{739CC46D-5AA0-4387-B7B1-A149D2A86AA8}" destId="{DCED3927-528C-414B-91F4-F10FB1B09115}" srcOrd="0" destOrd="0" presId="urn:microsoft.com/office/officeart/2005/8/layout/vProcess5"/>
    <dgm:cxn modelId="{0AC4E639-17C2-486D-95C3-D8FE69B4B953}" type="presOf" srcId="{22B4DFBF-A929-4C67-A1BB-C6B1E700940B}" destId="{2C9C5009-9C04-4388-87EB-E6656321ABE5}" srcOrd="1" destOrd="0" presId="urn:microsoft.com/office/officeart/2005/8/layout/vProcess5"/>
    <dgm:cxn modelId="{F499C46B-EFDD-4385-8DBE-D53554FFB53A}" type="presOf" srcId="{E2EAE0A0-0266-4A64-8784-15CFFB8DFD8C}" destId="{881499E9-D9FB-42B0-B251-D3183DF769BE}" srcOrd="0" destOrd="0" presId="urn:microsoft.com/office/officeart/2005/8/layout/vProcess5"/>
    <dgm:cxn modelId="{4816D170-7B49-4502-ABB5-880CB0CDD2E9}" type="presOf" srcId="{97363418-5CC9-4B98-993E-BB1442B94ADE}" destId="{05D3E843-4C22-4A12-B5E5-5E484535C6D5}" srcOrd="0" destOrd="0" presId="urn:microsoft.com/office/officeart/2005/8/layout/vProcess5"/>
    <dgm:cxn modelId="{D26DD673-DCD6-465B-85B3-DE657010255E}" type="presOf" srcId="{22B4DFBF-A929-4C67-A1BB-C6B1E700940B}" destId="{29AB182A-9CAE-401D-A714-4C1F7B15C351}" srcOrd="0" destOrd="0" presId="urn:microsoft.com/office/officeart/2005/8/layout/vProcess5"/>
    <dgm:cxn modelId="{5B03C87C-B5D1-45F6-9764-6396C697A9DC}" type="presOf" srcId="{F34310AD-092D-4948-AC90-7075049863A0}" destId="{A4CEDF48-F306-4756-B711-6A076C02F735}" srcOrd="0" destOrd="0" presId="urn:microsoft.com/office/officeart/2005/8/layout/vProcess5"/>
    <dgm:cxn modelId="{C5970384-7617-4CD4-B80C-4B165AB3C2E5}" srcId="{22F6D672-553D-4679-A4A6-A0AEF1806741}" destId="{73E7BF23-2EF4-41A7-87DA-EBE69F7610B2}" srcOrd="3" destOrd="0" parTransId="{52E19156-B095-405F-9198-9EB7B626AB46}" sibTransId="{613D484F-E267-4AB8-85D8-ED9EB1F0CA85}"/>
    <dgm:cxn modelId="{DE2ED78D-520D-41EE-A67F-667DCE07ADB6}" srcId="{22F6D672-553D-4679-A4A6-A0AEF1806741}" destId="{E2EAE0A0-0266-4A64-8784-15CFFB8DFD8C}" srcOrd="4" destOrd="0" parTransId="{AEDABB5E-506D-47F7-8127-D62A7515DC5E}" sibTransId="{FD48A0D2-F7FD-4E0E-A156-F1E9EC655CE9}"/>
    <dgm:cxn modelId="{98DB7292-7473-46BA-93A3-4BBB83304C98}" type="presOf" srcId="{E2EAE0A0-0266-4A64-8784-15CFFB8DFD8C}" destId="{962B5116-D276-4042-B0C2-3DC980B62C4A}" srcOrd="1" destOrd="0" presId="urn:microsoft.com/office/officeart/2005/8/layout/vProcess5"/>
    <dgm:cxn modelId="{05B51D95-EFE0-48D3-BF62-98CFB818B6B6}" type="presOf" srcId="{73E7BF23-2EF4-41A7-87DA-EBE69F7610B2}" destId="{51BAB7E9-7B66-4AD9-A34A-B48E932295BF}" srcOrd="1" destOrd="0" presId="urn:microsoft.com/office/officeart/2005/8/layout/vProcess5"/>
    <dgm:cxn modelId="{06B1FAA1-AE74-4D54-96BC-6A2DBB76FDD3}" type="presOf" srcId="{0022E5E0-741D-4B46-A474-FCC82586CCFD}" destId="{7C1144F4-48F1-4086-B8C0-F064D991EFEC}" srcOrd="1" destOrd="0" presId="urn:microsoft.com/office/officeart/2005/8/layout/vProcess5"/>
    <dgm:cxn modelId="{1721C5C2-291B-441E-87BD-7CAE794475A6}" srcId="{22F6D672-553D-4679-A4A6-A0AEF1806741}" destId="{0022E5E0-741D-4B46-A474-FCC82586CCFD}" srcOrd="0" destOrd="0" parTransId="{F2536487-D17D-45D5-9510-B7DAB5DEA427}" sibTransId="{739CC46D-5AA0-4387-B7B1-A149D2A86AA8}"/>
    <dgm:cxn modelId="{6739A8C4-C4A8-4E3F-9220-F5ECCCAF0A7F}" type="presOf" srcId="{0022E5E0-741D-4B46-A474-FCC82586CCFD}" destId="{FDC76286-FDB6-4F3B-95B2-B1C734382268}" srcOrd="0" destOrd="0" presId="urn:microsoft.com/office/officeart/2005/8/layout/vProcess5"/>
    <dgm:cxn modelId="{08D3D0D0-B2A3-4A30-A7F8-306B334C32A2}" type="presOf" srcId="{97363418-5CC9-4B98-993E-BB1442B94ADE}" destId="{C9FA13B9-D3D0-4045-9082-964D3ABCAA22}" srcOrd="1" destOrd="0" presId="urn:microsoft.com/office/officeart/2005/8/layout/vProcess5"/>
    <dgm:cxn modelId="{F51338D6-B046-41A8-B585-80CB7687BF26}" srcId="{22F6D672-553D-4679-A4A6-A0AEF1806741}" destId="{97363418-5CC9-4B98-993E-BB1442B94ADE}" srcOrd="1" destOrd="0" parTransId="{BA2673ED-AEB6-4010-8298-5081020AB648}" sibTransId="{79790E7A-0D9B-47DF-95BE-E0EC455B4BB9}"/>
    <dgm:cxn modelId="{451C02D9-772A-4D6B-921D-194F7888D7D1}" type="presOf" srcId="{79790E7A-0D9B-47DF-95BE-E0EC455B4BB9}" destId="{1BAD456E-D46B-4176-9508-53C075630E58}" srcOrd="0" destOrd="0" presId="urn:microsoft.com/office/officeart/2005/8/layout/vProcess5"/>
    <dgm:cxn modelId="{BECD40D9-6E0E-4F9F-A38E-541EBA4474CC}" type="presOf" srcId="{22F6D672-553D-4679-A4A6-A0AEF1806741}" destId="{0EE51CD2-DAE6-41EC-9554-BA06048084A2}" srcOrd="0" destOrd="0" presId="urn:microsoft.com/office/officeart/2005/8/layout/vProcess5"/>
    <dgm:cxn modelId="{5B5F85FA-7A15-4CBB-8482-1C1B50C36791}" srcId="{22F6D672-553D-4679-A4A6-A0AEF1806741}" destId="{22B4DFBF-A929-4C67-A1BB-C6B1E700940B}" srcOrd="2" destOrd="0" parTransId="{499A43BD-C7EA-485F-96E0-E7314B8A0107}" sibTransId="{F34310AD-092D-4948-AC90-7075049863A0}"/>
    <dgm:cxn modelId="{601CB48C-DB16-48E6-938E-BD93AFFDE52F}" type="presParOf" srcId="{0EE51CD2-DAE6-41EC-9554-BA06048084A2}" destId="{FC706611-3741-44E7-997D-6F8958F73818}" srcOrd="0" destOrd="0" presId="urn:microsoft.com/office/officeart/2005/8/layout/vProcess5"/>
    <dgm:cxn modelId="{59B38014-B451-4ED9-B524-8092C7FC89FD}" type="presParOf" srcId="{0EE51CD2-DAE6-41EC-9554-BA06048084A2}" destId="{FDC76286-FDB6-4F3B-95B2-B1C734382268}" srcOrd="1" destOrd="0" presId="urn:microsoft.com/office/officeart/2005/8/layout/vProcess5"/>
    <dgm:cxn modelId="{F292341D-7D48-41AC-9F91-32CCA53F897D}" type="presParOf" srcId="{0EE51CD2-DAE6-41EC-9554-BA06048084A2}" destId="{05D3E843-4C22-4A12-B5E5-5E484535C6D5}" srcOrd="2" destOrd="0" presId="urn:microsoft.com/office/officeart/2005/8/layout/vProcess5"/>
    <dgm:cxn modelId="{9C2141AA-9755-4BD9-894E-97F13B4DB534}" type="presParOf" srcId="{0EE51CD2-DAE6-41EC-9554-BA06048084A2}" destId="{29AB182A-9CAE-401D-A714-4C1F7B15C351}" srcOrd="3" destOrd="0" presId="urn:microsoft.com/office/officeart/2005/8/layout/vProcess5"/>
    <dgm:cxn modelId="{F3D0261B-809E-4B39-B236-2B9E4676E495}" type="presParOf" srcId="{0EE51CD2-DAE6-41EC-9554-BA06048084A2}" destId="{77D31C98-90DC-43AE-9B7F-FF613920D3C0}" srcOrd="4" destOrd="0" presId="urn:microsoft.com/office/officeart/2005/8/layout/vProcess5"/>
    <dgm:cxn modelId="{A16DC156-E8E8-4415-AE42-7423193B4974}" type="presParOf" srcId="{0EE51CD2-DAE6-41EC-9554-BA06048084A2}" destId="{881499E9-D9FB-42B0-B251-D3183DF769BE}" srcOrd="5" destOrd="0" presId="urn:microsoft.com/office/officeart/2005/8/layout/vProcess5"/>
    <dgm:cxn modelId="{24064AF2-7297-42E9-973F-35F454D855A6}" type="presParOf" srcId="{0EE51CD2-DAE6-41EC-9554-BA06048084A2}" destId="{DCED3927-528C-414B-91F4-F10FB1B09115}" srcOrd="6" destOrd="0" presId="urn:microsoft.com/office/officeart/2005/8/layout/vProcess5"/>
    <dgm:cxn modelId="{7BF1D49C-763C-44A9-92FE-098BB9D0B7EC}" type="presParOf" srcId="{0EE51CD2-DAE6-41EC-9554-BA06048084A2}" destId="{1BAD456E-D46B-4176-9508-53C075630E58}" srcOrd="7" destOrd="0" presId="urn:microsoft.com/office/officeart/2005/8/layout/vProcess5"/>
    <dgm:cxn modelId="{966E45DA-FC1B-4CC8-BE08-6971C0F1107F}" type="presParOf" srcId="{0EE51CD2-DAE6-41EC-9554-BA06048084A2}" destId="{A4CEDF48-F306-4756-B711-6A076C02F735}" srcOrd="8" destOrd="0" presId="urn:microsoft.com/office/officeart/2005/8/layout/vProcess5"/>
    <dgm:cxn modelId="{D4310863-CEC5-47E2-B4B3-C71516F7D6D5}" type="presParOf" srcId="{0EE51CD2-DAE6-41EC-9554-BA06048084A2}" destId="{4A051AFB-2450-4B22-AA22-22BEE6D811F8}" srcOrd="9" destOrd="0" presId="urn:microsoft.com/office/officeart/2005/8/layout/vProcess5"/>
    <dgm:cxn modelId="{C3F41FE5-0612-4305-9061-1CD38546CAB6}" type="presParOf" srcId="{0EE51CD2-DAE6-41EC-9554-BA06048084A2}" destId="{7C1144F4-48F1-4086-B8C0-F064D991EFEC}" srcOrd="10" destOrd="0" presId="urn:microsoft.com/office/officeart/2005/8/layout/vProcess5"/>
    <dgm:cxn modelId="{BE51C1F3-6AAB-49F6-B7A3-EB21F536D6D1}" type="presParOf" srcId="{0EE51CD2-DAE6-41EC-9554-BA06048084A2}" destId="{C9FA13B9-D3D0-4045-9082-964D3ABCAA22}" srcOrd="11" destOrd="0" presId="urn:microsoft.com/office/officeart/2005/8/layout/vProcess5"/>
    <dgm:cxn modelId="{B6005C68-7693-408A-9F72-1CA339BFF95A}" type="presParOf" srcId="{0EE51CD2-DAE6-41EC-9554-BA06048084A2}" destId="{2C9C5009-9C04-4388-87EB-E6656321ABE5}" srcOrd="12" destOrd="0" presId="urn:microsoft.com/office/officeart/2005/8/layout/vProcess5"/>
    <dgm:cxn modelId="{B59B229E-7550-4A67-A024-2266CC92A823}" type="presParOf" srcId="{0EE51CD2-DAE6-41EC-9554-BA06048084A2}" destId="{51BAB7E9-7B66-4AD9-A34A-B48E932295BF}" srcOrd="13" destOrd="0" presId="urn:microsoft.com/office/officeart/2005/8/layout/vProcess5"/>
    <dgm:cxn modelId="{C74F73EE-3C61-4FBA-BC7B-D1B69D28FCF2}" type="presParOf" srcId="{0EE51CD2-DAE6-41EC-9554-BA06048084A2}" destId="{962B5116-D276-4042-B0C2-3DC980B62C4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76286-FDB6-4F3B-95B2-B1C734382268}">
      <dsp:nvSpPr>
        <dsp:cNvPr id="0" name=""/>
        <dsp:cNvSpPr/>
      </dsp:nvSpPr>
      <dsp:spPr>
        <a:xfrm>
          <a:off x="0" y="0"/>
          <a:ext cx="7744967" cy="68149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Introduction to the problem</a:t>
          </a:r>
          <a:endParaRPr lang="en-US" sz="1800" kern="1200" dirty="0"/>
        </a:p>
      </dsp:txBody>
      <dsp:txXfrm>
        <a:off x="19960" y="19960"/>
        <a:ext cx="6929848" cy="641574"/>
      </dsp:txXfrm>
    </dsp:sp>
    <dsp:sp modelId="{05D3E843-4C22-4A12-B5E5-5E484535C6D5}">
      <dsp:nvSpPr>
        <dsp:cNvPr id="0" name=""/>
        <dsp:cNvSpPr/>
      </dsp:nvSpPr>
      <dsp:spPr>
        <a:xfrm>
          <a:off x="578358" y="776146"/>
          <a:ext cx="7744967" cy="681494"/>
        </a:xfrm>
        <a:prstGeom prst="roundRect">
          <a:avLst>
            <a:gd name="adj" fmla="val 10000"/>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Background work already completed</a:t>
          </a:r>
          <a:endParaRPr lang="en-US" sz="1800" kern="1200" dirty="0"/>
        </a:p>
      </dsp:txBody>
      <dsp:txXfrm>
        <a:off x="598318" y="796106"/>
        <a:ext cx="6683718" cy="641574"/>
      </dsp:txXfrm>
    </dsp:sp>
    <dsp:sp modelId="{29AB182A-9CAE-401D-A714-4C1F7B15C351}">
      <dsp:nvSpPr>
        <dsp:cNvPr id="0" name=""/>
        <dsp:cNvSpPr/>
      </dsp:nvSpPr>
      <dsp:spPr>
        <a:xfrm>
          <a:off x="1156716" y="1552292"/>
          <a:ext cx="7744967" cy="681494"/>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What still needs to be done</a:t>
          </a:r>
          <a:endParaRPr lang="en-US" sz="1800" kern="1200" dirty="0"/>
        </a:p>
      </dsp:txBody>
      <dsp:txXfrm>
        <a:off x="1176676" y="1572252"/>
        <a:ext cx="6683718" cy="641574"/>
      </dsp:txXfrm>
    </dsp:sp>
    <dsp:sp modelId="{77D31C98-90DC-43AE-9B7F-FF613920D3C0}">
      <dsp:nvSpPr>
        <dsp:cNvPr id="0" name=""/>
        <dsp:cNvSpPr/>
      </dsp:nvSpPr>
      <dsp:spPr>
        <a:xfrm>
          <a:off x="1735073" y="2328439"/>
          <a:ext cx="7744967" cy="681494"/>
        </a:xfrm>
        <a:prstGeom prst="roundRect">
          <a:avLst>
            <a:gd name="adj" fmla="val 10000"/>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How the rest of the project will be completed</a:t>
          </a:r>
          <a:endParaRPr lang="en-US" sz="1800" kern="1200" dirty="0"/>
        </a:p>
      </dsp:txBody>
      <dsp:txXfrm>
        <a:off x="1755033" y="2348399"/>
        <a:ext cx="6683718" cy="641574"/>
      </dsp:txXfrm>
    </dsp:sp>
    <dsp:sp modelId="{881499E9-D9FB-42B0-B251-D3183DF769BE}">
      <dsp:nvSpPr>
        <dsp:cNvPr id="0" name=""/>
        <dsp:cNvSpPr/>
      </dsp:nvSpPr>
      <dsp:spPr>
        <a:xfrm>
          <a:off x="2313432" y="3104585"/>
          <a:ext cx="7744967" cy="681494"/>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Where it fits into current research and future work based off this project</a:t>
          </a:r>
          <a:endParaRPr lang="en-US" sz="1800" kern="1200" dirty="0"/>
        </a:p>
      </dsp:txBody>
      <dsp:txXfrm>
        <a:off x="2333392" y="3124545"/>
        <a:ext cx="6683718" cy="641574"/>
      </dsp:txXfrm>
    </dsp:sp>
    <dsp:sp modelId="{DCED3927-528C-414B-91F4-F10FB1B09115}">
      <dsp:nvSpPr>
        <dsp:cNvPr id="0" name=""/>
        <dsp:cNvSpPr/>
      </dsp:nvSpPr>
      <dsp:spPr>
        <a:xfrm>
          <a:off x="7301996" y="497869"/>
          <a:ext cx="442971" cy="4429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7401664" y="497869"/>
        <a:ext cx="243635" cy="333336"/>
      </dsp:txXfrm>
    </dsp:sp>
    <dsp:sp modelId="{1BAD456E-D46B-4176-9508-53C075630E58}">
      <dsp:nvSpPr>
        <dsp:cNvPr id="0" name=""/>
        <dsp:cNvSpPr/>
      </dsp:nvSpPr>
      <dsp:spPr>
        <a:xfrm>
          <a:off x="7880354" y="1274015"/>
          <a:ext cx="442971" cy="442971"/>
        </a:xfrm>
        <a:prstGeom prst="downArrow">
          <a:avLst>
            <a:gd name="adj1" fmla="val 55000"/>
            <a:gd name="adj2" fmla="val 45000"/>
          </a:avLst>
        </a:prstGeom>
        <a:solidFill>
          <a:schemeClr val="accent2">
            <a:tint val="40000"/>
            <a:alpha val="90000"/>
            <a:hueOff val="82399"/>
            <a:satOff val="-7939"/>
            <a:lumOff val="-837"/>
            <a:alphaOff val="0"/>
          </a:schemeClr>
        </a:solidFill>
        <a:ln w="15875" cap="flat" cmpd="sng" algn="ctr">
          <a:solidFill>
            <a:schemeClr val="accent2">
              <a:tint val="40000"/>
              <a:alpha val="90000"/>
              <a:hueOff val="82399"/>
              <a:satOff val="-7939"/>
              <a:lumOff val="-8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7980022" y="1274015"/>
        <a:ext cx="243635" cy="333336"/>
      </dsp:txXfrm>
    </dsp:sp>
    <dsp:sp modelId="{A4CEDF48-F306-4756-B711-6A076C02F735}">
      <dsp:nvSpPr>
        <dsp:cNvPr id="0" name=""/>
        <dsp:cNvSpPr/>
      </dsp:nvSpPr>
      <dsp:spPr>
        <a:xfrm>
          <a:off x="8458712" y="2038804"/>
          <a:ext cx="442971" cy="442971"/>
        </a:xfrm>
        <a:prstGeom prst="downArrow">
          <a:avLst>
            <a:gd name="adj1" fmla="val 55000"/>
            <a:gd name="adj2" fmla="val 45000"/>
          </a:avLst>
        </a:prstGeom>
        <a:solidFill>
          <a:schemeClr val="accent2">
            <a:tint val="40000"/>
            <a:alpha val="90000"/>
            <a:hueOff val="164799"/>
            <a:satOff val="-15877"/>
            <a:lumOff val="-1674"/>
            <a:alphaOff val="0"/>
          </a:schemeClr>
        </a:solidFill>
        <a:ln w="15875" cap="flat" cmpd="sng" algn="ctr">
          <a:solidFill>
            <a:schemeClr val="accent2">
              <a:tint val="40000"/>
              <a:alpha val="90000"/>
              <a:hueOff val="164799"/>
              <a:satOff val="-15877"/>
              <a:lumOff val="-16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8558380" y="2038804"/>
        <a:ext cx="243635" cy="333336"/>
      </dsp:txXfrm>
    </dsp:sp>
    <dsp:sp modelId="{4A051AFB-2450-4B22-AA22-22BEE6D811F8}">
      <dsp:nvSpPr>
        <dsp:cNvPr id="0" name=""/>
        <dsp:cNvSpPr/>
      </dsp:nvSpPr>
      <dsp:spPr>
        <a:xfrm>
          <a:off x="9037070" y="2822522"/>
          <a:ext cx="442971" cy="442971"/>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9136738" y="2822522"/>
        <a:ext cx="243635" cy="3333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127B3-E5E5-40F1-92A3-7307A1251CC8}" type="datetimeFigureOut">
              <a:rPr lang="en-GB" smtClean="0"/>
              <a:t>03/01/2021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A9362-EC89-4C48-B34C-2143CC6AF10E}" type="slidenum">
              <a:rPr lang="en-GB" smtClean="0"/>
              <a:t>‹#›</a:t>
            </a:fld>
            <a:endParaRPr lang="en-GB" dirty="0"/>
          </a:p>
        </p:txBody>
      </p:sp>
    </p:spTree>
    <p:extLst>
      <p:ext uri="{BB962C8B-B14F-4D97-AF65-F5344CB8AC3E}">
        <p14:creationId xmlns:p14="http://schemas.microsoft.com/office/powerpoint/2010/main" val="206152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welcome to my project talk entitled </a:t>
            </a:r>
            <a:r>
              <a:rPr lang="en-GB" sz="1200" b="0" i="0" dirty="0">
                <a:solidFill>
                  <a:srgbClr val="24292E"/>
                </a:solidFill>
                <a:effectLst/>
                <a:latin typeface="Arial" panose="020B0604020202020204" pitchFamily="34" charset="0"/>
                <a:cs typeface="Arial" panose="020B0604020202020204" pitchFamily="34" charset="0"/>
              </a:rPr>
              <a:t>“Estimating the accuracy of Moho depth estimates from gravity inversion” and supervised by Leonardo Uieda.</a:t>
            </a:r>
            <a:endParaRPr lang="en-GB" dirty="0"/>
          </a:p>
        </p:txBody>
      </p:sp>
      <p:sp>
        <p:nvSpPr>
          <p:cNvPr id="4" name="Slide Number Placeholder 3"/>
          <p:cNvSpPr>
            <a:spLocks noGrp="1"/>
          </p:cNvSpPr>
          <p:nvPr>
            <p:ph type="sldNum" sz="quarter" idx="5"/>
          </p:nvPr>
        </p:nvSpPr>
        <p:spPr/>
        <p:txBody>
          <a:bodyPr/>
          <a:lstStyle/>
          <a:p>
            <a:fld id="{7EAA9362-EC89-4C48-B34C-2143CC6AF10E}" type="slidenum">
              <a:rPr lang="en-GB" smtClean="0"/>
              <a:t>1</a:t>
            </a:fld>
            <a:endParaRPr lang="en-GB" dirty="0"/>
          </a:p>
        </p:txBody>
      </p:sp>
    </p:spTree>
    <p:extLst>
      <p:ext uri="{BB962C8B-B14F-4D97-AF65-F5344CB8AC3E}">
        <p14:creationId xmlns:p14="http://schemas.microsoft.com/office/powerpoint/2010/main" val="237875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penultimate section is to apply this method to real data. Based off the cross validation approach used to predicting unseen data this method can be applied to real data, this could either be for data used by Uieda &amp; Barbosa in their 2017 paper for South America or other data sparse continents such as Africa or Antarctica.</a:t>
            </a:r>
          </a:p>
        </p:txBody>
      </p:sp>
      <p:sp>
        <p:nvSpPr>
          <p:cNvPr id="4" name="Slide Number Placeholder 3"/>
          <p:cNvSpPr>
            <a:spLocks noGrp="1"/>
          </p:cNvSpPr>
          <p:nvPr>
            <p:ph type="sldNum" sz="quarter" idx="5"/>
          </p:nvPr>
        </p:nvSpPr>
        <p:spPr/>
        <p:txBody>
          <a:bodyPr/>
          <a:lstStyle/>
          <a:p>
            <a:fld id="{7EAA9362-EC89-4C48-B34C-2143CC6AF10E}" type="slidenum">
              <a:rPr lang="en-GB" smtClean="0"/>
              <a:t>12</a:t>
            </a:fld>
            <a:endParaRPr lang="en-GB" dirty="0"/>
          </a:p>
        </p:txBody>
      </p:sp>
    </p:spTree>
    <p:extLst>
      <p:ext uri="{BB962C8B-B14F-4D97-AF65-F5344CB8AC3E}">
        <p14:creationId xmlns:p14="http://schemas.microsoft.com/office/powerpoint/2010/main" val="15697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step and added extra is to model the effect of a subducting slab. The Uieda &amp; Barbosa model does not account for subducting Nazca plate under South America it just estimates it.</a:t>
            </a:r>
          </a:p>
          <a:p>
            <a:r>
              <a:rPr lang="en-GB" dirty="0"/>
              <a:t>-To do this I would use Slab2 which will help model the effect of this subducting slab.</a:t>
            </a:r>
          </a:p>
          <a:p>
            <a:r>
              <a:rPr lang="en-GB" dirty="0"/>
              <a:t>-In order to use this to model the slab then the crust and lithosphere thickness would need to be known beforehand, priori data, and as the rest of the code uses tesseroids the Slab2 model would need to be adjusted to take this into account.</a:t>
            </a:r>
          </a:p>
          <a:p>
            <a:r>
              <a:rPr lang="en-GB" dirty="0"/>
              <a:t>-Finally to see how much of an effect this has on the overall result I’ll calculate how much it contributes to the uncertainty of Moho depth.</a:t>
            </a:r>
          </a:p>
        </p:txBody>
      </p:sp>
      <p:sp>
        <p:nvSpPr>
          <p:cNvPr id="4" name="Slide Number Placeholder 3"/>
          <p:cNvSpPr>
            <a:spLocks noGrp="1"/>
          </p:cNvSpPr>
          <p:nvPr>
            <p:ph type="sldNum" sz="quarter" idx="5"/>
          </p:nvPr>
        </p:nvSpPr>
        <p:spPr/>
        <p:txBody>
          <a:bodyPr/>
          <a:lstStyle/>
          <a:p>
            <a:fld id="{7EAA9362-EC89-4C48-B34C-2143CC6AF10E}" type="slidenum">
              <a:rPr lang="en-GB" smtClean="0"/>
              <a:t>13</a:t>
            </a:fld>
            <a:endParaRPr lang="en-GB" dirty="0"/>
          </a:p>
        </p:txBody>
      </p:sp>
    </p:spTree>
    <p:extLst>
      <p:ext uri="{BB962C8B-B14F-4D97-AF65-F5344CB8AC3E}">
        <p14:creationId xmlns:p14="http://schemas.microsoft.com/office/powerpoint/2010/main" val="2675063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people have produced Moho models of the continent of South America however few have actually included uncertainty estimates, something that has already been mentioned in the introduction to the problem.</a:t>
            </a:r>
          </a:p>
          <a:p>
            <a:r>
              <a:rPr lang="en-GB" dirty="0"/>
              <a:t>-Szwillus included uncertainty estimates in their model of South America by using the residual topography and interpolation and that model can be seen on the left.</a:t>
            </a:r>
          </a:p>
          <a:p>
            <a:r>
              <a:rPr lang="en-GB" dirty="0"/>
              <a:t>-Even though some papers such as Szwillus have tried to estimate uncertainty however almost none have used this approach of using hold out cross-validation.</a:t>
            </a:r>
          </a:p>
        </p:txBody>
      </p:sp>
      <p:sp>
        <p:nvSpPr>
          <p:cNvPr id="4" name="Slide Number Placeholder 3"/>
          <p:cNvSpPr>
            <a:spLocks noGrp="1"/>
          </p:cNvSpPr>
          <p:nvPr>
            <p:ph type="sldNum" sz="quarter" idx="5"/>
          </p:nvPr>
        </p:nvSpPr>
        <p:spPr/>
        <p:txBody>
          <a:bodyPr/>
          <a:lstStyle/>
          <a:p>
            <a:fld id="{7EAA9362-EC89-4C48-B34C-2143CC6AF10E}" type="slidenum">
              <a:rPr lang="en-GB" smtClean="0"/>
              <a:t>14</a:t>
            </a:fld>
            <a:endParaRPr lang="en-GB" dirty="0"/>
          </a:p>
        </p:txBody>
      </p:sp>
    </p:spTree>
    <p:extLst>
      <p:ext uri="{BB962C8B-B14F-4D97-AF65-F5344CB8AC3E}">
        <p14:creationId xmlns:p14="http://schemas.microsoft.com/office/powerpoint/2010/main" val="3061973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avenue that could be explored is adding a variable density contrast to the code.</a:t>
            </a:r>
          </a:p>
          <a:p>
            <a:r>
              <a:rPr lang="en-GB" dirty="0"/>
              <a:t>-A single density contrast is used for many papers as it leads to an easier code even though the geological aspect isn’t technically correct.</a:t>
            </a:r>
          </a:p>
          <a:p>
            <a:r>
              <a:rPr lang="en-GB" dirty="0"/>
              <a:t>-In many papers such as Van der Meijde (2013a) (model= GMSA12) a multiple density contrast is used and splits South America up into 14 geologically distinct areas and created a model based of these differences. So implementing this approach to the code could reduce the overall error and uncertainty of the model estimates.</a:t>
            </a:r>
          </a:p>
        </p:txBody>
      </p:sp>
      <p:sp>
        <p:nvSpPr>
          <p:cNvPr id="4" name="Slide Number Placeholder 3"/>
          <p:cNvSpPr>
            <a:spLocks noGrp="1"/>
          </p:cNvSpPr>
          <p:nvPr>
            <p:ph type="sldNum" sz="quarter" idx="5"/>
          </p:nvPr>
        </p:nvSpPr>
        <p:spPr/>
        <p:txBody>
          <a:bodyPr/>
          <a:lstStyle/>
          <a:p>
            <a:fld id="{7EAA9362-EC89-4C48-B34C-2143CC6AF10E}" type="slidenum">
              <a:rPr lang="en-GB" smtClean="0"/>
              <a:t>15</a:t>
            </a:fld>
            <a:endParaRPr lang="en-GB" dirty="0"/>
          </a:p>
        </p:txBody>
      </p:sp>
    </p:spTree>
    <p:extLst>
      <p:ext uri="{BB962C8B-B14F-4D97-AF65-F5344CB8AC3E}">
        <p14:creationId xmlns:p14="http://schemas.microsoft.com/office/powerpoint/2010/main" val="356138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list of references</a:t>
            </a:r>
          </a:p>
        </p:txBody>
      </p:sp>
      <p:sp>
        <p:nvSpPr>
          <p:cNvPr id="4" name="Slide Number Placeholder 3"/>
          <p:cNvSpPr>
            <a:spLocks noGrp="1"/>
          </p:cNvSpPr>
          <p:nvPr>
            <p:ph type="sldNum" sz="quarter" idx="5"/>
          </p:nvPr>
        </p:nvSpPr>
        <p:spPr/>
        <p:txBody>
          <a:bodyPr/>
          <a:lstStyle/>
          <a:p>
            <a:fld id="{7EAA9362-EC89-4C48-B34C-2143CC6AF10E}" type="slidenum">
              <a:rPr lang="en-GB" smtClean="0"/>
              <a:t>16</a:t>
            </a:fld>
            <a:endParaRPr lang="en-GB" dirty="0"/>
          </a:p>
        </p:txBody>
      </p:sp>
    </p:spTree>
    <p:extLst>
      <p:ext uri="{BB962C8B-B14F-4D97-AF65-F5344CB8AC3E}">
        <p14:creationId xmlns:p14="http://schemas.microsoft.com/office/powerpoint/2010/main" val="303268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Questions?/Discussion time</a:t>
            </a:r>
          </a:p>
        </p:txBody>
      </p:sp>
      <p:sp>
        <p:nvSpPr>
          <p:cNvPr id="4" name="Slide Number Placeholder 3"/>
          <p:cNvSpPr>
            <a:spLocks noGrp="1"/>
          </p:cNvSpPr>
          <p:nvPr>
            <p:ph type="sldNum" sz="quarter" idx="5"/>
          </p:nvPr>
        </p:nvSpPr>
        <p:spPr/>
        <p:txBody>
          <a:bodyPr/>
          <a:lstStyle/>
          <a:p>
            <a:fld id="{7EAA9362-EC89-4C48-B34C-2143CC6AF10E}" type="slidenum">
              <a:rPr lang="en-GB" smtClean="0"/>
              <a:t>17</a:t>
            </a:fld>
            <a:endParaRPr lang="en-GB" dirty="0"/>
          </a:p>
        </p:txBody>
      </p:sp>
    </p:spTree>
    <p:extLst>
      <p:ext uri="{BB962C8B-B14F-4D97-AF65-F5344CB8AC3E}">
        <p14:creationId xmlns:p14="http://schemas.microsoft.com/office/powerpoint/2010/main" val="169655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will cover everything about this project including: an introduction to the problem, the background work already completed, what still needs to be done, how the rest of the project will be completed, and where this project fits into current research and the future work that can be done following this project.</a:t>
            </a:r>
          </a:p>
        </p:txBody>
      </p:sp>
      <p:sp>
        <p:nvSpPr>
          <p:cNvPr id="4" name="Slide Number Placeholder 3"/>
          <p:cNvSpPr>
            <a:spLocks noGrp="1"/>
          </p:cNvSpPr>
          <p:nvPr>
            <p:ph type="sldNum" sz="quarter" idx="5"/>
          </p:nvPr>
        </p:nvSpPr>
        <p:spPr/>
        <p:txBody>
          <a:bodyPr/>
          <a:lstStyle/>
          <a:p>
            <a:fld id="{7EAA9362-EC89-4C48-B34C-2143CC6AF10E}" type="slidenum">
              <a:rPr lang="en-GB" smtClean="0"/>
              <a:t>2</a:t>
            </a:fld>
            <a:endParaRPr lang="en-GB" dirty="0"/>
          </a:p>
        </p:txBody>
      </p:sp>
    </p:spTree>
    <p:extLst>
      <p:ext uri="{BB962C8B-B14F-4D97-AF65-F5344CB8AC3E}">
        <p14:creationId xmlns:p14="http://schemas.microsoft.com/office/powerpoint/2010/main" val="356500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Moho or </a:t>
            </a:r>
            <a:r>
              <a:rPr lang="en-GB" b="0" i="0" dirty="0">
                <a:solidFill>
                  <a:srgbClr val="000000"/>
                </a:solidFill>
                <a:effectLst/>
                <a:latin typeface="Linux Libertine"/>
              </a:rPr>
              <a:t>Mohorovičić discontinuity is part of an inverse problem mainly due to its depth beneath the surface meaning that this boundary cannot be physically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Linux Libertine"/>
              </a:rPr>
              <a:t>-Hence people have resulted in using gravitational, seismological or isostatic data from surveys to estimate this boundary.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Linux Libertine"/>
              </a:rPr>
              <a:t>-</a:t>
            </a:r>
            <a:r>
              <a:rPr lang="en-GB" sz="1200" dirty="0"/>
              <a:t>Most models published achieve similar estimates for the Moho however none include uncertainties of these estimates so its difficult to justify if these values are a true representation of the moho.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Linux Libertine"/>
              </a:rPr>
              <a:t>Notes: say full moho name then refer to it as just moho from then 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Linux Libertine"/>
              </a:rPr>
              <a:t>Diagram of the Moho</a:t>
            </a:r>
          </a:p>
        </p:txBody>
      </p:sp>
      <p:sp>
        <p:nvSpPr>
          <p:cNvPr id="4" name="Slide Number Placeholder 3"/>
          <p:cNvSpPr>
            <a:spLocks noGrp="1"/>
          </p:cNvSpPr>
          <p:nvPr>
            <p:ph type="sldNum" sz="quarter" idx="5"/>
          </p:nvPr>
        </p:nvSpPr>
        <p:spPr/>
        <p:txBody>
          <a:bodyPr/>
          <a:lstStyle/>
          <a:p>
            <a:fld id="{7EAA9362-EC89-4C48-B34C-2143CC6AF10E}" type="slidenum">
              <a:rPr lang="en-GB" smtClean="0"/>
              <a:t>3</a:t>
            </a:fld>
            <a:endParaRPr lang="en-GB" dirty="0"/>
          </a:p>
        </p:txBody>
      </p:sp>
    </p:spTree>
    <p:extLst>
      <p:ext uri="{BB962C8B-B14F-4D97-AF65-F5344CB8AC3E}">
        <p14:creationId xmlns:p14="http://schemas.microsoft.com/office/powerpoint/2010/main" val="336314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been working on this project since August of 2020 and since then I have learnt how to use the GitHub website which is where all the code and files for this project are stored. Have competed extensive reading on and around the field for which this has also helped me write a literature review of the current state of the field. Alongside this I have studied the basics of geophysical inversion in the form of both linear and non-linear problems for which this project will be the latter of the two.</a:t>
            </a:r>
          </a:p>
        </p:txBody>
      </p:sp>
      <p:sp>
        <p:nvSpPr>
          <p:cNvPr id="4" name="Slide Number Placeholder 3"/>
          <p:cNvSpPr>
            <a:spLocks noGrp="1"/>
          </p:cNvSpPr>
          <p:nvPr>
            <p:ph type="sldNum" sz="quarter" idx="5"/>
          </p:nvPr>
        </p:nvSpPr>
        <p:spPr/>
        <p:txBody>
          <a:bodyPr/>
          <a:lstStyle/>
          <a:p>
            <a:fld id="{7EAA9362-EC89-4C48-B34C-2143CC6AF10E}" type="slidenum">
              <a:rPr lang="en-GB" smtClean="0"/>
              <a:t>5</a:t>
            </a:fld>
            <a:endParaRPr lang="en-GB" dirty="0"/>
          </a:p>
        </p:txBody>
      </p:sp>
    </p:spTree>
    <p:extLst>
      <p:ext uri="{BB962C8B-B14F-4D97-AF65-F5344CB8AC3E}">
        <p14:creationId xmlns:p14="http://schemas.microsoft.com/office/powerpoint/2010/main" val="287020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have created a Gantt chart or timeline for this project, as mentioned in the previous slide all the things I have already done are shown on this chart. And what I intend to do is too along with a timeframe of when these things will be completed. The question marks indicate a section that may or may not be competed and is time dependent. This will not take anything away from the project if not done but will be the cherry on the cake if it is and works.</a:t>
            </a:r>
          </a:p>
        </p:txBody>
      </p:sp>
      <p:sp>
        <p:nvSpPr>
          <p:cNvPr id="4" name="Slide Number Placeholder 3"/>
          <p:cNvSpPr>
            <a:spLocks noGrp="1"/>
          </p:cNvSpPr>
          <p:nvPr>
            <p:ph type="sldNum" sz="quarter" idx="5"/>
          </p:nvPr>
        </p:nvSpPr>
        <p:spPr/>
        <p:txBody>
          <a:bodyPr/>
          <a:lstStyle/>
          <a:p>
            <a:fld id="{7EAA9362-EC89-4C48-B34C-2143CC6AF10E}" type="slidenum">
              <a:rPr lang="en-GB" smtClean="0"/>
              <a:t>7</a:t>
            </a:fld>
            <a:endParaRPr lang="en-GB" dirty="0"/>
          </a:p>
        </p:txBody>
      </p:sp>
    </p:spTree>
    <p:extLst>
      <p:ext uri="{BB962C8B-B14F-4D97-AF65-F5344CB8AC3E}">
        <p14:creationId xmlns:p14="http://schemas.microsoft.com/office/powerpoint/2010/main" val="80752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now take you through a step by step approach of what is left to do for this project breaking down each step into its individual constituents. Here is a list of everything that needs to be completed and is taken straight from the chart on the previous slide. To begin with the next step is setting up and running the inversion from Uieda &amp; Barbosa (2017).</a:t>
            </a:r>
          </a:p>
        </p:txBody>
      </p:sp>
      <p:sp>
        <p:nvSpPr>
          <p:cNvPr id="4" name="Slide Number Placeholder 3"/>
          <p:cNvSpPr>
            <a:spLocks noGrp="1"/>
          </p:cNvSpPr>
          <p:nvPr>
            <p:ph type="sldNum" sz="quarter" idx="5"/>
          </p:nvPr>
        </p:nvSpPr>
        <p:spPr/>
        <p:txBody>
          <a:bodyPr/>
          <a:lstStyle/>
          <a:p>
            <a:fld id="{7EAA9362-EC89-4C48-B34C-2143CC6AF10E}" type="slidenum">
              <a:rPr lang="en-GB" smtClean="0"/>
              <a:t>8</a:t>
            </a:fld>
            <a:endParaRPr lang="en-GB" dirty="0"/>
          </a:p>
        </p:txBody>
      </p:sp>
    </p:spTree>
    <p:extLst>
      <p:ext uri="{BB962C8B-B14F-4D97-AF65-F5344CB8AC3E}">
        <p14:creationId xmlns:p14="http://schemas.microsoft.com/office/powerpoint/2010/main" val="184052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and running this code should be pretty straight forward as everything is already written, one challenge that may have to be overcome is the age of the code. With this code being over 3 years old now some minor changes may need to be made as a result of python updates editing how functions and specific code is used, but again this shouldn’t take long and in theory will be straight forward.</a:t>
            </a:r>
          </a:p>
        </p:txBody>
      </p:sp>
      <p:sp>
        <p:nvSpPr>
          <p:cNvPr id="4" name="Slide Number Placeholder 3"/>
          <p:cNvSpPr>
            <a:spLocks noGrp="1"/>
          </p:cNvSpPr>
          <p:nvPr>
            <p:ph type="sldNum" sz="quarter" idx="5"/>
          </p:nvPr>
        </p:nvSpPr>
        <p:spPr/>
        <p:txBody>
          <a:bodyPr/>
          <a:lstStyle/>
          <a:p>
            <a:fld id="{7EAA9362-EC89-4C48-B34C-2143CC6AF10E}" type="slidenum">
              <a:rPr lang="en-GB" smtClean="0"/>
              <a:t>9</a:t>
            </a:fld>
            <a:endParaRPr lang="en-GB" dirty="0"/>
          </a:p>
        </p:txBody>
      </p:sp>
    </p:spTree>
    <p:extLst>
      <p:ext uri="{BB962C8B-B14F-4D97-AF65-F5344CB8AC3E}">
        <p14:creationId xmlns:p14="http://schemas.microsoft.com/office/powerpoint/2010/main" val="1272761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step is to implement a cross validation approach, in particular hold out cross validation, to error estimation. Cross validation in general is using a testing set to get a model and then inputting unseen data into this model and seeing how well the method predicts the output. Cross validation will help point out under/overfitting and any bias in the data. The cross validation approach I will be using in this project is comparing gravitational estimates from GOCE satellite data to seismic point estimates and calculate and then minimise the mean square error.</a:t>
            </a:r>
          </a:p>
          <a:p>
            <a:r>
              <a:rPr lang="en-GB" dirty="0"/>
              <a:t>-If we had seismic data that spanned the whole continent of South America then there wouldn’t be any need for a gravitational/mixed method approach, this is why this method is being trailed in South America and not say Europe.</a:t>
            </a:r>
          </a:p>
        </p:txBody>
      </p:sp>
      <p:sp>
        <p:nvSpPr>
          <p:cNvPr id="4" name="Slide Number Placeholder 3"/>
          <p:cNvSpPr>
            <a:spLocks noGrp="1"/>
          </p:cNvSpPr>
          <p:nvPr>
            <p:ph type="sldNum" sz="quarter" idx="5"/>
          </p:nvPr>
        </p:nvSpPr>
        <p:spPr/>
        <p:txBody>
          <a:bodyPr/>
          <a:lstStyle/>
          <a:p>
            <a:fld id="{7EAA9362-EC89-4C48-B34C-2143CC6AF10E}" type="slidenum">
              <a:rPr lang="en-GB" smtClean="0"/>
              <a:t>10</a:t>
            </a:fld>
            <a:endParaRPr lang="en-GB" dirty="0"/>
          </a:p>
        </p:txBody>
      </p:sp>
    </p:spTree>
    <p:extLst>
      <p:ext uri="{BB962C8B-B14F-4D97-AF65-F5344CB8AC3E}">
        <p14:creationId xmlns:p14="http://schemas.microsoft.com/office/powerpoint/2010/main" val="2247063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step is to modify the CRUST1.0 synthetic model to include unmodelled source/s. The code from Uieda &amp; Barbosa includes random noise in the data, however didn’t include unmodelled sources as they are completely unknown. Based off the results of their model it is clear that there are one or more unmodelled masses which will be added into the code as a form of either sedimentary basins or underplating.</a:t>
            </a:r>
          </a:p>
          <a:p>
            <a:r>
              <a:rPr lang="en-GB" dirty="0"/>
              <a:t>-The location of the mass anomaly will be difficult to pinpoint so will have to use a trial and error approach to this problem to estimate the rough area where the source may be.</a:t>
            </a:r>
          </a:p>
          <a:p>
            <a:r>
              <a:rPr lang="en-GB" dirty="0"/>
              <a:t>-Non-uniqueness comes into effect here as multiple models with different mass anomalies can produce the same final result. So it will be difficult to pick one result over others if the exact same model is produced.</a:t>
            </a:r>
          </a:p>
        </p:txBody>
      </p:sp>
      <p:sp>
        <p:nvSpPr>
          <p:cNvPr id="4" name="Slide Number Placeholder 3"/>
          <p:cNvSpPr>
            <a:spLocks noGrp="1"/>
          </p:cNvSpPr>
          <p:nvPr>
            <p:ph type="sldNum" sz="quarter" idx="5"/>
          </p:nvPr>
        </p:nvSpPr>
        <p:spPr/>
        <p:txBody>
          <a:bodyPr/>
          <a:lstStyle/>
          <a:p>
            <a:fld id="{7EAA9362-EC89-4C48-B34C-2143CC6AF10E}" type="slidenum">
              <a:rPr lang="en-GB" smtClean="0"/>
              <a:t>11</a:t>
            </a:fld>
            <a:endParaRPr lang="en-GB" dirty="0"/>
          </a:p>
        </p:txBody>
      </p:sp>
    </p:spTree>
    <p:extLst>
      <p:ext uri="{BB962C8B-B14F-4D97-AF65-F5344CB8AC3E}">
        <p14:creationId xmlns:p14="http://schemas.microsoft.com/office/powerpoint/2010/main" val="191229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63630-026A-4A37-9847-3D195A57E959}" type="datetime2">
              <a:rPr lang="en-GB" smtClean="0"/>
              <a:t>Sunday, 03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2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EA104-0C4A-409B-97F0-8ABB1D57CC53}" type="datetime2">
              <a:rPr lang="en-GB" smtClean="0"/>
              <a:t>Sunday, 03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278085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B6D78-FE4D-45BF-9119-02D40D9950FD}" type="datetime2">
              <a:rPr lang="en-GB" smtClean="0"/>
              <a:t>Sunday, 03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93303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1D8C0-3DD5-4535-98F3-D95057847FC0}" type="datetime2">
              <a:rPr lang="en-GB" smtClean="0"/>
              <a:t>Sunday, 03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422676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A5D68-3EC2-47A4-93BD-6D7E218B6A34}" type="datetime2">
              <a:rPr lang="en-GB" smtClean="0"/>
              <a:t>Sunday, 03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60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11AD4-6817-4F90-8962-6C96BF2E2A16}" type="datetime2">
              <a:rPr lang="en-GB" smtClean="0"/>
              <a:t>Sunday, 03 January 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68234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477E4-1A78-4400-9F5F-FD9DBEA8E3CD}" type="datetime2">
              <a:rPr lang="en-GB" smtClean="0"/>
              <a:t>Sunday, 03 January 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8608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33618A-3E65-4300-BE05-D557F046AF11}" type="datetime2">
              <a:rPr lang="en-GB" smtClean="0"/>
              <a:t>Sunday, 03 January 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202538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EA47AE-6A2D-43A9-B492-805EDFD2D3E3}" type="datetime2">
              <a:rPr lang="en-GB" smtClean="0"/>
              <a:t>Sunday, 03 January 2021</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8192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7FE856-CE68-46B2-9094-3D6DAAF26A95}" type="datetime2">
              <a:rPr lang="en-GB" smtClean="0"/>
              <a:t>Sunday, 03 January 2021</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03D24F-27AF-4A5C-81D9-D96757ADB19D}" type="slidenum">
              <a:rPr lang="en-GB" smtClean="0"/>
              <a:t>‹#›</a:t>
            </a:fld>
            <a:endParaRPr lang="en-GB" dirty="0"/>
          </a:p>
        </p:txBody>
      </p:sp>
    </p:spTree>
    <p:extLst>
      <p:ext uri="{BB962C8B-B14F-4D97-AF65-F5344CB8AC3E}">
        <p14:creationId xmlns:p14="http://schemas.microsoft.com/office/powerpoint/2010/main" val="404401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BDC65-B2D6-4C10-B282-06CBD67E576D}" type="datetime2">
              <a:rPr lang="en-GB" smtClean="0"/>
              <a:t>Sunday, 03 January 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383735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9A7B11-A0D0-4A6F-B37E-7FBD6F51031E}" type="datetime2">
              <a:rPr lang="en-GB" smtClean="0"/>
              <a:t>Sunday, 03 January 2021</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03D24F-27AF-4A5C-81D9-D96757ADB19D}"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811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eology.com/articles/mohorovicic-discontinuity.s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02AD-AAB1-4272-8D15-307BD78C06FD}"/>
              </a:ext>
            </a:extLst>
          </p:cNvPr>
          <p:cNvSpPr>
            <a:spLocks noGrp="1"/>
          </p:cNvSpPr>
          <p:nvPr>
            <p:ph type="ctrTitle"/>
          </p:nvPr>
        </p:nvSpPr>
        <p:spPr/>
        <p:txBody>
          <a:bodyPr/>
          <a:lstStyle/>
          <a:p>
            <a:pPr algn="ctr"/>
            <a:r>
              <a:rPr lang="en-GB" sz="4800" b="0" i="0" dirty="0">
                <a:solidFill>
                  <a:srgbClr val="24292E"/>
                </a:solidFill>
                <a:effectLst/>
                <a:latin typeface="Arial" panose="020B0604020202020204" pitchFamily="34" charset="0"/>
                <a:cs typeface="Arial" panose="020B0604020202020204" pitchFamily="34" charset="0"/>
              </a:rPr>
              <a:t>A Project Overview –</a:t>
            </a:r>
            <a:br>
              <a:rPr lang="en-GB" sz="4800" b="0" i="0" dirty="0">
                <a:solidFill>
                  <a:srgbClr val="24292E"/>
                </a:solidFill>
                <a:effectLst/>
                <a:latin typeface="Arial" panose="020B0604020202020204" pitchFamily="34" charset="0"/>
                <a:cs typeface="Arial" panose="020B0604020202020204" pitchFamily="34" charset="0"/>
              </a:rPr>
            </a:br>
            <a:r>
              <a:rPr lang="en-GB" sz="4800" b="0" i="0" dirty="0">
                <a:solidFill>
                  <a:srgbClr val="24292E"/>
                </a:solidFill>
                <a:effectLst/>
                <a:latin typeface="Arial" panose="020B0604020202020204" pitchFamily="34" charset="0"/>
                <a:cs typeface="Arial" panose="020B0604020202020204" pitchFamily="34" charset="0"/>
              </a:rPr>
              <a:t>“Estimating the accuracy of Moho depth estimates from gravity inversion”</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57BD2D1-0C78-438F-BD0E-1E652E5DD39B}"/>
              </a:ext>
            </a:extLst>
          </p:cNvPr>
          <p:cNvSpPr>
            <a:spLocks noGrp="1"/>
          </p:cNvSpPr>
          <p:nvPr>
            <p:ph type="subTitle" idx="1"/>
          </p:nvPr>
        </p:nvSpPr>
        <p:spPr/>
        <p:txBody>
          <a:bodyPr>
            <a:normAutofit fontScale="85000" lnSpcReduction="20000"/>
          </a:bodyPr>
          <a:lstStyle/>
          <a:p>
            <a:r>
              <a:rPr lang="en-GB" dirty="0"/>
              <a:t>By Aidan Hernaman</a:t>
            </a:r>
          </a:p>
          <a:p>
            <a:r>
              <a:rPr lang="en-GB" dirty="0"/>
              <a:t>Supervised by Leonardo Uieda</a:t>
            </a:r>
          </a:p>
          <a:p>
            <a:r>
              <a:rPr lang="en-GB" dirty="0"/>
              <a:t>University of Liverpool</a:t>
            </a:r>
          </a:p>
        </p:txBody>
      </p:sp>
    </p:spTree>
    <p:extLst>
      <p:ext uri="{BB962C8B-B14F-4D97-AF65-F5344CB8AC3E}">
        <p14:creationId xmlns:p14="http://schemas.microsoft.com/office/powerpoint/2010/main" val="422961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BFED-765B-4E55-BC2D-911109301AAD}"/>
              </a:ext>
            </a:extLst>
          </p:cNvPr>
          <p:cNvSpPr>
            <a:spLocks noGrp="1"/>
          </p:cNvSpPr>
          <p:nvPr>
            <p:ph type="title"/>
          </p:nvPr>
        </p:nvSpPr>
        <p:spPr/>
        <p:txBody>
          <a:bodyPr/>
          <a:lstStyle/>
          <a:p>
            <a:r>
              <a:rPr lang="en-GB" dirty="0"/>
              <a:t>How the rest of the project will be completed - a step by step approach</a:t>
            </a:r>
          </a:p>
        </p:txBody>
      </p:sp>
      <p:sp>
        <p:nvSpPr>
          <p:cNvPr id="3" name="Content Placeholder 2">
            <a:extLst>
              <a:ext uri="{FF2B5EF4-FFF2-40B4-BE49-F238E27FC236}">
                <a16:creationId xmlns:a16="http://schemas.microsoft.com/office/drawing/2014/main" id="{211E339B-EA75-4511-BD75-F026672F00E4}"/>
              </a:ext>
            </a:extLst>
          </p:cNvPr>
          <p:cNvSpPr>
            <a:spLocks noGrp="1"/>
          </p:cNvSpPr>
          <p:nvPr>
            <p:ph idx="1"/>
          </p:nvPr>
        </p:nvSpPr>
        <p:spPr/>
        <p:txBody>
          <a:bodyPr/>
          <a:lstStyle/>
          <a:p>
            <a:r>
              <a:rPr lang="en-GB" sz="2400" dirty="0"/>
              <a:t>Implement a cross validation approach to error estimation:</a:t>
            </a:r>
          </a:p>
          <a:p>
            <a:pPr>
              <a:buFont typeface="Wingdings" panose="05000000000000000000" pitchFamily="2" charset="2"/>
              <a:buChar char="§"/>
            </a:pPr>
            <a:r>
              <a:rPr lang="en-GB" sz="2400" dirty="0"/>
              <a:t>Add cross validation into code.</a:t>
            </a:r>
          </a:p>
          <a:p>
            <a:pPr>
              <a:buFont typeface="Wingdings" panose="05000000000000000000" pitchFamily="2" charset="2"/>
              <a:buChar char="§"/>
            </a:pPr>
            <a:r>
              <a:rPr lang="en-GB" sz="2400" dirty="0"/>
              <a:t>Cross validation is simply using a testing set which is a small sample of the whole data and seeing how well it predicts new data</a:t>
            </a:r>
          </a:p>
          <a:p>
            <a:pPr>
              <a:buFont typeface="Wingdings" panose="05000000000000000000" pitchFamily="2" charset="2"/>
              <a:buChar char="§"/>
            </a:pPr>
            <a:r>
              <a:rPr lang="en-GB" sz="2400" dirty="0"/>
              <a:t>Cross validation- compare gravitational estimates to seismic point estimates</a:t>
            </a:r>
          </a:p>
          <a:p>
            <a:pPr>
              <a:buFont typeface="Wingdings" panose="05000000000000000000" pitchFamily="2" charset="2"/>
              <a:buChar char="§"/>
            </a:pPr>
            <a:r>
              <a:rPr lang="en-GB" sz="2400" dirty="0"/>
              <a:t>Do not have seismic estimates for whole continent</a:t>
            </a:r>
            <a:endParaRPr lang="en-GB" dirty="0"/>
          </a:p>
          <a:p>
            <a:endParaRPr lang="en-GB" dirty="0"/>
          </a:p>
        </p:txBody>
      </p:sp>
      <p:sp>
        <p:nvSpPr>
          <p:cNvPr id="4" name="Slide Number Placeholder 3">
            <a:extLst>
              <a:ext uri="{FF2B5EF4-FFF2-40B4-BE49-F238E27FC236}">
                <a16:creationId xmlns:a16="http://schemas.microsoft.com/office/drawing/2014/main" id="{D18027E2-AFC5-492C-AF1F-203FA7F0A2D9}"/>
              </a:ext>
            </a:extLst>
          </p:cNvPr>
          <p:cNvSpPr>
            <a:spLocks noGrp="1"/>
          </p:cNvSpPr>
          <p:nvPr>
            <p:ph type="sldNum" sz="quarter" idx="12"/>
          </p:nvPr>
        </p:nvSpPr>
        <p:spPr/>
        <p:txBody>
          <a:bodyPr/>
          <a:lstStyle/>
          <a:p>
            <a:fld id="{D503D24F-27AF-4A5C-81D9-D96757ADB19D}" type="slidenum">
              <a:rPr lang="en-GB" smtClean="0"/>
              <a:t>10</a:t>
            </a:fld>
            <a:endParaRPr lang="en-GB" dirty="0"/>
          </a:p>
        </p:txBody>
      </p:sp>
    </p:spTree>
    <p:extLst>
      <p:ext uri="{BB962C8B-B14F-4D97-AF65-F5344CB8AC3E}">
        <p14:creationId xmlns:p14="http://schemas.microsoft.com/office/powerpoint/2010/main" val="245466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F48B-95C0-4247-B266-C826A9468BA4}"/>
              </a:ext>
            </a:extLst>
          </p:cNvPr>
          <p:cNvSpPr>
            <a:spLocks noGrp="1"/>
          </p:cNvSpPr>
          <p:nvPr>
            <p:ph type="title"/>
          </p:nvPr>
        </p:nvSpPr>
        <p:spPr>
          <a:xfrm>
            <a:off x="1097280" y="286603"/>
            <a:ext cx="10058400" cy="1450757"/>
          </a:xfrm>
        </p:spPr>
        <p:txBody>
          <a:bodyPr>
            <a:normAutofit/>
          </a:bodyPr>
          <a:lstStyle/>
          <a:p>
            <a:r>
              <a:rPr lang="en-GB" dirty="0"/>
              <a:t>How the rest of the project will be completed - a step by step approach</a:t>
            </a:r>
          </a:p>
        </p:txBody>
      </p:sp>
      <p:sp>
        <p:nvSpPr>
          <p:cNvPr id="3" name="Content Placeholder 2">
            <a:extLst>
              <a:ext uri="{FF2B5EF4-FFF2-40B4-BE49-F238E27FC236}">
                <a16:creationId xmlns:a16="http://schemas.microsoft.com/office/drawing/2014/main" id="{79EA0941-F7F0-425B-AF3D-28B64EFF3AB9}"/>
              </a:ext>
            </a:extLst>
          </p:cNvPr>
          <p:cNvSpPr>
            <a:spLocks noGrp="1"/>
          </p:cNvSpPr>
          <p:nvPr>
            <p:ph idx="1"/>
          </p:nvPr>
        </p:nvSpPr>
        <p:spPr>
          <a:xfrm>
            <a:off x="1097280" y="1845734"/>
            <a:ext cx="5518010" cy="4023360"/>
          </a:xfrm>
        </p:spPr>
        <p:txBody>
          <a:bodyPr>
            <a:normAutofit/>
          </a:bodyPr>
          <a:lstStyle/>
          <a:p>
            <a:r>
              <a:rPr lang="en-GB" dirty="0"/>
              <a:t>Modify the CRUST1.0 synthetic model to include unmodelled source/s:</a:t>
            </a:r>
          </a:p>
          <a:p>
            <a:pPr>
              <a:buFont typeface="Wingdings" panose="05000000000000000000" pitchFamily="2" charset="2"/>
              <a:buChar char="§"/>
            </a:pPr>
            <a:r>
              <a:rPr lang="en-GB" dirty="0"/>
              <a:t>Code from Uieda &amp; Barbosa includes random noise in data</a:t>
            </a:r>
          </a:p>
          <a:p>
            <a:pPr>
              <a:buFont typeface="Wingdings" panose="05000000000000000000" pitchFamily="2" charset="2"/>
              <a:buChar char="§"/>
            </a:pPr>
            <a:r>
              <a:rPr lang="en-GB" dirty="0"/>
              <a:t>didn’t include unmodelled sources</a:t>
            </a:r>
          </a:p>
          <a:p>
            <a:pPr>
              <a:buFont typeface="Wingdings" panose="05000000000000000000" pitchFamily="2" charset="2"/>
              <a:buChar char="§"/>
            </a:pPr>
            <a:r>
              <a:rPr lang="en-GB" dirty="0"/>
              <a:t>Modify code to include one or more unmodelled sources</a:t>
            </a:r>
          </a:p>
          <a:p>
            <a:pPr>
              <a:buFont typeface="Wingdings" panose="05000000000000000000" pitchFamily="2" charset="2"/>
              <a:buChar char="§"/>
            </a:pPr>
            <a:r>
              <a:rPr lang="en-GB" dirty="0"/>
              <a:t>Location of mass anomaly is difficult to pinpoint so will use trial and error</a:t>
            </a:r>
          </a:p>
        </p:txBody>
      </p:sp>
      <p:pic>
        <p:nvPicPr>
          <p:cNvPr id="5" name="Picture 4" descr="Map&#10;&#10;Description automatically generated">
            <a:extLst>
              <a:ext uri="{FF2B5EF4-FFF2-40B4-BE49-F238E27FC236}">
                <a16:creationId xmlns:a16="http://schemas.microsoft.com/office/drawing/2014/main" id="{DA178A7C-127A-4404-B75A-53F83553458E}"/>
              </a:ext>
            </a:extLst>
          </p:cNvPr>
          <p:cNvPicPr>
            <a:picLocks noChangeAspect="1"/>
          </p:cNvPicPr>
          <p:nvPr/>
        </p:nvPicPr>
        <p:blipFill>
          <a:blip r:embed="rId3"/>
          <a:stretch>
            <a:fillRect/>
          </a:stretch>
        </p:blipFill>
        <p:spPr>
          <a:xfrm>
            <a:off x="7062330" y="1938765"/>
            <a:ext cx="4032390" cy="2802510"/>
          </a:xfrm>
          <a:prstGeom prst="rect">
            <a:avLst/>
          </a:prstGeom>
        </p:spPr>
      </p:pic>
      <p:sp>
        <p:nvSpPr>
          <p:cNvPr id="4" name="Slide Number Placeholder 3">
            <a:extLst>
              <a:ext uri="{FF2B5EF4-FFF2-40B4-BE49-F238E27FC236}">
                <a16:creationId xmlns:a16="http://schemas.microsoft.com/office/drawing/2014/main" id="{BBC9A48F-DD50-4DF5-8A55-DC2C70581EA7}"/>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11</a:t>
            </a:fld>
            <a:endParaRPr lang="en-GB"/>
          </a:p>
        </p:txBody>
      </p:sp>
      <p:sp>
        <p:nvSpPr>
          <p:cNvPr id="6" name="TextBox 5">
            <a:extLst>
              <a:ext uri="{FF2B5EF4-FFF2-40B4-BE49-F238E27FC236}">
                <a16:creationId xmlns:a16="http://schemas.microsoft.com/office/drawing/2014/main" id="{CA5A6C9E-2D13-4FB5-8001-F117A01D062C}"/>
              </a:ext>
            </a:extLst>
          </p:cNvPr>
          <p:cNvSpPr txBox="1"/>
          <p:nvPr/>
        </p:nvSpPr>
        <p:spPr>
          <a:xfrm>
            <a:off x="7055556" y="4730044"/>
            <a:ext cx="4039164" cy="584775"/>
          </a:xfrm>
          <a:prstGeom prst="rect">
            <a:avLst/>
          </a:prstGeom>
          <a:noFill/>
        </p:spPr>
        <p:txBody>
          <a:bodyPr wrap="square" rtlCol="0">
            <a:spAutoFit/>
          </a:bodyPr>
          <a:lstStyle/>
          <a:p>
            <a:r>
              <a:rPr lang="en-GB" sz="800" dirty="0"/>
              <a:t>Figure 4- A model of the gravity residuals and differences between seismic and gravity estimates from Uieda &amp; Barbosa(2017). Uieda, L. and Barbosa, V.C., 2017. Fast nonlinear gravity inversion in spherical coordinates with application to the South American Moho. Geophysical Journal International, 208(1), pp.162-176.</a:t>
            </a:r>
          </a:p>
        </p:txBody>
      </p:sp>
    </p:spTree>
    <p:extLst>
      <p:ext uri="{BB962C8B-B14F-4D97-AF65-F5344CB8AC3E}">
        <p14:creationId xmlns:p14="http://schemas.microsoft.com/office/powerpoint/2010/main" val="185664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4A69-E77D-4C86-9DBF-D4EA389396EF}"/>
              </a:ext>
            </a:extLst>
          </p:cNvPr>
          <p:cNvSpPr>
            <a:spLocks noGrp="1"/>
          </p:cNvSpPr>
          <p:nvPr>
            <p:ph type="title"/>
          </p:nvPr>
        </p:nvSpPr>
        <p:spPr/>
        <p:txBody>
          <a:bodyPr/>
          <a:lstStyle/>
          <a:p>
            <a:r>
              <a:rPr lang="en-GB" dirty="0"/>
              <a:t>How the rest of the project will be completed - a step by step approach</a:t>
            </a:r>
          </a:p>
        </p:txBody>
      </p:sp>
      <p:sp>
        <p:nvSpPr>
          <p:cNvPr id="3" name="Content Placeholder 2">
            <a:extLst>
              <a:ext uri="{FF2B5EF4-FFF2-40B4-BE49-F238E27FC236}">
                <a16:creationId xmlns:a16="http://schemas.microsoft.com/office/drawing/2014/main" id="{71A45AE1-2638-4F63-B49D-651AFC8FA21C}"/>
              </a:ext>
            </a:extLst>
          </p:cNvPr>
          <p:cNvSpPr>
            <a:spLocks noGrp="1"/>
          </p:cNvSpPr>
          <p:nvPr>
            <p:ph idx="1"/>
          </p:nvPr>
        </p:nvSpPr>
        <p:spPr/>
        <p:txBody>
          <a:bodyPr/>
          <a:lstStyle/>
          <a:p>
            <a:r>
              <a:rPr lang="en-GB" sz="2400" dirty="0"/>
              <a:t>Apply methodology to real data:</a:t>
            </a:r>
          </a:p>
          <a:p>
            <a:pPr>
              <a:buFont typeface="Wingdings" panose="05000000000000000000" pitchFamily="2" charset="2"/>
              <a:buChar char="§"/>
            </a:pPr>
            <a:r>
              <a:rPr lang="en-GB" sz="2400" dirty="0"/>
              <a:t>Based off success of hold out cross-validation method can apply method to real data.</a:t>
            </a:r>
          </a:p>
          <a:p>
            <a:pPr>
              <a:buFont typeface="Wingdings" panose="05000000000000000000" pitchFamily="2" charset="2"/>
              <a:buChar char="§"/>
            </a:pPr>
            <a:r>
              <a:rPr lang="en-GB" sz="2400" dirty="0"/>
              <a:t>For instance can use South American data that Uieda &amp; Barbosa (2017) used</a:t>
            </a:r>
          </a:p>
          <a:p>
            <a:pPr>
              <a:buFont typeface="Wingdings" panose="05000000000000000000" pitchFamily="2" charset="2"/>
              <a:buChar char="§"/>
            </a:pPr>
            <a:r>
              <a:rPr lang="en-GB" sz="2400" dirty="0"/>
              <a:t>Or could use new data sets such as Africa or Antarctica</a:t>
            </a:r>
            <a:endParaRPr lang="en-GB" dirty="0"/>
          </a:p>
        </p:txBody>
      </p:sp>
      <p:sp>
        <p:nvSpPr>
          <p:cNvPr id="4" name="Slide Number Placeholder 3">
            <a:extLst>
              <a:ext uri="{FF2B5EF4-FFF2-40B4-BE49-F238E27FC236}">
                <a16:creationId xmlns:a16="http://schemas.microsoft.com/office/drawing/2014/main" id="{A2681BDD-54C9-4A00-8C3F-2ADCBB69AE43}"/>
              </a:ext>
            </a:extLst>
          </p:cNvPr>
          <p:cNvSpPr>
            <a:spLocks noGrp="1"/>
          </p:cNvSpPr>
          <p:nvPr>
            <p:ph type="sldNum" sz="quarter" idx="12"/>
          </p:nvPr>
        </p:nvSpPr>
        <p:spPr/>
        <p:txBody>
          <a:bodyPr/>
          <a:lstStyle/>
          <a:p>
            <a:fld id="{D503D24F-27AF-4A5C-81D9-D96757ADB19D}" type="slidenum">
              <a:rPr lang="en-GB" smtClean="0"/>
              <a:t>12</a:t>
            </a:fld>
            <a:endParaRPr lang="en-GB" dirty="0"/>
          </a:p>
        </p:txBody>
      </p:sp>
    </p:spTree>
    <p:extLst>
      <p:ext uri="{BB962C8B-B14F-4D97-AF65-F5344CB8AC3E}">
        <p14:creationId xmlns:p14="http://schemas.microsoft.com/office/powerpoint/2010/main" val="54513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74F8-8F20-436A-803D-90934B5D406A}"/>
              </a:ext>
            </a:extLst>
          </p:cNvPr>
          <p:cNvSpPr>
            <a:spLocks noGrp="1"/>
          </p:cNvSpPr>
          <p:nvPr>
            <p:ph type="title"/>
          </p:nvPr>
        </p:nvSpPr>
        <p:spPr/>
        <p:txBody>
          <a:bodyPr/>
          <a:lstStyle/>
          <a:p>
            <a:r>
              <a:rPr lang="en-GB" dirty="0"/>
              <a:t>How the rest of the project will be completed - a step by step approach</a:t>
            </a:r>
          </a:p>
        </p:txBody>
      </p:sp>
      <p:sp>
        <p:nvSpPr>
          <p:cNvPr id="3" name="Content Placeholder 2">
            <a:extLst>
              <a:ext uri="{FF2B5EF4-FFF2-40B4-BE49-F238E27FC236}">
                <a16:creationId xmlns:a16="http://schemas.microsoft.com/office/drawing/2014/main" id="{CF94706D-4F1C-4ABB-8C5F-9B1745D0E7F7}"/>
              </a:ext>
            </a:extLst>
          </p:cNvPr>
          <p:cNvSpPr>
            <a:spLocks noGrp="1"/>
          </p:cNvSpPr>
          <p:nvPr>
            <p:ph idx="1"/>
          </p:nvPr>
        </p:nvSpPr>
        <p:spPr/>
        <p:txBody>
          <a:bodyPr/>
          <a:lstStyle/>
          <a:p>
            <a:r>
              <a:rPr lang="en-GB" sz="2400" dirty="0"/>
              <a:t>Extra (time dependant): model effect of a subducting slab</a:t>
            </a:r>
          </a:p>
          <a:p>
            <a:pPr>
              <a:buFont typeface="Wingdings" panose="05000000000000000000" pitchFamily="2" charset="2"/>
              <a:buChar char="§"/>
            </a:pPr>
            <a:r>
              <a:rPr lang="en-GB" sz="2400" dirty="0"/>
              <a:t>Uieda &amp; Barbosa (2017) model does not account for subducting Nazca plate just estimates it</a:t>
            </a:r>
          </a:p>
          <a:p>
            <a:pPr>
              <a:buFont typeface="Wingdings" panose="05000000000000000000" pitchFamily="2" charset="2"/>
              <a:buChar char="§"/>
            </a:pPr>
            <a:r>
              <a:rPr lang="en-GB" sz="2400" dirty="0"/>
              <a:t>Use Slab2 model to model the effect of this subducting slab</a:t>
            </a:r>
          </a:p>
          <a:p>
            <a:pPr>
              <a:buFont typeface="Wingdings" panose="05000000000000000000" pitchFamily="2" charset="2"/>
              <a:buChar char="§"/>
            </a:pPr>
            <a:r>
              <a:rPr lang="en-GB" sz="2400" dirty="0"/>
              <a:t>Assume crust and lithosphere thickness as priori data and calculate effects with tesseroids</a:t>
            </a:r>
          </a:p>
          <a:p>
            <a:pPr>
              <a:buFont typeface="Wingdings" panose="05000000000000000000" pitchFamily="2" charset="2"/>
              <a:buChar char="§"/>
            </a:pPr>
            <a:r>
              <a:rPr lang="en-GB" sz="2400" dirty="0"/>
              <a:t>Finally calculate how much it contributes to uncertainty of Moho depth</a:t>
            </a:r>
          </a:p>
          <a:p>
            <a:endParaRPr lang="en-GB" dirty="0"/>
          </a:p>
        </p:txBody>
      </p:sp>
      <p:sp>
        <p:nvSpPr>
          <p:cNvPr id="4" name="Slide Number Placeholder 3">
            <a:extLst>
              <a:ext uri="{FF2B5EF4-FFF2-40B4-BE49-F238E27FC236}">
                <a16:creationId xmlns:a16="http://schemas.microsoft.com/office/drawing/2014/main" id="{484CE34A-0FE0-4EBC-94E5-72CE6399C925}"/>
              </a:ext>
            </a:extLst>
          </p:cNvPr>
          <p:cNvSpPr>
            <a:spLocks noGrp="1"/>
          </p:cNvSpPr>
          <p:nvPr>
            <p:ph type="sldNum" sz="quarter" idx="12"/>
          </p:nvPr>
        </p:nvSpPr>
        <p:spPr/>
        <p:txBody>
          <a:bodyPr/>
          <a:lstStyle/>
          <a:p>
            <a:fld id="{D503D24F-27AF-4A5C-81D9-D96757ADB19D}" type="slidenum">
              <a:rPr lang="en-GB" smtClean="0"/>
              <a:t>13</a:t>
            </a:fld>
            <a:endParaRPr lang="en-GB" dirty="0"/>
          </a:p>
        </p:txBody>
      </p:sp>
    </p:spTree>
    <p:extLst>
      <p:ext uri="{BB962C8B-B14F-4D97-AF65-F5344CB8AC3E}">
        <p14:creationId xmlns:p14="http://schemas.microsoft.com/office/powerpoint/2010/main" val="325466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E83D6D-1284-47C0-A44E-41574567024D}"/>
              </a:ext>
            </a:extLst>
          </p:cNvPr>
          <p:cNvSpPr>
            <a:spLocks noGrp="1"/>
          </p:cNvSpPr>
          <p:nvPr>
            <p:ph type="title"/>
          </p:nvPr>
        </p:nvSpPr>
        <p:spPr>
          <a:xfrm>
            <a:off x="4974771" y="634946"/>
            <a:ext cx="6574972" cy="1450757"/>
          </a:xfrm>
        </p:spPr>
        <p:txBody>
          <a:bodyPr>
            <a:normAutofit/>
          </a:bodyPr>
          <a:lstStyle/>
          <a:p>
            <a:r>
              <a:rPr lang="en-GB" dirty="0"/>
              <a:t>Where this project fits into current research </a:t>
            </a:r>
          </a:p>
        </p:txBody>
      </p:sp>
      <p:cxnSp>
        <p:nvCxnSpPr>
          <p:cNvPr id="32" name="Straight Connector 25">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F9A73F-54FC-409E-8E7E-F9289953832E}"/>
              </a:ext>
            </a:extLst>
          </p:cNvPr>
          <p:cNvSpPr>
            <a:spLocks noGrp="1"/>
          </p:cNvSpPr>
          <p:nvPr>
            <p:ph idx="1"/>
          </p:nvPr>
        </p:nvSpPr>
        <p:spPr>
          <a:xfrm>
            <a:off x="4974769" y="2198914"/>
            <a:ext cx="6574973" cy="3670180"/>
          </a:xfrm>
        </p:spPr>
        <p:txBody>
          <a:bodyPr>
            <a:noAutofit/>
          </a:bodyPr>
          <a:lstStyle/>
          <a:p>
            <a:pPr>
              <a:buFont typeface="Wingdings" panose="05000000000000000000" pitchFamily="2" charset="2"/>
              <a:buChar char="§"/>
            </a:pPr>
            <a:r>
              <a:rPr lang="en-GB" sz="2400" dirty="0"/>
              <a:t>Many people have produced Moho models of South America</a:t>
            </a:r>
          </a:p>
          <a:p>
            <a:pPr>
              <a:buFont typeface="Wingdings" panose="05000000000000000000" pitchFamily="2" charset="2"/>
              <a:buChar char="§"/>
            </a:pPr>
            <a:r>
              <a:rPr lang="en-GB" sz="2400" dirty="0"/>
              <a:t>few have included uncertainty estimates</a:t>
            </a:r>
          </a:p>
          <a:p>
            <a:pPr>
              <a:buFont typeface="Wingdings" panose="05000000000000000000" pitchFamily="2" charset="2"/>
              <a:buChar char="§"/>
            </a:pPr>
            <a:r>
              <a:rPr lang="en-GB" sz="2400" dirty="0"/>
              <a:t>Szwillus (2019) included uncertainty estimates in their model by using residual topography</a:t>
            </a:r>
          </a:p>
          <a:p>
            <a:pPr>
              <a:buFont typeface="Wingdings" panose="05000000000000000000" pitchFamily="2" charset="2"/>
              <a:buChar char="§"/>
            </a:pPr>
            <a:r>
              <a:rPr lang="en-GB" sz="2400" dirty="0"/>
              <a:t>Almost no papers have used approach of hold out cross-validation</a:t>
            </a:r>
          </a:p>
        </p:txBody>
      </p:sp>
      <p:sp>
        <p:nvSpPr>
          <p:cNvPr id="33" name="Rectangle 27">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a:extLst>
              <a:ext uri="{FF2B5EF4-FFF2-40B4-BE49-F238E27FC236}">
                <a16:creationId xmlns:a16="http://schemas.microsoft.com/office/drawing/2014/main" id="{68B4C9DF-8ADB-4549-8E39-AC04012921A1}"/>
              </a:ext>
            </a:extLst>
          </p:cNvPr>
          <p:cNvGrpSpPr/>
          <p:nvPr/>
        </p:nvGrpSpPr>
        <p:grpSpPr>
          <a:xfrm>
            <a:off x="148793" y="2085703"/>
            <a:ext cx="4581251" cy="3259723"/>
            <a:chOff x="148793" y="2085703"/>
            <a:chExt cx="4581251" cy="3259723"/>
          </a:xfrm>
        </p:grpSpPr>
        <p:pic>
          <p:nvPicPr>
            <p:cNvPr id="8" name="Picture 7">
              <a:extLst>
                <a:ext uri="{FF2B5EF4-FFF2-40B4-BE49-F238E27FC236}">
                  <a16:creationId xmlns:a16="http://schemas.microsoft.com/office/drawing/2014/main" id="{B3D6335F-34B0-4A28-818A-6A519BB60636}"/>
                </a:ext>
              </a:extLst>
            </p:cNvPr>
            <p:cNvPicPr>
              <a:picLocks noChangeAspect="1"/>
            </p:cNvPicPr>
            <p:nvPr/>
          </p:nvPicPr>
          <p:blipFill rotWithShape="1">
            <a:blip r:embed="rId3"/>
            <a:srcRect l="27870" t="28477" r="28611" b="24115"/>
            <a:stretch/>
          </p:blipFill>
          <p:spPr>
            <a:xfrm>
              <a:off x="148793" y="2085703"/>
              <a:ext cx="4581251" cy="2807240"/>
            </a:xfrm>
            <a:prstGeom prst="rect">
              <a:avLst/>
            </a:prstGeom>
          </p:spPr>
        </p:pic>
        <p:sp>
          <p:nvSpPr>
            <p:cNvPr id="9" name="TextBox 8">
              <a:extLst>
                <a:ext uri="{FF2B5EF4-FFF2-40B4-BE49-F238E27FC236}">
                  <a16:creationId xmlns:a16="http://schemas.microsoft.com/office/drawing/2014/main" id="{132065E5-4EAC-498F-836D-2015BDDD61BA}"/>
                </a:ext>
              </a:extLst>
            </p:cNvPr>
            <p:cNvSpPr txBox="1"/>
            <p:nvPr/>
          </p:nvSpPr>
          <p:spPr>
            <a:xfrm>
              <a:off x="442303" y="4980558"/>
              <a:ext cx="4001315" cy="364868"/>
            </a:xfrm>
            <a:prstGeom prst="rect">
              <a:avLst/>
            </a:prstGeom>
            <a:noFill/>
            <a:ln>
              <a:noFill/>
            </a:ln>
          </p:spPr>
          <p:txBody>
            <a:bodyPr wrap="square" rtlCol="0">
              <a:noAutofit/>
            </a:bodyPr>
            <a:lstStyle/>
            <a:p>
              <a:pPr>
                <a:spcAft>
                  <a:spcPts val="600"/>
                </a:spcAft>
              </a:pPr>
              <a:r>
                <a:rPr lang="en-GB" sz="800" dirty="0">
                  <a:solidFill>
                    <a:sysClr val="windowText" lastClr="000000"/>
                  </a:solidFill>
                </a:rPr>
                <a:t>Figure 4- Uncertainty estimates of South America based off residual topography and interpolation. </a:t>
              </a:r>
              <a:r>
                <a:rPr lang="en-GB" sz="800" dirty="0">
                  <a:effectLst/>
                  <a:ea typeface="Calibri" panose="020F0502020204030204" pitchFamily="34" charset="0"/>
                  <a:cs typeface="Times New Roman" panose="02020603050405020304" pitchFamily="18" charset="0"/>
                </a:rPr>
                <a:t>Szwillus, W., Afonso, J.C., Ebbing, J. and Mooney, W.D., 2019. Global crustal thickness and velocity structure from geostatistical analysis of seismic data. Journal of Geophysical Research: Solid Earth, 124(2), pp.1626-1652.</a:t>
              </a:r>
            </a:p>
            <a:p>
              <a:pPr>
                <a:spcAft>
                  <a:spcPts val="600"/>
                </a:spcAft>
              </a:pPr>
              <a:endParaRPr lang="en-GB" sz="800" dirty="0">
                <a:solidFill>
                  <a:sysClr val="windowText" lastClr="000000"/>
                </a:solidFill>
              </a:endParaRPr>
            </a:p>
          </p:txBody>
        </p:sp>
      </p:grpSp>
      <p:sp>
        <p:nvSpPr>
          <p:cNvPr id="5" name="Slide Number Placeholder 4">
            <a:extLst>
              <a:ext uri="{FF2B5EF4-FFF2-40B4-BE49-F238E27FC236}">
                <a16:creationId xmlns:a16="http://schemas.microsoft.com/office/drawing/2014/main" id="{FF10CCE9-605F-45C1-B994-E0A26D6507A5}"/>
              </a:ext>
            </a:extLst>
          </p:cNvPr>
          <p:cNvSpPr>
            <a:spLocks noGrp="1"/>
          </p:cNvSpPr>
          <p:nvPr>
            <p:ph type="sldNum" sz="quarter" idx="12"/>
          </p:nvPr>
        </p:nvSpPr>
        <p:spPr/>
        <p:txBody>
          <a:bodyPr/>
          <a:lstStyle/>
          <a:p>
            <a:fld id="{D503D24F-27AF-4A5C-81D9-D96757ADB19D}" type="slidenum">
              <a:rPr lang="en-GB" smtClean="0"/>
              <a:t>14</a:t>
            </a:fld>
            <a:endParaRPr lang="en-GB" dirty="0"/>
          </a:p>
        </p:txBody>
      </p:sp>
    </p:spTree>
    <p:extLst>
      <p:ext uri="{BB962C8B-B14F-4D97-AF65-F5344CB8AC3E}">
        <p14:creationId xmlns:p14="http://schemas.microsoft.com/office/powerpoint/2010/main" val="314841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B948-36D0-4ADA-9C48-AD8CD404F18B}"/>
              </a:ext>
            </a:extLst>
          </p:cNvPr>
          <p:cNvSpPr>
            <a:spLocks noGrp="1"/>
          </p:cNvSpPr>
          <p:nvPr>
            <p:ph type="title"/>
          </p:nvPr>
        </p:nvSpPr>
        <p:spPr/>
        <p:txBody>
          <a:bodyPr/>
          <a:lstStyle/>
          <a:p>
            <a:r>
              <a:rPr lang="en-GB" dirty="0"/>
              <a:t>Possible future work that can be carried out from this project</a:t>
            </a:r>
          </a:p>
        </p:txBody>
      </p:sp>
      <p:sp>
        <p:nvSpPr>
          <p:cNvPr id="3" name="Content Placeholder 2">
            <a:extLst>
              <a:ext uri="{FF2B5EF4-FFF2-40B4-BE49-F238E27FC236}">
                <a16:creationId xmlns:a16="http://schemas.microsoft.com/office/drawing/2014/main" id="{8C95E9D2-737B-4340-AF1E-6051C986625C}"/>
              </a:ext>
            </a:extLst>
          </p:cNvPr>
          <p:cNvSpPr>
            <a:spLocks noGrp="1"/>
          </p:cNvSpPr>
          <p:nvPr>
            <p:ph idx="1"/>
          </p:nvPr>
        </p:nvSpPr>
        <p:spPr/>
        <p:txBody>
          <a:bodyPr/>
          <a:lstStyle/>
          <a:p>
            <a:pPr>
              <a:buFont typeface="Wingdings" panose="05000000000000000000" pitchFamily="2" charset="2"/>
              <a:buChar char="§"/>
            </a:pPr>
            <a:r>
              <a:rPr lang="en-GB" sz="2400" dirty="0"/>
              <a:t>Adding a variable density contrast</a:t>
            </a:r>
          </a:p>
          <a:p>
            <a:pPr>
              <a:buFont typeface="Wingdings" panose="05000000000000000000" pitchFamily="2" charset="2"/>
              <a:buChar char="§"/>
            </a:pPr>
            <a:r>
              <a:rPr lang="en-GB" sz="2400" dirty="0"/>
              <a:t>In many papers a single density contrast is used for South America which isn’t geologically correct but does make coding easier</a:t>
            </a:r>
          </a:p>
          <a:p>
            <a:pPr>
              <a:buFont typeface="Wingdings" panose="05000000000000000000" pitchFamily="2" charset="2"/>
              <a:buChar char="§"/>
            </a:pPr>
            <a:r>
              <a:rPr lang="en-GB" sz="2400" dirty="0"/>
              <a:t>Can implement multiple density contrasts </a:t>
            </a:r>
          </a:p>
          <a:p>
            <a:pPr>
              <a:buFont typeface="Wingdings" panose="05000000000000000000" pitchFamily="2" charset="2"/>
              <a:buChar char="§"/>
            </a:pPr>
            <a:r>
              <a:rPr lang="en-GB" sz="2400" dirty="0"/>
              <a:t>May change how the unmodelled masses are estimated as well as reduce overall error</a:t>
            </a:r>
          </a:p>
          <a:p>
            <a:pPr>
              <a:buFont typeface="Wingdings" panose="05000000000000000000" pitchFamily="2" charset="2"/>
              <a:buChar char="§"/>
            </a:pPr>
            <a:endParaRPr lang="en-GB" sz="2400"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4" name="Slide Number Placeholder 3">
            <a:extLst>
              <a:ext uri="{FF2B5EF4-FFF2-40B4-BE49-F238E27FC236}">
                <a16:creationId xmlns:a16="http://schemas.microsoft.com/office/drawing/2014/main" id="{4A051920-D46D-49D1-BEB2-0E4A81B9505A}"/>
              </a:ext>
            </a:extLst>
          </p:cNvPr>
          <p:cNvSpPr>
            <a:spLocks noGrp="1"/>
          </p:cNvSpPr>
          <p:nvPr>
            <p:ph type="sldNum" sz="quarter" idx="12"/>
          </p:nvPr>
        </p:nvSpPr>
        <p:spPr/>
        <p:txBody>
          <a:bodyPr/>
          <a:lstStyle/>
          <a:p>
            <a:fld id="{D503D24F-27AF-4A5C-81D9-D96757ADB19D}" type="slidenum">
              <a:rPr lang="en-GB" smtClean="0"/>
              <a:t>15</a:t>
            </a:fld>
            <a:endParaRPr lang="en-GB" dirty="0"/>
          </a:p>
        </p:txBody>
      </p:sp>
    </p:spTree>
    <p:extLst>
      <p:ext uri="{BB962C8B-B14F-4D97-AF65-F5344CB8AC3E}">
        <p14:creationId xmlns:p14="http://schemas.microsoft.com/office/powerpoint/2010/main" val="395638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B073-F172-40E6-B32E-205D2CFE8C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C43F6F0-9F28-4103-8A5F-9BC9D5E786E2}"/>
              </a:ext>
            </a:extLst>
          </p:cNvPr>
          <p:cNvSpPr>
            <a:spLocks noGrp="1"/>
          </p:cNvSpPr>
          <p:nvPr>
            <p:ph idx="1"/>
          </p:nvPr>
        </p:nvSpPr>
        <p:spPr/>
        <p:txBody>
          <a:bodyPr/>
          <a:lstStyle/>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Assumpção, M., Feng, M., Tassara, A. and Julià, J., 2013. Models of crustal thickness for South America from seismic refraction, receiver functions and surface wave tomography. Tectonophysics, 609, pp.82-96.</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rPr>
              <a:t>Laske, G. et al. (2013) CRUST1.0 A New Global Crustal Model at 1x1 Degrees [Online]. Available at: https://igppweb.ucsd.edu/~gabi/crust1.html </a:t>
            </a:r>
            <a:r>
              <a:rPr lang="en-GB" sz="1800" dirty="0">
                <a:latin typeface="Times New Roman" panose="02020603050405020304" pitchFamily="18" charset="0"/>
                <a:ea typeface="Calibri" panose="020F0502020204030204" pitchFamily="34" charset="0"/>
                <a:cs typeface="Times New Roman" panose="02020603050405020304" pitchFamily="18" charset="0"/>
              </a:rPr>
              <a:t>(Accessed 18 November 2020)</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Reguzzoni, M. and Sampietro, D., 2015. GEMMA: An Earth crustal model based on GOCE satellite data. International Journal of Applied Earth Observation and Geoinformation, 35, pp.31-43.</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Szwillus, W., Afonso, J.C., Ebbing, J. and Mooney, W.D., 2019. Global crustal thickness and velocity structure from geostatistical analysis of seismic data. Journal of Geophysical Research: Solid Earth, 124(2), pp.1626-1652.</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Uieda, L. and Barbosa, V.C., 2017. Fast nonlinear gravity inversion in spherical coordinates with application to the South American Moho. Geophysical Journal International, 208(1), pp.162-176.</a:t>
            </a:r>
          </a:p>
          <a:p>
            <a:pPr marL="342900" indent="-342900">
              <a:buFont typeface="+mj-lt"/>
              <a:buAutoNum type="arabicPeriod"/>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C01093BF-0466-4638-92CA-D0F8A425EE95}"/>
              </a:ext>
            </a:extLst>
          </p:cNvPr>
          <p:cNvSpPr>
            <a:spLocks noGrp="1"/>
          </p:cNvSpPr>
          <p:nvPr>
            <p:ph type="sldNum" sz="quarter" idx="12"/>
          </p:nvPr>
        </p:nvSpPr>
        <p:spPr/>
        <p:txBody>
          <a:bodyPr/>
          <a:lstStyle/>
          <a:p>
            <a:fld id="{D503D24F-27AF-4A5C-81D9-D96757ADB19D}" type="slidenum">
              <a:rPr lang="en-GB" smtClean="0"/>
              <a:t>16</a:t>
            </a:fld>
            <a:endParaRPr lang="en-GB" dirty="0"/>
          </a:p>
        </p:txBody>
      </p:sp>
    </p:spTree>
    <p:extLst>
      <p:ext uri="{BB962C8B-B14F-4D97-AF65-F5344CB8AC3E}">
        <p14:creationId xmlns:p14="http://schemas.microsoft.com/office/powerpoint/2010/main" val="310102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1A11-65A7-4E6D-B33B-483C3BCF32F0}"/>
              </a:ext>
            </a:extLst>
          </p:cNvPr>
          <p:cNvSpPr>
            <a:spLocks noGrp="1"/>
          </p:cNvSpPr>
          <p:nvPr>
            <p:ph type="title"/>
          </p:nvPr>
        </p:nvSpPr>
        <p:spPr/>
        <p:txBody>
          <a:bodyPr/>
          <a:lstStyle/>
          <a:p>
            <a:r>
              <a:rPr lang="en-GB" dirty="0"/>
              <a:t>Discussion/Questions?</a:t>
            </a:r>
          </a:p>
        </p:txBody>
      </p:sp>
      <p:sp>
        <p:nvSpPr>
          <p:cNvPr id="3" name="Slide Number Placeholder 2">
            <a:extLst>
              <a:ext uri="{FF2B5EF4-FFF2-40B4-BE49-F238E27FC236}">
                <a16:creationId xmlns:a16="http://schemas.microsoft.com/office/drawing/2014/main" id="{DDD38522-2CF6-4B82-8B20-1926702D2573}"/>
              </a:ext>
            </a:extLst>
          </p:cNvPr>
          <p:cNvSpPr>
            <a:spLocks noGrp="1"/>
          </p:cNvSpPr>
          <p:nvPr>
            <p:ph type="sldNum" sz="quarter" idx="12"/>
          </p:nvPr>
        </p:nvSpPr>
        <p:spPr/>
        <p:txBody>
          <a:bodyPr/>
          <a:lstStyle/>
          <a:p>
            <a:fld id="{D503D24F-27AF-4A5C-81D9-D96757ADB19D}" type="slidenum">
              <a:rPr lang="en-GB" smtClean="0"/>
              <a:t>17</a:t>
            </a:fld>
            <a:endParaRPr lang="en-GB" dirty="0"/>
          </a:p>
        </p:txBody>
      </p:sp>
    </p:spTree>
    <p:extLst>
      <p:ext uri="{BB962C8B-B14F-4D97-AF65-F5344CB8AC3E}">
        <p14:creationId xmlns:p14="http://schemas.microsoft.com/office/powerpoint/2010/main" val="357382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474E-1490-4CDF-881C-92D76D1DC44B}"/>
              </a:ext>
            </a:extLst>
          </p:cNvPr>
          <p:cNvSpPr>
            <a:spLocks noGrp="1"/>
          </p:cNvSpPr>
          <p:nvPr>
            <p:ph type="title"/>
          </p:nvPr>
        </p:nvSpPr>
        <p:spPr/>
        <p:txBody>
          <a:bodyPr/>
          <a:lstStyle/>
          <a:p>
            <a:r>
              <a:rPr lang="en-GB" dirty="0"/>
              <a:t>Notes to add</a:t>
            </a:r>
          </a:p>
        </p:txBody>
      </p:sp>
      <p:sp>
        <p:nvSpPr>
          <p:cNvPr id="3" name="Slide Number Placeholder 2">
            <a:extLst>
              <a:ext uri="{FF2B5EF4-FFF2-40B4-BE49-F238E27FC236}">
                <a16:creationId xmlns:a16="http://schemas.microsoft.com/office/drawing/2014/main" id="{89AD6F1D-36B2-42CF-B8E8-65EB2F15DED6}"/>
              </a:ext>
            </a:extLst>
          </p:cNvPr>
          <p:cNvSpPr>
            <a:spLocks noGrp="1"/>
          </p:cNvSpPr>
          <p:nvPr>
            <p:ph type="sldNum" sz="quarter" idx="12"/>
          </p:nvPr>
        </p:nvSpPr>
        <p:spPr/>
        <p:txBody>
          <a:bodyPr/>
          <a:lstStyle/>
          <a:p>
            <a:fld id="{D503D24F-27AF-4A5C-81D9-D96757ADB19D}" type="slidenum">
              <a:rPr lang="en-GB" smtClean="0"/>
              <a:t>18</a:t>
            </a:fld>
            <a:endParaRPr lang="en-GB" dirty="0"/>
          </a:p>
        </p:txBody>
      </p:sp>
      <p:sp>
        <p:nvSpPr>
          <p:cNvPr id="4" name="TextBox 3">
            <a:extLst>
              <a:ext uri="{FF2B5EF4-FFF2-40B4-BE49-F238E27FC236}">
                <a16:creationId xmlns:a16="http://schemas.microsoft.com/office/drawing/2014/main" id="{0D71A63C-6EBE-40B9-BE6E-1AB1632C9567}"/>
              </a:ext>
            </a:extLst>
          </p:cNvPr>
          <p:cNvSpPr txBox="1"/>
          <p:nvPr/>
        </p:nvSpPr>
        <p:spPr>
          <a:xfrm>
            <a:off x="1097280" y="2054578"/>
            <a:ext cx="10115203" cy="1200329"/>
          </a:xfrm>
          <a:prstGeom prst="rect">
            <a:avLst/>
          </a:prstGeom>
          <a:noFill/>
        </p:spPr>
        <p:txBody>
          <a:bodyPr wrap="square" rtlCol="0">
            <a:spAutoFit/>
          </a:bodyPr>
          <a:lstStyle/>
          <a:p>
            <a:pPr marL="285750" indent="-285750">
              <a:buFont typeface="Wingdings" panose="05000000000000000000" pitchFamily="2" charset="2"/>
              <a:buChar char="§"/>
            </a:pPr>
            <a:r>
              <a:rPr lang="en-GB" dirty="0"/>
              <a:t>Take out sentences really short bullet points</a:t>
            </a:r>
          </a:p>
          <a:p>
            <a:pPr marL="285750" indent="-285750">
              <a:buFont typeface="Wingdings" panose="05000000000000000000" pitchFamily="2" charset="2"/>
              <a:buChar char="§"/>
            </a:pPr>
            <a:r>
              <a:rPr lang="en-GB" dirty="0"/>
              <a:t>Add lit rev stuff</a:t>
            </a:r>
          </a:p>
          <a:p>
            <a:pPr marL="285750" indent="-285750">
              <a:buFont typeface="Wingdings" panose="05000000000000000000" pitchFamily="2" charset="2"/>
              <a:buChar char="§"/>
            </a:pPr>
            <a:r>
              <a:rPr lang="en-GB" dirty="0"/>
              <a:t>Leos lectures stuff</a:t>
            </a:r>
          </a:p>
          <a:p>
            <a:pPr marL="285750" indent="-285750">
              <a:buFont typeface="Wingdings" panose="05000000000000000000" pitchFamily="2" charset="2"/>
              <a:buChar char="§"/>
            </a:pPr>
            <a:r>
              <a:rPr lang="en-GB" dirty="0"/>
              <a:t>Explain what Tesseroid use means- large area so cannot consider surface to be flat.</a:t>
            </a:r>
          </a:p>
        </p:txBody>
      </p:sp>
    </p:spTree>
    <p:extLst>
      <p:ext uri="{BB962C8B-B14F-4D97-AF65-F5344CB8AC3E}">
        <p14:creationId xmlns:p14="http://schemas.microsoft.com/office/powerpoint/2010/main" val="177928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4DDC-956C-42EE-9B64-C84E0F182587}"/>
              </a:ext>
            </a:extLst>
          </p:cNvPr>
          <p:cNvSpPr>
            <a:spLocks noGrp="1"/>
          </p:cNvSpPr>
          <p:nvPr>
            <p:ph type="title"/>
          </p:nvPr>
        </p:nvSpPr>
        <p:spPr>
          <a:xfrm>
            <a:off x="1097280" y="286603"/>
            <a:ext cx="10058400" cy="1450757"/>
          </a:xfrm>
        </p:spPr>
        <p:txBody>
          <a:bodyPr>
            <a:normAutofit/>
          </a:bodyPr>
          <a:lstStyle/>
          <a:p>
            <a:r>
              <a:rPr lang="en-GB" dirty="0"/>
              <a:t>What will be covered in this Overview</a:t>
            </a:r>
          </a:p>
        </p:txBody>
      </p:sp>
      <p:graphicFrame>
        <p:nvGraphicFramePr>
          <p:cNvPr id="7" name="Content Placeholder 2">
            <a:extLst>
              <a:ext uri="{FF2B5EF4-FFF2-40B4-BE49-F238E27FC236}">
                <a16:creationId xmlns:a16="http://schemas.microsoft.com/office/drawing/2014/main" id="{A54A2881-12E1-4072-A1A3-4EA24B8D038D}"/>
              </a:ext>
            </a:extLst>
          </p:cNvPr>
          <p:cNvGraphicFramePr>
            <a:graphicFrameLocks noGrp="1"/>
          </p:cNvGraphicFramePr>
          <p:nvPr>
            <p:ph idx="1"/>
            <p:extLst>
              <p:ext uri="{D42A27DB-BD31-4B8C-83A1-F6EECF244321}">
                <p14:modId xmlns:p14="http://schemas.microsoft.com/office/powerpoint/2010/main" val="358709650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E575F78-95DD-445D-A8F7-A1C3E62A06EA}"/>
              </a:ext>
            </a:extLst>
          </p:cNvPr>
          <p:cNvSpPr>
            <a:spLocks noGrp="1"/>
          </p:cNvSpPr>
          <p:nvPr>
            <p:ph type="sldNum" sz="quarter" idx="12"/>
          </p:nvPr>
        </p:nvSpPr>
        <p:spPr/>
        <p:txBody>
          <a:bodyPr/>
          <a:lstStyle/>
          <a:p>
            <a:fld id="{D503D24F-27AF-4A5C-81D9-D96757ADB19D}" type="slidenum">
              <a:rPr lang="en-GB" smtClean="0"/>
              <a:t>2</a:t>
            </a:fld>
            <a:endParaRPr lang="en-GB" dirty="0"/>
          </a:p>
        </p:txBody>
      </p:sp>
    </p:spTree>
    <p:extLst>
      <p:ext uri="{BB962C8B-B14F-4D97-AF65-F5344CB8AC3E}">
        <p14:creationId xmlns:p14="http://schemas.microsoft.com/office/powerpoint/2010/main" val="318002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A5DF4-B658-4FDA-BC79-2B3C140A6FDA}"/>
              </a:ext>
            </a:extLst>
          </p:cNvPr>
          <p:cNvSpPr>
            <a:spLocks noGrp="1"/>
          </p:cNvSpPr>
          <p:nvPr>
            <p:ph type="title"/>
          </p:nvPr>
        </p:nvSpPr>
        <p:spPr>
          <a:xfrm>
            <a:off x="7859485" y="634946"/>
            <a:ext cx="3690257" cy="1450757"/>
          </a:xfrm>
        </p:spPr>
        <p:txBody>
          <a:bodyPr>
            <a:normAutofit/>
          </a:bodyPr>
          <a:lstStyle/>
          <a:p>
            <a:r>
              <a:rPr lang="en-GB" sz="4400"/>
              <a:t>Introduction to the problem</a:t>
            </a:r>
          </a:p>
        </p:txBody>
      </p:sp>
      <p:pic>
        <p:nvPicPr>
          <p:cNvPr id="5" name="Picture 4" descr="Chart&#10;&#10;Description automatically generated">
            <a:extLst>
              <a:ext uri="{FF2B5EF4-FFF2-40B4-BE49-F238E27FC236}">
                <a16:creationId xmlns:a16="http://schemas.microsoft.com/office/drawing/2014/main" id="{9EED2ADE-BEF3-41BE-84FF-6002AAB53B1A}"/>
              </a:ext>
            </a:extLst>
          </p:cNvPr>
          <p:cNvPicPr>
            <a:picLocks noChangeAspect="1"/>
          </p:cNvPicPr>
          <p:nvPr/>
        </p:nvPicPr>
        <p:blipFill>
          <a:blip r:embed="rId3"/>
          <a:stretch>
            <a:fillRect/>
          </a:stretch>
        </p:blipFill>
        <p:spPr>
          <a:xfrm>
            <a:off x="633999" y="1060691"/>
            <a:ext cx="6909801" cy="4473186"/>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F7F46A-D73B-45F5-B29D-7ED5A77EF98A}"/>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GB" sz="1800" dirty="0">
                <a:solidFill>
                  <a:schemeClr val="tx1"/>
                </a:solidFill>
              </a:rPr>
              <a:t>The Mohoro</a:t>
            </a:r>
            <a:r>
              <a:rPr lang="en-GB" sz="1800" b="0" i="0" dirty="0">
                <a:solidFill>
                  <a:schemeClr val="tx1"/>
                </a:solidFill>
                <a:effectLst/>
              </a:rPr>
              <a:t>vičić</a:t>
            </a:r>
            <a:r>
              <a:rPr lang="en-GB" sz="1800" dirty="0">
                <a:solidFill>
                  <a:schemeClr val="tx1"/>
                </a:solidFill>
              </a:rPr>
              <a:t> </a:t>
            </a:r>
            <a:r>
              <a:rPr lang="en-GB" sz="1800" b="0" i="0" dirty="0">
                <a:solidFill>
                  <a:schemeClr val="tx1"/>
                </a:solidFill>
                <a:effectLst/>
              </a:rPr>
              <a:t>discontinuity (Moho) is an inverse problem</a:t>
            </a:r>
          </a:p>
          <a:p>
            <a:pPr>
              <a:buFont typeface="Wingdings" panose="05000000000000000000" pitchFamily="2" charset="2"/>
              <a:buChar char="§"/>
            </a:pPr>
            <a:r>
              <a:rPr lang="en-GB" sz="1800" dirty="0">
                <a:solidFill>
                  <a:schemeClr val="tx1"/>
                </a:solidFill>
              </a:rPr>
              <a:t>C</a:t>
            </a:r>
            <a:r>
              <a:rPr lang="en-GB" sz="1800" b="0" i="0" dirty="0">
                <a:solidFill>
                  <a:schemeClr val="tx1"/>
                </a:solidFill>
                <a:effectLst/>
              </a:rPr>
              <a:t>annot be modelled by observation alone</a:t>
            </a:r>
          </a:p>
          <a:p>
            <a:pPr>
              <a:buFont typeface="Wingdings" panose="05000000000000000000" pitchFamily="2" charset="2"/>
              <a:buChar char="§"/>
            </a:pPr>
            <a:r>
              <a:rPr lang="en-GB" sz="1800" dirty="0">
                <a:solidFill>
                  <a:schemeClr val="tx1"/>
                </a:solidFill>
              </a:rPr>
              <a:t>Needs data to estimate boundary</a:t>
            </a:r>
          </a:p>
          <a:p>
            <a:pPr>
              <a:buFont typeface="Wingdings" panose="05000000000000000000" pitchFamily="2" charset="2"/>
              <a:buChar char="§"/>
            </a:pPr>
            <a:r>
              <a:rPr lang="en-GB" sz="1800" dirty="0">
                <a:solidFill>
                  <a:schemeClr val="tx1"/>
                </a:solidFill>
              </a:rPr>
              <a:t> Many have modelled the Moho such as </a:t>
            </a:r>
            <a:r>
              <a:rPr lang="en-GB" sz="1800" dirty="0">
                <a:solidFill>
                  <a:schemeClr val="tx1"/>
                </a:solidFill>
                <a:effectLst/>
                <a:ea typeface="Calibri" panose="020F0502020204030204" pitchFamily="34" charset="0"/>
              </a:rPr>
              <a:t>Assumpção (2013), Uieda &amp; Barbosa (2017), and Reguzzoni (2015)</a:t>
            </a:r>
          </a:p>
          <a:p>
            <a:pPr>
              <a:buFont typeface="Wingdings" panose="05000000000000000000" pitchFamily="2" charset="2"/>
              <a:buChar char="§"/>
            </a:pPr>
            <a:r>
              <a:rPr lang="en-GB" sz="1800" dirty="0">
                <a:solidFill>
                  <a:schemeClr val="tx1"/>
                </a:solidFill>
                <a:effectLst/>
                <a:ea typeface="Calibri" panose="020F0502020204030204" pitchFamily="34" charset="0"/>
              </a:rPr>
              <a:t>Almost no models include uncertainties of these Moho estimates</a:t>
            </a:r>
            <a:endParaRPr lang="en-GB" sz="1800" dirty="0">
              <a:solidFill>
                <a:schemeClr val="tx1"/>
              </a:solidFill>
            </a:endParaRPr>
          </a:p>
          <a:p>
            <a:pPr>
              <a:buFont typeface="Wingdings" panose="05000000000000000000" pitchFamily="2" charset="2"/>
              <a:buChar char="§"/>
            </a:pPr>
            <a:endParaRPr lang="en-GB" sz="1700"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1B6F8CE-ED54-4F36-AEAE-8D18CEB28C21}"/>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3</a:t>
            </a:fld>
            <a:endParaRPr lang="en-GB"/>
          </a:p>
        </p:txBody>
      </p:sp>
      <p:sp>
        <p:nvSpPr>
          <p:cNvPr id="6" name="TextBox 5">
            <a:extLst>
              <a:ext uri="{FF2B5EF4-FFF2-40B4-BE49-F238E27FC236}">
                <a16:creationId xmlns:a16="http://schemas.microsoft.com/office/drawing/2014/main" id="{F0A7DC59-9B08-463B-9C28-B094B8093CF0}"/>
              </a:ext>
            </a:extLst>
          </p:cNvPr>
          <p:cNvSpPr txBox="1"/>
          <p:nvPr/>
        </p:nvSpPr>
        <p:spPr>
          <a:xfrm>
            <a:off x="642258" y="5520267"/>
            <a:ext cx="6898720" cy="338554"/>
          </a:xfrm>
          <a:prstGeom prst="rect">
            <a:avLst/>
          </a:prstGeom>
          <a:noFill/>
        </p:spPr>
        <p:txBody>
          <a:bodyPr wrap="square" rtlCol="0">
            <a:spAutoFit/>
          </a:bodyPr>
          <a:lstStyle/>
          <a:p>
            <a:r>
              <a:rPr lang="en-GB" sz="800" dirty="0">
                <a:latin typeface="+mj-lt"/>
              </a:rPr>
              <a:t>Figure 1- A section of the Earth split into its different components. (Hobart M. King, </a:t>
            </a:r>
            <a:r>
              <a:rPr lang="en-GB" sz="800" b="0" i="0" dirty="0">
                <a:solidFill>
                  <a:srgbClr val="000000"/>
                </a:solidFill>
                <a:effectLst/>
                <a:latin typeface="+mj-lt"/>
              </a:rPr>
              <a:t>Mohorovičić discontinuity, Geology.com, viewed 3 January 2021, &lt;</a:t>
            </a:r>
            <a:r>
              <a:rPr lang="en-GB" sz="800" b="0" i="0" dirty="0">
                <a:solidFill>
                  <a:srgbClr val="000000"/>
                </a:solidFill>
                <a:effectLst/>
                <a:latin typeface="+mj-lt"/>
                <a:hlinkClick r:id="rId4"/>
              </a:rPr>
              <a:t>https://geology.com/articles/mohorovicic-discontinuity.shtml</a:t>
            </a:r>
            <a:r>
              <a:rPr lang="en-GB" sz="800" b="0" i="0" dirty="0">
                <a:solidFill>
                  <a:srgbClr val="000000"/>
                </a:solidFill>
                <a:effectLst/>
                <a:latin typeface="+mj-lt"/>
              </a:rPr>
              <a:t>&gt;</a:t>
            </a:r>
            <a:r>
              <a:rPr lang="en-GB" sz="800" dirty="0">
                <a:solidFill>
                  <a:srgbClr val="000000"/>
                </a:solidFill>
                <a:latin typeface="+mj-lt"/>
              </a:rPr>
              <a:t>)</a:t>
            </a:r>
            <a:endParaRPr lang="en-GB" sz="800" dirty="0">
              <a:latin typeface="+mj-lt"/>
            </a:endParaRPr>
          </a:p>
        </p:txBody>
      </p:sp>
    </p:spTree>
    <p:extLst>
      <p:ext uri="{BB962C8B-B14F-4D97-AF65-F5344CB8AC3E}">
        <p14:creationId xmlns:p14="http://schemas.microsoft.com/office/powerpoint/2010/main" val="281992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973-8886-4AFA-9142-D399EA76565D}"/>
              </a:ext>
            </a:extLst>
          </p:cNvPr>
          <p:cNvSpPr>
            <a:spLocks noGrp="1"/>
          </p:cNvSpPr>
          <p:nvPr>
            <p:ph type="title"/>
          </p:nvPr>
        </p:nvSpPr>
        <p:spPr/>
        <p:txBody>
          <a:bodyPr/>
          <a:lstStyle/>
          <a:p>
            <a:r>
              <a:rPr lang="en-GB" dirty="0"/>
              <a:t>Introduction to the problem</a:t>
            </a:r>
          </a:p>
        </p:txBody>
      </p:sp>
      <p:sp>
        <p:nvSpPr>
          <p:cNvPr id="3" name="Content Placeholder 2">
            <a:extLst>
              <a:ext uri="{FF2B5EF4-FFF2-40B4-BE49-F238E27FC236}">
                <a16:creationId xmlns:a16="http://schemas.microsoft.com/office/drawing/2014/main" id="{A17F15CC-D86C-4D70-A848-CD0111D5805C}"/>
              </a:ext>
            </a:extLst>
          </p:cNvPr>
          <p:cNvSpPr>
            <a:spLocks noGrp="1"/>
          </p:cNvSpPr>
          <p:nvPr>
            <p:ph idx="1"/>
          </p:nvPr>
        </p:nvSpPr>
        <p:spPr>
          <a:xfrm>
            <a:off x="1097281" y="1845734"/>
            <a:ext cx="4286250" cy="4023360"/>
          </a:xfrm>
        </p:spPr>
        <p:txBody>
          <a:bodyPr/>
          <a:lstStyle/>
          <a:p>
            <a:r>
              <a:rPr lang="en-GB" dirty="0"/>
              <a:t>What actually is inversion?</a:t>
            </a:r>
          </a:p>
          <a:p>
            <a:pPr>
              <a:buFont typeface="Wingdings" panose="05000000000000000000" pitchFamily="2" charset="2"/>
              <a:buChar char="§"/>
            </a:pPr>
            <a:r>
              <a:rPr lang="en-GB" dirty="0"/>
              <a:t>Using data to interpret a physical property</a:t>
            </a:r>
          </a:p>
          <a:p>
            <a:pPr>
              <a:buFont typeface="Wingdings" panose="05000000000000000000" pitchFamily="2" charset="2"/>
              <a:buChar char="§"/>
            </a:pPr>
            <a:r>
              <a:rPr lang="en-GB" dirty="0"/>
              <a:t>This project uses seismic and gravitational to estimate Moho</a:t>
            </a:r>
          </a:p>
        </p:txBody>
      </p:sp>
      <p:sp>
        <p:nvSpPr>
          <p:cNvPr id="4" name="Slide Number Placeholder 3">
            <a:extLst>
              <a:ext uri="{FF2B5EF4-FFF2-40B4-BE49-F238E27FC236}">
                <a16:creationId xmlns:a16="http://schemas.microsoft.com/office/drawing/2014/main" id="{C841546A-B33C-4A7E-9C2D-78A51F2E3830}"/>
              </a:ext>
            </a:extLst>
          </p:cNvPr>
          <p:cNvSpPr>
            <a:spLocks noGrp="1"/>
          </p:cNvSpPr>
          <p:nvPr>
            <p:ph type="sldNum" sz="quarter" idx="12"/>
          </p:nvPr>
        </p:nvSpPr>
        <p:spPr/>
        <p:txBody>
          <a:bodyPr/>
          <a:lstStyle/>
          <a:p>
            <a:fld id="{D503D24F-27AF-4A5C-81D9-D96757ADB19D}" type="slidenum">
              <a:rPr lang="en-GB" smtClean="0"/>
              <a:t>4</a:t>
            </a:fld>
            <a:endParaRPr lang="en-GB" dirty="0"/>
          </a:p>
        </p:txBody>
      </p:sp>
      <p:pic>
        <p:nvPicPr>
          <p:cNvPr id="5" name="Picture 4">
            <a:extLst>
              <a:ext uri="{FF2B5EF4-FFF2-40B4-BE49-F238E27FC236}">
                <a16:creationId xmlns:a16="http://schemas.microsoft.com/office/drawing/2014/main" id="{7C00028E-EA46-4CE3-9D92-673580F48DFA}"/>
              </a:ext>
            </a:extLst>
          </p:cNvPr>
          <p:cNvPicPr>
            <a:picLocks noChangeAspect="1"/>
          </p:cNvPicPr>
          <p:nvPr/>
        </p:nvPicPr>
        <p:blipFill>
          <a:blip r:embed="rId2"/>
          <a:stretch>
            <a:fillRect/>
          </a:stretch>
        </p:blipFill>
        <p:spPr>
          <a:xfrm>
            <a:off x="5383531" y="1845734"/>
            <a:ext cx="5367587" cy="3816951"/>
          </a:xfrm>
          <a:prstGeom prst="rect">
            <a:avLst/>
          </a:prstGeom>
        </p:spPr>
      </p:pic>
      <p:sp>
        <p:nvSpPr>
          <p:cNvPr id="6" name="TextBox 5">
            <a:extLst>
              <a:ext uri="{FF2B5EF4-FFF2-40B4-BE49-F238E27FC236}">
                <a16:creationId xmlns:a16="http://schemas.microsoft.com/office/drawing/2014/main" id="{D0490B95-1927-4CDA-9B07-18A19C6351DF}"/>
              </a:ext>
            </a:extLst>
          </p:cNvPr>
          <p:cNvSpPr txBox="1"/>
          <p:nvPr/>
        </p:nvSpPr>
        <p:spPr>
          <a:xfrm>
            <a:off x="5383531" y="5667022"/>
            <a:ext cx="5374780" cy="461665"/>
          </a:xfrm>
          <a:prstGeom prst="rect">
            <a:avLst/>
          </a:prstGeom>
          <a:noFill/>
        </p:spPr>
        <p:txBody>
          <a:bodyPr wrap="square" rtlCol="0">
            <a:spAutoFit/>
          </a:bodyPr>
          <a:lstStyle/>
          <a:p>
            <a:r>
              <a:rPr lang="en-GB" sz="800" dirty="0"/>
              <a:t>Figure 2- A flow chart explaining geophysical inversion. (F. Jones, 2007, Inversion concepts: Introducing geophysical inversion, UBC Geophysical Inversion Facility, viewed 3 January 2021 &lt;https://www.eoas.ubc.ca/research/ubcgif/iag/tutorials/invn-concepts/index.htm&gt;</a:t>
            </a:r>
          </a:p>
        </p:txBody>
      </p:sp>
    </p:spTree>
    <p:extLst>
      <p:ext uri="{BB962C8B-B14F-4D97-AF65-F5344CB8AC3E}">
        <p14:creationId xmlns:p14="http://schemas.microsoft.com/office/powerpoint/2010/main" val="401811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9537-376C-4664-B188-409F1E264EE5}"/>
              </a:ext>
            </a:extLst>
          </p:cNvPr>
          <p:cNvSpPr>
            <a:spLocks noGrp="1"/>
          </p:cNvSpPr>
          <p:nvPr>
            <p:ph type="title"/>
          </p:nvPr>
        </p:nvSpPr>
        <p:spPr/>
        <p:txBody>
          <a:bodyPr/>
          <a:lstStyle/>
          <a:p>
            <a:r>
              <a:rPr lang="en-GB" dirty="0"/>
              <a:t>Background work already completed</a:t>
            </a:r>
          </a:p>
        </p:txBody>
      </p:sp>
      <p:sp>
        <p:nvSpPr>
          <p:cNvPr id="3" name="Content Placeholder 2">
            <a:extLst>
              <a:ext uri="{FF2B5EF4-FFF2-40B4-BE49-F238E27FC236}">
                <a16:creationId xmlns:a16="http://schemas.microsoft.com/office/drawing/2014/main" id="{03A9E5EF-A26B-4A90-9530-88D227D00236}"/>
              </a:ext>
            </a:extLst>
          </p:cNvPr>
          <p:cNvSpPr>
            <a:spLocks noGrp="1"/>
          </p:cNvSpPr>
          <p:nvPr>
            <p:ph idx="1"/>
          </p:nvPr>
        </p:nvSpPr>
        <p:spPr/>
        <p:txBody>
          <a:bodyPr>
            <a:normAutofit/>
          </a:bodyPr>
          <a:lstStyle/>
          <a:p>
            <a:pPr marL="0" indent="0">
              <a:buNone/>
            </a:pPr>
            <a:r>
              <a:rPr lang="en-GB" sz="2400" dirty="0"/>
              <a:t>Been working on this project since August 2020 and since then have:</a:t>
            </a:r>
          </a:p>
          <a:p>
            <a:pPr>
              <a:buFont typeface="Wingdings" panose="05000000000000000000" pitchFamily="2" charset="2"/>
              <a:buChar char="§"/>
            </a:pPr>
            <a:r>
              <a:rPr lang="en-GB" sz="2400" dirty="0"/>
              <a:t>Learnt how to use the GitHub website</a:t>
            </a:r>
          </a:p>
          <a:p>
            <a:pPr>
              <a:buFont typeface="Wingdings" panose="05000000000000000000" pitchFamily="2" charset="2"/>
              <a:buChar char="§"/>
            </a:pPr>
            <a:r>
              <a:rPr lang="en-GB" sz="2400" dirty="0"/>
              <a:t>Background reading on the field</a:t>
            </a:r>
          </a:p>
          <a:p>
            <a:pPr>
              <a:buFont typeface="Wingdings" panose="05000000000000000000" pitchFamily="2" charset="2"/>
              <a:buChar char="§"/>
            </a:pPr>
            <a:r>
              <a:rPr lang="en-GB" sz="2400" dirty="0"/>
              <a:t>Studied basics of geophysical inversion (linear and non-linear)</a:t>
            </a:r>
          </a:p>
          <a:p>
            <a:pPr>
              <a:buFont typeface="Wingdings" panose="05000000000000000000" pitchFamily="2" charset="2"/>
              <a:buChar char="§"/>
            </a:pPr>
            <a:r>
              <a:rPr lang="en-GB" sz="2400" dirty="0"/>
              <a:t>A literature review of the current state of the field</a:t>
            </a:r>
          </a:p>
        </p:txBody>
      </p:sp>
      <p:sp>
        <p:nvSpPr>
          <p:cNvPr id="4" name="Slide Number Placeholder 3">
            <a:extLst>
              <a:ext uri="{FF2B5EF4-FFF2-40B4-BE49-F238E27FC236}">
                <a16:creationId xmlns:a16="http://schemas.microsoft.com/office/drawing/2014/main" id="{102EC742-6B45-46E7-835F-F45505CAF870}"/>
              </a:ext>
            </a:extLst>
          </p:cNvPr>
          <p:cNvSpPr>
            <a:spLocks noGrp="1"/>
          </p:cNvSpPr>
          <p:nvPr>
            <p:ph type="sldNum" sz="quarter" idx="12"/>
          </p:nvPr>
        </p:nvSpPr>
        <p:spPr/>
        <p:txBody>
          <a:bodyPr/>
          <a:lstStyle/>
          <a:p>
            <a:fld id="{D503D24F-27AF-4A5C-81D9-D96757ADB19D}" type="slidenum">
              <a:rPr lang="en-GB" smtClean="0"/>
              <a:t>5</a:t>
            </a:fld>
            <a:endParaRPr lang="en-GB" dirty="0"/>
          </a:p>
        </p:txBody>
      </p:sp>
    </p:spTree>
    <p:extLst>
      <p:ext uri="{BB962C8B-B14F-4D97-AF65-F5344CB8AC3E}">
        <p14:creationId xmlns:p14="http://schemas.microsoft.com/office/powerpoint/2010/main" val="44405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C134-AF2E-477E-98F8-02F590A4122F}"/>
              </a:ext>
            </a:extLst>
          </p:cNvPr>
          <p:cNvSpPr>
            <a:spLocks noGrp="1"/>
          </p:cNvSpPr>
          <p:nvPr>
            <p:ph type="title"/>
          </p:nvPr>
        </p:nvSpPr>
        <p:spPr/>
        <p:txBody>
          <a:bodyPr/>
          <a:lstStyle/>
          <a:p>
            <a:r>
              <a:rPr lang="en-GB" dirty="0"/>
              <a:t>Background work already completed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240FA2-74ED-4FE6-BE21-CD6A1A806AF3}"/>
                  </a:ext>
                </a:extLst>
              </p:cNvPr>
              <p:cNvSpPr>
                <a:spLocks noGrp="1"/>
              </p:cNvSpPr>
              <p:nvPr>
                <p:ph idx="1"/>
              </p:nvPr>
            </p:nvSpPr>
            <p:spPr/>
            <p:txBody>
              <a:bodyPr/>
              <a:lstStyle/>
              <a:p>
                <a:r>
                  <a:rPr lang="en-GB" dirty="0"/>
                  <a:t>What's the difference between a linear and non-linear inverse problem?</a:t>
                </a:r>
              </a:p>
              <a:p>
                <a:pPr marL="0" indent="0">
                  <a:buNone/>
                </a:pPr>
                <a:r>
                  <a:rPr lang="en-GB"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𝑜𝑏𝑠</m:t>
                        </m:r>
                      </m:sub>
                    </m:sSub>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oMath>
                </a14:m>
                <a:r>
                  <a:rPr lang="en-GB" dirty="0"/>
                  <a:t> </a:t>
                </a:r>
              </a:p>
              <a:p>
                <a:pPr>
                  <a:buFont typeface="Wingdings" panose="05000000000000000000" pitchFamily="2" charset="2"/>
                  <a:buChar char="§"/>
                </a:pPr>
                <a:r>
                  <a:rPr lang="en-GB" dirty="0"/>
                  <a:t>F value is constant= Linear</a:t>
                </a:r>
              </a:p>
              <a:p>
                <a:pPr>
                  <a:buFont typeface="Wingdings" panose="05000000000000000000" pitchFamily="2" charset="2"/>
                  <a:buChar char="§"/>
                </a:pPr>
                <a:r>
                  <a:rPr lang="en-GB" dirty="0"/>
                  <a:t>F value not constant= Non-linear</a:t>
                </a:r>
              </a:p>
              <a:p>
                <a:pPr>
                  <a:buFont typeface="Wingdings" panose="05000000000000000000" pitchFamily="2" charset="2"/>
                  <a:buChar char="§"/>
                </a:pPr>
                <a:r>
                  <a:rPr lang="en-GB" dirty="0"/>
                  <a:t>F value is forward map (square matrix)</a:t>
                </a:r>
              </a:p>
            </p:txBody>
          </p:sp>
        </mc:Choice>
        <mc:Fallback>
          <p:sp>
            <p:nvSpPr>
              <p:cNvPr id="3" name="Content Placeholder 2">
                <a:extLst>
                  <a:ext uri="{FF2B5EF4-FFF2-40B4-BE49-F238E27FC236}">
                    <a16:creationId xmlns:a16="http://schemas.microsoft.com/office/drawing/2014/main" id="{36240FA2-74ED-4FE6-BE21-CD6A1A806AF3}"/>
                  </a:ext>
                </a:extLst>
              </p:cNvPr>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1B20B46-5439-4708-A3FF-030E0805D107}"/>
              </a:ext>
            </a:extLst>
          </p:cNvPr>
          <p:cNvSpPr>
            <a:spLocks noGrp="1"/>
          </p:cNvSpPr>
          <p:nvPr>
            <p:ph type="sldNum" sz="quarter" idx="12"/>
          </p:nvPr>
        </p:nvSpPr>
        <p:spPr/>
        <p:txBody>
          <a:bodyPr/>
          <a:lstStyle/>
          <a:p>
            <a:fld id="{D503D24F-27AF-4A5C-81D9-D96757ADB19D}" type="slidenum">
              <a:rPr lang="en-GB" smtClean="0"/>
              <a:t>6</a:t>
            </a:fld>
            <a:endParaRPr lang="en-GB" dirty="0"/>
          </a:p>
        </p:txBody>
      </p:sp>
    </p:spTree>
    <p:extLst>
      <p:ext uri="{BB962C8B-B14F-4D97-AF65-F5344CB8AC3E}">
        <p14:creationId xmlns:p14="http://schemas.microsoft.com/office/powerpoint/2010/main" val="343614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59A8-5DCB-4FAA-B073-7B2871750108}"/>
              </a:ext>
            </a:extLst>
          </p:cNvPr>
          <p:cNvSpPr>
            <a:spLocks noGrp="1"/>
          </p:cNvSpPr>
          <p:nvPr>
            <p:ph type="title"/>
          </p:nvPr>
        </p:nvSpPr>
        <p:spPr/>
        <p:txBody>
          <a:bodyPr/>
          <a:lstStyle/>
          <a:p>
            <a:r>
              <a:rPr lang="en-GB" dirty="0"/>
              <a:t>What still needs to be done - a timeline</a:t>
            </a:r>
          </a:p>
        </p:txBody>
      </p:sp>
      <p:sp>
        <p:nvSpPr>
          <p:cNvPr id="3" name="Content Placeholder 2">
            <a:extLst>
              <a:ext uri="{FF2B5EF4-FFF2-40B4-BE49-F238E27FC236}">
                <a16:creationId xmlns:a16="http://schemas.microsoft.com/office/drawing/2014/main" id="{0123EC53-9BAB-49CC-8E2F-952154779B11}"/>
              </a:ext>
            </a:extLst>
          </p:cNvPr>
          <p:cNvSpPr>
            <a:spLocks noGrp="1"/>
          </p:cNvSpPr>
          <p:nvPr>
            <p:ph idx="1"/>
          </p:nvPr>
        </p:nvSpPr>
        <p:spPr/>
        <p:txBody>
          <a:bodyPr>
            <a:normAutofit/>
          </a:bodyPr>
          <a:lstStyle/>
          <a:p>
            <a:pPr>
              <a:buFont typeface="Wingdings" panose="05000000000000000000" pitchFamily="2" charset="2"/>
              <a:buChar char="§"/>
            </a:pPr>
            <a:r>
              <a:rPr lang="en-GB" sz="2400" dirty="0"/>
              <a:t>Have created a Gantt chart to track progress to date and going forward:</a:t>
            </a:r>
          </a:p>
        </p:txBody>
      </p:sp>
      <p:pic>
        <p:nvPicPr>
          <p:cNvPr id="7" name="Picture 6">
            <a:extLst>
              <a:ext uri="{FF2B5EF4-FFF2-40B4-BE49-F238E27FC236}">
                <a16:creationId xmlns:a16="http://schemas.microsoft.com/office/drawing/2014/main" id="{7AC4C936-334A-40CD-8DE7-15E1502774E8}"/>
              </a:ext>
            </a:extLst>
          </p:cNvPr>
          <p:cNvPicPr>
            <a:picLocks noChangeAspect="1"/>
          </p:cNvPicPr>
          <p:nvPr/>
        </p:nvPicPr>
        <p:blipFill rotWithShape="1">
          <a:blip r:embed="rId3"/>
          <a:srcRect l="5949" t="31605" r="21945" b="28395"/>
          <a:stretch/>
        </p:blipFill>
        <p:spPr>
          <a:xfrm>
            <a:off x="291446" y="2246622"/>
            <a:ext cx="11609108" cy="3622472"/>
          </a:xfrm>
          <a:prstGeom prst="rect">
            <a:avLst/>
          </a:prstGeom>
        </p:spPr>
      </p:pic>
      <p:sp>
        <p:nvSpPr>
          <p:cNvPr id="4" name="Slide Number Placeholder 3">
            <a:extLst>
              <a:ext uri="{FF2B5EF4-FFF2-40B4-BE49-F238E27FC236}">
                <a16:creationId xmlns:a16="http://schemas.microsoft.com/office/drawing/2014/main" id="{02F4D72C-F85F-4663-9486-806AE1C0094A}"/>
              </a:ext>
            </a:extLst>
          </p:cNvPr>
          <p:cNvSpPr>
            <a:spLocks noGrp="1"/>
          </p:cNvSpPr>
          <p:nvPr>
            <p:ph type="sldNum" sz="quarter" idx="12"/>
          </p:nvPr>
        </p:nvSpPr>
        <p:spPr/>
        <p:txBody>
          <a:bodyPr/>
          <a:lstStyle/>
          <a:p>
            <a:fld id="{D503D24F-27AF-4A5C-81D9-D96757ADB19D}" type="slidenum">
              <a:rPr lang="en-GB" smtClean="0"/>
              <a:t>7</a:t>
            </a:fld>
            <a:endParaRPr lang="en-GB" dirty="0"/>
          </a:p>
        </p:txBody>
      </p:sp>
    </p:spTree>
    <p:extLst>
      <p:ext uri="{BB962C8B-B14F-4D97-AF65-F5344CB8AC3E}">
        <p14:creationId xmlns:p14="http://schemas.microsoft.com/office/powerpoint/2010/main" val="347760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4964-C829-4155-96ED-E9A5E644CA09}"/>
              </a:ext>
            </a:extLst>
          </p:cNvPr>
          <p:cNvSpPr>
            <a:spLocks noGrp="1"/>
          </p:cNvSpPr>
          <p:nvPr>
            <p:ph type="title"/>
          </p:nvPr>
        </p:nvSpPr>
        <p:spPr/>
        <p:txBody>
          <a:bodyPr/>
          <a:lstStyle/>
          <a:p>
            <a:r>
              <a:rPr lang="en-GB" dirty="0"/>
              <a:t>How the rest of the project will be completed - a step by step approach</a:t>
            </a:r>
          </a:p>
        </p:txBody>
      </p:sp>
      <p:sp>
        <p:nvSpPr>
          <p:cNvPr id="3" name="Content Placeholder 2">
            <a:extLst>
              <a:ext uri="{FF2B5EF4-FFF2-40B4-BE49-F238E27FC236}">
                <a16:creationId xmlns:a16="http://schemas.microsoft.com/office/drawing/2014/main" id="{D32F495A-A818-4D8D-8BC1-7FC100DCA91C}"/>
              </a:ext>
            </a:extLst>
          </p:cNvPr>
          <p:cNvSpPr>
            <a:spLocks noGrp="1"/>
          </p:cNvSpPr>
          <p:nvPr>
            <p:ph idx="1"/>
          </p:nvPr>
        </p:nvSpPr>
        <p:spPr/>
        <p:txBody>
          <a:bodyPr>
            <a:normAutofit/>
          </a:bodyPr>
          <a:lstStyle/>
          <a:p>
            <a:r>
              <a:rPr lang="en-GB" sz="2400" dirty="0"/>
              <a:t>What still needs to be completed based off the Gantt chart:</a:t>
            </a:r>
          </a:p>
          <a:p>
            <a:pPr>
              <a:buFont typeface="Wingdings" panose="05000000000000000000" pitchFamily="2" charset="2"/>
              <a:buChar char="§"/>
            </a:pPr>
            <a:r>
              <a:rPr lang="en-GB" sz="2400" dirty="0"/>
              <a:t>Setting up and running inversion from Uieda &amp; Barbosa (2017)</a:t>
            </a:r>
          </a:p>
          <a:p>
            <a:pPr>
              <a:buFont typeface="Wingdings" panose="05000000000000000000" pitchFamily="2" charset="2"/>
              <a:buChar char="§"/>
            </a:pPr>
            <a:r>
              <a:rPr lang="en-GB" sz="2400" dirty="0"/>
              <a:t>Implement a cross validation approach to error estimation</a:t>
            </a:r>
          </a:p>
          <a:p>
            <a:pPr>
              <a:buFont typeface="Wingdings" panose="05000000000000000000" pitchFamily="2" charset="2"/>
              <a:buChar char="§"/>
            </a:pPr>
            <a:r>
              <a:rPr lang="en-GB" sz="2400" dirty="0"/>
              <a:t>Modify the CRUST1.0 (Laske (2013)) synthetic model to include unmodelled sources</a:t>
            </a:r>
          </a:p>
          <a:p>
            <a:pPr>
              <a:buFont typeface="Wingdings" panose="05000000000000000000" pitchFamily="2" charset="2"/>
              <a:buChar char="§"/>
            </a:pPr>
            <a:r>
              <a:rPr lang="en-GB" sz="2400" dirty="0"/>
              <a:t>Apply methodology to real data</a:t>
            </a:r>
          </a:p>
          <a:p>
            <a:pPr>
              <a:buFont typeface="Wingdings" panose="05000000000000000000" pitchFamily="2" charset="2"/>
              <a:buChar char="§"/>
            </a:pPr>
            <a:r>
              <a:rPr lang="en-GB" sz="2400" dirty="0"/>
              <a:t>Extra (time dependent): model effect of a subducting slab</a:t>
            </a:r>
          </a:p>
        </p:txBody>
      </p:sp>
      <p:sp>
        <p:nvSpPr>
          <p:cNvPr id="4" name="Slide Number Placeholder 3">
            <a:extLst>
              <a:ext uri="{FF2B5EF4-FFF2-40B4-BE49-F238E27FC236}">
                <a16:creationId xmlns:a16="http://schemas.microsoft.com/office/drawing/2014/main" id="{E129EC66-6776-424F-BD80-D0DA9C7ADE2F}"/>
              </a:ext>
            </a:extLst>
          </p:cNvPr>
          <p:cNvSpPr>
            <a:spLocks noGrp="1"/>
          </p:cNvSpPr>
          <p:nvPr>
            <p:ph type="sldNum" sz="quarter" idx="12"/>
          </p:nvPr>
        </p:nvSpPr>
        <p:spPr/>
        <p:txBody>
          <a:bodyPr/>
          <a:lstStyle/>
          <a:p>
            <a:fld id="{D503D24F-27AF-4A5C-81D9-D96757ADB19D}" type="slidenum">
              <a:rPr lang="en-GB" smtClean="0"/>
              <a:t>8</a:t>
            </a:fld>
            <a:endParaRPr lang="en-GB" dirty="0"/>
          </a:p>
        </p:txBody>
      </p:sp>
    </p:spTree>
    <p:extLst>
      <p:ext uri="{BB962C8B-B14F-4D97-AF65-F5344CB8AC3E}">
        <p14:creationId xmlns:p14="http://schemas.microsoft.com/office/powerpoint/2010/main" val="135228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2987C-8116-4AC4-A09C-CAA734F272F1}"/>
              </a:ext>
            </a:extLst>
          </p:cNvPr>
          <p:cNvSpPr>
            <a:spLocks noGrp="1"/>
          </p:cNvSpPr>
          <p:nvPr>
            <p:ph type="title"/>
          </p:nvPr>
        </p:nvSpPr>
        <p:spPr>
          <a:xfrm>
            <a:off x="6411685" y="634946"/>
            <a:ext cx="5127171" cy="1450757"/>
          </a:xfrm>
        </p:spPr>
        <p:txBody>
          <a:bodyPr>
            <a:normAutofit/>
          </a:bodyPr>
          <a:lstStyle/>
          <a:p>
            <a:r>
              <a:rPr lang="en-GB" sz="3400"/>
              <a:t>How the rest of the project will be completed - a step by step approach</a:t>
            </a:r>
          </a:p>
        </p:txBody>
      </p:sp>
      <p:pic>
        <p:nvPicPr>
          <p:cNvPr id="5" name="Picture 4">
            <a:extLst>
              <a:ext uri="{FF2B5EF4-FFF2-40B4-BE49-F238E27FC236}">
                <a16:creationId xmlns:a16="http://schemas.microsoft.com/office/drawing/2014/main" id="{E3C28441-0B34-4D43-B4C5-56C64805FB1F}"/>
              </a:ext>
            </a:extLst>
          </p:cNvPr>
          <p:cNvPicPr>
            <a:picLocks noChangeAspect="1"/>
          </p:cNvPicPr>
          <p:nvPr/>
        </p:nvPicPr>
        <p:blipFill>
          <a:blip r:embed="rId3"/>
          <a:stretch>
            <a:fillRect/>
          </a:stretch>
        </p:blipFill>
        <p:spPr>
          <a:xfrm>
            <a:off x="1695530" y="634946"/>
            <a:ext cx="3866597" cy="4603092"/>
          </a:xfrm>
          <a:prstGeom prst="rect">
            <a:avLst/>
          </a:prstGeom>
        </p:spPr>
      </p:pic>
      <p:cxnSp>
        <p:nvCxnSpPr>
          <p:cNvPr id="18"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A788F5-F8E4-404C-9B7C-7E0C01FB9404}"/>
              </a:ext>
            </a:extLst>
          </p:cNvPr>
          <p:cNvSpPr>
            <a:spLocks noGrp="1"/>
          </p:cNvSpPr>
          <p:nvPr>
            <p:ph idx="1"/>
          </p:nvPr>
        </p:nvSpPr>
        <p:spPr>
          <a:xfrm>
            <a:off x="6411684" y="2198914"/>
            <a:ext cx="5127172" cy="3670180"/>
          </a:xfrm>
        </p:spPr>
        <p:txBody>
          <a:bodyPr>
            <a:normAutofit/>
          </a:bodyPr>
          <a:lstStyle/>
          <a:p>
            <a:r>
              <a:rPr lang="en-GB" dirty="0"/>
              <a:t>Setting up and running inversion from Uieda &amp; Barbosa (2017):</a:t>
            </a:r>
          </a:p>
          <a:p>
            <a:pPr>
              <a:buFont typeface="Wingdings" panose="05000000000000000000" pitchFamily="2" charset="2"/>
              <a:buChar char="§"/>
            </a:pPr>
            <a:r>
              <a:rPr lang="en-GB" dirty="0"/>
              <a:t>Run python code create model of South American Moho</a:t>
            </a:r>
          </a:p>
          <a:p>
            <a:pPr>
              <a:buFont typeface="Wingdings" panose="05000000000000000000" pitchFamily="2" charset="2"/>
              <a:buChar char="§"/>
            </a:pPr>
            <a:r>
              <a:rPr lang="en-GB" dirty="0"/>
              <a:t>Fix any bugs or glitches</a:t>
            </a:r>
          </a:p>
          <a:p>
            <a:pPr>
              <a:buFont typeface="Wingdings" panose="05000000000000000000" pitchFamily="2" charset="2"/>
              <a:buChar char="§"/>
            </a:pPr>
            <a:r>
              <a:rPr lang="en-GB" dirty="0"/>
              <a:t>Left is original model from 2017</a:t>
            </a:r>
          </a:p>
        </p:txBody>
      </p:sp>
      <p:sp>
        <p:nvSpPr>
          <p:cNvPr id="19"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6EC116E-68D6-45CD-9377-4BB30C48D272}"/>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9</a:t>
            </a:fld>
            <a:endParaRPr lang="en-GB"/>
          </a:p>
        </p:txBody>
      </p:sp>
      <p:sp>
        <p:nvSpPr>
          <p:cNvPr id="8" name="TextBox 7">
            <a:extLst>
              <a:ext uri="{FF2B5EF4-FFF2-40B4-BE49-F238E27FC236}">
                <a16:creationId xmlns:a16="http://schemas.microsoft.com/office/drawing/2014/main" id="{4059F579-2059-4D89-BD42-358CB6816B72}"/>
              </a:ext>
            </a:extLst>
          </p:cNvPr>
          <p:cNvSpPr txBox="1"/>
          <p:nvPr/>
        </p:nvSpPr>
        <p:spPr>
          <a:xfrm>
            <a:off x="1682044" y="5238044"/>
            <a:ext cx="3894667" cy="754053"/>
          </a:xfrm>
          <a:prstGeom prst="rect">
            <a:avLst/>
          </a:prstGeom>
          <a:noFill/>
        </p:spPr>
        <p:txBody>
          <a:bodyPr wrap="square" rtlCol="0">
            <a:spAutoFit/>
          </a:bodyPr>
          <a:lstStyle/>
          <a:p>
            <a:r>
              <a:rPr lang="en-GB" sz="800" dirty="0"/>
              <a:t>Figure 3- A Moho depth model of South America from Uieda &amp; Barbosa(2017). </a:t>
            </a:r>
            <a:r>
              <a:rPr lang="en-GB" sz="800" dirty="0">
                <a:effectLst/>
                <a:ea typeface="Calibri" panose="020F0502020204030204" pitchFamily="34" charset="0"/>
                <a:cs typeface="Times New Roman" panose="02020603050405020304" pitchFamily="18" charset="0"/>
              </a:rPr>
              <a:t>Uieda, L. and Barbosa, V.C., 2017. Fast nonlinear gravity inversion in spherical coordinates with application to the South American Moho. Geophysical Journal International, 208(1), pp.162-176.</a:t>
            </a:r>
          </a:p>
          <a:p>
            <a:endParaRPr lang="en-GB" sz="1100" dirty="0"/>
          </a:p>
        </p:txBody>
      </p:sp>
    </p:spTree>
    <p:extLst>
      <p:ext uri="{BB962C8B-B14F-4D97-AF65-F5344CB8AC3E}">
        <p14:creationId xmlns:p14="http://schemas.microsoft.com/office/powerpoint/2010/main" val="20471270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2559</Words>
  <Application>Microsoft Office PowerPoint</Application>
  <PresentationFormat>Widescreen</PresentationFormat>
  <Paragraphs>160</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Linux Libertine</vt:lpstr>
      <vt:lpstr>Times New Roman</vt:lpstr>
      <vt:lpstr>Wingdings</vt:lpstr>
      <vt:lpstr>Retrospect</vt:lpstr>
      <vt:lpstr>A Project Overview – “Estimating the accuracy of Moho depth estimates from gravity inversion”</vt:lpstr>
      <vt:lpstr>What will be covered in this Overview</vt:lpstr>
      <vt:lpstr>Introduction to the problem</vt:lpstr>
      <vt:lpstr>Introduction to the problem</vt:lpstr>
      <vt:lpstr>Background work already completed</vt:lpstr>
      <vt:lpstr>Background work already completed</vt:lpstr>
      <vt:lpstr>What still needs to be done - a timeline</vt:lpstr>
      <vt:lpstr>How the rest of the project will be completed - a step by step approach</vt:lpstr>
      <vt:lpstr>How the rest of the project will be completed - a step by step approach</vt:lpstr>
      <vt:lpstr>How the rest of the project will be completed - a step by step approach</vt:lpstr>
      <vt:lpstr>How the rest of the project will be completed - a step by step approach</vt:lpstr>
      <vt:lpstr>How the rest of the project will be completed - a step by step approach</vt:lpstr>
      <vt:lpstr>How the rest of the project will be completed - a step by step approach</vt:lpstr>
      <vt:lpstr>Where this project fits into current research </vt:lpstr>
      <vt:lpstr>Possible future work that can be carried out from this project</vt:lpstr>
      <vt:lpstr>References</vt:lpstr>
      <vt:lpstr>Discussion/Questions?</vt:lpstr>
      <vt:lpstr>Notes to add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Overview – “Estimating the accuracy of Moho depth estimates from gravity inversion”</dc:title>
  <dc:creator>Hernaman, Aidan</dc:creator>
  <cp:lastModifiedBy>Hernaman, Aidan</cp:lastModifiedBy>
  <cp:revision>4</cp:revision>
  <dcterms:created xsi:type="dcterms:W3CDTF">2021-01-03T10:43:20Z</dcterms:created>
  <dcterms:modified xsi:type="dcterms:W3CDTF">2021-01-03T11:20:56Z</dcterms:modified>
</cp:coreProperties>
</file>