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Diving right in. Today we’re going to be working with the LLVM project, and LLVM can take quite a while to build. So we want to get LLVM building first, then while that’s happening we’ll take some time to describe what it actually is.</a:t>
            </a:r>
          </a:p>
          <a:p>
            <a:pPr/>
          </a:p>
          <a:p>
            <a:pPr/>
            <a:r>
              <a:t>You don’t necessarily have to code along with the workshop today: all the material is public, so you should be able to revisit a lot of this later, however we encourage you to follow along if you can.</a:t>
            </a:r>
          </a:p>
          <a:p>
            <a:pPr/>
          </a:p>
          <a:p>
            <a:pPr/>
            <a:r>
              <a:t>You’ll need a decent build machine. Higher end laptops and desktops should do well. Machines with limited memory and processing power are going to struggle. The whole tutorial is designed to be done in a terminal, so if you have a more powerful machine that you can remote-desktop or ssh into then that’ll work just fine. If you’re using ssh just remember to start a tmux or screen session so that you don’t kill your build every time your laptop goes to sleep. :)</a:t>
            </a:r>
            <a:br/>
          </a:p>
          <a:p>
            <a:pPr/>
            <a:r>
              <a:t>In terms of software you’ll need git for version control — LLVM is hosted on GitHub. LLVM uses CMake to configure the build system, so you’ll need that to. You can use CMake to generate makefiles if you want, but using the ninja build program is encouraged — it’s significantly faster than make. (It may seem like a hassle to install it if you don’t have it already, but trust me: you’ll make back that time and more when you’re building LLVM).</a:t>
            </a:r>
            <a:br/>
            <a:br/>
            <a:r>
              <a:t>To compile you’ll need C and C++ compilers. LLVM supports recent versions of Clang, GCC, or MSVC.</a:t>
            </a:r>
            <a:br/>
            <a:br/>
            <a:r>
              <a:t>Finally, if you’re on Linux I’d recommend installing lld or ld.gold if you haven’t already to speed up the link step. The default ld that you get from binutils will work, but it takes a lot more memory and a lot longer. On memory constrained Linux machines lld can be the difference between being able to build LLVM and not being able to.</a:t>
            </a:r>
          </a:p>
          <a:p>
            <a:pPr/>
          </a:p>
          <a:p>
            <a:pPr/>
            <a:r>
              <a:t>Finally you’ll need your trusty terminal and editor.</a:t>
            </a:r>
          </a:p>
          <a:p>
            <a:pPr/>
          </a:p>
          <a:p>
            <a:pPr/>
            <a:r>
              <a:t>Who has all this already? Does anyone not? I’m going to leave this slide up for a minute. Please put up your hand if you’re not sure how to set any part of this up and we can try to help you out.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Shape 387"/>
          <p:cNvSpPr/>
          <p:nvPr>
            <p:ph type="sldImg"/>
          </p:nvPr>
        </p:nvSpPr>
        <p:spPr>
          <a:prstGeom prst="rect">
            <a:avLst/>
          </a:prstGeom>
        </p:spPr>
        <p:txBody>
          <a:bodyPr/>
          <a:lstStyle/>
          <a:p>
            <a:pPr/>
          </a:p>
        </p:txBody>
      </p:sp>
      <p:sp>
        <p:nvSpPr>
          <p:cNvPr id="388" name="Shape 388"/>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a:p>
        </p:txBody>
      </p:sp>
      <p:sp>
        <p:nvSpPr>
          <p:cNvPr id="394" name="Shape 394"/>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Shape 518"/>
          <p:cNvSpPr/>
          <p:nvPr>
            <p:ph type="sldImg"/>
          </p:nvPr>
        </p:nvSpPr>
        <p:spPr>
          <a:prstGeom prst="rect">
            <a:avLst/>
          </a:prstGeom>
        </p:spPr>
        <p:txBody>
          <a:bodyPr/>
          <a:lstStyle/>
          <a:p>
            <a:pPr/>
          </a:p>
        </p:txBody>
      </p:sp>
      <p:sp>
        <p:nvSpPr>
          <p:cNvPr id="519" name="Shape 519"/>
          <p:cNvSpPr/>
          <p:nvPr>
            <p:ph type="body" sz="quarter" idx="1"/>
          </p:nvPr>
        </p:nvSpPr>
        <p:spPr>
          <a:prstGeom prst="rect">
            <a:avLst/>
          </a:prstGeom>
        </p:spPr>
        <p:txBody>
          <a:bodyPr/>
          <a:lstStyle/>
          <a:p>
            <a:pPr/>
            <a:r>
              <a:t>Ok — let’s talk about LLVM’s JIT APIs in a bit more detail.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Ok. Next up we’re going to check out LLVM from GitHub and create a build directory.</a:t>
            </a: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Shape 528"/>
          <p:cNvSpPr/>
          <p:nvPr>
            <p:ph type="sldImg"/>
          </p:nvPr>
        </p:nvSpPr>
        <p:spPr>
          <a:prstGeom prst="rect">
            <a:avLst/>
          </a:prstGeom>
        </p:spPr>
        <p:txBody>
          <a:bodyPr/>
          <a:lstStyle/>
          <a:p>
            <a:pPr/>
          </a:p>
        </p:txBody>
      </p:sp>
      <p:sp>
        <p:nvSpPr>
          <p:cNvPr id="529" name="Shape 529"/>
          <p:cNvSpPr/>
          <p:nvPr>
            <p:ph type="body" sz="quarter" idx="1"/>
          </p:nvPr>
        </p:nvSpPr>
        <p:spPr>
          <a:prstGeom prst="rect">
            <a:avLst/>
          </a:prstGeom>
        </p:spPr>
        <p:txBody>
          <a:bodyPr/>
          <a:lstStyle/>
          <a:p>
            <a:pPr/>
            <a:r>
              <a:t>The aim today is to get some simple hands-on experience with these APIs, but there’s a lot more material out there if you want to go beyond what we’ll look at today.</a:t>
            </a:r>
          </a:p>
          <a:p>
            <a:pPr/>
          </a:p>
          <a:p>
            <a:pPr/>
            <a:r>
              <a:t>There’s the LLVM Kaleidoscope tutorial series. This describes how to implement the Kaleidoscope language on top of LLVM, and there’s a companion series that shows you how to build a JIT for Kaleidoscope. The workshop today is adapted from that second series.</a:t>
            </a:r>
          </a:p>
          <a:p>
            <a:pPr/>
          </a:p>
          <a:p>
            <a:pPr/>
            <a:r>
              <a:t>There are a bunch of example programs included in the LLVM repository under llvm/examples that show you how to do different, specific things with the JIT APIs, including things that we won’t have time to cover today.</a:t>
            </a:r>
          </a:p>
          <a:p>
            <a:pPr/>
          </a:p>
          <a:p>
            <a:pPr/>
            <a:r>
              <a:t>There’s the LLVM documentation (</a:t>
            </a:r>
            <a:r>
              <a:rPr i="1"/>
              <a:t>mostly</a:t>
            </a:r>
            <a:r>
              <a:t> up to date) in the llvm/docs directory. That includes documents describing the ORC APIs that we’ll look at today.</a:t>
            </a:r>
          </a:p>
          <a:p>
            <a:pPr/>
          </a:p>
          <a:p>
            <a:pPr/>
            <a:r>
              <a:t>Finally there are some talks that were given at previous LLVM Developer Meetings. There was a talk in 2018 called “Updating ORC JIT for concurrency” which introduced the APIs that we’ll look at today. There was a 2021 deep dive into the JIT linker and ORC runtime components — we’ll touch on those in this workshop, but that’s a great place to get the full story on them.</a:t>
            </a:r>
          </a:p>
          <a:p>
            <a:pPr/>
          </a:p>
          <a:p>
            <a:pPr/>
            <a:r>
              <a:t>Finally if you’re searching around on YouTube you’ll probably come across the original 2016 talk that introduced the ORC APIs — that one is mostly outdated at this point.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Shape 534"/>
          <p:cNvSpPr/>
          <p:nvPr>
            <p:ph type="sldImg"/>
          </p:nvPr>
        </p:nvSpPr>
        <p:spPr>
          <a:prstGeom prst="rect">
            <a:avLst/>
          </a:prstGeom>
        </p:spPr>
        <p:txBody>
          <a:bodyPr/>
          <a:lstStyle/>
          <a:p>
            <a:pPr/>
          </a:p>
        </p:txBody>
      </p:sp>
      <p:sp>
        <p:nvSpPr>
          <p:cNvPr id="535" name="Shape 535"/>
          <p:cNvSpPr/>
          <p:nvPr>
            <p:ph type="body" sz="quarter" idx="1"/>
          </p:nvPr>
        </p:nvSpPr>
        <p:spPr>
          <a:prstGeom prst="rect">
            <a:avLst/>
          </a:prstGeom>
        </p:spPr>
        <p:txBody>
          <a:bodyPr/>
          <a:lstStyle/>
          <a:p>
            <a:pPr/>
            <a:r>
              <a:t>ORC is a library for building JITs and JIT-link things — environments where you can link new executable code into a process at runtime.</a:t>
            </a:r>
          </a:p>
          <a:p>
            <a:pPr/>
          </a:p>
          <a:p>
            <a:pPr/>
            <a:r>
              <a:t>To support this ORC contains a Just-In-Time linker, which lets it patch in relocatable object files, which are the output format for static compilers. </a:t>
            </a:r>
          </a:p>
          <a:p>
            <a:pPr/>
          </a:p>
          <a:p>
            <a:pPr/>
            <a:r>
              <a:t>This makes it easy to plug your own compilers into ORC, and adapt your existing static compiler for use in JIT contexts. It also makes it easy to mix multiple languages in a single JIT’d program by plugging in multiple compilers. </a:t>
            </a:r>
          </a:p>
          <a:p>
            <a:pPr/>
          </a:p>
          <a:p>
            <a:pPr/>
            <a:r>
              <a:t>ORC supports lazy compilation — you can defer function compilation until a given function is called. It supports concurrent compilation, even where program representations that are being compiled concurrently depend on one another. ORC will discover and manage those interdependent compiles to make everything work. Finally it supports remote execution: You can have the JIT’d code run in your own process, or in a separate process. The separate process can be on a different machine, running a different architecture and OS — that’s all supported. The origin of this out-of-process execution feature is debugger expression evaluation: the LLDB debugger compiles test expressions in the debugger process, but runs them in the process being debugged, and it needed to be able to support debugging of embedded systems, so we made sure that the JIT could support this. It’s handy for embedded systems development, but also very useful for stability and security — you can isolate the JIT from JIT’d code and prevent crashes in one from taking down the other, and can apply different security policies to JIT’d code. For example you can take away the ability to create new executable code from the process running the JIT’d code. This mitigates a lot of attacks against JIT compilers.</a:t>
            </a:r>
          </a:p>
          <a:p>
            <a:pPr/>
          </a:p>
          <a:p>
            <a:pPr/>
            <a:r>
              <a:t>ORC lets you directly inspect and modify JIT’d code as it flows through the JIT linker, which we’ll take a look at today. This gives you a lot of control over the low level details of how the JIT works. For example you’re not constrained to use stub functions to implement lazy compilation, you can install a plugin into the JIT linker and rewrite instruction streams to update call sites when you change the address of a function.</a:t>
            </a:r>
          </a:p>
          <a:p>
            <a:pPr/>
          </a:p>
          <a:p>
            <a:pPr/>
            <a:r>
              <a:t>And ORC’s model for constructing programs is designed to be both easy to use, and applicable to a wide range of projects. The idea is that you construct JIT’d programs by combining compiler inputs, rather than linking compiler outputs, then you let ORC run the compiles as needed. All of the linking rules are the same, they’re just deferred until runtime, so the program should behave the same way that it would have if you had compiled it up-front.</a:t>
            </a:r>
          </a:p>
          <a:p>
            <a:pPr/>
          </a:p>
          <a:p>
            <a:pP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3" name="Shape 1063"/>
          <p:cNvSpPr/>
          <p:nvPr>
            <p:ph type="sldImg"/>
          </p:nvPr>
        </p:nvSpPr>
        <p:spPr>
          <a:prstGeom prst="rect">
            <a:avLst/>
          </a:prstGeom>
        </p:spPr>
        <p:txBody>
          <a:bodyPr/>
          <a:lstStyle/>
          <a:p>
            <a:pPr/>
          </a:p>
        </p:txBody>
      </p:sp>
      <p:sp>
        <p:nvSpPr>
          <p:cNvPr id="1064" name="Shape 1064"/>
          <p:cNvSpPr/>
          <p:nvPr>
            <p:ph type="body" sz="quarter" idx="1"/>
          </p:nvPr>
        </p:nvSpPr>
        <p:spPr>
          <a:prstGeom prst="rect">
            <a:avLst/>
          </a:prstGeom>
        </p:spPr>
        <p:txBody>
          <a:bodyPr/>
          <a:lstStyle/>
          <a:p>
            <a:pPr>
              <a:lnSpc>
                <a:spcPct val="117999"/>
              </a:lnSpc>
            </a:pPr>
            <a:r>
              <a:t>We saw how to instantiate templates at runtime and how to cross compile-time/runtime boundaries. Let’s try to put it into context and build some intuition.</a:t>
            </a:r>
          </a:p>
          <a:p>
            <a:pPr>
              <a:lnSpc>
                <a:spcPct val="117999"/>
              </a:lnSpc>
            </a:pPr>
            <a:r>
              <a:t>[click]</a:t>
            </a:r>
          </a:p>
          <a:p>
            <a:pPr>
              <a:lnSpc>
                <a:spcPct val="117999"/>
              </a:lnSpc>
            </a:pPr>
            <a:r>
              <a:t>To draw a bigger picture one can imagine the application development lifecycle. There is development phase, deployment phase, application start phase, and application execution phase.</a:t>
            </a:r>
          </a:p>
          <a:p>
            <a:pPr>
              <a:lnSpc>
                <a:spcPct val="117999"/>
              </a:lnSpc>
            </a:pPr>
          </a:p>
          <a:p>
            <a:pPr>
              <a:lnSpc>
                <a:spcPct val="117999"/>
              </a:lnSpc>
            </a:pPr>
            <a:r>
              <a:t>[click]</a:t>
            </a:r>
          </a:p>
          <a:p>
            <a:pPr>
              <a:lnSpc>
                <a:spcPct val="117999"/>
              </a:lnSpc>
            </a:pPr>
          </a:p>
          <a:p>
            <a:pPr>
              <a:lnSpc>
                <a:spcPct val="117999"/>
              </a:lnSpc>
            </a:pPr>
            <a:r>
              <a:t>The development phase has the constraints of writing software for an abstract machine and for some abstract user base. The more configurable the software is, the larger userbase it will fit to. That is one of the reasons to introduce software abstractions and indirections (such as configuration files, etc).</a:t>
            </a:r>
          </a:p>
          <a:p>
            <a:pPr>
              <a:lnSpc>
                <a:spcPct val="117999"/>
              </a:lnSpc>
            </a:pPr>
          </a:p>
          <a:p>
            <a:pPr>
              <a:lnSpc>
                <a:spcPct val="117999"/>
              </a:lnSpc>
            </a:pPr>
            <a:r>
              <a:t>[click]</a:t>
            </a:r>
          </a:p>
          <a:p>
            <a:pPr>
              <a:lnSpc>
                <a:spcPct val="117999"/>
              </a:lnSpc>
            </a:pPr>
          </a:p>
          <a:p>
            <a:pPr>
              <a:lnSpc>
                <a:spcPct val="117999"/>
              </a:lnSpc>
            </a:pPr>
            <a:r>
              <a:t>After development, things become very concrete. We need to develop the software, configure it, start it and run it.</a:t>
            </a:r>
          </a:p>
          <a:p>
            <a:pPr>
              <a:lnSpc>
                <a:spcPct val="117999"/>
              </a:lnSpc>
            </a:pPr>
          </a:p>
          <a:p>
            <a:pPr>
              <a:lnSpc>
                <a:spcPct val="117999"/>
              </a:lnSpc>
            </a:pPr>
            <a:r>
              <a:t>[click]</a:t>
            </a:r>
          </a:p>
          <a:p>
            <a:pPr>
              <a:lnSpc>
                <a:spcPct val="117999"/>
              </a:lnSpc>
            </a:pPr>
          </a:p>
          <a:p>
            <a:pPr>
              <a:lnSpc>
                <a:spcPct val="117999"/>
              </a:lnSpc>
            </a:pPr>
            <a:r>
              <a:t>The static compiler is the classical method to ensure efficient execution by encouraging (if not forcing) people to do as much as possible before deployment. However, the constrains of being generic hinder some of the optimizations. There are more optimization opportunities in the compiler as a service land. For example:</a:t>
            </a:r>
          </a:p>
          <a:p>
            <a:pPr>
              <a:lnSpc>
                <a:spcPct val="117999"/>
              </a:lnSpc>
            </a:pPr>
          </a:p>
          <a:p>
            <a:pPr>
              <a:lnSpc>
                <a:spcPct val="117999"/>
              </a:lnSpc>
            </a:pPr>
            <a:r>
              <a:t>[click]</a:t>
            </a:r>
          </a:p>
          <a:p>
            <a:pPr>
              <a:lnSpc>
                <a:spcPct val="117999"/>
              </a:lnSpc>
            </a:pPr>
          </a:p>
          <a:p>
            <a:pPr>
              <a:lnSpc>
                <a:spcPct val="117999"/>
              </a:lnSpc>
            </a:pPr>
            <a:r>
              <a:t>After the binary is produced at the point it is installed and being “configured”</a:t>
            </a:r>
          </a:p>
          <a:p>
            <a:pPr>
              <a:lnSpc>
                <a:spcPct val="117999"/>
              </a:lnSpc>
            </a:pPr>
          </a:p>
          <a:p>
            <a:pPr>
              <a:lnSpc>
                <a:spcPct val="117999"/>
              </a:lnSpc>
            </a:pPr>
            <a:r>
              <a:t>[click]</a:t>
            </a:r>
          </a:p>
          <a:p>
            <a:pPr>
              <a:lnSpc>
                <a:spcPct val="117999"/>
              </a:lnSpc>
            </a:pPr>
          </a:p>
          <a:p>
            <a:pPr>
              <a:lnSpc>
                <a:spcPct val="117999"/>
              </a:lnSpc>
            </a:pPr>
            <a:r>
              <a:t>That is the ahead of time compilation.</a:t>
            </a:r>
          </a:p>
          <a:p>
            <a:pPr>
              <a:lnSpc>
                <a:spcPct val="117999"/>
              </a:lnSpc>
            </a:pPr>
          </a:p>
          <a:p>
            <a:pPr>
              <a:lnSpc>
                <a:spcPct val="117999"/>
              </a:lnSpc>
            </a:pPr>
            <a:r>
              <a:t>[click]</a:t>
            </a:r>
          </a:p>
          <a:p>
            <a:pPr>
              <a:lnSpc>
                <a:spcPct val="117999"/>
              </a:lnSpc>
            </a:pPr>
          </a:p>
          <a:p>
            <a:pPr>
              <a:lnSpc>
                <a:spcPct val="117999"/>
              </a:lnSpc>
            </a:pPr>
            <a:r>
              <a:t>After it is loaded by the system loader. That is just in time</a:t>
            </a:r>
          </a:p>
          <a:p>
            <a:pPr>
              <a:lnSpc>
                <a:spcPct val="117999"/>
              </a:lnSpc>
            </a:pPr>
          </a:p>
          <a:p>
            <a:pPr>
              <a:lnSpc>
                <a:spcPct val="117999"/>
              </a:lnSpc>
            </a:pPr>
            <a:r>
              <a:t>[click]</a:t>
            </a:r>
          </a:p>
          <a:p>
            <a:pPr>
              <a:lnSpc>
                <a:spcPct val="117999"/>
              </a:lnSpc>
            </a:pPr>
          </a:p>
          <a:p>
            <a:pPr>
              <a:lnSpc>
                <a:spcPct val="117999"/>
              </a:lnSpc>
            </a:pPr>
            <a:r>
              <a:t>And while it is being executed that is continuous optimization time. This is where we can JIT compile a given graph of functions with O0 to save startup time and then while executing to recompile with O2 and swap the calls. Like the devirtualization in a tracing JIT. You can learn more about the orcv2 capabilities in the OrcV2 tutorial by Lang on the 19th.</a:t>
            </a:r>
          </a:p>
          <a:p>
            <a:pPr>
              <a:lnSpc>
                <a:spcPct val="117999"/>
              </a:lnSpc>
            </a:pPr>
          </a:p>
          <a:p>
            <a:pPr>
              <a:lnSpc>
                <a:spcPct val="117999"/>
              </a:lnSpc>
            </a:pPr>
            <a:r>
              <a:t>[click]</a:t>
            </a:r>
          </a:p>
          <a:p>
            <a:pPr>
              <a:lnSpc>
                <a:spcPct val="117999"/>
              </a:lnSpc>
            </a:pPr>
          </a:p>
          <a:p>
            <a:pPr>
              <a:lnSpc>
                <a:spcPct val="117999"/>
              </a:lnSpc>
            </a:pPr>
            <a:r>
              <a:t>The static compiler can defer operations to the compiler as a service but that does not necessarily mean we are sacrificing performance. We may just want to reduce on binary size or avoiding template instantiation explosion.</a:t>
            </a:r>
          </a:p>
          <a:p>
            <a:pPr>
              <a:lnSpc>
                <a:spcPct val="117999"/>
              </a:lnSpc>
            </a:pPr>
          </a:p>
          <a:p>
            <a:pPr>
              <a:lnSpc>
                <a:spcPct val="117999"/>
              </a:lnSpc>
            </a:pPr>
            <a:r>
              <a:t>[click]</a:t>
            </a:r>
          </a:p>
          <a:p>
            <a:pPr>
              <a:lnSpc>
                <a:spcPct val="117999"/>
              </a:lnSpc>
            </a:pPr>
          </a:p>
          <a:p>
            <a:pPr>
              <a:lnSpc>
                <a:spcPct val="117999"/>
              </a:lnSpc>
            </a:pPr>
            <a:r>
              <a:t>But also the runtime can export information back to the other phases to optimize as necessary. </a:t>
            </a:r>
          </a:p>
          <a:p>
            <a:pPr>
              <a:lnSpc>
                <a:spcPct val="117999"/>
              </a:lnSpc>
            </a:pPr>
          </a:p>
          <a:p>
            <a:pPr>
              <a:lnSpc>
                <a:spcPct val="117999"/>
              </a:lnSpc>
            </a:pPr>
            <a:r>
              <a:t>[click]</a:t>
            </a:r>
          </a:p>
          <a:p>
            <a:pPr>
              <a:lnSpc>
                <a:spcPct val="117999"/>
              </a:lnSpc>
            </a:pPr>
          </a:p>
          <a:p>
            <a:pPr>
              <a:lnSpc>
                <a:spcPct val="117999"/>
              </a:lnSpc>
            </a:pPr>
            <a:r>
              <a:t>In fact the profile guided optimization is such an example.</a:t>
            </a:r>
          </a:p>
          <a:p>
            <a:pPr>
              <a:lnSpc>
                <a:spcPct val="117999"/>
              </a:lnSpc>
            </a:pPr>
          </a:p>
          <a:p>
            <a:pPr>
              <a:lnSpc>
                <a:spcPct val="117999"/>
              </a:lnSpc>
            </a:pPr>
            <a:r>
              <a:t>[click]</a:t>
            </a:r>
          </a:p>
          <a:p>
            <a:pPr>
              <a:lnSpc>
                <a:spcPct val="117999"/>
              </a:lnSpc>
            </a:pPr>
          </a:p>
          <a:p>
            <a:pPr>
              <a:lnSpc>
                <a:spcPct val="117999"/>
              </a:lnSpc>
            </a:pPr>
            <a:r>
              <a:t>Another case in interacting with the static compiler is demonstrated with clang-repl. We could register a static archive library and solely use the orc jit to materialize the required symbols. In this particular case we load the lzma.a file and start resolving symbols without relying on the dynamic linker. </a:t>
            </a:r>
          </a:p>
          <a:p>
            <a:pPr>
              <a:lnSpc>
                <a:spcPct val="117999"/>
              </a:lnSpc>
            </a:pPr>
          </a:p>
          <a:p>
            <a:pPr>
              <a:lnSpc>
                <a:spcPct val="117999"/>
              </a:lnSpc>
            </a:pPr>
            <a:r>
              <a:t>The cooperation between the static compiler and a runtime compiler can offer some continuous optimization opportunities which can be used to further improve program efficiency.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Now we’re going to configure the LLVM build system using CMake. We do this by passing options to CMake.</a:t>
            </a:r>
            <a:br/>
          </a:p>
          <a:p>
            <a:pPr/>
            <a:r>
              <a:t>First up is the generator. If you’ve installed ninja then you’ll pass the -GNinja option to generate ninja build files. If you’re sticking with Make you can omit this line.</a:t>
            </a:r>
          </a:p>
          <a:p>
            <a:pPr/>
          </a:p>
          <a:p>
            <a:pPr/>
            <a:r>
              <a:t>Next up you need to decide what kind of build you want —  Release and Debug are the two big options, but there are others (e.g. Release with Debug Info). LLVM developers seem to be split on which one you should use for work day to day. I like a Debug build because I like to be able to dive into my debugger at any time, but debug builds are typically slower (especially when you bootstrap the compiler runtime, which we’ll be doing). Release builds are faster, but if you do want to debug you have to stop and do a debug build. Whatever you choose you’ll find yourself using the other style from time to time as needed, so don’t stress too much about the choice up-front. If you’re not sure then just go for Debug.</a:t>
            </a:r>
          </a:p>
          <a:p>
            <a:pPr/>
          </a:p>
          <a:p>
            <a:pPr/>
            <a:r>
              <a:t>Next we’re going to tell CMake what projects we want to build. The llvm-project umbrella contains a lot projects within it, which we’ll talk about in a minute. For now we want to build the clang front-end and LLVM itself. We don’t have to specify LLVM — it’s built implicitly if you build clang.</a:t>
            </a:r>
            <a:br/>
            <a:br/>
            <a:r>
              <a:t>Next we’re going to request compiler-rt to be built. We need this for some advanced features of LLVM’s JIT. Compiler-rt will be built with the built compiler, not the system compiler — this is where debug builds can get a bit slow.</a:t>
            </a:r>
          </a:p>
          <a:p>
            <a:pPr/>
            <a:br/>
            <a:r>
              <a:t>To save ourselves a little time we’re going to tell LLVM to only build target support for a couple of architectures: AArch64 and X86. This should cover all the machines in use here today. Is there anyone using a machine that’s not x86-64 or AArch64? If so you can just omit this line and build all the backends.</a:t>
            </a:r>
            <a:br/>
            <a:br/>
            <a:r>
              <a:t>Finally we give CMake the path to llvm-project/llvm directory. This is where CMake will take its config files from. Hit enter and CMake will do its thing — this make take a few minutes.</a:t>
            </a:r>
            <a:br/>
            <a:br/>
            <a:r>
              <a:t>Now if you get any errors from CMake please put up your hand and one of us can come and help you get everything configured. I’ll wait a minute while everyone’s configs are happening, then we’ll move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Ok — we’re all configured, now we build. This step is easy. You just run ninja (or make, if you’re using that).</a:t>
            </a:r>
          </a:p>
          <a:p>
            <a:pPr/>
          </a:p>
          <a:p>
            <a:pPr/>
            <a:r>
              <a:t>Has everyone’s build started?</a:t>
            </a:r>
          </a:p>
          <a:p>
            <a:pPr/>
          </a:p>
          <a:p>
            <a:pPr/>
            <a:r>
              <a:t>Great. Now if your build starts throwing up errors please raise your hand and one of us can come and help you. Don’t be shy about this — we really want to help you get up and running.</a:t>
            </a:r>
          </a:p>
          <a:p>
            <a:pPr/>
          </a:p>
          <a:p>
            <a:pPr/>
            <a:r>
              <a:t>For now, lets move on and look at what it is that we just started building…</a:t>
            </a: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We want to make sure that attendees can revisit this in the future.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Very briefly introduce the LLVM project and the relevant points on LLVM IR.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lang.llvm.org/doxygen/classclang_1_1Value.html" TargetMode="External"/><Relationship Id="rId3" Type="http://schemas.openxmlformats.org/officeDocument/2006/relationships/hyperlink" Target="https://compiler-research.org/assets/presentations/CaaS_Weekly_31_05_2023_Jun-Handle_Execution_Results_in_Clang-REPL.pdf" TargetMode="External"/><Relationship Id="rId4" Type="http://schemas.openxmlformats.org/officeDocument/2006/relationships/hyperlink" Target="https://www.google.com/url?q=https://discourse.llvm.org/t/rfc-handle-execution-results-in-clang-repl/68493&amp;sa=D&amp;source=docs&amp;ust=1685986054145240&amp;usg=AOvVaw1iHiujUczGsFYRI7OjfG01" TargetMode="Externa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godbolt.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live2.llvm.org/ce/" TargetMode="External"/><Relationship Id="rId3" Type="http://schemas.openxmlformats.org/officeDocument/2006/relationships/hyperlink" Target="https://reviews.llvm.org/D152568"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github.com/llvm/llvm-project.git"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compiler-research/pldi-tutorials-2023.git"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compiler-research/pldi-tutorials-2023.git"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llvm.org" TargetMode="External"/><Relationship Id="rId4" Type="http://schemas.openxmlformats.org/officeDocument/2006/relationships/hyperlink" Target="https://clang.llvm.org"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unho Kim, Vassil Vassilev, and Lang Ham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Sunho Kim, Vassil Vassilev, and Lang Hames</a:t>
            </a:r>
          </a:p>
        </p:txBody>
      </p:sp>
      <p:sp>
        <p:nvSpPr>
          <p:cNvPr id="152" name="Building Programming Language Infrastructure with LLVM Components"/>
          <p:cNvSpPr txBox="1"/>
          <p:nvPr>
            <p:ph type="ctrTitle"/>
          </p:nvPr>
        </p:nvSpPr>
        <p:spPr>
          <a:prstGeom prst="rect">
            <a:avLst/>
          </a:prstGeom>
        </p:spPr>
        <p:txBody>
          <a:bodyPr/>
          <a:lstStyle>
            <a:lvl1pPr defTabSz="2365188">
              <a:defRPr spc="-225" sz="11252"/>
            </a:lvl1pPr>
          </a:lstStyle>
          <a:p>
            <a:pPr/>
            <a:r>
              <a:t>Building Programming Language Infrastructure with LLVM Components</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LLVM Pipeline"/>
          <p:cNvSpPr txBox="1"/>
          <p:nvPr>
            <p:ph type="title"/>
          </p:nvPr>
        </p:nvSpPr>
        <p:spPr>
          <a:prstGeom prst="rect">
            <a:avLst/>
          </a:prstGeom>
        </p:spPr>
        <p:txBody>
          <a:bodyPr/>
          <a:lstStyle/>
          <a:p>
            <a:pPr/>
            <a:r>
              <a:t>LLVM Pipeline</a:t>
            </a:r>
          </a:p>
        </p:txBody>
      </p:sp>
      <p:sp>
        <p:nvSpPr>
          <p:cNvPr id="230" name="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Overview</a:t>
            </a:r>
          </a:p>
        </p:txBody>
      </p:sp>
      <p:sp>
        <p:nvSpPr>
          <p:cNvPr id="231" name="AST"/>
          <p:cNvSpPr/>
          <p:nvPr/>
        </p:nvSpPr>
        <p:spPr>
          <a:xfrm>
            <a:off x="4386639" y="4942241"/>
            <a:ext cx="9840658" cy="77783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AST</a:t>
            </a:r>
          </a:p>
        </p:txBody>
      </p:sp>
      <p:sp>
        <p:nvSpPr>
          <p:cNvPr id="232" name="LLVM IR (.ll)"/>
          <p:cNvSpPr/>
          <p:nvPr/>
        </p:nvSpPr>
        <p:spPr>
          <a:xfrm>
            <a:off x="4386639" y="5888001"/>
            <a:ext cx="9840658" cy="221917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IR (.ll)</a:t>
            </a:r>
          </a:p>
        </p:txBody>
      </p:sp>
      <p:sp>
        <p:nvSpPr>
          <p:cNvPr id="233" name="SelectionDAG"/>
          <p:cNvSpPr/>
          <p:nvPr/>
        </p:nvSpPr>
        <p:spPr>
          <a:xfrm>
            <a:off x="4386639" y="8274908"/>
            <a:ext cx="9840658" cy="6624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SelectionDAG</a:t>
            </a:r>
          </a:p>
        </p:txBody>
      </p:sp>
      <p:sp>
        <p:nvSpPr>
          <p:cNvPr id="234" name="LLVM MachineIR"/>
          <p:cNvSpPr/>
          <p:nvPr/>
        </p:nvSpPr>
        <p:spPr>
          <a:xfrm>
            <a:off x="4386639" y="9098384"/>
            <a:ext cx="9840658" cy="6624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LLVM MachineIR</a:t>
            </a:r>
          </a:p>
        </p:txBody>
      </p:sp>
      <p:sp>
        <p:nvSpPr>
          <p:cNvPr id="235" name="LLVM MC (Assembly)"/>
          <p:cNvSpPr/>
          <p:nvPr/>
        </p:nvSpPr>
        <p:spPr>
          <a:xfrm>
            <a:off x="4386639" y="9928600"/>
            <a:ext cx="9840658" cy="7778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LLVM MC (Assembly)</a:t>
            </a:r>
          </a:p>
        </p:txBody>
      </p:sp>
      <p:sp>
        <p:nvSpPr>
          <p:cNvPr id="236" name="Object file (.o)"/>
          <p:cNvSpPr/>
          <p:nvPr/>
        </p:nvSpPr>
        <p:spPr>
          <a:xfrm>
            <a:off x="4386639" y="10874171"/>
            <a:ext cx="9840658" cy="106198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Object file (.o)</a:t>
            </a:r>
          </a:p>
        </p:txBody>
      </p:sp>
      <p:sp>
        <p:nvSpPr>
          <p:cNvPr id="237" name="Executable"/>
          <p:cNvSpPr/>
          <p:nvPr/>
        </p:nvSpPr>
        <p:spPr>
          <a:xfrm>
            <a:off x="4386639" y="12103896"/>
            <a:ext cx="9840658" cy="7778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Executable</a:t>
            </a:r>
          </a:p>
        </p:txBody>
      </p:sp>
      <p:sp>
        <p:nvSpPr>
          <p:cNvPr id="238" name="LLVM Backend"/>
          <p:cNvSpPr/>
          <p:nvPr/>
        </p:nvSpPr>
        <p:spPr>
          <a:xfrm>
            <a:off x="14406939" y="7660770"/>
            <a:ext cx="5575586" cy="3679958"/>
          </a:xfrm>
          <a:prstGeom prst="rect">
            <a:avLst/>
          </a:prstGeom>
          <a:solidFill>
            <a:schemeClr val="accent1">
              <a:lumOff val="135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Backend</a:t>
            </a:r>
          </a:p>
        </p:txBody>
      </p:sp>
      <p:sp>
        <p:nvSpPr>
          <p:cNvPr id="239" name="LLD (or other linker)"/>
          <p:cNvSpPr/>
          <p:nvPr/>
        </p:nvSpPr>
        <p:spPr>
          <a:xfrm>
            <a:off x="14406939" y="11472918"/>
            <a:ext cx="5575586" cy="139526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LLD (or other linker)</a:t>
            </a:r>
          </a:p>
        </p:txBody>
      </p:sp>
      <p:sp>
        <p:nvSpPr>
          <p:cNvPr id="240" name="Frontend"/>
          <p:cNvSpPr/>
          <p:nvPr/>
        </p:nvSpPr>
        <p:spPr>
          <a:xfrm>
            <a:off x="14406939" y="3971004"/>
            <a:ext cx="5575586" cy="236339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Frontend</a:t>
            </a:r>
          </a:p>
        </p:txBody>
      </p:sp>
      <p:sp>
        <p:nvSpPr>
          <p:cNvPr id="241" name="LLVM optimizer"/>
          <p:cNvSpPr/>
          <p:nvPr/>
        </p:nvSpPr>
        <p:spPr>
          <a:xfrm>
            <a:off x="14421775" y="6466592"/>
            <a:ext cx="5575586" cy="1061988"/>
          </a:xfrm>
          <a:prstGeom prst="rect">
            <a:avLst/>
          </a:prstGeom>
          <a:solidFill>
            <a:schemeClr val="accent1">
              <a:lumOff val="135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optimizer</a:t>
            </a:r>
          </a:p>
        </p:txBody>
      </p:sp>
      <p:sp>
        <p:nvSpPr>
          <p:cNvPr id="242" name="Arrow"/>
          <p:cNvSpPr/>
          <p:nvPr/>
        </p:nvSpPr>
        <p:spPr>
          <a:xfrm rot="5400000">
            <a:off x="-242591" y="8342807"/>
            <a:ext cx="8539351" cy="203153"/>
          </a:xfrm>
          <a:prstGeom prst="rightArrow">
            <a:avLst>
              <a:gd name="adj1" fmla="val 32000"/>
              <a:gd name="adj2" fmla="val 334563"/>
            </a:avLst>
          </a:prstGeom>
          <a:solidFill>
            <a:schemeClr val="accent5">
              <a:hueOff val="106044"/>
              <a:satOff val="10158"/>
              <a:lumOff val="16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43" name="Source Code"/>
          <p:cNvSpPr/>
          <p:nvPr/>
        </p:nvSpPr>
        <p:spPr>
          <a:xfrm>
            <a:off x="4386639" y="3996669"/>
            <a:ext cx="9840658" cy="7778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Source Code</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40"/>
                                        </p:tgtEl>
                                        <p:attrNameLst>
                                          <p:attrName>style.visibility</p:attrName>
                                        </p:attrNameLst>
                                      </p:cBhvr>
                                      <p:to>
                                        <p:strVal val="visible"/>
                                      </p:to>
                                    </p:set>
                                    <p:animEffect filter="fade" transition="in">
                                      <p:cBhvr>
                                        <p:cTn id="7" dur="500"/>
                                        <p:tgtEl>
                                          <p:spTgt spid="24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43"/>
                                        </p:tgtEl>
                                        <p:attrNameLst>
                                          <p:attrName>style.visibility</p:attrName>
                                        </p:attrNameLst>
                                      </p:cBhvr>
                                      <p:to>
                                        <p:strVal val="visible"/>
                                      </p:to>
                                    </p:set>
                                    <p:animEffect filter="fade" transition="in">
                                      <p:cBhvr>
                                        <p:cTn id="12" dur="500"/>
                                        <p:tgtEl>
                                          <p:spTgt spid="24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31"/>
                                        </p:tgtEl>
                                        <p:attrNameLst>
                                          <p:attrName>style.visibility</p:attrName>
                                        </p:attrNameLst>
                                      </p:cBhvr>
                                      <p:to>
                                        <p:strVal val="visible"/>
                                      </p:to>
                                    </p:set>
                                    <p:animEffect filter="fade" transition="in">
                                      <p:cBhvr>
                                        <p:cTn id="17" dur="500"/>
                                        <p:tgtEl>
                                          <p:spTgt spid="23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32"/>
                                        </p:tgtEl>
                                        <p:attrNameLst>
                                          <p:attrName>style.visibility</p:attrName>
                                        </p:attrNameLst>
                                      </p:cBhvr>
                                      <p:to>
                                        <p:strVal val="visible"/>
                                      </p:to>
                                    </p:set>
                                    <p:animEffect filter="fade" transition="i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41"/>
                                        </p:tgtEl>
                                        <p:attrNameLst>
                                          <p:attrName>style.visibility</p:attrName>
                                        </p:attrNameLst>
                                      </p:cBhvr>
                                      <p:to>
                                        <p:strVal val="visible"/>
                                      </p:to>
                                    </p:set>
                                    <p:animEffect filter="fade" transition="in">
                                      <p:cBhvr>
                                        <p:cTn id="27" dur="500"/>
                                        <p:tgtEl>
                                          <p:spTgt spid="24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238"/>
                                        </p:tgtEl>
                                        <p:attrNameLst>
                                          <p:attrName>style.visibility</p:attrName>
                                        </p:attrNameLst>
                                      </p:cBhvr>
                                      <p:to>
                                        <p:strVal val="visible"/>
                                      </p:to>
                                    </p:set>
                                    <p:animEffect filter="fade" transition="in">
                                      <p:cBhvr>
                                        <p:cTn id="32" dur="500"/>
                                        <p:tgtEl>
                                          <p:spTgt spid="238"/>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33"/>
                                        </p:tgtEl>
                                        <p:attrNameLst>
                                          <p:attrName>style.visibility</p:attrName>
                                        </p:attrNameLst>
                                      </p:cBhvr>
                                      <p:to>
                                        <p:strVal val="visible"/>
                                      </p:to>
                                    </p:set>
                                    <p:animEffect filter="fade" transition="in">
                                      <p:cBhvr>
                                        <p:cTn id="37" dur="500"/>
                                        <p:tgtEl>
                                          <p:spTgt spid="23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234"/>
                                        </p:tgtEl>
                                        <p:attrNameLst>
                                          <p:attrName>style.visibility</p:attrName>
                                        </p:attrNameLst>
                                      </p:cBhvr>
                                      <p:to>
                                        <p:strVal val="visible"/>
                                      </p:to>
                                    </p:set>
                                    <p:animEffect filter="fade" transition="in">
                                      <p:cBhvr>
                                        <p:cTn id="42" dur="500"/>
                                        <p:tgtEl>
                                          <p:spTgt spid="234"/>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235"/>
                                        </p:tgtEl>
                                        <p:attrNameLst>
                                          <p:attrName>style.visibility</p:attrName>
                                        </p:attrNameLst>
                                      </p:cBhvr>
                                      <p:to>
                                        <p:strVal val="visible"/>
                                      </p:to>
                                    </p:set>
                                    <p:animEffect filter="fade" transition="in">
                                      <p:cBhvr>
                                        <p:cTn id="47" dur="500"/>
                                        <p:tgtEl>
                                          <p:spTgt spid="23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236"/>
                                        </p:tgtEl>
                                        <p:attrNameLst>
                                          <p:attrName>style.visibility</p:attrName>
                                        </p:attrNameLst>
                                      </p:cBhvr>
                                      <p:to>
                                        <p:strVal val="visible"/>
                                      </p:to>
                                    </p:set>
                                    <p:animEffect filter="fade" transition="in">
                                      <p:cBhvr>
                                        <p:cTn id="52" dur="500"/>
                                        <p:tgtEl>
                                          <p:spTgt spid="236"/>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239"/>
                                        </p:tgtEl>
                                        <p:attrNameLst>
                                          <p:attrName>style.visibility</p:attrName>
                                        </p:attrNameLst>
                                      </p:cBhvr>
                                      <p:to>
                                        <p:strVal val="visible"/>
                                      </p:to>
                                    </p:set>
                                    <p:animEffect filter="fade" transition="in">
                                      <p:cBhvr>
                                        <p:cTn id="57" dur="500"/>
                                        <p:tgtEl>
                                          <p:spTgt spid="239"/>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237"/>
                                        </p:tgtEl>
                                        <p:attrNameLst>
                                          <p:attrName>style.visibility</p:attrName>
                                        </p:attrNameLst>
                                      </p:cBhvr>
                                      <p:to>
                                        <p:strVal val="visible"/>
                                      </p:to>
                                    </p:set>
                                    <p:animEffect filter="fade" transition="in">
                                      <p:cBhvr>
                                        <p:cTn id="62"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1" grpId="5"/>
      <p:bldP build="whole" bldLvl="1" animBg="1" rev="0" advAuto="0" spid="238" grpId="6"/>
      <p:bldP build="whole" bldLvl="1" animBg="1" rev="0" advAuto="0" spid="231" grpId="3"/>
      <p:bldP build="whole" bldLvl="1" animBg="1" rev="0" advAuto="0" spid="233" grpId="7"/>
      <p:bldP build="whole" bldLvl="1" animBg="1" rev="0" advAuto="0" spid="235" grpId="9"/>
      <p:bldP build="whole" bldLvl="1" animBg="1" rev="0" advAuto="0" spid="236" grpId="10"/>
      <p:bldP build="whole" bldLvl="1" animBg="1" rev="0" advAuto="0" spid="240" grpId="1"/>
      <p:bldP build="whole" bldLvl="1" animBg="1" rev="0" advAuto="0" spid="232" grpId="4"/>
      <p:bldP build="whole" bldLvl="1" animBg="1" rev="0" advAuto="0" spid="239" grpId="11"/>
      <p:bldP build="whole" bldLvl="1" animBg="1" rev="0" advAuto="0" spid="243" grpId="2"/>
      <p:bldP build="whole" bldLvl="1" animBg="1" rev="0" advAuto="0" spid="237" grpId="12"/>
      <p:bldP build="whole" bldLvl="1" animBg="1" rev="0" advAuto="0" spid="234" grpId="8"/>
    </p:bldLst>
  </p:timing>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5" name="Exercise 2"/>
          <p:cNvSpPr txBox="1"/>
          <p:nvPr>
            <p:ph type="title"/>
          </p:nvPr>
        </p:nvSpPr>
        <p:spPr>
          <a:prstGeom prst="rect">
            <a:avLst/>
          </a:prstGeom>
        </p:spPr>
        <p:txBody>
          <a:bodyPr/>
          <a:lstStyle/>
          <a:p>
            <a:pPr/>
            <a:r>
              <a:t>Exercise 2</a:t>
            </a:r>
          </a:p>
        </p:txBody>
      </p:sp>
      <p:sp>
        <p:nvSpPr>
          <p:cNvPr id="936" name="p3-ex2.cpp: A Simple C++ REP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p3-ex2.cpp: A Simple C++ REPL</a:t>
            </a:r>
          </a:p>
        </p:txBody>
      </p:sp>
      <p:sp>
        <p:nvSpPr>
          <p:cNvPr id="937" name="llvm::LineEditor LE(&quot;pldi-cpp-repl&quot;);…"/>
          <p:cNvSpPr txBox="1"/>
          <p:nvPr/>
        </p:nvSpPr>
        <p:spPr>
          <a:xfrm>
            <a:off x="1708992" y="4508651"/>
            <a:ext cx="20966015" cy="558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D53BD3"/>
                </a:solidFill>
              </a:rPr>
              <a:t>llvm</a:t>
            </a:r>
            <a:r>
              <a:rPr>
                <a:solidFill>
                  <a:srgbClr val="F4F4F4"/>
                </a:solidFill>
              </a:rPr>
              <a:t>::</a:t>
            </a:r>
            <a:r>
              <a:t>LineEditor</a:t>
            </a:r>
            <a:r>
              <a:rPr>
                <a:solidFill>
                  <a:srgbClr val="F4F4F4"/>
                </a:solidFill>
              </a:rPr>
              <a:t> </a:t>
            </a:r>
            <a:r>
              <a:rPr>
                <a:solidFill>
                  <a:srgbClr val="AFAD24"/>
                </a:solidFill>
              </a:rPr>
              <a:t>LE</a:t>
            </a:r>
            <a:r>
              <a:rPr>
                <a:solidFill>
                  <a:srgbClr val="F4F4F4"/>
                </a:solidFill>
              </a:rPr>
              <a:t>(</a:t>
            </a:r>
            <a:r>
              <a:t>"pldi-cpp-repl"</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34BBC8"/>
                </a:solidFill>
              </a:rPr>
              <a:t>while</a:t>
            </a:r>
            <a:r>
              <a:t> (</a:t>
            </a:r>
            <a:r>
              <a:rPr>
                <a:solidFill>
                  <a:srgbClr val="D53BD3"/>
                </a:solidFill>
              </a:rPr>
              <a:t>std</a:t>
            </a:r>
            <a:r>
              <a:t>::</a:t>
            </a:r>
            <a:r>
              <a:rPr>
                <a:solidFill>
                  <a:srgbClr val="34BC26"/>
                </a:solidFill>
              </a:rPr>
              <a:t>optional</a:t>
            </a:r>
            <a:r>
              <a:t>&lt;</a:t>
            </a:r>
            <a:r>
              <a:rPr>
                <a:solidFill>
                  <a:srgbClr val="D53BD3"/>
                </a:solidFill>
              </a:rPr>
              <a:t>std</a:t>
            </a:r>
            <a:r>
              <a:t>::string&gt; </a:t>
            </a:r>
            <a:r>
              <a:rPr>
                <a:solidFill>
                  <a:srgbClr val="AFAD24"/>
                </a:solidFill>
              </a:rPr>
              <a:t>Line</a:t>
            </a:r>
            <a:r>
              <a:t> = LE.readLine())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34BBC8"/>
                </a:solidFill>
              </a:rPr>
              <a:t>if</a:t>
            </a:r>
            <a:r>
              <a:t> (*Line == </a:t>
            </a:r>
            <a:r>
              <a:rPr>
                <a:solidFill>
                  <a:srgbClr val="34BC26"/>
                </a:solidFill>
              </a:rPr>
              <a:t>"%quit"</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34BBC8"/>
                </a:solidFill>
              </a:rPr>
              <a:t>break</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34BBC8"/>
                </a:solidFill>
              </a:rPr>
              <a:t>if</a:t>
            </a:r>
            <a:r>
              <a:t> (</a:t>
            </a:r>
            <a:r>
              <a:rPr>
                <a:solidFill>
                  <a:srgbClr val="34BBC8"/>
                </a:solidFill>
              </a:rPr>
              <a:t>auto</a:t>
            </a:r>
            <a:r>
              <a:t> </a:t>
            </a:r>
            <a:r>
              <a:rPr>
                <a:solidFill>
                  <a:srgbClr val="AFAD24"/>
                </a:solidFill>
              </a:rPr>
              <a:t>Err</a:t>
            </a:r>
            <a:r>
              <a:t> = Interp-&gt;ParseAndExecute(*Line))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D53BD3"/>
                </a:solidFill>
              </a:rP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a:t>
            </a:r>
          </a:p>
        </p:txBody>
      </p:sp>
      <p:sp>
        <p:nvSpPr>
          <p:cNvPr id="938" name="Adds a partial translation unit"/>
          <p:cNvSpPr txBox="1"/>
          <p:nvPr/>
        </p:nvSpPr>
        <p:spPr>
          <a:xfrm>
            <a:off x="9927264" y="10958696"/>
            <a:ext cx="8074458"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Adds a partial translation unit</a:t>
            </a:r>
          </a:p>
        </p:txBody>
      </p:sp>
      <p:sp>
        <p:nvSpPr>
          <p:cNvPr id="940" name="Connection Line"/>
          <p:cNvSpPr/>
          <p:nvPr/>
        </p:nvSpPr>
        <p:spPr>
          <a:xfrm>
            <a:off x="12249248" y="7887168"/>
            <a:ext cx="1377129" cy="3071416"/>
          </a:xfrm>
          <a:custGeom>
            <a:avLst/>
            <a:gdLst/>
            <a:ahLst/>
            <a:cxnLst>
              <a:cxn ang="0">
                <a:pos x="wd2" y="hd2"/>
              </a:cxn>
              <a:cxn ang="5400000">
                <a:pos x="wd2" y="hd2"/>
              </a:cxn>
              <a:cxn ang="10800000">
                <a:pos x="wd2" y="hd2"/>
              </a:cxn>
              <a:cxn ang="16200000">
                <a:pos x="wd2" y="hd2"/>
              </a:cxn>
            </a:cxnLst>
            <a:rect l="0" t="0" r="r" b="b"/>
            <a:pathLst>
              <a:path w="17103" h="21600" fill="norm" stroke="1" extrusionOk="0">
                <a:moveTo>
                  <a:pt x="17103" y="21600"/>
                </a:moveTo>
                <a:cubicBezTo>
                  <a:pt x="-460" y="9394"/>
                  <a:pt x="-4497" y="2194"/>
                  <a:pt x="4993" y="0"/>
                </a:cubicBezTo>
              </a:path>
            </a:pathLst>
          </a:custGeom>
          <a:ln w="38100">
            <a:solidFill>
              <a:srgbClr val="FFFFFF"/>
            </a:solidFill>
            <a:miter lim="400000"/>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938"/>
                                        </p:tgtEl>
                                        <p:attrNameLst>
                                          <p:attrName>style.visibility</p:attrName>
                                        </p:attrNameLst>
                                      </p:cBhvr>
                                      <p:to>
                                        <p:strVal val="visible"/>
                                      </p:to>
                                    </p:set>
                                    <p:animEffect filter="fade" transition="in">
                                      <p:cBhvr>
                                        <p:cTn id="7" dur="500"/>
                                        <p:tgtEl>
                                          <p:spTgt spid="938"/>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940"/>
                                        </p:tgtEl>
                                        <p:attrNameLst>
                                          <p:attrName>style.visibility</p:attrName>
                                        </p:attrNameLst>
                                      </p:cBhvr>
                                      <p:to>
                                        <p:strVal val="visible"/>
                                      </p:to>
                                    </p:set>
                                    <p:animEffect filter="fade" transition="in">
                                      <p:cBhvr>
                                        <p:cTn id="11" dur="500"/>
                                        <p:tgtEl>
                                          <p:spTgt spid="9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0" grpId="2"/>
      <p:bldP build="whole" bldLvl="1" animBg="1" rev="0" advAuto="0" spid="938" grpId="1"/>
    </p:bldLst>
  </p:timing>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2" name="REPL"/>
          <p:cNvSpPr txBox="1"/>
          <p:nvPr>
            <p:ph type="title"/>
          </p:nvPr>
        </p:nvSpPr>
        <p:spPr>
          <a:prstGeom prst="rect">
            <a:avLst/>
          </a:prstGeom>
        </p:spPr>
        <p:txBody>
          <a:bodyPr/>
          <a:lstStyle/>
          <a:p>
            <a:pPr/>
            <a:r>
              <a:t>REPL</a:t>
            </a:r>
          </a:p>
        </p:txBody>
      </p:sp>
      <p:sp>
        <p:nvSpPr>
          <p:cNvPr id="943" name="Data Fl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Flow</a:t>
            </a:r>
          </a:p>
        </p:txBody>
      </p:sp>
      <p:sp>
        <p:nvSpPr>
          <p:cNvPr id="944" name="C/C++/…/"/>
          <p:cNvSpPr txBox="1"/>
          <p:nvPr/>
        </p:nvSpPr>
        <p:spPr>
          <a:xfrm>
            <a:off x="11962460" y="2850643"/>
            <a:ext cx="2237080"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C/C++/…/</a:t>
            </a:r>
          </a:p>
        </p:txBody>
      </p:sp>
      <p:sp>
        <p:nvSpPr>
          <p:cNvPr id="945" name="Clang-Repl"/>
          <p:cNvSpPr/>
          <p:nvPr/>
        </p:nvSpPr>
        <p:spPr>
          <a:xfrm>
            <a:off x="11717449" y="5340103"/>
            <a:ext cx="2727102" cy="1270001"/>
          </a:xfrm>
          <a:prstGeom prst="roundRect">
            <a:avLst>
              <a:gd name="adj" fmla="val 15000"/>
            </a:avLst>
          </a:prstGeom>
          <a:solidFill>
            <a:srgbClr val="FCF39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Clang-Repl</a:t>
            </a:r>
          </a:p>
        </p:txBody>
      </p:sp>
      <p:sp>
        <p:nvSpPr>
          <p:cNvPr id="946" name="libClang"/>
          <p:cNvSpPr/>
          <p:nvPr/>
        </p:nvSpPr>
        <p:spPr>
          <a:xfrm>
            <a:off x="5302937" y="5340103"/>
            <a:ext cx="2727101" cy="1270001"/>
          </a:xfrm>
          <a:prstGeom prst="roundRect">
            <a:avLst>
              <a:gd name="adj" fmla="val 15000"/>
            </a:avLst>
          </a:prstGeom>
          <a:solidFill>
            <a:srgbClr val="FCF39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libClang</a:t>
            </a:r>
          </a:p>
        </p:txBody>
      </p:sp>
      <p:sp>
        <p:nvSpPr>
          <p:cNvPr id="947" name="Transformations"/>
          <p:cNvSpPr/>
          <p:nvPr/>
        </p:nvSpPr>
        <p:spPr>
          <a:xfrm>
            <a:off x="16734961" y="5340103"/>
            <a:ext cx="3754746" cy="1270001"/>
          </a:xfrm>
          <a:prstGeom prst="roundRect">
            <a:avLst>
              <a:gd name="adj" fmla="val 15000"/>
            </a:avLst>
          </a:prstGeom>
          <a:solidFill>
            <a:srgbClr val="FCF39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Transformations</a:t>
            </a:r>
          </a:p>
        </p:txBody>
      </p:sp>
      <p:sp>
        <p:nvSpPr>
          <p:cNvPr id="948" name="LLVM JIT"/>
          <p:cNvSpPr/>
          <p:nvPr/>
        </p:nvSpPr>
        <p:spPr>
          <a:xfrm>
            <a:off x="5302937" y="9781053"/>
            <a:ext cx="2727101" cy="1270001"/>
          </a:xfrm>
          <a:prstGeom prst="roundRect">
            <a:avLst>
              <a:gd name="adj" fmla="val 15000"/>
            </a:avLst>
          </a:prstGeom>
          <a:solidFill>
            <a:srgbClr val="FFE4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LLVM JIT</a:t>
            </a:r>
          </a:p>
        </p:txBody>
      </p:sp>
      <p:sp>
        <p:nvSpPr>
          <p:cNvPr id="949" name="MC (x86; NVPTX)"/>
          <p:cNvSpPr/>
          <p:nvPr/>
        </p:nvSpPr>
        <p:spPr>
          <a:xfrm>
            <a:off x="10994938" y="9781053"/>
            <a:ext cx="4172124" cy="1270001"/>
          </a:xfrm>
          <a:prstGeom prst="roundRect">
            <a:avLst>
              <a:gd name="adj" fmla="val 15000"/>
            </a:avLst>
          </a:prstGeom>
          <a:solidFill>
            <a:srgbClr val="FFE4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MC (x86; NVPTX)</a:t>
            </a:r>
          </a:p>
        </p:txBody>
      </p:sp>
      <p:sp>
        <p:nvSpPr>
          <p:cNvPr id="950" name="CPU"/>
          <p:cNvSpPr/>
          <p:nvPr/>
        </p:nvSpPr>
        <p:spPr>
          <a:xfrm>
            <a:off x="16804141" y="8136233"/>
            <a:ext cx="2727102" cy="1270001"/>
          </a:xfrm>
          <a:prstGeom prst="roundRect">
            <a:avLst>
              <a:gd name="adj" fmla="val 15000"/>
            </a:avLst>
          </a:prstGeom>
          <a:solidFill>
            <a:srgbClr val="28CD4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CPU</a:t>
            </a:r>
          </a:p>
        </p:txBody>
      </p:sp>
      <p:sp>
        <p:nvSpPr>
          <p:cNvPr id="951" name="GPGPU"/>
          <p:cNvSpPr/>
          <p:nvPr/>
        </p:nvSpPr>
        <p:spPr>
          <a:xfrm>
            <a:off x="16804141" y="11462226"/>
            <a:ext cx="2727102" cy="1270001"/>
          </a:xfrm>
          <a:prstGeom prst="roundRect">
            <a:avLst>
              <a:gd name="adj" fmla="val 15000"/>
            </a:avLst>
          </a:prstGeom>
          <a:solidFill>
            <a:srgbClr val="28CD4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600">
                <a:solidFill>
                  <a:srgbClr val="000000"/>
                </a:solidFill>
                <a:latin typeface="Helvetica Neue Medium"/>
                <a:ea typeface="Helvetica Neue Medium"/>
                <a:cs typeface="Helvetica Neue Medium"/>
                <a:sym typeface="Helvetica Neue Medium"/>
              </a:defRPr>
            </a:lvl1pPr>
          </a:lstStyle>
          <a:p>
            <a:pPr/>
            <a:r>
              <a:t>GPGPU</a:t>
            </a:r>
          </a:p>
        </p:txBody>
      </p:sp>
      <p:sp>
        <p:nvSpPr>
          <p:cNvPr id="952" name="Line"/>
          <p:cNvSpPr/>
          <p:nvPr/>
        </p:nvSpPr>
        <p:spPr>
          <a:xfrm>
            <a:off x="13080999" y="3645721"/>
            <a:ext cx="1" cy="1611072"/>
          </a:xfrm>
          <a:prstGeom prst="line">
            <a:avLst/>
          </a:prstGeom>
          <a:ln w="50800">
            <a:solidFill>
              <a:srgbClr val="FFFFFF"/>
            </a:solidFill>
            <a:miter lim="400000"/>
            <a:tailEnd type="stealth"/>
          </a:ln>
        </p:spPr>
        <p:txBody>
          <a:bodyPr lIns="50800" tIns="50800" rIns="50800" bIns="50800" anchor="ctr"/>
          <a:lstStyle/>
          <a:p>
            <a:pPr/>
          </a:p>
        </p:txBody>
      </p:sp>
      <p:sp>
        <p:nvSpPr>
          <p:cNvPr id="953" name="text"/>
          <p:cNvSpPr txBox="1"/>
          <p:nvPr/>
        </p:nvSpPr>
        <p:spPr>
          <a:xfrm>
            <a:off x="13255501" y="4095372"/>
            <a:ext cx="86776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text</a:t>
            </a:r>
          </a:p>
        </p:txBody>
      </p:sp>
      <p:sp>
        <p:nvSpPr>
          <p:cNvPr id="954" name="Line"/>
          <p:cNvSpPr/>
          <p:nvPr/>
        </p:nvSpPr>
        <p:spPr>
          <a:xfrm>
            <a:off x="8056704" y="5975103"/>
            <a:ext cx="3634080" cy="1"/>
          </a:xfrm>
          <a:prstGeom prst="line">
            <a:avLst/>
          </a:prstGeom>
          <a:ln w="50800">
            <a:solidFill>
              <a:srgbClr val="FFFFFF"/>
            </a:solidFill>
            <a:miter lim="400000"/>
            <a:headEnd type="triangle"/>
            <a:tailEnd type="stealth"/>
          </a:ln>
        </p:spPr>
        <p:txBody>
          <a:bodyPr lIns="50800" tIns="50800" rIns="50800" bIns="50800" anchor="ctr"/>
          <a:lstStyle/>
          <a:p>
            <a:pPr/>
          </a:p>
        </p:txBody>
      </p:sp>
      <p:sp>
        <p:nvSpPr>
          <p:cNvPr id="955" name="Line"/>
          <p:cNvSpPr/>
          <p:nvPr/>
        </p:nvSpPr>
        <p:spPr>
          <a:xfrm>
            <a:off x="14471215" y="5975103"/>
            <a:ext cx="2237081" cy="1"/>
          </a:xfrm>
          <a:prstGeom prst="line">
            <a:avLst/>
          </a:prstGeom>
          <a:ln w="50800">
            <a:solidFill>
              <a:srgbClr val="FFFFFF"/>
            </a:solidFill>
            <a:miter lim="400000"/>
            <a:headEnd type="triangle"/>
            <a:tailEnd type="stealth"/>
          </a:ln>
        </p:spPr>
        <p:txBody>
          <a:bodyPr lIns="50800" tIns="50800" rIns="50800" bIns="50800" anchor="ctr"/>
          <a:lstStyle/>
          <a:p>
            <a:pPr/>
          </a:p>
        </p:txBody>
      </p:sp>
      <p:sp>
        <p:nvSpPr>
          <p:cNvPr id="956" name="text"/>
          <p:cNvSpPr txBox="1"/>
          <p:nvPr/>
        </p:nvSpPr>
        <p:spPr>
          <a:xfrm>
            <a:off x="8981427" y="5185142"/>
            <a:ext cx="86776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text</a:t>
            </a:r>
          </a:p>
        </p:txBody>
      </p:sp>
      <p:sp>
        <p:nvSpPr>
          <p:cNvPr id="957" name="ast"/>
          <p:cNvSpPr txBox="1"/>
          <p:nvPr/>
        </p:nvSpPr>
        <p:spPr>
          <a:xfrm>
            <a:off x="10425562" y="5185142"/>
            <a:ext cx="71551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ast</a:t>
            </a:r>
          </a:p>
        </p:txBody>
      </p:sp>
      <p:sp>
        <p:nvSpPr>
          <p:cNvPr id="958" name="ast"/>
          <p:cNvSpPr txBox="1"/>
          <p:nvPr/>
        </p:nvSpPr>
        <p:spPr>
          <a:xfrm>
            <a:off x="9057551" y="6135181"/>
            <a:ext cx="71551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ast</a:t>
            </a:r>
          </a:p>
        </p:txBody>
      </p:sp>
      <p:sp>
        <p:nvSpPr>
          <p:cNvPr id="959" name="ir"/>
          <p:cNvSpPr txBox="1"/>
          <p:nvPr/>
        </p:nvSpPr>
        <p:spPr>
          <a:xfrm>
            <a:off x="10561236" y="6135181"/>
            <a:ext cx="36804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ir</a:t>
            </a:r>
          </a:p>
        </p:txBody>
      </p:sp>
      <p:sp>
        <p:nvSpPr>
          <p:cNvPr id="960" name="ast"/>
          <p:cNvSpPr txBox="1"/>
          <p:nvPr/>
        </p:nvSpPr>
        <p:spPr>
          <a:xfrm>
            <a:off x="15232717" y="5185142"/>
            <a:ext cx="71551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ast</a:t>
            </a:r>
          </a:p>
        </p:txBody>
      </p:sp>
      <p:sp>
        <p:nvSpPr>
          <p:cNvPr id="961" name="ast"/>
          <p:cNvSpPr txBox="1"/>
          <p:nvPr/>
        </p:nvSpPr>
        <p:spPr>
          <a:xfrm>
            <a:off x="15231277" y="6135181"/>
            <a:ext cx="71551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ast</a:t>
            </a:r>
          </a:p>
        </p:txBody>
      </p:sp>
      <p:sp>
        <p:nvSpPr>
          <p:cNvPr id="962" name="Line"/>
          <p:cNvSpPr/>
          <p:nvPr/>
        </p:nvSpPr>
        <p:spPr>
          <a:xfrm flipV="1">
            <a:off x="6642271" y="6693414"/>
            <a:ext cx="6462946" cy="3004328"/>
          </a:xfrm>
          <a:prstGeom prst="line">
            <a:avLst/>
          </a:prstGeom>
          <a:ln w="50800">
            <a:solidFill>
              <a:srgbClr val="FFFFFF"/>
            </a:solidFill>
            <a:miter lim="400000"/>
            <a:headEnd type="triangle"/>
          </a:ln>
        </p:spPr>
        <p:txBody>
          <a:bodyPr lIns="50800" tIns="50800" rIns="50800" bIns="50800" anchor="ctr"/>
          <a:lstStyle/>
          <a:p>
            <a:pPr/>
          </a:p>
        </p:txBody>
      </p:sp>
      <p:sp>
        <p:nvSpPr>
          <p:cNvPr id="963" name="Line"/>
          <p:cNvSpPr/>
          <p:nvPr/>
        </p:nvSpPr>
        <p:spPr>
          <a:xfrm flipH="1">
            <a:off x="8130881" y="10383223"/>
            <a:ext cx="2763215" cy="1"/>
          </a:xfrm>
          <a:prstGeom prst="line">
            <a:avLst/>
          </a:prstGeom>
          <a:ln w="50800">
            <a:solidFill>
              <a:srgbClr val="FFFFFF"/>
            </a:solidFill>
            <a:miter lim="400000"/>
            <a:headEnd type="triangle"/>
          </a:ln>
        </p:spPr>
        <p:txBody>
          <a:bodyPr lIns="50800" tIns="50800" rIns="50800" bIns="50800" anchor="ctr"/>
          <a:lstStyle/>
          <a:p>
            <a:pPr/>
          </a:p>
        </p:txBody>
      </p:sp>
      <p:sp>
        <p:nvSpPr>
          <p:cNvPr id="964" name="Line"/>
          <p:cNvSpPr/>
          <p:nvPr/>
        </p:nvSpPr>
        <p:spPr>
          <a:xfrm>
            <a:off x="13223877" y="6693414"/>
            <a:ext cx="1" cy="2988095"/>
          </a:xfrm>
          <a:prstGeom prst="line">
            <a:avLst/>
          </a:prstGeom>
          <a:ln w="50800">
            <a:solidFill>
              <a:srgbClr val="FFFFFF"/>
            </a:solidFill>
            <a:miter lim="400000"/>
            <a:headEnd type="triangle"/>
          </a:ln>
        </p:spPr>
        <p:txBody>
          <a:bodyPr lIns="50800" tIns="50800" rIns="50800" bIns="50800" anchor="ctr"/>
          <a:lstStyle/>
          <a:p>
            <a:pPr/>
          </a:p>
        </p:txBody>
      </p:sp>
      <p:sp>
        <p:nvSpPr>
          <p:cNvPr id="965" name="Line"/>
          <p:cNvSpPr/>
          <p:nvPr/>
        </p:nvSpPr>
        <p:spPr>
          <a:xfrm flipH="1">
            <a:off x="15293279" y="8667168"/>
            <a:ext cx="1396721" cy="1594611"/>
          </a:xfrm>
          <a:prstGeom prst="line">
            <a:avLst/>
          </a:prstGeom>
          <a:ln w="50800">
            <a:solidFill>
              <a:srgbClr val="FFFFFF"/>
            </a:solidFill>
            <a:miter lim="400000"/>
            <a:headEnd type="triangle"/>
          </a:ln>
        </p:spPr>
        <p:txBody>
          <a:bodyPr lIns="50800" tIns="50800" rIns="50800" bIns="50800" anchor="ctr"/>
          <a:lstStyle/>
          <a:p>
            <a:pPr/>
          </a:p>
        </p:txBody>
      </p:sp>
      <p:sp>
        <p:nvSpPr>
          <p:cNvPr id="966" name="Line"/>
          <p:cNvSpPr/>
          <p:nvPr/>
        </p:nvSpPr>
        <p:spPr>
          <a:xfrm flipH="1" flipV="1">
            <a:off x="15281541" y="10558948"/>
            <a:ext cx="1415203" cy="1415203"/>
          </a:xfrm>
          <a:prstGeom prst="line">
            <a:avLst/>
          </a:prstGeom>
          <a:ln w="50800">
            <a:solidFill>
              <a:srgbClr val="FFFFFF"/>
            </a:solidFill>
            <a:miter lim="400000"/>
            <a:headEnd type="triangle"/>
          </a:ln>
        </p:spPr>
        <p:txBody>
          <a:bodyPr lIns="50800" tIns="50800" rIns="50800" bIns="50800" anchor="ctr"/>
          <a:lstStyle/>
          <a:p>
            <a:pPr/>
          </a:p>
        </p:txBody>
      </p:sp>
      <p:sp>
        <p:nvSpPr>
          <p:cNvPr id="967" name="ir"/>
          <p:cNvSpPr txBox="1"/>
          <p:nvPr/>
        </p:nvSpPr>
        <p:spPr>
          <a:xfrm>
            <a:off x="9231287" y="7730843"/>
            <a:ext cx="368047"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600"/>
            </a:lvl1pPr>
          </a:lstStyle>
          <a:p>
            <a:pPr/>
            <a:r>
              <a:t>ir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9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9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9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9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9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7" grpId="3"/>
      <p:bldP build="whole" bldLvl="1" animBg="1" rev="0" advAuto="0" spid="956" grpId="2"/>
      <p:bldP build="whole" bldLvl="1" animBg="1" rev="0" advAuto="0" spid="959" grpId="7"/>
      <p:bldP build="whole" bldLvl="1" animBg="1" rev="0" advAuto="0" spid="960" grpId="4"/>
      <p:bldP build="whole" bldLvl="1" animBg="1" rev="0" advAuto="0" spid="967" grpId="8"/>
      <p:bldP build="whole" bldLvl="1" animBg="1" rev="0" advAuto="0" spid="953" grpId="1"/>
      <p:bldP build="whole" bldLvl="1" animBg="1" rev="0" advAuto="0" spid="961" grpId="5"/>
      <p:bldP build="whole" bldLvl="1" animBg="1" rev="0" advAuto="0" spid="958" grpId="6"/>
    </p:bldLst>
  </p:timing>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9" name="Exercise 3…"/>
          <p:cNvSpPr txBox="1"/>
          <p:nvPr>
            <p:ph type="body" sz="half" idx="1"/>
          </p:nvPr>
        </p:nvSpPr>
        <p:spPr>
          <a:prstGeom prst="rect">
            <a:avLst/>
          </a:prstGeom>
        </p:spPr>
        <p:txBody>
          <a:bodyPr/>
          <a:lstStyle/>
          <a:p>
            <a:pPr defTabSz="2048204">
              <a:lnSpc>
                <a:spcPct val="110000"/>
              </a:lnSpc>
              <a:defRPr spc="-194" sz="9743"/>
            </a:pPr>
            <a:r>
              <a:t>Exercise 3</a:t>
            </a:r>
          </a:p>
          <a:p>
            <a:pPr defTabSz="2048204">
              <a:lnSpc>
                <a:spcPct val="110000"/>
              </a:lnSpc>
              <a:defRPr spc="-194" sz="9743"/>
            </a:pPr>
            <a:r>
              <a:t>Bridging Compiled and Interpreted C++</a:t>
            </a:r>
          </a:p>
        </p:txBody>
      </p:sp>
      <p:sp>
        <p:nvSpPr>
          <p:cNvPr id="970" name="Frontend"/>
          <p:cNvSpPr/>
          <p:nvPr/>
        </p:nvSpPr>
        <p:spPr>
          <a:xfrm>
            <a:off x="89408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Frontend</a:t>
            </a:r>
          </a:p>
        </p:txBody>
      </p:sp>
      <p:sp>
        <p:nvSpPr>
          <p:cNvPr id="971" name="Interpreter"/>
          <p:cNvSpPr/>
          <p:nvPr/>
        </p:nvSpPr>
        <p:spPr>
          <a:xfrm>
            <a:off x="130683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Interpreter</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3" name="Exercise 3"/>
          <p:cNvSpPr txBox="1"/>
          <p:nvPr>
            <p:ph type="title"/>
          </p:nvPr>
        </p:nvSpPr>
        <p:spPr>
          <a:prstGeom prst="rect">
            <a:avLst/>
          </a:prstGeom>
        </p:spPr>
        <p:txBody>
          <a:bodyPr/>
          <a:lstStyle/>
          <a:p>
            <a:pPr/>
            <a:r>
              <a:t>Exercise 3</a:t>
            </a:r>
          </a:p>
        </p:txBody>
      </p:sp>
      <p:sp>
        <p:nvSpPr>
          <p:cNvPr id="974" name="p3-ex3.cpp: Compiler-As-A-Service (Caa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p3-ex3.cpp: Compiler-As-A-Service (CaaS)</a:t>
            </a:r>
          </a:p>
        </p:txBody>
      </p:sp>
      <p:sp>
        <p:nvSpPr>
          <p:cNvPr id="975" name="Transporting results from compiled to interpreted code and back…"/>
          <p:cNvSpPr txBox="1"/>
          <p:nvPr>
            <p:ph type="body" idx="1"/>
          </p:nvPr>
        </p:nvSpPr>
        <p:spPr>
          <a:xfrm>
            <a:off x="1206500" y="4248504"/>
            <a:ext cx="21971000" cy="8256011"/>
          </a:xfrm>
          <a:prstGeom prst="rect">
            <a:avLst/>
          </a:prstGeom>
        </p:spPr>
        <p:txBody>
          <a:bodyPr/>
          <a:lstStyle/>
          <a:p>
            <a:pPr/>
            <a:r>
              <a:t>Transporting results from compiled to interpreted code and back</a:t>
            </a:r>
          </a:p>
          <a:p>
            <a:pPr/>
            <a:r>
              <a:t>Frontend support for taking control of object lifetime</a:t>
            </a:r>
          </a:p>
          <a:p>
            <a:pPr/>
            <a:r>
              <a:t>Frontend support handling C++ semantics such as non-assignable types</a:t>
            </a:r>
          </a:p>
          <a:p>
            <a:pPr/>
            <a:r>
              <a:rPr u="sng">
                <a:hlinkClick r:id="rId2" invalidUrl="" action="" tgtFrame="" tooltip="" history="1" highlightClick="0" endSnd="0"/>
              </a:rPr>
              <a:t>clang::Value</a:t>
            </a:r>
          </a:p>
          <a:p>
            <a:pPr lvl="1"/>
            <a:r>
              <a:t>An efficient, ref-counted, small-buffer optimized facility to transport results</a:t>
            </a:r>
          </a:p>
          <a:p>
            <a:pPr lvl="1"/>
            <a:r>
              <a:t>Supports pretty printing and type conversion operations</a:t>
            </a:r>
          </a:p>
        </p:txBody>
      </p:sp>
      <p:sp>
        <p:nvSpPr>
          <p:cNvPr id="976" name="More Info in Jun Zhang's Presentation and the related RFC"/>
          <p:cNvSpPr txBox="1"/>
          <p:nvPr/>
        </p:nvSpPr>
        <p:spPr>
          <a:xfrm>
            <a:off x="15812961" y="12570569"/>
            <a:ext cx="819942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u="sng">
                <a:hlinkClick r:id="rId3" invalidUrl="" action="" tgtFrame="" tooltip="" history="1" highlightClick="0" endSnd="0"/>
              </a:rPr>
              <a:t>More Info in Jun Zhang's Presentation</a:t>
            </a:r>
            <a:r>
              <a:t> and the related </a:t>
            </a:r>
            <a:r>
              <a:rPr u="sng">
                <a:hlinkClick r:id="rId4" invalidUrl="" action="" tgtFrame="" tooltip="" history="1" highlightClick="0" endSnd="0"/>
              </a:rPr>
              <a:t>RFC</a:t>
            </a:r>
            <a:r>
              <a:t>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75">
                                            <p:bg/>
                                          </p:spTgt>
                                        </p:tgtEl>
                                        <p:attrNameLst>
                                          <p:attrName>style.visibility</p:attrName>
                                        </p:attrNameLst>
                                      </p:cBhvr>
                                      <p:to>
                                        <p:strVal val="visible"/>
                                      </p:to>
                                    </p:set>
                                    <p:animEffect filter="wipe(left)" transition="in">
                                      <p:cBhvr>
                                        <p:cTn id="7" dur="1000"/>
                                        <p:tgtEl>
                                          <p:spTgt spid="975">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975">
                                            <p:txEl>
                                              <p:pRg st="0" end="0"/>
                                            </p:txEl>
                                          </p:spTgt>
                                        </p:tgtEl>
                                        <p:attrNameLst>
                                          <p:attrName>style.visibility</p:attrName>
                                        </p:attrNameLst>
                                      </p:cBhvr>
                                      <p:to>
                                        <p:strVal val="visible"/>
                                      </p:to>
                                    </p:set>
                                    <p:animEffect filter="wipe(left)" transition="in">
                                      <p:cBhvr>
                                        <p:cTn id="10" dur="1000"/>
                                        <p:tgtEl>
                                          <p:spTgt spid="9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975">
                                            <p:txEl>
                                              <p:pRg st="1" end="1"/>
                                            </p:txEl>
                                          </p:spTgt>
                                        </p:tgtEl>
                                        <p:attrNameLst>
                                          <p:attrName>style.visibility</p:attrName>
                                        </p:attrNameLst>
                                      </p:cBhvr>
                                      <p:to>
                                        <p:strVal val="visible"/>
                                      </p:to>
                                    </p:set>
                                    <p:animEffect filter="wipe(left)" transition="in">
                                      <p:cBhvr>
                                        <p:cTn id="15" dur="1000"/>
                                        <p:tgtEl>
                                          <p:spTgt spid="9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975">
                                            <p:txEl>
                                              <p:pRg st="2" end="2"/>
                                            </p:txEl>
                                          </p:spTgt>
                                        </p:tgtEl>
                                        <p:attrNameLst>
                                          <p:attrName>style.visibility</p:attrName>
                                        </p:attrNameLst>
                                      </p:cBhvr>
                                      <p:to>
                                        <p:strVal val="visible"/>
                                      </p:to>
                                    </p:set>
                                    <p:animEffect filter="wipe(left)" transition="in">
                                      <p:cBhvr>
                                        <p:cTn id="20" dur="1000"/>
                                        <p:tgtEl>
                                          <p:spTgt spid="97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1" fill="hold">
                                  <p:stCondLst>
                                    <p:cond delay="0"/>
                                  </p:stCondLst>
                                  <p:iterate type="el" backwards="0">
                                    <p:tmAbs val="0"/>
                                  </p:iterate>
                                  <p:childTnLst>
                                    <p:set>
                                      <p:cBhvr>
                                        <p:cTn id="24" fill="hold"/>
                                        <p:tgtEl>
                                          <p:spTgt spid="975">
                                            <p:txEl>
                                              <p:pRg st="3" end="3"/>
                                            </p:txEl>
                                          </p:spTgt>
                                        </p:tgtEl>
                                        <p:attrNameLst>
                                          <p:attrName>style.visibility</p:attrName>
                                        </p:attrNameLst>
                                      </p:cBhvr>
                                      <p:to>
                                        <p:strVal val="visible"/>
                                      </p:to>
                                    </p:set>
                                    <p:animEffect filter="wipe(left)" transition="in">
                                      <p:cBhvr>
                                        <p:cTn id="25" dur="1000"/>
                                        <p:tgtEl>
                                          <p:spTgt spid="97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1" fill="hold">
                                  <p:stCondLst>
                                    <p:cond delay="0"/>
                                  </p:stCondLst>
                                  <p:iterate type="el" backwards="0">
                                    <p:tmAbs val="0"/>
                                  </p:iterate>
                                  <p:childTnLst>
                                    <p:set>
                                      <p:cBhvr>
                                        <p:cTn id="29" fill="hold"/>
                                        <p:tgtEl>
                                          <p:spTgt spid="975">
                                            <p:txEl>
                                              <p:pRg st="4" end="4"/>
                                            </p:txEl>
                                          </p:spTgt>
                                        </p:tgtEl>
                                        <p:attrNameLst>
                                          <p:attrName>style.visibility</p:attrName>
                                        </p:attrNameLst>
                                      </p:cBhvr>
                                      <p:to>
                                        <p:strVal val="visible"/>
                                      </p:to>
                                    </p:set>
                                    <p:animEffect filter="wipe(left)" transition="in">
                                      <p:cBhvr>
                                        <p:cTn id="30" dur="1000"/>
                                        <p:tgtEl>
                                          <p:spTgt spid="97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1" fill="hold">
                                  <p:stCondLst>
                                    <p:cond delay="0"/>
                                  </p:stCondLst>
                                  <p:iterate type="el" backwards="0">
                                    <p:tmAbs val="0"/>
                                  </p:iterate>
                                  <p:childTnLst>
                                    <p:set>
                                      <p:cBhvr>
                                        <p:cTn id="34" fill="hold"/>
                                        <p:tgtEl>
                                          <p:spTgt spid="975">
                                            <p:txEl>
                                              <p:pRg st="5" end="5"/>
                                            </p:txEl>
                                          </p:spTgt>
                                        </p:tgtEl>
                                        <p:attrNameLst>
                                          <p:attrName>style.visibility</p:attrName>
                                        </p:attrNameLst>
                                      </p:cBhvr>
                                      <p:to>
                                        <p:strVal val="visible"/>
                                      </p:to>
                                    </p:set>
                                    <p:animEffect filter="wipe(left)" transition="in">
                                      <p:cBhvr>
                                        <p:cTn id="35" dur="1000"/>
                                        <p:tgtEl>
                                          <p:spTgt spid="975">
                                            <p:txEl>
                                              <p:pRg st="5" end="5"/>
                                            </p:txEl>
                                          </p:spTgt>
                                        </p:tgtEl>
                                      </p:cBhvr>
                                    </p:animEffect>
                                  </p:childTnLst>
                                </p:cTn>
                              </p:par>
                            </p:childTnLst>
                          </p:cTn>
                        </p:par>
                        <p:par>
                          <p:cTn id="36" fill="hold">
                            <p:stCondLst>
                              <p:cond delay="1000"/>
                            </p:stCondLst>
                            <p:childTnLst>
                              <p:par>
                                <p:cTn id="37" presetClass="entr" nodeType="afterEffect" presetSubtype="0" presetID="1" grpId="2" fill="hold">
                                  <p:stCondLst>
                                    <p:cond delay="0"/>
                                  </p:stCondLst>
                                  <p:iterate type="el" backwards="0">
                                    <p:tmAbs val="0"/>
                                  </p:iterate>
                                  <p:childTnLst>
                                    <p:set>
                                      <p:cBhvr>
                                        <p:cTn id="38" fill="hold"/>
                                        <p:tgtEl>
                                          <p:spTgt spid="9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6" grpId="2"/>
      <p:bldP build="p" bldLvl="5" animBg="1" rev="0" advAuto="0" spid="975" grpId="1"/>
    </p:bldLst>
  </p:timing>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8" name="Exercise 3"/>
          <p:cNvSpPr txBox="1"/>
          <p:nvPr>
            <p:ph type="title"/>
          </p:nvPr>
        </p:nvSpPr>
        <p:spPr>
          <a:prstGeom prst="rect">
            <a:avLst/>
          </a:prstGeom>
        </p:spPr>
        <p:txBody>
          <a:bodyPr/>
          <a:lstStyle/>
          <a:p>
            <a:pPr/>
            <a:r>
              <a:t>Exercise 3</a:t>
            </a:r>
          </a:p>
        </p:txBody>
      </p:sp>
      <p:sp>
        <p:nvSpPr>
          <p:cNvPr id="979" name="p3-ex3.cpp: Bridging Compiled and Interpreted C++ with With Caa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00735">
              <a:defRPr sz="5335"/>
            </a:lvl1pPr>
          </a:lstStyle>
          <a:p>
            <a:pPr/>
            <a:r>
              <a:t>p3-ex3.cpp: Bridging Compiled and Interpreted C++ with With CaaS</a:t>
            </a:r>
          </a:p>
        </p:txBody>
      </p:sp>
      <p:sp>
        <p:nvSpPr>
          <p:cNvPr id="980" name="// Create a value to store the transport the result from JIT.…"/>
          <p:cNvSpPr txBox="1"/>
          <p:nvPr/>
        </p:nvSpPr>
        <p:spPr>
          <a:xfrm>
            <a:off x="117479" y="4584352"/>
            <a:ext cx="24434801" cy="833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AFAD24"/>
                </a:solidFill>
              </a:rPr>
              <a:t>// Create a value to store the transport the result from JIT.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D53BD3"/>
                </a:solidFill>
                <a:latin typeface="Courier New"/>
                <a:ea typeface="Courier New"/>
                <a:cs typeface="Courier New"/>
                <a:sym typeface="Courier New"/>
              </a:defRPr>
            </a:pPr>
            <a:r>
              <a:rPr>
                <a:solidFill>
                  <a:srgbClr val="F4F4F4"/>
                </a:solidFill>
              </a:rPr>
              <a:t>  </a:t>
            </a:r>
            <a:r>
              <a:t>clang</a:t>
            </a:r>
            <a:r>
              <a:rPr>
                <a:solidFill>
                  <a:srgbClr val="F4F4F4"/>
                </a:solidFill>
              </a:rPr>
              <a:t>::</a:t>
            </a:r>
            <a:r>
              <a:rPr>
                <a:solidFill>
                  <a:srgbClr val="34BC26"/>
                </a:solidFill>
              </a:rPr>
              <a:t>Value</a:t>
            </a:r>
            <a:r>
              <a:rPr>
                <a:solidFill>
                  <a:srgbClr val="F4F4F4"/>
                </a:solidFill>
              </a:rPr>
              <a:t> </a:t>
            </a:r>
            <a:r>
              <a:rPr>
                <a:solidFill>
                  <a:srgbClr val="AFAD24"/>
                </a:solidFill>
              </a:rPr>
              <a:t>V</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Interp-&gt;ParseAndExecute(R"</a:t>
            </a:r>
            <a:r>
              <a:rPr>
                <a:solidFill>
                  <a:srgbClr val="34BC26"/>
                </a:solidFill>
              </a:rPr>
              <a:t>(extern "C" int sq(int x){return x*x;}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34BC26"/>
                </a:solidFill>
              </a:rPr>
              <a:t>                                       sq(12)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t>                                      )</a:t>
            </a:r>
            <a:r>
              <a:rPr>
                <a:solidFill>
                  <a:srgbClr val="F4F4F4"/>
                </a:solidFill>
              </a:rPr>
              <a:t>", &amp;V);</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F4F4F4"/>
                </a:solidFill>
              </a:rPr>
              <a:t>  printf(</a:t>
            </a:r>
            <a:r>
              <a:t>"From JIT: square(12)=%d\n"</a:t>
            </a:r>
            <a:r>
              <a:rPr>
                <a:solidFill>
                  <a:srgbClr val="F4F4F4"/>
                </a:solidFill>
              </a:rPr>
              <a:t>, V.getInt());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AFAD24"/>
                </a:solidFill>
              </a:rPr>
              <a:t>// Or just get a function pointer and call it in compiled code: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34BBC8"/>
                </a:solidFill>
              </a:rPr>
              <a:t>auto</a:t>
            </a:r>
            <a:r>
              <a:t> </a:t>
            </a:r>
            <a:r>
              <a:rPr>
                <a:solidFill>
                  <a:srgbClr val="AFAD24"/>
                </a:solidFill>
              </a:rPr>
              <a:t>SymAddr</a:t>
            </a:r>
            <a:r>
              <a:t> = ExitOnErr(Interp-&gt;getSymbolAddress(</a:t>
            </a:r>
            <a:r>
              <a:rPr>
                <a:solidFill>
                  <a:srgbClr val="34BC26"/>
                </a:solidFill>
              </a:rPr>
              <a:t>"sq"</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34BBC8"/>
                </a:solidFill>
              </a:rPr>
              <a:t>auto</a:t>
            </a:r>
            <a:r>
              <a:t> </a:t>
            </a:r>
            <a:r>
              <a:rPr>
                <a:solidFill>
                  <a:srgbClr val="AFAD24"/>
                </a:solidFill>
              </a:rPr>
              <a:t>sqPtr</a:t>
            </a:r>
            <a:r>
              <a:t> = SymAddr.toPtr&lt;</a:t>
            </a:r>
            <a:r>
              <a:rPr>
                <a:solidFill>
                  <a:srgbClr val="34BC26"/>
                </a:solidFill>
              </a:rPr>
              <a:t>int</a:t>
            </a:r>
            <a:r>
              <a:t>(*)(</a:t>
            </a:r>
            <a:r>
              <a:rPr>
                <a:solidFill>
                  <a:srgbClr val="34BC26"/>
                </a:solidFill>
              </a:rPr>
              <a:t>int</a:t>
            </a:r>
            <a:r>
              <a: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F4F4F4"/>
                </a:solidFill>
              </a:rPr>
              <a:t>  printf(</a:t>
            </a:r>
            <a:r>
              <a:t>"From compiled code: square(13)=%d\n"</a:t>
            </a:r>
            <a:r>
              <a:rPr>
                <a:solidFill>
                  <a:srgbClr val="F4F4F4"/>
                </a:solidFill>
              </a:rPr>
              <a:t>, sqPtr(13));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80">
                                            <p:bg/>
                                          </p:spTgt>
                                        </p:tgtEl>
                                        <p:attrNameLst>
                                          <p:attrName>style.visibility</p:attrName>
                                        </p:attrNameLst>
                                      </p:cBhvr>
                                      <p:to>
                                        <p:strVal val="visible"/>
                                      </p:to>
                                    </p:set>
                                    <p:animEffect filter="wipe(left)" transition="in">
                                      <p:cBhvr>
                                        <p:cTn id="7" dur="1000"/>
                                        <p:tgtEl>
                                          <p:spTgt spid="980">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980">
                                            <p:txEl>
                                              <p:pRg st="0" end="0"/>
                                            </p:txEl>
                                          </p:spTgt>
                                        </p:tgtEl>
                                        <p:attrNameLst>
                                          <p:attrName>style.visibility</p:attrName>
                                        </p:attrNameLst>
                                      </p:cBhvr>
                                      <p:to>
                                        <p:strVal val="visible"/>
                                      </p:to>
                                    </p:set>
                                    <p:animEffect filter="wipe(left)" transition="in">
                                      <p:cBhvr>
                                        <p:cTn id="10" dur="1000"/>
                                        <p:tgtEl>
                                          <p:spTgt spid="980">
                                            <p:txEl>
                                              <p:pRg st="0" end="0"/>
                                            </p:txEl>
                                          </p:spTgt>
                                        </p:tgtEl>
                                      </p:cBhvr>
                                    </p:animEffect>
                                  </p:childTnLst>
                                </p:cTn>
                              </p:par>
                            </p:childTnLst>
                          </p:cTn>
                        </p:par>
                        <p:par>
                          <p:cTn id="11" fill="hold">
                            <p:stCondLst>
                              <p:cond delay="1000"/>
                            </p:stCondLst>
                            <p:childTnLst>
                              <p:par>
                                <p:cTn id="12" presetClass="entr" nodeType="afterEffect" presetSubtype="8" presetID="22" grpId="1" fill="hold">
                                  <p:stCondLst>
                                    <p:cond delay="0"/>
                                  </p:stCondLst>
                                  <p:iterate type="el" backwards="0">
                                    <p:tmAbs val="0"/>
                                  </p:iterate>
                                  <p:childTnLst>
                                    <p:set>
                                      <p:cBhvr>
                                        <p:cTn id="13" fill="hold"/>
                                        <p:tgtEl>
                                          <p:spTgt spid="980">
                                            <p:txEl>
                                              <p:pRg st="1" end="1"/>
                                            </p:txEl>
                                          </p:spTgt>
                                        </p:tgtEl>
                                        <p:attrNameLst>
                                          <p:attrName>style.visibility</p:attrName>
                                        </p:attrNameLst>
                                      </p:cBhvr>
                                      <p:to>
                                        <p:strVal val="visible"/>
                                      </p:to>
                                    </p:set>
                                    <p:animEffect filter="wipe(left)" transition="in">
                                      <p:cBhvr>
                                        <p:cTn id="14" dur="1000"/>
                                        <p:tgtEl>
                                          <p:spTgt spid="980">
                                            <p:txEl>
                                              <p:pRg st="1" end="1"/>
                                            </p:txEl>
                                          </p:spTgt>
                                        </p:tgtEl>
                                      </p:cBhvr>
                                    </p:animEffect>
                                  </p:childTnLst>
                                </p:cTn>
                              </p:par>
                            </p:childTnLst>
                          </p:cTn>
                        </p:par>
                        <p:par>
                          <p:cTn id="15" fill="hold">
                            <p:stCondLst>
                              <p:cond delay="2000"/>
                            </p:stCondLst>
                            <p:childTnLst>
                              <p:par>
                                <p:cTn id="16" presetClass="entr" nodeType="afterEffect" presetSubtype="8" presetID="22" grpId="1" fill="hold">
                                  <p:stCondLst>
                                    <p:cond delay="0"/>
                                  </p:stCondLst>
                                  <p:iterate type="el" backwards="0">
                                    <p:tmAbs val="0"/>
                                  </p:iterate>
                                  <p:childTnLst>
                                    <p:set>
                                      <p:cBhvr>
                                        <p:cTn id="17" fill="hold"/>
                                        <p:tgtEl>
                                          <p:spTgt spid="980">
                                            <p:txEl>
                                              <p:pRg st="2" end="2"/>
                                            </p:txEl>
                                          </p:spTgt>
                                        </p:tgtEl>
                                        <p:attrNameLst>
                                          <p:attrName>style.visibility</p:attrName>
                                        </p:attrNameLst>
                                      </p:cBhvr>
                                      <p:to>
                                        <p:strVal val="visible"/>
                                      </p:to>
                                    </p:set>
                                    <p:animEffect filter="wipe(left)" transition="in">
                                      <p:cBhvr>
                                        <p:cTn id="18" dur="1000"/>
                                        <p:tgtEl>
                                          <p:spTgt spid="980">
                                            <p:txEl>
                                              <p:pRg st="2" end="2"/>
                                            </p:txEl>
                                          </p:spTgt>
                                        </p:tgtEl>
                                      </p:cBhvr>
                                    </p:animEffect>
                                  </p:childTnLst>
                                </p:cTn>
                              </p:par>
                            </p:childTnLst>
                          </p:cTn>
                        </p:par>
                        <p:par>
                          <p:cTn id="19" fill="hold">
                            <p:stCondLst>
                              <p:cond delay="3000"/>
                            </p:stCondLst>
                            <p:childTnLst>
                              <p:par>
                                <p:cTn id="20" presetClass="entr" nodeType="afterEffect" presetSubtype="8" presetID="22" grpId="1" fill="hold">
                                  <p:stCondLst>
                                    <p:cond delay="0"/>
                                  </p:stCondLst>
                                  <p:iterate type="el" backwards="0">
                                    <p:tmAbs val="0"/>
                                  </p:iterate>
                                  <p:childTnLst>
                                    <p:set>
                                      <p:cBhvr>
                                        <p:cTn id="21" fill="hold"/>
                                        <p:tgtEl>
                                          <p:spTgt spid="980">
                                            <p:txEl>
                                              <p:pRg st="3" end="3"/>
                                            </p:txEl>
                                          </p:spTgt>
                                        </p:tgtEl>
                                        <p:attrNameLst>
                                          <p:attrName>style.visibility</p:attrName>
                                        </p:attrNameLst>
                                      </p:cBhvr>
                                      <p:to>
                                        <p:strVal val="visible"/>
                                      </p:to>
                                    </p:set>
                                    <p:animEffect filter="wipe(left)" transition="in">
                                      <p:cBhvr>
                                        <p:cTn id="22" dur="1000"/>
                                        <p:tgtEl>
                                          <p:spTgt spid="980">
                                            <p:txEl>
                                              <p:pRg st="3" end="3"/>
                                            </p:txEl>
                                          </p:spTgt>
                                        </p:tgtEl>
                                      </p:cBhvr>
                                    </p:animEffect>
                                  </p:childTnLst>
                                </p:cTn>
                              </p:par>
                            </p:childTnLst>
                          </p:cTn>
                        </p:par>
                        <p:par>
                          <p:cTn id="23" fill="hold">
                            <p:stCondLst>
                              <p:cond delay="4000"/>
                            </p:stCondLst>
                            <p:childTnLst>
                              <p:par>
                                <p:cTn id="24" presetClass="entr" nodeType="afterEffect" presetSubtype="8" presetID="22" grpId="1" fill="hold">
                                  <p:stCondLst>
                                    <p:cond delay="0"/>
                                  </p:stCondLst>
                                  <p:iterate type="el" backwards="0">
                                    <p:tmAbs val="0"/>
                                  </p:iterate>
                                  <p:childTnLst>
                                    <p:set>
                                      <p:cBhvr>
                                        <p:cTn id="25" fill="hold"/>
                                        <p:tgtEl>
                                          <p:spTgt spid="980">
                                            <p:txEl>
                                              <p:pRg st="4" end="4"/>
                                            </p:txEl>
                                          </p:spTgt>
                                        </p:tgtEl>
                                        <p:attrNameLst>
                                          <p:attrName>style.visibility</p:attrName>
                                        </p:attrNameLst>
                                      </p:cBhvr>
                                      <p:to>
                                        <p:strVal val="visible"/>
                                      </p:to>
                                    </p:set>
                                    <p:animEffect filter="wipe(left)" transition="in">
                                      <p:cBhvr>
                                        <p:cTn id="26" dur="1000"/>
                                        <p:tgtEl>
                                          <p:spTgt spid="98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2" grpId="1" fill="hold">
                                  <p:stCondLst>
                                    <p:cond delay="0"/>
                                  </p:stCondLst>
                                  <p:iterate type="el" backwards="0">
                                    <p:tmAbs val="0"/>
                                  </p:iterate>
                                  <p:childTnLst>
                                    <p:set>
                                      <p:cBhvr>
                                        <p:cTn id="30" fill="hold"/>
                                        <p:tgtEl>
                                          <p:spTgt spid="980">
                                            <p:txEl>
                                              <p:pRg st="5" end="5"/>
                                            </p:txEl>
                                          </p:spTgt>
                                        </p:tgtEl>
                                        <p:attrNameLst>
                                          <p:attrName>style.visibility</p:attrName>
                                        </p:attrNameLst>
                                      </p:cBhvr>
                                      <p:to>
                                        <p:strVal val="visible"/>
                                      </p:to>
                                    </p:set>
                                    <p:animEffect filter="wipe(left)" transition="in">
                                      <p:cBhvr>
                                        <p:cTn id="31" dur="1000"/>
                                        <p:tgtEl>
                                          <p:spTgt spid="980">
                                            <p:txEl>
                                              <p:pRg st="5" end="5"/>
                                            </p:txEl>
                                          </p:spTgt>
                                        </p:tgtEl>
                                      </p:cBhvr>
                                    </p:animEffect>
                                  </p:childTnLst>
                                </p:cTn>
                              </p:par>
                            </p:childTnLst>
                          </p:cTn>
                        </p:par>
                        <p:par>
                          <p:cTn id="32" fill="hold">
                            <p:stCondLst>
                              <p:cond delay="1000"/>
                            </p:stCondLst>
                            <p:childTnLst>
                              <p:par>
                                <p:cTn id="33" presetClass="entr" nodeType="afterEffect" presetSubtype="8" presetID="22" grpId="1" fill="hold">
                                  <p:stCondLst>
                                    <p:cond delay="0"/>
                                  </p:stCondLst>
                                  <p:iterate type="el" backwards="0">
                                    <p:tmAbs val="0"/>
                                  </p:iterate>
                                  <p:childTnLst>
                                    <p:set>
                                      <p:cBhvr>
                                        <p:cTn id="34" fill="hold"/>
                                        <p:tgtEl>
                                          <p:spTgt spid="980">
                                            <p:txEl>
                                              <p:pRg st="6" end="6"/>
                                            </p:txEl>
                                          </p:spTgt>
                                        </p:tgtEl>
                                        <p:attrNameLst>
                                          <p:attrName>style.visibility</p:attrName>
                                        </p:attrNameLst>
                                      </p:cBhvr>
                                      <p:to>
                                        <p:strVal val="visible"/>
                                      </p:to>
                                    </p:set>
                                    <p:animEffect filter="wipe(left)" transition="in">
                                      <p:cBhvr>
                                        <p:cTn id="35" dur="1000"/>
                                        <p:tgtEl>
                                          <p:spTgt spid="980">
                                            <p:txEl>
                                              <p:pRg st="6" end="6"/>
                                            </p:txEl>
                                          </p:spTgt>
                                        </p:tgtEl>
                                      </p:cBhvr>
                                    </p:animEffect>
                                  </p:childTnLst>
                                </p:cTn>
                              </p:par>
                            </p:childTnLst>
                          </p:cTn>
                        </p:par>
                        <p:par>
                          <p:cTn id="36" fill="hold">
                            <p:stCondLst>
                              <p:cond delay="2000"/>
                            </p:stCondLst>
                            <p:childTnLst>
                              <p:par>
                                <p:cTn id="37" presetClass="entr" nodeType="afterEffect" presetSubtype="8" presetID="22" grpId="1" fill="hold">
                                  <p:stCondLst>
                                    <p:cond delay="0"/>
                                  </p:stCondLst>
                                  <p:iterate type="el" backwards="0">
                                    <p:tmAbs val="0"/>
                                  </p:iterate>
                                  <p:childTnLst>
                                    <p:set>
                                      <p:cBhvr>
                                        <p:cTn id="38" fill="hold"/>
                                        <p:tgtEl>
                                          <p:spTgt spid="980">
                                            <p:txEl>
                                              <p:pRg st="7" end="7"/>
                                            </p:txEl>
                                          </p:spTgt>
                                        </p:tgtEl>
                                        <p:attrNameLst>
                                          <p:attrName>style.visibility</p:attrName>
                                        </p:attrNameLst>
                                      </p:cBhvr>
                                      <p:to>
                                        <p:strVal val="visible"/>
                                      </p:to>
                                    </p:set>
                                    <p:animEffect filter="wipe(left)" transition="in">
                                      <p:cBhvr>
                                        <p:cTn id="39" dur="1000"/>
                                        <p:tgtEl>
                                          <p:spTgt spid="980">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8" presetID="22" grpId="1" fill="hold">
                                  <p:stCondLst>
                                    <p:cond delay="0"/>
                                  </p:stCondLst>
                                  <p:iterate type="el" backwards="0">
                                    <p:tmAbs val="0"/>
                                  </p:iterate>
                                  <p:childTnLst>
                                    <p:set>
                                      <p:cBhvr>
                                        <p:cTn id="43" fill="hold"/>
                                        <p:tgtEl>
                                          <p:spTgt spid="980">
                                            <p:txEl>
                                              <p:pRg st="8" end="8"/>
                                            </p:txEl>
                                          </p:spTgt>
                                        </p:tgtEl>
                                        <p:attrNameLst>
                                          <p:attrName>style.visibility</p:attrName>
                                        </p:attrNameLst>
                                      </p:cBhvr>
                                      <p:to>
                                        <p:strVal val="visible"/>
                                      </p:to>
                                    </p:set>
                                    <p:animEffect filter="wipe(left)" transition="in">
                                      <p:cBhvr>
                                        <p:cTn id="44" dur="1000"/>
                                        <p:tgtEl>
                                          <p:spTgt spid="980">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2" grpId="1" fill="hold">
                                  <p:stCondLst>
                                    <p:cond delay="0"/>
                                  </p:stCondLst>
                                  <p:iterate type="el" backwards="0">
                                    <p:tmAbs val="0"/>
                                  </p:iterate>
                                  <p:childTnLst>
                                    <p:set>
                                      <p:cBhvr>
                                        <p:cTn id="48" fill="hold"/>
                                        <p:tgtEl>
                                          <p:spTgt spid="980">
                                            <p:txEl>
                                              <p:pRg st="9" end="9"/>
                                            </p:txEl>
                                          </p:spTgt>
                                        </p:tgtEl>
                                        <p:attrNameLst>
                                          <p:attrName>style.visibility</p:attrName>
                                        </p:attrNameLst>
                                      </p:cBhvr>
                                      <p:to>
                                        <p:strVal val="visible"/>
                                      </p:to>
                                    </p:set>
                                    <p:animEffect filter="wipe(left)" transition="in">
                                      <p:cBhvr>
                                        <p:cTn id="49" dur="1000"/>
                                        <p:tgtEl>
                                          <p:spTgt spid="980">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8" presetID="22" grpId="1" fill="hold">
                                  <p:stCondLst>
                                    <p:cond delay="0"/>
                                  </p:stCondLst>
                                  <p:iterate type="el" backwards="0">
                                    <p:tmAbs val="0"/>
                                  </p:iterate>
                                  <p:childTnLst>
                                    <p:set>
                                      <p:cBhvr>
                                        <p:cTn id="53" fill="hold"/>
                                        <p:tgtEl>
                                          <p:spTgt spid="980">
                                            <p:txEl>
                                              <p:pRg st="10" end="10"/>
                                            </p:txEl>
                                          </p:spTgt>
                                        </p:tgtEl>
                                        <p:attrNameLst>
                                          <p:attrName>style.visibility</p:attrName>
                                        </p:attrNameLst>
                                      </p:cBhvr>
                                      <p:to>
                                        <p:strVal val="visible"/>
                                      </p:to>
                                    </p:set>
                                    <p:animEffect filter="wipe(left)" transition="in">
                                      <p:cBhvr>
                                        <p:cTn id="54" dur="1000"/>
                                        <p:tgtEl>
                                          <p:spTgt spid="980">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8" presetID="22" grpId="1" fill="hold">
                                  <p:stCondLst>
                                    <p:cond delay="0"/>
                                  </p:stCondLst>
                                  <p:iterate type="el" backwards="0">
                                    <p:tmAbs val="0"/>
                                  </p:iterate>
                                  <p:childTnLst>
                                    <p:set>
                                      <p:cBhvr>
                                        <p:cTn id="58" fill="hold"/>
                                        <p:tgtEl>
                                          <p:spTgt spid="980">
                                            <p:txEl>
                                              <p:pRg st="11" end="11"/>
                                            </p:txEl>
                                          </p:spTgt>
                                        </p:tgtEl>
                                        <p:attrNameLst>
                                          <p:attrName>style.visibility</p:attrName>
                                        </p:attrNameLst>
                                      </p:cBhvr>
                                      <p:to>
                                        <p:strVal val="visible"/>
                                      </p:to>
                                    </p:set>
                                    <p:animEffect filter="wipe(left)" transition="in">
                                      <p:cBhvr>
                                        <p:cTn id="59" dur="1000"/>
                                        <p:tgtEl>
                                          <p:spTgt spid="980">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0" grpId="1"/>
    </p:bldLst>
  </p:timing>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2" name="Exercise 4…"/>
          <p:cNvSpPr txBox="1"/>
          <p:nvPr>
            <p:ph type="body" sz="half" idx="1"/>
          </p:nvPr>
        </p:nvSpPr>
        <p:spPr>
          <a:prstGeom prst="rect">
            <a:avLst/>
          </a:prstGeom>
        </p:spPr>
        <p:txBody>
          <a:bodyPr/>
          <a:lstStyle/>
          <a:p>
            <a:pPr defTabSz="2096971">
              <a:lnSpc>
                <a:spcPct val="110000"/>
              </a:lnSpc>
              <a:defRPr spc="-199" sz="9976"/>
            </a:pPr>
            <a:r>
              <a:t>Exercise 4</a:t>
            </a:r>
          </a:p>
          <a:p>
            <a:pPr defTabSz="2096971">
              <a:lnSpc>
                <a:spcPct val="110000"/>
              </a:lnSpc>
              <a:defRPr spc="-199" sz="9976"/>
            </a:pPr>
            <a:r>
              <a:t>Compiler-As-A-Service With C, Python</a:t>
            </a:r>
          </a:p>
        </p:txBody>
      </p:sp>
      <p:sp>
        <p:nvSpPr>
          <p:cNvPr id="983" name="Frontend"/>
          <p:cNvSpPr/>
          <p:nvPr/>
        </p:nvSpPr>
        <p:spPr>
          <a:xfrm>
            <a:off x="89408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Frontend</a:t>
            </a:r>
          </a:p>
        </p:txBody>
      </p:sp>
      <p:sp>
        <p:nvSpPr>
          <p:cNvPr id="984" name="Interpreter"/>
          <p:cNvSpPr/>
          <p:nvPr/>
        </p:nvSpPr>
        <p:spPr>
          <a:xfrm>
            <a:off x="130683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Interpreter</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6" name="Exercise 4"/>
          <p:cNvSpPr txBox="1"/>
          <p:nvPr>
            <p:ph type="title"/>
          </p:nvPr>
        </p:nvSpPr>
        <p:spPr>
          <a:prstGeom prst="rect">
            <a:avLst/>
          </a:prstGeom>
        </p:spPr>
        <p:txBody>
          <a:bodyPr/>
          <a:lstStyle/>
          <a:p>
            <a:pPr/>
            <a:r>
              <a:t>Exercise 4</a:t>
            </a:r>
          </a:p>
        </p:txBody>
      </p:sp>
      <p:sp>
        <p:nvSpPr>
          <p:cNvPr id="987" name="Programmatically Instantiating C++ Templat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Programmatically Instantiating C++ Templates</a:t>
            </a:r>
          </a:p>
        </p:txBody>
      </p:sp>
      <p:sp>
        <p:nvSpPr>
          <p:cNvPr id="988" name="Create a library containing CaaS blocks and create an interface for it…"/>
          <p:cNvSpPr txBox="1"/>
          <p:nvPr>
            <p:ph type="body" idx="1"/>
          </p:nvPr>
        </p:nvSpPr>
        <p:spPr>
          <a:xfrm>
            <a:off x="1206500" y="4248504"/>
            <a:ext cx="21971000" cy="8256011"/>
          </a:xfrm>
          <a:prstGeom prst="rect">
            <a:avLst/>
          </a:prstGeom>
        </p:spPr>
        <p:txBody>
          <a:bodyPr/>
          <a:lstStyle/>
          <a:p>
            <a:pPr/>
            <a:r>
              <a:t>Create a library containing CaaS blocks and create an interface for it</a:t>
            </a:r>
          </a:p>
          <a:p>
            <a:pPr/>
            <a:r>
              <a:t>Build a C binary that can programmatically instantiate and call a C++ template  function</a:t>
            </a:r>
          </a:p>
          <a:p>
            <a:pPr/>
            <a:r>
              <a:t>Wire this infrastructure to Python via its standard facilities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8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8" grpId="1"/>
    </p:bldLst>
  </p:timing>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0" name="Exercise 4"/>
          <p:cNvSpPr txBox="1"/>
          <p:nvPr>
            <p:ph type="title"/>
          </p:nvPr>
        </p:nvSpPr>
        <p:spPr>
          <a:prstGeom prst="rect">
            <a:avLst/>
          </a:prstGeom>
        </p:spPr>
        <p:txBody>
          <a:bodyPr/>
          <a:lstStyle/>
          <a:p>
            <a:pPr/>
            <a:r>
              <a:t>Exercise 4</a:t>
            </a:r>
          </a:p>
        </p:txBody>
      </p:sp>
      <p:sp>
        <p:nvSpPr>
          <p:cNvPr id="991" name="p3-ex4-lib: A Library Capable of Instantiating a Templa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p3-ex4-lib: A Library Capable of Instantiating a Template</a:t>
            </a:r>
          </a:p>
        </p:txBody>
      </p:sp>
      <p:sp>
        <p:nvSpPr>
          <p:cNvPr id="992" name="void Clang_Parse(const char* Code);…"/>
          <p:cNvSpPr txBox="1"/>
          <p:nvPr/>
        </p:nvSpPr>
        <p:spPr>
          <a:xfrm>
            <a:off x="1379334" y="4813299"/>
            <a:ext cx="22081005" cy="695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t>  </a:t>
            </a:r>
            <a:r>
              <a:rPr>
                <a:solidFill>
                  <a:srgbClr val="34BC26"/>
                </a:solidFill>
              </a:rPr>
              <a:t>void</a:t>
            </a:r>
            <a:r>
              <a:t> </a:t>
            </a:r>
            <a:r>
              <a:t>Clang_Parse</a:t>
            </a:r>
            <a:r>
              <a:t>(</a:t>
            </a:r>
            <a:r>
              <a:rPr>
                <a:solidFill>
                  <a:srgbClr val="34BBC8"/>
                </a:solidFill>
              </a:rPr>
              <a:t>const</a:t>
            </a:r>
            <a:r>
              <a:t> </a:t>
            </a:r>
            <a:r>
              <a:rPr>
                <a:solidFill>
                  <a:srgbClr val="34BC26"/>
                </a:solidFill>
              </a:rPr>
              <a:t>char</a:t>
            </a:r>
            <a:r>
              <a:t>* </a:t>
            </a:r>
            <a:r>
              <a:rPr>
                <a:solidFill>
                  <a:srgbClr val="AFAD24"/>
                </a:solidFill>
              </a:rPr>
              <a:t>Code</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5230E1"/>
                </a:solidFill>
                <a:latin typeface="Courier New"/>
                <a:ea typeface="Courier New"/>
                <a:cs typeface="Courier New"/>
                <a:sym typeface="Courier New"/>
              </a:defRPr>
            </a:pPr>
            <a:r>
              <a:rPr>
                <a:solidFill>
                  <a:srgbClr val="34BC26"/>
                </a:solidFill>
              </a:rPr>
              <a:t>void</a:t>
            </a:r>
            <a:r>
              <a:rPr>
                <a:solidFill>
                  <a:srgbClr val="F4F4F4"/>
                </a:solidFill>
              </a:rPr>
              <a:t>* </a:t>
            </a:r>
            <a:r>
              <a:t>Clang_LookupName</a:t>
            </a:r>
            <a:r>
              <a:rPr>
                <a:solidFill>
                  <a:srgbClr val="F4F4F4"/>
                </a:solidFill>
              </a:rPr>
              <a:t>(</a:t>
            </a:r>
            <a:r>
              <a:rPr>
                <a:solidFill>
                  <a:srgbClr val="34BBC8"/>
                </a:solidFill>
              </a:rPr>
              <a:t>...</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5230E1"/>
                </a:solidFill>
                <a:latin typeface="Courier New"/>
                <a:ea typeface="Courier New"/>
                <a:cs typeface="Courier New"/>
                <a:sym typeface="Courier New"/>
              </a:defRPr>
            </a:pPr>
            <a:r>
              <a:rPr>
                <a:solidFill>
                  <a:srgbClr val="34BC26"/>
                </a:solidFill>
              </a:rPr>
              <a:t>unsigned</a:t>
            </a:r>
            <a:r>
              <a:rPr>
                <a:solidFill>
                  <a:srgbClr val="F4F4F4"/>
                </a:solidFill>
              </a:rPr>
              <a:t> </a:t>
            </a:r>
            <a:r>
              <a:t>Clang_GetFunctionAddress</a:t>
            </a:r>
            <a:r>
              <a:rPr>
                <a:solidFill>
                  <a:srgbClr val="F4F4F4"/>
                </a:solidFill>
              </a:rPr>
              <a:t>(</a:t>
            </a:r>
            <a:r>
              <a:rPr>
                <a:solidFill>
                  <a:srgbClr val="34BC26"/>
                </a:solidFill>
              </a:rPr>
              <a:t>...</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5230E1"/>
                </a:solidFill>
                <a:latin typeface="Courier New"/>
                <a:ea typeface="Courier New"/>
                <a:cs typeface="Courier New"/>
                <a:sym typeface="Courier New"/>
              </a:defRPr>
            </a:pPr>
            <a:r>
              <a:rPr>
                <a:solidFill>
                  <a:srgbClr val="34BC26"/>
                </a:solidFill>
              </a:rPr>
              <a:t>void</a:t>
            </a:r>
            <a:r>
              <a:rPr>
                <a:solidFill>
                  <a:srgbClr val="F4F4F4"/>
                </a:solidFill>
              </a:rPr>
              <a:t>* </a:t>
            </a:r>
            <a:r>
              <a:t>Clang_CreateObject</a:t>
            </a:r>
            <a:r>
              <a:rPr>
                <a:solidFill>
                  <a:srgbClr val="F4F4F4"/>
                </a:solidFill>
              </a:rPr>
              <a:t>(</a:t>
            </a:r>
            <a:r>
              <a:rPr>
                <a:solidFill>
                  <a:srgbClr val="34BC26"/>
                </a:solidFill>
              </a:rPr>
              <a:t>...</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5230E1"/>
                </a:solidFill>
                <a:latin typeface="Courier New"/>
                <a:ea typeface="Courier New"/>
                <a:cs typeface="Courier New"/>
                <a:sym typeface="Courier New"/>
              </a:defRPr>
            </a:pPr>
            <a:r>
              <a:rPr>
                <a:solidFill>
                  <a:srgbClr val="34BC26"/>
                </a:solidFill>
              </a:rPr>
              <a:t>void</a:t>
            </a:r>
            <a:r>
              <a:rPr>
                <a:solidFill>
                  <a:srgbClr val="F4F4F4"/>
                </a:solidFill>
              </a:rPr>
              <a:t>* </a:t>
            </a:r>
            <a:r>
              <a:t>Clang_InstantiateTemplate</a:t>
            </a:r>
            <a:r>
              <a:rPr>
                <a:solidFill>
                  <a:srgbClr val="F4F4F4"/>
                </a:solidFill>
              </a:rPr>
              <a:t>(</a:t>
            </a:r>
            <a:r>
              <a:rPr>
                <a:solidFill>
                  <a:srgbClr val="34BC26"/>
                </a:solidFill>
              </a:rPr>
              <a:t>...</a:t>
            </a:r>
            <a:r>
              <a:rPr>
                <a:solidFill>
                  <a:srgbClr val="F4F4F4"/>
                </a:solidFill>
              </a:rPr>
              <a:t>)</a:t>
            </a:r>
            <a:r>
              <a:rPr>
                <a:solidFill>
                  <a:srgbClr val="B300B3"/>
                </a:solidFill>
              </a:rPr>
              <a:t>;</a:t>
            </a:r>
          </a:p>
        </p:txBody>
      </p:sp>
      <p:sp>
        <p:nvSpPr>
          <p:cNvPr id="993" name="Returns the address in memory of  JIT’d function"/>
          <p:cNvSpPr txBox="1"/>
          <p:nvPr/>
        </p:nvSpPr>
        <p:spPr>
          <a:xfrm>
            <a:off x="14132509" y="6424261"/>
            <a:ext cx="9532011"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Returns the address in memory of </a:t>
            </a:r>
            <a:br/>
            <a:r>
              <a:t>JIT’d function</a:t>
            </a:r>
          </a:p>
        </p:txBody>
      </p:sp>
      <p:sp>
        <p:nvSpPr>
          <p:cNvPr id="999" name="Connection Line"/>
          <p:cNvSpPr/>
          <p:nvPr/>
        </p:nvSpPr>
        <p:spPr>
          <a:xfrm>
            <a:off x="13320155" y="5609957"/>
            <a:ext cx="4452094" cy="2738023"/>
          </a:xfrm>
          <a:custGeom>
            <a:avLst/>
            <a:gdLst/>
            <a:ahLst/>
            <a:cxnLst>
              <a:cxn ang="0">
                <a:pos x="wd2" y="hd2"/>
              </a:cxn>
              <a:cxn ang="5400000">
                <a:pos x="wd2" y="hd2"/>
              </a:cxn>
              <a:cxn ang="10800000">
                <a:pos x="wd2" y="hd2"/>
              </a:cxn>
              <a:cxn ang="16200000">
                <a:pos x="wd2" y="hd2"/>
              </a:cxn>
            </a:cxnLst>
            <a:rect l="0" t="0" r="r" b="b"/>
            <a:pathLst>
              <a:path w="21600" h="17083" fill="norm" stroke="1" extrusionOk="0">
                <a:moveTo>
                  <a:pt x="21600" y="5081"/>
                </a:moveTo>
                <a:cubicBezTo>
                  <a:pt x="9194" y="-4517"/>
                  <a:pt x="1994" y="-516"/>
                  <a:pt x="0" y="17083"/>
                </a:cubicBezTo>
              </a:path>
            </a:pathLst>
          </a:custGeom>
          <a:ln w="38100">
            <a:solidFill>
              <a:srgbClr val="FFFFFF"/>
            </a:solidFill>
            <a:miter lim="400000"/>
            <a:tailEnd type="triangle"/>
          </a:ln>
        </p:spPr>
        <p:txBody>
          <a:bodyPr/>
          <a:lstStyle/>
          <a:p>
            <a:pPr/>
          </a:p>
        </p:txBody>
      </p:sp>
      <p:sp>
        <p:nvSpPr>
          <p:cNvPr id="995" name="Allocates storage  for a declaration"/>
          <p:cNvSpPr txBox="1"/>
          <p:nvPr/>
        </p:nvSpPr>
        <p:spPr>
          <a:xfrm>
            <a:off x="17628886" y="8782295"/>
            <a:ext cx="5002074" cy="1532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Allocates storage </a:t>
            </a:r>
            <a:br/>
            <a:r>
              <a:t>for a declaration</a:t>
            </a:r>
          </a:p>
        </p:txBody>
      </p:sp>
      <p:sp>
        <p:nvSpPr>
          <p:cNvPr id="1000" name="Connection Line"/>
          <p:cNvSpPr/>
          <p:nvPr/>
        </p:nvSpPr>
        <p:spPr>
          <a:xfrm>
            <a:off x="11540672" y="9524189"/>
            <a:ext cx="6398023" cy="1396936"/>
          </a:xfrm>
          <a:custGeom>
            <a:avLst/>
            <a:gdLst/>
            <a:ahLst/>
            <a:cxnLst>
              <a:cxn ang="0">
                <a:pos x="wd2" y="hd2"/>
              </a:cxn>
              <a:cxn ang="5400000">
                <a:pos x="wd2" y="hd2"/>
              </a:cxn>
              <a:cxn ang="10800000">
                <a:pos x="wd2" y="hd2"/>
              </a:cxn>
              <a:cxn ang="16200000">
                <a:pos x="wd2" y="hd2"/>
              </a:cxn>
            </a:cxnLst>
            <a:rect l="0" t="0" r="r" b="b"/>
            <a:pathLst>
              <a:path w="21600" h="16912" fill="norm" stroke="1" extrusionOk="0">
                <a:moveTo>
                  <a:pt x="21600" y="0"/>
                </a:moveTo>
                <a:cubicBezTo>
                  <a:pt x="7759" y="17922"/>
                  <a:pt x="559" y="21600"/>
                  <a:pt x="0" y="11035"/>
                </a:cubicBezTo>
              </a:path>
            </a:pathLst>
          </a:custGeom>
          <a:ln w="38100">
            <a:solidFill>
              <a:srgbClr val="FFFFFF"/>
            </a:solidFill>
            <a:miter lim="400000"/>
            <a:tailEnd type="triangle"/>
          </a:ln>
        </p:spPr>
        <p:txBody>
          <a:bodyPr/>
          <a:lstStyle/>
          <a:p>
            <a:pPr/>
          </a:p>
        </p:txBody>
      </p:sp>
      <p:sp>
        <p:nvSpPr>
          <p:cNvPr id="997" name="Returns a declaration given a string"/>
          <p:cNvSpPr txBox="1"/>
          <p:nvPr/>
        </p:nvSpPr>
        <p:spPr>
          <a:xfrm>
            <a:off x="13469258" y="4579260"/>
            <a:ext cx="9755734"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Returns a declaration given a string</a:t>
            </a:r>
          </a:p>
        </p:txBody>
      </p:sp>
      <p:sp>
        <p:nvSpPr>
          <p:cNvPr id="1001" name="Connection Line"/>
          <p:cNvSpPr/>
          <p:nvPr/>
        </p:nvSpPr>
        <p:spPr>
          <a:xfrm>
            <a:off x="10027707" y="3558553"/>
            <a:ext cx="3054154" cy="3114630"/>
          </a:xfrm>
          <a:custGeom>
            <a:avLst/>
            <a:gdLst/>
            <a:ahLst/>
            <a:cxnLst>
              <a:cxn ang="0">
                <a:pos x="wd2" y="hd2"/>
              </a:cxn>
              <a:cxn ang="5400000">
                <a:pos x="wd2" y="hd2"/>
              </a:cxn>
              <a:cxn ang="10800000">
                <a:pos x="wd2" y="hd2"/>
              </a:cxn>
              <a:cxn ang="16200000">
                <a:pos x="wd2" y="hd2"/>
              </a:cxn>
            </a:cxnLst>
            <a:rect l="0" t="0" r="r" b="b"/>
            <a:pathLst>
              <a:path w="21600" h="17556" fill="norm" stroke="1" extrusionOk="0">
                <a:moveTo>
                  <a:pt x="21600" y="3462"/>
                </a:moveTo>
                <a:cubicBezTo>
                  <a:pt x="11576" y="-4044"/>
                  <a:pt x="4376" y="654"/>
                  <a:pt x="0" y="17556"/>
                </a:cubicBezTo>
              </a:path>
            </a:pathLst>
          </a:custGeom>
          <a:ln w="38100">
            <a:solidFill>
              <a:srgbClr val="FFFFFF"/>
            </a:solidFill>
            <a:miter lim="400000"/>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92">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992">
                                            <p:txEl>
                                              <p:pRg st="2" end="2"/>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992">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ID="10" grpId="2" fill="hold">
                                  <p:stCondLst>
                                    <p:cond delay="400"/>
                                  </p:stCondLst>
                                  <p:iterate type="el" backwards="0">
                                    <p:tmAbs val="0"/>
                                  </p:iterate>
                                  <p:childTnLst>
                                    <p:set>
                                      <p:cBhvr>
                                        <p:cTn id="21" fill="hold"/>
                                        <p:tgtEl>
                                          <p:spTgt spid="997"/>
                                        </p:tgtEl>
                                        <p:attrNameLst>
                                          <p:attrName>style.visibility</p:attrName>
                                        </p:attrNameLst>
                                      </p:cBhvr>
                                      <p:to>
                                        <p:strVal val="visible"/>
                                      </p:to>
                                    </p:set>
                                    <p:animEffect filter="fade" transition="in">
                                      <p:cBhvr>
                                        <p:cTn id="22" dur="500"/>
                                        <p:tgtEl>
                                          <p:spTgt spid="997"/>
                                        </p:tgtEl>
                                      </p:cBhvr>
                                    </p:animEffect>
                                  </p:childTnLst>
                                </p:cTn>
                              </p:par>
                            </p:childTnLst>
                          </p:cTn>
                        </p:par>
                        <p:par>
                          <p:cTn id="23" fill="hold">
                            <p:stCondLst>
                              <p:cond delay="900"/>
                            </p:stCondLst>
                            <p:childTnLst>
                              <p:par>
                                <p:cTn id="24" presetClass="entr" nodeType="afterEffect" presetID="10" grpId="3" fill="hold">
                                  <p:stCondLst>
                                    <p:cond delay="0"/>
                                  </p:stCondLst>
                                  <p:iterate type="el" backwards="0">
                                    <p:tmAbs val="0"/>
                                  </p:iterate>
                                  <p:childTnLst>
                                    <p:set>
                                      <p:cBhvr>
                                        <p:cTn id="25" fill="hold"/>
                                        <p:tgtEl>
                                          <p:spTgt spid="1001"/>
                                        </p:tgtEl>
                                        <p:attrNameLst>
                                          <p:attrName>style.visibility</p:attrName>
                                        </p:attrNameLst>
                                      </p:cBhvr>
                                      <p:to>
                                        <p:strVal val="visible"/>
                                      </p:to>
                                    </p:set>
                                    <p:animEffect filter="fade" transition="in">
                                      <p:cBhvr>
                                        <p:cTn id="26" dur="500"/>
                                        <p:tgtEl>
                                          <p:spTgt spid="1001"/>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992">
                                            <p:txEl>
                                              <p:pRg st="4" end="4"/>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ID="10" grpId="4" fill="hold">
                                  <p:stCondLst>
                                    <p:cond delay="0"/>
                                  </p:stCondLst>
                                  <p:iterate type="el" backwards="0">
                                    <p:tmAbs val="0"/>
                                  </p:iterate>
                                  <p:childTnLst>
                                    <p:set>
                                      <p:cBhvr>
                                        <p:cTn id="33" fill="hold"/>
                                        <p:tgtEl>
                                          <p:spTgt spid="993"/>
                                        </p:tgtEl>
                                        <p:attrNameLst>
                                          <p:attrName>style.visibility</p:attrName>
                                        </p:attrNameLst>
                                      </p:cBhvr>
                                      <p:to>
                                        <p:strVal val="visible"/>
                                      </p:to>
                                    </p:set>
                                    <p:animEffect filter="fade" transition="in">
                                      <p:cBhvr>
                                        <p:cTn id="34" dur="500"/>
                                        <p:tgtEl>
                                          <p:spTgt spid="993"/>
                                        </p:tgtEl>
                                      </p:cBhvr>
                                    </p:animEffect>
                                  </p:childTnLst>
                                </p:cTn>
                              </p:par>
                            </p:childTnLst>
                          </p:cTn>
                        </p:par>
                        <p:par>
                          <p:cTn id="35" fill="hold">
                            <p:stCondLst>
                              <p:cond delay="500"/>
                            </p:stCondLst>
                            <p:childTnLst>
                              <p:par>
                                <p:cTn id="36" presetClass="entr" nodeType="afterEffect" presetID="10" grpId="5" fill="hold">
                                  <p:stCondLst>
                                    <p:cond delay="0"/>
                                  </p:stCondLst>
                                  <p:iterate type="el" backwards="0">
                                    <p:tmAbs val="0"/>
                                  </p:iterate>
                                  <p:childTnLst>
                                    <p:set>
                                      <p:cBhvr>
                                        <p:cTn id="37" fill="hold"/>
                                        <p:tgtEl>
                                          <p:spTgt spid="999"/>
                                        </p:tgtEl>
                                        <p:attrNameLst>
                                          <p:attrName>style.visibility</p:attrName>
                                        </p:attrNameLst>
                                      </p:cBhvr>
                                      <p:to>
                                        <p:strVal val="visible"/>
                                      </p:to>
                                    </p:set>
                                    <p:animEffect filter="fade" transition="in">
                                      <p:cBhvr>
                                        <p:cTn id="38" dur="500"/>
                                        <p:tgtEl>
                                          <p:spTgt spid="999"/>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 fill="hold">
                                  <p:stCondLst>
                                    <p:cond delay="0"/>
                                  </p:stCondLst>
                                  <p:iterate type="el" backwards="0">
                                    <p:tmAbs val="0"/>
                                  </p:iterate>
                                  <p:childTnLst>
                                    <p:set>
                                      <p:cBhvr>
                                        <p:cTn id="42" fill="hold"/>
                                        <p:tgtEl>
                                          <p:spTgt spid="992">
                                            <p:txEl>
                                              <p:pRg st="5" end="5"/>
                                            </p:txEl>
                                          </p:spTgt>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1" fill="hold">
                                  <p:stCondLst>
                                    <p:cond delay="0"/>
                                  </p:stCondLst>
                                  <p:iterate type="el" backwards="0">
                                    <p:tmAbs val="0"/>
                                  </p:iterate>
                                  <p:childTnLst>
                                    <p:set>
                                      <p:cBhvr>
                                        <p:cTn id="45" fill="hold"/>
                                        <p:tgtEl>
                                          <p:spTgt spid="992">
                                            <p:txEl>
                                              <p:pRg st="6" end="6"/>
                                            </p:txEl>
                                          </p:spTgt>
                                        </p:tgtEl>
                                        <p:attrNameLst>
                                          <p:attrName>style.visibility</p:attrName>
                                        </p:attrNameLst>
                                      </p:cBhvr>
                                      <p:to>
                                        <p:strVal val="visible"/>
                                      </p:to>
                                    </p:set>
                                  </p:childTnLst>
                                </p:cTn>
                              </p:par>
                            </p:childTnLst>
                          </p:cTn>
                        </p:par>
                        <p:par>
                          <p:cTn id="46" fill="hold">
                            <p:stCondLst>
                              <p:cond delay="0"/>
                            </p:stCondLst>
                            <p:childTnLst>
                              <p:par>
                                <p:cTn id="47" presetClass="entr" nodeType="afterEffect" presetID="10" grpId="6" fill="hold">
                                  <p:stCondLst>
                                    <p:cond delay="300"/>
                                  </p:stCondLst>
                                  <p:iterate type="el" backwards="0">
                                    <p:tmAbs val="0"/>
                                  </p:iterate>
                                  <p:childTnLst>
                                    <p:set>
                                      <p:cBhvr>
                                        <p:cTn id="48" fill="hold"/>
                                        <p:tgtEl>
                                          <p:spTgt spid="995"/>
                                        </p:tgtEl>
                                        <p:attrNameLst>
                                          <p:attrName>style.visibility</p:attrName>
                                        </p:attrNameLst>
                                      </p:cBhvr>
                                      <p:to>
                                        <p:strVal val="visible"/>
                                      </p:to>
                                    </p:set>
                                    <p:animEffect filter="fade" transition="in">
                                      <p:cBhvr>
                                        <p:cTn id="49" dur="500"/>
                                        <p:tgtEl>
                                          <p:spTgt spid="995"/>
                                        </p:tgtEl>
                                      </p:cBhvr>
                                    </p:animEffect>
                                  </p:childTnLst>
                                </p:cTn>
                              </p:par>
                            </p:childTnLst>
                          </p:cTn>
                        </p:par>
                        <p:par>
                          <p:cTn id="50" fill="hold">
                            <p:stCondLst>
                              <p:cond delay="800"/>
                            </p:stCondLst>
                            <p:childTnLst>
                              <p:par>
                                <p:cTn id="51" presetClass="entr" nodeType="afterEffect" presetID="10" grpId="7" fill="hold">
                                  <p:stCondLst>
                                    <p:cond delay="0"/>
                                  </p:stCondLst>
                                  <p:iterate type="el" backwards="0">
                                    <p:tmAbs val="0"/>
                                  </p:iterate>
                                  <p:childTnLst>
                                    <p:set>
                                      <p:cBhvr>
                                        <p:cTn id="52" fill="hold"/>
                                        <p:tgtEl>
                                          <p:spTgt spid="1000"/>
                                        </p:tgtEl>
                                        <p:attrNameLst>
                                          <p:attrName>style.visibility</p:attrName>
                                        </p:attrNameLst>
                                      </p:cBhvr>
                                      <p:to>
                                        <p:strVal val="visible"/>
                                      </p:to>
                                    </p:set>
                                    <p:animEffect filter="fade" transition="in">
                                      <p:cBhvr>
                                        <p:cTn id="53" dur="500"/>
                                        <p:tgtEl>
                                          <p:spTgt spid="1000"/>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 fill="hold">
                                  <p:stCondLst>
                                    <p:cond delay="0"/>
                                  </p:stCondLst>
                                  <p:iterate type="el" backwards="0">
                                    <p:tmAbs val="0"/>
                                  </p:iterate>
                                  <p:childTnLst>
                                    <p:set>
                                      <p:cBhvr>
                                        <p:cTn id="57" fill="hold"/>
                                        <p:tgtEl>
                                          <p:spTgt spid="992">
                                            <p:txEl>
                                              <p:pRg st="7" end="7"/>
                                            </p:txEl>
                                          </p:spTgt>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 fill="hold">
                                  <p:stCondLst>
                                    <p:cond delay="0"/>
                                  </p:stCondLst>
                                  <p:iterate type="el" backwards="0">
                                    <p:tmAbs val="0"/>
                                  </p:iterate>
                                  <p:childTnLst>
                                    <p:set>
                                      <p:cBhvr>
                                        <p:cTn id="60" fill="hold"/>
                                        <p:tgtEl>
                                          <p:spTgt spid="99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92" grpId="1"/>
      <p:bldP build="whole" bldLvl="1" animBg="1" rev="0" advAuto="0" spid="999" grpId="5"/>
      <p:bldP build="whole" bldLvl="1" animBg="1" rev="0" advAuto="0" spid="1001" grpId="3"/>
      <p:bldP build="whole" bldLvl="1" animBg="1" rev="0" advAuto="0" spid="1000" grpId="7"/>
      <p:bldP build="whole" bldLvl="1" animBg="1" rev="0" advAuto="0" spid="995" grpId="6"/>
      <p:bldP build="whole" bldLvl="1" animBg="1" rev="0" advAuto="0" spid="997" grpId="2"/>
      <p:bldP build="whole" bldLvl="1" animBg="1" rev="0" advAuto="0" spid="993" grpId="4"/>
    </p:bldLst>
  </p:timing>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3" name="Exercise 4"/>
          <p:cNvSpPr txBox="1"/>
          <p:nvPr>
            <p:ph type="title"/>
          </p:nvPr>
        </p:nvSpPr>
        <p:spPr>
          <a:prstGeom prst="rect">
            <a:avLst/>
          </a:prstGeom>
        </p:spPr>
        <p:txBody>
          <a:bodyPr/>
          <a:lstStyle/>
          <a:p>
            <a:pPr/>
            <a:r>
              <a:t>Exercise 4</a:t>
            </a:r>
          </a:p>
        </p:txBody>
      </p:sp>
      <p:sp>
        <p:nvSpPr>
          <p:cNvPr id="1004" name="p3-ex4.c: Incorporates p3-ex4-lib in a C bina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p3-ex4.c: Incorporates p3-ex4-lib in a C binary</a:t>
            </a:r>
          </a:p>
        </p:txBody>
      </p:sp>
      <p:sp>
        <p:nvSpPr>
          <p:cNvPr id="1005" name="const char* Code = &quot;void* operator new(__SIZE_TYPE__, void* __p) noexcept;&quot;…"/>
          <p:cNvSpPr txBox="1"/>
          <p:nvPr/>
        </p:nvSpPr>
        <p:spPr>
          <a:xfrm>
            <a:off x="1769962" y="5722209"/>
            <a:ext cx="22063473" cy="530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34BC26"/>
                </a:solidFill>
                <a:latin typeface="Courier New"/>
                <a:ea typeface="Courier New"/>
                <a:cs typeface="Courier New"/>
                <a:sym typeface="Courier New"/>
              </a:defRPr>
            </a:pPr>
            <a:r>
              <a:rPr>
                <a:solidFill>
                  <a:srgbClr val="34BBC8"/>
                </a:solidFill>
              </a:rPr>
              <a:t>const</a:t>
            </a:r>
            <a:r>
              <a:rPr>
                <a:solidFill>
                  <a:srgbClr val="F4F4F4"/>
                </a:solidFill>
              </a:rPr>
              <a:t> </a:t>
            </a:r>
            <a:r>
              <a:t>char</a:t>
            </a:r>
            <a:r>
              <a:rPr>
                <a:solidFill>
                  <a:srgbClr val="F4F4F4"/>
                </a:solidFill>
              </a:rPr>
              <a:t>* </a:t>
            </a:r>
            <a:r>
              <a:rPr>
                <a:solidFill>
                  <a:srgbClr val="AFAD24"/>
                </a:solidFill>
              </a:rPr>
              <a:t>Code</a:t>
            </a:r>
            <a:r>
              <a:rPr>
                <a:solidFill>
                  <a:srgbClr val="F4F4F4"/>
                </a:solidFill>
              </a:rPr>
              <a:t> = "void* operator new(__SIZE_TYPE__, void* __p) noexcept;"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"\n #include &lt;typeinfo&gt; \n”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"extern \"C\" int printf(const char*,...);"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"class A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"struct B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  template&lt;typename T&gt;"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  void callme(T)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    printf(\" Instantiated with [%s] \\n \", typeid(T).name());"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p>
        </p:txBody>
      </p:sp>
      <p:sp>
        <p:nvSpPr>
          <p:cNvPr id="1006" name="Rounded Rectangle"/>
          <p:cNvSpPr/>
          <p:nvPr/>
        </p:nvSpPr>
        <p:spPr>
          <a:xfrm>
            <a:off x="5560169" y="8355385"/>
            <a:ext cx="18328763" cy="1644709"/>
          </a:xfrm>
          <a:prstGeom prst="roundRect">
            <a:avLst>
              <a:gd name="adj" fmla="val 11583"/>
            </a:avLst>
          </a:prstGeom>
          <a:solidFill>
            <a:schemeClr val="accent1">
              <a:lumOff val="13575"/>
              <a:alpha val="49823"/>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06"/>
                                        </p:tgtEl>
                                        <p:attrNameLst>
                                          <p:attrName>style.visibility</p:attrName>
                                        </p:attrNameLst>
                                      </p:cBhvr>
                                      <p:to>
                                        <p:strVal val="visible"/>
                                      </p:to>
                                    </p:set>
                                    <p:animEffect filter="fade" transition="in">
                                      <p:cBhvr>
                                        <p:cTn id="7" dur="1000"/>
                                        <p:tgtEl>
                                          <p:spTgt spid="10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06" grpId="1"/>
    </p:bldLst>
  </p:timing>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8" name="Exercise 4"/>
          <p:cNvSpPr txBox="1"/>
          <p:nvPr>
            <p:ph type="title"/>
          </p:nvPr>
        </p:nvSpPr>
        <p:spPr>
          <a:xfrm>
            <a:off x="1206500" y="972093"/>
            <a:ext cx="21971000" cy="1433163"/>
          </a:xfrm>
          <a:prstGeom prst="rect">
            <a:avLst/>
          </a:prstGeom>
        </p:spPr>
        <p:txBody>
          <a:bodyPr/>
          <a:lstStyle/>
          <a:p>
            <a:pPr/>
            <a:r>
              <a:t>Exercise 4</a:t>
            </a:r>
          </a:p>
        </p:txBody>
      </p:sp>
      <p:sp>
        <p:nvSpPr>
          <p:cNvPr id="1009" name="p3-ex4.c: Incorporates p3-ex4-lib in a C binary"/>
          <p:cNvSpPr txBox="1"/>
          <p:nvPr>
            <p:ph type="body" idx="21"/>
          </p:nvPr>
        </p:nvSpPr>
        <p:spPr>
          <a:xfrm>
            <a:off x="1206500" y="2265555"/>
            <a:ext cx="21971000" cy="934780"/>
          </a:xfrm>
          <a:prstGeom prst="rect">
            <a:avLst/>
          </a:prstGeom>
          <a:extLst>
            <a:ext uri="{C572A759-6A51-4108-AA02-DFA0A04FC94B}">
              <ma14:wrappingTextBoxFlag xmlns:ma14="http://schemas.microsoft.com/office/mac/drawingml/2011/main" val="1"/>
            </a:ext>
          </a:extLst>
        </p:spPr>
        <p:txBody>
          <a:bodyPr/>
          <a:lstStyle/>
          <a:p>
            <a:pPr/>
            <a:r>
              <a:t>p3-ex4.c: Incorporates p3-ex4-lib in a C binary</a:t>
            </a:r>
          </a:p>
        </p:txBody>
      </p:sp>
      <p:sp>
        <p:nvSpPr>
          <p:cNvPr id="1010" name="int main(int argc, char **argv) {…"/>
          <p:cNvSpPr txBox="1"/>
          <p:nvPr/>
        </p:nvSpPr>
        <p:spPr>
          <a:xfrm>
            <a:off x="1206500" y="4114256"/>
            <a:ext cx="22718536" cy="895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5230E1"/>
                </a:solidFill>
                <a:latin typeface="Courier New"/>
                <a:ea typeface="Courier New"/>
                <a:cs typeface="Courier New"/>
                <a:sym typeface="Courier New"/>
              </a:defRPr>
            </a:pPr>
            <a:r>
              <a:rPr>
                <a:solidFill>
                  <a:srgbClr val="34BC26"/>
                </a:solidFill>
              </a:rPr>
              <a:t>int</a:t>
            </a:r>
            <a:r>
              <a:rPr>
                <a:solidFill>
                  <a:srgbClr val="F4F4F4"/>
                </a:solidFill>
              </a:rPr>
              <a:t> </a:t>
            </a:r>
            <a:r>
              <a:t>main</a:t>
            </a:r>
            <a:r>
              <a:rPr>
                <a:solidFill>
                  <a:srgbClr val="F4F4F4"/>
                </a:solidFill>
              </a:rPr>
              <a:t>(</a:t>
            </a:r>
            <a:r>
              <a:rPr>
                <a:solidFill>
                  <a:srgbClr val="34BC26"/>
                </a:solidFill>
              </a:rPr>
              <a:t>int</a:t>
            </a:r>
            <a:r>
              <a:rPr>
                <a:solidFill>
                  <a:srgbClr val="F4F4F4"/>
                </a:solidFill>
              </a:rPr>
              <a:t> </a:t>
            </a:r>
            <a:r>
              <a:rPr>
                <a:solidFill>
                  <a:srgbClr val="AFAD24"/>
                </a:solidFill>
              </a:rPr>
              <a:t>argc</a:t>
            </a:r>
            <a:r>
              <a:rPr>
                <a:solidFill>
                  <a:srgbClr val="F4F4F4"/>
                </a:solidFill>
              </a:rPr>
              <a:t>, </a:t>
            </a:r>
            <a:r>
              <a:rPr>
                <a:solidFill>
                  <a:srgbClr val="34BC26"/>
                </a:solidFill>
              </a:rPr>
              <a:t>char</a:t>
            </a:r>
            <a:r>
              <a:rPr>
                <a:solidFill>
                  <a:srgbClr val="F4F4F4"/>
                </a:solidFill>
              </a:rPr>
              <a:t> **</a:t>
            </a:r>
            <a:r>
              <a:rPr>
                <a:solidFill>
                  <a:srgbClr val="AFAD24"/>
                </a:solidFill>
              </a:rPr>
              <a:t>argv</a:t>
            </a:r>
            <a:r>
              <a:rPr>
                <a:solidFill>
                  <a:srgbClr val="F4F4F4"/>
                </a:solidFill>
              </a:rPr>
              <a:t>) {</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Clang_Parse(Code);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34BC26"/>
                </a:solidFill>
              </a:rPr>
              <a:t>Decl_t</a:t>
            </a:r>
            <a:r>
              <a:t> </a:t>
            </a:r>
            <a:r>
              <a:rPr>
                <a:solidFill>
                  <a:srgbClr val="AFAD24"/>
                </a:solidFill>
              </a:rPr>
              <a:t>TemplatedClass</a:t>
            </a:r>
            <a:r>
              <a:t> = Clang_LookupName(</a:t>
            </a:r>
            <a:r>
              <a:rPr>
                <a:solidFill>
                  <a:srgbClr val="34BC26"/>
                </a:solidFill>
              </a:rPr>
              <a:t>"B"</a:t>
            </a:r>
            <a:r>
              <a:t>, </a:t>
            </a:r>
            <a:r>
              <a:rPr>
                <a:solidFill>
                  <a:srgbClr val="AFAD24"/>
                </a:solidFill>
              </a:rPr>
              <a:t>/*Context=*/</a:t>
            </a:r>
            <a:r>
              <a:t>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T = Clang_LookupName(</a:t>
            </a:r>
            <a:r>
              <a:rPr>
                <a:solidFill>
                  <a:srgbClr val="34BC26"/>
                </a:solidFill>
              </a:rPr>
              <a:t>"A"</a:t>
            </a:r>
            <a:r>
              <a:t>, </a:t>
            </a:r>
            <a:r>
              <a:rPr>
                <a:solidFill>
                  <a:srgbClr val="AFAD24"/>
                </a:solidFill>
              </a:rPr>
              <a:t>/*Context=*/</a:t>
            </a:r>
            <a:r>
              <a:t>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AFAD24"/>
                </a:solidFill>
              </a:rPr>
              <a:t>// Instantiate B::callme with the given types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34BC26"/>
                </a:solidFill>
              </a:rPr>
              <a:t>Decl_t</a:t>
            </a:r>
            <a:r>
              <a:t> Instantiation = Clang_InstantiateTemplate(TemplatedClass, </a:t>
            </a:r>
            <a:r>
              <a:rPr>
                <a:solidFill>
                  <a:srgbClr val="34BC26"/>
                </a:solidFill>
              </a:rPr>
              <a:t>"callme"</a:t>
            </a:r>
            <a:r>
              <a:t>, </a:t>
            </a:r>
            <a:r>
              <a:rPr>
                <a:solidFill>
                  <a:srgbClr val="34BC26"/>
                </a:solidFill>
              </a:rPr>
              <a:t>"B"</a:t>
            </a:r>
            <a:r>
              <a:rPr>
                <a:solidFill>
                  <a:srgbClr val="FFFFFF"/>
                </a:solidFill>
              </a:rP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AFAD24"/>
                </a:solidFill>
              </a:rPr>
              <a:t>// Get the symbol to call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34BBC8"/>
                </a:solidFill>
                <a:latin typeface="Courier New"/>
                <a:ea typeface="Courier New"/>
                <a:cs typeface="Courier New"/>
                <a:sym typeface="Courier New"/>
              </a:defRPr>
            </a:pPr>
            <a:r>
              <a:rPr>
                <a:solidFill>
                  <a:srgbClr val="F4F4F4"/>
                </a:solidFill>
              </a:rPr>
              <a:t>  </a:t>
            </a:r>
            <a:r>
              <a:t>typedef</a:t>
            </a:r>
            <a:r>
              <a:rPr>
                <a:solidFill>
                  <a:srgbClr val="F4F4F4"/>
                </a:solidFill>
              </a:rPr>
              <a:t> </a:t>
            </a:r>
            <a:r>
              <a:rPr>
                <a:solidFill>
                  <a:srgbClr val="34BC26"/>
                </a:solidFill>
              </a:rPr>
              <a:t>void</a:t>
            </a:r>
            <a:r>
              <a:rPr>
                <a:solidFill>
                  <a:srgbClr val="F4F4F4"/>
                </a:solidFill>
              </a:rPr>
              <a:t> (*</a:t>
            </a:r>
            <a:r>
              <a:rPr>
                <a:solidFill>
                  <a:srgbClr val="34BC26"/>
                </a:solidFill>
              </a:rPr>
              <a:t>fn_def</a:t>
            </a:r>
            <a:r>
              <a:rPr>
                <a:solidFill>
                  <a:srgbClr val="F4F4F4"/>
                </a:solidFill>
              </a:rPr>
              <a:t>)(</a:t>
            </a:r>
            <a:r>
              <a:rPr>
                <a:solidFill>
                  <a:srgbClr val="34BC26"/>
                </a:solidFill>
              </a:rPr>
              <a:t>void</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34BC26"/>
                </a:solidFill>
              </a:rPr>
              <a:t>fn_def</a:t>
            </a:r>
            <a:r>
              <a:t> </a:t>
            </a:r>
            <a:r>
              <a:rPr>
                <a:solidFill>
                  <a:srgbClr val="AFAD24"/>
                </a:solidFill>
              </a:rPr>
              <a:t>callme_fn_ptr</a:t>
            </a:r>
            <a:r>
              <a:t> = (</a:t>
            </a:r>
            <a:r>
              <a:rPr>
                <a:solidFill>
                  <a:srgbClr val="34BC26"/>
                </a:solidFill>
              </a:rPr>
              <a:t>fn_def</a:t>
            </a:r>
            <a:r>
              <a:t>) Clang_GetFunctionAddress(Instantiation);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AFAD24"/>
                </a:solidFill>
              </a:rPr>
              <a:t>// Create objects of type A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a:t>
            </a:r>
            <a:r>
              <a:rPr>
                <a:solidFill>
                  <a:srgbClr val="34BC26"/>
                </a:solidFill>
              </a:rPr>
              <a:t>void</a:t>
            </a:r>
            <a:r>
              <a:t>* </a:t>
            </a:r>
            <a:r>
              <a:rPr>
                <a:solidFill>
                  <a:srgbClr val="AFAD24"/>
                </a:solidFill>
              </a:rPr>
              <a:t>NewA</a:t>
            </a:r>
            <a:r>
              <a:t> = Clang_CreateObject(T);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  callme_fn_ptr(NewA);</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F4F4F4"/>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10">
                                            <p:bg/>
                                          </p:spTgt>
                                        </p:tgtEl>
                                        <p:attrNameLst>
                                          <p:attrName>style.visibility</p:attrName>
                                        </p:attrNameLst>
                                      </p:cBhvr>
                                      <p:to>
                                        <p:strVal val="visible"/>
                                      </p:to>
                                    </p:set>
                                    <p:animEffect filter="wipe(left)" transition="in">
                                      <p:cBhvr>
                                        <p:cTn id="7" dur="1000"/>
                                        <p:tgtEl>
                                          <p:spTgt spid="1010">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1010">
                                            <p:txEl>
                                              <p:pRg st="0" end="0"/>
                                            </p:txEl>
                                          </p:spTgt>
                                        </p:tgtEl>
                                        <p:attrNameLst>
                                          <p:attrName>style.visibility</p:attrName>
                                        </p:attrNameLst>
                                      </p:cBhvr>
                                      <p:to>
                                        <p:strVal val="visible"/>
                                      </p:to>
                                    </p:set>
                                    <p:animEffect filter="wipe(left)" transition="in">
                                      <p:cBhvr>
                                        <p:cTn id="10" dur="1000"/>
                                        <p:tgtEl>
                                          <p:spTgt spid="10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1010">
                                            <p:txEl>
                                              <p:pRg st="1" end="1"/>
                                            </p:txEl>
                                          </p:spTgt>
                                        </p:tgtEl>
                                        <p:attrNameLst>
                                          <p:attrName>style.visibility</p:attrName>
                                        </p:attrNameLst>
                                      </p:cBhvr>
                                      <p:to>
                                        <p:strVal val="visible"/>
                                      </p:to>
                                    </p:set>
                                    <p:animEffect filter="wipe(left)" transition="in">
                                      <p:cBhvr>
                                        <p:cTn id="15" dur="1000"/>
                                        <p:tgtEl>
                                          <p:spTgt spid="10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1010">
                                            <p:txEl>
                                              <p:pRg st="2" end="2"/>
                                            </p:txEl>
                                          </p:spTgt>
                                        </p:tgtEl>
                                        <p:attrNameLst>
                                          <p:attrName>style.visibility</p:attrName>
                                        </p:attrNameLst>
                                      </p:cBhvr>
                                      <p:to>
                                        <p:strVal val="visible"/>
                                      </p:to>
                                    </p:set>
                                    <p:animEffect filter="wipe(left)" transition="in">
                                      <p:cBhvr>
                                        <p:cTn id="20" dur="1000"/>
                                        <p:tgtEl>
                                          <p:spTgt spid="10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1" fill="hold">
                                  <p:stCondLst>
                                    <p:cond delay="0"/>
                                  </p:stCondLst>
                                  <p:iterate type="el" backwards="0">
                                    <p:tmAbs val="0"/>
                                  </p:iterate>
                                  <p:childTnLst>
                                    <p:set>
                                      <p:cBhvr>
                                        <p:cTn id="24" fill="hold"/>
                                        <p:tgtEl>
                                          <p:spTgt spid="1010">
                                            <p:txEl>
                                              <p:pRg st="3" end="3"/>
                                            </p:txEl>
                                          </p:spTgt>
                                        </p:tgtEl>
                                        <p:attrNameLst>
                                          <p:attrName>style.visibility</p:attrName>
                                        </p:attrNameLst>
                                      </p:cBhvr>
                                      <p:to>
                                        <p:strVal val="visible"/>
                                      </p:to>
                                    </p:set>
                                    <p:animEffect filter="wipe(left)" transition="in">
                                      <p:cBhvr>
                                        <p:cTn id="25" dur="1000"/>
                                        <p:tgtEl>
                                          <p:spTgt spid="1010">
                                            <p:txEl>
                                              <p:pRg st="3" end="3"/>
                                            </p:txEl>
                                          </p:spTgt>
                                        </p:tgtEl>
                                      </p:cBhvr>
                                    </p:animEffect>
                                  </p:childTnLst>
                                </p:cTn>
                              </p:par>
                            </p:childTnLst>
                          </p:cTn>
                        </p:par>
                        <p:par>
                          <p:cTn id="26" fill="hold">
                            <p:stCondLst>
                              <p:cond delay="1000"/>
                            </p:stCondLst>
                            <p:childTnLst>
                              <p:par>
                                <p:cTn id="27" presetClass="entr" nodeType="afterEffect" presetSubtype="8" presetID="22" grpId="1" fill="hold">
                                  <p:stCondLst>
                                    <p:cond delay="0"/>
                                  </p:stCondLst>
                                  <p:iterate type="el" backwards="0">
                                    <p:tmAbs val="0"/>
                                  </p:iterate>
                                  <p:childTnLst>
                                    <p:set>
                                      <p:cBhvr>
                                        <p:cTn id="28" fill="hold"/>
                                        <p:tgtEl>
                                          <p:spTgt spid="1010">
                                            <p:txEl>
                                              <p:pRg st="4" end="4"/>
                                            </p:txEl>
                                          </p:spTgt>
                                        </p:tgtEl>
                                        <p:attrNameLst>
                                          <p:attrName>style.visibility</p:attrName>
                                        </p:attrNameLst>
                                      </p:cBhvr>
                                      <p:to>
                                        <p:strVal val="visible"/>
                                      </p:to>
                                    </p:set>
                                    <p:animEffect filter="wipe(left)" transition="in">
                                      <p:cBhvr>
                                        <p:cTn id="29" dur="1000"/>
                                        <p:tgtEl>
                                          <p:spTgt spid="101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2" grpId="1" fill="hold">
                                  <p:stCondLst>
                                    <p:cond delay="0"/>
                                  </p:stCondLst>
                                  <p:iterate type="el" backwards="0">
                                    <p:tmAbs val="0"/>
                                  </p:iterate>
                                  <p:childTnLst>
                                    <p:set>
                                      <p:cBhvr>
                                        <p:cTn id="33" fill="hold"/>
                                        <p:tgtEl>
                                          <p:spTgt spid="1010">
                                            <p:txEl>
                                              <p:pRg st="5" end="5"/>
                                            </p:txEl>
                                          </p:spTgt>
                                        </p:tgtEl>
                                        <p:attrNameLst>
                                          <p:attrName>style.visibility</p:attrName>
                                        </p:attrNameLst>
                                      </p:cBhvr>
                                      <p:to>
                                        <p:strVal val="visible"/>
                                      </p:to>
                                    </p:set>
                                    <p:animEffect filter="wipe(left)" transition="in">
                                      <p:cBhvr>
                                        <p:cTn id="34" dur="1000"/>
                                        <p:tgtEl>
                                          <p:spTgt spid="1010">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22" grpId="1" fill="hold">
                                  <p:stCondLst>
                                    <p:cond delay="0"/>
                                  </p:stCondLst>
                                  <p:iterate type="el" backwards="0">
                                    <p:tmAbs val="0"/>
                                  </p:iterate>
                                  <p:childTnLst>
                                    <p:set>
                                      <p:cBhvr>
                                        <p:cTn id="38" fill="hold"/>
                                        <p:tgtEl>
                                          <p:spTgt spid="1010">
                                            <p:txEl>
                                              <p:pRg st="6" end="6"/>
                                            </p:txEl>
                                          </p:spTgt>
                                        </p:tgtEl>
                                        <p:attrNameLst>
                                          <p:attrName>style.visibility</p:attrName>
                                        </p:attrNameLst>
                                      </p:cBhvr>
                                      <p:to>
                                        <p:strVal val="visible"/>
                                      </p:to>
                                    </p:set>
                                    <p:animEffect filter="wipe(left)" transition="in">
                                      <p:cBhvr>
                                        <p:cTn id="39" dur="1000"/>
                                        <p:tgtEl>
                                          <p:spTgt spid="1010">
                                            <p:txEl>
                                              <p:pRg st="6" end="6"/>
                                            </p:txEl>
                                          </p:spTgt>
                                        </p:tgtEl>
                                      </p:cBhvr>
                                    </p:animEffect>
                                  </p:childTnLst>
                                </p:cTn>
                              </p:par>
                            </p:childTnLst>
                          </p:cTn>
                        </p:par>
                        <p:par>
                          <p:cTn id="40" fill="hold">
                            <p:stCondLst>
                              <p:cond delay="1000"/>
                            </p:stCondLst>
                            <p:childTnLst>
                              <p:par>
                                <p:cTn id="41" presetClass="entr" nodeType="afterEffect" presetSubtype="8" presetID="22" grpId="1" fill="hold">
                                  <p:stCondLst>
                                    <p:cond delay="0"/>
                                  </p:stCondLst>
                                  <p:iterate type="el" backwards="0">
                                    <p:tmAbs val="0"/>
                                  </p:iterate>
                                  <p:childTnLst>
                                    <p:set>
                                      <p:cBhvr>
                                        <p:cTn id="42" fill="hold"/>
                                        <p:tgtEl>
                                          <p:spTgt spid="1010">
                                            <p:txEl>
                                              <p:pRg st="7" end="7"/>
                                            </p:txEl>
                                          </p:spTgt>
                                        </p:tgtEl>
                                        <p:attrNameLst>
                                          <p:attrName>style.visibility</p:attrName>
                                        </p:attrNameLst>
                                      </p:cBhvr>
                                      <p:to>
                                        <p:strVal val="visible"/>
                                      </p:to>
                                    </p:set>
                                    <p:animEffect filter="wipe(left)" transition="in">
                                      <p:cBhvr>
                                        <p:cTn id="43" dur="1000"/>
                                        <p:tgtEl>
                                          <p:spTgt spid="1010">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1" fill="hold">
                                  <p:stCondLst>
                                    <p:cond delay="0"/>
                                  </p:stCondLst>
                                  <p:iterate type="el" backwards="0">
                                    <p:tmAbs val="0"/>
                                  </p:iterate>
                                  <p:childTnLst>
                                    <p:set>
                                      <p:cBhvr>
                                        <p:cTn id="47" fill="hold"/>
                                        <p:tgtEl>
                                          <p:spTgt spid="1010">
                                            <p:txEl>
                                              <p:pRg st="8" end="8"/>
                                            </p:txEl>
                                          </p:spTgt>
                                        </p:tgtEl>
                                        <p:attrNameLst>
                                          <p:attrName>style.visibility</p:attrName>
                                        </p:attrNameLst>
                                      </p:cBhvr>
                                      <p:to>
                                        <p:strVal val="visible"/>
                                      </p:to>
                                    </p:set>
                                    <p:animEffect filter="wipe(left)" transition="in">
                                      <p:cBhvr>
                                        <p:cTn id="48" dur="1000"/>
                                        <p:tgtEl>
                                          <p:spTgt spid="1010">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2" grpId="1" fill="hold">
                                  <p:stCondLst>
                                    <p:cond delay="0"/>
                                  </p:stCondLst>
                                  <p:iterate type="el" backwards="0">
                                    <p:tmAbs val="0"/>
                                  </p:iterate>
                                  <p:childTnLst>
                                    <p:set>
                                      <p:cBhvr>
                                        <p:cTn id="52" fill="hold"/>
                                        <p:tgtEl>
                                          <p:spTgt spid="1010">
                                            <p:txEl>
                                              <p:pRg st="9" end="9"/>
                                            </p:txEl>
                                          </p:spTgt>
                                        </p:tgtEl>
                                        <p:attrNameLst>
                                          <p:attrName>style.visibility</p:attrName>
                                        </p:attrNameLst>
                                      </p:cBhvr>
                                      <p:to>
                                        <p:strVal val="visible"/>
                                      </p:to>
                                    </p:set>
                                    <p:animEffect filter="wipe(left)" transition="in">
                                      <p:cBhvr>
                                        <p:cTn id="53" dur="1000"/>
                                        <p:tgtEl>
                                          <p:spTgt spid="1010">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8" presetID="22" grpId="1" fill="hold">
                                  <p:stCondLst>
                                    <p:cond delay="0"/>
                                  </p:stCondLst>
                                  <p:iterate type="el" backwards="0">
                                    <p:tmAbs val="0"/>
                                  </p:iterate>
                                  <p:childTnLst>
                                    <p:set>
                                      <p:cBhvr>
                                        <p:cTn id="57" fill="hold"/>
                                        <p:tgtEl>
                                          <p:spTgt spid="1010">
                                            <p:txEl>
                                              <p:pRg st="10" end="10"/>
                                            </p:txEl>
                                          </p:spTgt>
                                        </p:tgtEl>
                                        <p:attrNameLst>
                                          <p:attrName>style.visibility</p:attrName>
                                        </p:attrNameLst>
                                      </p:cBhvr>
                                      <p:to>
                                        <p:strVal val="visible"/>
                                      </p:to>
                                    </p:set>
                                    <p:animEffect filter="wipe(left)" transition="in">
                                      <p:cBhvr>
                                        <p:cTn id="58" dur="1000"/>
                                        <p:tgtEl>
                                          <p:spTgt spid="1010">
                                            <p:txEl>
                                              <p:pRg st="10" end="10"/>
                                            </p:txEl>
                                          </p:spTgt>
                                        </p:tgtEl>
                                      </p:cBhvr>
                                    </p:animEffect>
                                  </p:childTnLst>
                                </p:cTn>
                              </p:par>
                            </p:childTnLst>
                          </p:cTn>
                        </p:par>
                        <p:par>
                          <p:cTn id="59" fill="hold">
                            <p:stCondLst>
                              <p:cond delay="1000"/>
                            </p:stCondLst>
                            <p:childTnLst>
                              <p:par>
                                <p:cTn id="60" presetClass="entr" nodeType="afterEffect" presetSubtype="8" presetID="22" grpId="1" fill="hold">
                                  <p:stCondLst>
                                    <p:cond delay="0"/>
                                  </p:stCondLst>
                                  <p:iterate type="el" backwards="0">
                                    <p:tmAbs val="0"/>
                                  </p:iterate>
                                  <p:childTnLst>
                                    <p:set>
                                      <p:cBhvr>
                                        <p:cTn id="61" fill="hold"/>
                                        <p:tgtEl>
                                          <p:spTgt spid="1010">
                                            <p:txEl>
                                              <p:pRg st="11" end="11"/>
                                            </p:txEl>
                                          </p:spTgt>
                                        </p:tgtEl>
                                        <p:attrNameLst>
                                          <p:attrName>style.visibility</p:attrName>
                                        </p:attrNameLst>
                                      </p:cBhvr>
                                      <p:to>
                                        <p:strVal val="visible"/>
                                      </p:to>
                                    </p:set>
                                    <p:animEffect filter="wipe(left)" transition="in">
                                      <p:cBhvr>
                                        <p:cTn id="62" dur="1000"/>
                                        <p:tgtEl>
                                          <p:spTgt spid="10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2" grpId="1" fill="hold">
                                  <p:stCondLst>
                                    <p:cond delay="0"/>
                                  </p:stCondLst>
                                  <p:iterate type="el" backwards="0">
                                    <p:tmAbs val="0"/>
                                  </p:iterate>
                                  <p:childTnLst>
                                    <p:set>
                                      <p:cBhvr>
                                        <p:cTn id="66" fill="hold"/>
                                        <p:tgtEl>
                                          <p:spTgt spid="1010">
                                            <p:txEl>
                                              <p:pRg st="12" end="12"/>
                                            </p:txEl>
                                          </p:spTgt>
                                        </p:tgtEl>
                                        <p:attrNameLst>
                                          <p:attrName>style.visibility</p:attrName>
                                        </p:attrNameLst>
                                      </p:cBhvr>
                                      <p:to>
                                        <p:strVal val="visible"/>
                                      </p:to>
                                    </p:set>
                                    <p:animEffect filter="wipe(left)" transition="in">
                                      <p:cBhvr>
                                        <p:cTn id="67" dur="1000"/>
                                        <p:tgtEl>
                                          <p:spTgt spid="10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8" presetID="22" grpId="1" fill="hold">
                                  <p:stCondLst>
                                    <p:cond delay="0"/>
                                  </p:stCondLst>
                                  <p:iterate type="el" backwards="0">
                                    <p:tmAbs val="0"/>
                                  </p:iterate>
                                  <p:childTnLst>
                                    <p:set>
                                      <p:cBhvr>
                                        <p:cTn id="71" fill="hold"/>
                                        <p:tgtEl>
                                          <p:spTgt spid="1010">
                                            <p:txEl>
                                              <p:pRg st="13" end="13"/>
                                            </p:txEl>
                                          </p:spTgt>
                                        </p:tgtEl>
                                        <p:attrNameLst>
                                          <p:attrName>style.visibility</p:attrName>
                                        </p:attrNameLst>
                                      </p:cBhvr>
                                      <p:to>
                                        <p:strVal val="visible"/>
                                      </p:to>
                                    </p:set>
                                    <p:animEffect filter="wipe(left)" transition="in">
                                      <p:cBhvr>
                                        <p:cTn id="72" dur="1000"/>
                                        <p:tgtEl>
                                          <p:spTgt spid="1010">
                                            <p:txEl>
                                              <p:pRg st="13" end="13"/>
                                            </p:txEl>
                                          </p:spTgt>
                                        </p:tgtEl>
                                      </p:cBhvr>
                                    </p:animEffect>
                                  </p:childTnLst>
                                </p:cTn>
                              </p:par>
                            </p:childTnLst>
                          </p:cTn>
                        </p:par>
                        <p:par>
                          <p:cTn id="73" fill="hold">
                            <p:stCondLst>
                              <p:cond delay="1000"/>
                            </p:stCondLst>
                            <p:childTnLst>
                              <p:par>
                                <p:cTn id="74" presetClass="entr" nodeType="afterEffect" presetSubtype="8" presetID="22" grpId="1" fill="hold">
                                  <p:stCondLst>
                                    <p:cond delay="0"/>
                                  </p:stCondLst>
                                  <p:iterate type="el" backwards="0">
                                    <p:tmAbs val="0"/>
                                  </p:iterate>
                                  <p:childTnLst>
                                    <p:set>
                                      <p:cBhvr>
                                        <p:cTn id="75" fill="hold"/>
                                        <p:tgtEl>
                                          <p:spTgt spid="1010">
                                            <p:txEl>
                                              <p:pRg st="14" end="14"/>
                                            </p:txEl>
                                          </p:spTgt>
                                        </p:tgtEl>
                                        <p:attrNameLst>
                                          <p:attrName>style.visibility</p:attrName>
                                        </p:attrNameLst>
                                      </p:cBhvr>
                                      <p:to>
                                        <p:strVal val="visible"/>
                                      </p:to>
                                    </p:set>
                                    <p:animEffect filter="wipe(left)" transition="in">
                                      <p:cBhvr>
                                        <p:cTn id="76" dur="1000"/>
                                        <p:tgtEl>
                                          <p:spTgt spid="1010">
                                            <p:txEl>
                                              <p:pRg st="14" end="14"/>
                                            </p:txEl>
                                          </p:spTgt>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8" presetID="22" grpId="1" fill="hold">
                                  <p:stCondLst>
                                    <p:cond delay="0"/>
                                  </p:stCondLst>
                                  <p:iterate type="el" backwards="0">
                                    <p:tmAbs val="0"/>
                                  </p:iterate>
                                  <p:childTnLst>
                                    <p:set>
                                      <p:cBhvr>
                                        <p:cTn id="80" fill="hold"/>
                                        <p:tgtEl>
                                          <p:spTgt spid="1010">
                                            <p:txEl>
                                              <p:pRg st="15" end="15"/>
                                            </p:txEl>
                                          </p:spTgt>
                                        </p:tgtEl>
                                        <p:attrNameLst>
                                          <p:attrName>style.visibility</p:attrName>
                                        </p:attrNameLst>
                                      </p:cBhvr>
                                      <p:to>
                                        <p:strVal val="visible"/>
                                      </p:to>
                                    </p:set>
                                    <p:animEffect filter="wipe(left)" transition="in">
                                      <p:cBhvr>
                                        <p:cTn id="81" dur="1000"/>
                                        <p:tgtEl>
                                          <p:spTgt spid="1010">
                                            <p:txEl>
                                              <p:pRg st="15" end="15"/>
                                            </p:txEl>
                                          </p:spTgt>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8" presetID="22" grpId="1" fill="hold">
                                  <p:stCondLst>
                                    <p:cond delay="0"/>
                                  </p:stCondLst>
                                  <p:iterate type="el" backwards="0">
                                    <p:tmAbs val="0"/>
                                  </p:iterate>
                                  <p:childTnLst>
                                    <p:set>
                                      <p:cBhvr>
                                        <p:cTn id="85" fill="hold"/>
                                        <p:tgtEl>
                                          <p:spTgt spid="1010">
                                            <p:txEl>
                                              <p:pRg st="16" end="16"/>
                                            </p:txEl>
                                          </p:spTgt>
                                        </p:tgtEl>
                                        <p:attrNameLst>
                                          <p:attrName>style.visibility</p:attrName>
                                        </p:attrNameLst>
                                      </p:cBhvr>
                                      <p:to>
                                        <p:strVal val="visible"/>
                                      </p:to>
                                    </p:set>
                                    <p:animEffect filter="wipe(left)" transition="in">
                                      <p:cBhvr>
                                        <p:cTn id="86" dur="1000"/>
                                        <p:tgtEl>
                                          <p:spTgt spid="1010">
                                            <p:txEl>
                                              <p:pRg st="16" end="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0"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Screenshot 2023-06-17 at 3.58.54 AM.png" descr="Screenshot 2023-06-17 at 3.58.54 AM.png"/>
          <p:cNvPicPr>
            <a:picLocks noChangeAspect="1"/>
          </p:cNvPicPr>
          <p:nvPr/>
        </p:nvPicPr>
        <p:blipFill>
          <a:blip r:embed="rId3">
            <a:extLst/>
          </a:blip>
          <a:stretch>
            <a:fillRect/>
          </a:stretch>
        </p:blipFill>
        <p:spPr>
          <a:xfrm>
            <a:off x="2385928" y="4982582"/>
            <a:ext cx="11226241" cy="5124380"/>
          </a:xfrm>
          <a:prstGeom prst="rect">
            <a:avLst/>
          </a:prstGeom>
          <a:ln w="12700">
            <a:miter lim="400000"/>
          </a:ln>
        </p:spPr>
      </p:pic>
      <p:sp>
        <p:nvSpPr>
          <p:cNvPr id="248" name="LLVM IR"/>
          <p:cNvSpPr txBox="1"/>
          <p:nvPr>
            <p:ph type="title"/>
          </p:nvPr>
        </p:nvSpPr>
        <p:spPr>
          <a:prstGeom prst="rect">
            <a:avLst/>
          </a:prstGeom>
        </p:spPr>
        <p:txBody>
          <a:bodyPr/>
          <a:lstStyle/>
          <a:p>
            <a:pPr/>
            <a:r>
              <a:t>LLVM IR</a:t>
            </a:r>
          </a:p>
        </p:txBody>
      </p:sp>
      <p:sp>
        <p:nvSpPr>
          <p:cNvPr id="249" name="Hello, worl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Hello, world!</a:t>
            </a:r>
          </a:p>
        </p:txBody>
      </p:sp>
      <p:sp>
        <p:nvSpPr>
          <p:cNvPr id="250" name="% clang -o helloworld main.ll"/>
          <p:cNvSpPr txBox="1"/>
          <p:nvPr>
            <p:ph type="body" sz="quarter" idx="1"/>
          </p:nvPr>
        </p:nvSpPr>
        <p:spPr>
          <a:xfrm>
            <a:off x="1739900" y="10440868"/>
            <a:ext cx="20904200" cy="934780"/>
          </a:xfrm>
          <a:prstGeom prst="rect">
            <a:avLst/>
          </a:prstGeom>
        </p:spPr>
        <p:txBody>
          <a:bodyPr/>
          <a:lstStyle>
            <a:lvl1pPr marL="0" indent="0" defTabSz="825500">
              <a:lnSpc>
                <a:spcPct val="100000"/>
              </a:lnSpc>
              <a:spcBef>
                <a:spcPts val="1900"/>
              </a:spcBef>
              <a:buSzTx/>
              <a:buNone/>
              <a:defRPr spc="-52" sz="5200">
                <a:latin typeface="Courier New"/>
                <a:ea typeface="Courier New"/>
                <a:cs typeface="Courier New"/>
                <a:sym typeface="Courier New"/>
              </a:defRPr>
            </a:lvl1pPr>
          </a:lstStyle>
          <a:p>
            <a:pPr/>
            <a:r>
              <a:t>% clang -o helloworld main.ll</a:t>
            </a:r>
          </a:p>
        </p:txBody>
      </p:sp>
      <p:sp>
        <p:nvSpPr>
          <p:cNvPr id="251" name="Rectangle"/>
          <p:cNvSpPr/>
          <p:nvPr/>
        </p:nvSpPr>
        <p:spPr>
          <a:xfrm>
            <a:off x="2517349" y="6316013"/>
            <a:ext cx="6191992" cy="596708"/>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2" name="Rectangle"/>
          <p:cNvSpPr/>
          <p:nvPr/>
        </p:nvSpPr>
        <p:spPr>
          <a:xfrm>
            <a:off x="4371549" y="5096813"/>
            <a:ext cx="9141156" cy="495953"/>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3" name="Rectangle"/>
          <p:cNvSpPr/>
          <p:nvPr/>
        </p:nvSpPr>
        <p:spPr>
          <a:xfrm>
            <a:off x="3025349" y="8078156"/>
            <a:ext cx="6529175" cy="596707"/>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fade" transition="in">
                                      <p:cBhvr>
                                        <p:cTn id="7" dur="5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10" grpId="2" fill="hold">
                                  <p:stCondLst>
                                    <p:cond delay="0"/>
                                  </p:stCondLst>
                                  <p:iterate type="el" backwards="0">
                                    <p:tmAbs val="0"/>
                                  </p:iterate>
                                  <p:childTnLst>
                                    <p:animEffect filter="fade" transition="out">
                                      <p:cBhvr>
                                        <p:cTn id="11" dur="500" fill="hold"/>
                                        <p:tgtEl>
                                          <p:spTgt spid="252"/>
                                        </p:tgtEl>
                                      </p:cBhvr>
                                    </p:animEffect>
                                    <p:set>
                                      <p:cBhvr>
                                        <p:cTn id="12" fill="hold">
                                          <p:stCondLst>
                                            <p:cond delay="499"/>
                                          </p:stCondLst>
                                        </p:cTn>
                                        <p:tgtEl>
                                          <p:spTgt spid="25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51"/>
                                        </p:tgtEl>
                                        <p:attrNameLst>
                                          <p:attrName>style.visibility</p:attrName>
                                        </p:attrNameLst>
                                      </p:cBhvr>
                                      <p:to>
                                        <p:strVal val="visible"/>
                                      </p:to>
                                    </p:set>
                                    <p:animEffect filter="fade" transition="in">
                                      <p:cBhvr>
                                        <p:cTn id="17" dur="500"/>
                                        <p:tgtEl>
                                          <p:spTgt spid="251"/>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10" grpId="4" fill="hold">
                                  <p:stCondLst>
                                    <p:cond delay="0"/>
                                  </p:stCondLst>
                                  <p:iterate type="el" backwards="0">
                                    <p:tmAbs val="0"/>
                                  </p:iterate>
                                  <p:childTnLst>
                                    <p:animEffect filter="fade" transition="out">
                                      <p:cBhvr>
                                        <p:cTn id="21" dur="500" fill="hold"/>
                                        <p:tgtEl>
                                          <p:spTgt spid="251"/>
                                        </p:tgtEl>
                                      </p:cBhvr>
                                    </p:animEffect>
                                    <p:set>
                                      <p:cBhvr>
                                        <p:cTn id="22" fill="hold">
                                          <p:stCondLst>
                                            <p:cond delay="499"/>
                                          </p:stCondLst>
                                        </p:cTn>
                                        <p:tgtEl>
                                          <p:spTgt spid="2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53"/>
                                        </p:tgtEl>
                                        <p:attrNameLst>
                                          <p:attrName>style.visibility</p:attrName>
                                        </p:attrNameLst>
                                      </p:cBhvr>
                                      <p:to>
                                        <p:strVal val="visible"/>
                                      </p:to>
                                    </p:set>
                                    <p:animEffect filter="fade" transition="in">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Class="exit" nodeType="clickEffect" presetID="10" grpId="6" fill="hold">
                                  <p:stCondLst>
                                    <p:cond delay="0"/>
                                  </p:stCondLst>
                                  <p:iterate type="el" backwards="0">
                                    <p:tmAbs val="0"/>
                                  </p:iterate>
                                  <p:childTnLst>
                                    <p:animEffect filter="fade" transition="out">
                                      <p:cBhvr>
                                        <p:cTn id="31" dur="500" fill="hold"/>
                                        <p:tgtEl>
                                          <p:spTgt spid="253"/>
                                        </p:tgtEl>
                                      </p:cBhvr>
                                    </p:animEffect>
                                    <p:set>
                                      <p:cBhvr>
                                        <p:cTn id="32" fill="hold">
                                          <p:stCondLst>
                                            <p:cond delay="499"/>
                                          </p:stCondLst>
                                        </p:cTn>
                                        <p:tgtEl>
                                          <p:spTgt spid="25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50"/>
                                        </p:tgtEl>
                                        <p:attrNameLst>
                                          <p:attrName>style.visibility</p:attrName>
                                        </p:attrNameLst>
                                      </p:cBhvr>
                                      <p:to>
                                        <p:strVal val="visible"/>
                                      </p:to>
                                    </p:set>
                                    <p:animEffect filter="fade" transition="in">
                                      <p:cBhvr>
                                        <p:cTn id="37"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3"/>
      <p:bldP build="whole" bldLvl="1" animBg="1" rev="0" advAuto="0" spid="251" grpId="4"/>
      <p:bldP build="whole" bldLvl="1" animBg="1" rev="0" advAuto="0" spid="250" grpId="7"/>
      <p:bldP build="whole" bldLvl="1" animBg="1" rev="0" advAuto="0" spid="252" grpId="1"/>
      <p:bldP build="whole" bldLvl="1" animBg="1" rev="0" advAuto="0" spid="252" grpId="2"/>
      <p:bldP build="whole" bldLvl="1" animBg="1" rev="0" advAuto="0" spid="253" grpId="5"/>
      <p:bldP build="whole" bldLvl="1" animBg="1" rev="0" advAuto="0" spid="253" grpId="6"/>
    </p:bldLst>
  </p:timing>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2" name="Exercise 4"/>
          <p:cNvSpPr txBox="1"/>
          <p:nvPr>
            <p:ph type="title"/>
          </p:nvPr>
        </p:nvSpPr>
        <p:spPr>
          <a:prstGeom prst="rect">
            <a:avLst/>
          </a:prstGeom>
        </p:spPr>
        <p:txBody>
          <a:bodyPr/>
          <a:lstStyle/>
          <a:p>
            <a:pPr/>
            <a:r>
              <a:t>Exercise 4</a:t>
            </a:r>
          </a:p>
        </p:txBody>
      </p:sp>
      <p:sp>
        <p:nvSpPr>
          <p:cNvPr id="1013" name="instantiate_cpp_template.py: Instantiating C++ Templates On-Demand With Pyth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52145">
              <a:defRPr sz="4345"/>
            </a:lvl1pPr>
          </a:lstStyle>
          <a:p>
            <a:pPr/>
            <a:r>
              <a:t>instantiate_cpp_template.py: Instantiating C++ Templates On-Demand With Python</a:t>
            </a:r>
          </a:p>
        </p:txBody>
      </p:sp>
      <p:sp>
        <p:nvSpPr>
          <p:cNvPr id="1014" name="Utilize p3-ex4-lib via ctypes…"/>
          <p:cNvSpPr txBox="1"/>
          <p:nvPr>
            <p:ph type="body" idx="1"/>
          </p:nvPr>
        </p:nvSpPr>
        <p:spPr>
          <a:xfrm>
            <a:off x="1206500" y="4248504"/>
            <a:ext cx="21971000" cy="8256011"/>
          </a:xfrm>
          <a:prstGeom prst="rect">
            <a:avLst/>
          </a:prstGeom>
        </p:spPr>
        <p:txBody>
          <a:bodyPr/>
          <a:lstStyle/>
          <a:p>
            <a:pPr/>
            <a:r>
              <a:t>Utilize p3-ex4-lib via ctypes</a:t>
            </a:r>
          </a:p>
          <a:p>
            <a:pPr/>
            <a:r>
              <a:t>Build a python wrapper API for the the functions in p3-ex4-lib</a:t>
            </a:r>
          </a:p>
          <a:p>
            <a:pPr lvl="1"/>
            <a:r>
              <a:t>InterOpLayerWrapper — responsible for the C++ template instantiations</a:t>
            </a:r>
          </a:p>
          <a:p>
            <a:pPr lvl="1"/>
            <a:r>
              <a:t>TemplateWrapper — finds and matches the C++ template arguments</a:t>
            </a:r>
          </a:p>
          <a:p>
            <a:pPr lvl="1"/>
            <a:r>
              <a:t>CallCPPFunc — calls the low-level JIT’d function pointers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14">
                                            <p:bg/>
                                          </p:spTgt>
                                        </p:tgtEl>
                                        <p:attrNameLst>
                                          <p:attrName>style.visibility</p:attrName>
                                        </p:attrNameLst>
                                      </p:cBhvr>
                                      <p:to>
                                        <p:strVal val="visible"/>
                                      </p:to>
                                    </p:set>
                                    <p:animEffect filter="wipe(left)" transition="in">
                                      <p:cBhvr>
                                        <p:cTn id="7" dur="1000"/>
                                        <p:tgtEl>
                                          <p:spTgt spid="1014">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1014">
                                            <p:txEl>
                                              <p:pRg st="0" end="0"/>
                                            </p:txEl>
                                          </p:spTgt>
                                        </p:tgtEl>
                                        <p:attrNameLst>
                                          <p:attrName>style.visibility</p:attrName>
                                        </p:attrNameLst>
                                      </p:cBhvr>
                                      <p:to>
                                        <p:strVal val="visible"/>
                                      </p:to>
                                    </p:set>
                                    <p:animEffect filter="wipe(left)" transition="in">
                                      <p:cBhvr>
                                        <p:cTn id="10" dur="1000"/>
                                        <p:tgtEl>
                                          <p:spTgt spid="10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1014">
                                            <p:txEl>
                                              <p:pRg st="1" end="1"/>
                                            </p:txEl>
                                          </p:spTgt>
                                        </p:tgtEl>
                                        <p:attrNameLst>
                                          <p:attrName>style.visibility</p:attrName>
                                        </p:attrNameLst>
                                      </p:cBhvr>
                                      <p:to>
                                        <p:strVal val="visible"/>
                                      </p:to>
                                    </p:set>
                                    <p:animEffect filter="wipe(left)" transition="in">
                                      <p:cBhvr>
                                        <p:cTn id="15" dur="1000"/>
                                        <p:tgtEl>
                                          <p:spTgt spid="10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1" fill="hold">
                                  <p:stCondLst>
                                    <p:cond delay="0"/>
                                  </p:stCondLst>
                                  <p:iterate type="el" backwards="0">
                                    <p:tmAbs val="0"/>
                                  </p:iterate>
                                  <p:childTnLst>
                                    <p:set>
                                      <p:cBhvr>
                                        <p:cTn id="19" fill="hold"/>
                                        <p:tgtEl>
                                          <p:spTgt spid="1014">
                                            <p:txEl>
                                              <p:pRg st="2" end="2"/>
                                            </p:txEl>
                                          </p:spTgt>
                                        </p:tgtEl>
                                        <p:attrNameLst>
                                          <p:attrName>style.visibility</p:attrName>
                                        </p:attrNameLst>
                                      </p:cBhvr>
                                      <p:to>
                                        <p:strVal val="visible"/>
                                      </p:to>
                                    </p:set>
                                    <p:animEffect filter="wipe(left)" transition="in">
                                      <p:cBhvr>
                                        <p:cTn id="20" dur="1000"/>
                                        <p:tgtEl>
                                          <p:spTgt spid="10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1" fill="hold">
                                  <p:stCondLst>
                                    <p:cond delay="0"/>
                                  </p:stCondLst>
                                  <p:iterate type="el" backwards="0">
                                    <p:tmAbs val="0"/>
                                  </p:iterate>
                                  <p:childTnLst>
                                    <p:set>
                                      <p:cBhvr>
                                        <p:cTn id="24" fill="hold"/>
                                        <p:tgtEl>
                                          <p:spTgt spid="1014">
                                            <p:txEl>
                                              <p:pRg st="3" end="3"/>
                                            </p:txEl>
                                          </p:spTgt>
                                        </p:tgtEl>
                                        <p:attrNameLst>
                                          <p:attrName>style.visibility</p:attrName>
                                        </p:attrNameLst>
                                      </p:cBhvr>
                                      <p:to>
                                        <p:strVal val="visible"/>
                                      </p:to>
                                    </p:set>
                                    <p:animEffect filter="wipe(left)" transition="in">
                                      <p:cBhvr>
                                        <p:cTn id="25" dur="1000"/>
                                        <p:tgtEl>
                                          <p:spTgt spid="101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1" fill="hold">
                                  <p:stCondLst>
                                    <p:cond delay="0"/>
                                  </p:stCondLst>
                                  <p:iterate type="el" backwards="0">
                                    <p:tmAbs val="0"/>
                                  </p:iterate>
                                  <p:childTnLst>
                                    <p:set>
                                      <p:cBhvr>
                                        <p:cTn id="29" fill="hold"/>
                                        <p:tgtEl>
                                          <p:spTgt spid="1014">
                                            <p:txEl>
                                              <p:pRg st="4" end="4"/>
                                            </p:txEl>
                                          </p:spTgt>
                                        </p:tgtEl>
                                        <p:attrNameLst>
                                          <p:attrName>style.visibility</p:attrName>
                                        </p:attrNameLst>
                                      </p:cBhvr>
                                      <p:to>
                                        <p:strVal val="visible"/>
                                      </p:to>
                                    </p:set>
                                    <p:animEffect filter="wipe(left)" transition="in">
                                      <p:cBhvr>
                                        <p:cTn id="30" dur="1000"/>
                                        <p:tgtEl>
                                          <p:spTgt spid="101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4" grpId="1"/>
    </p:bldLst>
  </p:timing>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6" name="import ctypes…"/>
          <p:cNvSpPr txBox="1"/>
          <p:nvPr/>
        </p:nvSpPr>
        <p:spPr>
          <a:xfrm>
            <a:off x="1056862" y="4418514"/>
            <a:ext cx="22270276" cy="830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BC8"/>
                </a:solidFill>
              </a:rPr>
              <a:t>import</a:t>
            </a:r>
            <a:r>
              <a:t> ctypes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34BC26"/>
                </a:solidFill>
                <a:latin typeface="Courier New"/>
                <a:ea typeface="Courier New"/>
                <a:cs typeface="Courier New"/>
                <a:sym typeface="Courier New"/>
              </a:defRPr>
            </a:pPr>
            <a:r>
              <a:rPr>
                <a:solidFill>
                  <a:srgbClr val="AFAD24"/>
                </a:solidFill>
              </a:rPr>
              <a:t>libInterop</a:t>
            </a:r>
            <a:r>
              <a:rPr>
                <a:solidFill>
                  <a:srgbClr val="F4F4F4"/>
                </a:solidFill>
              </a:rPr>
              <a:t> = ctypes.CDLL(</a:t>
            </a:r>
            <a:r>
              <a:t>"p3-ex4-lib.so"</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AFAD24"/>
                </a:solidFill>
              </a:rPr>
              <a:t># tell ctypes which function to call and what are the expected in/out types.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AFAD24"/>
                </a:solidFill>
              </a:rPr>
              <a:t>_cpp_compile</a:t>
            </a:r>
            <a:r>
              <a:t> = libInterop.Clang_Parse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t>_cpp_compile.</a:t>
            </a:r>
            <a:r>
              <a:rPr>
                <a:solidFill>
                  <a:srgbClr val="AFAD24"/>
                </a:solidFill>
              </a:rPr>
              <a:t>argtypes</a:t>
            </a:r>
            <a:r>
              <a:t> = [ctypes.c_char_p]</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5230E1"/>
                </a:solidFill>
                <a:latin typeface="Courier New"/>
                <a:ea typeface="Courier New"/>
                <a:cs typeface="Courier New"/>
                <a:sym typeface="Courier New"/>
              </a:defRPr>
            </a:pPr>
            <a:r>
              <a:rPr>
                <a:solidFill>
                  <a:srgbClr val="34BBC8"/>
                </a:solidFill>
              </a:rPr>
              <a:t>def</a:t>
            </a:r>
            <a:r>
              <a:rPr>
                <a:solidFill>
                  <a:srgbClr val="F4F4F4"/>
                </a:solidFill>
              </a:rPr>
              <a:t> </a:t>
            </a:r>
            <a:r>
              <a:t>cpp_compile</a:t>
            </a:r>
            <a:r>
              <a:rPr>
                <a:solidFill>
                  <a:srgbClr val="F4F4F4"/>
                </a:solidFill>
              </a:rPr>
              <a:t>(arg):</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t>  </a:t>
            </a:r>
            <a:r>
              <a:rPr>
                <a:solidFill>
                  <a:srgbClr val="34BBC8"/>
                </a:solidFill>
              </a:rPr>
              <a:t>return</a:t>
            </a:r>
            <a:r>
              <a:t> _cpp_compile(arg.encode(</a:t>
            </a:r>
            <a:r>
              <a:rPr>
                <a:solidFill>
                  <a:srgbClr val="34BC26"/>
                </a:solidFill>
              </a:rPr>
              <a:t>"ascii"</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AFAD24"/>
                </a:solidFill>
              </a:rPr>
              <a:t># define some classes to play with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t>cpp_compile(r</a:t>
            </a:r>
            <a:r>
              <a:rPr>
                <a:solidFill>
                  <a:srgbClr val="34BC26"/>
                </a:solidFill>
              </a:rPr>
              <a:t>"""\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void* operator new(__SIZE_TYPE__, void* __p) noexcept;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extern "C" int printf(const char*,...);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class A {};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struct B : public A {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  template&lt;typename T, typename U&gt;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  void callme(T, U) { printf(" call me may B! \n"); }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F4F4F4"/>
                </a:solidFill>
                <a:latin typeface="Courier New"/>
                <a:ea typeface="Courier New"/>
                <a:cs typeface="Courier New"/>
                <a:sym typeface="Courier New"/>
              </a:defRPr>
            </a:pPr>
            <a:r>
              <a:rPr>
                <a:solidFill>
                  <a:srgbClr val="34BC26"/>
                </a:solidFill>
              </a:rPr>
              <a:t>};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34BC26"/>
                </a:solidFill>
                <a:latin typeface="Courier New"/>
                <a:ea typeface="Courier New"/>
                <a:cs typeface="Courier New"/>
                <a:sym typeface="Courier New"/>
              </a:defRPr>
            </a:pPr>
            <a:r>
              <a:t>"""</a:t>
            </a:r>
            <a:r>
              <a:rPr>
                <a:solidFill>
                  <a:srgbClr val="F4F4F4"/>
                </a:solidFill>
              </a:rPr>
              <a:t>)</a:t>
            </a:r>
          </a:p>
        </p:txBody>
      </p:sp>
      <p:sp>
        <p:nvSpPr>
          <p:cNvPr id="1017" name="Rounded Rectangle"/>
          <p:cNvSpPr/>
          <p:nvPr/>
        </p:nvSpPr>
        <p:spPr>
          <a:xfrm>
            <a:off x="801864" y="10541709"/>
            <a:ext cx="22270277" cy="1736487"/>
          </a:xfrm>
          <a:prstGeom prst="roundRect">
            <a:avLst>
              <a:gd name="adj" fmla="val 10970"/>
            </a:avLst>
          </a:prstGeom>
          <a:solidFill>
            <a:schemeClr val="accent1">
              <a:lumOff val="13575"/>
              <a:alpha val="50074"/>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018" name="Rounded Rectangle"/>
          <p:cNvSpPr/>
          <p:nvPr/>
        </p:nvSpPr>
        <p:spPr>
          <a:xfrm>
            <a:off x="801864" y="5038595"/>
            <a:ext cx="22270277" cy="2258590"/>
          </a:xfrm>
          <a:prstGeom prst="roundRect">
            <a:avLst>
              <a:gd name="adj" fmla="val 8434"/>
            </a:avLst>
          </a:prstGeom>
          <a:solidFill>
            <a:schemeClr val="accent1">
              <a:lumOff val="13575"/>
              <a:alpha val="50074"/>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019" name="Exercise 4"/>
          <p:cNvSpPr txBox="1"/>
          <p:nvPr>
            <p:ph type="title"/>
          </p:nvPr>
        </p:nvSpPr>
        <p:spPr>
          <a:prstGeom prst="rect">
            <a:avLst/>
          </a:prstGeom>
        </p:spPr>
        <p:txBody>
          <a:bodyPr/>
          <a:lstStyle/>
          <a:p>
            <a:pPr/>
            <a:r>
              <a:t>Exercise 4</a:t>
            </a:r>
          </a:p>
        </p:txBody>
      </p:sp>
      <p:sp>
        <p:nvSpPr>
          <p:cNvPr id="1020" name="instantiate_cpp_template.p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instantiate_cpp_template.py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18"/>
                                        </p:tgtEl>
                                        <p:attrNameLst>
                                          <p:attrName>style.visibility</p:attrName>
                                        </p:attrNameLst>
                                      </p:cBhvr>
                                      <p:to>
                                        <p:strVal val="visible"/>
                                      </p:to>
                                    </p:set>
                                    <p:animEffect filter="fade" transition="in">
                                      <p:cBhvr>
                                        <p:cTn id="7" dur="1000"/>
                                        <p:tgtEl>
                                          <p:spTgt spid="101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017"/>
                                        </p:tgtEl>
                                        <p:attrNameLst>
                                          <p:attrName>style.visibility</p:attrName>
                                        </p:attrNameLst>
                                      </p:cBhvr>
                                      <p:to>
                                        <p:strVal val="visible"/>
                                      </p:to>
                                    </p:set>
                                    <p:animEffect filter="fade" transition="in">
                                      <p:cBhvr>
                                        <p:cTn id="12" dur="1000"/>
                                        <p:tgtEl>
                                          <p:spTgt spid="1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8" grpId="1"/>
      <p:bldP build="whole" bldLvl="1" animBg="1" rev="0" advAuto="0" spid="1017" grpId="2"/>
    </p:bldLst>
  </p:timing>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2" name="Exercise 4"/>
          <p:cNvSpPr txBox="1"/>
          <p:nvPr>
            <p:ph type="title"/>
          </p:nvPr>
        </p:nvSpPr>
        <p:spPr>
          <a:prstGeom prst="rect">
            <a:avLst/>
          </a:prstGeom>
        </p:spPr>
        <p:txBody>
          <a:bodyPr/>
          <a:lstStyle/>
          <a:p>
            <a:pPr/>
            <a:r>
              <a:t>Exercise 4</a:t>
            </a:r>
          </a:p>
        </p:txBody>
      </p:sp>
      <p:sp>
        <p:nvSpPr>
          <p:cNvPr id="1023" name="instantiate_cpp_template.p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instantiate_cpp_template.py</a:t>
            </a:r>
          </a:p>
        </p:txBody>
      </p:sp>
      <p:sp>
        <p:nvSpPr>
          <p:cNvPr id="1024" name="# Initialize our C++ interoperability layer wrapper…"/>
          <p:cNvSpPr txBox="1"/>
          <p:nvPr/>
        </p:nvSpPr>
        <p:spPr>
          <a:xfrm>
            <a:off x="7279862" y="3796214"/>
            <a:ext cx="11227641" cy="955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rPr>
                <a:solidFill>
                  <a:srgbClr val="AFAD24"/>
                </a:solidFill>
              </a:rPr>
              <a:t># Initialize our C++ interoperability layer wrapper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rPr>
                <a:solidFill>
                  <a:srgbClr val="AFAD24"/>
                </a:solidFill>
              </a:rPr>
              <a:t>gIL</a:t>
            </a:r>
            <a:r>
              <a:t> = InterOpLayerWrapper()</a:t>
            </a:r>
            <a:b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34BC26"/>
                </a:solidFill>
                <a:latin typeface="Courier New"/>
                <a:ea typeface="Courier New"/>
                <a:cs typeface="Courier New"/>
                <a:sym typeface="Courier New"/>
              </a:defRPr>
            </a:pPr>
            <a:r>
              <a:rPr>
                <a:solidFill>
                  <a:srgbClr val="34BBC8"/>
                </a:solidFill>
              </a:rPr>
              <a:t>if</a:t>
            </a:r>
            <a:r>
              <a:rPr>
                <a:solidFill>
                  <a:srgbClr val="F4F4F4"/>
                </a:solidFill>
              </a:rPr>
              <a:t> </a:t>
            </a:r>
            <a:r>
              <a:rPr>
                <a:solidFill>
                  <a:srgbClr val="5230E1"/>
                </a:solidFill>
              </a:rPr>
              <a:t>__name__</a:t>
            </a:r>
            <a:r>
              <a:rPr>
                <a:solidFill>
                  <a:srgbClr val="F4F4F4"/>
                </a:solidFill>
              </a:rPr>
              <a:t> == </a:t>
            </a:r>
            <a:r>
              <a:t>'__main__'</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 Create a couple of types to play with</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CppA</a:t>
            </a:r>
            <a:r>
              <a:t> = </a:t>
            </a:r>
            <a:r>
              <a:rPr>
                <a:solidFill>
                  <a:srgbClr val="5230E1"/>
                </a:solidFill>
              </a:rPr>
              <a:t>type</a:t>
            </a:r>
            <a:r>
              <a:t>(</a:t>
            </a:r>
            <a:r>
              <a:rPr>
                <a:solidFill>
                  <a:srgbClr val="34BC26"/>
                </a:solidFill>
              </a:rPr>
              <a:t>'A'</a:t>
            </a:r>
            <a:r>
              <a:t>, (),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34BC26"/>
                </a:solidFill>
              </a:rPr>
              <a:t>‘handle'</a:t>
            </a:r>
            <a:r>
              <a:t>  : gIL.get_scope(</a:t>
            </a:r>
            <a:r>
              <a:rPr>
                <a:solidFill>
                  <a:srgbClr val="34BC26"/>
                </a:solidFill>
              </a:rPr>
              <a:t>'A'</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34BC26"/>
                </a:solidFill>
              </a:rPr>
              <a:t>'__new__'</a:t>
            </a:r>
            <a:r>
              <a:t> : cpp_allocate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h</a:t>
            </a:r>
            <a:r>
              <a:t> = gIL.get_scope(</a:t>
            </a:r>
            <a:r>
              <a:rPr>
                <a:solidFill>
                  <a:srgbClr val="34BC26"/>
                </a:solidFill>
              </a:rPr>
              <a:t>'B'</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CppB</a:t>
            </a:r>
            <a:r>
              <a:t> = </a:t>
            </a:r>
            <a:r>
              <a:rPr>
                <a:solidFill>
                  <a:srgbClr val="5230E1"/>
                </a:solidFill>
              </a:rPr>
              <a:t>type</a:t>
            </a:r>
            <a:r>
              <a:t>(</a:t>
            </a:r>
            <a:r>
              <a:rPr>
                <a:solidFill>
                  <a:srgbClr val="34BC26"/>
                </a:solidFill>
              </a:rPr>
              <a:t>'B'</a:t>
            </a:r>
            <a:r>
              <a:t>, (A,),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34BC26"/>
                </a:solidFill>
                <a:latin typeface="Courier New"/>
                <a:ea typeface="Courier New"/>
                <a:cs typeface="Courier New"/>
                <a:sym typeface="Courier New"/>
              </a:defRPr>
            </a:pPr>
            <a:r>
              <a:rPr>
                <a:solidFill>
                  <a:srgbClr val="F4F4F4"/>
                </a:solidFill>
              </a:rPr>
              <a:t>     </a:t>
            </a:r>
            <a:r>
              <a:t>‘handle'</a:t>
            </a:r>
            <a:r>
              <a:rPr>
                <a:solidFill>
                  <a:srgbClr val="F4F4F4"/>
                </a:solidFill>
              </a:rPr>
              <a:t>  : h,</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34BC26"/>
                </a:solidFill>
              </a:rPr>
              <a:t>'__new__'</a:t>
            </a:r>
            <a:r>
              <a:t> : cpp_allocate,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34BC26"/>
                </a:solidFill>
              </a:rPr>
              <a:t>'callme'</a:t>
            </a:r>
            <a:r>
              <a:t>  : TemplateWrapper(h, </a:t>
            </a:r>
            <a:r>
              <a:rPr>
                <a:solidFill>
                  <a:srgbClr val="34BC26"/>
                </a:solidFill>
              </a:rPr>
              <a:t>'callme'</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 Connect to C++ classes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a</a:t>
            </a:r>
            <a:r>
              <a:t> = CppA()</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b</a:t>
            </a:r>
            <a:r>
              <a:t> = CppB()</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 Explicit template instantiation and execution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b.callme[</a:t>
            </a:r>
            <a:r>
              <a:rPr>
                <a:solidFill>
                  <a:srgbClr val="34BC26"/>
                </a:solidFill>
              </a:rPr>
              <a:t>'A, int'</a:t>
            </a:r>
            <a:r>
              <a:t>](a, 42)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a:t>
            </a:r>
            <a:r>
              <a:rPr>
                <a:solidFill>
                  <a:srgbClr val="AFAD24"/>
                </a:solidFill>
              </a:rPr>
              <a:t># Implicit template instantiation and execution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rgbClr val="F4F4F4"/>
                </a:solidFill>
                <a:latin typeface="Courier New"/>
                <a:ea typeface="Courier New"/>
                <a:cs typeface="Courier New"/>
                <a:sym typeface="Courier New"/>
              </a:defRPr>
            </a:pPr>
            <a:r>
              <a:t>  b.callme(a, 42)</a:t>
            </a:r>
          </a:p>
        </p:txBody>
      </p:sp>
      <p:sp>
        <p:nvSpPr>
          <p:cNvPr id="1025" name="Rounded Rectangle"/>
          <p:cNvSpPr/>
          <p:nvPr/>
        </p:nvSpPr>
        <p:spPr>
          <a:xfrm>
            <a:off x="7024864" y="5393269"/>
            <a:ext cx="12325584" cy="2022310"/>
          </a:xfrm>
          <a:prstGeom prst="roundRect">
            <a:avLst>
              <a:gd name="adj" fmla="val 9420"/>
            </a:avLst>
          </a:prstGeom>
          <a:solidFill>
            <a:schemeClr val="accent1">
              <a:lumOff val="13575"/>
              <a:alpha val="50074"/>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026" name="Rounded Rectangle"/>
          <p:cNvSpPr/>
          <p:nvPr/>
        </p:nvSpPr>
        <p:spPr>
          <a:xfrm>
            <a:off x="7024864" y="4189807"/>
            <a:ext cx="12325584" cy="521598"/>
          </a:xfrm>
          <a:prstGeom prst="roundRect">
            <a:avLst>
              <a:gd name="adj" fmla="val 36522"/>
            </a:avLst>
          </a:prstGeom>
          <a:solidFill>
            <a:schemeClr val="accent1">
              <a:lumOff val="13575"/>
              <a:alpha val="50074"/>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027" name="Rounded Rectangle"/>
          <p:cNvSpPr/>
          <p:nvPr/>
        </p:nvSpPr>
        <p:spPr>
          <a:xfrm>
            <a:off x="7024864" y="7763164"/>
            <a:ext cx="12325584" cy="2022310"/>
          </a:xfrm>
          <a:prstGeom prst="roundRect">
            <a:avLst>
              <a:gd name="adj" fmla="val 9420"/>
            </a:avLst>
          </a:prstGeom>
          <a:solidFill>
            <a:schemeClr val="accent1">
              <a:lumOff val="13575"/>
              <a:alpha val="50074"/>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26"/>
                                        </p:tgtEl>
                                        <p:attrNameLst>
                                          <p:attrName>style.visibility</p:attrName>
                                        </p:attrNameLst>
                                      </p:cBhvr>
                                      <p:to>
                                        <p:strVal val="visible"/>
                                      </p:to>
                                    </p:set>
                                    <p:animEffect filter="fade" transition="in">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025"/>
                                        </p:tgtEl>
                                        <p:attrNameLst>
                                          <p:attrName>style.visibility</p:attrName>
                                        </p:attrNameLst>
                                      </p:cBhvr>
                                      <p:to>
                                        <p:strVal val="visible"/>
                                      </p:to>
                                    </p:set>
                                    <p:animEffect filter="fade" transition="in">
                                      <p:cBhvr>
                                        <p:cTn id="12" dur="1000"/>
                                        <p:tgtEl>
                                          <p:spTgt spid="102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1027"/>
                                        </p:tgtEl>
                                        <p:attrNameLst>
                                          <p:attrName>style.visibility</p:attrName>
                                        </p:attrNameLst>
                                      </p:cBhvr>
                                      <p:to>
                                        <p:strVal val="visible"/>
                                      </p:to>
                                    </p:set>
                                    <p:animEffect filter="fade" transition="in">
                                      <p:cBhvr>
                                        <p:cTn id="17" dur="1000"/>
                                        <p:tgtEl>
                                          <p:spTgt spid="10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6" grpId="1"/>
      <p:bldP build="whole" bldLvl="1" animBg="1" rev="0" advAuto="0" spid="1027" grpId="3"/>
      <p:bldP build="whole" bldLvl="1" animBg="1" rev="0" advAuto="0" spid="1025" grpId="2"/>
    </p:bldLst>
  </p:timing>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9" name="Speaker Info"/>
          <p:cNvSpPr txBox="1"/>
          <p:nvPr>
            <p:ph type="title"/>
          </p:nvPr>
        </p:nvSpPr>
        <p:spPr>
          <a:prstGeom prst="rect">
            <a:avLst/>
          </a:prstGeom>
        </p:spPr>
        <p:txBody>
          <a:bodyPr/>
          <a:lstStyle/>
          <a:p>
            <a:pPr/>
            <a:r>
              <a:t>CaaS Interaction And Opportunities</a:t>
            </a:r>
          </a:p>
        </p:txBody>
      </p:sp>
      <p:sp>
        <p:nvSpPr>
          <p:cNvPr id="1030" name="Straight Connector 5"/>
          <p:cNvSpPr/>
          <p:nvPr/>
        </p:nvSpPr>
        <p:spPr>
          <a:xfrm>
            <a:off x="7652084" y="7218945"/>
            <a:ext cx="1" cy="2767266"/>
          </a:xfrm>
          <a:prstGeom prst="line">
            <a:avLst/>
          </a:prstGeom>
          <a:ln w="50800">
            <a:solidFill>
              <a:srgbClr val="FFFFFF"/>
            </a:solidFill>
            <a:prstDash val="dash"/>
            <a:miter lim="400000"/>
          </a:ln>
        </p:spPr>
        <p:txBody>
          <a:bodyPr lIns="45718" tIns="45718" rIns="45718" bIns="45718"/>
          <a:lstStyle/>
          <a:p>
            <a:pPr defTabSz="825500">
              <a:defRPr sz="3000">
                <a:solidFill>
                  <a:srgbClr val="000000"/>
                </a:solidFill>
                <a:latin typeface="Helvetica Neue Medium"/>
                <a:ea typeface="Helvetica Neue Medium"/>
                <a:cs typeface="Helvetica Neue Medium"/>
                <a:sym typeface="Helvetica Neue Medium"/>
              </a:defRPr>
            </a:pPr>
          </a:p>
        </p:txBody>
      </p:sp>
      <p:sp>
        <p:nvSpPr>
          <p:cNvPr id="1031" name="Rounded Rectangle 7"/>
          <p:cNvSpPr/>
          <p:nvPr/>
        </p:nvSpPr>
        <p:spPr>
          <a:xfrm>
            <a:off x="1305760" y="2920997"/>
            <a:ext cx="6129757" cy="8595895"/>
          </a:xfrm>
          <a:prstGeom prst="roundRect">
            <a:avLst>
              <a:gd name="adj" fmla="val 16667"/>
            </a:avLst>
          </a:prstGeom>
          <a:solidFill>
            <a:schemeClr val="accent1"/>
          </a:solidFill>
          <a:ln w="12700">
            <a:miter lim="400000"/>
          </a:ln>
        </p:spPr>
        <p:txBody>
          <a:bodyPr lIns="0" tIns="0" rIns="0" bIns="0" anchor="ctr"/>
          <a:lstStyle/>
          <a:p>
            <a:pPr defTabSz="825500">
              <a:defRPr sz="3200">
                <a:latin typeface="Helvetica Neue Medium"/>
                <a:ea typeface="Helvetica Neue Medium"/>
                <a:cs typeface="Helvetica Neue Medium"/>
                <a:sym typeface="Helvetica Neue Medium"/>
              </a:defRPr>
            </a:pPr>
          </a:p>
        </p:txBody>
      </p:sp>
      <p:sp>
        <p:nvSpPr>
          <p:cNvPr id="1032" name="Rounded Rectangle 10"/>
          <p:cNvSpPr/>
          <p:nvPr/>
        </p:nvSpPr>
        <p:spPr>
          <a:xfrm>
            <a:off x="7818856" y="2920994"/>
            <a:ext cx="15092613" cy="8595896"/>
          </a:xfrm>
          <a:prstGeom prst="roundRect">
            <a:avLst>
              <a:gd name="adj" fmla="val 16667"/>
            </a:avLst>
          </a:prstGeom>
          <a:solidFill>
            <a:schemeClr val="accent3">
              <a:hueOff val="552055"/>
              <a:lumOff val="-12548"/>
            </a:schemeClr>
          </a:solidFill>
          <a:ln w="12700">
            <a:miter lim="400000"/>
          </a:ln>
        </p:spPr>
        <p:txBody>
          <a:bodyPr lIns="0" tIns="0" rIns="0" bIns="0" anchor="ctr"/>
          <a:lstStyle/>
          <a:p>
            <a:pPr defTabSz="825500">
              <a:defRPr sz="3200">
                <a:latin typeface="Helvetica Neue Medium"/>
                <a:ea typeface="Helvetica Neue Medium"/>
                <a:cs typeface="Helvetica Neue Medium"/>
                <a:sym typeface="Helvetica Neue Medium"/>
              </a:defRPr>
            </a:pPr>
          </a:p>
        </p:txBody>
      </p:sp>
      <p:sp>
        <p:nvSpPr>
          <p:cNvPr id="1033" name="Straight Connector 13"/>
          <p:cNvSpPr/>
          <p:nvPr/>
        </p:nvSpPr>
        <p:spPr>
          <a:xfrm>
            <a:off x="11221452" y="7218945"/>
            <a:ext cx="1" cy="2767266"/>
          </a:xfrm>
          <a:prstGeom prst="line">
            <a:avLst/>
          </a:prstGeom>
          <a:ln w="50800">
            <a:solidFill>
              <a:srgbClr val="FFFFFF"/>
            </a:solidFill>
            <a:prstDash val="dash"/>
            <a:miter lim="400000"/>
          </a:ln>
        </p:spPr>
        <p:txBody>
          <a:bodyPr lIns="45718" tIns="45718" rIns="45718" bIns="45718"/>
          <a:lstStyle/>
          <a:p>
            <a:pPr defTabSz="825500">
              <a:defRPr sz="3000">
                <a:solidFill>
                  <a:srgbClr val="000000"/>
                </a:solidFill>
                <a:latin typeface="Helvetica Neue Medium"/>
                <a:ea typeface="Helvetica Neue Medium"/>
                <a:cs typeface="Helvetica Neue Medium"/>
                <a:sym typeface="Helvetica Neue Medium"/>
              </a:defRPr>
            </a:pPr>
          </a:p>
        </p:txBody>
      </p:sp>
      <p:sp>
        <p:nvSpPr>
          <p:cNvPr id="1034" name="TextBox 11"/>
          <p:cNvSpPr txBox="1"/>
          <p:nvPr/>
        </p:nvSpPr>
        <p:spPr>
          <a:xfrm>
            <a:off x="2906645" y="2922900"/>
            <a:ext cx="292798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b="1" sz="3000"/>
            </a:lvl1pPr>
          </a:lstStyle>
          <a:p>
            <a:pPr/>
            <a:r>
              <a:t>Static Compiler</a:t>
            </a:r>
          </a:p>
        </p:txBody>
      </p:sp>
      <p:sp>
        <p:nvSpPr>
          <p:cNvPr id="1035" name="TextBox 15"/>
          <p:cNvSpPr txBox="1"/>
          <p:nvPr/>
        </p:nvSpPr>
        <p:spPr>
          <a:xfrm>
            <a:off x="2648724" y="11702752"/>
            <a:ext cx="309257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Abstract machine</a:t>
            </a:r>
          </a:p>
        </p:txBody>
      </p:sp>
      <p:sp>
        <p:nvSpPr>
          <p:cNvPr id="1036" name="TextBox 16"/>
          <p:cNvSpPr txBox="1"/>
          <p:nvPr/>
        </p:nvSpPr>
        <p:spPr>
          <a:xfrm>
            <a:off x="14018326" y="11705873"/>
            <a:ext cx="2693671"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Target machine</a:t>
            </a:r>
          </a:p>
        </p:txBody>
      </p:sp>
      <p:sp>
        <p:nvSpPr>
          <p:cNvPr id="1037" name="TextBox 17"/>
          <p:cNvSpPr txBox="1"/>
          <p:nvPr/>
        </p:nvSpPr>
        <p:spPr>
          <a:xfrm>
            <a:off x="13283567" y="2906750"/>
            <a:ext cx="4163188"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b="1" sz="3000"/>
            </a:lvl1pPr>
          </a:lstStyle>
          <a:p>
            <a:pPr/>
            <a:r>
              <a:t>Compiler As A Service</a:t>
            </a:r>
          </a:p>
        </p:txBody>
      </p:sp>
      <p:sp>
        <p:nvSpPr>
          <p:cNvPr id="1038" name="Straight Connector 18"/>
          <p:cNvSpPr/>
          <p:nvPr/>
        </p:nvSpPr>
        <p:spPr>
          <a:xfrm>
            <a:off x="13587663" y="7218943"/>
            <a:ext cx="1" cy="2743205"/>
          </a:xfrm>
          <a:prstGeom prst="line">
            <a:avLst/>
          </a:prstGeom>
          <a:ln w="50800">
            <a:solidFill>
              <a:srgbClr val="FFFFFF"/>
            </a:solidFill>
            <a:prstDash val="dash"/>
            <a:miter lim="400000"/>
          </a:ln>
        </p:spPr>
        <p:txBody>
          <a:bodyPr lIns="45718" tIns="45718" rIns="45718" bIns="45718"/>
          <a:lstStyle/>
          <a:p>
            <a:pPr defTabSz="825500">
              <a:defRPr sz="3000">
                <a:solidFill>
                  <a:srgbClr val="000000"/>
                </a:solidFill>
                <a:latin typeface="Helvetica Neue Medium"/>
                <a:ea typeface="Helvetica Neue Medium"/>
                <a:cs typeface="Helvetica Neue Medium"/>
                <a:sym typeface="Helvetica Neue Medium"/>
              </a:defRPr>
            </a:pPr>
          </a:p>
        </p:txBody>
      </p:sp>
      <p:sp>
        <p:nvSpPr>
          <p:cNvPr id="1039" name="TextBox 19"/>
          <p:cNvSpPr txBox="1"/>
          <p:nvPr/>
        </p:nvSpPr>
        <p:spPr>
          <a:xfrm rot="16200000">
            <a:off x="6147819" y="5393507"/>
            <a:ext cx="2908936"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Produced binary</a:t>
            </a:r>
          </a:p>
        </p:txBody>
      </p:sp>
      <p:sp>
        <p:nvSpPr>
          <p:cNvPr id="1040" name="TextBox 20"/>
          <p:cNvSpPr txBox="1"/>
          <p:nvPr/>
        </p:nvSpPr>
        <p:spPr>
          <a:xfrm rot="16200000">
            <a:off x="9989491" y="5561458"/>
            <a:ext cx="246392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Binary started</a:t>
            </a:r>
          </a:p>
        </p:txBody>
      </p:sp>
      <p:sp>
        <p:nvSpPr>
          <p:cNvPr id="1041" name="TextBox 21"/>
          <p:cNvSpPr txBox="1"/>
          <p:nvPr/>
        </p:nvSpPr>
        <p:spPr>
          <a:xfrm rot="16200000">
            <a:off x="12085812" y="5412168"/>
            <a:ext cx="2929510"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Binary execution</a:t>
            </a:r>
          </a:p>
        </p:txBody>
      </p:sp>
      <p:sp>
        <p:nvSpPr>
          <p:cNvPr id="1042" name="TextBox 22"/>
          <p:cNvSpPr txBox="1"/>
          <p:nvPr/>
        </p:nvSpPr>
        <p:spPr>
          <a:xfrm>
            <a:off x="3005340" y="12330301"/>
            <a:ext cx="2379346"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Abstract user</a:t>
            </a:r>
          </a:p>
        </p:txBody>
      </p:sp>
      <p:sp>
        <p:nvSpPr>
          <p:cNvPr id="1043" name="TextBox 23"/>
          <p:cNvSpPr txBox="1"/>
          <p:nvPr/>
        </p:nvSpPr>
        <p:spPr>
          <a:xfrm>
            <a:off x="13921747" y="12267009"/>
            <a:ext cx="288683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Concrete user(s)</a:t>
            </a:r>
          </a:p>
        </p:txBody>
      </p:sp>
      <p:sp>
        <p:nvSpPr>
          <p:cNvPr id="1044" name="TextBox 24"/>
          <p:cNvSpPr txBox="1"/>
          <p:nvPr/>
        </p:nvSpPr>
        <p:spPr>
          <a:xfrm>
            <a:off x="8242221" y="7221467"/>
            <a:ext cx="2584324"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Ahead of Time</a:t>
            </a:r>
          </a:p>
        </p:txBody>
      </p:sp>
      <p:sp>
        <p:nvSpPr>
          <p:cNvPr id="1045" name="TextBox 25"/>
          <p:cNvSpPr txBox="1"/>
          <p:nvPr/>
        </p:nvSpPr>
        <p:spPr>
          <a:xfrm>
            <a:off x="11278322" y="7221467"/>
            <a:ext cx="225247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Just-in-Time</a:t>
            </a:r>
          </a:p>
        </p:txBody>
      </p:sp>
      <p:sp>
        <p:nvSpPr>
          <p:cNvPr id="1046" name="TextBox 26"/>
          <p:cNvSpPr txBox="1"/>
          <p:nvPr/>
        </p:nvSpPr>
        <p:spPr>
          <a:xfrm>
            <a:off x="16868376" y="6992867"/>
            <a:ext cx="4298824"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i="1" sz="3000"/>
            </a:pPr>
            <a:r>
              <a:t>Continuous Optimization</a:t>
            </a:r>
            <a:br/>
            <a:r>
              <a:t> ORC</a:t>
            </a:r>
          </a:p>
        </p:txBody>
      </p:sp>
      <p:grpSp>
        <p:nvGrpSpPr>
          <p:cNvPr id="1050" name="Group"/>
          <p:cNvGrpSpPr/>
          <p:nvPr/>
        </p:nvGrpSpPr>
        <p:grpSpPr>
          <a:xfrm>
            <a:off x="5931391" y="472377"/>
            <a:ext cx="9261487" cy="9066737"/>
            <a:chOff x="0" y="0"/>
            <a:chExt cx="9261485" cy="9066735"/>
          </a:xfrm>
        </p:grpSpPr>
        <p:sp>
          <p:nvSpPr>
            <p:cNvPr id="1047" name="Arc 48"/>
            <p:cNvSpPr/>
            <p:nvPr/>
          </p:nvSpPr>
          <p:spPr>
            <a:xfrm rot="18684648">
              <a:off x="581372" y="3027999"/>
              <a:ext cx="1672386" cy="2210204"/>
            </a:xfrm>
            <a:custGeom>
              <a:avLst/>
              <a:gdLst/>
              <a:ahLst/>
              <a:cxnLst>
                <a:cxn ang="0">
                  <a:pos x="wd2" y="hd2"/>
                </a:cxn>
                <a:cxn ang="5400000">
                  <a:pos x="wd2" y="hd2"/>
                </a:cxn>
                <a:cxn ang="10800000">
                  <a:pos x="wd2" y="hd2"/>
                </a:cxn>
                <a:cxn ang="16200000">
                  <a:pos x="wd2" y="hd2"/>
                </a:cxn>
              </a:cxnLst>
              <a:rect l="0" t="0" r="r" b="b"/>
              <a:pathLst>
                <a:path w="20015" h="21600" fill="norm" stroke="1" extrusionOk="0">
                  <a:moveTo>
                    <a:pt x="0" y="0"/>
                  </a:moveTo>
                  <a:lnTo>
                    <a:pt x="0" y="0"/>
                  </a:lnTo>
                  <a:cubicBezTo>
                    <a:pt x="12746" y="1328"/>
                    <a:pt x="21600" y="9933"/>
                    <a:pt x="19777" y="19220"/>
                  </a:cubicBezTo>
                  <a:cubicBezTo>
                    <a:pt x="19619" y="20025"/>
                    <a:pt x="19382" y="20820"/>
                    <a:pt x="19067"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sp>
          <p:nvSpPr>
            <p:cNvPr id="1048" name="Arc 50"/>
            <p:cNvSpPr/>
            <p:nvPr/>
          </p:nvSpPr>
          <p:spPr>
            <a:xfrm rot="18684648">
              <a:off x="1284369" y="1812130"/>
              <a:ext cx="3688960" cy="5031831"/>
            </a:xfrm>
            <a:custGeom>
              <a:avLst/>
              <a:gdLst/>
              <a:ahLst/>
              <a:cxnLst>
                <a:cxn ang="0">
                  <a:pos x="wd2" y="hd2"/>
                </a:cxn>
                <a:cxn ang="5400000">
                  <a:pos x="wd2" y="hd2"/>
                </a:cxn>
                <a:cxn ang="10800000">
                  <a:pos x="wd2" y="hd2"/>
                </a:cxn>
                <a:cxn ang="16200000">
                  <a:pos x="wd2" y="hd2"/>
                </a:cxn>
              </a:cxnLst>
              <a:rect l="0" t="0" r="r" b="b"/>
              <a:pathLst>
                <a:path w="19965" h="21600" fill="norm" stroke="1" extrusionOk="0">
                  <a:moveTo>
                    <a:pt x="0" y="0"/>
                  </a:moveTo>
                  <a:lnTo>
                    <a:pt x="0" y="0"/>
                  </a:lnTo>
                  <a:cubicBezTo>
                    <a:pt x="12775" y="1383"/>
                    <a:pt x="21600" y="10081"/>
                    <a:pt x="19710" y="19429"/>
                  </a:cubicBezTo>
                  <a:cubicBezTo>
                    <a:pt x="19562" y="20162"/>
                    <a:pt x="19349" y="20887"/>
                    <a:pt x="19073"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sp>
          <p:nvSpPr>
            <p:cNvPr id="1049" name="Arc 51"/>
            <p:cNvSpPr/>
            <p:nvPr/>
          </p:nvSpPr>
          <p:spPr>
            <a:xfrm rot="18684648">
              <a:off x="1934309" y="737060"/>
              <a:ext cx="5392868" cy="7592615"/>
            </a:xfrm>
            <a:custGeom>
              <a:avLst/>
              <a:gdLst/>
              <a:ahLst/>
              <a:cxnLst>
                <a:cxn ang="0">
                  <a:pos x="wd2" y="hd2"/>
                </a:cxn>
                <a:cxn ang="5400000">
                  <a:pos x="wd2" y="hd2"/>
                </a:cxn>
                <a:cxn ang="10800000">
                  <a:pos x="wd2" y="hd2"/>
                </a:cxn>
                <a:cxn ang="16200000">
                  <a:pos x="wd2" y="hd2"/>
                </a:cxn>
              </a:cxnLst>
              <a:rect l="0" t="0" r="r" b="b"/>
              <a:pathLst>
                <a:path w="19915" h="21600" fill="norm" stroke="1" extrusionOk="0">
                  <a:moveTo>
                    <a:pt x="0" y="0"/>
                  </a:moveTo>
                  <a:lnTo>
                    <a:pt x="0" y="0"/>
                  </a:lnTo>
                  <a:cubicBezTo>
                    <a:pt x="12806" y="1438"/>
                    <a:pt x="21600" y="10231"/>
                    <a:pt x="19642" y="19639"/>
                  </a:cubicBezTo>
                  <a:cubicBezTo>
                    <a:pt x="19504" y="20301"/>
                    <a:pt x="19315" y="20955"/>
                    <a:pt x="19073"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grpSp>
      <p:sp>
        <p:nvSpPr>
          <p:cNvPr id="1051" name="TextBox 49"/>
          <p:cNvSpPr txBox="1"/>
          <p:nvPr/>
        </p:nvSpPr>
        <p:spPr>
          <a:xfrm>
            <a:off x="7389877" y="2693226"/>
            <a:ext cx="989077"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defer</a:t>
            </a:r>
          </a:p>
        </p:txBody>
      </p:sp>
      <p:sp>
        <p:nvSpPr>
          <p:cNvPr id="1052" name="TextBox 53"/>
          <p:cNvSpPr txBox="1"/>
          <p:nvPr/>
        </p:nvSpPr>
        <p:spPr>
          <a:xfrm>
            <a:off x="3439252" y="9453141"/>
            <a:ext cx="146189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develop</a:t>
            </a:r>
          </a:p>
        </p:txBody>
      </p:sp>
      <p:sp>
        <p:nvSpPr>
          <p:cNvPr id="1053" name="TextBox 54"/>
          <p:cNvSpPr txBox="1"/>
          <p:nvPr/>
        </p:nvSpPr>
        <p:spPr>
          <a:xfrm>
            <a:off x="8679278" y="9453142"/>
            <a:ext cx="1257301"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deploy</a:t>
            </a:r>
          </a:p>
        </p:txBody>
      </p:sp>
      <p:sp>
        <p:nvSpPr>
          <p:cNvPr id="1054" name="TextBox 55"/>
          <p:cNvSpPr txBox="1"/>
          <p:nvPr/>
        </p:nvSpPr>
        <p:spPr>
          <a:xfrm>
            <a:off x="11944348" y="9453141"/>
            <a:ext cx="862204"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start</a:t>
            </a:r>
          </a:p>
        </p:txBody>
      </p:sp>
      <p:sp>
        <p:nvSpPr>
          <p:cNvPr id="1055" name="TextBox 56"/>
          <p:cNvSpPr txBox="1"/>
          <p:nvPr/>
        </p:nvSpPr>
        <p:spPr>
          <a:xfrm>
            <a:off x="17446586" y="9453141"/>
            <a:ext cx="1447801"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execute</a:t>
            </a:r>
          </a:p>
        </p:txBody>
      </p:sp>
      <p:grpSp>
        <p:nvGrpSpPr>
          <p:cNvPr id="1060" name="Group"/>
          <p:cNvGrpSpPr/>
          <p:nvPr/>
        </p:nvGrpSpPr>
        <p:grpSpPr>
          <a:xfrm>
            <a:off x="5823198" y="5889089"/>
            <a:ext cx="9303412" cy="8923046"/>
            <a:chOff x="0" y="0"/>
            <a:chExt cx="9303411" cy="8923044"/>
          </a:xfrm>
        </p:grpSpPr>
        <p:sp>
          <p:nvSpPr>
            <p:cNvPr id="1056" name="Arc 59"/>
            <p:cNvSpPr/>
            <p:nvPr/>
          </p:nvSpPr>
          <p:spPr>
            <a:xfrm rot="7678618">
              <a:off x="7046896" y="3563513"/>
              <a:ext cx="1672386" cy="2210203"/>
            </a:xfrm>
            <a:custGeom>
              <a:avLst/>
              <a:gdLst/>
              <a:ahLst/>
              <a:cxnLst>
                <a:cxn ang="0">
                  <a:pos x="wd2" y="hd2"/>
                </a:cxn>
                <a:cxn ang="5400000">
                  <a:pos x="wd2" y="hd2"/>
                </a:cxn>
                <a:cxn ang="10800000">
                  <a:pos x="wd2" y="hd2"/>
                </a:cxn>
                <a:cxn ang="16200000">
                  <a:pos x="wd2" y="hd2"/>
                </a:cxn>
              </a:cxnLst>
              <a:rect l="0" t="0" r="r" b="b"/>
              <a:pathLst>
                <a:path w="20015" h="21600" fill="norm" stroke="1" extrusionOk="0">
                  <a:moveTo>
                    <a:pt x="0" y="0"/>
                  </a:moveTo>
                  <a:lnTo>
                    <a:pt x="0" y="0"/>
                  </a:lnTo>
                  <a:cubicBezTo>
                    <a:pt x="12746" y="1328"/>
                    <a:pt x="21600" y="9933"/>
                    <a:pt x="19777" y="19220"/>
                  </a:cubicBezTo>
                  <a:cubicBezTo>
                    <a:pt x="19619" y="20025"/>
                    <a:pt x="19382" y="20820"/>
                    <a:pt x="19067"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sp>
          <p:nvSpPr>
            <p:cNvPr id="1057" name="Arc 60"/>
            <p:cNvSpPr/>
            <p:nvPr/>
          </p:nvSpPr>
          <p:spPr>
            <a:xfrm rot="7678618">
              <a:off x="4318721" y="2060603"/>
              <a:ext cx="3688960" cy="5031831"/>
            </a:xfrm>
            <a:custGeom>
              <a:avLst/>
              <a:gdLst/>
              <a:ahLst/>
              <a:cxnLst>
                <a:cxn ang="0">
                  <a:pos x="wd2" y="hd2"/>
                </a:cxn>
                <a:cxn ang="5400000">
                  <a:pos x="wd2" y="hd2"/>
                </a:cxn>
                <a:cxn ang="10800000">
                  <a:pos x="wd2" y="hd2"/>
                </a:cxn>
                <a:cxn ang="16200000">
                  <a:pos x="wd2" y="hd2"/>
                </a:cxn>
              </a:cxnLst>
              <a:rect l="0" t="0" r="r" b="b"/>
              <a:pathLst>
                <a:path w="19965" h="21600" fill="norm" stroke="1" extrusionOk="0">
                  <a:moveTo>
                    <a:pt x="0" y="0"/>
                  </a:moveTo>
                  <a:lnTo>
                    <a:pt x="0" y="0"/>
                  </a:lnTo>
                  <a:cubicBezTo>
                    <a:pt x="12775" y="1383"/>
                    <a:pt x="21600" y="10081"/>
                    <a:pt x="19710" y="19429"/>
                  </a:cubicBezTo>
                  <a:cubicBezTo>
                    <a:pt x="19562" y="20162"/>
                    <a:pt x="19349" y="20887"/>
                    <a:pt x="19073"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sp>
          <p:nvSpPr>
            <p:cNvPr id="1058" name="Arc 61"/>
            <p:cNvSpPr/>
            <p:nvPr/>
          </p:nvSpPr>
          <p:spPr>
            <a:xfrm rot="7678618">
              <a:off x="1955272" y="665215"/>
              <a:ext cx="5392867" cy="7592615"/>
            </a:xfrm>
            <a:custGeom>
              <a:avLst/>
              <a:gdLst/>
              <a:ahLst/>
              <a:cxnLst>
                <a:cxn ang="0">
                  <a:pos x="wd2" y="hd2"/>
                </a:cxn>
                <a:cxn ang="5400000">
                  <a:pos x="wd2" y="hd2"/>
                </a:cxn>
                <a:cxn ang="10800000">
                  <a:pos x="wd2" y="hd2"/>
                </a:cxn>
                <a:cxn ang="16200000">
                  <a:pos x="wd2" y="hd2"/>
                </a:cxn>
              </a:cxnLst>
              <a:rect l="0" t="0" r="r" b="b"/>
              <a:pathLst>
                <a:path w="19915" h="21600" fill="norm" stroke="1" extrusionOk="0">
                  <a:moveTo>
                    <a:pt x="0" y="0"/>
                  </a:moveTo>
                  <a:lnTo>
                    <a:pt x="0" y="0"/>
                  </a:lnTo>
                  <a:cubicBezTo>
                    <a:pt x="12806" y="1438"/>
                    <a:pt x="21600" y="10231"/>
                    <a:pt x="19642" y="19639"/>
                  </a:cubicBezTo>
                  <a:cubicBezTo>
                    <a:pt x="19504" y="20301"/>
                    <a:pt x="19315" y="20955"/>
                    <a:pt x="19073" y="21600"/>
                  </a:cubicBezTo>
                </a:path>
              </a:pathLst>
            </a:custGeom>
            <a:noFill/>
            <a:ln w="50800" cap="flat">
              <a:solidFill>
                <a:srgbClr val="FFFFFF"/>
              </a:solidFill>
              <a:prstDash val="solid"/>
              <a:miter lim="400000"/>
              <a:tailEnd type="stealth" w="med" len="med"/>
            </a:ln>
            <a:effectLst/>
          </p:spPr>
          <p:txBody>
            <a:bodyPr wrap="square" lIns="0" tIns="0" rIns="0" bIns="0" numCol="1" anchor="t">
              <a:noAutofit/>
            </a:bodyPr>
            <a:lstStyle/>
            <a:p>
              <a:pPr algn="l" defTabSz="914400">
                <a:defRPr sz="1800"/>
              </a:pPr>
            </a:p>
          </p:txBody>
        </p:sp>
        <p:sp>
          <p:nvSpPr>
            <p:cNvPr id="1059" name="TextBox 62"/>
            <p:cNvSpPr txBox="1"/>
            <p:nvPr/>
          </p:nvSpPr>
          <p:spPr>
            <a:xfrm>
              <a:off x="7104206" y="4437968"/>
              <a:ext cx="1546480" cy="548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825500">
                <a:defRPr i="1" sz="3000"/>
              </a:lvl1pPr>
            </a:lstStyle>
            <a:p>
              <a:pPr/>
              <a:r>
                <a:t>optimize</a:t>
              </a:r>
            </a:p>
          </p:txBody>
        </p:sp>
      </p:grpSp>
      <p:sp>
        <p:nvSpPr>
          <p:cNvPr id="1061" name="TextBox 63"/>
          <p:cNvSpPr txBox="1"/>
          <p:nvPr/>
        </p:nvSpPr>
        <p:spPr>
          <a:xfrm>
            <a:off x="6994012" y="11644650"/>
            <a:ext cx="939547"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i="1" sz="3000"/>
            </a:lvl1pPr>
          </a:lstStyle>
          <a:p>
            <a:pPr/>
            <a:r>
              <a:t>PGO</a:t>
            </a:r>
          </a:p>
        </p:txBody>
      </p:sp>
      <p:sp>
        <p:nvSpPr>
          <p:cNvPr id="1062" name="Straight Arrow Connector 3"/>
          <p:cNvSpPr/>
          <p:nvPr/>
        </p:nvSpPr>
        <p:spPr>
          <a:xfrm>
            <a:off x="505327" y="9259005"/>
            <a:ext cx="23135026" cy="153418"/>
          </a:xfrm>
          <a:prstGeom prst="line">
            <a:avLst/>
          </a:prstGeom>
          <a:ln w="50800">
            <a:solidFill>
              <a:srgbClr val="FFFFFF"/>
            </a:solidFill>
            <a:miter lim="400000"/>
            <a:tailEnd type="triangle"/>
          </a:ln>
        </p:spPr>
        <p:txBody>
          <a:bodyPr lIns="45718" tIns="45718" rIns="45718" bIns="45718"/>
          <a:lstStyle/>
          <a:p>
            <a:pPr defTabSz="825500">
              <a:defRPr sz="30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62"/>
                                        </p:tgtEl>
                                        <p:attrNameLst>
                                          <p:attrName>style.visibility</p:attrName>
                                        </p:attrNameLst>
                                      </p:cBhvr>
                                      <p:to>
                                        <p:strVal val="visible"/>
                                      </p:to>
                                    </p:set>
                                    <p:animEffect filter="wipe(left)" transition="in">
                                      <p:cBhvr>
                                        <p:cTn id="7" dur="2000"/>
                                        <p:tgtEl>
                                          <p:spTgt spid="1062"/>
                                        </p:tgtEl>
                                      </p:cBhvr>
                                    </p:animEffect>
                                  </p:childTnLst>
                                </p:cTn>
                              </p:par>
                            </p:childTnLst>
                          </p:cTn>
                        </p:par>
                        <p:par>
                          <p:cTn id="8" fill="hold">
                            <p:stCondLst>
                              <p:cond delay="2000"/>
                            </p:stCondLst>
                            <p:childTnLst>
                              <p:par>
                                <p:cTn id="9" presetClass="entr" nodeType="afterEffect" presetSubtype="8" presetID="22" grpId="2" fill="hold">
                                  <p:stCondLst>
                                    <p:cond delay="0"/>
                                  </p:stCondLst>
                                  <p:iterate type="el" backwards="0">
                                    <p:tmAbs val="0"/>
                                  </p:iterate>
                                  <p:childTnLst>
                                    <p:set>
                                      <p:cBhvr>
                                        <p:cTn id="10" fill="hold"/>
                                        <p:tgtEl>
                                          <p:spTgt spid="1052"/>
                                        </p:tgtEl>
                                        <p:attrNameLst>
                                          <p:attrName>style.visibility</p:attrName>
                                        </p:attrNameLst>
                                      </p:cBhvr>
                                      <p:to>
                                        <p:strVal val="visible"/>
                                      </p:to>
                                    </p:set>
                                    <p:animEffect filter="wipe(left)" transition="in">
                                      <p:cBhvr>
                                        <p:cTn id="11" dur="1000"/>
                                        <p:tgtEl>
                                          <p:spTgt spid="1052"/>
                                        </p:tgtEl>
                                      </p:cBhvr>
                                    </p:animEffect>
                                  </p:childTnLst>
                                </p:cTn>
                              </p:par>
                            </p:childTnLst>
                          </p:cTn>
                        </p:par>
                        <p:par>
                          <p:cTn id="12" fill="hold">
                            <p:stCondLst>
                              <p:cond delay="3000"/>
                            </p:stCondLst>
                            <p:childTnLst>
                              <p:par>
                                <p:cTn id="13" presetClass="entr" nodeType="afterEffect" presetSubtype="8" presetID="22" grpId="3" fill="hold">
                                  <p:stCondLst>
                                    <p:cond delay="0"/>
                                  </p:stCondLst>
                                  <p:iterate type="el" backwards="0">
                                    <p:tmAbs val="0"/>
                                  </p:iterate>
                                  <p:childTnLst>
                                    <p:set>
                                      <p:cBhvr>
                                        <p:cTn id="14" fill="hold"/>
                                        <p:tgtEl>
                                          <p:spTgt spid="1053"/>
                                        </p:tgtEl>
                                        <p:attrNameLst>
                                          <p:attrName>style.visibility</p:attrName>
                                        </p:attrNameLst>
                                      </p:cBhvr>
                                      <p:to>
                                        <p:strVal val="visible"/>
                                      </p:to>
                                    </p:set>
                                    <p:animEffect filter="wipe(left)" transition="in">
                                      <p:cBhvr>
                                        <p:cTn id="15" dur="1000"/>
                                        <p:tgtEl>
                                          <p:spTgt spid="1053"/>
                                        </p:tgtEl>
                                      </p:cBhvr>
                                    </p:animEffect>
                                  </p:childTnLst>
                                </p:cTn>
                              </p:par>
                            </p:childTnLst>
                          </p:cTn>
                        </p:par>
                        <p:par>
                          <p:cTn id="16" fill="hold">
                            <p:stCondLst>
                              <p:cond delay="4000"/>
                            </p:stCondLst>
                            <p:childTnLst>
                              <p:par>
                                <p:cTn id="17" presetClass="entr" nodeType="afterEffect" presetSubtype="8" presetID="22" grpId="4" fill="hold">
                                  <p:stCondLst>
                                    <p:cond delay="0"/>
                                  </p:stCondLst>
                                  <p:iterate type="el" backwards="0">
                                    <p:tmAbs val="0"/>
                                  </p:iterate>
                                  <p:childTnLst>
                                    <p:set>
                                      <p:cBhvr>
                                        <p:cTn id="18" fill="hold"/>
                                        <p:tgtEl>
                                          <p:spTgt spid="1054"/>
                                        </p:tgtEl>
                                        <p:attrNameLst>
                                          <p:attrName>style.visibility</p:attrName>
                                        </p:attrNameLst>
                                      </p:cBhvr>
                                      <p:to>
                                        <p:strVal val="visible"/>
                                      </p:to>
                                    </p:set>
                                    <p:animEffect filter="wipe(left)" transition="in">
                                      <p:cBhvr>
                                        <p:cTn id="19" dur="1000"/>
                                        <p:tgtEl>
                                          <p:spTgt spid="1054"/>
                                        </p:tgtEl>
                                      </p:cBhvr>
                                    </p:animEffect>
                                  </p:childTnLst>
                                </p:cTn>
                              </p:par>
                            </p:childTnLst>
                          </p:cTn>
                        </p:par>
                        <p:par>
                          <p:cTn id="20" fill="hold">
                            <p:stCondLst>
                              <p:cond delay="5000"/>
                            </p:stCondLst>
                            <p:childTnLst>
                              <p:par>
                                <p:cTn id="21" presetClass="entr" nodeType="afterEffect" presetSubtype="8" presetID="22" grpId="5" fill="hold">
                                  <p:stCondLst>
                                    <p:cond delay="0"/>
                                  </p:stCondLst>
                                  <p:iterate type="el" backwards="0">
                                    <p:tmAbs val="0"/>
                                  </p:iterate>
                                  <p:childTnLst>
                                    <p:set>
                                      <p:cBhvr>
                                        <p:cTn id="22" fill="hold"/>
                                        <p:tgtEl>
                                          <p:spTgt spid="1055"/>
                                        </p:tgtEl>
                                        <p:attrNameLst>
                                          <p:attrName>style.visibility</p:attrName>
                                        </p:attrNameLst>
                                      </p:cBhvr>
                                      <p:to>
                                        <p:strVal val="visible"/>
                                      </p:to>
                                    </p:set>
                                    <p:animEffect filter="wipe(left)" transition="in">
                                      <p:cBhvr>
                                        <p:cTn id="23" dur="1000"/>
                                        <p:tgtEl>
                                          <p:spTgt spid="105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1042"/>
                                        </p:tgtEl>
                                        <p:attrNameLst>
                                          <p:attrName>style.visibility</p:attrName>
                                        </p:attrNameLst>
                                      </p:cBhvr>
                                      <p:to>
                                        <p:strVal val="visible"/>
                                      </p:to>
                                    </p:set>
                                    <p:animEffect filter="wipe(left)" transition="in">
                                      <p:cBhvr>
                                        <p:cTn id="28" dur="500"/>
                                        <p:tgtEl>
                                          <p:spTgt spid="1042"/>
                                        </p:tgtEl>
                                      </p:cBhvr>
                                    </p:animEffect>
                                  </p:childTnLst>
                                </p:cTn>
                              </p:par>
                            </p:childTnLst>
                          </p:cTn>
                        </p:par>
                        <p:par>
                          <p:cTn id="29" fill="hold">
                            <p:stCondLst>
                              <p:cond delay="500"/>
                            </p:stCondLst>
                            <p:childTnLst>
                              <p:par>
                                <p:cTn id="30" presetClass="entr" nodeType="afterEffect" presetSubtype="8" presetID="22" grpId="7" fill="hold">
                                  <p:stCondLst>
                                    <p:cond delay="0"/>
                                  </p:stCondLst>
                                  <p:iterate type="el" backwards="0">
                                    <p:tmAbs val="0"/>
                                  </p:iterate>
                                  <p:childTnLst>
                                    <p:set>
                                      <p:cBhvr>
                                        <p:cTn id="31" fill="hold"/>
                                        <p:tgtEl>
                                          <p:spTgt spid="1035"/>
                                        </p:tgtEl>
                                        <p:attrNameLst>
                                          <p:attrName>style.visibility</p:attrName>
                                        </p:attrNameLst>
                                      </p:cBhvr>
                                      <p:to>
                                        <p:strVal val="visible"/>
                                      </p:to>
                                    </p:set>
                                    <p:animEffect filter="wipe(left)" transition="in">
                                      <p:cBhvr>
                                        <p:cTn id="32" dur="500"/>
                                        <p:tgtEl>
                                          <p:spTgt spid="103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8" fill="hold">
                                  <p:stCondLst>
                                    <p:cond delay="0"/>
                                  </p:stCondLst>
                                  <p:iterate type="el" backwards="0">
                                    <p:tmAbs val="0"/>
                                  </p:iterate>
                                  <p:childTnLst>
                                    <p:set>
                                      <p:cBhvr>
                                        <p:cTn id="36" fill="hold"/>
                                        <p:tgtEl>
                                          <p:spTgt spid="1043"/>
                                        </p:tgtEl>
                                        <p:attrNameLst>
                                          <p:attrName>style.visibility</p:attrName>
                                        </p:attrNameLst>
                                      </p:cBhvr>
                                      <p:to>
                                        <p:strVal val="visible"/>
                                      </p:to>
                                    </p:set>
                                    <p:animEffect filter="wipe(left)" transition="in">
                                      <p:cBhvr>
                                        <p:cTn id="37" dur="500"/>
                                        <p:tgtEl>
                                          <p:spTgt spid="1043"/>
                                        </p:tgtEl>
                                      </p:cBhvr>
                                    </p:animEffect>
                                  </p:childTnLst>
                                </p:cTn>
                              </p:par>
                            </p:childTnLst>
                          </p:cTn>
                        </p:par>
                        <p:par>
                          <p:cTn id="38" fill="hold">
                            <p:stCondLst>
                              <p:cond delay="500"/>
                            </p:stCondLst>
                            <p:childTnLst>
                              <p:par>
                                <p:cTn id="39" presetClass="entr" nodeType="afterEffect" presetSubtype="8" presetID="22" grpId="9" fill="hold">
                                  <p:stCondLst>
                                    <p:cond delay="0"/>
                                  </p:stCondLst>
                                  <p:iterate type="el" backwards="0">
                                    <p:tmAbs val="0"/>
                                  </p:iterate>
                                  <p:childTnLst>
                                    <p:set>
                                      <p:cBhvr>
                                        <p:cTn id="40" fill="hold"/>
                                        <p:tgtEl>
                                          <p:spTgt spid="1036"/>
                                        </p:tgtEl>
                                        <p:attrNameLst>
                                          <p:attrName>style.visibility</p:attrName>
                                        </p:attrNameLst>
                                      </p:cBhvr>
                                      <p:to>
                                        <p:strVal val="visible"/>
                                      </p:to>
                                    </p:set>
                                    <p:animEffect filter="wipe(left)" transition="in">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10" grpId="10" fill="hold">
                                  <p:stCondLst>
                                    <p:cond delay="0"/>
                                  </p:stCondLst>
                                  <p:iterate type="el" backwards="0">
                                    <p:tmAbs val="0"/>
                                  </p:iterate>
                                  <p:childTnLst>
                                    <p:set>
                                      <p:cBhvr>
                                        <p:cTn id="45" fill="hold"/>
                                        <p:tgtEl>
                                          <p:spTgt spid="1031"/>
                                        </p:tgtEl>
                                        <p:attrNameLst>
                                          <p:attrName>style.visibility</p:attrName>
                                        </p:attrNameLst>
                                      </p:cBhvr>
                                      <p:to>
                                        <p:strVal val="visible"/>
                                      </p:to>
                                    </p:set>
                                    <p:animEffect filter="fade" transition="in">
                                      <p:cBhvr>
                                        <p:cTn id="46" dur="500"/>
                                        <p:tgtEl>
                                          <p:spTgt spid="1031"/>
                                        </p:tgtEl>
                                      </p:cBhvr>
                                    </p:animEffect>
                                  </p:childTnLst>
                                </p:cTn>
                              </p:par>
                            </p:childTnLst>
                          </p:cTn>
                        </p:par>
                        <p:par>
                          <p:cTn id="47" fill="hold">
                            <p:stCondLst>
                              <p:cond delay="500"/>
                            </p:stCondLst>
                            <p:childTnLst>
                              <p:par>
                                <p:cTn id="48" presetClass="entr" nodeType="afterEffect" presetID="10" grpId="11" fill="hold">
                                  <p:stCondLst>
                                    <p:cond delay="0"/>
                                  </p:stCondLst>
                                  <p:iterate type="el" backwards="0">
                                    <p:tmAbs val="0"/>
                                  </p:iterate>
                                  <p:childTnLst>
                                    <p:set>
                                      <p:cBhvr>
                                        <p:cTn id="49" fill="hold"/>
                                        <p:tgtEl>
                                          <p:spTgt spid="1034"/>
                                        </p:tgtEl>
                                        <p:attrNameLst>
                                          <p:attrName>style.visibility</p:attrName>
                                        </p:attrNameLst>
                                      </p:cBhvr>
                                      <p:to>
                                        <p:strVal val="visible"/>
                                      </p:to>
                                    </p:set>
                                    <p:animEffect filter="fade" transition="in">
                                      <p:cBhvr>
                                        <p:cTn id="50" dur="500"/>
                                        <p:tgtEl>
                                          <p:spTgt spid="1034"/>
                                        </p:tgtEl>
                                      </p:cBhvr>
                                    </p:animEffect>
                                  </p:childTnLst>
                                </p:cTn>
                              </p:par>
                            </p:childTnLst>
                          </p:cTn>
                        </p:par>
                        <p:par>
                          <p:cTn id="51" fill="hold">
                            <p:stCondLst>
                              <p:cond delay="1000"/>
                            </p:stCondLst>
                            <p:childTnLst>
                              <p:par>
                                <p:cTn id="52" presetClass="entr" nodeType="afterEffect" presetID="10" grpId="12" fill="hold">
                                  <p:stCondLst>
                                    <p:cond delay="0"/>
                                  </p:stCondLst>
                                  <p:iterate type="el" backwards="0">
                                    <p:tmAbs val="0"/>
                                  </p:iterate>
                                  <p:childTnLst>
                                    <p:set>
                                      <p:cBhvr>
                                        <p:cTn id="53" fill="hold"/>
                                        <p:tgtEl>
                                          <p:spTgt spid="1032"/>
                                        </p:tgtEl>
                                        <p:attrNameLst>
                                          <p:attrName>style.visibility</p:attrName>
                                        </p:attrNameLst>
                                      </p:cBhvr>
                                      <p:to>
                                        <p:strVal val="visible"/>
                                      </p:to>
                                    </p:set>
                                    <p:animEffect filter="fade" transition="in">
                                      <p:cBhvr>
                                        <p:cTn id="54" dur="500"/>
                                        <p:tgtEl>
                                          <p:spTgt spid="1032"/>
                                        </p:tgtEl>
                                      </p:cBhvr>
                                    </p:animEffect>
                                  </p:childTnLst>
                                </p:cTn>
                              </p:par>
                            </p:childTnLst>
                          </p:cTn>
                        </p:par>
                        <p:par>
                          <p:cTn id="55" fill="hold">
                            <p:stCondLst>
                              <p:cond delay="1500"/>
                            </p:stCondLst>
                            <p:childTnLst>
                              <p:par>
                                <p:cTn id="56" presetClass="entr" nodeType="afterEffect" presetID="10" grpId="13" fill="hold">
                                  <p:stCondLst>
                                    <p:cond delay="0"/>
                                  </p:stCondLst>
                                  <p:iterate type="el" backwards="0">
                                    <p:tmAbs val="0"/>
                                  </p:iterate>
                                  <p:childTnLst>
                                    <p:set>
                                      <p:cBhvr>
                                        <p:cTn id="57" fill="hold"/>
                                        <p:tgtEl>
                                          <p:spTgt spid="1037"/>
                                        </p:tgtEl>
                                        <p:attrNameLst>
                                          <p:attrName>style.visibility</p:attrName>
                                        </p:attrNameLst>
                                      </p:cBhvr>
                                      <p:to>
                                        <p:strVal val="visible"/>
                                      </p:to>
                                    </p:set>
                                    <p:animEffect filter="fade" transition="in">
                                      <p:cBhvr>
                                        <p:cTn id="58" dur="500"/>
                                        <p:tgtEl>
                                          <p:spTgt spid="1037"/>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4" presetID="22" grpId="14" fill="hold">
                                  <p:stCondLst>
                                    <p:cond delay="0"/>
                                  </p:stCondLst>
                                  <p:iterate type="el" backwards="0">
                                    <p:tmAbs val="0"/>
                                  </p:iterate>
                                  <p:childTnLst>
                                    <p:set>
                                      <p:cBhvr>
                                        <p:cTn id="62" fill="hold"/>
                                        <p:tgtEl>
                                          <p:spTgt spid="1030"/>
                                        </p:tgtEl>
                                        <p:attrNameLst>
                                          <p:attrName>style.visibility</p:attrName>
                                        </p:attrNameLst>
                                      </p:cBhvr>
                                      <p:to>
                                        <p:strVal val="visible"/>
                                      </p:to>
                                    </p:set>
                                    <p:animEffect filter="wipe(down)" transition="in">
                                      <p:cBhvr>
                                        <p:cTn id="63" dur="1000"/>
                                        <p:tgtEl>
                                          <p:spTgt spid="1030"/>
                                        </p:tgtEl>
                                      </p:cBhvr>
                                    </p:animEffect>
                                  </p:childTnLst>
                                </p:cTn>
                              </p:par>
                            </p:childTnLst>
                          </p:cTn>
                        </p:par>
                        <p:par>
                          <p:cTn id="64" fill="hold">
                            <p:stCondLst>
                              <p:cond delay="1000"/>
                            </p:stCondLst>
                            <p:childTnLst>
                              <p:par>
                                <p:cTn id="65" presetClass="entr" nodeType="afterEffect" presetSubtype="4" presetID="22" grpId="15" fill="hold">
                                  <p:stCondLst>
                                    <p:cond delay="0"/>
                                  </p:stCondLst>
                                  <p:iterate type="el" backwards="0">
                                    <p:tmAbs val="0"/>
                                  </p:iterate>
                                  <p:childTnLst>
                                    <p:set>
                                      <p:cBhvr>
                                        <p:cTn id="66" fill="hold"/>
                                        <p:tgtEl>
                                          <p:spTgt spid="1039"/>
                                        </p:tgtEl>
                                        <p:attrNameLst>
                                          <p:attrName>style.visibility</p:attrName>
                                        </p:attrNameLst>
                                      </p:cBhvr>
                                      <p:to>
                                        <p:strVal val="visible"/>
                                      </p:to>
                                    </p:set>
                                    <p:animEffect filter="wipe(down)" transition="in">
                                      <p:cBhvr>
                                        <p:cTn id="67" dur="1000"/>
                                        <p:tgtEl>
                                          <p:spTgt spid="1039"/>
                                        </p:tgtEl>
                                      </p:cBhvr>
                                    </p:animEffect>
                                  </p:childTnLst>
                                </p:cTn>
                              </p:par>
                            </p:childTnLst>
                          </p:cTn>
                        </p:par>
                        <p:par>
                          <p:cTn id="68" fill="hold">
                            <p:stCondLst>
                              <p:cond delay="2000"/>
                            </p:stCondLst>
                            <p:childTnLst>
                              <p:par>
                                <p:cTn id="69" presetClass="entr" nodeType="afterEffect" presetSubtype="4" presetID="22" grpId="16" fill="hold">
                                  <p:stCondLst>
                                    <p:cond delay="0"/>
                                  </p:stCondLst>
                                  <p:iterate type="el" backwards="0">
                                    <p:tmAbs val="0"/>
                                  </p:iterate>
                                  <p:childTnLst>
                                    <p:set>
                                      <p:cBhvr>
                                        <p:cTn id="70" fill="hold"/>
                                        <p:tgtEl>
                                          <p:spTgt spid="1033"/>
                                        </p:tgtEl>
                                        <p:attrNameLst>
                                          <p:attrName>style.visibility</p:attrName>
                                        </p:attrNameLst>
                                      </p:cBhvr>
                                      <p:to>
                                        <p:strVal val="visible"/>
                                      </p:to>
                                    </p:set>
                                    <p:animEffect filter="wipe(down)" transition="in">
                                      <p:cBhvr>
                                        <p:cTn id="71" dur="1000"/>
                                        <p:tgtEl>
                                          <p:spTgt spid="1033"/>
                                        </p:tgtEl>
                                      </p:cBhvr>
                                    </p:animEffect>
                                  </p:childTnLst>
                                </p:cTn>
                              </p:par>
                            </p:childTnLst>
                          </p:cTn>
                        </p:par>
                        <p:par>
                          <p:cTn id="72" fill="hold">
                            <p:stCondLst>
                              <p:cond delay="3000"/>
                            </p:stCondLst>
                            <p:childTnLst>
                              <p:par>
                                <p:cTn id="73" presetClass="entr" nodeType="afterEffect" presetSubtype="4" presetID="22" grpId="17" fill="hold">
                                  <p:stCondLst>
                                    <p:cond delay="0"/>
                                  </p:stCondLst>
                                  <p:iterate type="el" backwards="0">
                                    <p:tmAbs val="0"/>
                                  </p:iterate>
                                  <p:childTnLst>
                                    <p:set>
                                      <p:cBhvr>
                                        <p:cTn id="74" fill="hold"/>
                                        <p:tgtEl>
                                          <p:spTgt spid="1040"/>
                                        </p:tgtEl>
                                        <p:attrNameLst>
                                          <p:attrName>style.visibility</p:attrName>
                                        </p:attrNameLst>
                                      </p:cBhvr>
                                      <p:to>
                                        <p:strVal val="visible"/>
                                      </p:to>
                                    </p:set>
                                    <p:animEffect filter="wipe(down)" transition="in">
                                      <p:cBhvr>
                                        <p:cTn id="75" dur="1000"/>
                                        <p:tgtEl>
                                          <p:spTgt spid="1040"/>
                                        </p:tgtEl>
                                      </p:cBhvr>
                                    </p:animEffect>
                                  </p:childTnLst>
                                </p:cTn>
                              </p:par>
                            </p:childTnLst>
                          </p:cTn>
                        </p:par>
                        <p:par>
                          <p:cTn id="76" fill="hold">
                            <p:stCondLst>
                              <p:cond delay="4000"/>
                            </p:stCondLst>
                            <p:childTnLst>
                              <p:par>
                                <p:cTn id="77" presetClass="entr" nodeType="afterEffect" presetSubtype="4" presetID="22" grpId="18" fill="hold">
                                  <p:stCondLst>
                                    <p:cond delay="0"/>
                                  </p:stCondLst>
                                  <p:iterate type="el" backwards="0">
                                    <p:tmAbs val="0"/>
                                  </p:iterate>
                                  <p:childTnLst>
                                    <p:set>
                                      <p:cBhvr>
                                        <p:cTn id="78" fill="hold"/>
                                        <p:tgtEl>
                                          <p:spTgt spid="1038"/>
                                        </p:tgtEl>
                                        <p:attrNameLst>
                                          <p:attrName>style.visibility</p:attrName>
                                        </p:attrNameLst>
                                      </p:cBhvr>
                                      <p:to>
                                        <p:strVal val="visible"/>
                                      </p:to>
                                    </p:set>
                                    <p:animEffect filter="wipe(down)" transition="in">
                                      <p:cBhvr>
                                        <p:cTn id="79" dur="1000"/>
                                        <p:tgtEl>
                                          <p:spTgt spid="1038"/>
                                        </p:tgtEl>
                                      </p:cBhvr>
                                    </p:animEffect>
                                  </p:childTnLst>
                                </p:cTn>
                              </p:par>
                            </p:childTnLst>
                          </p:cTn>
                        </p:par>
                        <p:par>
                          <p:cTn id="80" fill="hold">
                            <p:stCondLst>
                              <p:cond delay="5000"/>
                            </p:stCondLst>
                            <p:childTnLst>
                              <p:par>
                                <p:cTn id="81" presetClass="entr" nodeType="afterEffect" presetSubtype="4" presetID="22" grpId="19" fill="hold">
                                  <p:stCondLst>
                                    <p:cond delay="0"/>
                                  </p:stCondLst>
                                  <p:iterate type="el" backwards="0">
                                    <p:tmAbs val="0"/>
                                  </p:iterate>
                                  <p:childTnLst>
                                    <p:set>
                                      <p:cBhvr>
                                        <p:cTn id="82" fill="hold"/>
                                        <p:tgtEl>
                                          <p:spTgt spid="1041"/>
                                        </p:tgtEl>
                                        <p:attrNameLst>
                                          <p:attrName>style.visibility</p:attrName>
                                        </p:attrNameLst>
                                      </p:cBhvr>
                                      <p:to>
                                        <p:strVal val="visible"/>
                                      </p:to>
                                    </p:set>
                                    <p:animEffect filter="wipe(down)" transition="in">
                                      <p:cBhvr>
                                        <p:cTn id="83" dur="1000"/>
                                        <p:tgtEl>
                                          <p:spTgt spid="1041"/>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10" grpId="20" fill="hold">
                                  <p:stCondLst>
                                    <p:cond delay="0"/>
                                  </p:stCondLst>
                                  <p:iterate type="el" backwards="0">
                                    <p:tmAbs val="0"/>
                                  </p:iterate>
                                  <p:childTnLst>
                                    <p:set>
                                      <p:cBhvr>
                                        <p:cTn id="87" fill="hold"/>
                                        <p:tgtEl>
                                          <p:spTgt spid="1044"/>
                                        </p:tgtEl>
                                        <p:attrNameLst>
                                          <p:attrName>style.visibility</p:attrName>
                                        </p:attrNameLst>
                                      </p:cBhvr>
                                      <p:to>
                                        <p:strVal val="visible"/>
                                      </p:to>
                                    </p:set>
                                    <p:animEffect filter="fade" transition="in">
                                      <p:cBhvr>
                                        <p:cTn id="88" dur="500"/>
                                        <p:tgtEl>
                                          <p:spTgt spid="1044"/>
                                        </p:tgtEl>
                                      </p:cBhvr>
                                    </p:animEffect>
                                  </p:childTnLst>
                                </p:cTn>
                              </p:par>
                            </p:childTnLst>
                          </p:cTn>
                        </p:par>
                      </p:childTnLst>
                    </p:cTn>
                  </p:par>
                  <p:par>
                    <p:cTn id="89" fill="hold">
                      <p:stCondLst>
                        <p:cond delay="indefinite"/>
                      </p:stCondLst>
                      <p:childTnLst>
                        <p:par>
                          <p:cTn id="90" fill="hold">
                            <p:stCondLst>
                              <p:cond delay="0"/>
                            </p:stCondLst>
                            <p:childTnLst>
                              <p:par>
                                <p:cTn id="91" presetClass="entr" nodeType="clickEffect" presetID="10" grpId="21" fill="hold">
                                  <p:stCondLst>
                                    <p:cond delay="0"/>
                                  </p:stCondLst>
                                  <p:iterate type="el" backwards="0">
                                    <p:tmAbs val="0"/>
                                  </p:iterate>
                                  <p:childTnLst>
                                    <p:set>
                                      <p:cBhvr>
                                        <p:cTn id="92" fill="hold"/>
                                        <p:tgtEl>
                                          <p:spTgt spid="1045"/>
                                        </p:tgtEl>
                                        <p:attrNameLst>
                                          <p:attrName>style.visibility</p:attrName>
                                        </p:attrNameLst>
                                      </p:cBhvr>
                                      <p:to>
                                        <p:strVal val="visible"/>
                                      </p:to>
                                    </p:set>
                                    <p:animEffect filter="fade" transition="in">
                                      <p:cBhvr>
                                        <p:cTn id="93" dur="500"/>
                                        <p:tgtEl>
                                          <p:spTgt spid="1045"/>
                                        </p:tgtEl>
                                      </p:cBhvr>
                                    </p:animEffect>
                                  </p:childTnLst>
                                </p:cTn>
                              </p:par>
                            </p:childTnLst>
                          </p:cTn>
                        </p:par>
                      </p:childTnLst>
                    </p:cTn>
                  </p:par>
                  <p:par>
                    <p:cTn id="94" fill="hold">
                      <p:stCondLst>
                        <p:cond delay="indefinite"/>
                      </p:stCondLst>
                      <p:childTnLst>
                        <p:par>
                          <p:cTn id="95" fill="hold">
                            <p:stCondLst>
                              <p:cond delay="0"/>
                            </p:stCondLst>
                            <p:childTnLst>
                              <p:par>
                                <p:cTn id="96" presetClass="entr" nodeType="clickEffect" presetID="10" grpId="22" fill="hold">
                                  <p:stCondLst>
                                    <p:cond delay="0"/>
                                  </p:stCondLst>
                                  <p:iterate type="el" backwards="0">
                                    <p:tmAbs val="0"/>
                                  </p:iterate>
                                  <p:childTnLst>
                                    <p:set>
                                      <p:cBhvr>
                                        <p:cTn id="97" fill="hold"/>
                                        <p:tgtEl>
                                          <p:spTgt spid="1046"/>
                                        </p:tgtEl>
                                        <p:attrNameLst>
                                          <p:attrName>style.visibility</p:attrName>
                                        </p:attrNameLst>
                                      </p:cBhvr>
                                      <p:to>
                                        <p:strVal val="visible"/>
                                      </p:to>
                                    </p:set>
                                    <p:animEffect filter="fade" transition="in">
                                      <p:cBhvr>
                                        <p:cTn id="98" dur="500"/>
                                        <p:tgtEl>
                                          <p:spTgt spid="1046"/>
                                        </p:tgtEl>
                                      </p:cBhvr>
                                    </p:animEffect>
                                  </p:childTnLst>
                                </p:cTn>
                              </p:par>
                            </p:childTnLst>
                          </p:cTn>
                        </p:par>
                        <p:par>
                          <p:cTn id="99" fill="hold">
                            <p:stCondLst>
                              <p:cond delay="500"/>
                            </p:stCondLst>
                            <p:childTnLst>
                              <p:par>
                                <p:cTn id="100" presetClass="entr" nodeType="afterEffect" presetSubtype="8" presetID="22" grpId="23" fill="hold">
                                  <p:stCondLst>
                                    <p:cond delay="0"/>
                                  </p:stCondLst>
                                  <p:iterate type="el" backwards="0">
                                    <p:tmAbs val="0"/>
                                  </p:iterate>
                                  <p:childTnLst>
                                    <p:set>
                                      <p:cBhvr>
                                        <p:cTn id="101" fill="hold"/>
                                        <p:tgtEl>
                                          <p:spTgt spid="1051"/>
                                        </p:tgtEl>
                                        <p:attrNameLst>
                                          <p:attrName>style.visibility</p:attrName>
                                        </p:attrNameLst>
                                      </p:cBhvr>
                                      <p:to>
                                        <p:strVal val="visible"/>
                                      </p:to>
                                    </p:set>
                                    <p:animEffect filter="wipe(left)" transition="in">
                                      <p:cBhvr>
                                        <p:cTn id="102" dur="500"/>
                                        <p:tgtEl>
                                          <p:spTgt spid="1051"/>
                                        </p:tgtEl>
                                      </p:cBhvr>
                                    </p:animEffect>
                                  </p:childTnLst>
                                </p:cTn>
                              </p:par>
                            </p:childTnLst>
                          </p:cTn>
                        </p:par>
                        <p:par>
                          <p:cTn id="103" fill="hold">
                            <p:stCondLst>
                              <p:cond delay="1000"/>
                            </p:stCondLst>
                            <p:childTnLst>
                              <p:par>
                                <p:cTn id="104" presetClass="entr" nodeType="afterEffect" presetSubtype="8" presetID="22" grpId="24" fill="hold">
                                  <p:stCondLst>
                                    <p:cond delay="0"/>
                                  </p:stCondLst>
                                  <p:iterate type="el" backwards="0">
                                    <p:tmAbs val="0"/>
                                  </p:iterate>
                                  <p:childTnLst>
                                    <p:set>
                                      <p:cBhvr>
                                        <p:cTn id="105" fill="hold"/>
                                        <p:tgtEl>
                                          <p:spTgt spid="1050"/>
                                        </p:tgtEl>
                                        <p:attrNameLst>
                                          <p:attrName>style.visibility</p:attrName>
                                        </p:attrNameLst>
                                      </p:cBhvr>
                                      <p:to>
                                        <p:strVal val="visible"/>
                                      </p:to>
                                    </p:set>
                                    <p:animEffect filter="wipe(left)" transition="in">
                                      <p:cBhvr>
                                        <p:cTn id="106" dur="1000"/>
                                        <p:tgtEl>
                                          <p:spTgt spid="1050"/>
                                        </p:tgtEl>
                                      </p:cBhvr>
                                    </p:animEffect>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2" presetID="22" grpId="25" fill="hold">
                                  <p:stCondLst>
                                    <p:cond delay="0"/>
                                  </p:stCondLst>
                                  <p:iterate type="el" backwards="0">
                                    <p:tmAbs val="0"/>
                                  </p:iterate>
                                  <p:childTnLst>
                                    <p:set>
                                      <p:cBhvr>
                                        <p:cTn id="110" fill="hold"/>
                                        <p:tgtEl>
                                          <p:spTgt spid="1060"/>
                                        </p:tgtEl>
                                        <p:attrNameLst>
                                          <p:attrName>style.visibility</p:attrName>
                                        </p:attrNameLst>
                                      </p:cBhvr>
                                      <p:to>
                                        <p:strVal val="visible"/>
                                      </p:to>
                                    </p:set>
                                    <p:animEffect filter="wipe(right)" transition="in">
                                      <p:cBhvr>
                                        <p:cTn id="111" dur="1000"/>
                                        <p:tgtEl>
                                          <p:spTgt spid="1060"/>
                                        </p:tgtEl>
                                      </p:cBhvr>
                                    </p:animEffect>
                                  </p:childTnLst>
                                </p:cTn>
                              </p:par>
                            </p:childTnLst>
                          </p:cTn>
                        </p:par>
                        <p:par>
                          <p:cTn id="112" fill="hold">
                            <p:stCondLst>
                              <p:cond delay="1000"/>
                            </p:stCondLst>
                            <p:childTnLst>
                              <p:par>
                                <p:cTn id="113" presetClass="entr" nodeType="afterEffect" presetID="10" grpId="26" fill="hold">
                                  <p:stCondLst>
                                    <p:cond delay="0"/>
                                  </p:stCondLst>
                                  <p:iterate type="el" backwards="0">
                                    <p:tmAbs val="0"/>
                                  </p:iterate>
                                  <p:childTnLst>
                                    <p:set>
                                      <p:cBhvr>
                                        <p:cTn id="114" fill="hold"/>
                                        <p:tgtEl>
                                          <p:spTgt spid="1061"/>
                                        </p:tgtEl>
                                        <p:attrNameLst>
                                          <p:attrName>style.visibility</p:attrName>
                                        </p:attrNameLst>
                                      </p:cBhvr>
                                      <p:to>
                                        <p:strVal val="visible"/>
                                      </p:to>
                                    </p:set>
                                    <p:animEffect filter="fade" transition="in">
                                      <p:cBhvr>
                                        <p:cTn id="115" dur="500"/>
                                        <p:tgtEl>
                                          <p:spTgt spid="10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0" grpId="17"/>
      <p:bldP build="whole" bldLvl="1" animBg="1" rev="0" advAuto="0" spid="1055" grpId="5"/>
      <p:bldP build="whole" bldLvl="1" animBg="1" rev="0" advAuto="0" spid="1041" grpId="19"/>
      <p:bldP build="whole" bldLvl="1" animBg="1" rev="0" advAuto="0" spid="1053" grpId="3"/>
      <p:bldP build="whole" bldLvl="1" animBg="1" rev="0" advAuto="0" spid="1031" grpId="10"/>
      <p:bldP build="whole" bldLvl="1" animBg="1" rev="0" advAuto="0" spid="1052" grpId="2"/>
      <p:bldP build="whole" bldLvl="1" animBg="1" rev="0" advAuto="0" spid="1033" grpId="16"/>
      <p:bldP build="whole" bldLvl="1" animBg="1" rev="0" advAuto="0" spid="1054" grpId="4"/>
      <p:bldP build="whole" bldLvl="1" animBg="1" rev="0" advAuto="0" spid="1032" grpId="12"/>
      <p:bldP build="whole" bldLvl="1" animBg="1" rev="0" advAuto="0" spid="1050" grpId="24"/>
      <p:bldP build="whole" bldLvl="1" animBg="1" rev="0" advAuto="0" spid="1061" grpId="26"/>
      <p:bldP build="whole" bldLvl="1" animBg="1" rev="0" advAuto="0" spid="1043" grpId="8"/>
      <p:bldP build="whole" bldLvl="1" animBg="1" rev="0" advAuto="0" spid="1042" grpId="6"/>
      <p:bldP build="whole" bldLvl="1" animBg="1" rev="0" advAuto="0" spid="1062" grpId="1"/>
      <p:bldP build="whole" bldLvl="1" animBg="1" rev="0" advAuto="0" spid="1051" grpId="23"/>
      <p:bldP build="whole" bldLvl="1" animBg="1" rev="0" advAuto="0" spid="1030" grpId="14"/>
      <p:bldP build="whole" bldLvl="1" animBg="1" rev="0" advAuto="0" spid="1060" grpId="25"/>
      <p:bldP build="whole" bldLvl="1" animBg="1" rev="0" advAuto="0" spid="1039" grpId="15"/>
      <p:bldP build="whole" bldLvl="1" animBg="1" rev="0" advAuto="0" spid="1036" grpId="9"/>
      <p:bldP build="whole" bldLvl="1" animBg="1" rev="0" advAuto="0" spid="1035" grpId="7"/>
      <p:bldP build="whole" bldLvl="1" animBg="1" rev="0" advAuto="0" spid="1037" grpId="13"/>
      <p:bldP build="whole" bldLvl="1" animBg="1" rev="0" advAuto="0" spid="1044" grpId="20"/>
      <p:bldP build="whole" bldLvl="1" animBg="1" rev="0" advAuto="0" spid="1038" grpId="18"/>
      <p:bldP build="whole" bldLvl="1" animBg="1" rev="0" advAuto="0" spid="1045" grpId="21"/>
      <p:bldP build="whole" bldLvl="1" animBg="1" rev="0" advAuto="0" spid="1046" grpId="22"/>
      <p:bldP build="whole" bldLvl="1" animBg="1" rev="0" advAuto="0" spid="1034" grpId="11"/>
    </p:bldLst>
  </p:timing>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6" name="Bonus Exercise…"/>
          <p:cNvSpPr txBox="1"/>
          <p:nvPr>
            <p:ph type="body" sz="half" idx="1"/>
          </p:nvPr>
        </p:nvSpPr>
        <p:spPr>
          <a:prstGeom prst="rect">
            <a:avLst/>
          </a:prstGeom>
        </p:spPr>
        <p:txBody>
          <a:bodyPr/>
          <a:lstStyle/>
          <a:p>
            <a:pPr>
              <a:lnSpc>
                <a:spcPct val="110000"/>
              </a:lnSpc>
            </a:pPr>
            <a:r>
              <a:t>Bonus Exercise</a:t>
            </a:r>
          </a:p>
          <a:p>
            <a:pPr>
              <a:lnSpc>
                <a:spcPct val="110000"/>
              </a:lnSpc>
            </a:pPr>
            <a:r>
              <a:t>A Simple CUDA REPL</a:t>
            </a:r>
          </a:p>
        </p:txBody>
      </p:sp>
      <p:sp>
        <p:nvSpPr>
          <p:cNvPr id="1067" name="Frontend"/>
          <p:cNvSpPr/>
          <p:nvPr/>
        </p:nvSpPr>
        <p:spPr>
          <a:xfrm>
            <a:off x="89408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Frontend</a:t>
            </a:r>
          </a:p>
        </p:txBody>
      </p:sp>
      <p:sp>
        <p:nvSpPr>
          <p:cNvPr id="1068" name="Interpreter"/>
          <p:cNvSpPr/>
          <p:nvPr/>
        </p:nvSpPr>
        <p:spPr>
          <a:xfrm>
            <a:off x="130683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Interpreter</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0" name="Bonus Exercise"/>
          <p:cNvSpPr txBox="1"/>
          <p:nvPr>
            <p:ph type="title"/>
          </p:nvPr>
        </p:nvSpPr>
        <p:spPr>
          <a:prstGeom prst="rect">
            <a:avLst/>
          </a:prstGeom>
        </p:spPr>
        <p:txBody>
          <a:bodyPr/>
          <a:lstStyle/>
          <a:p>
            <a:pPr/>
            <a:r>
              <a:t>Bonus Exercise</a:t>
            </a:r>
          </a:p>
        </p:txBody>
      </p:sp>
      <p:sp>
        <p:nvSpPr>
          <p:cNvPr id="1071" name="p3-ex-bonus.cpp: A Simple CUDA REP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p3-ex-bonus.cpp: A Simple CUDA REPL</a:t>
            </a:r>
          </a:p>
        </p:txBody>
      </p:sp>
      <p:sp>
        <p:nvSpPr>
          <p:cNvPr id="1072" name="clang::IncrementalCompilerBuilder CB;…"/>
          <p:cNvSpPr txBox="1"/>
          <p:nvPr/>
        </p:nvSpPr>
        <p:spPr>
          <a:xfrm>
            <a:off x="1379334" y="3441700"/>
            <a:ext cx="22081005" cy="970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D53BD3"/>
                </a:solidFill>
              </a:rPr>
              <a:t>clang</a:t>
            </a:r>
            <a:r>
              <a:rPr>
                <a:solidFill>
                  <a:srgbClr val="F4F4F4"/>
                </a:solidFill>
              </a:rPr>
              <a:t>::</a:t>
            </a:r>
            <a:r>
              <a:t>IncrementalCompilerBuilder</a:t>
            </a:r>
            <a:r>
              <a:rPr>
                <a:solidFill>
                  <a:srgbClr val="F4F4F4"/>
                </a:solidFill>
              </a:rPr>
              <a:t> </a:t>
            </a:r>
            <a:r>
              <a:rPr>
                <a:solidFill>
                  <a:srgbClr val="AFAD24"/>
                </a:solidFill>
              </a:rPr>
              <a:t>CB</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CB.SetCompilerArgs({</a:t>
            </a:r>
            <a:r>
              <a:rPr>
                <a:solidFill>
                  <a:srgbClr val="34BC26"/>
                </a:solidFill>
              </a:rPr>
              <a:t>“-std=c++20"</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Create the device compiler.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CB.SetOffloadArch(</a:t>
            </a:r>
            <a:r>
              <a:rPr>
                <a:solidFill>
                  <a:srgbClr val="34BC26"/>
                </a:solidFill>
              </a:rPr>
              <a:t>"sm_35"</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a:solidFill>
                  <a:srgbClr val="F4F4F4"/>
                </a:solidFill>
                <a:latin typeface="Courier New"/>
                <a:ea typeface="Courier New"/>
                <a:cs typeface="Courier New"/>
                <a:sym typeface="Courier New"/>
              </a:defRPr>
            </a:pPr>
            <a:r>
              <a:rPr sz="4800">
                <a:solidFill>
                  <a:srgbClr val="D53BD3"/>
                </a:solidFill>
              </a:rPr>
              <a:t>auto</a:t>
            </a:r>
            <a:r>
              <a:rPr sz="4800"/>
              <a:t> DeviceCI = ExitOnErr(CB.CreateCudaDevice());</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Create the incremental compiler instance.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D53BD3"/>
                </a:solidFill>
              </a:rPr>
              <a:t>auto</a:t>
            </a:r>
            <a:r>
              <a:t> CI = ExitOnErr(CB.CreateCudaHost());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Create the interpreter instance.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Interp</a:t>
            </a:r>
            <a:r>
              <a:t> = </a:t>
            </a:r>
            <a:br/>
            <a:r>
              <a:t>    ExitOnErr(</a:t>
            </a:r>
            <a:r>
              <a:rPr>
                <a:solidFill>
                  <a:srgbClr val="D53BD3"/>
                </a:solidFill>
              </a:rPr>
              <a:t>Interpreter</a:t>
            </a:r>
            <a:r>
              <a:t>::createWithCUDA(</a:t>
            </a:r>
            <a:r>
              <a:rPr>
                <a:solidFill>
                  <a:srgbClr val="D53BD3"/>
                </a:solidFill>
              </a:rPr>
              <a:t>std</a:t>
            </a:r>
            <a:r>
              <a:t>::move(CI),</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                                  </a:t>
            </a:r>
            <a:r>
              <a:rPr>
                <a:solidFill>
                  <a:srgbClr val="D53BD3"/>
                </a:solidFill>
              </a:rPr>
              <a:t>std</a:t>
            </a:r>
            <a:r>
              <a:t>::move(DeviceCI)));</a:t>
            </a:r>
          </a:p>
        </p:txBody>
      </p:sp>
      <p:sp>
        <p:nvSpPr>
          <p:cNvPr id="1073" name="Creates device compiler instance"/>
          <p:cNvSpPr txBox="1"/>
          <p:nvPr/>
        </p:nvSpPr>
        <p:spPr>
          <a:xfrm>
            <a:off x="18587850" y="4744071"/>
            <a:ext cx="4935627"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Creates device</a:t>
            </a:r>
            <a:br/>
            <a:r>
              <a:t>compiler instance</a:t>
            </a:r>
          </a:p>
        </p:txBody>
      </p:sp>
      <p:sp>
        <p:nvSpPr>
          <p:cNvPr id="1077" name="Connection Line"/>
          <p:cNvSpPr/>
          <p:nvPr/>
        </p:nvSpPr>
        <p:spPr>
          <a:xfrm>
            <a:off x="14480331" y="5475801"/>
            <a:ext cx="4384104" cy="1704342"/>
          </a:xfrm>
          <a:custGeom>
            <a:avLst/>
            <a:gdLst/>
            <a:ahLst/>
            <a:cxnLst>
              <a:cxn ang="0">
                <a:pos x="wd2" y="hd2"/>
              </a:cxn>
              <a:cxn ang="5400000">
                <a:pos x="wd2" y="hd2"/>
              </a:cxn>
              <a:cxn ang="10800000">
                <a:pos x="wd2" y="hd2"/>
              </a:cxn>
              <a:cxn ang="16200000">
                <a:pos x="wd2" y="hd2"/>
              </a:cxn>
            </a:cxnLst>
            <a:rect l="0" t="0" r="r" b="b"/>
            <a:pathLst>
              <a:path w="21600" h="20581" fill="norm" stroke="1" extrusionOk="0">
                <a:moveTo>
                  <a:pt x="21600" y="122"/>
                </a:moveTo>
                <a:cubicBezTo>
                  <a:pt x="9666" y="-1019"/>
                  <a:pt x="2466" y="5801"/>
                  <a:pt x="0" y="20581"/>
                </a:cubicBezTo>
              </a:path>
            </a:pathLst>
          </a:custGeom>
          <a:ln w="38100">
            <a:solidFill>
              <a:srgbClr val="FFFFFF"/>
            </a:solidFill>
            <a:miter lim="400000"/>
            <a:tailEnd type="triangle"/>
          </a:ln>
        </p:spPr>
        <p:txBody>
          <a:bodyPr/>
          <a:lstStyle/>
          <a:p>
            <a:pPr/>
          </a:p>
        </p:txBody>
      </p:sp>
      <p:sp>
        <p:nvSpPr>
          <p:cNvPr id="1075" name="Creates host compiler instance"/>
          <p:cNvSpPr txBox="1"/>
          <p:nvPr/>
        </p:nvSpPr>
        <p:spPr>
          <a:xfrm>
            <a:off x="17844653" y="9486639"/>
            <a:ext cx="4935628"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Creates host</a:t>
            </a:r>
            <a:br/>
            <a:r>
              <a:t>compiler instance</a:t>
            </a:r>
          </a:p>
        </p:txBody>
      </p:sp>
      <p:sp>
        <p:nvSpPr>
          <p:cNvPr id="1078" name="Connection Line"/>
          <p:cNvSpPr/>
          <p:nvPr/>
        </p:nvSpPr>
        <p:spPr>
          <a:xfrm>
            <a:off x="11986040" y="10025232"/>
            <a:ext cx="6135200" cy="721057"/>
          </a:xfrm>
          <a:custGeom>
            <a:avLst/>
            <a:gdLst/>
            <a:ahLst/>
            <a:cxnLst>
              <a:cxn ang="0">
                <a:pos x="wd2" y="hd2"/>
              </a:cxn>
              <a:cxn ang="5400000">
                <a:pos x="wd2" y="hd2"/>
              </a:cxn>
              <a:cxn ang="10800000">
                <a:pos x="wd2" y="hd2"/>
              </a:cxn>
              <a:cxn ang="16200000">
                <a:pos x="wd2" y="hd2"/>
              </a:cxn>
            </a:cxnLst>
            <a:rect l="0" t="0" r="r" b="b"/>
            <a:pathLst>
              <a:path w="21600" h="16295" fill="norm" stroke="1" extrusionOk="0">
                <a:moveTo>
                  <a:pt x="21600" y="4594"/>
                </a:moveTo>
                <a:cubicBezTo>
                  <a:pt x="7233" y="21600"/>
                  <a:pt x="33" y="20069"/>
                  <a:pt x="0"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73"/>
                                        </p:tgtEl>
                                        <p:attrNameLst>
                                          <p:attrName>style.visibility</p:attrName>
                                        </p:attrNameLst>
                                      </p:cBhvr>
                                      <p:to>
                                        <p:strVal val="visible"/>
                                      </p:to>
                                    </p:set>
                                    <p:animEffect filter="fade" transition="in">
                                      <p:cBhvr>
                                        <p:cTn id="7" dur="500"/>
                                        <p:tgtEl>
                                          <p:spTgt spid="1073"/>
                                        </p:tgtEl>
                                      </p:cBhvr>
                                    </p:animEffect>
                                  </p:childTnLst>
                                </p:cTn>
                              </p:par>
                            </p:childTnLst>
                          </p:cTn>
                        </p:par>
                        <p:par>
                          <p:cTn id="8" fill="hold">
                            <p:stCondLst>
                              <p:cond delay="500"/>
                            </p:stCondLst>
                            <p:childTnLst>
                              <p:par>
                                <p:cTn id="9" presetClass="entr" nodeType="afterEffect" presetID="10" grpId="2" fill="hold">
                                  <p:stCondLst>
                                    <p:cond delay="0"/>
                                  </p:stCondLst>
                                  <p:iterate type="el" backwards="0">
                                    <p:tmAbs val="0"/>
                                  </p:iterate>
                                  <p:childTnLst>
                                    <p:set>
                                      <p:cBhvr>
                                        <p:cTn id="10" fill="hold"/>
                                        <p:tgtEl>
                                          <p:spTgt spid="1077"/>
                                        </p:tgtEl>
                                        <p:attrNameLst>
                                          <p:attrName>style.visibility</p:attrName>
                                        </p:attrNameLst>
                                      </p:cBhvr>
                                      <p:to>
                                        <p:strVal val="visible"/>
                                      </p:to>
                                    </p:set>
                                    <p:animEffect filter="fade" transition="in">
                                      <p:cBhvr>
                                        <p:cTn id="11" dur="500"/>
                                        <p:tgtEl>
                                          <p:spTgt spid="1077"/>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3" fill="hold">
                                  <p:stCondLst>
                                    <p:cond delay="0"/>
                                  </p:stCondLst>
                                  <p:iterate type="el" backwards="0">
                                    <p:tmAbs val="0"/>
                                  </p:iterate>
                                  <p:childTnLst>
                                    <p:set>
                                      <p:cBhvr>
                                        <p:cTn id="15" fill="hold"/>
                                        <p:tgtEl>
                                          <p:spTgt spid="1075"/>
                                        </p:tgtEl>
                                        <p:attrNameLst>
                                          <p:attrName>style.visibility</p:attrName>
                                        </p:attrNameLst>
                                      </p:cBhvr>
                                      <p:to>
                                        <p:strVal val="visible"/>
                                      </p:to>
                                    </p:set>
                                    <p:animEffect filter="fade" transition="in">
                                      <p:cBhvr>
                                        <p:cTn id="16" dur="500"/>
                                        <p:tgtEl>
                                          <p:spTgt spid="1075"/>
                                        </p:tgtEl>
                                      </p:cBhvr>
                                    </p:animEffect>
                                  </p:childTnLst>
                                </p:cTn>
                              </p:par>
                            </p:childTnLst>
                          </p:cTn>
                        </p:par>
                        <p:par>
                          <p:cTn id="17" fill="hold">
                            <p:stCondLst>
                              <p:cond delay="500"/>
                            </p:stCondLst>
                            <p:childTnLst>
                              <p:par>
                                <p:cTn id="18" presetClass="entr" nodeType="afterEffect" presetID="10" grpId="4" fill="hold">
                                  <p:stCondLst>
                                    <p:cond delay="0"/>
                                  </p:stCondLst>
                                  <p:iterate type="el" backwards="0">
                                    <p:tmAbs val="0"/>
                                  </p:iterate>
                                  <p:childTnLst>
                                    <p:set>
                                      <p:cBhvr>
                                        <p:cTn id="19" fill="hold"/>
                                        <p:tgtEl>
                                          <p:spTgt spid="1078"/>
                                        </p:tgtEl>
                                        <p:attrNameLst>
                                          <p:attrName>style.visibility</p:attrName>
                                        </p:attrNameLst>
                                      </p:cBhvr>
                                      <p:to>
                                        <p:strVal val="visible"/>
                                      </p:to>
                                    </p:set>
                                    <p:animEffect filter="fade" transition="in">
                                      <p:cBhvr>
                                        <p:cTn id="20" dur="500"/>
                                        <p:tgtEl>
                                          <p:spTgt spid="1078"/>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5" fill="hold">
                                  <p:stCondLst>
                                    <p:cond delay="0"/>
                                  </p:stCondLst>
                                  <p:iterate type="el" backwards="0">
                                    <p:tmAbs val="0"/>
                                  </p:iterate>
                                  <p:childTnLst>
                                    <p:set>
                                      <p:cBhvr>
                                        <p:cTn id="24" fill="hold"/>
                                        <p:tgtEl>
                                          <p:spTgt spid="1072">
                                            <p:bg/>
                                          </p:spTgt>
                                        </p:tgtEl>
                                        <p:attrNameLst>
                                          <p:attrName>style.visibility</p:attrName>
                                        </p:attrNameLst>
                                      </p:cBhvr>
                                      <p:to>
                                        <p:strVal val="visible"/>
                                      </p:to>
                                    </p:set>
                                    <p:animEffect filter="wipe(left)" transition="in">
                                      <p:cBhvr>
                                        <p:cTn id="25" dur="1000"/>
                                        <p:tgtEl>
                                          <p:spTgt spid="1072">
                                            <p:bg/>
                                          </p:spTgt>
                                        </p:tgtEl>
                                      </p:cBhvr>
                                    </p:animEffect>
                                  </p:childTnLst>
                                </p:cTn>
                              </p:par>
                              <p:par>
                                <p:cTn id="26" presetClass="entr" nodeType="withEffect" presetSubtype="8" presetID="22" grpId="5" fill="hold">
                                  <p:stCondLst>
                                    <p:cond delay="0"/>
                                  </p:stCondLst>
                                  <p:iterate type="el" backwards="0">
                                    <p:tmAbs val="0"/>
                                  </p:iterate>
                                  <p:childTnLst>
                                    <p:set>
                                      <p:cBhvr>
                                        <p:cTn id="27" fill="hold"/>
                                        <p:tgtEl>
                                          <p:spTgt spid="1072">
                                            <p:txEl>
                                              <p:pRg st="0" end="0"/>
                                            </p:txEl>
                                          </p:spTgt>
                                        </p:tgtEl>
                                        <p:attrNameLst>
                                          <p:attrName>style.visibility</p:attrName>
                                        </p:attrNameLst>
                                      </p:cBhvr>
                                      <p:to>
                                        <p:strVal val="visible"/>
                                      </p:to>
                                    </p:set>
                                    <p:animEffect filter="wipe(left)" transition="in">
                                      <p:cBhvr>
                                        <p:cTn id="28" dur="1000"/>
                                        <p:tgtEl>
                                          <p:spTgt spid="1072">
                                            <p:txEl>
                                              <p:pRg st="0" end="0"/>
                                            </p:txEl>
                                          </p:spTgt>
                                        </p:tgtEl>
                                      </p:cBhvr>
                                    </p:animEffect>
                                  </p:childTnLst>
                                </p:cTn>
                              </p:par>
                            </p:childTnLst>
                          </p:cTn>
                        </p:par>
                        <p:par>
                          <p:cTn id="29" fill="hold">
                            <p:stCondLst>
                              <p:cond delay="1000"/>
                            </p:stCondLst>
                            <p:childTnLst>
                              <p:par>
                                <p:cTn id="30" presetClass="entr" nodeType="afterEffect" presetSubtype="8" presetID="22" grpId="5" fill="hold">
                                  <p:stCondLst>
                                    <p:cond delay="0"/>
                                  </p:stCondLst>
                                  <p:iterate type="el" backwards="0">
                                    <p:tmAbs val="0"/>
                                  </p:iterate>
                                  <p:childTnLst>
                                    <p:set>
                                      <p:cBhvr>
                                        <p:cTn id="31" fill="hold"/>
                                        <p:tgtEl>
                                          <p:spTgt spid="1072">
                                            <p:txEl>
                                              <p:pRg st="1" end="1"/>
                                            </p:txEl>
                                          </p:spTgt>
                                        </p:tgtEl>
                                        <p:attrNameLst>
                                          <p:attrName>style.visibility</p:attrName>
                                        </p:attrNameLst>
                                      </p:cBhvr>
                                      <p:to>
                                        <p:strVal val="visible"/>
                                      </p:to>
                                    </p:set>
                                    <p:animEffect filter="wipe(left)" transition="in">
                                      <p:cBhvr>
                                        <p:cTn id="32" dur="1000"/>
                                        <p:tgtEl>
                                          <p:spTgt spid="1072">
                                            <p:txEl>
                                              <p:pRg st="1" end="1"/>
                                            </p:txEl>
                                          </p:spTgt>
                                        </p:tgtEl>
                                      </p:cBhvr>
                                    </p:animEffect>
                                  </p:childTnLst>
                                </p:cTn>
                              </p:par>
                            </p:childTnLst>
                          </p:cTn>
                        </p:par>
                        <p:par>
                          <p:cTn id="33" fill="hold">
                            <p:stCondLst>
                              <p:cond delay="2000"/>
                            </p:stCondLst>
                            <p:childTnLst>
                              <p:par>
                                <p:cTn id="34" presetClass="entr" nodeType="afterEffect" presetSubtype="8" presetID="22" grpId="5" fill="hold">
                                  <p:stCondLst>
                                    <p:cond delay="0"/>
                                  </p:stCondLst>
                                  <p:iterate type="el" backwards="0">
                                    <p:tmAbs val="0"/>
                                  </p:iterate>
                                  <p:childTnLst>
                                    <p:set>
                                      <p:cBhvr>
                                        <p:cTn id="35" fill="hold"/>
                                        <p:tgtEl>
                                          <p:spTgt spid="1072">
                                            <p:txEl>
                                              <p:pRg st="2" end="2"/>
                                            </p:txEl>
                                          </p:spTgt>
                                        </p:tgtEl>
                                        <p:attrNameLst>
                                          <p:attrName>style.visibility</p:attrName>
                                        </p:attrNameLst>
                                      </p:cBhvr>
                                      <p:to>
                                        <p:strVal val="visible"/>
                                      </p:to>
                                    </p:set>
                                    <p:animEffect filter="wipe(left)" transition="in">
                                      <p:cBhvr>
                                        <p:cTn id="36" dur="1000"/>
                                        <p:tgtEl>
                                          <p:spTgt spid="107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2" grpId="5" fill="hold">
                                  <p:stCondLst>
                                    <p:cond delay="0"/>
                                  </p:stCondLst>
                                  <p:iterate type="el" backwards="0">
                                    <p:tmAbs val="0"/>
                                  </p:iterate>
                                  <p:childTnLst>
                                    <p:set>
                                      <p:cBhvr>
                                        <p:cTn id="40" fill="hold"/>
                                        <p:tgtEl>
                                          <p:spTgt spid="1072">
                                            <p:txEl>
                                              <p:pRg st="3" end="3"/>
                                            </p:txEl>
                                          </p:spTgt>
                                        </p:tgtEl>
                                        <p:attrNameLst>
                                          <p:attrName>style.visibility</p:attrName>
                                        </p:attrNameLst>
                                      </p:cBhvr>
                                      <p:to>
                                        <p:strVal val="visible"/>
                                      </p:to>
                                    </p:set>
                                    <p:animEffect filter="wipe(left)" transition="in">
                                      <p:cBhvr>
                                        <p:cTn id="41" dur="1000"/>
                                        <p:tgtEl>
                                          <p:spTgt spid="1072">
                                            <p:txEl>
                                              <p:pRg st="3" end="3"/>
                                            </p:txEl>
                                          </p:spTgt>
                                        </p:tgtEl>
                                      </p:cBhvr>
                                    </p:animEffect>
                                  </p:childTnLst>
                                </p:cTn>
                              </p:par>
                            </p:childTnLst>
                          </p:cTn>
                        </p:par>
                        <p:par>
                          <p:cTn id="42" fill="hold">
                            <p:stCondLst>
                              <p:cond delay="1000"/>
                            </p:stCondLst>
                            <p:childTnLst>
                              <p:par>
                                <p:cTn id="43" presetClass="entr" nodeType="afterEffect" presetSubtype="8" presetID="22" grpId="5" fill="hold">
                                  <p:stCondLst>
                                    <p:cond delay="0"/>
                                  </p:stCondLst>
                                  <p:iterate type="el" backwards="0">
                                    <p:tmAbs val="0"/>
                                  </p:iterate>
                                  <p:childTnLst>
                                    <p:set>
                                      <p:cBhvr>
                                        <p:cTn id="44" fill="hold"/>
                                        <p:tgtEl>
                                          <p:spTgt spid="1072">
                                            <p:txEl>
                                              <p:pRg st="4" end="4"/>
                                            </p:txEl>
                                          </p:spTgt>
                                        </p:tgtEl>
                                        <p:attrNameLst>
                                          <p:attrName>style.visibility</p:attrName>
                                        </p:attrNameLst>
                                      </p:cBhvr>
                                      <p:to>
                                        <p:strVal val="visible"/>
                                      </p:to>
                                    </p:set>
                                    <p:animEffect filter="wipe(left)" transition="in">
                                      <p:cBhvr>
                                        <p:cTn id="45" dur="1000"/>
                                        <p:tgtEl>
                                          <p:spTgt spid="1072">
                                            <p:txEl>
                                              <p:pRg st="4" end="4"/>
                                            </p:txEl>
                                          </p:spTgt>
                                        </p:tgtEl>
                                      </p:cBhvr>
                                    </p:animEffect>
                                  </p:childTnLst>
                                </p:cTn>
                              </p:par>
                            </p:childTnLst>
                          </p:cTn>
                        </p:par>
                        <p:par>
                          <p:cTn id="46" fill="hold">
                            <p:stCondLst>
                              <p:cond delay="2000"/>
                            </p:stCondLst>
                            <p:childTnLst>
                              <p:par>
                                <p:cTn id="47" presetClass="entr" nodeType="afterEffect" presetSubtype="8" presetID="22" grpId="5" fill="hold">
                                  <p:stCondLst>
                                    <p:cond delay="0"/>
                                  </p:stCondLst>
                                  <p:iterate type="el" backwards="0">
                                    <p:tmAbs val="0"/>
                                  </p:iterate>
                                  <p:childTnLst>
                                    <p:set>
                                      <p:cBhvr>
                                        <p:cTn id="48" fill="hold"/>
                                        <p:tgtEl>
                                          <p:spTgt spid="1072">
                                            <p:txEl>
                                              <p:pRg st="5" end="5"/>
                                            </p:txEl>
                                          </p:spTgt>
                                        </p:tgtEl>
                                        <p:attrNameLst>
                                          <p:attrName>style.visibility</p:attrName>
                                        </p:attrNameLst>
                                      </p:cBhvr>
                                      <p:to>
                                        <p:strVal val="visible"/>
                                      </p:to>
                                    </p:set>
                                    <p:animEffect filter="wipe(left)" transition="in">
                                      <p:cBhvr>
                                        <p:cTn id="49" dur="1000"/>
                                        <p:tgtEl>
                                          <p:spTgt spid="1072">
                                            <p:txEl>
                                              <p:pRg st="5" end="5"/>
                                            </p:txEl>
                                          </p:spTgt>
                                        </p:tgtEl>
                                      </p:cBhvr>
                                    </p:animEffect>
                                  </p:childTnLst>
                                </p:cTn>
                              </p:par>
                            </p:childTnLst>
                          </p:cTn>
                        </p:par>
                        <p:par>
                          <p:cTn id="50" fill="hold">
                            <p:stCondLst>
                              <p:cond delay="3000"/>
                            </p:stCondLst>
                            <p:childTnLst>
                              <p:par>
                                <p:cTn id="51" presetClass="entr" nodeType="afterEffect" presetSubtype="8" presetID="22" grpId="5" fill="hold">
                                  <p:stCondLst>
                                    <p:cond delay="0"/>
                                  </p:stCondLst>
                                  <p:iterate type="el" backwards="0">
                                    <p:tmAbs val="0"/>
                                  </p:iterate>
                                  <p:childTnLst>
                                    <p:set>
                                      <p:cBhvr>
                                        <p:cTn id="52" fill="hold"/>
                                        <p:tgtEl>
                                          <p:spTgt spid="1072">
                                            <p:txEl>
                                              <p:pRg st="6" end="6"/>
                                            </p:txEl>
                                          </p:spTgt>
                                        </p:tgtEl>
                                        <p:attrNameLst>
                                          <p:attrName>style.visibility</p:attrName>
                                        </p:attrNameLst>
                                      </p:cBhvr>
                                      <p:to>
                                        <p:strVal val="visible"/>
                                      </p:to>
                                    </p:set>
                                    <p:animEffect filter="wipe(left)" transition="in">
                                      <p:cBhvr>
                                        <p:cTn id="53" dur="1000"/>
                                        <p:tgtEl>
                                          <p:spTgt spid="1072">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8" presetID="22" grpId="5" fill="hold">
                                  <p:stCondLst>
                                    <p:cond delay="0"/>
                                  </p:stCondLst>
                                  <p:iterate type="el" backwards="0">
                                    <p:tmAbs val="0"/>
                                  </p:iterate>
                                  <p:childTnLst>
                                    <p:set>
                                      <p:cBhvr>
                                        <p:cTn id="57" fill="hold"/>
                                        <p:tgtEl>
                                          <p:spTgt spid="1072">
                                            <p:txEl>
                                              <p:pRg st="7" end="7"/>
                                            </p:txEl>
                                          </p:spTgt>
                                        </p:tgtEl>
                                        <p:attrNameLst>
                                          <p:attrName>style.visibility</p:attrName>
                                        </p:attrNameLst>
                                      </p:cBhvr>
                                      <p:to>
                                        <p:strVal val="visible"/>
                                      </p:to>
                                    </p:set>
                                    <p:animEffect filter="wipe(left)" transition="in">
                                      <p:cBhvr>
                                        <p:cTn id="58" dur="1000"/>
                                        <p:tgtEl>
                                          <p:spTgt spid="1072">
                                            <p:txEl>
                                              <p:pRg st="7" end="7"/>
                                            </p:txEl>
                                          </p:spTgt>
                                        </p:tgtEl>
                                      </p:cBhvr>
                                    </p:animEffect>
                                  </p:childTnLst>
                                </p:cTn>
                              </p:par>
                            </p:childTnLst>
                          </p:cTn>
                        </p:par>
                        <p:par>
                          <p:cTn id="59" fill="hold">
                            <p:stCondLst>
                              <p:cond delay="1000"/>
                            </p:stCondLst>
                            <p:childTnLst>
                              <p:par>
                                <p:cTn id="60" presetClass="entr" nodeType="afterEffect" presetSubtype="8" presetID="22" grpId="5" fill="hold">
                                  <p:stCondLst>
                                    <p:cond delay="0"/>
                                  </p:stCondLst>
                                  <p:iterate type="el" backwards="0">
                                    <p:tmAbs val="0"/>
                                  </p:iterate>
                                  <p:childTnLst>
                                    <p:set>
                                      <p:cBhvr>
                                        <p:cTn id="61" fill="hold"/>
                                        <p:tgtEl>
                                          <p:spTgt spid="1072">
                                            <p:txEl>
                                              <p:pRg st="8" end="8"/>
                                            </p:txEl>
                                          </p:spTgt>
                                        </p:tgtEl>
                                        <p:attrNameLst>
                                          <p:attrName>style.visibility</p:attrName>
                                        </p:attrNameLst>
                                      </p:cBhvr>
                                      <p:to>
                                        <p:strVal val="visible"/>
                                      </p:to>
                                    </p:set>
                                    <p:animEffect filter="wipe(left)" transition="in">
                                      <p:cBhvr>
                                        <p:cTn id="62" dur="1000"/>
                                        <p:tgtEl>
                                          <p:spTgt spid="1072">
                                            <p:txEl>
                                              <p:pRg st="8" end="8"/>
                                            </p:txEl>
                                          </p:spTgt>
                                        </p:tgtEl>
                                      </p:cBhvr>
                                    </p:animEffect>
                                  </p:childTnLst>
                                </p:cTn>
                              </p:par>
                            </p:childTnLst>
                          </p:cTn>
                        </p:par>
                        <p:par>
                          <p:cTn id="63" fill="hold">
                            <p:stCondLst>
                              <p:cond delay="2000"/>
                            </p:stCondLst>
                            <p:childTnLst>
                              <p:par>
                                <p:cTn id="64" presetClass="entr" nodeType="afterEffect" presetSubtype="8" presetID="22" grpId="5" fill="hold">
                                  <p:stCondLst>
                                    <p:cond delay="0"/>
                                  </p:stCondLst>
                                  <p:iterate type="el" backwards="0">
                                    <p:tmAbs val="0"/>
                                  </p:iterate>
                                  <p:childTnLst>
                                    <p:set>
                                      <p:cBhvr>
                                        <p:cTn id="65" fill="hold"/>
                                        <p:tgtEl>
                                          <p:spTgt spid="1072">
                                            <p:txEl>
                                              <p:pRg st="9" end="9"/>
                                            </p:txEl>
                                          </p:spTgt>
                                        </p:tgtEl>
                                        <p:attrNameLst>
                                          <p:attrName>style.visibility</p:attrName>
                                        </p:attrNameLst>
                                      </p:cBhvr>
                                      <p:to>
                                        <p:strVal val="visible"/>
                                      </p:to>
                                    </p:set>
                                    <p:animEffect filter="wipe(left)" transition="in">
                                      <p:cBhvr>
                                        <p:cTn id="66" dur="1000"/>
                                        <p:tgtEl>
                                          <p:spTgt spid="1072">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8" presetID="22" grpId="5" fill="hold">
                                  <p:stCondLst>
                                    <p:cond delay="0"/>
                                  </p:stCondLst>
                                  <p:iterate type="el" backwards="0">
                                    <p:tmAbs val="0"/>
                                  </p:iterate>
                                  <p:childTnLst>
                                    <p:set>
                                      <p:cBhvr>
                                        <p:cTn id="70" fill="hold"/>
                                        <p:tgtEl>
                                          <p:spTgt spid="1072">
                                            <p:txEl>
                                              <p:pRg st="10" end="10"/>
                                            </p:txEl>
                                          </p:spTgt>
                                        </p:tgtEl>
                                        <p:attrNameLst>
                                          <p:attrName>style.visibility</p:attrName>
                                        </p:attrNameLst>
                                      </p:cBhvr>
                                      <p:to>
                                        <p:strVal val="visible"/>
                                      </p:to>
                                    </p:set>
                                    <p:animEffect filter="wipe(left)" transition="in">
                                      <p:cBhvr>
                                        <p:cTn id="71" dur="1000"/>
                                        <p:tgtEl>
                                          <p:spTgt spid="1072">
                                            <p:txEl>
                                              <p:pRg st="10" end="10"/>
                                            </p:txEl>
                                          </p:spTgt>
                                        </p:tgtEl>
                                      </p:cBhvr>
                                    </p:animEffect>
                                  </p:childTnLst>
                                </p:cTn>
                              </p:par>
                            </p:childTnLst>
                          </p:cTn>
                        </p:par>
                        <p:par>
                          <p:cTn id="72" fill="hold">
                            <p:stCondLst>
                              <p:cond delay="1000"/>
                            </p:stCondLst>
                            <p:childTnLst>
                              <p:par>
                                <p:cTn id="73" presetClass="entr" nodeType="afterEffect" presetSubtype="8" presetID="22" grpId="5" fill="hold">
                                  <p:stCondLst>
                                    <p:cond delay="0"/>
                                  </p:stCondLst>
                                  <p:iterate type="el" backwards="0">
                                    <p:tmAbs val="0"/>
                                  </p:iterate>
                                  <p:childTnLst>
                                    <p:set>
                                      <p:cBhvr>
                                        <p:cTn id="74" fill="hold"/>
                                        <p:tgtEl>
                                          <p:spTgt spid="1072">
                                            <p:txEl>
                                              <p:pRg st="11" end="11"/>
                                            </p:txEl>
                                          </p:spTgt>
                                        </p:tgtEl>
                                        <p:attrNameLst>
                                          <p:attrName>style.visibility</p:attrName>
                                        </p:attrNameLst>
                                      </p:cBhvr>
                                      <p:to>
                                        <p:strVal val="visible"/>
                                      </p:to>
                                    </p:set>
                                    <p:animEffect filter="wipe(left)" transition="in">
                                      <p:cBhvr>
                                        <p:cTn id="75" dur="1000"/>
                                        <p:tgtEl>
                                          <p:spTgt spid="1072">
                                            <p:txEl>
                                              <p:pRg st="11" end="11"/>
                                            </p:txEl>
                                          </p:spTgt>
                                        </p:tgtEl>
                                      </p:cBhvr>
                                    </p:animEffect>
                                  </p:childTnLst>
                                </p:cTn>
                              </p:par>
                            </p:childTnLst>
                          </p:cTn>
                        </p:par>
                        <p:par>
                          <p:cTn id="76" fill="hold">
                            <p:stCondLst>
                              <p:cond delay="2000"/>
                            </p:stCondLst>
                            <p:childTnLst>
                              <p:par>
                                <p:cTn id="77" presetClass="entr" nodeType="afterEffect" presetSubtype="8" presetID="22" grpId="5" fill="hold">
                                  <p:stCondLst>
                                    <p:cond delay="0"/>
                                  </p:stCondLst>
                                  <p:iterate type="el" backwards="0">
                                    <p:tmAbs val="0"/>
                                  </p:iterate>
                                  <p:childTnLst>
                                    <p:set>
                                      <p:cBhvr>
                                        <p:cTn id="78" fill="hold"/>
                                        <p:tgtEl>
                                          <p:spTgt spid="1072">
                                            <p:txEl>
                                              <p:pRg st="12" end="12"/>
                                            </p:txEl>
                                          </p:spTgt>
                                        </p:tgtEl>
                                        <p:attrNameLst>
                                          <p:attrName>style.visibility</p:attrName>
                                        </p:attrNameLst>
                                      </p:cBhvr>
                                      <p:to>
                                        <p:strVal val="visible"/>
                                      </p:to>
                                    </p:set>
                                    <p:animEffect filter="wipe(left)" transition="in">
                                      <p:cBhvr>
                                        <p:cTn id="79" dur="1000"/>
                                        <p:tgtEl>
                                          <p:spTgt spid="1072">
                                            <p:txEl>
                                              <p:pRg st="12" end="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3" grpId="1"/>
      <p:bldP build="whole" bldLvl="1" animBg="1" rev="0" advAuto="0" spid="1075" grpId="3"/>
      <p:bldP build="whole" bldLvl="1" animBg="1" rev="0" advAuto="0" spid="1077" grpId="2"/>
      <p:bldP build="p" bldLvl="5" animBg="1" rev="0" advAuto="0" spid="1072" grpId="5"/>
      <p:bldP build="whole" bldLvl="1" animBg="1" rev="0" advAuto="0" spid="1078" grpId="4"/>
    </p:bldLst>
  </p:timing>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0" name="Conclusions"/>
          <p:cNvSpPr txBox="1"/>
          <p:nvPr>
            <p:ph type="title"/>
          </p:nvPr>
        </p:nvSpPr>
        <p:spPr>
          <a:prstGeom prst="rect">
            <a:avLst/>
          </a:prstGeom>
        </p:spPr>
        <p:txBody>
          <a:bodyPr/>
          <a:lstStyle/>
          <a:p>
            <a:pPr/>
            <a:r>
              <a:t>Conclusions</a:t>
            </a:r>
          </a:p>
        </p:txBody>
      </p:sp>
      <p:sp>
        <p:nvSpPr>
          <p:cNvPr id="1081" name="Slide Subtitle"/>
          <p:cNvSpPr txBox="1"/>
          <p:nvPr>
            <p:ph type="body" idx="21"/>
          </p:nvPr>
        </p:nvSpPr>
        <p:spPr>
          <a:prstGeom prst="rect">
            <a:avLst/>
          </a:prstGeom>
        </p:spPr>
        <p:txBody>
          <a:bodyPr/>
          <a:lstStyle/>
          <a:p>
            <a:pPr/>
          </a:p>
        </p:txBody>
      </p:sp>
      <p:sp>
        <p:nvSpPr>
          <p:cNvPr id="1082" name="LLVM is widely used across industry and academia, has an active community…"/>
          <p:cNvSpPr txBox="1"/>
          <p:nvPr>
            <p:ph type="body" idx="1"/>
          </p:nvPr>
        </p:nvSpPr>
        <p:spPr>
          <a:prstGeom prst="rect">
            <a:avLst/>
          </a:prstGeom>
        </p:spPr>
        <p:txBody>
          <a:bodyPr/>
          <a:lstStyle/>
          <a:p>
            <a:pPr/>
            <a:r>
              <a:t>LLVM is widely used across industry and academia, has an active community</a:t>
            </a:r>
          </a:p>
          <a:p>
            <a:pPr/>
            <a:r>
              <a:t>LLVM may be a useful for your project</a:t>
            </a:r>
          </a:p>
          <a:p>
            <a:pPr/>
            <a:r>
              <a:t>LLVM contributions can have a wide impact</a:t>
            </a:r>
          </a:p>
          <a:p>
            <a:pPr/>
            <a:r>
              <a:t>We’re always excited to welcome new people to the community</a:t>
            </a:r>
          </a:p>
          <a:p>
            <a:pPr lvl="1"/>
            <a:r>
              <a:t>We can connect you with community members and mentors</a:t>
            </a:r>
          </a:p>
          <a:p>
            <a:pPr lvl="1"/>
            <a:r>
              <a:t>We can connect you with Good First Issues to get started </a:t>
            </a:r>
          </a:p>
          <a:p>
            <a:pPr/>
            <a:r>
              <a:t>Come and chat to us around the conference!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82">
                                            <p:bg/>
                                          </p:spTgt>
                                        </p:tgtEl>
                                        <p:attrNameLst>
                                          <p:attrName>style.visibility</p:attrName>
                                        </p:attrNameLst>
                                      </p:cBhvr>
                                      <p:to>
                                        <p:strVal val="visible"/>
                                      </p:to>
                                    </p:set>
                                    <p:animEffect filter="fade" transition="in">
                                      <p:cBhvr>
                                        <p:cTn id="7" dur="500"/>
                                        <p:tgtEl>
                                          <p:spTgt spid="108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082">
                                            <p:txEl>
                                              <p:pRg st="0" end="0"/>
                                            </p:txEl>
                                          </p:spTgt>
                                        </p:tgtEl>
                                        <p:attrNameLst>
                                          <p:attrName>style.visibility</p:attrName>
                                        </p:attrNameLst>
                                      </p:cBhvr>
                                      <p:to>
                                        <p:strVal val="visible"/>
                                      </p:to>
                                    </p:set>
                                    <p:animEffect filter="fade" transition="in">
                                      <p:cBhvr>
                                        <p:cTn id="10" dur="500"/>
                                        <p:tgtEl>
                                          <p:spTgt spid="108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082">
                                            <p:txEl>
                                              <p:pRg st="1" end="1"/>
                                            </p:txEl>
                                          </p:spTgt>
                                        </p:tgtEl>
                                        <p:attrNameLst>
                                          <p:attrName>style.visibility</p:attrName>
                                        </p:attrNameLst>
                                      </p:cBhvr>
                                      <p:to>
                                        <p:strVal val="visible"/>
                                      </p:to>
                                    </p:set>
                                    <p:animEffect filter="fade" transition="in">
                                      <p:cBhvr>
                                        <p:cTn id="15" dur="500"/>
                                        <p:tgtEl>
                                          <p:spTgt spid="108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082">
                                            <p:txEl>
                                              <p:pRg st="2" end="2"/>
                                            </p:txEl>
                                          </p:spTgt>
                                        </p:tgtEl>
                                        <p:attrNameLst>
                                          <p:attrName>style.visibility</p:attrName>
                                        </p:attrNameLst>
                                      </p:cBhvr>
                                      <p:to>
                                        <p:strVal val="visible"/>
                                      </p:to>
                                    </p:set>
                                    <p:animEffect filter="fade" transition="in">
                                      <p:cBhvr>
                                        <p:cTn id="20" dur="500"/>
                                        <p:tgtEl>
                                          <p:spTgt spid="108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1082">
                                            <p:txEl>
                                              <p:pRg st="3" end="3"/>
                                            </p:txEl>
                                          </p:spTgt>
                                        </p:tgtEl>
                                        <p:attrNameLst>
                                          <p:attrName>style.visibility</p:attrName>
                                        </p:attrNameLst>
                                      </p:cBhvr>
                                      <p:to>
                                        <p:strVal val="visible"/>
                                      </p:to>
                                    </p:set>
                                    <p:animEffect filter="fade" transition="in">
                                      <p:cBhvr>
                                        <p:cTn id="25" dur="500"/>
                                        <p:tgtEl>
                                          <p:spTgt spid="108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1082">
                                            <p:txEl>
                                              <p:pRg st="4" end="4"/>
                                            </p:txEl>
                                          </p:spTgt>
                                        </p:tgtEl>
                                        <p:attrNameLst>
                                          <p:attrName>style.visibility</p:attrName>
                                        </p:attrNameLst>
                                      </p:cBhvr>
                                      <p:to>
                                        <p:strVal val="visible"/>
                                      </p:to>
                                    </p:set>
                                    <p:animEffect filter="fade" transition="in">
                                      <p:cBhvr>
                                        <p:cTn id="30" dur="500"/>
                                        <p:tgtEl>
                                          <p:spTgt spid="108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1082">
                                            <p:txEl>
                                              <p:pRg st="5" end="5"/>
                                            </p:txEl>
                                          </p:spTgt>
                                        </p:tgtEl>
                                        <p:attrNameLst>
                                          <p:attrName>style.visibility</p:attrName>
                                        </p:attrNameLst>
                                      </p:cBhvr>
                                      <p:to>
                                        <p:strVal val="visible"/>
                                      </p:to>
                                    </p:set>
                                    <p:animEffect filter="fade" transition="in">
                                      <p:cBhvr>
                                        <p:cTn id="35" dur="500"/>
                                        <p:tgtEl>
                                          <p:spTgt spid="108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1082">
                                            <p:txEl>
                                              <p:pRg st="6" end="6"/>
                                            </p:txEl>
                                          </p:spTgt>
                                        </p:tgtEl>
                                        <p:attrNameLst>
                                          <p:attrName>style.visibility</p:attrName>
                                        </p:attrNameLst>
                                      </p:cBhvr>
                                      <p:to>
                                        <p:strVal val="visible"/>
                                      </p:to>
                                    </p:set>
                                    <p:animEffect filter="fade" transition="in">
                                      <p:cBhvr>
                                        <p:cTn id="40" dur="500"/>
                                        <p:tgtEl>
                                          <p:spTgt spid="1082">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LLVM IR"/>
          <p:cNvSpPr txBox="1"/>
          <p:nvPr>
            <p:ph type="title"/>
          </p:nvPr>
        </p:nvSpPr>
        <p:spPr>
          <a:prstGeom prst="rect">
            <a:avLst/>
          </a:prstGeom>
        </p:spPr>
        <p:txBody>
          <a:bodyPr/>
          <a:lstStyle/>
          <a:p>
            <a:pPr/>
            <a:r>
              <a:t>LLVM IR</a:t>
            </a:r>
          </a:p>
        </p:txBody>
      </p:sp>
      <p:sp>
        <p:nvSpPr>
          <p:cNvPr id="258" name="Example LLVM IR progra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Example LLVM IR program</a:t>
            </a:r>
          </a:p>
        </p:txBody>
      </p:sp>
      <p:grpSp>
        <p:nvGrpSpPr>
          <p:cNvPr id="261" name="Group"/>
          <p:cNvGrpSpPr/>
          <p:nvPr/>
        </p:nvGrpSpPr>
        <p:grpSpPr>
          <a:xfrm>
            <a:off x="7246732" y="6707498"/>
            <a:ext cx="10084868" cy="3931549"/>
            <a:chOff x="0" y="0"/>
            <a:chExt cx="10084866" cy="3931548"/>
          </a:xfrm>
        </p:grpSpPr>
        <p:sp>
          <p:nvSpPr>
            <p:cNvPr id="259" name="Rectangle"/>
            <p:cNvSpPr/>
            <p:nvPr/>
          </p:nvSpPr>
          <p:spPr>
            <a:xfrm>
              <a:off x="8814866" y="945"/>
              <a:ext cx="1270001" cy="392955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pic>
          <p:nvPicPr>
            <p:cNvPr id="260" name="Screenshot 2023-06-10 at 12.46.28 PM.png" descr="Screenshot 2023-06-10 at 12.46.28 PM.png"/>
            <p:cNvPicPr>
              <a:picLocks noChangeAspect="1"/>
            </p:cNvPicPr>
            <p:nvPr/>
          </p:nvPicPr>
          <p:blipFill>
            <a:blip r:embed="rId3">
              <a:extLst/>
            </a:blip>
            <a:srcRect l="0" t="0" r="0" b="0"/>
            <a:stretch>
              <a:fillRect/>
            </a:stretch>
          </p:blipFill>
          <p:spPr>
            <a:xfrm>
              <a:off x="0" y="0"/>
              <a:ext cx="9282001" cy="3931549"/>
            </a:xfrm>
            <a:prstGeom prst="rect">
              <a:avLst/>
            </a:prstGeom>
            <a:ln w="12700" cap="flat">
              <a:noFill/>
              <a:miter lim="400000"/>
            </a:ln>
            <a:effectLst/>
          </p:spPr>
        </p:pic>
      </p:grpSp>
      <p:pic>
        <p:nvPicPr>
          <p:cNvPr id="262" name="Screenshot 2023-06-10 at 12.48.19 PM.png" descr="Screenshot 2023-06-10 at 12.48.19 PM.png"/>
          <p:cNvPicPr>
            <a:picLocks noChangeAspect="1"/>
          </p:cNvPicPr>
          <p:nvPr/>
        </p:nvPicPr>
        <p:blipFill>
          <a:blip r:embed="rId4">
            <a:extLst/>
          </a:blip>
          <a:stretch>
            <a:fillRect/>
          </a:stretch>
        </p:blipFill>
        <p:spPr>
          <a:xfrm>
            <a:off x="7207105" y="3760879"/>
            <a:ext cx="7396620" cy="2313229"/>
          </a:xfrm>
          <a:prstGeom prst="rect">
            <a:avLst/>
          </a:prstGeom>
          <a:ln w="12700">
            <a:miter lim="400000"/>
          </a:ln>
        </p:spPr>
      </p:pic>
      <p:sp>
        <p:nvSpPr>
          <p:cNvPr id="263" name="// %add = n+1"/>
          <p:cNvSpPr txBox="1"/>
          <p:nvPr/>
        </p:nvSpPr>
        <p:spPr>
          <a:xfrm>
            <a:off x="12948985" y="7446313"/>
            <a:ext cx="2934905" cy="5968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528319">
              <a:defRPr sz="3391">
                <a:solidFill>
                  <a:schemeClr val="accent5">
                    <a:hueOff val="106044"/>
                    <a:satOff val="10158"/>
                    <a:lumOff val="16042"/>
                  </a:schemeClr>
                </a:solidFill>
              </a:defRPr>
            </a:lvl1pPr>
          </a:lstStyle>
          <a:p>
            <a:pPr/>
            <a:r>
              <a:t>// %add = n+1</a:t>
            </a:r>
          </a:p>
        </p:txBody>
      </p:sp>
      <p:sp>
        <p:nvSpPr>
          <p:cNvPr id="264" name="// %mul = n * %add"/>
          <p:cNvSpPr txBox="1"/>
          <p:nvPr/>
        </p:nvSpPr>
        <p:spPr>
          <a:xfrm>
            <a:off x="13509237" y="8119826"/>
            <a:ext cx="3730933" cy="5968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78790">
              <a:defRPr sz="3190">
                <a:solidFill>
                  <a:schemeClr val="accent5">
                    <a:hueOff val="106044"/>
                    <a:satOff val="10158"/>
                    <a:lumOff val="16042"/>
                  </a:schemeClr>
                </a:solidFill>
              </a:defRPr>
            </a:lvl1pPr>
          </a:lstStyle>
          <a:p>
            <a:pPr/>
            <a:r>
              <a:t>// %mul = n * %add</a:t>
            </a:r>
          </a:p>
        </p:txBody>
      </p:sp>
      <p:sp>
        <p:nvSpPr>
          <p:cNvPr id="265" name="// %res = %mul / 2"/>
          <p:cNvSpPr txBox="1"/>
          <p:nvPr/>
        </p:nvSpPr>
        <p:spPr>
          <a:xfrm>
            <a:off x="13511417" y="8683456"/>
            <a:ext cx="3589052" cy="5968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78790">
              <a:defRPr sz="3190">
                <a:solidFill>
                  <a:schemeClr val="accent5">
                    <a:hueOff val="106044"/>
                    <a:satOff val="10158"/>
                    <a:lumOff val="16042"/>
                  </a:schemeClr>
                </a:solidFill>
              </a:defRPr>
            </a:lvl1pPr>
          </a:lstStyle>
          <a:p>
            <a:pPr/>
            <a:r>
              <a:t>// %res = %mul / 2</a:t>
            </a:r>
          </a:p>
        </p:txBody>
      </p:sp>
      <p:sp>
        <p:nvSpPr>
          <p:cNvPr id="266" name="// return %res"/>
          <p:cNvSpPr txBox="1"/>
          <p:nvPr/>
        </p:nvSpPr>
        <p:spPr>
          <a:xfrm>
            <a:off x="10761345" y="9343334"/>
            <a:ext cx="2581910" cy="5968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470534">
              <a:defRPr sz="3135">
                <a:solidFill>
                  <a:schemeClr val="accent5">
                    <a:hueOff val="106044"/>
                    <a:satOff val="10158"/>
                    <a:lumOff val="16042"/>
                  </a:schemeClr>
                </a:solidFill>
              </a:defRPr>
            </a:lvl1pPr>
          </a:lstStyle>
          <a:p>
            <a:pPr/>
            <a:r>
              <a:t>// return %res</a:t>
            </a:r>
          </a:p>
        </p:txBody>
      </p:sp>
      <p:sp>
        <p:nvSpPr>
          <p:cNvPr id="267" name="SSA: once you assign, you can’t change later (e.g. you can’t assign to %add another time)"/>
          <p:cNvSpPr txBox="1"/>
          <p:nvPr/>
        </p:nvSpPr>
        <p:spPr>
          <a:xfrm>
            <a:off x="2859684" y="10896163"/>
            <a:ext cx="18056099" cy="6348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SSA: </a:t>
            </a:r>
            <a:r>
              <a:t>once you assign, you can’t change later (e.g. you can’t assign to %add another time)</a:t>
            </a:r>
          </a:p>
        </p:txBody>
      </p:sp>
      <p:sp>
        <p:nvSpPr>
          <p:cNvPr id="268" name="Explicit types: type must be specified everywhere"/>
          <p:cNvSpPr txBox="1"/>
          <p:nvPr/>
        </p:nvSpPr>
        <p:spPr>
          <a:xfrm>
            <a:off x="6834180" y="11737286"/>
            <a:ext cx="10107106" cy="6348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Explicit types: </a:t>
            </a:r>
            <a:r>
              <a:t>type must be specified everywhere</a:t>
            </a:r>
          </a:p>
        </p:txBody>
      </p:sp>
      <p:sp>
        <p:nvSpPr>
          <p:cNvPr id="269" name="Rectangle"/>
          <p:cNvSpPr/>
          <p:nvPr/>
        </p:nvSpPr>
        <p:spPr>
          <a:xfrm>
            <a:off x="9756349" y="6824013"/>
            <a:ext cx="6123800" cy="596708"/>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0" name="Rectangle"/>
          <p:cNvSpPr/>
          <p:nvPr/>
        </p:nvSpPr>
        <p:spPr>
          <a:xfrm>
            <a:off x="7805415" y="7503463"/>
            <a:ext cx="4946811" cy="558781"/>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1" name="Function"/>
          <p:cNvSpPr txBox="1"/>
          <p:nvPr/>
        </p:nvSpPr>
        <p:spPr>
          <a:xfrm>
            <a:off x="15911804" y="6913010"/>
            <a:ext cx="1909192" cy="6348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chemeClr val="accent1">
                    <a:lumOff val="13575"/>
                  </a:schemeClr>
                </a:solidFill>
                <a:latin typeface="Helvetica Neue Medium"/>
                <a:ea typeface="Helvetica Neue Medium"/>
                <a:cs typeface="Helvetica Neue Medium"/>
                <a:sym typeface="Helvetica Neue Medium"/>
              </a:defRPr>
            </a:lvl1pPr>
          </a:lstStyle>
          <a:p>
            <a:pPr/>
            <a:r>
              <a:t>Function</a:t>
            </a:r>
          </a:p>
        </p:txBody>
      </p:sp>
      <p:sp>
        <p:nvSpPr>
          <p:cNvPr id="272" name="Instruction"/>
          <p:cNvSpPr txBox="1"/>
          <p:nvPr/>
        </p:nvSpPr>
        <p:spPr>
          <a:xfrm>
            <a:off x="12789656" y="7625577"/>
            <a:ext cx="2304353" cy="634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chemeClr val="accent1">
                    <a:lumOff val="13575"/>
                  </a:schemeClr>
                </a:solidFill>
                <a:latin typeface="Helvetica Neue Medium"/>
                <a:ea typeface="Helvetica Neue Medium"/>
                <a:cs typeface="Helvetica Neue Medium"/>
                <a:sym typeface="Helvetica Neue Medium"/>
              </a:defRPr>
            </a:lvl1pPr>
          </a:lstStyle>
          <a:p>
            <a:pPr/>
            <a:r>
              <a:t>Instruction</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61"/>
                                        </p:tgtEl>
                                        <p:attrNameLst>
                                          <p:attrName>style.visibility</p:attrName>
                                        </p:attrNameLst>
                                      </p:cBhvr>
                                      <p:to>
                                        <p:strVal val="visible"/>
                                      </p:to>
                                    </p:set>
                                    <p:animEffect filter="fade" transition="in">
                                      <p:cBhvr>
                                        <p:cTn id="7" dur="5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63"/>
                                        </p:tgtEl>
                                        <p:attrNameLst>
                                          <p:attrName>style.visibility</p:attrName>
                                        </p:attrNameLst>
                                      </p:cBhvr>
                                      <p:to>
                                        <p:strVal val="visible"/>
                                      </p:to>
                                    </p:set>
                                    <p:animEffect filter="fade" transition="in">
                                      <p:cBhvr>
                                        <p:cTn id="12" dur="500"/>
                                        <p:tgtEl>
                                          <p:spTgt spid="26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64"/>
                                        </p:tgtEl>
                                        <p:attrNameLst>
                                          <p:attrName>style.visibility</p:attrName>
                                        </p:attrNameLst>
                                      </p:cBhvr>
                                      <p:to>
                                        <p:strVal val="visible"/>
                                      </p:to>
                                    </p:set>
                                    <p:animEffect filter="fade" transition="in">
                                      <p:cBhvr>
                                        <p:cTn id="17" dur="500"/>
                                        <p:tgtEl>
                                          <p:spTgt spid="26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265"/>
                                        </p:tgtEl>
                                        <p:attrNameLst>
                                          <p:attrName>style.visibility</p:attrName>
                                        </p:attrNameLst>
                                      </p:cBhvr>
                                      <p:to>
                                        <p:strVal val="visible"/>
                                      </p:to>
                                    </p:set>
                                    <p:animEffect filter="fade" transition="in">
                                      <p:cBhvr>
                                        <p:cTn id="22" dur="500"/>
                                        <p:tgtEl>
                                          <p:spTgt spid="26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66"/>
                                        </p:tgtEl>
                                        <p:attrNameLst>
                                          <p:attrName>style.visibility</p:attrName>
                                        </p:attrNameLst>
                                      </p:cBhvr>
                                      <p:to>
                                        <p:strVal val="visible"/>
                                      </p:to>
                                    </p:set>
                                    <p:animEffect filter="fade" transition="in">
                                      <p:cBhvr>
                                        <p:cTn id="27" dur="500"/>
                                        <p:tgtEl>
                                          <p:spTgt spid="26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269"/>
                                        </p:tgtEl>
                                        <p:attrNameLst>
                                          <p:attrName>style.visibility</p:attrName>
                                        </p:attrNameLst>
                                      </p:cBhvr>
                                      <p:to>
                                        <p:strVal val="visible"/>
                                      </p:to>
                                    </p:set>
                                    <p:animEffect filter="fade" transition="in">
                                      <p:cBhvr>
                                        <p:cTn id="32" dur="500"/>
                                        <p:tgtEl>
                                          <p:spTgt spid="26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71"/>
                                        </p:tgtEl>
                                        <p:attrNameLst>
                                          <p:attrName>style.visibility</p:attrName>
                                        </p:attrNameLst>
                                      </p:cBhvr>
                                      <p:to>
                                        <p:strVal val="visible"/>
                                      </p:to>
                                    </p:set>
                                    <p:animEffect filter="fade" transition="in">
                                      <p:cBhvr>
                                        <p:cTn id="37" dur="500"/>
                                        <p:tgtEl>
                                          <p:spTgt spid="27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270"/>
                                        </p:tgtEl>
                                        <p:attrNameLst>
                                          <p:attrName>style.visibility</p:attrName>
                                        </p:attrNameLst>
                                      </p:cBhvr>
                                      <p:to>
                                        <p:strVal val="visible"/>
                                      </p:to>
                                    </p:set>
                                    <p:animEffect filter="fade" transition="in">
                                      <p:cBhvr>
                                        <p:cTn id="42" dur="500"/>
                                        <p:tgtEl>
                                          <p:spTgt spid="27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272"/>
                                        </p:tgtEl>
                                        <p:attrNameLst>
                                          <p:attrName>style.visibility</p:attrName>
                                        </p:attrNameLst>
                                      </p:cBhvr>
                                      <p:to>
                                        <p:strVal val="visible"/>
                                      </p:to>
                                    </p:set>
                                    <p:animEffect filter="fade" transition="in">
                                      <p:cBhvr>
                                        <p:cTn id="47" dur="500"/>
                                        <p:tgtEl>
                                          <p:spTgt spid="272"/>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267"/>
                                        </p:tgtEl>
                                        <p:attrNameLst>
                                          <p:attrName>style.visibility</p:attrName>
                                        </p:attrNameLst>
                                      </p:cBhvr>
                                      <p:to>
                                        <p:strVal val="visible"/>
                                      </p:to>
                                    </p:set>
                                    <p:animEffect filter="fade" transition="in">
                                      <p:cBhvr>
                                        <p:cTn id="52" dur="500"/>
                                        <p:tgtEl>
                                          <p:spTgt spid="26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268"/>
                                        </p:tgtEl>
                                        <p:attrNameLst>
                                          <p:attrName>style.visibility</p:attrName>
                                        </p:attrNameLst>
                                      </p:cBhvr>
                                      <p:to>
                                        <p:strVal val="visible"/>
                                      </p:to>
                                    </p:set>
                                    <p:animEffect filter="fade" transition="in">
                                      <p:cBhvr>
                                        <p:cTn id="57"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 grpId="9"/>
      <p:bldP build="whole" bldLvl="1" animBg="1" rev="0" advAuto="0" spid="263" grpId="2"/>
      <p:bldP build="whole" bldLvl="1" animBg="1" rev="0" advAuto="0" spid="269" grpId="6"/>
      <p:bldP build="whole" bldLvl="1" animBg="1" rev="0" advAuto="0" spid="264" grpId="3"/>
      <p:bldP build="whole" bldLvl="1" animBg="1" rev="0" advAuto="0" spid="267" grpId="10"/>
      <p:bldP build="whole" bldLvl="1" animBg="1" rev="0" advAuto="0" spid="271" grpId="7"/>
      <p:bldP build="whole" bldLvl="1" animBg="1" rev="0" advAuto="0" spid="265" grpId="4"/>
      <p:bldP build="whole" bldLvl="1" animBg="1" rev="0" advAuto="0" spid="268" grpId="11"/>
      <p:bldP build="whole" bldLvl="1" animBg="1" rev="0" advAuto="0" spid="261" grpId="1"/>
      <p:bldP build="whole" bldLvl="1" animBg="1" rev="0" advAuto="0" spid="266" grpId="5"/>
      <p:bldP build="whole" bldLvl="1" animBg="1" rev="0" advAuto="0" spid="270" grpId="8"/>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LLVM IR"/>
          <p:cNvSpPr txBox="1"/>
          <p:nvPr>
            <p:ph type="title"/>
          </p:nvPr>
        </p:nvSpPr>
        <p:spPr>
          <a:prstGeom prst="rect">
            <a:avLst/>
          </a:prstGeom>
        </p:spPr>
        <p:txBody>
          <a:bodyPr/>
          <a:lstStyle/>
          <a:p>
            <a:pPr/>
            <a:r>
              <a:t>LLVM IR</a:t>
            </a:r>
          </a:p>
        </p:txBody>
      </p:sp>
      <p:sp>
        <p:nvSpPr>
          <p:cNvPr id="277" name="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Module</a:t>
            </a:r>
          </a:p>
        </p:txBody>
      </p:sp>
      <p:grpSp>
        <p:nvGrpSpPr>
          <p:cNvPr id="284" name="Group"/>
          <p:cNvGrpSpPr/>
          <p:nvPr/>
        </p:nvGrpSpPr>
        <p:grpSpPr>
          <a:xfrm>
            <a:off x="5738952" y="7339410"/>
            <a:ext cx="12874346" cy="4613366"/>
            <a:chOff x="0" y="0"/>
            <a:chExt cx="12874344" cy="4613365"/>
          </a:xfrm>
        </p:grpSpPr>
        <p:sp>
          <p:nvSpPr>
            <p:cNvPr id="278" name="Rectangle"/>
            <p:cNvSpPr/>
            <p:nvPr/>
          </p:nvSpPr>
          <p:spPr>
            <a:xfrm>
              <a:off x="380803" y="873646"/>
              <a:ext cx="12493542" cy="3739720"/>
            </a:xfrm>
            <a:prstGeom prst="rect">
              <a:avLst/>
            </a:prstGeom>
            <a:noFill/>
            <a:ln w="635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9" name="main.ll"/>
            <p:cNvSpPr txBox="1"/>
            <p:nvPr/>
          </p:nvSpPr>
          <p:spPr>
            <a:xfrm>
              <a:off x="0" y="0"/>
              <a:ext cx="1955005" cy="709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4100"/>
              </a:lvl1pPr>
            </a:lstStyle>
            <a:p>
              <a:pPr/>
              <a:r>
                <a:t>main.ll</a:t>
              </a:r>
            </a:p>
          </p:txBody>
        </p:sp>
        <p:sp>
          <p:nvSpPr>
            <p:cNvPr id="280" name="Global variables"/>
            <p:cNvSpPr/>
            <p:nvPr/>
          </p:nvSpPr>
          <p:spPr>
            <a:xfrm>
              <a:off x="543294" y="1053850"/>
              <a:ext cx="12168560" cy="70932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Global variables</a:t>
              </a:r>
            </a:p>
          </p:txBody>
        </p:sp>
        <p:sp>
          <p:nvSpPr>
            <p:cNvPr id="281" name="Type declarations"/>
            <p:cNvSpPr/>
            <p:nvPr/>
          </p:nvSpPr>
          <p:spPr>
            <a:xfrm>
              <a:off x="543294" y="3705786"/>
              <a:ext cx="12168560" cy="709322"/>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Type declarations</a:t>
              </a:r>
            </a:p>
          </p:txBody>
        </p:sp>
        <p:sp>
          <p:nvSpPr>
            <p:cNvPr id="282" name="Function declarations"/>
            <p:cNvSpPr/>
            <p:nvPr/>
          </p:nvSpPr>
          <p:spPr>
            <a:xfrm>
              <a:off x="543294" y="1937828"/>
              <a:ext cx="12168560" cy="709322"/>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Function declarations</a:t>
              </a:r>
            </a:p>
          </p:txBody>
        </p:sp>
        <p:sp>
          <p:nvSpPr>
            <p:cNvPr id="283" name="Function definitions"/>
            <p:cNvSpPr/>
            <p:nvPr/>
          </p:nvSpPr>
          <p:spPr>
            <a:xfrm>
              <a:off x="543294" y="2821808"/>
              <a:ext cx="12168560" cy="70932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Function definitions</a:t>
              </a:r>
            </a:p>
          </p:txBody>
        </p:sp>
      </p:grpSp>
      <p:sp>
        <p:nvSpPr>
          <p:cNvPr id="285" name="Top-level structure in LLVM…"/>
          <p:cNvSpPr txBox="1"/>
          <p:nvPr>
            <p:ph type="body" sz="half" idx="1"/>
          </p:nvPr>
        </p:nvSpPr>
        <p:spPr>
          <a:xfrm>
            <a:off x="1206500" y="3486788"/>
            <a:ext cx="21971000" cy="3328154"/>
          </a:xfrm>
          <a:prstGeom prst="rect">
            <a:avLst/>
          </a:prstGeom>
        </p:spPr>
        <p:txBody>
          <a:bodyPr/>
          <a:lstStyle/>
          <a:p>
            <a:pPr/>
            <a:r>
              <a:t>Top-level structure in LLVM</a:t>
            </a:r>
          </a:p>
          <a:p>
            <a:pPr/>
            <a:r>
              <a:t>Translation unit equivalent (each module can be compiled to individual .o file)</a:t>
            </a:r>
          </a:p>
          <a:p>
            <a:pPr/>
            <a:r>
              <a:t>Global values: functions and global variables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85">
                                            <p:bg/>
                                          </p:spTgt>
                                        </p:tgtEl>
                                        <p:attrNameLst>
                                          <p:attrName>style.visibility</p:attrName>
                                        </p:attrNameLst>
                                      </p:cBhvr>
                                      <p:to>
                                        <p:strVal val="visible"/>
                                      </p:to>
                                    </p:set>
                                    <p:animEffect filter="fade" transition="in">
                                      <p:cBhvr>
                                        <p:cTn id="7" dur="500"/>
                                        <p:tgtEl>
                                          <p:spTgt spid="285">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285">
                                            <p:txEl>
                                              <p:pRg st="0" end="0"/>
                                            </p:txEl>
                                          </p:spTgt>
                                        </p:tgtEl>
                                        <p:attrNameLst>
                                          <p:attrName>style.visibility</p:attrName>
                                        </p:attrNameLst>
                                      </p:cBhvr>
                                      <p:to>
                                        <p:strVal val="visible"/>
                                      </p:to>
                                    </p:set>
                                    <p:animEffect filter="fade" transition="in">
                                      <p:cBhvr>
                                        <p:cTn id="10" dur="500"/>
                                        <p:tgtEl>
                                          <p:spTgt spid="28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285">
                                            <p:txEl>
                                              <p:pRg st="1" end="1"/>
                                            </p:txEl>
                                          </p:spTgt>
                                        </p:tgtEl>
                                        <p:attrNameLst>
                                          <p:attrName>style.visibility</p:attrName>
                                        </p:attrNameLst>
                                      </p:cBhvr>
                                      <p:to>
                                        <p:strVal val="visible"/>
                                      </p:to>
                                    </p:set>
                                    <p:animEffect filter="fade" transition="in">
                                      <p:cBhvr>
                                        <p:cTn id="15" dur="500"/>
                                        <p:tgtEl>
                                          <p:spTgt spid="28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285">
                                            <p:txEl>
                                              <p:pRg st="2" end="2"/>
                                            </p:txEl>
                                          </p:spTgt>
                                        </p:tgtEl>
                                        <p:attrNameLst>
                                          <p:attrName>style.visibility</p:attrName>
                                        </p:attrNameLst>
                                      </p:cBhvr>
                                      <p:to>
                                        <p:strVal val="visible"/>
                                      </p:to>
                                    </p:set>
                                    <p:animEffect filter="fade" transition="in">
                                      <p:cBhvr>
                                        <p:cTn id="20" dur="500"/>
                                        <p:tgtEl>
                                          <p:spTgt spid="28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2" fill="hold">
                                  <p:stCondLst>
                                    <p:cond delay="0"/>
                                  </p:stCondLst>
                                  <p:iterate type="el" backwards="0">
                                    <p:tmAbs val="0"/>
                                  </p:iterate>
                                  <p:childTnLst>
                                    <p:set>
                                      <p:cBhvr>
                                        <p:cTn id="24" fill="hold"/>
                                        <p:tgtEl>
                                          <p:spTgt spid="284"/>
                                        </p:tgtEl>
                                        <p:attrNameLst>
                                          <p:attrName>style.visibility</p:attrName>
                                        </p:attrNameLst>
                                      </p:cBhvr>
                                      <p:to>
                                        <p:strVal val="visible"/>
                                      </p:to>
                                    </p:set>
                                    <p:animEffect filter="fade" transition="in">
                                      <p:cBhvr>
                                        <p:cTn id="25"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2"/>
      <p:bldP build="p" bldLvl="5" animBg="1" rev="0" advAuto="0" spid="285"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LLVM IR"/>
          <p:cNvSpPr txBox="1"/>
          <p:nvPr>
            <p:ph type="title"/>
          </p:nvPr>
        </p:nvSpPr>
        <p:spPr>
          <a:prstGeom prst="rect">
            <a:avLst/>
          </a:prstGeom>
        </p:spPr>
        <p:txBody>
          <a:bodyPr/>
          <a:lstStyle/>
          <a:p>
            <a:pPr/>
            <a:r>
              <a:t>LLVM IR</a:t>
            </a:r>
          </a:p>
        </p:txBody>
      </p:sp>
      <p:sp>
        <p:nvSpPr>
          <p:cNvPr id="290" name="Global variab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Global variable</a:t>
            </a:r>
          </a:p>
        </p:txBody>
      </p:sp>
      <p:pic>
        <p:nvPicPr>
          <p:cNvPr id="291" name="Screenshot 2023-06-10 at 1.18.37 PM.png" descr="Screenshot 2023-06-10 at 1.18.37 PM.png"/>
          <p:cNvPicPr>
            <a:picLocks noChangeAspect="1"/>
          </p:cNvPicPr>
          <p:nvPr/>
        </p:nvPicPr>
        <p:blipFill>
          <a:blip r:embed="rId3">
            <a:extLst/>
          </a:blip>
          <a:stretch>
            <a:fillRect/>
          </a:stretch>
        </p:blipFill>
        <p:spPr>
          <a:xfrm>
            <a:off x="5769923" y="4861605"/>
            <a:ext cx="10226987" cy="3540112"/>
          </a:xfrm>
          <a:prstGeom prst="rect">
            <a:avLst/>
          </a:prstGeom>
          <a:ln w="12700">
            <a:miter lim="400000"/>
          </a:ln>
        </p:spPr>
      </p:pic>
      <p:pic>
        <p:nvPicPr>
          <p:cNvPr id="292" name="Screenshot 2023-06-10 at 1.21.05 PM.png" descr="Screenshot 2023-06-10 at 1.21.05 PM.png"/>
          <p:cNvPicPr>
            <a:picLocks noChangeAspect="1"/>
          </p:cNvPicPr>
          <p:nvPr/>
        </p:nvPicPr>
        <p:blipFill>
          <a:blip r:embed="rId4">
            <a:extLst/>
          </a:blip>
          <a:srcRect l="0" t="0" r="0" b="78818"/>
          <a:stretch>
            <a:fillRect/>
          </a:stretch>
        </p:blipFill>
        <p:spPr>
          <a:xfrm>
            <a:off x="5792760" y="4891426"/>
            <a:ext cx="9670545" cy="680831"/>
          </a:xfrm>
          <a:prstGeom prst="rect">
            <a:avLst/>
          </a:prstGeom>
          <a:ln w="12700">
            <a:miter lim="400000"/>
          </a:ln>
        </p:spPr>
      </p:pic>
      <p:sp>
        <p:nvSpPr>
          <p:cNvPr id="293" name="extern int gv"/>
          <p:cNvSpPr txBox="1"/>
          <p:nvPr/>
        </p:nvSpPr>
        <p:spPr>
          <a:xfrm>
            <a:off x="2908924" y="4926819"/>
            <a:ext cx="2575497"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extern int gv</a:t>
            </a:r>
          </a:p>
        </p:txBody>
      </p:sp>
      <p:sp>
        <p:nvSpPr>
          <p:cNvPr id="294" name="main.ll"/>
          <p:cNvSpPr txBox="1"/>
          <p:nvPr/>
        </p:nvSpPr>
        <p:spPr>
          <a:xfrm>
            <a:off x="5349556" y="4004957"/>
            <a:ext cx="1955006" cy="709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vl1pPr>
          </a:lstStyle>
          <a:p>
            <a:pPr/>
            <a:r>
              <a:t>main.ll</a:t>
            </a:r>
          </a:p>
        </p:txBody>
      </p:sp>
      <p:grpSp>
        <p:nvGrpSpPr>
          <p:cNvPr id="297" name="Group"/>
          <p:cNvGrpSpPr/>
          <p:nvPr/>
        </p:nvGrpSpPr>
        <p:grpSpPr>
          <a:xfrm>
            <a:off x="5304367" y="9095692"/>
            <a:ext cx="10647354" cy="1723521"/>
            <a:chOff x="0" y="0"/>
            <a:chExt cx="10647352" cy="1723519"/>
          </a:xfrm>
        </p:grpSpPr>
        <p:pic>
          <p:nvPicPr>
            <p:cNvPr id="295" name="Screenshot 2023-06-10 at 1.18.37 PM.png" descr="Screenshot 2023-06-10 at 1.18.37 PM.png"/>
            <p:cNvPicPr>
              <a:picLocks noChangeAspect="1"/>
            </p:cNvPicPr>
            <p:nvPr/>
          </p:nvPicPr>
          <p:blipFill>
            <a:blip r:embed="rId3">
              <a:extLst/>
            </a:blip>
            <a:srcRect l="0" t="0" r="0" b="76663"/>
            <a:stretch>
              <a:fillRect/>
            </a:stretch>
          </p:blipFill>
          <p:spPr>
            <a:xfrm>
              <a:off x="420366" y="897378"/>
              <a:ext cx="10226987" cy="826142"/>
            </a:xfrm>
            <a:prstGeom prst="rect">
              <a:avLst/>
            </a:prstGeom>
            <a:ln w="12700" cap="flat">
              <a:noFill/>
              <a:miter lim="400000"/>
            </a:ln>
            <a:effectLst/>
          </p:spPr>
        </p:pic>
        <p:sp>
          <p:nvSpPr>
            <p:cNvPr id="296" name="gv.ll"/>
            <p:cNvSpPr txBox="1"/>
            <p:nvPr/>
          </p:nvSpPr>
          <p:spPr>
            <a:xfrm>
              <a:off x="0" y="0"/>
              <a:ext cx="1425858" cy="709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4100"/>
              </a:lvl1pPr>
            </a:lstStyle>
            <a:p>
              <a:pPr/>
              <a:r>
                <a:t>gv.ll</a:t>
              </a:r>
            </a:p>
          </p:txBody>
        </p:sp>
      </p:grpSp>
      <p:grpSp>
        <p:nvGrpSpPr>
          <p:cNvPr id="301" name="Group"/>
          <p:cNvGrpSpPr/>
          <p:nvPr/>
        </p:nvGrpSpPr>
        <p:grpSpPr>
          <a:xfrm>
            <a:off x="16197008" y="6281504"/>
            <a:ext cx="3360211" cy="4296852"/>
            <a:chOff x="0" y="0"/>
            <a:chExt cx="3360210" cy="4296850"/>
          </a:xfrm>
        </p:grpSpPr>
        <p:sp>
          <p:nvSpPr>
            <p:cNvPr id="309" name="Connection Line"/>
            <p:cNvSpPr/>
            <p:nvPr/>
          </p:nvSpPr>
          <p:spPr>
            <a:xfrm>
              <a:off x="0" y="0"/>
              <a:ext cx="2642393" cy="1213134"/>
            </a:xfrm>
            <a:custGeom>
              <a:avLst/>
              <a:gdLst/>
              <a:ahLst/>
              <a:cxnLst>
                <a:cxn ang="0">
                  <a:pos x="wd2" y="hd2"/>
                </a:cxn>
                <a:cxn ang="5400000">
                  <a:pos x="wd2" y="hd2"/>
                </a:cxn>
                <a:cxn ang="10800000">
                  <a:pos x="wd2" y="hd2"/>
                </a:cxn>
                <a:cxn ang="16200000">
                  <a:pos x="wd2" y="hd2"/>
                </a:cxn>
              </a:cxnLst>
              <a:rect l="0" t="0" r="r" b="b"/>
              <a:pathLst>
                <a:path w="20749" h="18803" fill="norm" stroke="1" extrusionOk="0">
                  <a:moveTo>
                    <a:pt x="0" y="1230"/>
                  </a:moveTo>
                  <a:cubicBezTo>
                    <a:pt x="14711" y="-2797"/>
                    <a:pt x="21600" y="3061"/>
                    <a:pt x="20666" y="18803"/>
                  </a:cubicBezTo>
                </a:path>
              </a:pathLst>
            </a:custGeom>
            <a:noFill/>
            <a:ln w="38100" cap="flat">
              <a:solidFill>
                <a:srgbClr val="FFFFFF"/>
              </a:solidFill>
              <a:prstDash val="solid"/>
              <a:miter lim="400000"/>
              <a:tailEnd type="triangle" w="med" len="med"/>
            </a:ln>
            <a:effectLst/>
          </p:spPr>
          <p:txBody>
            <a:bodyPr/>
            <a:lstStyle/>
            <a:p>
              <a:pPr/>
            </a:p>
          </p:txBody>
        </p:sp>
        <p:sp>
          <p:nvSpPr>
            <p:cNvPr id="310" name="Connection Line"/>
            <p:cNvSpPr/>
            <p:nvPr/>
          </p:nvSpPr>
          <p:spPr>
            <a:xfrm>
              <a:off x="105365" y="2327381"/>
              <a:ext cx="2511222" cy="1969470"/>
            </a:xfrm>
            <a:custGeom>
              <a:avLst/>
              <a:gdLst/>
              <a:ahLst/>
              <a:cxnLst>
                <a:cxn ang="0">
                  <a:pos x="wd2" y="hd2"/>
                </a:cxn>
                <a:cxn ang="5400000">
                  <a:pos x="wd2" y="hd2"/>
                </a:cxn>
                <a:cxn ang="10800000">
                  <a:pos x="wd2" y="hd2"/>
                </a:cxn>
                <a:cxn ang="16200000">
                  <a:pos x="wd2" y="hd2"/>
                </a:cxn>
              </a:cxnLst>
              <a:rect l="0" t="0" r="r" b="b"/>
              <a:pathLst>
                <a:path w="20978" h="18968" fill="norm" stroke="1" extrusionOk="0">
                  <a:moveTo>
                    <a:pt x="0" y="17911"/>
                  </a:moveTo>
                  <a:cubicBezTo>
                    <a:pt x="14622" y="21600"/>
                    <a:pt x="21600" y="15630"/>
                    <a:pt x="20934" y="0"/>
                  </a:cubicBezTo>
                </a:path>
              </a:pathLst>
            </a:custGeom>
            <a:noFill/>
            <a:ln w="38100" cap="flat">
              <a:solidFill>
                <a:srgbClr val="FFFFFF"/>
              </a:solidFill>
              <a:prstDash val="solid"/>
              <a:miter lim="400000"/>
              <a:tailEnd type="triangle" w="med" len="med"/>
            </a:ln>
            <a:effectLst/>
          </p:spPr>
          <p:txBody>
            <a:bodyPr/>
            <a:lstStyle/>
            <a:p>
              <a:pPr/>
            </a:p>
          </p:txBody>
        </p:sp>
        <p:sp>
          <p:nvSpPr>
            <p:cNvPr id="300" name="Linker"/>
            <p:cNvSpPr txBox="1"/>
            <p:nvPr/>
          </p:nvSpPr>
          <p:spPr>
            <a:xfrm>
              <a:off x="1920856" y="1452854"/>
              <a:ext cx="1439355" cy="634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500"/>
              </a:lvl1pPr>
            </a:lstStyle>
            <a:p>
              <a:pPr/>
              <a:r>
                <a:t>Linker</a:t>
              </a:r>
            </a:p>
          </p:txBody>
        </p:sp>
      </p:grpSp>
      <p:grpSp>
        <p:nvGrpSpPr>
          <p:cNvPr id="305" name="Group"/>
          <p:cNvGrpSpPr/>
          <p:nvPr/>
        </p:nvGrpSpPr>
        <p:grpSpPr>
          <a:xfrm>
            <a:off x="19847272" y="7300630"/>
            <a:ext cx="2096265" cy="1502264"/>
            <a:chOff x="0" y="0"/>
            <a:chExt cx="2096263" cy="1502262"/>
          </a:xfrm>
        </p:grpSpPr>
        <p:sp>
          <p:nvSpPr>
            <p:cNvPr id="302" name=".elf"/>
            <p:cNvSpPr txBox="1"/>
            <p:nvPr/>
          </p:nvSpPr>
          <p:spPr>
            <a:xfrm>
              <a:off x="1224980" y="0"/>
              <a:ext cx="755714"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500"/>
              </a:lvl1pPr>
            </a:lstStyle>
            <a:p>
              <a:pPr/>
              <a:r>
                <a:t>.elf</a:t>
              </a:r>
            </a:p>
          </p:txBody>
        </p:sp>
        <p:sp>
          <p:nvSpPr>
            <p:cNvPr id="303" name=".exe"/>
            <p:cNvSpPr txBox="1"/>
            <p:nvPr/>
          </p:nvSpPr>
          <p:spPr>
            <a:xfrm>
              <a:off x="1109410" y="867456"/>
              <a:ext cx="986854" cy="6348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3500"/>
              </a:lvl1pPr>
            </a:lstStyle>
            <a:p>
              <a:pPr/>
              <a:r>
                <a:t>.exe</a:t>
              </a:r>
            </a:p>
          </p:txBody>
        </p:sp>
        <p:sp>
          <p:nvSpPr>
            <p:cNvPr id="311" name="Connection Line"/>
            <p:cNvSpPr/>
            <p:nvPr/>
          </p:nvSpPr>
          <p:spPr>
            <a:xfrm>
              <a:off x="0" y="786311"/>
              <a:ext cx="743674" cy="20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38100" cap="flat">
              <a:solidFill>
                <a:srgbClr val="FFFFFF"/>
              </a:solidFill>
              <a:prstDash val="solid"/>
              <a:miter lim="400000"/>
              <a:tailEnd type="triangle" w="med" len="med"/>
            </a:ln>
            <a:effectLst/>
          </p:spPr>
          <p:txBody>
            <a:bodyPr/>
            <a:lstStyle/>
            <a:p>
              <a:pPr/>
            </a:p>
          </p:txBody>
        </p:sp>
      </p:grpSp>
      <p:sp>
        <p:nvSpPr>
          <p:cNvPr id="306" name="% clang main.ll gv.ll"/>
          <p:cNvSpPr txBox="1"/>
          <p:nvPr>
            <p:ph type="body" sz="quarter" idx="1"/>
          </p:nvPr>
        </p:nvSpPr>
        <p:spPr>
          <a:xfrm>
            <a:off x="1739900" y="11371429"/>
            <a:ext cx="20904200" cy="934779"/>
          </a:xfrm>
          <a:prstGeom prst="rect">
            <a:avLst/>
          </a:prstGeom>
        </p:spPr>
        <p:txBody>
          <a:bodyPr/>
          <a:lstStyle>
            <a:lvl1pPr marL="0" indent="0" defTabSz="825500">
              <a:lnSpc>
                <a:spcPct val="100000"/>
              </a:lnSpc>
              <a:spcBef>
                <a:spcPts val="1900"/>
              </a:spcBef>
              <a:buSzTx/>
              <a:buNone/>
              <a:defRPr spc="-52" sz="5200">
                <a:latin typeface="Courier New"/>
                <a:ea typeface="Courier New"/>
                <a:cs typeface="Courier New"/>
                <a:sym typeface="Courier New"/>
              </a:defRPr>
            </a:lvl1pPr>
          </a:lstStyle>
          <a:p>
            <a:pPr/>
            <a:r>
              <a:t>% clang main.ll gv.ll</a:t>
            </a:r>
          </a:p>
        </p:txBody>
      </p:sp>
      <p:sp>
        <p:nvSpPr>
          <p:cNvPr id="307" name="Rectangle"/>
          <p:cNvSpPr/>
          <p:nvPr/>
        </p:nvSpPr>
        <p:spPr>
          <a:xfrm>
            <a:off x="5768549" y="4933393"/>
            <a:ext cx="6718847" cy="596708"/>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08" name="Rectangle"/>
          <p:cNvSpPr/>
          <p:nvPr/>
        </p:nvSpPr>
        <p:spPr>
          <a:xfrm>
            <a:off x="6454349" y="6333307"/>
            <a:ext cx="5652158" cy="596708"/>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07"/>
                                        </p:tgtEl>
                                        <p:attrNameLst>
                                          <p:attrName>style.visibility</p:attrName>
                                        </p:attrNameLst>
                                      </p:cBhvr>
                                      <p:to>
                                        <p:strVal val="visible"/>
                                      </p:to>
                                    </p:set>
                                    <p:animEffect filter="fade" transition="in">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10" grpId="2" fill="hold">
                                  <p:stCondLst>
                                    <p:cond delay="0"/>
                                  </p:stCondLst>
                                  <p:iterate type="el" backwards="0">
                                    <p:tmAbs val="0"/>
                                  </p:iterate>
                                  <p:childTnLst>
                                    <p:animEffect filter="fade" transition="out">
                                      <p:cBhvr>
                                        <p:cTn id="11" dur="500" fill="hold"/>
                                        <p:tgtEl>
                                          <p:spTgt spid="307"/>
                                        </p:tgtEl>
                                      </p:cBhvr>
                                    </p:animEffect>
                                    <p:set>
                                      <p:cBhvr>
                                        <p:cTn id="12" fill="hold">
                                          <p:stCondLst>
                                            <p:cond delay="499"/>
                                          </p:stCondLst>
                                        </p:cTn>
                                        <p:tgtEl>
                                          <p:spTgt spid="30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08"/>
                                        </p:tgtEl>
                                        <p:attrNameLst>
                                          <p:attrName>style.visibility</p:attrName>
                                        </p:attrNameLst>
                                      </p:cBhvr>
                                      <p:to>
                                        <p:strVal val="visible"/>
                                      </p:to>
                                    </p:set>
                                    <p:animEffect filter="fade" transition="in">
                                      <p:cBhvr>
                                        <p:cTn id="17" dur="50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10" grpId="4" fill="hold">
                                  <p:stCondLst>
                                    <p:cond delay="0"/>
                                  </p:stCondLst>
                                  <p:iterate type="el" backwards="0">
                                    <p:tmAbs val="0"/>
                                  </p:iterate>
                                  <p:childTnLst>
                                    <p:animEffect filter="fade" transition="out">
                                      <p:cBhvr>
                                        <p:cTn id="21" dur="1000" fill="hold"/>
                                        <p:tgtEl>
                                          <p:spTgt spid="308"/>
                                        </p:tgtEl>
                                      </p:cBhvr>
                                    </p:animEffect>
                                    <p:set>
                                      <p:cBhvr>
                                        <p:cTn id="22" fill="hold">
                                          <p:stCondLst>
                                            <p:cond delay="999"/>
                                          </p:stCondLst>
                                        </p:cTn>
                                        <p:tgtEl>
                                          <p:spTgt spid="30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292"/>
                                        </p:tgtEl>
                                        <p:attrNameLst>
                                          <p:attrName>style.visibility</p:attrName>
                                        </p:attrNameLst>
                                      </p:cBhvr>
                                      <p:to>
                                        <p:strVal val="visible"/>
                                      </p:to>
                                    </p:set>
                                    <p:animEffect filter="fade" transition="in">
                                      <p:cBhvr>
                                        <p:cTn id="27" dur="500"/>
                                        <p:tgtEl>
                                          <p:spTgt spid="29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293"/>
                                        </p:tgtEl>
                                        <p:attrNameLst>
                                          <p:attrName>style.visibility</p:attrName>
                                        </p:attrNameLst>
                                      </p:cBhvr>
                                      <p:to>
                                        <p:strVal val="visible"/>
                                      </p:to>
                                    </p:set>
                                    <p:animEffect filter="fade" transition="in">
                                      <p:cBhvr>
                                        <p:cTn id="32" dur="500"/>
                                        <p:tgtEl>
                                          <p:spTgt spid="29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297"/>
                                        </p:tgtEl>
                                        <p:attrNameLst>
                                          <p:attrName>style.visibility</p:attrName>
                                        </p:attrNameLst>
                                      </p:cBhvr>
                                      <p:to>
                                        <p:strVal val="visible"/>
                                      </p:to>
                                    </p:set>
                                    <p:animEffect filter="fade" transition="in">
                                      <p:cBhvr>
                                        <p:cTn id="37" dur="500"/>
                                        <p:tgtEl>
                                          <p:spTgt spid="29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301"/>
                                        </p:tgtEl>
                                        <p:attrNameLst>
                                          <p:attrName>style.visibility</p:attrName>
                                        </p:attrNameLst>
                                      </p:cBhvr>
                                      <p:to>
                                        <p:strVal val="visible"/>
                                      </p:to>
                                    </p:set>
                                    <p:animEffect filter="fade" transition="in">
                                      <p:cBhvr>
                                        <p:cTn id="42" dur="500"/>
                                        <p:tgtEl>
                                          <p:spTgt spid="30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305"/>
                                        </p:tgtEl>
                                        <p:attrNameLst>
                                          <p:attrName>style.visibility</p:attrName>
                                        </p:attrNameLst>
                                      </p:cBhvr>
                                      <p:to>
                                        <p:strVal val="visible"/>
                                      </p:to>
                                    </p:set>
                                    <p:animEffect filter="fade" transition="in">
                                      <p:cBhvr>
                                        <p:cTn id="47" dur="500"/>
                                        <p:tgtEl>
                                          <p:spTgt spid="30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306"/>
                                        </p:tgtEl>
                                        <p:attrNameLst>
                                          <p:attrName>style.visibility</p:attrName>
                                        </p:attrNameLst>
                                      </p:cBhvr>
                                      <p:to>
                                        <p:strVal val="visible"/>
                                      </p:to>
                                    </p:set>
                                    <p:animEffect filter="fade" transition="in">
                                      <p:cBhvr>
                                        <p:cTn id="52"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1"/>
      <p:bldP build="whole" bldLvl="1" animBg="1" rev="0" advAuto="0" spid="307" grpId="2"/>
      <p:bldP build="whole" bldLvl="1" animBg="1" rev="0" advAuto="0" spid="301" grpId="8"/>
      <p:bldP build="whole" bldLvl="1" animBg="1" rev="0" advAuto="0" spid="308" grpId="3"/>
      <p:bldP build="whole" bldLvl="1" animBg="1" rev="0" advAuto="0" spid="308" grpId="4"/>
      <p:bldP build="whole" bldLvl="1" animBg="1" rev="0" advAuto="0" spid="306" grpId="10"/>
      <p:bldP build="whole" bldLvl="1" animBg="1" rev="0" advAuto="0" spid="292" grpId="5"/>
      <p:bldP build="whole" bldLvl="1" animBg="1" rev="0" advAuto="0" spid="305" grpId="9"/>
      <p:bldP build="whole" bldLvl="1" animBg="1" rev="0" advAuto="0" spid="293" grpId="6"/>
      <p:bldP build="whole" bldLvl="1" animBg="1" rev="0" advAuto="0" spid="297" grpId="7"/>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LLVM IR"/>
          <p:cNvSpPr txBox="1"/>
          <p:nvPr>
            <p:ph type="title"/>
          </p:nvPr>
        </p:nvSpPr>
        <p:spPr>
          <a:prstGeom prst="rect">
            <a:avLst/>
          </a:prstGeom>
        </p:spPr>
        <p:txBody>
          <a:bodyPr/>
          <a:lstStyle/>
          <a:p>
            <a:pPr/>
            <a:r>
              <a:t>LLVM IR</a:t>
            </a:r>
          </a:p>
        </p:txBody>
      </p:sp>
      <p:sp>
        <p:nvSpPr>
          <p:cNvPr id="316" name="Basic bloc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blocks</a:t>
            </a:r>
          </a:p>
        </p:txBody>
      </p:sp>
      <p:sp>
        <p:nvSpPr>
          <p:cNvPr id="317" name="int fib(int n) {   if (n &lt;= 1) return n;…"/>
          <p:cNvSpPr txBox="1"/>
          <p:nvPr>
            <p:ph type="body" sz="half" idx="1"/>
          </p:nvPr>
        </p:nvSpPr>
        <p:spPr>
          <a:xfrm>
            <a:off x="1461829" y="4696034"/>
            <a:ext cx="20353381" cy="3607455"/>
          </a:xfrm>
          <a:prstGeom prst="rect">
            <a:avLst/>
          </a:prstGeom>
        </p:spPr>
        <p:txBody>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int</a:t>
            </a:r>
            <a:r>
              <a:t> </a:t>
            </a:r>
            <a:r>
              <a:rPr>
                <a:solidFill>
                  <a:srgbClr val="0433FF"/>
                </a:solidFill>
              </a:rPr>
              <a:t>fib</a:t>
            </a:r>
            <a:r>
              <a:t>(</a:t>
            </a:r>
            <a:r>
              <a:rPr>
                <a:solidFill>
                  <a:srgbClr val="34BC26"/>
                </a:solidFill>
              </a:rPr>
              <a:t>int</a:t>
            </a:r>
            <a:r>
              <a:t> n) {</a:t>
            </a:r>
            <a:br/>
            <a:r>
              <a:t>  </a:t>
            </a:r>
            <a:r>
              <a:rPr>
                <a:solidFill>
                  <a:srgbClr val="00F900"/>
                </a:solidFill>
              </a:rPr>
              <a:t>if</a:t>
            </a:r>
            <a:r>
              <a:t> (n &lt;= </a:t>
            </a:r>
            <a:r>
              <a:rPr>
                <a:solidFill>
                  <a:srgbClr val="FF40FF"/>
                </a:solidFill>
              </a:rPr>
              <a:t>1</a:t>
            </a:r>
            <a:r>
              <a:t>) </a:t>
            </a:r>
            <a:r>
              <a:rPr>
                <a:solidFill>
                  <a:srgbClr val="00F900"/>
                </a:solidFill>
              </a:rPr>
              <a:t>return</a:t>
            </a:r>
            <a:r>
              <a:t> </a:t>
            </a:r>
            <a:r>
              <a:rPr>
                <a:solidFill>
                  <a:srgbClr val="FF40FF"/>
                </a:solidFill>
              </a:rPr>
              <a:t>n</a:t>
            </a:r>
            <a:r>
              <a: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00F900"/>
                </a:solidFill>
              </a:rPr>
              <a:t>return</a:t>
            </a:r>
            <a:r>
              <a:t> </a:t>
            </a:r>
            <a:r>
              <a:rPr>
                <a:solidFill>
                  <a:srgbClr val="0433FF"/>
                </a:solidFill>
              </a:rPr>
              <a:t>fib</a:t>
            </a:r>
            <a:r>
              <a:t>(n-</a:t>
            </a:r>
            <a:r>
              <a:rPr>
                <a:solidFill>
                  <a:srgbClr val="FF40FF"/>
                </a:solidFill>
              </a:rPr>
              <a:t>1</a:t>
            </a:r>
            <a:r>
              <a:t>) + </a:t>
            </a:r>
            <a:r>
              <a:rPr>
                <a:solidFill>
                  <a:srgbClr val="0433FF"/>
                </a:solidFill>
              </a:rPr>
              <a:t>fib</a:t>
            </a:r>
            <a:r>
              <a:t>(n-</a:t>
            </a:r>
            <a:r>
              <a:rPr>
                <a:solidFill>
                  <a:srgbClr val="FF40FF"/>
                </a:solidFill>
              </a:rPr>
              <a:t>2</a:t>
            </a:r>
            <a:r>
              <a: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a:t>
            </a:r>
          </a:p>
        </p:txBody>
      </p:sp>
      <p:sp>
        <p:nvSpPr>
          <p:cNvPr id="318" name="LLVM don’t have “if statement” syntax"/>
          <p:cNvSpPr txBox="1"/>
          <p:nvPr/>
        </p:nvSpPr>
        <p:spPr>
          <a:xfrm>
            <a:off x="1410098" y="8112475"/>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300">
                <a:latin typeface="Helvetica Neue Medium"/>
                <a:ea typeface="Helvetica Neue Medium"/>
                <a:cs typeface="Helvetica Neue Medium"/>
                <a:sym typeface="Helvetica Neue Medium"/>
              </a:defRPr>
            </a:lvl1pPr>
          </a:lstStyle>
          <a:p>
            <a:pPr/>
            <a:r>
              <a:t>LLVM don’t have “if statement” syntax</a:t>
            </a:r>
          </a:p>
        </p:txBody>
      </p:sp>
      <p:sp>
        <p:nvSpPr>
          <p:cNvPr id="319" name="How to represent this code in LLVM IR?"/>
          <p:cNvSpPr txBox="1"/>
          <p:nvPr/>
        </p:nvSpPr>
        <p:spPr>
          <a:xfrm>
            <a:off x="1410098" y="3470998"/>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latin typeface="Helvetica Neue Medium"/>
                <a:ea typeface="Helvetica Neue Medium"/>
                <a:cs typeface="Helvetica Neue Medium"/>
                <a:sym typeface="Helvetica Neue Medium"/>
              </a:defRPr>
            </a:lvl1pPr>
          </a:lstStyle>
          <a:p>
            <a:pPr/>
            <a:r>
              <a:t>How to represent this code in LLVM IR?</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17"/>
                                        </p:tgtEl>
                                        <p:attrNameLst>
                                          <p:attrName>style.visibility</p:attrName>
                                        </p:attrNameLst>
                                      </p:cBhvr>
                                      <p:to>
                                        <p:strVal val="visible"/>
                                      </p:to>
                                    </p:set>
                                    <p:animEffect filter="fade" transition="in">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18"/>
                                        </p:tgtEl>
                                        <p:attrNameLst>
                                          <p:attrName>style.visibility</p:attrName>
                                        </p:attrNameLst>
                                      </p:cBhvr>
                                      <p:to>
                                        <p:strVal val="visible"/>
                                      </p:to>
                                    </p:set>
                                    <p:animEffect filter="fade" transition="in">
                                      <p:cBhvr>
                                        <p:cTn id="12"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 grpId="2"/>
      <p:bldP build="whole" bldLvl="1" animBg="1" rev="0" advAuto="0" spid="317"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LLVM IR"/>
          <p:cNvSpPr txBox="1"/>
          <p:nvPr>
            <p:ph type="title"/>
          </p:nvPr>
        </p:nvSpPr>
        <p:spPr>
          <a:prstGeom prst="rect">
            <a:avLst/>
          </a:prstGeom>
        </p:spPr>
        <p:txBody>
          <a:bodyPr/>
          <a:lstStyle/>
          <a:p>
            <a:pPr/>
            <a:r>
              <a:t>LLVM IR</a:t>
            </a:r>
          </a:p>
        </p:txBody>
      </p:sp>
      <p:sp>
        <p:nvSpPr>
          <p:cNvPr id="324" name="Basic bloc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blocks</a:t>
            </a:r>
          </a:p>
        </p:txBody>
      </p:sp>
      <p:sp>
        <p:nvSpPr>
          <p:cNvPr id="325" name="Basic building blocks of functions…"/>
          <p:cNvSpPr txBox="1"/>
          <p:nvPr>
            <p:ph type="body" sz="half" idx="1"/>
          </p:nvPr>
        </p:nvSpPr>
        <p:spPr>
          <a:xfrm>
            <a:off x="1206500" y="3664304"/>
            <a:ext cx="21971000" cy="3047012"/>
          </a:xfrm>
          <a:prstGeom prst="rect">
            <a:avLst/>
          </a:prstGeom>
        </p:spPr>
        <p:txBody>
          <a:bodyPr/>
          <a:lstStyle/>
          <a:p>
            <a:pPr/>
            <a:r>
              <a:t>Basic building blocks of functions </a:t>
            </a:r>
          </a:p>
          <a:p>
            <a:pPr/>
            <a:r>
              <a:t>Block of instructions that ends with “terminal” instruction which is either branch or return</a:t>
            </a:r>
          </a:p>
        </p:txBody>
      </p:sp>
      <p:grpSp>
        <p:nvGrpSpPr>
          <p:cNvPr id="328" name="Group"/>
          <p:cNvGrpSpPr/>
          <p:nvPr/>
        </p:nvGrpSpPr>
        <p:grpSpPr>
          <a:xfrm>
            <a:off x="2538552" y="6829502"/>
            <a:ext cx="19054603" cy="5809552"/>
            <a:chOff x="0" y="0"/>
            <a:chExt cx="19054601" cy="5809550"/>
          </a:xfrm>
        </p:grpSpPr>
        <p:sp>
          <p:nvSpPr>
            <p:cNvPr id="326" name="Rectangle"/>
            <p:cNvSpPr/>
            <p:nvPr/>
          </p:nvSpPr>
          <p:spPr>
            <a:xfrm>
              <a:off x="577772" y="1073836"/>
              <a:ext cx="18476830" cy="4735715"/>
            </a:xfrm>
            <a:prstGeom prst="rect">
              <a:avLst/>
            </a:prstGeom>
            <a:solidFill>
              <a:srgbClr val="434343"/>
            </a:solidFill>
            <a:ln w="635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7" name="Module"/>
            <p:cNvSpPr txBox="1"/>
            <p:nvPr/>
          </p:nvSpPr>
          <p:spPr>
            <a:xfrm>
              <a:off x="0" y="0"/>
              <a:ext cx="2659010" cy="9238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100"/>
              </a:lvl1pPr>
            </a:lstStyle>
            <a:p>
              <a:pPr/>
              <a:r>
                <a:t>Module</a:t>
              </a:r>
            </a:p>
          </p:txBody>
        </p:sp>
      </p:grpSp>
      <p:grpSp>
        <p:nvGrpSpPr>
          <p:cNvPr id="331" name="Group"/>
          <p:cNvGrpSpPr/>
          <p:nvPr/>
        </p:nvGrpSpPr>
        <p:grpSpPr>
          <a:xfrm>
            <a:off x="3193183" y="7989957"/>
            <a:ext cx="18112323" cy="4358596"/>
            <a:chOff x="0" y="0"/>
            <a:chExt cx="18112322" cy="4358595"/>
          </a:xfrm>
        </p:grpSpPr>
        <p:sp>
          <p:nvSpPr>
            <p:cNvPr id="329" name="Rectangle"/>
            <p:cNvSpPr/>
            <p:nvPr/>
          </p:nvSpPr>
          <p:spPr>
            <a:xfrm>
              <a:off x="210790" y="1047830"/>
              <a:ext cx="17901533" cy="3310766"/>
            </a:xfrm>
            <a:prstGeom prst="rect">
              <a:avLst/>
            </a:prstGeom>
            <a:solidFill>
              <a:schemeClr val="accent1">
                <a:lumOff val="13575"/>
              </a:schemeClr>
            </a:solidFill>
            <a:ln w="635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30" name="Function"/>
            <p:cNvSpPr txBox="1"/>
            <p:nvPr/>
          </p:nvSpPr>
          <p:spPr>
            <a:xfrm>
              <a:off x="0" y="0"/>
              <a:ext cx="2659010" cy="9238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100"/>
              </a:lvl1pPr>
            </a:lstStyle>
            <a:p>
              <a:pPr/>
              <a:r>
                <a:t>Function</a:t>
              </a:r>
            </a:p>
          </p:txBody>
        </p:sp>
      </p:grpSp>
      <p:grpSp>
        <p:nvGrpSpPr>
          <p:cNvPr id="334" name="Group"/>
          <p:cNvGrpSpPr/>
          <p:nvPr/>
        </p:nvGrpSpPr>
        <p:grpSpPr>
          <a:xfrm>
            <a:off x="3421783" y="9145657"/>
            <a:ext cx="17576226" cy="2916731"/>
            <a:chOff x="0" y="0"/>
            <a:chExt cx="17576225" cy="2916729"/>
          </a:xfrm>
        </p:grpSpPr>
        <p:sp>
          <p:nvSpPr>
            <p:cNvPr id="332" name="Basic Block"/>
            <p:cNvSpPr txBox="1"/>
            <p:nvPr/>
          </p:nvSpPr>
          <p:spPr>
            <a:xfrm>
              <a:off x="0" y="0"/>
              <a:ext cx="3386126" cy="9238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4100"/>
              </a:lvl1pPr>
            </a:lstStyle>
            <a:p>
              <a:pPr/>
              <a:r>
                <a:t>Basic Block</a:t>
              </a:r>
            </a:p>
          </p:txBody>
        </p:sp>
        <p:sp>
          <p:nvSpPr>
            <p:cNvPr id="333" name="Rectangle"/>
            <p:cNvSpPr/>
            <p:nvPr/>
          </p:nvSpPr>
          <p:spPr>
            <a:xfrm>
              <a:off x="289688" y="1078590"/>
              <a:ext cx="17286538" cy="1838140"/>
            </a:xfrm>
            <a:prstGeom prst="rect">
              <a:avLst/>
            </a:prstGeom>
            <a:solidFill>
              <a:schemeClr val="accent1">
                <a:lumOff val="13575"/>
              </a:schemeClr>
            </a:solidFill>
            <a:ln w="635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337" name="Group"/>
          <p:cNvGrpSpPr/>
          <p:nvPr/>
        </p:nvGrpSpPr>
        <p:grpSpPr>
          <a:xfrm>
            <a:off x="3845893" y="10388438"/>
            <a:ext cx="16994226" cy="1516402"/>
            <a:chOff x="0" y="0"/>
            <a:chExt cx="16994224" cy="1516400"/>
          </a:xfrm>
        </p:grpSpPr>
        <p:sp>
          <p:nvSpPr>
            <p:cNvPr id="335" name="Instruction"/>
            <p:cNvSpPr/>
            <p:nvPr/>
          </p:nvSpPr>
          <p:spPr>
            <a:xfrm>
              <a:off x="0" y="0"/>
              <a:ext cx="16994225" cy="70932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Instruction</a:t>
              </a:r>
            </a:p>
          </p:txBody>
        </p:sp>
        <p:sp>
          <p:nvSpPr>
            <p:cNvPr id="336" name="Instruction"/>
            <p:cNvSpPr/>
            <p:nvPr/>
          </p:nvSpPr>
          <p:spPr>
            <a:xfrm>
              <a:off x="0" y="807080"/>
              <a:ext cx="16994225" cy="70932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Instruction</a:t>
              </a:r>
            </a:p>
          </p:txBody>
        </p:sp>
      </p:gr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25">
                                            <p:bg/>
                                          </p:spTgt>
                                        </p:tgtEl>
                                        <p:attrNameLst>
                                          <p:attrName>style.visibility</p:attrName>
                                        </p:attrNameLst>
                                      </p:cBhvr>
                                      <p:to>
                                        <p:strVal val="visible"/>
                                      </p:to>
                                    </p:set>
                                    <p:animEffect filter="fade" transition="in">
                                      <p:cBhvr>
                                        <p:cTn id="7" dur="500"/>
                                        <p:tgtEl>
                                          <p:spTgt spid="325">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325">
                                            <p:txEl>
                                              <p:pRg st="0" end="0"/>
                                            </p:txEl>
                                          </p:spTgt>
                                        </p:tgtEl>
                                        <p:attrNameLst>
                                          <p:attrName>style.visibility</p:attrName>
                                        </p:attrNameLst>
                                      </p:cBhvr>
                                      <p:to>
                                        <p:strVal val="visible"/>
                                      </p:to>
                                    </p:set>
                                    <p:animEffect filter="fade" transition="in">
                                      <p:cBhvr>
                                        <p:cTn id="10" dur="500"/>
                                        <p:tgtEl>
                                          <p:spTgt spid="3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325">
                                            <p:txEl>
                                              <p:pRg st="1" end="1"/>
                                            </p:txEl>
                                          </p:spTgt>
                                        </p:tgtEl>
                                        <p:attrNameLst>
                                          <p:attrName>style.visibility</p:attrName>
                                        </p:attrNameLst>
                                      </p:cBhvr>
                                      <p:to>
                                        <p:strVal val="visible"/>
                                      </p:to>
                                    </p:set>
                                    <p:animEffect filter="fade" transition="in">
                                      <p:cBhvr>
                                        <p:cTn id="15" dur="500"/>
                                        <p:tgtEl>
                                          <p:spTgt spid="3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2" fill="hold">
                                  <p:stCondLst>
                                    <p:cond delay="0"/>
                                  </p:stCondLst>
                                  <p:iterate type="el" backwards="0">
                                    <p:tmAbs val="0"/>
                                  </p:iterate>
                                  <p:childTnLst>
                                    <p:set>
                                      <p:cBhvr>
                                        <p:cTn id="19" fill="hold"/>
                                        <p:tgtEl>
                                          <p:spTgt spid="328"/>
                                        </p:tgtEl>
                                        <p:attrNameLst>
                                          <p:attrName>style.visibility</p:attrName>
                                        </p:attrNameLst>
                                      </p:cBhvr>
                                      <p:to>
                                        <p:strVal val="visible"/>
                                      </p:to>
                                    </p:set>
                                    <p:animEffect filter="fade" transition="in">
                                      <p:cBhvr>
                                        <p:cTn id="20" dur="500"/>
                                        <p:tgtEl>
                                          <p:spTgt spid="328"/>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3" fill="hold">
                                  <p:stCondLst>
                                    <p:cond delay="0"/>
                                  </p:stCondLst>
                                  <p:iterate type="el" backwards="0">
                                    <p:tmAbs val="0"/>
                                  </p:iterate>
                                  <p:childTnLst>
                                    <p:set>
                                      <p:cBhvr>
                                        <p:cTn id="24" fill="hold"/>
                                        <p:tgtEl>
                                          <p:spTgt spid="331"/>
                                        </p:tgtEl>
                                        <p:attrNameLst>
                                          <p:attrName>style.visibility</p:attrName>
                                        </p:attrNameLst>
                                      </p:cBhvr>
                                      <p:to>
                                        <p:strVal val="visible"/>
                                      </p:to>
                                    </p:set>
                                    <p:animEffect filter="fade" transition="in">
                                      <p:cBhvr>
                                        <p:cTn id="25" dur="500"/>
                                        <p:tgtEl>
                                          <p:spTgt spid="331"/>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4" fill="hold">
                                  <p:stCondLst>
                                    <p:cond delay="0"/>
                                  </p:stCondLst>
                                  <p:iterate type="el" backwards="0">
                                    <p:tmAbs val="0"/>
                                  </p:iterate>
                                  <p:childTnLst>
                                    <p:set>
                                      <p:cBhvr>
                                        <p:cTn id="29" fill="hold"/>
                                        <p:tgtEl>
                                          <p:spTgt spid="334"/>
                                        </p:tgtEl>
                                        <p:attrNameLst>
                                          <p:attrName>style.visibility</p:attrName>
                                        </p:attrNameLst>
                                      </p:cBhvr>
                                      <p:to>
                                        <p:strVal val="visible"/>
                                      </p:to>
                                    </p:set>
                                    <p:animEffect filter="fade" transition="in">
                                      <p:cBhvr>
                                        <p:cTn id="30" dur="500"/>
                                        <p:tgtEl>
                                          <p:spTgt spid="334"/>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5" fill="hold">
                                  <p:stCondLst>
                                    <p:cond delay="0"/>
                                  </p:stCondLst>
                                  <p:iterate type="el" backwards="0">
                                    <p:tmAbs val="0"/>
                                  </p:iterate>
                                  <p:childTnLst>
                                    <p:set>
                                      <p:cBhvr>
                                        <p:cTn id="34" fill="hold"/>
                                        <p:tgtEl>
                                          <p:spTgt spid="337"/>
                                        </p:tgtEl>
                                        <p:attrNameLst>
                                          <p:attrName>style.visibility</p:attrName>
                                        </p:attrNameLst>
                                      </p:cBhvr>
                                      <p:to>
                                        <p:strVal val="visible"/>
                                      </p:to>
                                    </p:set>
                                    <p:animEffect filter="fade" transition="in">
                                      <p:cBhvr>
                                        <p:cTn id="35"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1" grpId="3"/>
      <p:bldP build="whole" bldLvl="1" animBg="1" rev="0" advAuto="0" spid="328" grpId="2"/>
      <p:bldP build="p" bldLvl="5" animBg="1" rev="0" advAuto="0" spid="325" grpId="1"/>
      <p:bldP build="whole" bldLvl="1" animBg="1" rev="0" advAuto="0" spid="337" grpId="5"/>
      <p:bldP build="whole" bldLvl="1" animBg="1" rev="0" advAuto="0" spid="334" grpId="4"/>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LLVM IR"/>
          <p:cNvSpPr txBox="1"/>
          <p:nvPr>
            <p:ph type="title"/>
          </p:nvPr>
        </p:nvSpPr>
        <p:spPr>
          <a:prstGeom prst="rect">
            <a:avLst/>
          </a:prstGeom>
        </p:spPr>
        <p:txBody>
          <a:bodyPr/>
          <a:lstStyle/>
          <a:p>
            <a:pPr/>
            <a:r>
              <a:t>LLVM IR</a:t>
            </a:r>
          </a:p>
        </p:txBody>
      </p:sp>
      <p:sp>
        <p:nvSpPr>
          <p:cNvPr id="342" name="Basic bloc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blocks</a:t>
            </a:r>
          </a:p>
        </p:txBody>
      </p:sp>
      <p:pic>
        <p:nvPicPr>
          <p:cNvPr id="343" name="Screenshot 2023-06-10 at 2.35.04 PM.png" descr="Screenshot 2023-06-10 at 2.35.04 PM.png"/>
          <p:cNvPicPr>
            <a:picLocks noChangeAspect="1"/>
          </p:cNvPicPr>
          <p:nvPr/>
        </p:nvPicPr>
        <p:blipFill>
          <a:blip r:embed="rId3">
            <a:extLst/>
          </a:blip>
          <a:srcRect l="0" t="9585" r="0" b="66909"/>
          <a:stretch>
            <a:fillRect/>
          </a:stretch>
        </p:blipFill>
        <p:spPr>
          <a:xfrm>
            <a:off x="12805711" y="3855534"/>
            <a:ext cx="6376161" cy="1551681"/>
          </a:xfrm>
          <a:prstGeom prst="rect">
            <a:avLst/>
          </a:prstGeom>
          <a:ln w="12700">
            <a:miter lim="400000"/>
          </a:ln>
        </p:spPr>
      </p:pic>
      <p:pic>
        <p:nvPicPr>
          <p:cNvPr id="344" name="Screenshot 2023-06-10 at 2.35.04 PM.png" descr="Screenshot 2023-06-10 at 2.35.04 PM.png"/>
          <p:cNvPicPr>
            <a:picLocks noChangeAspect="1"/>
          </p:cNvPicPr>
          <p:nvPr/>
        </p:nvPicPr>
        <p:blipFill>
          <a:blip r:embed="rId3">
            <a:extLst/>
          </a:blip>
          <a:srcRect l="0" t="31131" r="0" b="45362"/>
          <a:stretch>
            <a:fillRect/>
          </a:stretch>
        </p:blipFill>
        <p:spPr>
          <a:xfrm>
            <a:off x="9579911" y="6640519"/>
            <a:ext cx="6376161" cy="1551681"/>
          </a:xfrm>
          <a:prstGeom prst="rect">
            <a:avLst/>
          </a:prstGeom>
          <a:ln w="12700">
            <a:miter lim="400000"/>
          </a:ln>
        </p:spPr>
      </p:pic>
      <p:pic>
        <p:nvPicPr>
          <p:cNvPr id="345" name="Screenshot 2023-06-10 at 2.35.04 PM.png" descr="Screenshot 2023-06-10 at 2.35.04 PM.png"/>
          <p:cNvPicPr>
            <a:picLocks noChangeAspect="1"/>
          </p:cNvPicPr>
          <p:nvPr/>
        </p:nvPicPr>
        <p:blipFill>
          <a:blip r:embed="rId3">
            <a:extLst/>
          </a:blip>
          <a:srcRect l="0" t="53448" r="0" b="24468"/>
          <a:stretch>
            <a:fillRect/>
          </a:stretch>
        </p:blipFill>
        <p:spPr>
          <a:xfrm>
            <a:off x="16717311" y="6687549"/>
            <a:ext cx="6376161" cy="1457855"/>
          </a:xfrm>
          <a:prstGeom prst="rect">
            <a:avLst/>
          </a:prstGeom>
          <a:ln w="12700">
            <a:miter lim="400000"/>
          </a:ln>
        </p:spPr>
      </p:pic>
      <p:pic>
        <p:nvPicPr>
          <p:cNvPr id="346" name="Screenshot 2023-06-10 at 2.35.04 PM.png" descr="Screenshot 2023-06-10 at 2.35.04 PM.png"/>
          <p:cNvPicPr>
            <a:picLocks noChangeAspect="1"/>
          </p:cNvPicPr>
          <p:nvPr/>
        </p:nvPicPr>
        <p:blipFill>
          <a:blip r:embed="rId3">
            <a:extLst/>
          </a:blip>
          <a:srcRect l="0" t="75379" r="0" b="10607"/>
          <a:stretch>
            <a:fillRect/>
          </a:stretch>
        </p:blipFill>
        <p:spPr>
          <a:xfrm>
            <a:off x="12805711" y="9425504"/>
            <a:ext cx="6376161" cy="925025"/>
          </a:xfrm>
          <a:prstGeom prst="rect">
            <a:avLst/>
          </a:prstGeom>
          <a:ln w="12700">
            <a:miter lim="400000"/>
          </a:ln>
        </p:spPr>
      </p:pic>
      <p:sp>
        <p:nvSpPr>
          <p:cNvPr id="347" name="Line"/>
          <p:cNvSpPr/>
          <p:nvPr/>
        </p:nvSpPr>
        <p:spPr>
          <a:xfrm flipH="1">
            <a:off x="17229581" y="8320962"/>
            <a:ext cx="1753171" cy="778119"/>
          </a:xfrm>
          <a:prstGeom prst="line">
            <a:avLst/>
          </a:prstGeom>
          <a:ln w="63500">
            <a:solidFill>
              <a:srgbClr val="FFFFFF"/>
            </a:solidFill>
            <a:miter lim="400000"/>
            <a:tailEnd type="triangle"/>
          </a:ln>
        </p:spPr>
        <p:txBody>
          <a:bodyPr lIns="50800" tIns="50800" rIns="50800" bIns="50800" anchor="ctr"/>
          <a:lstStyle/>
          <a:p>
            <a:pPr/>
          </a:p>
        </p:txBody>
      </p:sp>
      <p:sp>
        <p:nvSpPr>
          <p:cNvPr id="348" name="Line"/>
          <p:cNvSpPr/>
          <p:nvPr/>
        </p:nvSpPr>
        <p:spPr>
          <a:xfrm>
            <a:off x="12951479" y="8329962"/>
            <a:ext cx="1599665" cy="768435"/>
          </a:xfrm>
          <a:prstGeom prst="line">
            <a:avLst/>
          </a:prstGeom>
          <a:ln w="63500">
            <a:solidFill>
              <a:srgbClr val="FFFFFF"/>
            </a:solidFill>
            <a:miter lim="400000"/>
            <a:tailEnd type="triangle"/>
          </a:ln>
        </p:spPr>
        <p:txBody>
          <a:bodyPr lIns="50800" tIns="50800" rIns="50800" bIns="50800" anchor="ctr"/>
          <a:lstStyle/>
          <a:p>
            <a:pPr/>
          </a:p>
        </p:txBody>
      </p:sp>
      <p:grpSp>
        <p:nvGrpSpPr>
          <p:cNvPr id="351" name="Group"/>
          <p:cNvGrpSpPr/>
          <p:nvPr/>
        </p:nvGrpSpPr>
        <p:grpSpPr>
          <a:xfrm>
            <a:off x="12411513" y="5648700"/>
            <a:ext cx="2029025" cy="771119"/>
            <a:chOff x="0" y="0"/>
            <a:chExt cx="2029024" cy="771118"/>
          </a:xfrm>
        </p:grpSpPr>
        <p:sp>
          <p:nvSpPr>
            <p:cNvPr id="349" name="Line"/>
            <p:cNvSpPr/>
            <p:nvPr/>
          </p:nvSpPr>
          <p:spPr>
            <a:xfrm flipH="1">
              <a:off x="621676" y="7221"/>
              <a:ext cx="1407349" cy="76389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p>
          </p:txBody>
        </p:sp>
        <p:sp>
          <p:nvSpPr>
            <p:cNvPr id="350" name="N&gt;1"/>
            <p:cNvSpPr txBox="1"/>
            <p:nvPr/>
          </p:nvSpPr>
          <p:spPr>
            <a:xfrm>
              <a:off x="0" y="0"/>
              <a:ext cx="712990" cy="5137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algn="l" defTabSz="792479">
                <a:defRPr sz="2592"/>
              </a:lvl1pPr>
            </a:lstStyle>
            <a:p>
              <a:pPr/>
              <a:r>
                <a:t>N&gt;1</a:t>
              </a:r>
            </a:p>
          </p:txBody>
        </p:sp>
      </p:grpSp>
      <p:grpSp>
        <p:nvGrpSpPr>
          <p:cNvPr id="354" name="Group"/>
          <p:cNvGrpSpPr/>
          <p:nvPr/>
        </p:nvGrpSpPr>
        <p:grpSpPr>
          <a:xfrm>
            <a:off x="17333943" y="5628016"/>
            <a:ext cx="2538511" cy="776474"/>
            <a:chOff x="0" y="0"/>
            <a:chExt cx="2538509" cy="776473"/>
          </a:xfrm>
        </p:grpSpPr>
        <p:sp>
          <p:nvSpPr>
            <p:cNvPr id="352" name="Line"/>
            <p:cNvSpPr/>
            <p:nvPr/>
          </p:nvSpPr>
          <p:spPr>
            <a:xfrm>
              <a:off x="0" y="8039"/>
              <a:ext cx="1599664" cy="76843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p>
          </p:txBody>
        </p:sp>
        <p:sp>
          <p:nvSpPr>
            <p:cNvPr id="353" name="N&lt;=1"/>
            <p:cNvSpPr txBox="1"/>
            <p:nvPr/>
          </p:nvSpPr>
          <p:spPr>
            <a:xfrm>
              <a:off x="1503769" y="0"/>
              <a:ext cx="1034741" cy="5137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algn="l" defTabSz="825500">
                <a:defRPr sz="2700"/>
              </a:lvl1pPr>
            </a:lstStyle>
            <a:p>
              <a:pPr/>
              <a:r>
                <a:t>N&lt;=1</a:t>
              </a:r>
            </a:p>
          </p:txBody>
        </p:sp>
      </p:grpSp>
      <p:sp>
        <p:nvSpPr>
          <p:cNvPr id="355" name="Forms a directed graph of code blocks…"/>
          <p:cNvSpPr txBox="1"/>
          <p:nvPr/>
        </p:nvSpPr>
        <p:spPr>
          <a:xfrm>
            <a:off x="2216075" y="10985848"/>
            <a:ext cx="15977049" cy="145772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19100" indent="-419100" algn="l" defTabSz="825500">
              <a:buSzPct val="123000"/>
              <a:buChar char="•"/>
              <a:defRPr sz="3800"/>
            </a:pPr>
            <a:r>
              <a:t>Forms a directed graph of code blocks</a:t>
            </a:r>
          </a:p>
          <a:p>
            <a:pPr marL="419100" indent="-419100" algn="l" defTabSz="825500">
              <a:buSzPct val="123000"/>
              <a:buChar char="•"/>
              <a:defRPr sz="3800"/>
            </a:pPr>
            <a:r>
              <a:t>Within a single basic block, control flow is completely linear</a:t>
            </a:r>
          </a:p>
        </p:txBody>
      </p:sp>
      <p:pic>
        <p:nvPicPr>
          <p:cNvPr id="356" name="Screenshot 2023-06-10 at 3.37.21 PM.png" descr="Screenshot 2023-06-10 at 3.37.21 PM.png"/>
          <p:cNvPicPr>
            <a:picLocks noChangeAspect="1"/>
          </p:cNvPicPr>
          <p:nvPr/>
        </p:nvPicPr>
        <p:blipFill>
          <a:blip r:embed="rId4">
            <a:extLst/>
          </a:blip>
          <a:stretch>
            <a:fillRect/>
          </a:stretch>
        </p:blipFill>
        <p:spPr>
          <a:xfrm>
            <a:off x="1755125" y="6207695"/>
            <a:ext cx="6896036" cy="24174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43"/>
                                        </p:tgtEl>
                                        <p:attrNameLst>
                                          <p:attrName>style.visibility</p:attrName>
                                        </p:attrNameLst>
                                      </p:cBhvr>
                                      <p:to>
                                        <p:strVal val="visible"/>
                                      </p:to>
                                    </p:set>
                                    <p:animEffect filter="fade" transition="in">
                                      <p:cBhvr>
                                        <p:cTn id="7" dur="5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54"/>
                                        </p:tgtEl>
                                        <p:attrNameLst>
                                          <p:attrName>style.visibility</p:attrName>
                                        </p:attrNameLst>
                                      </p:cBhvr>
                                      <p:to>
                                        <p:strVal val="visible"/>
                                      </p:to>
                                    </p:set>
                                    <p:animEffect filter="fade" transition="in">
                                      <p:cBhvr>
                                        <p:cTn id="12" dur="500"/>
                                        <p:tgtEl>
                                          <p:spTgt spid="35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45"/>
                                        </p:tgtEl>
                                        <p:attrNameLst>
                                          <p:attrName>style.visibility</p:attrName>
                                        </p:attrNameLst>
                                      </p:cBhvr>
                                      <p:to>
                                        <p:strVal val="visible"/>
                                      </p:to>
                                    </p:set>
                                    <p:animEffect filter="fade" transition="in">
                                      <p:cBhvr>
                                        <p:cTn id="17" dur="500"/>
                                        <p:tgtEl>
                                          <p:spTgt spid="34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347"/>
                                        </p:tgtEl>
                                        <p:attrNameLst>
                                          <p:attrName>style.visibility</p:attrName>
                                        </p:attrNameLst>
                                      </p:cBhvr>
                                      <p:to>
                                        <p:strVal val="visible"/>
                                      </p:to>
                                    </p:set>
                                    <p:animEffect filter="fade" transition="in">
                                      <p:cBhvr>
                                        <p:cTn id="22" dur="500"/>
                                        <p:tgtEl>
                                          <p:spTgt spid="34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346"/>
                                        </p:tgtEl>
                                        <p:attrNameLst>
                                          <p:attrName>style.visibility</p:attrName>
                                        </p:attrNameLst>
                                      </p:cBhvr>
                                      <p:to>
                                        <p:strVal val="visible"/>
                                      </p:to>
                                    </p:set>
                                    <p:animEffect filter="fade" transition="in">
                                      <p:cBhvr>
                                        <p:cTn id="27" dur="500"/>
                                        <p:tgtEl>
                                          <p:spTgt spid="34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351"/>
                                        </p:tgtEl>
                                        <p:attrNameLst>
                                          <p:attrName>style.visibility</p:attrName>
                                        </p:attrNameLst>
                                      </p:cBhvr>
                                      <p:to>
                                        <p:strVal val="visible"/>
                                      </p:to>
                                    </p:set>
                                    <p:animEffect filter="fade" transition="in">
                                      <p:cBhvr>
                                        <p:cTn id="32" dur="500"/>
                                        <p:tgtEl>
                                          <p:spTgt spid="35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344"/>
                                        </p:tgtEl>
                                        <p:attrNameLst>
                                          <p:attrName>style.visibility</p:attrName>
                                        </p:attrNameLst>
                                      </p:cBhvr>
                                      <p:to>
                                        <p:strVal val="visible"/>
                                      </p:to>
                                    </p:set>
                                    <p:animEffect filter="fade" transition="in">
                                      <p:cBhvr>
                                        <p:cTn id="37" dur="500"/>
                                        <p:tgtEl>
                                          <p:spTgt spid="34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348"/>
                                        </p:tgtEl>
                                        <p:attrNameLst>
                                          <p:attrName>style.visibility</p:attrName>
                                        </p:attrNameLst>
                                      </p:cBhvr>
                                      <p:to>
                                        <p:strVal val="visible"/>
                                      </p:to>
                                    </p:set>
                                    <p:animEffect filter="fade" transition="in">
                                      <p:cBhvr>
                                        <p:cTn id="42" dur="500"/>
                                        <p:tgtEl>
                                          <p:spTgt spid="34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355">
                                            <p:bg/>
                                          </p:spTgt>
                                        </p:tgtEl>
                                        <p:attrNameLst>
                                          <p:attrName>style.visibility</p:attrName>
                                        </p:attrNameLst>
                                      </p:cBhvr>
                                      <p:to>
                                        <p:strVal val="visible"/>
                                      </p:to>
                                    </p:set>
                                    <p:animEffect filter="fade" transition="in">
                                      <p:cBhvr>
                                        <p:cTn id="47" dur="500"/>
                                        <p:tgtEl>
                                          <p:spTgt spid="355">
                                            <p:bg/>
                                          </p:spTgt>
                                        </p:tgtEl>
                                      </p:cBhvr>
                                    </p:animEffect>
                                  </p:childTnLst>
                                </p:cTn>
                              </p:par>
                              <p:par>
                                <p:cTn id="48" presetClass="entr" nodeType="withEffect" presetSubtype="0" presetID="10" grpId="9" fill="hold">
                                  <p:stCondLst>
                                    <p:cond delay="0"/>
                                  </p:stCondLst>
                                  <p:iterate type="el" backwards="0">
                                    <p:tmAbs val="0"/>
                                  </p:iterate>
                                  <p:childTnLst>
                                    <p:set>
                                      <p:cBhvr>
                                        <p:cTn id="49" fill="hold"/>
                                        <p:tgtEl>
                                          <p:spTgt spid="355">
                                            <p:txEl>
                                              <p:pRg st="0" end="0"/>
                                            </p:txEl>
                                          </p:spTgt>
                                        </p:tgtEl>
                                        <p:attrNameLst>
                                          <p:attrName>style.visibility</p:attrName>
                                        </p:attrNameLst>
                                      </p:cBhvr>
                                      <p:to>
                                        <p:strVal val="visible"/>
                                      </p:to>
                                    </p:set>
                                    <p:animEffect filter="fade" transition="in">
                                      <p:cBhvr>
                                        <p:cTn id="50" dur="500"/>
                                        <p:tgtEl>
                                          <p:spTgt spid="35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10" grpId="9" fill="hold">
                                  <p:stCondLst>
                                    <p:cond delay="0"/>
                                  </p:stCondLst>
                                  <p:iterate type="el" backwards="0">
                                    <p:tmAbs val="0"/>
                                  </p:iterate>
                                  <p:childTnLst>
                                    <p:set>
                                      <p:cBhvr>
                                        <p:cTn id="54" fill="hold"/>
                                        <p:tgtEl>
                                          <p:spTgt spid="355">
                                            <p:txEl>
                                              <p:pRg st="1" end="1"/>
                                            </p:txEl>
                                          </p:spTgt>
                                        </p:tgtEl>
                                        <p:attrNameLst>
                                          <p:attrName>style.visibility</p:attrName>
                                        </p:attrNameLst>
                                      </p:cBhvr>
                                      <p:to>
                                        <p:strVal val="visible"/>
                                      </p:to>
                                    </p:set>
                                    <p:animEffect filter="fade" transition="in">
                                      <p:cBhvr>
                                        <p:cTn id="55" dur="500"/>
                                        <p:tgtEl>
                                          <p:spTgt spid="35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5" grpId="9"/>
      <p:bldP build="whole" bldLvl="1" animBg="1" rev="0" advAuto="0" spid="351" grpId="6"/>
      <p:bldP build="whole" bldLvl="1" animBg="1" rev="0" advAuto="0" spid="345" grpId="3"/>
      <p:bldP build="whole" bldLvl="1" animBg="1" rev="0" advAuto="0" spid="348" grpId="8"/>
      <p:bldP build="whole" bldLvl="1" animBg="1" rev="0" advAuto="0" spid="347" grpId="4"/>
      <p:bldP build="whole" bldLvl="1" animBg="1" rev="0" advAuto="0" spid="343" grpId="1"/>
      <p:bldP build="whole" bldLvl="1" animBg="1" rev="0" advAuto="0" spid="354" grpId="2"/>
      <p:bldP build="whole" bldLvl="1" animBg="1" rev="0" advAuto="0" spid="346" grpId="5"/>
      <p:bldP build="whole" bldLvl="1" animBg="1" rev="0" advAuto="0" spid="344" grpId="7"/>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2" name="Group"/>
          <p:cNvGrpSpPr/>
          <p:nvPr/>
        </p:nvGrpSpPr>
        <p:grpSpPr>
          <a:xfrm>
            <a:off x="3342816" y="5283710"/>
            <a:ext cx="19253089" cy="1099023"/>
            <a:chOff x="0" y="0"/>
            <a:chExt cx="19253087" cy="1099021"/>
          </a:xfrm>
        </p:grpSpPr>
        <p:pic>
          <p:nvPicPr>
            <p:cNvPr id="360" name="Screenshot 2023-06-10 at 3.17.08 PM.png" descr="Screenshot 2023-06-10 at 3.17.08 PM.png"/>
            <p:cNvPicPr>
              <a:picLocks noChangeAspect="1"/>
            </p:cNvPicPr>
            <p:nvPr/>
          </p:nvPicPr>
          <p:blipFill>
            <a:blip r:embed="rId3">
              <a:extLst/>
            </a:blip>
            <a:srcRect l="0" t="19742" r="0" b="67477"/>
            <a:stretch>
              <a:fillRect/>
            </a:stretch>
          </p:blipFill>
          <p:spPr>
            <a:xfrm>
              <a:off x="0" y="0"/>
              <a:ext cx="11581897" cy="1099022"/>
            </a:xfrm>
            <a:prstGeom prst="rect">
              <a:avLst/>
            </a:prstGeom>
            <a:ln w="12700" cap="flat">
              <a:noFill/>
              <a:miter lim="400000"/>
            </a:ln>
            <a:effectLst/>
          </p:spPr>
        </p:pic>
        <p:sp>
          <p:nvSpPr>
            <p:cNvPr id="361" name="Rectangle"/>
            <p:cNvSpPr/>
            <p:nvPr/>
          </p:nvSpPr>
          <p:spPr>
            <a:xfrm>
              <a:off x="11538342" y="0"/>
              <a:ext cx="7714746" cy="1098947"/>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365" name="Group"/>
          <p:cNvGrpSpPr/>
          <p:nvPr/>
        </p:nvGrpSpPr>
        <p:grpSpPr>
          <a:xfrm>
            <a:off x="3342816" y="10428200"/>
            <a:ext cx="19253089" cy="2185989"/>
            <a:chOff x="0" y="0"/>
            <a:chExt cx="19253087" cy="2185987"/>
          </a:xfrm>
        </p:grpSpPr>
        <p:sp>
          <p:nvSpPr>
            <p:cNvPr id="363" name="Rectangle"/>
            <p:cNvSpPr/>
            <p:nvPr/>
          </p:nvSpPr>
          <p:spPr>
            <a:xfrm>
              <a:off x="11538342" y="0"/>
              <a:ext cx="7714746" cy="2185988"/>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pic>
          <p:nvPicPr>
            <p:cNvPr id="364" name="Screenshot 2023-06-10 at 3.17.08 PM.png" descr="Screenshot 2023-06-10 at 3.17.08 PM.png"/>
            <p:cNvPicPr>
              <a:picLocks noChangeAspect="1"/>
            </p:cNvPicPr>
            <p:nvPr/>
          </p:nvPicPr>
          <p:blipFill>
            <a:blip r:embed="rId3">
              <a:extLst/>
            </a:blip>
            <a:srcRect l="0" t="74582" r="0" b="0"/>
            <a:stretch>
              <a:fillRect/>
            </a:stretch>
          </p:blipFill>
          <p:spPr>
            <a:xfrm>
              <a:off x="0" y="0"/>
              <a:ext cx="11581897" cy="2185792"/>
            </a:xfrm>
            <a:prstGeom prst="rect">
              <a:avLst/>
            </a:prstGeom>
            <a:ln w="12700" cap="flat">
              <a:noFill/>
              <a:miter lim="400000"/>
            </a:ln>
            <a:effectLst/>
          </p:spPr>
        </p:pic>
      </p:grpSp>
      <p:grpSp>
        <p:nvGrpSpPr>
          <p:cNvPr id="368" name="Group"/>
          <p:cNvGrpSpPr/>
          <p:nvPr/>
        </p:nvGrpSpPr>
        <p:grpSpPr>
          <a:xfrm>
            <a:off x="3342817" y="6544948"/>
            <a:ext cx="19253088" cy="3755132"/>
            <a:chOff x="0" y="0"/>
            <a:chExt cx="19253087" cy="3755131"/>
          </a:xfrm>
        </p:grpSpPr>
        <p:pic>
          <p:nvPicPr>
            <p:cNvPr id="366" name="Screenshot 2023-06-10 at 3.17.08 PM.png" descr="Screenshot 2023-06-10 at 3.17.08 PM.png"/>
            <p:cNvPicPr>
              <a:picLocks noChangeAspect="1"/>
            </p:cNvPicPr>
            <p:nvPr/>
          </p:nvPicPr>
          <p:blipFill>
            <a:blip r:embed="rId3">
              <a:extLst/>
            </a:blip>
            <a:srcRect l="0" t="31650" r="0" b="24747"/>
            <a:stretch>
              <a:fillRect/>
            </a:stretch>
          </p:blipFill>
          <p:spPr>
            <a:xfrm>
              <a:off x="0" y="2727"/>
              <a:ext cx="11581897" cy="3749515"/>
            </a:xfrm>
            <a:prstGeom prst="rect">
              <a:avLst/>
            </a:prstGeom>
            <a:ln w="12700" cap="flat">
              <a:noFill/>
              <a:miter lim="400000"/>
            </a:ln>
            <a:effectLst/>
          </p:spPr>
        </p:pic>
        <p:sp>
          <p:nvSpPr>
            <p:cNvPr id="367" name="Rectangle"/>
            <p:cNvSpPr/>
            <p:nvPr/>
          </p:nvSpPr>
          <p:spPr>
            <a:xfrm>
              <a:off x="11538342" y="0"/>
              <a:ext cx="7714746" cy="375513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69" name="LLVM IR"/>
          <p:cNvSpPr txBox="1"/>
          <p:nvPr>
            <p:ph type="title"/>
          </p:nvPr>
        </p:nvSpPr>
        <p:spPr>
          <a:prstGeom prst="rect">
            <a:avLst/>
          </a:prstGeom>
        </p:spPr>
        <p:txBody>
          <a:bodyPr/>
          <a:lstStyle/>
          <a:p>
            <a:pPr/>
            <a:r>
              <a:t>LLVM IR</a:t>
            </a:r>
          </a:p>
        </p:txBody>
      </p:sp>
      <p:sp>
        <p:nvSpPr>
          <p:cNvPr id="370" name="Fibonacci examp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Fibonacci example</a:t>
            </a:r>
          </a:p>
        </p:txBody>
      </p:sp>
      <p:grpSp>
        <p:nvGrpSpPr>
          <p:cNvPr id="373" name="Group"/>
          <p:cNvGrpSpPr/>
          <p:nvPr/>
        </p:nvGrpSpPr>
        <p:grpSpPr>
          <a:xfrm>
            <a:off x="3342817" y="3329131"/>
            <a:ext cx="19253088" cy="1792289"/>
            <a:chOff x="0" y="0"/>
            <a:chExt cx="19253087" cy="1792287"/>
          </a:xfrm>
        </p:grpSpPr>
        <p:sp>
          <p:nvSpPr>
            <p:cNvPr id="371" name="Rectangle"/>
            <p:cNvSpPr/>
            <p:nvPr/>
          </p:nvSpPr>
          <p:spPr>
            <a:xfrm>
              <a:off x="11538342" y="0"/>
              <a:ext cx="7714746" cy="1792288"/>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pic>
          <p:nvPicPr>
            <p:cNvPr id="372" name="Screenshot 2023-06-10 at 3.17.08 PM.png" descr="Screenshot 2023-06-10 at 3.17.08 PM.png"/>
            <p:cNvPicPr>
              <a:picLocks noChangeAspect="1"/>
            </p:cNvPicPr>
            <p:nvPr/>
          </p:nvPicPr>
          <p:blipFill>
            <a:blip r:embed="rId3">
              <a:extLst/>
            </a:blip>
            <a:srcRect l="0" t="0" r="0" b="79158"/>
            <a:stretch>
              <a:fillRect/>
            </a:stretch>
          </p:blipFill>
          <p:spPr>
            <a:xfrm>
              <a:off x="0" y="0"/>
              <a:ext cx="11581897" cy="1792253"/>
            </a:xfrm>
            <a:prstGeom prst="rect">
              <a:avLst/>
            </a:prstGeom>
            <a:ln w="12700" cap="flat">
              <a:noFill/>
              <a:miter lim="400000"/>
            </a:ln>
            <a:effectLst/>
          </p:spPr>
        </p:pic>
      </p:grpSp>
      <p:sp>
        <p:nvSpPr>
          <p:cNvPr id="374" name="// %cmp = n &lt;= 1"/>
          <p:cNvSpPr txBox="1"/>
          <p:nvPr/>
        </p:nvSpPr>
        <p:spPr>
          <a:xfrm>
            <a:off x="9516073" y="3980533"/>
            <a:ext cx="2951266"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500">
                <a:solidFill>
                  <a:schemeClr val="accent5">
                    <a:hueOff val="106044"/>
                    <a:satOff val="10158"/>
                    <a:lumOff val="16042"/>
                  </a:schemeClr>
                </a:solidFill>
              </a:defRPr>
            </a:pPr>
            <a:r>
              <a:t>// </a:t>
            </a:r>
            <a:r>
              <a:rPr b="1"/>
              <a:t>%cmp</a:t>
            </a:r>
            <a:r>
              <a:t> = n &lt;= 1</a:t>
            </a:r>
          </a:p>
        </p:txBody>
      </p:sp>
      <p:sp>
        <p:nvSpPr>
          <p:cNvPr id="375" name="// jump to %ret_n if %cmp else %recursion"/>
          <p:cNvSpPr txBox="1"/>
          <p:nvPr/>
        </p:nvSpPr>
        <p:spPr>
          <a:xfrm>
            <a:off x="12998229" y="4491720"/>
            <a:ext cx="6502604"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500">
                <a:solidFill>
                  <a:schemeClr val="accent5">
                    <a:hueOff val="106044"/>
                    <a:satOff val="10158"/>
                    <a:lumOff val="16042"/>
                  </a:schemeClr>
                </a:solidFill>
              </a:defRPr>
            </a:pPr>
            <a:r>
              <a:t>// jump to %ret_n if </a:t>
            </a:r>
            <a:r>
              <a:rPr b="1"/>
              <a:t>%cmp</a:t>
            </a:r>
            <a:r>
              <a:t> else %recursion</a:t>
            </a:r>
          </a:p>
        </p:txBody>
      </p:sp>
      <p:sp>
        <p:nvSpPr>
          <p:cNvPr id="376" name="// jump to %end"/>
          <p:cNvSpPr txBox="1"/>
          <p:nvPr/>
        </p:nvSpPr>
        <p:spPr>
          <a:xfrm>
            <a:off x="6808689" y="5797149"/>
            <a:ext cx="2951266"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solidFill>
                  <a:schemeClr val="accent5">
                    <a:hueOff val="106044"/>
                    <a:satOff val="10158"/>
                    <a:lumOff val="16042"/>
                  </a:schemeClr>
                </a:solidFill>
              </a:defRPr>
            </a:lvl1pPr>
          </a:lstStyle>
          <a:p>
            <a:pPr/>
            <a:r>
              <a:t>// jump to %end</a:t>
            </a:r>
          </a:p>
        </p:txBody>
      </p:sp>
      <p:sp>
        <p:nvSpPr>
          <p:cNvPr id="377" name="// %fib_n_1 = fib(n - 1)"/>
          <p:cNvSpPr txBox="1"/>
          <p:nvPr/>
        </p:nvSpPr>
        <p:spPr>
          <a:xfrm>
            <a:off x="11229423" y="7535391"/>
            <a:ext cx="3477413"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500">
                <a:solidFill>
                  <a:schemeClr val="accent5">
                    <a:hueOff val="106044"/>
                    <a:satOff val="10158"/>
                    <a:lumOff val="16042"/>
                  </a:schemeClr>
                </a:solidFill>
              </a:defRPr>
            </a:pPr>
            <a:r>
              <a:t>// </a:t>
            </a:r>
            <a:r>
              <a:rPr b="1"/>
              <a:t>%fib_n_1 </a:t>
            </a:r>
            <a:r>
              <a:t>= fib(n - 1)</a:t>
            </a:r>
          </a:p>
        </p:txBody>
      </p:sp>
      <p:sp>
        <p:nvSpPr>
          <p:cNvPr id="378" name="// %fib_n_2 = fib(n - 2)"/>
          <p:cNvSpPr txBox="1"/>
          <p:nvPr/>
        </p:nvSpPr>
        <p:spPr>
          <a:xfrm>
            <a:off x="11229423" y="8485626"/>
            <a:ext cx="3477413"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500">
                <a:solidFill>
                  <a:schemeClr val="accent5">
                    <a:hueOff val="106044"/>
                    <a:satOff val="10158"/>
                    <a:lumOff val="16042"/>
                  </a:schemeClr>
                </a:solidFill>
              </a:defRPr>
            </a:pPr>
            <a:r>
              <a:t>// </a:t>
            </a:r>
            <a:r>
              <a:rPr b="1"/>
              <a:t>%fib_n_2</a:t>
            </a:r>
            <a:r>
              <a:t> = fib(n - 2)</a:t>
            </a:r>
          </a:p>
        </p:txBody>
      </p:sp>
      <p:sp>
        <p:nvSpPr>
          <p:cNvPr id="379" name="// %add = %fib_n_1 + %fib_n_2"/>
          <p:cNvSpPr txBox="1"/>
          <p:nvPr/>
        </p:nvSpPr>
        <p:spPr>
          <a:xfrm>
            <a:off x="11137104" y="9229904"/>
            <a:ext cx="4882671"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500">
                <a:solidFill>
                  <a:schemeClr val="accent5">
                    <a:hueOff val="106044"/>
                    <a:satOff val="10158"/>
                    <a:lumOff val="16042"/>
                  </a:schemeClr>
                </a:solidFill>
              </a:defRPr>
            </a:pPr>
            <a:r>
              <a:t>// </a:t>
            </a:r>
            <a:r>
              <a:rPr b="1"/>
              <a:t>%add </a:t>
            </a:r>
            <a:r>
              <a:t>= %fib_n_1 + %fib_n_2</a:t>
            </a:r>
          </a:p>
        </p:txBody>
      </p:sp>
      <p:sp>
        <p:nvSpPr>
          <p:cNvPr id="380" name="// jump to %end"/>
          <p:cNvSpPr txBox="1"/>
          <p:nvPr/>
        </p:nvSpPr>
        <p:spPr>
          <a:xfrm>
            <a:off x="6957273" y="9698120"/>
            <a:ext cx="2654098"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solidFill>
                  <a:schemeClr val="accent5">
                    <a:hueOff val="106044"/>
                    <a:satOff val="10158"/>
                    <a:lumOff val="16042"/>
                  </a:schemeClr>
                </a:solidFill>
              </a:defRPr>
            </a:lvl1pPr>
          </a:lstStyle>
          <a:p>
            <a:pPr/>
            <a:r>
              <a:t>// jump to %end</a:t>
            </a:r>
          </a:p>
        </p:txBody>
      </p:sp>
      <p:sp>
        <p:nvSpPr>
          <p:cNvPr id="381" name="// return %res"/>
          <p:cNvSpPr txBox="1"/>
          <p:nvPr/>
        </p:nvSpPr>
        <p:spPr>
          <a:xfrm>
            <a:off x="6890606" y="11441774"/>
            <a:ext cx="2130778" cy="4894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500">
                <a:solidFill>
                  <a:schemeClr val="accent5">
                    <a:hueOff val="106044"/>
                    <a:satOff val="10158"/>
                    <a:lumOff val="16042"/>
                  </a:schemeClr>
                </a:solidFill>
              </a:defRPr>
            </a:lvl1pPr>
          </a:lstStyle>
          <a:p>
            <a:pPr/>
            <a:r>
              <a:t>// return %res</a:t>
            </a:r>
          </a:p>
        </p:txBody>
      </p:sp>
      <p:grpSp>
        <p:nvGrpSpPr>
          <p:cNvPr id="386" name="Group"/>
          <p:cNvGrpSpPr/>
          <p:nvPr/>
        </p:nvGrpSpPr>
        <p:grpSpPr>
          <a:xfrm>
            <a:off x="14744298" y="10444093"/>
            <a:ext cx="7632867" cy="1370034"/>
            <a:chOff x="0" y="0"/>
            <a:chExt cx="7632866" cy="1370033"/>
          </a:xfrm>
        </p:grpSpPr>
        <p:sp>
          <p:nvSpPr>
            <p:cNvPr id="382" name="%res ="/>
            <p:cNvSpPr txBox="1"/>
            <p:nvPr/>
          </p:nvSpPr>
          <p:spPr>
            <a:xfrm>
              <a:off x="0" y="507644"/>
              <a:ext cx="1255673" cy="4894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500">
                  <a:solidFill>
                    <a:schemeClr val="accent5">
                      <a:hueOff val="106044"/>
                      <a:satOff val="10158"/>
                      <a:lumOff val="16042"/>
                    </a:schemeClr>
                  </a:solidFill>
                </a:defRPr>
              </a:lvl1pPr>
            </a:lstStyle>
            <a:p>
              <a:pPr/>
              <a:r>
                <a:t>%res = </a:t>
              </a:r>
            </a:p>
          </p:txBody>
        </p:sp>
        <p:sp>
          <p:nvSpPr>
            <p:cNvPr id="383" name="%n if previous block was %ret_n"/>
            <p:cNvSpPr txBox="1"/>
            <p:nvPr/>
          </p:nvSpPr>
          <p:spPr>
            <a:xfrm>
              <a:off x="2684336" y="228571"/>
              <a:ext cx="4882671" cy="4894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500">
                  <a:solidFill>
                    <a:schemeClr val="accent5">
                      <a:hueOff val="106044"/>
                      <a:satOff val="10158"/>
                      <a:lumOff val="16042"/>
                    </a:schemeClr>
                  </a:solidFill>
                </a:defRPr>
              </a:pPr>
              <a:r>
                <a:rPr b="1"/>
                <a:t>%n</a:t>
              </a:r>
              <a:r>
                <a:t> if previous block was %ret_n</a:t>
              </a:r>
            </a:p>
          </p:txBody>
        </p:sp>
        <p:sp>
          <p:nvSpPr>
            <p:cNvPr id="384" name="%add if previous block was %recursion"/>
            <p:cNvSpPr txBox="1"/>
            <p:nvPr/>
          </p:nvSpPr>
          <p:spPr>
            <a:xfrm>
              <a:off x="1756136" y="794480"/>
              <a:ext cx="5876731" cy="4894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2500">
                  <a:solidFill>
                    <a:schemeClr val="accent5">
                      <a:hueOff val="106044"/>
                      <a:satOff val="10158"/>
                      <a:lumOff val="16042"/>
                    </a:schemeClr>
                  </a:solidFill>
                </a:defRPr>
              </a:pPr>
              <a:r>
                <a:rPr b="1"/>
                <a:t>%add </a:t>
              </a:r>
              <a:r>
                <a:t>if previous block was %recursion</a:t>
              </a:r>
            </a:p>
          </p:txBody>
        </p:sp>
        <p:sp>
          <p:nvSpPr>
            <p:cNvPr id="385" name="{"/>
            <p:cNvSpPr txBox="1"/>
            <p:nvPr/>
          </p:nvSpPr>
          <p:spPr>
            <a:xfrm>
              <a:off x="1265797" y="0"/>
              <a:ext cx="480215" cy="1370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8000">
                  <a:solidFill>
                    <a:schemeClr val="accent5">
                      <a:hueOff val="106044"/>
                      <a:satOff val="10158"/>
                      <a:lumOff val="16042"/>
                    </a:schemeClr>
                  </a:solidFill>
                  <a:latin typeface="Helvetica Neue Thin"/>
                  <a:ea typeface="Helvetica Neue Thin"/>
                  <a:cs typeface="Helvetica Neue Thin"/>
                  <a:sym typeface="Helvetica Neue Thin"/>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73"/>
                                        </p:tgtEl>
                                        <p:attrNameLst>
                                          <p:attrName>style.visibility</p:attrName>
                                        </p:attrNameLst>
                                      </p:cBhvr>
                                      <p:to>
                                        <p:strVal val="visible"/>
                                      </p:to>
                                    </p:set>
                                    <p:animEffect filter="fade" transition="in">
                                      <p:cBhvr>
                                        <p:cTn id="7" dur="500"/>
                                        <p:tgtEl>
                                          <p:spTgt spid="3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74"/>
                                        </p:tgtEl>
                                        <p:attrNameLst>
                                          <p:attrName>style.visibility</p:attrName>
                                        </p:attrNameLst>
                                      </p:cBhvr>
                                      <p:to>
                                        <p:strVal val="visible"/>
                                      </p:to>
                                    </p:set>
                                    <p:animEffect filter="fade" transition="in">
                                      <p:cBhvr>
                                        <p:cTn id="12" dur="500"/>
                                        <p:tgtEl>
                                          <p:spTgt spid="37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75"/>
                                        </p:tgtEl>
                                        <p:attrNameLst>
                                          <p:attrName>style.visibility</p:attrName>
                                        </p:attrNameLst>
                                      </p:cBhvr>
                                      <p:to>
                                        <p:strVal val="visible"/>
                                      </p:to>
                                    </p:set>
                                    <p:animEffect filter="fade" transition="in">
                                      <p:cBhvr>
                                        <p:cTn id="17" dur="500"/>
                                        <p:tgtEl>
                                          <p:spTgt spid="37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362"/>
                                        </p:tgtEl>
                                        <p:attrNameLst>
                                          <p:attrName>style.visibility</p:attrName>
                                        </p:attrNameLst>
                                      </p:cBhvr>
                                      <p:to>
                                        <p:strVal val="visible"/>
                                      </p:to>
                                    </p:set>
                                    <p:animEffect filter="fade" transition="in">
                                      <p:cBhvr>
                                        <p:cTn id="22" dur="500"/>
                                        <p:tgtEl>
                                          <p:spTgt spid="36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376"/>
                                        </p:tgtEl>
                                        <p:attrNameLst>
                                          <p:attrName>style.visibility</p:attrName>
                                        </p:attrNameLst>
                                      </p:cBhvr>
                                      <p:to>
                                        <p:strVal val="visible"/>
                                      </p:to>
                                    </p:set>
                                    <p:animEffect filter="fade" transition="in">
                                      <p:cBhvr>
                                        <p:cTn id="27" dur="500"/>
                                        <p:tgtEl>
                                          <p:spTgt spid="37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365"/>
                                        </p:tgtEl>
                                        <p:attrNameLst>
                                          <p:attrName>style.visibility</p:attrName>
                                        </p:attrNameLst>
                                      </p:cBhvr>
                                      <p:to>
                                        <p:strVal val="visible"/>
                                      </p:to>
                                    </p:set>
                                    <p:animEffect filter="fade" transition="in">
                                      <p:cBhvr>
                                        <p:cTn id="32" dur="500"/>
                                        <p:tgtEl>
                                          <p:spTgt spid="36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386"/>
                                        </p:tgtEl>
                                        <p:attrNameLst>
                                          <p:attrName>style.visibility</p:attrName>
                                        </p:attrNameLst>
                                      </p:cBhvr>
                                      <p:to>
                                        <p:strVal val="visible"/>
                                      </p:to>
                                    </p:set>
                                    <p:animEffect filter="fade" transition="in">
                                      <p:cBhvr>
                                        <p:cTn id="37" dur="500"/>
                                        <p:tgtEl>
                                          <p:spTgt spid="38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381"/>
                                        </p:tgtEl>
                                        <p:attrNameLst>
                                          <p:attrName>style.visibility</p:attrName>
                                        </p:attrNameLst>
                                      </p:cBhvr>
                                      <p:to>
                                        <p:strVal val="visible"/>
                                      </p:to>
                                    </p:set>
                                    <p:animEffect filter="fade" transition="in">
                                      <p:cBhvr>
                                        <p:cTn id="42" dur="500"/>
                                        <p:tgtEl>
                                          <p:spTgt spid="38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368"/>
                                        </p:tgtEl>
                                        <p:attrNameLst>
                                          <p:attrName>style.visibility</p:attrName>
                                        </p:attrNameLst>
                                      </p:cBhvr>
                                      <p:to>
                                        <p:strVal val="visible"/>
                                      </p:to>
                                    </p:set>
                                    <p:animEffect filter="fade" transition="in">
                                      <p:cBhvr>
                                        <p:cTn id="47" dur="500"/>
                                        <p:tgtEl>
                                          <p:spTgt spid="36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10" grpId="10" fill="hold">
                                  <p:stCondLst>
                                    <p:cond delay="0"/>
                                  </p:stCondLst>
                                  <p:iterate type="el" backwards="0">
                                    <p:tmAbs val="0"/>
                                  </p:iterate>
                                  <p:childTnLst>
                                    <p:set>
                                      <p:cBhvr>
                                        <p:cTn id="51" fill="hold"/>
                                        <p:tgtEl>
                                          <p:spTgt spid="377"/>
                                        </p:tgtEl>
                                        <p:attrNameLst>
                                          <p:attrName>style.visibility</p:attrName>
                                        </p:attrNameLst>
                                      </p:cBhvr>
                                      <p:to>
                                        <p:strVal val="visible"/>
                                      </p:to>
                                    </p:set>
                                    <p:animEffect filter="fade" transition="in">
                                      <p:cBhvr>
                                        <p:cTn id="52" dur="500"/>
                                        <p:tgtEl>
                                          <p:spTgt spid="37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378"/>
                                        </p:tgtEl>
                                        <p:attrNameLst>
                                          <p:attrName>style.visibility</p:attrName>
                                        </p:attrNameLst>
                                      </p:cBhvr>
                                      <p:to>
                                        <p:strVal val="visible"/>
                                      </p:to>
                                    </p:set>
                                    <p:animEffect filter="fade" transition="in">
                                      <p:cBhvr>
                                        <p:cTn id="57" dur="500"/>
                                        <p:tgtEl>
                                          <p:spTgt spid="37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10" grpId="12" fill="hold">
                                  <p:stCondLst>
                                    <p:cond delay="0"/>
                                  </p:stCondLst>
                                  <p:iterate type="el" backwards="0">
                                    <p:tmAbs val="0"/>
                                  </p:iterate>
                                  <p:childTnLst>
                                    <p:set>
                                      <p:cBhvr>
                                        <p:cTn id="61" fill="hold"/>
                                        <p:tgtEl>
                                          <p:spTgt spid="379"/>
                                        </p:tgtEl>
                                        <p:attrNameLst>
                                          <p:attrName>style.visibility</p:attrName>
                                        </p:attrNameLst>
                                      </p:cBhvr>
                                      <p:to>
                                        <p:strVal val="visible"/>
                                      </p:to>
                                    </p:set>
                                    <p:animEffect filter="fade" transition="in">
                                      <p:cBhvr>
                                        <p:cTn id="62" dur="500"/>
                                        <p:tgtEl>
                                          <p:spTgt spid="37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10" grpId="13" fill="hold">
                                  <p:stCondLst>
                                    <p:cond delay="0"/>
                                  </p:stCondLst>
                                  <p:iterate type="el" backwards="0">
                                    <p:tmAbs val="0"/>
                                  </p:iterate>
                                  <p:childTnLst>
                                    <p:set>
                                      <p:cBhvr>
                                        <p:cTn id="66" fill="hold"/>
                                        <p:tgtEl>
                                          <p:spTgt spid="380"/>
                                        </p:tgtEl>
                                        <p:attrNameLst>
                                          <p:attrName>style.visibility</p:attrName>
                                        </p:attrNameLst>
                                      </p:cBhvr>
                                      <p:to>
                                        <p:strVal val="visible"/>
                                      </p:to>
                                    </p:set>
                                    <p:animEffect filter="fade" transition="in">
                                      <p:cBhvr>
                                        <p:cTn id="67" dur="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0"/>
      <p:bldP build="whole" bldLvl="1" animBg="1" rev="0" advAuto="0" spid="365" grpId="6"/>
      <p:bldP build="whole" bldLvl="1" animBg="1" rev="0" advAuto="0" spid="380" grpId="13"/>
      <p:bldP build="whole" bldLvl="1" animBg="1" rev="0" advAuto="0" spid="379" grpId="12"/>
      <p:bldP build="whole" bldLvl="1" animBg="1" rev="0" advAuto="0" spid="376" grpId="5"/>
      <p:bldP build="whole" bldLvl="1" animBg="1" rev="0" advAuto="0" spid="381" grpId="8"/>
      <p:bldP build="whole" bldLvl="1" animBg="1" rev="0" advAuto="0" spid="375" grpId="3"/>
      <p:bldP build="whole" bldLvl="1" animBg="1" rev="0" advAuto="0" spid="386" grpId="7"/>
      <p:bldP build="whole" bldLvl="1" animBg="1" rev="0" advAuto="0" spid="374" grpId="2"/>
      <p:bldP build="whole" bldLvl="1" animBg="1" rev="0" advAuto="0" spid="378" grpId="11"/>
      <p:bldP build="whole" bldLvl="1" animBg="1" rev="0" advAuto="0" spid="362" grpId="4"/>
      <p:bldP build="whole" bldLvl="1" animBg="1" rev="0" advAuto="0" spid="373" grpId="1"/>
      <p:bldP build="whole" bldLvl="1" animBg="1" rev="0" advAuto="0" spid="368" grpId="9"/>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LLVM IR"/>
          <p:cNvSpPr txBox="1"/>
          <p:nvPr>
            <p:ph type="title"/>
          </p:nvPr>
        </p:nvSpPr>
        <p:spPr>
          <a:prstGeom prst="rect">
            <a:avLst/>
          </a:prstGeom>
        </p:spPr>
        <p:txBody>
          <a:bodyPr/>
          <a:lstStyle/>
          <a:p>
            <a:pPr/>
            <a:r>
              <a:t>LLVM IR</a:t>
            </a:r>
          </a:p>
        </p:txBody>
      </p:sp>
      <p:sp>
        <p:nvSpPr>
          <p:cNvPr id="391" name="Ti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Tips</a:t>
            </a:r>
          </a:p>
        </p:txBody>
      </p:sp>
      <p:sp>
        <p:nvSpPr>
          <p:cNvPr id="392" name="Use clang to understand how idiomatic LLVM IR programs are structured and written…"/>
          <p:cNvSpPr txBox="1"/>
          <p:nvPr>
            <p:ph type="body" idx="1"/>
          </p:nvPr>
        </p:nvSpPr>
        <p:spPr>
          <a:prstGeom prst="rect">
            <a:avLst/>
          </a:prstGeom>
        </p:spPr>
        <p:txBody>
          <a:bodyPr/>
          <a:lstStyle/>
          <a:p>
            <a:pPr/>
            <a:r>
              <a:t>Use clang to understand how idiomatic LLVM IR programs are structured and written</a:t>
            </a:r>
          </a:p>
          <a:p>
            <a:pPr lvl="1"/>
            <a:r>
              <a:t>clang -emit-llvm main.cpp</a:t>
            </a:r>
          </a:p>
          <a:p>
            <a:pPr/>
            <a:r>
              <a:rPr u="sng">
                <a:hlinkClick r:id="rId3" invalidUrl="" action="" tgtFrame="" tooltip="" history="1" highlightClick="0" endSnd="0"/>
              </a:rPr>
              <a:t>godbolt.com</a:t>
            </a:r>
            <a:r>
              <a:t> is our friend</a:t>
            </a:r>
          </a:p>
          <a:p>
            <a:pPr lvl="1"/>
            <a:r>
              <a:t>Hover over a line of c++ source code, it will highlight corresponding part of LLVM IR program</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92">
                                            <p:bg/>
                                          </p:spTgt>
                                        </p:tgtEl>
                                        <p:attrNameLst>
                                          <p:attrName>style.visibility</p:attrName>
                                        </p:attrNameLst>
                                      </p:cBhvr>
                                      <p:to>
                                        <p:strVal val="visible"/>
                                      </p:to>
                                    </p:set>
                                    <p:animEffect filter="fade" transition="in">
                                      <p:cBhvr>
                                        <p:cTn id="7" dur="500"/>
                                        <p:tgtEl>
                                          <p:spTgt spid="39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392">
                                            <p:txEl>
                                              <p:pRg st="0" end="0"/>
                                            </p:txEl>
                                          </p:spTgt>
                                        </p:tgtEl>
                                        <p:attrNameLst>
                                          <p:attrName>style.visibility</p:attrName>
                                        </p:attrNameLst>
                                      </p:cBhvr>
                                      <p:to>
                                        <p:strVal val="visible"/>
                                      </p:to>
                                    </p:set>
                                    <p:animEffect filter="fade" transition="in">
                                      <p:cBhvr>
                                        <p:cTn id="10" dur="500"/>
                                        <p:tgtEl>
                                          <p:spTgt spid="39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392">
                                            <p:txEl>
                                              <p:pRg st="1" end="1"/>
                                            </p:txEl>
                                          </p:spTgt>
                                        </p:tgtEl>
                                        <p:attrNameLst>
                                          <p:attrName>style.visibility</p:attrName>
                                        </p:attrNameLst>
                                      </p:cBhvr>
                                      <p:to>
                                        <p:strVal val="visible"/>
                                      </p:to>
                                    </p:set>
                                    <p:animEffect filter="fade" transition="in">
                                      <p:cBhvr>
                                        <p:cTn id="15" dur="500"/>
                                        <p:tgtEl>
                                          <p:spTgt spid="39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392">
                                            <p:txEl>
                                              <p:pRg st="2" end="2"/>
                                            </p:txEl>
                                          </p:spTgt>
                                        </p:tgtEl>
                                        <p:attrNameLst>
                                          <p:attrName>style.visibility</p:attrName>
                                        </p:attrNameLst>
                                      </p:cBhvr>
                                      <p:to>
                                        <p:strVal val="visible"/>
                                      </p:to>
                                    </p:set>
                                    <p:animEffect filter="fade" transition="in">
                                      <p:cBhvr>
                                        <p:cTn id="20" dur="500"/>
                                        <p:tgtEl>
                                          <p:spTgt spid="39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392">
                                            <p:txEl>
                                              <p:pRg st="3" end="3"/>
                                            </p:txEl>
                                          </p:spTgt>
                                        </p:tgtEl>
                                        <p:attrNameLst>
                                          <p:attrName>style.visibility</p:attrName>
                                        </p:attrNameLst>
                                      </p:cBhvr>
                                      <p:to>
                                        <p:strVal val="visible"/>
                                      </p:to>
                                    </p:set>
                                    <p:animEffect filter="fade" transition="in">
                                      <p:cBhvr>
                                        <p:cTn id="25" dur="500"/>
                                        <p:tgtEl>
                                          <p:spTgt spid="39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2"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irst steps"/>
          <p:cNvSpPr txBox="1"/>
          <p:nvPr>
            <p:ph type="title"/>
          </p:nvPr>
        </p:nvSpPr>
        <p:spPr>
          <a:prstGeom prst="rect">
            <a:avLst/>
          </a:prstGeom>
        </p:spPr>
        <p:txBody>
          <a:bodyPr/>
          <a:lstStyle/>
          <a:p>
            <a:pPr/>
            <a:r>
              <a:t>First steps</a:t>
            </a:r>
          </a:p>
        </p:txBody>
      </p:sp>
      <p:sp>
        <p:nvSpPr>
          <p:cNvPr id="156" name="A build machine (a high end laptop or desktop should do)…"/>
          <p:cNvSpPr txBox="1"/>
          <p:nvPr>
            <p:ph type="body" idx="1"/>
          </p:nvPr>
        </p:nvSpPr>
        <p:spPr>
          <a:prstGeom prst="rect">
            <a:avLst/>
          </a:prstGeom>
        </p:spPr>
        <p:txBody>
          <a:bodyPr/>
          <a:lstStyle/>
          <a:p>
            <a:pPr>
              <a:spcBef>
                <a:spcPts val="4300"/>
              </a:spcBef>
            </a:pPr>
            <a:r>
              <a:t>A build machine (a high end laptop or desktop should do)</a:t>
            </a:r>
          </a:p>
          <a:p>
            <a:pPr>
              <a:spcBef>
                <a:spcPts val="4300"/>
              </a:spcBef>
            </a:pPr>
            <a:r>
              <a:rPr>
                <a:solidFill>
                  <a:schemeClr val="accent3">
                    <a:hueOff val="-385756"/>
                    <a:satOff val="-32155"/>
                    <a:lumOff val="17967"/>
                  </a:schemeClr>
                </a:solidFill>
                <a:latin typeface="Courier New"/>
                <a:ea typeface="Courier New"/>
                <a:cs typeface="Courier New"/>
                <a:sym typeface="Courier New"/>
              </a:rPr>
              <a:t>git</a:t>
            </a:r>
            <a:r>
              <a:t> for version control (LLVM is hosted on GitHub)</a:t>
            </a:r>
          </a:p>
          <a:p>
            <a:pPr>
              <a:spcBef>
                <a:spcPts val="4300"/>
              </a:spcBef>
            </a:pPr>
            <a:r>
              <a:rPr>
                <a:solidFill>
                  <a:schemeClr val="accent3">
                    <a:hueOff val="-385756"/>
                    <a:satOff val="-32155"/>
                    <a:lumOff val="17967"/>
                  </a:schemeClr>
                </a:solidFill>
                <a:latin typeface="Courier New"/>
                <a:ea typeface="Courier New"/>
                <a:cs typeface="Courier New"/>
                <a:sym typeface="Courier New"/>
              </a:rPr>
              <a:t>cmake</a:t>
            </a:r>
            <a:r>
              <a:t> for configuring the build system</a:t>
            </a:r>
          </a:p>
          <a:p>
            <a:pPr>
              <a:spcBef>
                <a:spcPts val="4300"/>
              </a:spcBef>
            </a:pPr>
            <a:r>
              <a:rPr>
                <a:solidFill>
                  <a:schemeClr val="accent3">
                    <a:hueOff val="-385756"/>
                    <a:satOff val="-32155"/>
                    <a:lumOff val="17967"/>
                  </a:schemeClr>
                </a:solidFill>
                <a:latin typeface="Courier New"/>
                <a:ea typeface="Courier New"/>
                <a:cs typeface="Courier New"/>
                <a:sym typeface="Courier New"/>
              </a:rPr>
              <a:t>ninja</a:t>
            </a:r>
            <a:r>
              <a:t> for building (much faster than make!)</a:t>
            </a:r>
          </a:p>
          <a:p>
            <a:pPr>
              <a:spcBef>
                <a:spcPts val="4300"/>
              </a:spcBef>
            </a:pPr>
            <a:r>
              <a:rPr>
                <a:solidFill>
                  <a:schemeClr val="accent3">
                    <a:hueOff val="-385756"/>
                    <a:satOff val="-32155"/>
                    <a:lumOff val="17967"/>
                  </a:schemeClr>
                </a:solidFill>
                <a:latin typeface="Courier New"/>
                <a:ea typeface="Courier New"/>
                <a:cs typeface="Courier New"/>
                <a:sym typeface="Courier New"/>
              </a:rPr>
              <a:t>clang</a:t>
            </a:r>
            <a:r>
              <a:t>, </a:t>
            </a:r>
            <a:r>
              <a:rPr>
                <a:solidFill>
                  <a:schemeClr val="accent3">
                    <a:hueOff val="-385756"/>
                    <a:satOff val="-32155"/>
                    <a:lumOff val="17967"/>
                  </a:schemeClr>
                </a:solidFill>
                <a:latin typeface="Courier New"/>
                <a:ea typeface="Courier New"/>
                <a:cs typeface="Courier New"/>
                <a:sym typeface="Courier New"/>
              </a:rPr>
              <a:t>gcc</a:t>
            </a:r>
            <a:r>
              <a:t>, or </a:t>
            </a:r>
            <a:r>
              <a:rPr>
                <a:solidFill>
                  <a:schemeClr val="accent3">
                    <a:hueOff val="-385756"/>
                    <a:satOff val="-32155"/>
                    <a:lumOff val="17967"/>
                  </a:schemeClr>
                </a:solidFill>
                <a:latin typeface="Courier New"/>
                <a:ea typeface="Courier New"/>
                <a:cs typeface="Courier New"/>
                <a:sym typeface="Courier New"/>
              </a:rPr>
              <a:t>MSVC</a:t>
            </a:r>
            <a:r>
              <a:t> for compiling</a:t>
            </a:r>
          </a:p>
          <a:p>
            <a:pPr>
              <a:spcBef>
                <a:spcPts val="4300"/>
              </a:spcBef>
            </a:pPr>
            <a:r>
              <a:rPr>
                <a:solidFill>
                  <a:schemeClr val="accent3">
                    <a:hueOff val="-385756"/>
                    <a:satOff val="-32155"/>
                    <a:lumOff val="17967"/>
                  </a:schemeClr>
                </a:solidFill>
                <a:latin typeface="Courier New"/>
                <a:ea typeface="Courier New"/>
                <a:cs typeface="Courier New"/>
                <a:sym typeface="Courier New"/>
              </a:rPr>
              <a:t>lld</a:t>
            </a:r>
            <a:r>
              <a:t> preferred for linking on Linux (binutils </a:t>
            </a:r>
            <a:r>
              <a:rPr>
                <a:solidFill>
                  <a:schemeClr val="accent3">
                    <a:hueOff val="-385756"/>
                    <a:satOff val="-32155"/>
                    <a:lumOff val="17967"/>
                  </a:schemeClr>
                </a:solidFill>
                <a:latin typeface="Courier New"/>
                <a:ea typeface="Courier New"/>
                <a:cs typeface="Courier New"/>
                <a:sym typeface="Courier New"/>
              </a:rPr>
              <a:t>ld</a:t>
            </a:r>
            <a:r>
              <a:t> works, but is slow)</a:t>
            </a:r>
          </a:p>
          <a:p>
            <a:pPr>
              <a:spcBef>
                <a:spcPts val="4300"/>
              </a:spcBef>
            </a:pPr>
            <a:r>
              <a:t>Your trusty command line interface and editor</a:t>
            </a:r>
          </a:p>
        </p:txBody>
      </p:sp>
      <p:sp>
        <p:nvSpPr>
          <p:cNvPr id="157" name="What you’ll need"/>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What you’ll need</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LLVM IR Optimization"/>
          <p:cNvSpPr txBox="1"/>
          <p:nvPr>
            <p:ph type="title"/>
          </p:nvPr>
        </p:nvSpPr>
        <p:spPr>
          <a:prstGeom prst="rect">
            <a:avLst/>
          </a:prstGeom>
        </p:spPr>
        <p:txBody>
          <a:bodyPr/>
          <a:lstStyle/>
          <a:p>
            <a:pPr/>
            <a:r>
              <a:t>LLVM IR Optimization</a:t>
            </a:r>
          </a:p>
        </p:txBody>
      </p:sp>
      <p:sp>
        <p:nvSpPr>
          <p:cNvPr id="397" name="Slide Subtitle"/>
          <p:cNvSpPr txBox="1"/>
          <p:nvPr>
            <p:ph type="body" idx="21"/>
          </p:nvPr>
        </p:nvSpPr>
        <p:spPr>
          <a:prstGeom prst="rect">
            <a:avLst/>
          </a:prstGeom>
        </p:spPr>
        <p:txBody>
          <a:bodyPr/>
          <a:lstStyle/>
          <a:p>
            <a:pPr/>
          </a:p>
        </p:txBody>
      </p:sp>
      <p:sp>
        <p:nvSpPr>
          <p:cNvPr id="398" name="LLVM does its major optimizations on IR level; they optimize input IRs into more efficient one…"/>
          <p:cNvSpPr txBox="1"/>
          <p:nvPr>
            <p:ph type="body" idx="1"/>
          </p:nvPr>
        </p:nvSpPr>
        <p:spPr>
          <a:prstGeom prst="rect">
            <a:avLst/>
          </a:prstGeom>
        </p:spPr>
        <p:txBody>
          <a:bodyPr/>
          <a:lstStyle/>
          <a:p>
            <a:pPr/>
            <a:r>
              <a:t>LLVM does its major optimizations on IR level; they optimize input IRs into more efficient one</a:t>
            </a:r>
          </a:p>
          <a:p>
            <a:pPr/>
            <a:r>
              <a:t>The power behind super efficient binary code generated by LLVM</a:t>
            </a:r>
          </a:p>
          <a:p>
            <a:pPr/>
            <a:r>
              <a:t>To name a few: constant folding, loop unrolling, dead code elimination, mem2reg, loop vectorization,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98">
                                            <p:bg/>
                                          </p:spTgt>
                                        </p:tgtEl>
                                        <p:attrNameLst>
                                          <p:attrName>style.visibility</p:attrName>
                                        </p:attrNameLst>
                                      </p:cBhvr>
                                      <p:to>
                                        <p:strVal val="visible"/>
                                      </p:to>
                                    </p:set>
                                    <p:animEffect filter="fade" transition="in">
                                      <p:cBhvr>
                                        <p:cTn id="7" dur="500"/>
                                        <p:tgtEl>
                                          <p:spTgt spid="39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398">
                                            <p:txEl>
                                              <p:pRg st="0" end="0"/>
                                            </p:txEl>
                                          </p:spTgt>
                                        </p:tgtEl>
                                        <p:attrNameLst>
                                          <p:attrName>style.visibility</p:attrName>
                                        </p:attrNameLst>
                                      </p:cBhvr>
                                      <p:to>
                                        <p:strVal val="visible"/>
                                      </p:to>
                                    </p:set>
                                    <p:animEffect filter="fade" transition="in">
                                      <p:cBhvr>
                                        <p:cTn id="10" dur="500"/>
                                        <p:tgtEl>
                                          <p:spTgt spid="3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398">
                                            <p:txEl>
                                              <p:pRg st="1" end="1"/>
                                            </p:txEl>
                                          </p:spTgt>
                                        </p:tgtEl>
                                        <p:attrNameLst>
                                          <p:attrName>style.visibility</p:attrName>
                                        </p:attrNameLst>
                                      </p:cBhvr>
                                      <p:to>
                                        <p:strVal val="visible"/>
                                      </p:to>
                                    </p:set>
                                    <p:animEffect filter="fade" transition="in">
                                      <p:cBhvr>
                                        <p:cTn id="15" dur="500"/>
                                        <p:tgtEl>
                                          <p:spTgt spid="3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398">
                                            <p:txEl>
                                              <p:pRg st="2" end="2"/>
                                            </p:txEl>
                                          </p:spTgt>
                                        </p:tgtEl>
                                        <p:attrNameLst>
                                          <p:attrName>style.visibility</p:attrName>
                                        </p:attrNameLst>
                                      </p:cBhvr>
                                      <p:to>
                                        <p:strVal val="visible"/>
                                      </p:to>
                                    </p:set>
                                    <p:animEffect filter="fade" transition="in">
                                      <p:cBhvr>
                                        <p:cTn id="20" dur="500"/>
                                        <p:tgtEl>
                                          <p:spTgt spid="39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8"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LLVM Passes and Analyses"/>
          <p:cNvSpPr txBox="1"/>
          <p:nvPr>
            <p:ph type="title"/>
          </p:nvPr>
        </p:nvSpPr>
        <p:spPr>
          <a:prstGeom prst="rect">
            <a:avLst/>
          </a:prstGeom>
        </p:spPr>
        <p:txBody>
          <a:bodyPr/>
          <a:lstStyle/>
          <a:p>
            <a:pPr/>
            <a:r>
              <a:t>LLVM Passes and Analyses</a:t>
            </a:r>
          </a:p>
        </p:txBody>
      </p:sp>
      <p:sp>
        <p:nvSpPr>
          <p:cNvPr id="401" name="Slide Subtitle"/>
          <p:cNvSpPr txBox="1"/>
          <p:nvPr>
            <p:ph type="body" idx="21"/>
          </p:nvPr>
        </p:nvSpPr>
        <p:spPr>
          <a:prstGeom prst="rect">
            <a:avLst/>
          </a:prstGeom>
        </p:spPr>
        <p:txBody>
          <a:bodyPr/>
          <a:lstStyle/>
          <a:p>
            <a:pPr/>
          </a:p>
        </p:txBody>
      </p:sp>
      <p:sp>
        <p:nvSpPr>
          <p:cNvPr id="402" name="LLVM IR to IR transforms are called Passes…"/>
          <p:cNvSpPr txBox="1"/>
          <p:nvPr>
            <p:ph type="body" idx="1"/>
          </p:nvPr>
        </p:nvSpPr>
        <p:spPr>
          <a:prstGeom prst="rect">
            <a:avLst/>
          </a:prstGeom>
        </p:spPr>
        <p:txBody>
          <a:bodyPr/>
          <a:lstStyle/>
          <a:p>
            <a:pPr/>
            <a:r>
              <a:t>LLVM IR to IR transforms are called Passes</a:t>
            </a:r>
          </a:p>
          <a:p>
            <a:pPr/>
            <a:r>
              <a:t>Write your own passes to implement optimizations or analysis</a:t>
            </a:r>
          </a:p>
          <a:p>
            <a:pPr/>
            <a:r>
              <a:t>See LLVM doc “Using the New Pass Manager”</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02">
                                            <p:bg/>
                                          </p:spTgt>
                                        </p:tgtEl>
                                        <p:attrNameLst>
                                          <p:attrName>style.visibility</p:attrName>
                                        </p:attrNameLst>
                                      </p:cBhvr>
                                      <p:to>
                                        <p:strVal val="visible"/>
                                      </p:to>
                                    </p:set>
                                    <p:animEffect filter="fade" transition="in">
                                      <p:cBhvr>
                                        <p:cTn id="7" dur="500"/>
                                        <p:tgtEl>
                                          <p:spTgt spid="40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402">
                                            <p:txEl>
                                              <p:pRg st="0" end="0"/>
                                            </p:txEl>
                                          </p:spTgt>
                                        </p:tgtEl>
                                        <p:attrNameLst>
                                          <p:attrName>style.visibility</p:attrName>
                                        </p:attrNameLst>
                                      </p:cBhvr>
                                      <p:to>
                                        <p:strVal val="visible"/>
                                      </p:to>
                                    </p:set>
                                    <p:animEffect filter="fade" transition="in">
                                      <p:cBhvr>
                                        <p:cTn id="10" dur="500"/>
                                        <p:tgtEl>
                                          <p:spTgt spid="40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402">
                                            <p:txEl>
                                              <p:pRg st="1" end="1"/>
                                            </p:txEl>
                                          </p:spTgt>
                                        </p:tgtEl>
                                        <p:attrNameLst>
                                          <p:attrName>style.visibility</p:attrName>
                                        </p:attrNameLst>
                                      </p:cBhvr>
                                      <p:to>
                                        <p:strVal val="visible"/>
                                      </p:to>
                                    </p:set>
                                    <p:animEffect filter="fade" transition="in">
                                      <p:cBhvr>
                                        <p:cTn id="15" dur="500"/>
                                        <p:tgtEl>
                                          <p:spTgt spid="40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402">
                                            <p:txEl>
                                              <p:pRg st="2" end="2"/>
                                            </p:txEl>
                                          </p:spTgt>
                                        </p:tgtEl>
                                        <p:attrNameLst>
                                          <p:attrName>style.visibility</p:attrName>
                                        </p:attrNameLst>
                                      </p:cBhvr>
                                      <p:to>
                                        <p:strVal val="visible"/>
                                      </p:to>
                                    </p:set>
                                    <p:animEffect filter="fade" transition="in">
                                      <p:cBhvr>
                                        <p:cTn id="20" dur="500"/>
                                        <p:tgtEl>
                                          <p:spTgt spid="40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0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LLVM IR Pass Example"/>
          <p:cNvSpPr txBox="1"/>
          <p:nvPr>
            <p:ph type="title"/>
          </p:nvPr>
        </p:nvSpPr>
        <p:spPr>
          <a:prstGeom prst="rect">
            <a:avLst/>
          </a:prstGeom>
        </p:spPr>
        <p:txBody>
          <a:bodyPr/>
          <a:lstStyle/>
          <a:p>
            <a:pPr/>
            <a:r>
              <a:t>LLVM IR Pass Example</a:t>
            </a:r>
          </a:p>
        </p:txBody>
      </p:sp>
      <p:sp>
        <p:nvSpPr>
          <p:cNvPr id="405"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06" name="Fast Fourier Transform (FFT): a powerful algorithm that can be used to do convolution operation within O(N log N) time…"/>
          <p:cNvSpPr txBox="1"/>
          <p:nvPr>
            <p:ph type="body" idx="1"/>
          </p:nvPr>
        </p:nvSpPr>
        <p:spPr>
          <a:prstGeom prst="rect">
            <a:avLst/>
          </a:prstGeom>
        </p:spPr>
        <p:txBody>
          <a:bodyPr/>
          <a:lstStyle/>
          <a:p>
            <a:pPr/>
            <a:r>
              <a:t>Fast Fourier Transform (FFT): a powerful algorithm that can be used to do convolution operation within O(N log N) time</a:t>
            </a:r>
          </a:p>
          <a:p>
            <a:pPr/>
            <a:r>
              <a:t>Applications: signal processing, fast image blur filter, polynomial multiplication, convolutional neural network,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06">
                                            <p:bg/>
                                          </p:spTgt>
                                        </p:tgtEl>
                                        <p:attrNameLst>
                                          <p:attrName>style.visibility</p:attrName>
                                        </p:attrNameLst>
                                      </p:cBhvr>
                                      <p:to>
                                        <p:strVal val="visible"/>
                                      </p:to>
                                    </p:set>
                                    <p:animEffect filter="fade" transition="in">
                                      <p:cBhvr>
                                        <p:cTn id="7" dur="500"/>
                                        <p:tgtEl>
                                          <p:spTgt spid="40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406">
                                            <p:txEl>
                                              <p:pRg st="0" end="0"/>
                                            </p:txEl>
                                          </p:spTgt>
                                        </p:tgtEl>
                                        <p:attrNameLst>
                                          <p:attrName>style.visibility</p:attrName>
                                        </p:attrNameLst>
                                      </p:cBhvr>
                                      <p:to>
                                        <p:strVal val="visible"/>
                                      </p:to>
                                    </p:set>
                                    <p:animEffect filter="fade" transition="in">
                                      <p:cBhvr>
                                        <p:cTn id="10" dur="500"/>
                                        <p:tgtEl>
                                          <p:spTgt spid="4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406">
                                            <p:txEl>
                                              <p:pRg st="1" end="1"/>
                                            </p:txEl>
                                          </p:spTgt>
                                        </p:tgtEl>
                                        <p:attrNameLst>
                                          <p:attrName>style.visibility</p:attrName>
                                        </p:attrNameLst>
                                      </p:cBhvr>
                                      <p:to>
                                        <p:strVal val="visible"/>
                                      </p:to>
                                    </p:set>
                                    <p:animEffect filter="fade" transition="in">
                                      <p:cBhvr>
                                        <p:cTn id="15" dur="500"/>
                                        <p:tgtEl>
                                          <p:spTgt spid="40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06"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LLVM IR Pass Example"/>
          <p:cNvSpPr txBox="1"/>
          <p:nvPr>
            <p:ph type="title"/>
          </p:nvPr>
        </p:nvSpPr>
        <p:spPr>
          <a:prstGeom prst="rect">
            <a:avLst/>
          </a:prstGeom>
        </p:spPr>
        <p:txBody>
          <a:bodyPr/>
          <a:lstStyle/>
          <a:p>
            <a:pPr/>
            <a:r>
              <a:t>LLVM IR Pass Example</a:t>
            </a:r>
          </a:p>
        </p:txBody>
      </p:sp>
      <p:sp>
        <p:nvSpPr>
          <p:cNvPr id="409"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10" name="One of FFT implementations: Number Theoretic Transform (NTT)…"/>
          <p:cNvSpPr txBox="1"/>
          <p:nvPr>
            <p:ph type="body" idx="1"/>
          </p:nvPr>
        </p:nvSpPr>
        <p:spPr>
          <a:prstGeom prst="rect">
            <a:avLst/>
          </a:prstGeom>
        </p:spPr>
        <p:txBody>
          <a:bodyPr/>
          <a:lstStyle/>
          <a:p>
            <a:pPr/>
            <a:r>
              <a:t>One of FFT implementations: Number Theoretic Transform (NTT)</a:t>
            </a:r>
          </a:p>
          <a:p>
            <a:pPr lvl="1"/>
            <a:r>
              <a:t>Uses primitive root of unity modulo as basis for FFT</a:t>
            </a:r>
          </a:p>
          <a:p>
            <a:pPr lvl="1"/>
            <a:r>
              <a:t>In nutshell, it just uses tons of modulo operations (a % mod)</a:t>
            </a:r>
          </a:p>
          <a:p>
            <a:pPr lvl="1"/>
            <a:r>
              <a:t>But, modulo operation is slow in cpu</a:t>
            </a:r>
          </a:p>
          <a:p>
            <a:pPr lvl="1"/>
            <a:r>
              <a:t>NTT can be made about 1.75 times faster by optimizing modulo operations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10">
                                            <p:bg/>
                                          </p:spTgt>
                                        </p:tgtEl>
                                        <p:attrNameLst>
                                          <p:attrName>style.visibility</p:attrName>
                                        </p:attrNameLst>
                                      </p:cBhvr>
                                      <p:to>
                                        <p:strVal val="visible"/>
                                      </p:to>
                                    </p:set>
                                    <p:animEffect filter="fade" transition="in">
                                      <p:cBhvr>
                                        <p:cTn id="7" dur="500"/>
                                        <p:tgtEl>
                                          <p:spTgt spid="41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410">
                                            <p:txEl>
                                              <p:pRg st="0" end="0"/>
                                            </p:txEl>
                                          </p:spTgt>
                                        </p:tgtEl>
                                        <p:attrNameLst>
                                          <p:attrName>style.visibility</p:attrName>
                                        </p:attrNameLst>
                                      </p:cBhvr>
                                      <p:to>
                                        <p:strVal val="visible"/>
                                      </p:to>
                                    </p:set>
                                    <p:animEffect filter="fade" transition="in">
                                      <p:cBhvr>
                                        <p:cTn id="10" dur="500"/>
                                        <p:tgtEl>
                                          <p:spTgt spid="4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410">
                                            <p:txEl>
                                              <p:pRg st="1" end="1"/>
                                            </p:txEl>
                                          </p:spTgt>
                                        </p:tgtEl>
                                        <p:attrNameLst>
                                          <p:attrName>style.visibility</p:attrName>
                                        </p:attrNameLst>
                                      </p:cBhvr>
                                      <p:to>
                                        <p:strVal val="visible"/>
                                      </p:to>
                                    </p:set>
                                    <p:animEffect filter="fade" transition="in">
                                      <p:cBhvr>
                                        <p:cTn id="15" dur="500"/>
                                        <p:tgtEl>
                                          <p:spTgt spid="4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410">
                                            <p:txEl>
                                              <p:pRg st="2" end="2"/>
                                            </p:txEl>
                                          </p:spTgt>
                                        </p:tgtEl>
                                        <p:attrNameLst>
                                          <p:attrName>style.visibility</p:attrName>
                                        </p:attrNameLst>
                                      </p:cBhvr>
                                      <p:to>
                                        <p:strVal val="visible"/>
                                      </p:to>
                                    </p:set>
                                    <p:animEffect filter="fade" transition="in">
                                      <p:cBhvr>
                                        <p:cTn id="20" dur="500"/>
                                        <p:tgtEl>
                                          <p:spTgt spid="4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410">
                                            <p:txEl>
                                              <p:pRg st="3" end="3"/>
                                            </p:txEl>
                                          </p:spTgt>
                                        </p:tgtEl>
                                        <p:attrNameLst>
                                          <p:attrName>style.visibility</p:attrName>
                                        </p:attrNameLst>
                                      </p:cBhvr>
                                      <p:to>
                                        <p:strVal val="visible"/>
                                      </p:to>
                                    </p:set>
                                    <p:animEffect filter="fade" transition="in">
                                      <p:cBhvr>
                                        <p:cTn id="25" dur="500"/>
                                        <p:tgtEl>
                                          <p:spTgt spid="4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410">
                                            <p:txEl>
                                              <p:pRg st="4" end="4"/>
                                            </p:txEl>
                                          </p:spTgt>
                                        </p:tgtEl>
                                        <p:attrNameLst>
                                          <p:attrName>style.visibility</p:attrName>
                                        </p:attrNameLst>
                                      </p:cBhvr>
                                      <p:to>
                                        <p:strVal val="visible"/>
                                      </p:to>
                                    </p:set>
                                    <p:animEffect filter="fade" transition="in">
                                      <p:cBhvr>
                                        <p:cTn id="30" dur="500"/>
                                        <p:tgtEl>
                                          <p:spTgt spid="41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0"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LLVM IR Pass Example"/>
          <p:cNvSpPr txBox="1"/>
          <p:nvPr>
            <p:ph type="title"/>
          </p:nvPr>
        </p:nvSpPr>
        <p:spPr>
          <a:prstGeom prst="rect">
            <a:avLst/>
          </a:prstGeom>
        </p:spPr>
        <p:txBody>
          <a:bodyPr/>
          <a:lstStyle/>
          <a:p>
            <a:pPr/>
            <a:r>
              <a:t>LLVM IR Pass Example</a:t>
            </a:r>
          </a:p>
        </p:txBody>
      </p:sp>
      <p:sp>
        <p:nvSpPr>
          <p:cNvPr id="413"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14" name="a+b"/>
          <p:cNvSpPr txBox="1"/>
          <p:nvPr/>
        </p:nvSpPr>
        <p:spPr>
          <a:xfrm>
            <a:off x="6463552" y="5391504"/>
            <a:ext cx="1447993"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a+b</a:t>
            </a:r>
          </a:p>
        </p:txBody>
      </p:sp>
      <p:sp>
        <p:nvSpPr>
          <p:cNvPr id="415" name="Modular arithmetics"/>
          <p:cNvSpPr txBox="1"/>
          <p:nvPr/>
        </p:nvSpPr>
        <p:spPr>
          <a:xfrm>
            <a:off x="2095500" y="3668248"/>
            <a:ext cx="6244058"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Modular arithmetics</a:t>
            </a:r>
          </a:p>
        </p:txBody>
      </p:sp>
      <p:grpSp>
        <p:nvGrpSpPr>
          <p:cNvPr id="418" name="Group"/>
          <p:cNvGrpSpPr/>
          <p:nvPr/>
        </p:nvGrpSpPr>
        <p:grpSpPr>
          <a:xfrm>
            <a:off x="8425305" y="6890105"/>
            <a:ext cx="7874039" cy="1054007"/>
            <a:chOff x="0" y="0"/>
            <a:chExt cx="7874037" cy="1054006"/>
          </a:xfrm>
        </p:grpSpPr>
        <p:sp>
          <p:nvSpPr>
            <p:cNvPr id="416" name="(a*b) % MOD"/>
            <p:cNvSpPr txBox="1"/>
            <p:nvPr/>
          </p:nvSpPr>
          <p:spPr>
            <a:xfrm>
              <a:off x="3627690" y="0"/>
              <a:ext cx="4246348" cy="1032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algn="l" defTabSz="825500">
                <a:spcBef>
                  <a:spcPts val="1800"/>
                </a:spcBef>
                <a:defRPr spc="-55" sz="5500"/>
              </a:pPr>
              <a:r>
                <a:t>(a*b) % </a:t>
              </a:r>
              <a:r>
                <a:rPr>
                  <a:solidFill>
                    <a:srgbClr val="FF40FF"/>
                  </a:solidFill>
                </a:rPr>
                <a:t>MOD</a:t>
              </a:r>
            </a:p>
          </p:txBody>
        </p:sp>
        <p:sp>
          <p:nvSpPr>
            <p:cNvPr id="417" name="becomes"/>
            <p:cNvSpPr txBox="1"/>
            <p:nvPr/>
          </p:nvSpPr>
          <p:spPr>
            <a:xfrm>
              <a:off x="0" y="21456"/>
              <a:ext cx="3067640" cy="1032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lvl1pPr algn="l" defTabSz="825500">
                <a:spcBef>
                  <a:spcPts val="1800"/>
                </a:spcBef>
                <a:defRPr spc="-55" sz="5500"/>
              </a:lvl1pPr>
            </a:lstStyle>
            <a:p>
              <a:pPr/>
              <a:r>
                <a:t>becomes</a:t>
              </a:r>
            </a:p>
          </p:txBody>
        </p:sp>
      </p:grpSp>
      <p:sp>
        <p:nvSpPr>
          <p:cNvPr id="419" name="a*b"/>
          <p:cNvSpPr txBox="1"/>
          <p:nvPr/>
        </p:nvSpPr>
        <p:spPr>
          <a:xfrm>
            <a:off x="6509843" y="6911561"/>
            <a:ext cx="1355412"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a*b</a:t>
            </a:r>
          </a:p>
        </p:txBody>
      </p:sp>
      <p:sp>
        <p:nvSpPr>
          <p:cNvPr id="420" name="Integers keep in the range [0,MOD) -&gt; a and b also in range [0,MOD)"/>
          <p:cNvSpPr txBox="1"/>
          <p:nvPr/>
        </p:nvSpPr>
        <p:spPr>
          <a:xfrm>
            <a:off x="2280552" y="8972696"/>
            <a:ext cx="15357147"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825500">
              <a:spcBef>
                <a:spcPts val="1800"/>
              </a:spcBef>
              <a:defRPr spc="-39" sz="4000"/>
            </a:pPr>
            <a:r>
              <a:t>Integers keep in the range [0,</a:t>
            </a:r>
            <a:r>
              <a:rPr>
                <a:solidFill>
                  <a:srgbClr val="FF40FF"/>
                </a:solidFill>
              </a:rPr>
              <a:t>MOD</a:t>
            </a:r>
            <a:r>
              <a:t>) -&gt; a and b also in range [0,</a:t>
            </a:r>
            <a:r>
              <a:rPr>
                <a:solidFill>
                  <a:srgbClr val="FF40FF"/>
                </a:solidFill>
              </a:rPr>
              <a:t>MOD</a:t>
            </a:r>
            <a:r>
              <a:t>)</a:t>
            </a:r>
          </a:p>
        </p:txBody>
      </p:sp>
      <p:grpSp>
        <p:nvGrpSpPr>
          <p:cNvPr id="423" name="Group"/>
          <p:cNvGrpSpPr/>
          <p:nvPr/>
        </p:nvGrpSpPr>
        <p:grpSpPr>
          <a:xfrm>
            <a:off x="8425305" y="5391504"/>
            <a:ext cx="7827748" cy="1032551"/>
            <a:chOff x="0" y="0"/>
            <a:chExt cx="7827747" cy="1032549"/>
          </a:xfrm>
        </p:grpSpPr>
        <p:sp>
          <p:nvSpPr>
            <p:cNvPr id="421" name="becomes"/>
            <p:cNvSpPr txBox="1"/>
            <p:nvPr/>
          </p:nvSpPr>
          <p:spPr>
            <a:xfrm>
              <a:off x="0" y="0"/>
              <a:ext cx="3067640" cy="1032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lvl1pPr algn="l" defTabSz="825500">
                <a:spcBef>
                  <a:spcPts val="1800"/>
                </a:spcBef>
                <a:defRPr spc="-55" sz="5500"/>
              </a:lvl1pPr>
            </a:lstStyle>
            <a:p>
              <a:pPr/>
              <a:r>
                <a:t>becomes</a:t>
              </a:r>
            </a:p>
          </p:txBody>
        </p:sp>
        <p:sp>
          <p:nvSpPr>
            <p:cNvPr id="422" name="(a+b) % MOD"/>
            <p:cNvSpPr txBox="1"/>
            <p:nvPr/>
          </p:nvSpPr>
          <p:spPr>
            <a:xfrm>
              <a:off x="3581400" y="0"/>
              <a:ext cx="4246348" cy="1032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algn="l" defTabSz="808990">
                <a:spcBef>
                  <a:spcPts val="1700"/>
                </a:spcBef>
                <a:defRPr spc="-53" sz="5390"/>
              </a:pPr>
              <a:r>
                <a:t>(a+b) % </a:t>
              </a:r>
              <a:r>
                <a:rPr>
                  <a:solidFill>
                    <a:srgbClr val="FF40FF"/>
                  </a:solidFill>
                </a:rPr>
                <a:t>MOD</a:t>
              </a:r>
            </a:p>
          </p:txBody>
        </p:sp>
      </p:gr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23"/>
                                        </p:tgtEl>
                                        <p:attrNameLst>
                                          <p:attrName>style.visibility</p:attrName>
                                        </p:attrNameLst>
                                      </p:cBhvr>
                                      <p:to>
                                        <p:strVal val="visible"/>
                                      </p:to>
                                    </p:set>
                                    <p:animEffect filter="fade" transition="in">
                                      <p:cBhvr>
                                        <p:cTn id="7" dur="500"/>
                                        <p:tgtEl>
                                          <p:spTgt spid="42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18"/>
                                        </p:tgtEl>
                                        <p:attrNameLst>
                                          <p:attrName>style.visibility</p:attrName>
                                        </p:attrNameLst>
                                      </p:cBhvr>
                                      <p:to>
                                        <p:strVal val="visible"/>
                                      </p:to>
                                    </p:set>
                                    <p:animEffect filter="fade" transition="in">
                                      <p:cBhvr>
                                        <p:cTn id="12" dur="500"/>
                                        <p:tgtEl>
                                          <p:spTgt spid="41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420"/>
                                        </p:tgtEl>
                                        <p:attrNameLst>
                                          <p:attrName>style.visibility</p:attrName>
                                        </p:attrNameLst>
                                      </p:cBhvr>
                                      <p:to>
                                        <p:strVal val="visible"/>
                                      </p:to>
                                    </p:set>
                                    <p:animEffect filter="fade" transition="in">
                                      <p:cBhvr>
                                        <p:cTn id="17"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0" grpId="3"/>
      <p:bldP build="whole" bldLvl="1" animBg="1" rev="0" advAuto="0" spid="423" grpId="1"/>
      <p:bldP build="whole" bldLvl="1" animBg="1" rev="0" advAuto="0" spid="418"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LLVM IR Pass Example"/>
          <p:cNvSpPr txBox="1"/>
          <p:nvPr>
            <p:ph type="title"/>
          </p:nvPr>
        </p:nvSpPr>
        <p:spPr>
          <a:prstGeom prst="rect">
            <a:avLst/>
          </a:prstGeom>
        </p:spPr>
        <p:txBody>
          <a:bodyPr/>
          <a:lstStyle/>
          <a:p>
            <a:pPr/>
            <a:r>
              <a:t>LLVM IR Pass Example</a:t>
            </a:r>
          </a:p>
        </p:txBody>
      </p:sp>
      <p:sp>
        <p:nvSpPr>
          <p:cNvPr id="426"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27" name="(a+b) % 3"/>
          <p:cNvSpPr txBox="1"/>
          <p:nvPr>
            <p:ph type="body" sz="quarter" idx="1"/>
          </p:nvPr>
        </p:nvSpPr>
        <p:spPr>
          <a:xfrm>
            <a:off x="19374704" y="3668248"/>
            <a:ext cx="3238195" cy="1032551"/>
          </a:xfrm>
          <a:prstGeom prst="rect">
            <a:avLst/>
          </a:prstGeom>
        </p:spPr>
        <p:txBody>
          <a:bodyPr/>
          <a:lstStyle/>
          <a:p>
            <a:pPr marL="0" indent="0" defTabSz="825500">
              <a:lnSpc>
                <a:spcPct val="100000"/>
              </a:lnSpc>
              <a:spcBef>
                <a:spcPts val="1800"/>
              </a:spcBef>
              <a:buSzTx/>
              <a:buNone/>
              <a:defRPr spc="-55" sz="5500"/>
            </a:pPr>
            <a:r>
              <a:t>(a+b) % </a:t>
            </a:r>
            <a:r>
              <a:rPr>
                <a:solidFill>
                  <a:srgbClr val="FF40FF"/>
                </a:solidFill>
              </a:rPr>
              <a:t>3</a:t>
            </a:r>
          </a:p>
        </p:txBody>
      </p:sp>
      <p:sp>
        <p:nvSpPr>
          <p:cNvPr id="428" name="Modular addition optimization"/>
          <p:cNvSpPr txBox="1"/>
          <p:nvPr/>
        </p:nvSpPr>
        <p:spPr>
          <a:xfrm>
            <a:off x="2095500" y="3668248"/>
            <a:ext cx="9576971"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Modular addition optimization</a:t>
            </a:r>
          </a:p>
        </p:txBody>
      </p:sp>
      <p:sp>
        <p:nvSpPr>
          <p:cNvPr id="429" name="= a+b-3"/>
          <p:cNvSpPr txBox="1"/>
          <p:nvPr/>
        </p:nvSpPr>
        <p:spPr>
          <a:xfrm>
            <a:off x="20961385" y="8355818"/>
            <a:ext cx="1813991" cy="78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92479">
              <a:spcBef>
                <a:spcPts val="1700"/>
              </a:spcBef>
              <a:defRPr spc="-38" sz="3839">
                <a:solidFill>
                  <a:schemeClr val="accent3">
                    <a:hueOff val="-385756"/>
                    <a:satOff val="-32155"/>
                    <a:lumOff val="17967"/>
                  </a:schemeClr>
                </a:solidFill>
              </a:defRPr>
            </a:lvl1pPr>
          </a:lstStyle>
          <a:p>
            <a:pPr/>
            <a:r>
              <a:t>= a+b-3</a:t>
            </a:r>
          </a:p>
        </p:txBody>
      </p:sp>
      <p:grpSp>
        <p:nvGrpSpPr>
          <p:cNvPr id="432" name="Group"/>
          <p:cNvGrpSpPr/>
          <p:nvPr/>
        </p:nvGrpSpPr>
        <p:grpSpPr>
          <a:xfrm>
            <a:off x="2130425" y="5188305"/>
            <a:ext cx="4733735" cy="920243"/>
            <a:chOff x="0" y="0"/>
            <a:chExt cx="4733734" cy="920242"/>
          </a:xfrm>
        </p:grpSpPr>
        <p:sp>
          <p:nvSpPr>
            <p:cNvPr id="430" name="a: [0,3)"/>
            <p:cNvSpPr txBox="1"/>
            <p:nvPr/>
          </p:nvSpPr>
          <p:spPr>
            <a:xfrm>
              <a:off x="0" y="-1"/>
              <a:ext cx="2154619" cy="9202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1800"/>
                </a:spcBef>
                <a:defRPr spc="-55" sz="5500"/>
              </a:lvl1pPr>
            </a:lstStyle>
            <a:p>
              <a:pPr/>
              <a:r>
                <a:t>a: [0,3)</a:t>
              </a:r>
            </a:p>
          </p:txBody>
        </p:sp>
        <p:sp>
          <p:nvSpPr>
            <p:cNvPr id="431" name="b: [0,3)"/>
            <p:cNvSpPr txBox="1"/>
            <p:nvPr/>
          </p:nvSpPr>
          <p:spPr>
            <a:xfrm>
              <a:off x="2540000" y="-1"/>
              <a:ext cx="2193735" cy="9202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1800"/>
                </a:spcBef>
                <a:defRPr spc="-55" sz="5500"/>
              </a:lvl1pPr>
            </a:lstStyle>
            <a:p>
              <a:pPr/>
              <a:r>
                <a:t>b: [0,3)</a:t>
              </a:r>
            </a:p>
          </p:txBody>
        </p:sp>
      </p:grpSp>
      <p:grpSp>
        <p:nvGrpSpPr>
          <p:cNvPr id="435" name="Group"/>
          <p:cNvGrpSpPr/>
          <p:nvPr/>
        </p:nvGrpSpPr>
        <p:grpSpPr>
          <a:xfrm>
            <a:off x="7258521" y="5188305"/>
            <a:ext cx="7781494" cy="920243"/>
            <a:chOff x="0" y="0"/>
            <a:chExt cx="7781493" cy="920242"/>
          </a:xfrm>
        </p:grpSpPr>
        <p:sp>
          <p:nvSpPr>
            <p:cNvPr id="433" name="a+b: [0,6)"/>
            <p:cNvSpPr txBox="1"/>
            <p:nvPr/>
          </p:nvSpPr>
          <p:spPr>
            <a:xfrm>
              <a:off x="4807534" y="-1"/>
              <a:ext cx="2973960" cy="9202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825500">
                <a:spcBef>
                  <a:spcPts val="1800"/>
                </a:spcBef>
                <a:defRPr spc="-55" sz="5500"/>
              </a:lvl1pPr>
            </a:lstStyle>
            <a:p>
              <a:pPr/>
              <a:r>
                <a:t>a+b: [0,6)</a:t>
              </a:r>
            </a:p>
          </p:txBody>
        </p:sp>
        <p:sp>
          <p:nvSpPr>
            <p:cNvPr id="434" name="Line"/>
            <p:cNvSpPr/>
            <p:nvPr/>
          </p:nvSpPr>
          <p:spPr>
            <a:xfrm>
              <a:off x="0" y="474921"/>
              <a:ext cx="4413173"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p>
          </p:txBody>
        </p:sp>
      </p:grpSp>
      <p:graphicFrame>
        <p:nvGraphicFramePr>
          <p:cNvPr id="436" name="Table 1"/>
          <p:cNvGraphicFramePr/>
          <p:nvPr/>
        </p:nvGraphicFramePr>
        <p:xfrm>
          <a:off x="2768600" y="7348311"/>
          <a:ext cx="17858036" cy="1445863"/>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2549333"/>
                <a:gridCol w="2549333"/>
                <a:gridCol w="2549333"/>
                <a:gridCol w="2549333"/>
                <a:gridCol w="2549333"/>
                <a:gridCol w="2549333"/>
                <a:gridCol w="2549333"/>
              </a:tblGrid>
              <a:tr h="716581">
                <a:tc>
                  <a:txBody>
                    <a:bodyPr/>
                    <a:lstStyle/>
                    <a:p>
                      <a:pPr defTabSz="914400">
                        <a:defRPr>
                          <a:solidFill>
                            <a:srgbClr val="000000"/>
                          </a:solidFill>
                        </a:defRPr>
                      </a:pPr>
                      <a:r>
                        <a:rPr sz="3200">
                          <a:solidFill>
                            <a:srgbClr val="FFFFFF"/>
                          </a:solidFill>
                        </a:rPr>
                        <a:t>a+b</a:t>
                      </a:r>
                    </a:p>
                  </a:txBody>
                  <a:tcPr marL="50800" marR="50800" marT="50800" marB="50800" anchor="ctr" anchorCtr="0" horzOverflow="overflow">
                    <a:lnL w="12700">
                      <a:solidFill>
                        <a:srgbClr val="A9A9A9"/>
                      </a:solidFill>
                      <a:miter lim="400000"/>
                    </a:lnL>
                    <a:lnT w="12700">
                      <a:solidFill>
                        <a:srgbClr val="A9A9A9"/>
                      </a:solidFill>
                      <a:miter lim="400000"/>
                    </a:lnT>
                  </a:tcPr>
                </a:tc>
                <a:tc>
                  <a:txBody>
                    <a:bodyPr/>
                    <a:lstStyle/>
                    <a:p>
                      <a:pPr defTabSz="914400">
                        <a:defRPr>
                          <a:solidFill>
                            <a:srgbClr val="000000"/>
                          </a:solidFill>
                        </a:defRPr>
                      </a:pPr>
                      <a:r>
                        <a:rPr sz="3200">
                          <a:solidFill>
                            <a:srgbClr val="FFFFFF"/>
                          </a:solidFill>
                        </a:rPr>
                        <a:t>0</a:t>
                      </a:r>
                    </a:p>
                  </a:txBody>
                  <a:tcPr marL="50800" marR="50800" marT="50800" marB="50800" anchor="ctr" anchorCtr="0" horzOverflow="overflow">
                    <a:lnT w="12700">
                      <a:solidFill>
                        <a:srgbClr val="A9A9A9"/>
                      </a:solidFill>
                      <a:miter lim="400000"/>
                    </a:lnT>
                  </a:tcPr>
                </a:tc>
                <a:tc>
                  <a:txBody>
                    <a:bodyPr/>
                    <a:lstStyle/>
                    <a:p>
                      <a:pPr defTabSz="914400">
                        <a:defRPr>
                          <a:solidFill>
                            <a:srgbClr val="000000"/>
                          </a:solidFill>
                        </a:defRPr>
                      </a:pPr>
                      <a:r>
                        <a:rPr sz="3200">
                          <a:solidFill>
                            <a:srgbClr val="FFFFFF"/>
                          </a:solidFill>
                        </a:rPr>
                        <a:t>1</a:t>
                      </a:r>
                    </a:p>
                  </a:txBody>
                  <a:tcPr marL="50800" marR="50800" marT="50800" marB="50800" anchor="ctr" anchorCtr="0" horzOverflow="overflow">
                    <a:lnT w="12700">
                      <a:solidFill>
                        <a:srgbClr val="A9A9A9"/>
                      </a:solidFill>
                      <a:miter lim="400000"/>
                    </a:lnT>
                  </a:tcPr>
                </a:tc>
                <a:tc>
                  <a:txBody>
                    <a:bodyPr/>
                    <a:lstStyle/>
                    <a:p>
                      <a:pPr defTabSz="914400">
                        <a:defRPr>
                          <a:solidFill>
                            <a:srgbClr val="000000"/>
                          </a:solidFill>
                        </a:defRPr>
                      </a:pPr>
                      <a:r>
                        <a:rPr sz="3200">
                          <a:solidFill>
                            <a:srgbClr val="FFFFFF"/>
                          </a:solidFill>
                        </a:rPr>
                        <a:t>2</a:t>
                      </a:r>
                    </a:p>
                  </a:txBody>
                  <a:tcPr marL="50800" marR="50800" marT="50800" marB="50800" anchor="ctr" anchorCtr="0" horzOverflow="overflow">
                    <a:lnT w="12700">
                      <a:solidFill>
                        <a:srgbClr val="A9A9A9"/>
                      </a:solidFill>
                      <a:miter lim="400000"/>
                    </a:lnT>
                  </a:tcPr>
                </a:tc>
                <a:tc>
                  <a:txBody>
                    <a:bodyPr/>
                    <a:lstStyle/>
                    <a:p>
                      <a:pPr defTabSz="914400">
                        <a:defRPr>
                          <a:solidFill>
                            <a:srgbClr val="000000"/>
                          </a:solidFill>
                        </a:defRPr>
                      </a:pPr>
                      <a:r>
                        <a:rPr sz="3200">
                          <a:solidFill>
                            <a:srgbClr val="FFFFFF"/>
                          </a:solidFill>
                        </a:rPr>
                        <a:t>3</a:t>
                      </a:r>
                    </a:p>
                  </a:txBody>
                  <a:tcPr marL="50800" marR="50800" marT="50800" marB="50800" anchor="ctr" anchorCtr="0" horzOverflow="overflow">
                    <a:lnT w="12700">
                      <a:solidFill>
                        <a:srgbClr val="A9A9A9"/>
                      </a:solidFill>
                      <a:miter lim="400000"/>
                    </a:lnT>
                  </a:tcPr>
                </a:tc>
                <a:tc>
                  <a:txBody>
                    <a:bodyPr/>
                    <a:lstStyle/>
                    <a:p>
                      <a:pPr defTabSz="914400">
                        <a:defRPr>
                          <a:solidFill>
                            <a:srgbClr val="000000"/>
                          </a:solidFill>
                        </a:defRPr>
                      </a:pPr>
                      <a:r>
                        <a:rPr sz="3200">
                          <a:solidFill>
                            <a:srgbClr val="FFFFFF"/>
                          </a:solidFill>
                        </a:rPr>
                        <a:t>4</a:t>
                      </a:r>
                    </a:p>
                  </a:txBody>
                  <a:tcPr marL="50800" marR="50800" marT="50800" marB="50800" anchor="ctr" anchorCtr="0" horzOverflow="overflow">
                    <a:lnT w="12700">
                      <a:solidFill>
                        <a:srgbClr val="A9A9A9"/>
                      </a:solidFill>
                      <a:miter lim="400000"/>
                    </a:lnT>
                  </a:tcPr>
                </a:tc>
                <a:tc>
                  <a:txBody>
                    <a:bodyPr/>
                    <a:lstStyle/>
                    <a:p>
                      <a:pPr defTabSz="914400">
                        <a:defRPr>
                          <a:solidFill>
                            <a:srgbClr val="000000"/>
                          </a:solidFill>
                        </a:defRPr>
                      </a:pPr>
                      <a:r>
                        <a:rPr sz="3200">
                          <a:solidFill>
                            <a:srgbClr val="FFFFFF"/>
                          </a:solidFill>
                        </a:rPr>
                        <a:t>5</a:t>
                      </a:r>
                    </a:p>
                  </a:txBody>
                  <a:tcPr marL="50800" marR="50800" marT="50800" marB="50800" anchor="ctr" anchorCtr="0" horzOverflow="overflow">
                    <a:lnR w="12700">
                      <a:solidFill>
                        <a:srgbClr val="A9A9A9"/>
                      </a:solidFill>
                      <a:miter lim="400000"/>
                    </a:lnR>
                    <a:lnT w="12700">
                      <a:solidFill>
                        <a:srgbClr val="A9A9A9"/>
                      </a:solidFill>
                      <a:miter lim="400000"/>
                    </a:lnT>
                  </a:tcPr>
                </a:tc>
              </a:tr>
              <a:tr h="716581">
                <a:tc>
                  <a:txBody>
                    <a:bodyPr/>
                    <a:lstStyle/>
                    <a:p>
                      <a:pPr defTabSz="914400">
                        <a:defRPr>
                          <a:solidFill>
                            <a:srgbClr val="000000"/>
                          </a:solidFill>
                        </a:defRPr>
                      </a:pPr>
                      <a:r>
                        <a:rPr sz="3200">
                          <a:solidFill>
                            <a:srgbClr val="FFFFFF"/>
                          </a:solidFill>
                        </a:rPr>
                        <a:t>(a+b)%3</a:t>
                      </a:r>
                    </a:p>
                  </a:txBody>
                  <a:tcPr marL="50800" marR="50800" marT="50800" marB="50800" anchor="ctr" anchorCtr="0" horzOverflow="overflow">
                    <a:lnL w="12700">
                      <a:solidFill>
                        <a:srgbClr val="A9A9A9"/>
                      </a:solidFill>
                      <a:miter lim="400000"/>
                    </a:lnL>
                    <a:lnB w="12700">
                      <a:solidFill>
                        <a:srgbClr val="A9A9A9"/>
                      </a:solidFill>
                      <a:miter lim="400000"/>
                    </a:lnB>
                  </a:tcPr>
                </a:tc>
                <a:tc>
                  <a:txBody>
                    <a:bodyPr/>
                    <a:lstStyle/>
                    <a:p>
                      <a:pPr defTabSz="914400">
                        <a:defRPr>
                          <a:solidFill>
                            <a:srgbClr val="000000"/>
                          </a:solidFill>
                        </a:defRPr>
                      </a:pPr>
                      <a:r>
                        <a:rPr sz="3200">
                          <a:solidFill>
                            <a:srgbClr val="FFFFFF"/>
                          </a:solidFill>
                        </a:rPr>
                        <a:t>0</a:t>
                      </a:r>
                    </a:p>
                  </a:txBody>
                  <a:tcPr marL="50800" marR="50800" marT="50800" marB="50800" anchor="ctr" anchorCtr="0" horzOverflow="overflow">
                    <a:lnB w="12700">
                      <a:solidFill>
                        <a:srgbClr val="A9A9A9"/>
                      </a:solidFill>
                      <a:miter lim="400000"/>
                    </a:lnB>
                  </a:tcPr>
                </a:tc>
                <a:tc>
                  <a:txBody>
                    <a:bodyPr/>
                    <a:lstStyle/>
                    <a:p>
                      <a:pPr defTabSz="914400">
                        <a:defRPr>
                          <a:solidFill>
                            <a:srgbClr val="000000"/>
                          </a:solidFill>
                        </a:defRPr>
                      </a:pPr>
                      <a:r>
                        <a:rPr sz="3200">
                          <a:solidFill>
                            <a:srgbClr val="FFFFFF"/>
                          </a:solidFill>
                        </a:rPr>
                        <a:t>1</a:t>
                      </a:r>
                    </a:p>
                  </a:txBody>
                  <a:tcPr marL="50800" marR="50800" marT="50800" marB="50800" anchor="ctr" anchorCtr="0" horzOverflow="overflow">
                    <a:lnB w="12700">
                      <a:solidFill>
                        <a:srgbClr val="A9A9A9"/>
                      </a:solidFill>
                      <a:miter lim="400000"/>
                    </a:lnB>
                  </a:tcPr>
                </a:tc>
                <a:tc>
                  <a:txBody>
                    <a:bodyPr/>
                    <a:lstStyle/>
                    <a:p>
                      <a:pPr defTabSz="914400">
                        <a:defRPr>
                          <a:solidFill>
                            <a:srgbClr val="000000"/>
                          </a:solidFill>
                        </a:defRPr>
                      </a:pPr>
                      <a:r>
                        <a:rPr sz="3200">
                          <a:solidFill>
                            <a:srgbClr val="FFFFFF"/>
                          </a:solidFill>
                        </a:rPr>
                        <a:t>2</a:t>
                      </a:r>
                    </a:p>
                  </a:txBody>
                  <a:tcPr marL="50800" marR="50800" marT="50800" marB="50800" anchor="ctr" anchorCtr="0" horzOverflow="overflow">
                    <a:lnB w="12700">
                      <a:solidFill>
                        <a:srgbClr val="A9A9A9"/>
                      </a:solidFill>
                      <a:miter lim="400000"/>
                    </a:lnB>
                  </a:tcPr>
                </a:tc>
                <a:tc>
                  <a:txBody>
                    <a:bodyPr/>
                    <a:lstStyle/>
                    <a:p>
                      <a:pPr defTabSz="914400">
                        <a:defRPr>
                          <a:solidFill>
                            <a:srgbClr val="000000"/>
                          </a:solidFill>
                        </a:defRPr>
                      </a:pPr>
                      <a:r>
                        <a:rPr sz="3200">
                          <a:solidFill>
                            <a:srgbClr val="FFFFFF"/>
                          </a:solidFill>
                        </a:rPr>
                        <a:t>0</a:t>
                      </a:r>
                    </a:p>
                  </a:txBody>
                  <a:tcPr marL="50800" marR="50800" marT="50800" marB="50800" anchor="ctr" anchorCtr="0" horzOverflow="overflow">
                    <a:lnB w="12700">
                      <a:solidFill>
                        <a:srgbClr val="A9A9A9"/>
                      </a:solidFill>
                      <a:miter lim="400000"/>
                    </a:lnB>
                  </a:tcPr>
                </a:tc>
                <a:tc>
                  <a:txBody>
                    <a:bodyPr/>
                    <a:lstStyle/>
                    <a:p>
                      <a:pPr defTabSz="914400">
                        <a:defRPr>
                          <a:solidFill>
                            <a:srgbClr val="000000"/>
                          </a:solidFill>
                        </a:defRPr>
                      </a:pPr>
                      <a:r>
                        <a:rPr sz="3200">
                          <a:solidFill>
                            <a:srgbClr val="FFFFFF"/>
                          </a:solidFill>
                        </a:rPr>
                        <a:t>1</a:t>
                      </a:r>
                    </a:p>
                  </a:txBody>
                  <a:tcPr marL="50800" marR="50800" marT="50800" marB="50800" anchor="ctr" anchorCtr="0" horzOverflow="overflow">
                    <a:lnB w="12700">
                      <a:solidFill>
                        <a:srgbClr val="A9A9A9"/>
                      </a:solidFill>
                      <a:miter lim="400000"/>
                    </a:lnB>
                  </a:tcPr>
                </a:tc>
                <a:tc>
                  <a:txBody>
                    <a:bodyPr/>
                    <a:lstStyle/>
                    <a:p>
                      <a:pPr defTabSz="914400">
                        <a:defRPr>
                          <a:solidFill>
                            <a:srgbClr val="000000"/>
                          </a:solidFill>
                        </a:defRPr>
                      </a:pPr>
                      <a:r>
                        <a:rPr sz="3200">
                          <a:solidFill>
                            <a:srgbClr val="FFFFFF"/>
                          </a:solidFill>
                        </a:rPr>
                        <a:t>2</a:t>
                      </a:r>
                    </a:p>
                  </a:txBody>
                  <a:tcPr marL="50800" marR="50800" marT="50800" marB="50800" anchor="ctr" anchorCtr="0" horzOverflow="overflow">
                    <a:lnR w="12700">
                      <a:solidFill>
                        <a:srgbClr val="A9A9A9"/>
                      </a:solidFill>
                      <a:miter lim="400000"/>
                    </a:lnR>
                    <a:lnB w="12700">
                      <a:solidFill>
                        <a:srgbClr val="A9A9A9"/>
                      </a:solidFill>
                      <a:miter lim="400000"/>
                    </a:lnB>
                  </a:tcPr>
                </a:tc>
              </a:tr>
            </a:tbl>
          </a:graphicData>
        </a:graphic>
      </p:graphicFrame>
      <p:sp>
        <p:nvSpPr>
          <p:cNvPr id="437" name="Rectangle"/>
          <p:cNvSpPr/>
          <p:nvPr/>
        </p:nvSpPr>
        <p:spPr>
          <a:xfrm>
            <a:off x="12739577" y="7163572"/>
            <a:ext cx="8061317" cy="1802642"/>
          </a:xfrm>
          <a:prstGeom prst="rect">
            <a:avLst/>
          </a:prstGeom>
          <a:ln w="50800">
            <a:solidFill>
              <a:schemeClr val="accent3">
                <a:hueOff val="-385756"/>
                <a:satOff val="-32155"/>
                <a:lumOff val="17967"/>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38" name="If a+b &gt;= 3, subtract 3"/>
          <p:cNvSpPr txBox="1"/>
          <p:nvPr/>
        </p:nvSpPr>
        <p:spPr>
          <a:xfrm>
            <a:off x="2084575" y="10021237"/>
            <a:ext cx="6741161" cy="9202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2" sz="5300"/>
            </a:lvl1pPr>
          </a:lstStyle>
          <a:p>
            <a:pPr/>
            <a:r>
              <a:t>If a+b &gt;= 3, subtract 3</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fade" transition="i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32"/>
                                        </p:tgtEl>
                                        <p:attrNameLst>
                                          <p:attrName>style.visibility</p:attrName>
                                        </p:attrNameLst>
                                      </p:cBhvr>
                                      <p:to>
                                        <p:strVal val="visible"/>
                                      </p:to>
                                    </p:set>
                                    <p:animEffect filter="fade" transition="in">
                                      <p:cBhvr>
                                        <p:cTn id="12" dur="500"/>
                                        <p:tgtEl>
                                          <p:spTgt spid="43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435"/>
                                        </p:tgtEl>
                                        <p:attrNameLst>
                                          <p:attrName>style.visibility</p:attrName>
                                        </p:attrNameLst>
                                      </p:cBhvr>
                                      <p:to>
                                        <p:strVal val="visible"/>
                                      </p:to>
                                    </p:set>
                                    <p:animEffect filter="fade" transition="in">
                                      <p:cBhvr>
                                        <p:cTn id="17" dur="500"/>
                                        <p:tgtEl>
                                          <p:spTgt spid="43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436"/>
                                        </p:tgtEl>
                                        <p:attrNameLst>
                                          <p:attrName>style.visibility</p:attrName>
                                        </p:attrNameLst>
                                      </p:cBhvr>
                                      <p:to>
                                        <p:strVal val="visible"/>
                                      </p:to>
                                    </p:set>
                                    <p:animEffect filter="fade" transition="in">
                                      <p:cBhvr>
                                        <p:cTn id="22" dur="500"/>
                                        <p:tgtEl>
                                          <p:spTgt spid="43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437"/>
                                        </p:tgtEl>
                                        <p:attrNameLst>
                                          <p:attrName>style.visibility</p:attrName>
                                        </p:attrNameLst>
                                      </p:cBhvr>
                                      <p:to>
                                        <p:strVal val="visible"/>
                                      </p:to>
                                    </p:set>
                                    <p:animEffect filter="fade" transition="in">
                                      <p:cBhvr>
                                        <p:cTn id="27" dur="500"/>
                                        <p:tgtEl>
                                          <p:spTgt spid="43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429"/>
                                        </p:tgtEl>
                                        <p:attrNameLst>
                                          <p:attrName>style.visibility</p:attrName>
                                        </p:attrNameLst>
                                      </p:cBhvr>
                                      <p:to>
                                        <p:strVal val="visible"/>
                                      </p:to>
                                    </p:set>
                                    <p:animEffect filter="fade" transition="in">
                                      <p:cBhvr>
                                        <p:cTn id="32" dur="500"/>
                                        <p:tgtEl>
                                          <p:spTgt spid="42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438"/>
                                        </p:tgtEl>
                                        <p:attrNameLst>
                                          <p:attrName>style.visibility</p:attrName>
                                        </p:attrNameLst>
                                      </p:cBhvr>
                                      <p:to>
                                        <p:strVal val="visible"/>
                                      </p:to>
                                    </p:set>
                                    <p:animEffect filter="fade" transition="in">
                                      <p:cBhvr>
                                        <p:cTn id="37"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7" grpId="5"/>
      <p:bldP build="whole" bldLvl="1" animBg="1" rev="0" advAuto="0" spid="438" grpId="7"/>
      <p:bldP build="whole" bldLvl="1" animBg="1" rev="0" advAuto="0" spid="427" grpId="1"/>
      <p:bldP build="whole" bldLvl="1" animBg="1" rev="0" advAuto="0" spid="429" grpId="6"/>
      <p:bldP build="whole" bldLvl="1" animBg="1" rev="0" advAuto="0" spid="435" grpId="3"/>
      <p:bldP build="whole" bldLvl="1" animBg="1" rev="0" advAuto="0" spid="436" grpId="4"/>
      <p:bldP build="whole" bldLvl="1" animBg="1" rev="0" advAuto="0" spid="432" grpId="2"/>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LLVM IR Pass Example"/>
          <p:cNvSpPr txBox="1"/>
          <p:nvPr>
            <p:ph type="title"/>
          </p:nvPr>
        </p:nvSpPr>
        <p:spPr>
          <a:prstGeom prst="rect">
            <a:avLst/>
          </a:prstGeom>
        </p:spPr>
        <p:txBody>
          <a:bodyPr/>
          <a:lstStyle/>
          <a:p>
            <a:pPr/>
            <a:r>
              <a:t>LLVM IR Pass Example</a:t>
            </a:r>
          </a:p>
        </p:txBody>
      </p:sp>
      <p:sp>
        <p:nvSpPr>
          <p:cNvPr id="441"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42" name="(a+b) % MOD"/>
          <p:cNvSpPr txBox="1"/>
          <p:nvPr>
            <p:ph type="body" sz="quarter" idx="1"/>
          </p:nvPr>
        </p:nvSpPr>
        <p:spPr>
          <a:xfrm>
            <a:off x="4083904" y="6869634"/>
            <a:ext cx="4474782" cy="1032551"/>
          </a:xfrm>
          <a:prstGeom prst="rect">
            <a:avLst/>
          </a:prstGeom>
        </p:spPr>
        <p:txBody>
          <a:bodyPr/>
          <a:lstStyle/>
          <a:p>
            <a:pPr marL="0" indent="0" defTabSz="825500">
              <a:lnSpc>
                <a:spcPct val="100000"/>
              </a:lnSpc>
              <a:spcBef>
                <a:spcPts val="1800"/>
              </a:spcBef>
              <a:buSzTx/>
              <a:buNone/>
              <a:defRPr spc="-55" sz="5500"/>
            </a:pPr>
            <a:r>
              <a:t>(a+b) % </a:t>
            </a:r>
            <a:r>
              <a:rPr>
                <a:solidFill>
                  <a:srgbClr val="FF40FF"/>
                </a:solidFill>
              </a:rPr>
              <a:t>MOD</a:t>
            </a:r>
          </a:p>
        </p:txBody>
      </p:sp>
      <p:sp>
        <p:nvSpPr>
          <p:cNvPr id="443" name="Modular addition optimization"/>
          <p:cNvSpPr txBox="1"/>
          <p:nvPr/>
        </p:nvSpPr>
        <p:spPr>
          <a:xfrm>
            <a:off x="2095500" y="3668248"/>
            <a:ext cx="9576971" cy="1032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Modular addition optimization</a:t>
            </a:r>
          </a:p>
        </p:txBody>
      </p:sp>
      <p:grpSp>
        <p:nvGrpSpPr>
          <p:cNvPr id="446" name="Group"/>
          <p:cNvGrpSpPr/>
          <p:nvPr/>
        </p:nvGrpSpPr>
        <p:grpSpPr>
          <a:xfrm>
            <a:off x="9545150" y="5629860"/>
            <a:ext cx="10085519" cy="3295906"/>
            <a:chOff x="0" y="0"/>
            <a:chExt cx="10085517" cy="3295905"/>
          </a:xfrm>
        </p:grpSpPr>
        <p:sp>
          <p:nvSpPr>
            <p:cNvPr id="444" name="if (a+b &gt;= MOD)…"/>
            <p:cNvSpPr txBox="1"/>
            <p:nvPr/>
          </p:nvSpPr>
          <p:spPr>
            <a:xfrm>
              <a:off x="5885443" y="0"/>
              <a:ext cx="4200075" cy="3295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algn="l" defTabSz="685165">
                <a:spcBef>
                  <a:spcPts val="1400"/>
                </a:spcBef>
                <a:defRPr spc="-43" sz="4399"/>
              </a:pPr>
              <a:r>
                <a:rPr>
                  <a:solidFill>
                    <a:srgbClr val="00F900"/>
                  </a:solidFill>
                </a:rPr>
                <a:t>if </a:t>
              </a:r>
              <a:r>
                <a:t>(a+b &gt;= </a:t>
              </a:r>
              <a:r>
                <a:rPr>
                  <a:solidFill>
                    <a:srgbClr val="FF40FF"/>
                  </a:solidFill>
                </a:rPr>
                <a:t>MOD</a:t>
              </a:r>
              <a:r>
                <a:t>) </a:t>
              </a:r>
            </a:p>
            <a:p>
              <a:pPr algn="l" defTabSz="685165">
                <a:spcBef>
                  <a:spcPts val="1400"/>
                </a:spcBef>
                <a:defRPr spc="-43" sz="4399"/>
              </a:pPr>
              <a:r>
                <a:t>  a+b-</a:t>
              </a:r>
              <a:r>
                <a:rPr>
                  <a:solidFill>
                    <a:srgbClr val="FF40FF"/>
                  </a:solidFill>
                </a:rPr>
                <a:t>MOD</a:t>
              </a:r>
            </a:p>
            <a:p>
              <a:pPr algn="l" defTabSz="685165">
                <a:spcBef>
                  <a:spcPts val="1400"/>
                </a:spcBef>
                <a:defRPr spc="-43" sz="4399">
                  <a:solidFill>
                    <a:srgbClr val="00F900"/>
                  </a:solidFill>
                </a:defRPr>
              </a:pPr>
              <a:r>
                <a:t>else</a:t>
              </a:r>
            </a:p>
            <a:p>
              <a:pPr algn="l" defTabSz="685165">
                <a:spcBef>
                  <a:spcPts val="1400"/>
                </a:spcBef>
                <a:defRPr spc="-43" sz="4399"/>
              </a:pPr>
              <a:r>
                <a:t>  a+b</a:t>
              </a:r>
            </a:p>
          </p:txBody>
        </p:sp>
        <p:sp>
          <p:nvSpPr>
            <p:cNvPr id="445" name="Line"/>
            <p:cNvSpPr/>
            <p:nvPr/>
          </p:nvSpPr>
          <p:spPr>
            <a:xfrm>
              <a:off x="0" y="1647952"/>
              <a:ext cx="4898978"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46"/>
                                        </p:tgtEl>
                                        <p:attrNameLst>
                                          <p:attrName>style.visibility</p:attrName>
                                        </p:attrNameLst>
                                      </p:cBhvr>
                                      <p:to>
                                        <p:strVal val="visible"/>
                                      </p:to>
                                    </p:set>
                                    <p:animEffect filter="fade" transition="in">
                                      <p:cBhvr>
                                        <p:cTn id="7"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6"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LLVM IR Pass Example"/>
          <p:cNvSpPr txBox="1"/>
          <p:nvPr>
            <p:ph type="title"/>
          </p:nvPr>
        </p:nvSpPr>
        <p:spPr>
          <a:prstGeom prst="rect">
            <a:avLst/>
          </a:prstGeom>
        </p:spPr>
        <p:txBody>
          <a:bodyPr/>
          <a:lstStyle/>
          <a:p>
            <a:pPr/>
            <a:r>
              <a:t>LLVM IR Pass Example</a:t>
            </a:r>
          </a:p>
        </p:txBody>
      </p:sp>
      <p:sp>
        <p:nvSpPr>
          <p:cNvPr id="449" name="Optimize FF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50" name="(a+b) % MOD"/>
          <p:cNvSpPr txBox="1"/>
          <p:nvPr>
            <p:ph type="body" sz="quarter" idx="1"/>
          </p:nvPr>
        </p:nvSpPr>
        <p:spPr>
          <a:xfrm>
            <a:off x="3653651" y="5142434"/>
            <a:ext cx="4474782" cy="1032551"/>
          </a:xfrm>
          <a:prstGeom prst="rect">
            <a:avLst/>
          </a:prstGeom>
        </p:spPr>
        <p:txBody>
          <a:bodyPr/>
          <a:lstStyle/>
          <a:p>
            <a:pPr marL="0" indent="0" defTabSz="825500">
              <a:lnSpc>
                <a:spcPct val="100000"/>
              </a:lnSpc>
              <a:spcBef>
                <a:spcPts val="1800"/>
              </a:spcBef>
              <a:buSzTx/>
              <a:buNone/>
              <a:defRPr spc="-55" sz="5500"/>
            </a:pPr>
            <a:r>
              <a:t>(a+b) % </a:t>
            </a:r>
            <a:r>
              <a:rPr>
                <a:solidFill>
                  <a:srgbClr val="FF40FF"/>
                </a:solidFill>
              </a:rPr>
              <a:t>MOD</a:t>
            </a:r>
          </a:p>
        </p:txBody>
      </p:sp>
      <p:pic>
        <p:nvPicPr>
          <p:cNvPr id="451" name="Screenshot 2023-06-10 at 6.02.29 PM.png" descr="Screenshot 2023-06-10 at 6.02.29 PM.png"/>
          <p:cNvPicPr>
            <a:picLocks noChangeAspect="1"/>
          </p:cNvPicPr>
          <p:nvPr/>
        </p:nvPicPr>
        <p:blipFill>
          <a:blip r:embed="rId2">
            <a:extLst/>
          </a:blip>
          <a:srcRect l="6470" t="17973" r="17735" b="31743"/>
          <a:stretch>
            <a:fillRect/>
          </a:stretch>
        </p:blipFill>
        <p:spPr>
          <a:xfrm>
            <a:off x="2939471" y="7160418"/>
            <a:ext cx="6922246" cy="2087435"/>
          </a:xfrm>
          <a:prstGeom prst="rect">
            <a:avLst/>
          </a:prstGeom>
          <a:ln w="12700">
            <a:miter lim="400000"/>
          </a:ln>
        </p:spPr>
      </p:pic>
      <p:grpSp>
        <p:nvGrpSpPr>
          <p:cNvPr id="459" name="Group"/>
          <p:cNvGrpSpPr/>
          <p:nvPr/>
        </p:nvGrpSpPr>
        <p:grpSpPr>
          <a:xfrm>
            <a:off x="11020118" y="5466058"/>
            <a:ext cx="9169190" cy="3873503"/>
            <a:chOff x="0" y="0"/>
            <a:chExt cx="9169189" cy="3873501"/>
          </a:xfrm>
        </p:grpSpPr>
        <p:sp>
          <p:nvSpPr>
            <p:cNvPr id="452" name="A"/>
            <p:cNvSpPr/>
            <p:nvPr/>
          </p:nvSpPr>
          <p:spPr>
            <a:xfrm>
              <a:off x="1440129" y="2302962"/>
              <a:ext cx="1854201" cy="103255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A</a:t>
              </a:r>
            </a:p>
          </p:txBody>
        </p:sp>
        <p:sp>
          <p:nvSpPr>
            <p:cNvPr id="453" name="B"/>
            <p:cNvSpPr/>
            <p:nvPr/>
          </p:nvSpPr>
          <p:spPr>
            <a:xfrm>
              <a:off x="3537193" y="2302962"/>
              <a:ext cx="1854201" cy="103255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B</a:t>
              </a:r>
            </a:p>
          </p:txBody>
        </p:sp>
        <p:sp>
          <p:nvSpPr>
            <p:cNvPr id="454" name="Rectangle"/>
            <p:cNvSpPr/>
            <p:nvPr/>
          </p:nvSpPr>
          <p:spPr>
            <a:xfrm>
              <a:off x="568173" y="1128427"/>
              <a:ext cx="8601017" cy="2745075"/>
            </a:xfrm>
            <a:prstGeom prst="rect">
              <a:avLst/>
            </a:prstGeom>
            <a:noFill/>
            <a:ln w="508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55" name="ADD"/>
            <p:cNvSpPr txBox="1"/>
            <p:nvPr/>
          </p:nvSpPr>
          <p:spPr>
            <a:xfrm>
              <a:off x="736600" y="1152580"/>
              <a:ext cx="1552814" cy="7835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4500"/>
              </a:lvl1pPr>
            </a:lstStyle>
            <a:p>
              <a:pPr/>
              <a:r>
                <a:t>ADD</a:t>
              </a:r>
            </a:p>
          </p:txBody>
        </p:sp>
        <p:sp>
          <p:nvSpPr>
            <p:cNvPr id="456" name="Rectangle"/>
            <p:cNvSpPr/>
            <p:nvPr/>
          </p:nvSpPr>
          <p:spPr>
            <a:xfrm>
              <a:off x="1253973" y="2119027"/>
              <a:ext cx="4323665" cy="1400420"/>
            </a:xfrm>
            <a:prstGeom prst="rect">
              <a:avLst/>
            </a:prstGeom>
            <a:noFill/>
            <a:ln w="50800" cap="flat">
              <a:solidFill>
                <a:srgbClr val="FFFFFF"/>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57" name="MOD"/>
            <p:cNvSpPr/>
            <p:nvPr/>
          </p:nvSpPr>
          <p:spPr>
            <a:xfrm>
              <a:off x="5892810" y="2221867"/>
              <a:ext cx="2617293" cy="119474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MOD</a:t>
              </a:r>
            </a:p>
          </p:txBody>
        </p:sp>
        <p:sp>
          <p:nvSpPr>
            <p:cNvPr id="458" name="SREM"/>
            <p:cNvSpPr txBox="1"/>
            <p:nvPr/>
          </p:nvSpPr>
          <p:spPr>
            <a:xfrm>
              <a:off x="0" y="-1"/>
              <a:ext cx="2145575" cy="7835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4500"/>
              </a:lvl1pPr>
            </a:lstStyle>
            <a:p>
              <a:pPr/>
              <a:r>
                <a:t>SREM</a:t>
              </a:r>
            </a:p>
          </p:txBody>
        </p:sp>
      </p:gr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51"/>
                                        </p:tgtEl>
                                        <p:attrNameLst>
                                          <p:attrName>style.visibility</p:attrName>
                                        </p:attrNameLst>
                                      </p:cBhvr>
                                      <p:to>
                                        <p:strVal val="visible"/>
                                      </p:to>
                                    </p:set>
                                    <p:animEffect filter="fade" transition="in">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59"/>
                                        </p:tgtEl>
                                        <p:attrNameLst>
                                          <p:attrName>style.visibility</p:attrName>
                                        </p:attrNameLst>
                                      </p:cBhvr>
                                      <p:to>
                                        <p:strVal val="visible"/>
                                      </p:to>
                                    </p:set>
                                    <p:animEffect filter="fade" transition="in">
                                      <p:cBhvr>
                                        <p:cTn id="12" dur="5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9" grpId="2"/>
      <p:bldP build="whole" bldLvl="1" animBg="1" rev="0" advAuto="0" spid="451"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LLVM IR Pass Example"/>
          <p:cNvSpPr txBox="1"/>
          <p:nvPr>
            <p:ph type="title"/>
          </p:nvPr>
        </p:nvSpPr>
        <p:spPr>
          <a:prstGeom prst="rect">
            <a:avLst/>
          </a:prstGeom>
        </p:spPr>
        <p:txBody>
          <a:bodyPr/>
          <a:lstStyle/>
          <a:p>
            <a:pPr/>
            <a:r>
              <a:t>LLVM IR Pass Example</a:t>
            </a:r>
          </a:p>
        </p:txBody>
      </p:sp>
      <p:sp>
        <p:nvSpPr>
          <p:cNvPr id="462" name="Optimize FFT"/>
          <p:cNvSpPr txBox="1"/>
          <p:nvPr>
            <p:ph type="body" idx="21"/>
          </p:nvPr>
        </p:nvSpPr>
        <p:spPr>
          <a:xfrm>
            <a:off x="1206500" y="2249296"/>
            <a:ext cx="21971000" cy="934780"/>
          </a:xfrm>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63" name="A"/>
          <p:cNvSpPr/>
          <p:nvPr/>
        </p:nvSpPr>
        <p:spPr>
          <a:xfrm>
            <a:off x="9306050" y="11936589"/>
            <a:ext cx="1537007" cy="85591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A</a:t>
            </a:r>
          </a:p>
        </p:txBody>
      </p:sp>
      <p:sp>
        <p:nvSpPr>
          <p:cNvPr id="464" name="B"/>
          <p:cNvSpPr/>
          <p:nvPr/>
        </p:nvSpPr>
        <p:spPr>
          <a:xfrm>
            <a:off x="11044374" y="11936589"/>
            <a:ext cx="1537008" cy="85591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B</a:t>
            </a:r>
          </a:p>
        </p:txBody>
      </p:sp>
      <p:sp>
        <p:nvSpPr>
          <p:cNvPr id="465" name="Rectangle"/>
          <p:cNvSpPr/>
          <p:nvPr/>
        </p:nvSpPr>
        <p:spPr>
          <a:xfrm>
            <a:off x="8583258" y="10962979"/>
            <a:ext cx="7129662" cy="2275482"/>
          </a:xfrm>
          <a:prstGeom prst="rect">
            <a:avLst/>
          </a:prstGeom>
          <a:ln w="50800">
            <a:solidFill>
              <a:srgbClr val="FFFFFF"/>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6" name="ADD"/>
          <p:cNvSpPr txBox="1"/>
          <p:nvPr/>
        </p:nvSpPr>
        <p:spPr>
          <a:xfrm>
            <a:off x="8722872" y="10983000"/>
            <a:ext cx="1388248" cy="6494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vl1pPr>
          </a:lstStyle>
          <a:p>
            <a:pPr/>
            <a:r>
              <a:t>ADD</a:t>
            </a:r>
          </a:p>
        </p:txBody>
      </p:sp>
      <p:sp>
        <p:nvSpPr>
          <p:cNvPr id="467" name="Rectangle"/>
          <p:cNvSpPr/>
          <p:nvPr/>
        </p:nvSpPr>
        <p:spPr>
          <a:xfrm>
            <a:off x="9151739" y="11784119"/>
            <a:ext cx="3584027" cy="1160853"/>
          </a:xfrm>
          <a:prstGeom prst="rect">
            <a:avLst/>
          </a:prstGeom>
          <a:ln w="50800">
            <a:solidFill>
              <a:srgbClr val="FFFFFF"/>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8" name="MOD"/>
          <p:cNvSpPr/>
          <p:nvPr/>
        </p:nvSpPr>
        <p:spPr>
          <a:xfrm>
            <a:off x="12997022" y="11869366"/>
            <a:ext cx="2169559" cy="99036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MOD</a:t>
            </a:r>
          </a:p>
        </p:txBody>
      </p:sp>
      <p:sp>
        <p:nvSpPr>
          <p:cNvPr id="469" name="SREM"/>
          <p:cNvSpPr txBox="1"/>
          <p:nvPr/>
        </p:nvSpPr>
        <p:spPr>
          <a:xfrm>
            <a:off x="8137680" y="9999806"/>
            <a:ext cx="1778538" cy="740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500"/>
            </a:lvl1pPr>
          </a:lstStyle>
          <a:p>
            <a:pPr/>
            <a:r>
              <a:t>SREM</a:t>
            </a:r>
          </a:p>
        </p:txBody>
      </p:sp>
      <p:pic>
        <p:nvPicPr>
          <p:cNvPr id="470" name="Screenshot 2023-06-10 at 7.50.09 PM.png" descr="Screenshot 2023-06-10 at 7.50.09 PM.png"/>
          <p:cNvPicPr>
            <a:picLocks noChangeAspect="1"/>
          </p:cNvPicPr>
          <p:nvPr/>
        </p:nvPicPr>
        <p:blipFill>
          <a:blip r:embed="rId2">
            <a:extLst/>
          </a:blip>
          <a:stretch>
            <a:fillRect/>
          </a:stretch>
        </p:blipFill>
        <p:spPr>
          <a:xfrm>
            <a:off x="4502337" y="3702315"/>
            <a:ext cx="13721129" cy="6311371"/>
          </a:xfrm>
          <a:prstGeom prst="rect">
            <a:avLst/>
          </a:prstGeom>
          <a:ln w="12700">
            <a:miter lim="400000"/>
          </a:ln>
        </p:spPr>
      </p:pic>
      <p:sp>
        <p:nvSpPr>
          <p:cNvPr id="471" name="Rectangle"/>
          <p:cNvSpPr/>
          <p:nvPr/>
        </p:nvSpPr>
        <p:spPr>
          <a:xfrm>
            <a:off x="5285949" y="5542938"/>
            <a:ext cx="10853146" cy="362529"/>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2" name="Rectangle"/>
          <p:cNvSpPr/>
          <p:nvPr/>
        </p:nvSpPr>
        <p:spPr>
          <a:xfrm>
            <a:off x="5590749" y="6979861"/>
            <a:ext cx="9150934" cy="362530"/>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3" name="Rectangle"/>
          <p:cNvSpPr/>
          <p:nvPr/>
        </p:nvSpPr>
        <p:spPr>
          <a:xfrm>
            <a:off x="5565349" y="6274099"/>
            <a:ext cx="5403163" cy="362530"/>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4" name="Rectangle"/>
          <p:cNvSpPr/>
          <p:nvPr/>
        </p:nvSpPr>
        <p:spPr>
          <a:xfrm>
            <a:off x="5565349" y="7755497"/>
            <a:ext cx="12622461" cy="362529"/>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5" name="Rectangle"/>
          <p:cNvSpPr/>
          <p:nvPr/>
        </p:nvSpPr>
        <p:spPr>
          <a:xfrm>
            <a:off x="4739643" y="4088292"/>
            <a:ext cx="4768124" cy="362529"/>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6" name="Rectangle"/>
          <p:cNvSpPr/>
          <p:nvPr/>
        </p:nvSpPr>
        <p:spPr>
          <a:xfrm>
            <a:off x="5019043" y="4491973"/>
            <a:ext cx="4768124" cy="362529"/>
          </a:xfrm>
          <a:prstGeom prst="rect">
            <a:avLst/>
          </a:prstGeom>
          <a:ln w="381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75"/>
                                        </p:tgtEl>
                                        <p:attrNameLst>
                                          <p:attrName>style.visibility</p:attrName>
                                        </p:attrNameLst>
                                      </p:cBhvr>
                                      <p:to>
                                        <p:strVal val="visible"/>
                                      </p:to>
                                    </p:set>
                                    <p:animEffect filter="fade" transition="in">
                                      <p:cBhvr>
                                        <p:cTn id="7" dur="500"/>
                                        <p:tgtEl>
                                          <p:spTgt spid="475"/>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10" grpId="2" fill="hold">
                                  <p:stCondLst>
                                    <p:cond delay="0"/>
                                  </p:stCondLst>
                                  <p:iterate type="el" backwards="0">
                                    <p:tmAbs val="0"/>
                                  </p:iterate>
                                  <p:childTnLst>
                                    <p:animEffect filter="fade" transition="out">
                                      <p:cBhvr>
                                        <p:cTn id="11" dur="500" fill="hold"/>
                                        <p:tgtEl>
                                          <p:spTgt spid="475"/>
                                        </p:tgtEl>
                                      </p:cBhvr>
                                    </p:animEffect>
                                    <p:set>
                                      <p:cBhvr>
                                        <p:cTn id="12" fill="hold">
                                          <p:stCondLst>
                                            <p:cond delay="499"/>
                                          </p:stCondLst>
                                        </p:cTn>
                                        <p:tgtEl>
                                          <p:spTgt spid="47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476"/>
                                        </p:tgtEl>
                                        <p:attrNameLst>
                                          <p:attrName>style.visibility</p:attrName>
                                        </p:attrNameLst>
                                      </p:cBhvr>
                                      <p:to>
                                        <p:strVal val="visible"/>
                                      </p:to>
                                    </p:set>
                                    <p:animEffect filter="fade" transition="in">
                                      <p:cBhvr>
                                        <p:cTn id="17" dur="500"/>
                                        <p:tgtEl>
                                          <p:spTgt spid="476"/>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10" grpId="4" fill="hold">
                                  <p:stCondLst>
                                    <p:cond delay="0"/>
                                  </p:stCondLst>
                                  <p:iterate type="el" backwards="0">
                                    <p:tmAbs val="0"/>
                                  </p:iterate>
                                  <p:childTnLst>
                                    <p:animEffect filter="fade" transition="out">
                                      <p:cBhvr>
                                        <p:cTn id="21" dur="500" fill="hold"/>
                                        <p:tgtEl>
                                          <p:spTgt spid="476"/>
                                        </p:tgtEl>
                                      </p:cBhvr>
                                    </p:animEffect>
                                    <p:set>
                                      <p:cBhvr>
                                        <p:cTn id="22" fill="hold">
                                          <p:stCondLst>
                                            <p:cond delay="499"/>
                                          </p:stCondLst>
                                        </p:cTn>
                                        <p:tgtEl>
                                          <p:spTgt spid="47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471"/>
                                        </p:tgtEl>
                                        <p:attrNameLst>
                                          <p:attrName>style.visibility</p:attrName>
                                        </p:attrNameLst>
                                      </p:cBhvr>
                                      <p:to>
                                        <p:strVal val="visible"/>
                                      </p:to>
                                    </p:set>
                                    <p:animEffect filter="fade" transition="in">
                                      <p:cBhvr>
                                        <p:cTn id="27" dur="500"/>
                                        <p:tgtEl>
                                          <p:spTgt spid="471"/>
                                        </p:tgtEl>
                                      </p:cBhvr>
                                    </p:animEffect>
                                  </p:childTnLst>
                                </p:cTn>
                              </p:par>
                            </p:childTnLst>
                          </p:cTn>
                        </p:par>
                      </p:childTnLst>
                    </p:cTn>
                  </p:par>
                  <p:par>
                    <p:cTn id="28" fill="hold">
                      <p:stCondLst>
                        <p:cond delay="indefinite"/>
                      </p:stCondLst>
                      <p:childTnLst>
                        <p:par>
                          <p:cTn id="29" fill="hold">
                            <p:stCondLst>
                              <p:cond delay="0"/>
                            </p:stCondLst>
                            <p:childTnLst>
                              <p:par>
                                <p:cTn id="30" presetClass="exit" nodeType="clickEffect" presetID="10" grpId="6" fill="hold">
                                  <p:stCondLst>
                                    <p:cond delay="0"/>
                                  </p:stCondLst>
                                  <p:iterate type="el" backwards="0">
                                    <p:tmAbs val="0"/>
                                  </p:iterate>
                                  <p:childTnLst>
                                    <p:animEffect filter="fade" transition="out">
                                      <p:cBhvr>
                                        <p:cTn id="31" dur="500" fill="hold"/>
                                        <p:tgtEl>
                                          <p:spTgt spid="471"/>
                                        </p:tgtEl>
                                      </p:cBhvr>
                                    </p:animEffect>
                                    <p:set>
                                      <p:cBhvr>
                                        <p:cTn id="32" fill="hold">
                                          <p:stCondLst>
                                            <p:cond delay="499"/>
                                          </p:stCondLst>
                                        </p:cTn>
                                        <p:tgtEl>
                                          <p:spTgt spid="4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473"/>
                                        </p:tgtEl>
                                        <p:attrNameLst>
                                          <p:attrName>style.visibility</p:attrName>
                                        </p:attrNameLst>
                                      </p:cBhvr>
                                      <p:to>
                                        <p:strVal val="visible"/>
                                      </p:to>
                                    </p:set>
                                    <p:animEffect filter="fade" transition="in">
                                      <p:cBhvr>
                                        <p:cTn id="37" dur="500"/>
                                        <p:tgtEl>
                                          <p:spTgt spid="473"/>
                                        </p:tgtEl>
                                      </p:cBhvr>
                                    </p:animEffect>
                                  </p:childTnLst>
                                </p:cTn>
                              </p:par>
                            </p:childTnLst>
                          </p:cTn>
                        </p:par>
                      </p:childTnLst>
                    </p:cTn>
                  </p:par>
                  <p:par>
                    <p:cTn id="38" fill="hold">
                      <p:stCondLst>
                        <p:cond delay="indefinite"/>
                      </p:stCondLst>
                      <p:childTnLst>
                        <p:par>
                          <p:cTn id="39" fill="hold">
                            <p:stCondLst>
                              <p:cond delay="0"/>
                            </p:stCondLst>
                            <p:childTnLst>
                              <p:par>
                                <p:cTn id="40" presetClass="exit" nodeType="clickEffect" presetID="10" grpId="8" fill="hold">
                                  <p:stCondLst>
                                    <p:cond delay="0"/>
                                  </p:stCondLst>
                                  <p:iterate type="el" backwards="0">
                                    <p:tmAbs val="0"/>
                                  </p:iterate>
                                  <p:childTnLst>
                                    <p:animEffect filter="fade" transition="out">
                                      <p:cBhvr>
                                        <p:cTn id="41" dur="500" fill="hold"/>
                                        <p:tgtEl>
                                          <p:spTgt spid="473"/>
                                        </p:tgtEl>
                                      </p:cBhvr>
                                    </p:animEffect>
                                    <p:set>
                                      <p:cBhvr>
                                        <p:cTn id="42" fill="hold">
                                          <p:stCondLst>
                                            <p:cond delay="499"/>
                                          </p:stCondLst>
                                        </p:cTn>
                                        <p:tgtEl>
                                          <p:spTgt spid="47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9" fill="hold">
                                  <p:stCondLst>
                                    <p:cond delay="0"/>
                                  </p:stCondLst>
                                  <p:iterate type="el" backwards="0">
                                    <p:tmAbs val="0"/>
                                  </p:iterate>
                                  <p:childTnLst>
                                    <p:set>
                                      <p:cBhvr>
                                        <p:cTn id="46" fill="hold"/>
                                        <p:tgtEl>
                                          <p:spTgt spid="472"/>
                                        </p:tgtEl>
                                        <p:attrNameLst>
                                          <p:attrName>style.visibility</p:attrName>
                                        </p:attrNameLst>
                                      </p:cBhvr>
                                      <p:to>
                                        <p:strVal val="visible"/>
                                      </p:to>
                                    </p:set>
                                    <p:animEffect filter="fade" transition="in">
                                      <p:cBhvr>
                                        <p:cTn id="47" dur="500"/>
                                        <p:tgtEl>
                                          <p:spTgt spid="472"/>
                                        </p:tgtEl>
                                      </p:cBhvr>
                                    </p:animEffect>
                                  </p:childTnLst>
                                </p:cTn>
                              </p:par>
                            </p:childTnLst>
                          </p:cTn>
                        </p:par>
                      </p:childTnLst>
                    </p:cTn>
                  </p:par>
                  <p:par>
                    <p:cTn id="48" fill="hold">
                      <p:stCondLst>
                        <p:cond delay="indefinite"/>
                      </p:stCondLst>
                      <p:childTnLst>
                        <p:par>
                          <p:cTn id="49" fill="hold">
                            <p:stCondLst>
                              <p:cond delay="0"/>
                            </p:stCondLst>
                            <p:childTnLst>
                              <p:par>
                                <p:cTn id="50" presetClass="exit" nodeType="clickEffect" presetID="10" grpId="10" fill="hold">
                                  <p:stCondLst>
                                    <p:cond delay="0"/>
                                  </p:stCondLst>
                                  <p:iterate type="el" backwards="0">
                                    <p:tmAbs val="0"/>
                                  </p:iterate>
                                  <p:childTnLst>
                                    <p:animEffect filter="fade" transition="out">
                                      <p:cBhvr>
                                        <p:cTn id="51" dur="500" fill="hold"/>
                                        <p:tgtEl>
                                          <p:spTgt spid="472"/>
                                        </p:tgtEl>
                                      </p:cBhvr>
                                    </p:animEffect>
                                    <p:set>
                                      <p:cBhvr>
                                        <p:cTn id="52" fill="hold">
                                          <p:stCondLst>
                                            <p:cond delay="499"/>
                                          </p:stCondLst>
                                        </p:cTn>
                                        <p:tgtEl>
                                          <p:spTgt spid="47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ID="10" grpId="11" fill="hold">
                                  <p:stCondLst>
                                    <p:cond delay="0"/>
                                  </p:stCondLst>
                                  <p:iterate type="el" backwards="0">
                                    <p:tmAbs val="0"/>
                                  </p:iterate>
                                  <p:childTnLst>
                                    <p:set>
                                      <p:cBhvr>
                                        <p:cTn id="56" fill="hold"/>
                                        <p:tgtEl>
                                          <p:spTgt spid="474"/>
                                        </p:tgtEl>
                                        <p:attrNameLst>
                                          <p:attrName>style.visibility</p:attrName>
                                        </p:attrNameLst>
                                      </p:cBhvr>
                                      <p:to>
                                        <p:strVal val="visible"/>
                                      </p:to>
                                    </p:set>
                                    <p:animEffect filter="fade" transition="in">
                                      <p:cBhvr>
                                        <p:cTn id="57" dur="500"/>
                                        <p:tgtEl>
                                          <p:spTgt spid="474"/>
                                        </p:tgtEl>
                                      </p:cBhvr>
                                    </p:animEffect>
                                  </p:childTnLst>
                                </p:cTn>
                              </p:par>
                            </p:childTnLst>
                          </p:cTn>
                        </p:par>
                      </p:childTnLst>
                    </p:cTn>
                  </p:par>
                  <p:par>
                    <p:cTn id="58" fill="hold">
                      <p:stCondLst>
                        <p:cond delay="indefinite"/>
                      </p:stCondLst>
                      <p:childTnLst>
                        <p:par>
                          <p:cTn id="59" fill="hold">
                            <p:stCondLst>
                              <p:cond delay="0"/>
                            </p:stCondLst>
                            <p:childTnLst>
                              <p:par>
                                <p:cTn id="60" presetClass="exit" nodeType="clickEffect" presetID="10" grpId="12" fill="hold">
                                  <p:stCondLst>
                                    <p:cond delay="0"/>
                                  </p:stCondLst>
                                  <p:iterate type="el" backwards="0">
                                    <p:tmAbs val="0"/>
                                  </p:iterate>
                                  <p:childTnLst>
                                    <p:animEffect filter="fade" transition="out">
                                      <p:cBhvr>
                                        <p:cTn id="61" dur="500" fill="hold"/>
                                        <p:tgtEl>
                                          <p:spTgt spid="474"/>
                                        </p:tgtEl>
                                      </p:cBhvr>
                                    </p:animEffect>
                                    <p:set>
                                      <p:cBhvr>
                                        <p:cTn id="62" fill="hold">
                                          <p:stCondLst>
                                            <p:cond delay="499"/>
                                          </p:stCondLst>
                                        </p:cTn>
                                        <p:tgtEl>
                                          <p:spTgt spid="4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5" grpId="2"/>
      <p:bldP build="whole" bldLvl="1" animBg="1" rev="0" advAuto="0" spid="476" grpId="3"/>
      <p:bldP build="whole" bldLvl="1" animBg="1" rev="0" advAuto="0" spid="474" grpId="11"/>
      <p:bldP build="whole" bldLvl="1" animBg="1" rev="0" advAuto="0" spid="474" grpId="12"/>
      <p:bldP build="whole" bldLvl="1" animBg="1" rev="0" advAuto="0" spid="476" grpId="4"/>
      <p:bldP build="whole" bldLvl="1" animBg="1" rev="0" advAuto="0" spid="472" grpId="9"/>
      <p:bldP build="whole" bldLvl="1" animBg="1" rev="0" advAuto="0" spid="472" grpId="10"/>
      <p:bldP build="whole" bldLvl="1" animBg="1" rev="0" advAuto="0" spid="471" grpId="5"/>
      <p:bldP build="whole" bldLvl="1" animBg="1" rev="0" advAuto="0" spid="471" grpId="6"/>
      <p:bldP build="whole" bldLvl="1" animBg="1" rev="0" advAuto="0" spid="473" grpId="7"/>
      <p:bldP build="whole" bldLvl="1" animBg="1" rev="0" advAuto="0" spid="473" grpId="8"/>
      <p:bldP build="whole" bldLvl="1" animBg="1" rev="0" advAuto="0" spid="475"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LLVM IR Pass Example"/>
          <p:cNvSpPr txBox="1"/>
          <p:nvPr>
            <p:ph type="title"/>
          </p:nvPr>
        </p:nvSpPr>
        <p:spPr>
          <a:prstGeom prst="rect">
            <a:avLst/>
          </a:prstGeom>
        </p:spPr>
        <p:txBody>
          <a:bodyPr/>
          <a:lstStyle/>
          <a:p>
            <a:pPr/>
            <a:r>
              <a:t>LLVM IR Pass Example</a:t>
            </a:r>
          </a:p>
        </p:txBody>
      </p:sp>
      <p:sp>
        <p:nvSpPr>
          <p:cNvPr id="479" name="Optimize FFT"/>
          <p:cNvSpPr txBox="1"/>
          <p:nvPr>
            <p:ph type="body" idx="21"/>
          </p:nvPr>
        </p:nvSpPr>
        <p:spPr>
          <a:xfrm>
            <a:off x="1206500" y="2249296"/>
            <a:ext cx="21971000" cy="934780"/>
          </a:xfrm>
          <a:prstGeom prst="rect">
            <a:avLst/>
          </a:prstGeom>
          <a:extLst>
            <a:ext uri="{C572A759-6A51-4108-AA02-DFA0A04FC94B}">
              <ma14:wrappingTextBoxFlag xmlns:ma14="http://schemas.microsoft.com/office/mac/drawingml/2011/main" val="1"/>
            </a:ext>
          </a:extLst>
        </p:spPr>
        <p:txBody>
          <a:bodyPr/>
          <a:lstStyle/>
          <a:p>
            <a:pPr/>
            <a:r>
              <a:t>Optimize FFT</a:t>
            </a:r>
          </a:p>
        </p:txBody>
      </p:sp>
      <p:sp>
        <p:nvSpPr>
          <p:cNvPr id="480" name="Alive 2 for IR transform verification…"/>
          <p:cNvSpPr txBox="1"/>
          <p:nvPr>
            <p:ph type="body" idx="1"/>
          </p:nvPr>
        </p:nvSpPr>
        <p:spPr>
          <a:prstGeom prst="rect">
            <a:avLst/>
          </a:prstGeom>
        </p:spPr>
        <p:txBody>
          <a:bodyPr/>
          <a:lstStyle/>
          <a:p>
            <a:pPr/>
            <a:r>
              <a:t>Alive 2 for IR transform verification</a:t>
            </a:r>
          </a:p>
          <a:p>
            <a:pPr/>
            <a:r>
              <a:rPr u="sng">
                <a:hlinkClick r:id="rId2" invalidUrl="" action="" tgtFrame="" tooltip="" history="1" highlightClick="0" endSnd="0"/>
              </a:rPr>
              <a:t>https://alive2.llvm.org/ce/</a:t>
            </a:r>
          </a:p>
          <a:p>
            <a:pPr/>
            <a:r>
              <a:t>Actually run IRs to verify transform doesn’t change the behavior</a:t>
            </a:r>
          </a:p>
          <a:p>
            <a:pPr/>
            <a:r>
              <a:rPr u="sng">
                <a:hlinkClick r:id="rId3" invalidUrl="" action="" tgtFrame="" tooltip="" history="1" highlightClick="0" endSnd="0"/>
              </a:rPr>
              <a:t>https://reviews.llvm.org/D152568</a:t>
            </a:r>
          </a:p>
          <a:p>
            <a:pPr/>
            <a:r>
              <a:t>Built to battle undefined behavior such as integer overflow</a:t>
            </a:r>
          </a:p>
          <a:p>
            <a:pPr lvl="1"/>
            <a:r>
              <a:t>e.g. verify transform doesn’t introduce additional UB</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80">
                                            <p:bg/>
                                          </p:spTgt>
                                        </p:tgtEl>
                                        <p:attrNameLst>
                                          <p:attrName>style.visibility</p:attrName>
                                        </p:attrNameLst>
                                      </p:cBhvr>
                                      <p:to>
                                        <p:strVal val="visible"/>
                                      </p:to>
                                    </p:set>
                                    <p:animEffect filter="fade" transition="in">
                                      <p:cBhvr>
                                        <p:cTn id="7" dur="500"/>
                                        <p:tgtEl>
                                          <p:spTgt spid="48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480">
                                            <p:txEl>
                                              <p:pRg st="0" end="0"/>
                                            </p:txEl>
                                          </p:spTgt>
                                        </p:tgtEl>
                                        <p:attrNameLst>
                                          <p:attrName>style.visibility</p:attrName>
                                        </p:attrNameLst>
                                      </p:cBhvr>
                                      <p:to>
                                        <p:strVal val="visible"/>
                                      </p:to>
                                    </p:set>
                                    <p:animEffect filter="fade" transition="in">
                                      <p:cBhvr>
                                        <p:cTn id="10" dur="500"/>
                                        <p:tgtEl>
                                          <p:spTgt spid="48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480">
                                            <p:txEl>
                                              <p:pRg st="1" end="1"/>
                                            </p:txEl>
                                          </p:spTgt>
                                        </p:tgtEl>
                                        <p:attrNameLst>
                                          <p:attrName>style.visibility</p:attrName>
                                        </p:attrNameLst>
                                      </p:cBhvr>
                                      <p:to>
                                        <p:strVal val="visible"/>
                                      </p:to>
                                    </p:set>
                                    <p:animEffect filter="fade" transition="in">
                                      <p:cBhvr>
                                        <p:cTn id="15" dur="500"/>
                                        <p:tgtEl>
                                          <p:spTgt spid="48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480">
                                            <p:txEl>
                                              <p:pRg st="2" end="2"/>
                                            </p:txEl>
                                          </p:spTgt>
                                        </p:tgtEl>
                                        <p:attrNameLst>
                                          <p:attrName>style.visibility</p:attrName>
                                        </p:attrNameLst>
                                      </p:cBhvr>
                                      <p:to>
                                        <p:strVal val="visible"/>
                                      </p:to>
                                    </p:set>
                                    <p:animEffect filter="fade" transition="in">
                                      <p:cBhvr>
                                        <p:cTn id="20" dur="500"/>
                                        <p:tgtEl>
                                          <p:spTgt spid="48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480">
                                            <p:txEl>
                                              <p:pRg st="3" end="3"/>
                                            </p:txEl>
                                          </p:spTgt>
                                        </p:tgtEl>
                                        <p:attrNameLst>
                                          <p:attrName>style.visibility</p:attrName>
                                        </p:attrNameLst>
                                      </p:cBhvr>
                                      <p:to>
                                        <p:strVal val="visible"/>
                                      </p:to>
                                    </p:set>
                                    <p:animEffect filter="fade" transition="in">
                                      <p:cBhvr>
                                        <p:cTn id="25" dur="500"/>
                                        <p:tgtEl>
                                          <p:spTgt spid="48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480">
                                            <p:txEl>
                                              <p:pRg st="4" end="4"/>
                                            </p:txEl>
                                          </p:spTgt>
                                        </p:tgtEl>
                                        <p:attrNameLst>
                                          <p:attrName>style.visibility</p:attrName>
                                        </p:attrNameLst>
                                      </p:cBhvr>
                                      <p:to>
                                        <p:strVal val="visible"/>
                                      </p:to>
                                    </p:set>
                                    <p:animEffect filter="fade" transition="in">
                                      <p:cBhvr>
                                        <p:cTn id="30" dur="500"/>
                                        <p:tgtEl>
                                          <p:spTgt spid="48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480">
                                            <p:txEl>
                                              <p:pRg st="5" end="5"/>
                                            </p:txEl>
                                          </p:spTgt>
                                        </p:tgtEl>
                                        <p:attrNameLst>
                                          <p:attrName>style.visibility</p:attrName>
                                        </p:attrNameLst>
                                      </p:cBhvr>
                                      <p:to>
                                        <p:strVal val="visible"/>
                                      </p:to>
                                    </p:set>
                                    <p:animEffect filter="fade" transition="in">
                                      <p:cBhvr>
                                        <p:cTn id="35" dur="500"/>
                                        <p:tgtEl>
                                          <p:spTgt spid="48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First steps"/>
          <p:cNvSpPr txBox="1"/>
          <p:nvPr>
            <p:ph type="title"/>
          </p:nvPr>
        </p:nvSpPr>
        <p:spPr>
          <a:prstGeom prst="rect">
            <a:avLst/>
          </a:prstGeom>
        </p:spPr>
        <p:txBody>
          <a:bodyPr/>
          <a:lstStyle/>
          <a:p>
            <a:pPr/>
            <a:r>
              <a:t>First steps</a:t>
            </a:r>
          </a:p>
        </p:txBody>
      </p:sp>
      <p:sp>
        <p:nvSpPr>
          <p:cNvPr id="162" name="Checking out LLV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Checking out LLVM</a:t>
            </a:r>
          </a:p>
        </p:txBody>
      </p:sp>
      <p:sp>
        <p:nvSpPr>
          <p:cNvPr id="163" name="Check out llvm-project from github:  % git clone https://github.com/llvm/llvm-project.git…"/>
          <p:cNvSpPr txBox="1"/>
          <p:nvPr>
            <p:ph type="body" idx="1"/>
          </p:nvPr>
        </p:nvSpPr>
        <p:spPr>
          <a:prstGeom prst="rect">
            <a:avLst/>
          </a:prstGeom>
        </p:spPr>
        <p:txBody>
          <a:bodyPr/>
          <a:lstStyle/>
          <a:p>
            <a:pPr marL="609600" indent="-609600" defTabSz="2438338">
              <a:lnSpc>
                <a:spcPct val="90000"/>
              </a:lnSpc>
              <a:spcBef>
                <a:spcPts val="4500"/>
              </a:spcBef>
              <a:buSzPct val="123000"/>
              <a:buChar char="•"/>
              <a:defRPr spc="0" sz="5200"/>
            </a:pPr>
            <a:r>
              <a:t>Check out llvm-project from github:</a:t>
            </a:r>
            <a:br/>
            <a:br/>
            <a:r>
              <a:rPr>
                <a:solidFill>
                  <a:schemeClr val="accent3">
                    <a:hueOff val="-385756"/>
                    <a:satOff val="-32155"/>
                    <a:lumOff val="17967"/>
                  </a:schemeClr>
                </a:solidFill>
                <a:latin typeface="Courier New"/>
                <a:ea typeface="Courier New"/>
                <a:cs typeface="Courier New"/>
                <a:sym typeface="Courier New"/>
              </a:rPr>
              <a:t>% git clone </a:t>
            </a:r>
            <a:r>
              <a:rPr>
                <a:solidFill>
                  <a:schemeClr val="accent3">
                    <a:hueOff val="-385756"/>
                    <a:satOff val="-32155"/>
                    <a:lumOff val="17967"/>
                  </a:schemeClr>
                </a:solidFill>
                <a:latin typeface="Courier New"/>
                <a:ea typeface="Courier New"/>
                <a:cs typeface="Courier New"/>
                <a:sym typeface="Courier New"/>
                <a:hlinkClick r:id="rId3" invalidUrl="" action="" tgtFrame="" tooltip="" history="1" highlightClick="0" endSnd="0"/>
              </a:rPr>
              <a:t>https://github.com/llvm/llvm-project.git</a:t>
            </a:r>
          </a:p>
          <a:p>
            <a:pPr marL="609600" indent="-609600" defTabSz="2438338">
              <a:lnSpc>
                <a:spcPct val="90000"/>
              </a:lnSpc>
              <a:spcBef>
                <a:spcPts val="4500"/>
              </a:spcBef>
              <a:buSzPct val="123000"/>
              <a:buChar char="•"/>
              <a:defRPr spc="0" sz="5200"/>
            </a:pPr>
            <a:r>
              <a:t>Set up a build directory:</a:t>
            </a:r>
            <a:br/>
            <a:br/>
            <a:r>
              <a:rPr>
                <a:solidFill>
                  <a:schemeClr val="accent3">
                    <a:hueOff val="-385756"/>
                    <a:satOff val="-32155"/>
                    <a:lumOff val="17967"/>
                  </a:schemeClr>
                </a:solidFill>
                <a:latin typeface="Courier New"/>
                <a:ea typeface="Courier New"/>
                <a:cs typeface="Courier New"/>
                <a:sym typeface="Courier New"/>
              </a:rPr>
              <a:t>% cd llvm-project</a:t>
            </a:r>
            <a:br>
              <a:rPr>
                <a:solidFill>
                  <a:schemeClr val="accent3">
                    <a:hueOff val="-385756"/>
                    <a:satOff val="-32155"/>
                    <a:lumOff val="17967"/>
                  </a:schemeClr>
                </a:solidFill>
                <a:latin typeface="Courier New"/>
                <a:ea typeface="Courier New"/>
                <a:cs typeface="Courier New"/>
                <a:sym typeface="Courier New"/>
              </a:rPr>
            </a:br>
            <a:r>
              <a:rPr>
                <a:solidFill>
                  <a:schemeClr val="accent3">
                    <a:hueOff val="-385756"/>
                    <a:satOff val="-32155"/>
                    <a:lumOff val="17967"/>
                  </a:schemeClr>
                </a:solidFill>
                <a:latin typeface="Courier New"/>
                <a:ea typeface="Courier New"/>
                <a:cs typeface="Courier New"/>
                <a:sym typeface="Courier New"/>
              </a:rPr>
              <a:t>% mkdir build</a:t>
            </a:r>
            <a:br>
              <a:rPr>
                <a:solidFill>
                  <a:schemeClr val="accent3">
                    <a:hueOff val="-385756"/>
                    <a:satOff val="-32155"/>
                    <a:lumOff val="17967"/>
                  </a:schemeClr>
                </a:solidFill>
                <a:latin typeface="Courier New"/>
                <a:ea typeface="Courier New"/>
                <a:cs typeface="Courier New"/>
                <a:sym typeface="Courier New"/>
              </a:rPr>
            </a:br>
            <a:r>
              <a:rPr>
                <a:solidFill>
                  <a:schemeClr val="accent3">
                    <a:hueOff val="-385756"/>
                    <a:satOff val="-32155"/>
                    <a:lumOff val="17967"/>
                  </a:schemeClr>
                </a:solidFill>
                <a:latin typeface="Courier New"/>
                <a:ea typeface="Courier New"/>
                <a:cs typeface="Courier New"/>
                <a:sym typeface="Courier New"/>
              </a:rPr>
              <a:t>% cd build</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LLVM Backend"/>
          <p:cNvSpPr txBox="1"/>
          <p:nvPr>
            <p:ph type="title"/>
          </p:nvPr>
        </p:nvSpPr>
        <p:spPr>
          <a:prstGeom prst="rect">
            <a:avLst/>
          </a:prstGeom>
        </p:spPr>
        <p:txBody>
          <a:bodyPr/>
          <a:lstStyle/>
          <a:p>
            <a:pPr/>
            <a:r>
              <a:t>LLVM Backend</a:t>
            </a:r>
          </a:p>
        </p:txBody>
      </p:sp>
      <p:sp>
        <p:nvSpPr>
          <p:cNvPr id="483" name="Agenda Subtitle"/>
          <p:cNvSpPr txBox="1"/>
          <p:nvPr>
            <p:ph type="body" idx="21"/>
          </p:nvPr>
        </p:nvSpPr>
        <p:spPr>
          <a:prstGeom prst="rect">
            <a:avLst/>
          </a:prstGeom>
        </p:spPr>
        <p:txBody>
          <a:bodyPr/>
          <a:lstStyle/>
          <a:p>
            <a:pPr/>
          </a:p>
        </p:txBody>
      </p:sp>
      <p:sp>
        <p:nvSpPr>
          <p:cNvPr id="484" name="Transform LLVM IR to actual machine code…"/>
          <p:cNvSpPr txBox="1"/>
          <p:nvPr>
            <p:ph type="body" idx="1"/>
          </p:nvPr>
        </p:nvSpPr>
        <p:spPr>
          <a:xfrm>
            <a:off x="1206500" y="4243609"/>
            <a:ext cx="21971000" cy="8256012"/>
          </a:xfrm>
          <a:prstGeom prst="rect">
            <a:avLst/>
          </a:prstGeom>
        </p:spPr>
        <p:txBody>
          <a:bodyPr/>
          <a:lstStyle/>
          <a:p>
            <a:pPr marL="609600" indent="-609600" defTabSz="2438338">
              <a:lnSpc>
                <a:spcPct val="90000"/>
              </a:lnSpc>
              <a:spcBef>
                <a:spcPts val="4500"/>
              </a:spcBef>
              <a:buSzPct val="123000"/>
              <a:buChar char="•"/>
              <a:defRPr spc="0" sz="4800"/>
            </a:pPr>
            <a:r>
              <a:t>Transform LLVM IR to actual machine code</a:t>
            </a:r>
          </a:p>
          <a:p>
            <a:pPr marL="609600" indent="-609600" defTabSz="2438338">
              <a:lnSpc>
                <a:spcPct val="90000"/>
              </a:lnSpc>
              <a:spcBef>
                <a:spcPts val="4500"/>
              </a:spcBef>
              <a:buSzPct val="123000"/>
              <a:buChar char="•"/>
              <a:defRPr spc="0" sz="4800"/>
            </a:pPr>
            <a:r>
              <a:t>Has intermediate representations called SelectionDAG and MInst</a:t>
            </a:r>
          </a:p>
          <a:p>
            <a:pPr marL="609600" indent="-609600" defTabSz="2438338">
              <a:lnSpc>
                <a:spcPct val="90000"/>
              </a:lnSpc>
              <a:spcBef>
                <a:spcPts val="4500"/>
              </a:spcBef>
              <a:buSzPct val="123000"/>
              <a:buChar char="•"/>
              <a:defRPr spc="0" sz="4800"/>
            </a:pPr>
            <a:r>
              <a:t>Uses TableGen language to pattern match DAG pattern and “lower” it to machine instructions</a:t>
            </a:r>
          </a:p>
          <a:p>
            <a:pPr marL="609600" indent="-609600" defTabSz="2438338">
              <a:lnSpc>
                <a:spcPct val="90000"/>
              </a:lnSpc>
              <a:spcBef>
                <a:spcPts val="4500"/>
              </a:spcBef>
              <a:buSzPct val="123000"/>
              <a:buChar char="•"/>
              <a:defRPr spc="0" sz="4800"/>
            </a:pPr>
            <a:r>
              <a:t>Heuristic weight is given to patterns in order to select optimal instructions (e.g. select SIMD instruction when possible) </a:t>
            </a:r>
          </a:p>
          <a:p>
            <a:pPr marL="609600" indent="-609600" defTabSz="2438338">
              <a:lnSpc>
                <a:spcPct val="90000"/>
              </a:lnSpc>
              <a:spcBef>
                <a:spcPts val="4500"/>
              </a:spcBef>
              <a:buSzPct val="123000"/>
              <a:buChar char="•"/>
              <a:defRPr spc="0" sz="4800"/>
            </a:pPr>
            <a:r>
              <a:t>It does its own instruction combine transforms in SelectionDAG level</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84">
                                            <p:bg/>
                                          </p:spTgt>
                                        </p:tgtEl>
                                        <p:attrNameLst>
                                          <p:attrName>style.visibility</p:attrName>
                                        </p:attrNameLst>
                                      </p:cBhvr>
                                      <p:to>
                                        <p:strVal val="visible"/>
                                      </p:to>
                                    </p:set>
                                    <p:animEffect filter="fade" transition="in">
                                      <p:cBhvr>
                                        <p:cTn id="7" dur="500"/>
                                        <p:tgtEl>
                                          <p:spTgt spid="48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484">
                                            <p:txEl>
                                              <p:pRg st="0" end="0"/>
                                            </p:txEl>
                                          </p:spTgt>
                                        </p:tgtEl>
                                        <p:attrNameLst>
                                          <p:attrName>style.visibility</p:attrName>
                                        </p:attrNameLst>
                                      </p:cBhvr>
                                      <p:to>
                                        <p:strVal val="visible"/>
                                      </p:to>
                                    </p:set>
                                    <p:animEffect filter="fade" transition="in">
                                      <p:cBhvr>
                                        <p:cTn id="10" dur="500"/>
                                        <p:tgtEl>
                                          <p:spTgt spid="48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484">
                                            <p:txEl>
                                              <p:pRg st="1" end="1"/>
                                            </p:txEl>
                                          </p:spTgt>
                                        </p:tgtEl>
                                        <p:attrNameLst>
                                          <p:attrName>style.visibility</p:attrName>
                                        </p:attrNameLst>
                                      </p:cBhvr>
                                      <p:to>
                                        <p:strVal val="visible"/>
                                      </p:to>
                                    </p:set>
                                    <p:animEffect filter="fade" transition="in">
                                      <p:cBhvr>
                                        <p:cTn id="15" dur="500"/>
                                        <p:tgtEl>
                                          <p:spTgt spid="48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484">
                                            <p:txEl>
                                              <p:pRg st="2" end="2"/>
                                            </p:txEl>
                                          </p:spTgt>
                                        </p:tgtEl>
                                        <p:attrNameLst>
                                          <p:attrName>style.visibility</p:attrName>
                                        </p:attrNameLst>
                                      </p:cBhvr>
                                      <p:to>
                                        <p:strVal val="visible"/>
                                      </p:to>
                                    </p:set>
                                    <p:animEffect filter="fade" transition="in">
                                      <p:cBhvr>
                                        <p:cTn id="20" dur="500"/>
                                        <p:tgtEl>
                                          <p:spTgt spid="48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484">
                                            <p:txEl>
                                              <p:pRg st="3" end="3"/>
                                            </p:txEl>
                                          </p:spTgt>
                                        </p:tgtEl>
                                        <p:attrNameLst>
                                          <p:attrName>style.visibility</p:attrName>
                                        </p:attrNameLst>
                                      </p:cBhvr>
                                      <p:to>
                                        <p:strVal val="visible"/>
                                      </p:to>
                                    </p:set>
                                    <p:animEffect filter="fade" transition="in">
                                      <p:cBhvr>
                                        <p:cTn id="25" dur="500"/>
                                        <p:tgtEl>
                                          <p:spTgt spid="48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484">
                                            <p:txEl>
                                              <p:pRg st="4" end="4"/>
                                            </p:txEl>
                                          </p:spTgt>
                                        </p:tgtEl>
                                        <p:attrNameLst>
                                          <p:attrName>style.visibility</p:attrName>
                                        </p:attrNameLst>
                                      </p:cBhvr>
                                      <p:to>
                                        <p:strVal val="visible"/>
                                      </p:to>
                                    </p:set>
                                    <p:animEffect filter="fade" transition="in">
                                      <p:cBhvr>
                                        <p:cTn id="30" dur="500"/>
                                        <p:tgtEl>
                                          <p:spTgt spid="48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4"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LLVM JIT API"/>
          <p:cNvSpPr txBox="1"/>
          <p:nvPr>
            <p:ph type="title"/>
          </p:nvPr>
        </p:nvSpPr>
        <p:spPr>
          <a:prstGeom prst="rect">
            <a:avLst/>
          </a:prstGeom>
        </p:spPr>
        <p:txBody>
          <a:bodyPr/>
          <a:lstStyle/>
          <a:p>
            <a:pPr/>
            <a:r>
              <a:t>LLVM JIT API</a:t>
            </a:r>
          </a:p>
        </p:txBody>
      </p:sp>
      <p:sp>
        <p:nvSpPr>
          <p:cNvPr id="487" name="Agenda Subtitle"/>
          <p:cNvSpPr txBox="1"/>
          <p:nvPr>
            <p:ph type="body" idx="21"/>
          </p:nvPr>
        </p:nvSpPr>
        <p:spPr>
          <a:prstGeom prst="rect">
            <a:avLst/>
          </a:prstGeom>
        </p:spPr>
        <p:txBody>
          <a:bodyPr/>
          <a:lstStyle/>
          <a:p>
            <a:pPr/>
          </a:p>
        </p:txBody>
      </p:sp>
      <p:sp>
        <p:nvSpPr>
          <p:cNvPr id="488" name="Source Code"/>
          <p:cNvSpPr/>
          <p:nvPr/>
        </p:nvSpPr>
        <p:spPr>
          <a:xfrm>
            <a:off x="4386639" y="3799241"/>
            <a:ext cx="9840658" cy="777836"/>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Source Code</a:t>
            </a:r>
          </a:p>
        </p:txBody>
      </p:sp>
      <p:sp>
        <p:nvSpPr>
          <p:cNvPr id="489" name="LLVM IR (.ll)"/>
          <p:cNvSpPr/>
          <p:nvPr/>
        </p:nvSpPr>
        <p:spPr>
          <a:xfrm>
            <a:off x="4386639" y="4745001"/>
            <a:ext cx="9840658" cy="2219170"/>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LLVM IR (.ll)</a:t>
            </a:r>
          </a:p>
        </p:txBody>
      </p:sp>
      <p:sp>
        <p:nvSpPr>
          <p:cNvPr id="490" name="SelectionDAG"/>
          <p:cNvSpPr/>
          <p:nvPr/>
        </p:nvSpPr>
        <p:spPr>
          <a:xfrm>
            <a:off x="4386639" y="7131908"/>
            <a:ext cx="9840658" cy="662479"/>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SelectionDAG</a:t>
            </a:r>
          </a:p>
        </p:txBody>
      </p:sp>
      <p:sp>
        <p:nvSpPr>
          <p:cNvPr id="491" name="MIR"/>
          <p:cNvSpPr/>
          <p:nvPr/>
        </p:nvSpPr>
        <p:spPr>
          <a:xfrm>
            <a:off x="4386639" y="7955384"/>
            <a:ext cx="9840658" cy="662479"/>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MIR</a:t>
            </a:r>
          </a:p>
        </p:txBody>
      </p:sp>
      <p:sp>
        <p:nvSpPr>
          <p:cNvPr id="492" name="Assembly (.S)"/>
          <p:cNvSpPr/>
          <p:nvPr/>
        </p:nvSpPr>
        <p:spPr>
          <a:xfrm>
            <a:off x="4386639" y="8785600"/>
            <a:ext cx="9840658" cy="777835"/>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Assembly (.S)</a:t>
            </a:r>
          </a:p>
        </p:txBody>
      </p:sp>
      <p:sp>
        <p:nvSpPr>
          <p:cNvPr id="493" name="Object file (.o)"/>
          <p:cNvSpPr/>
          <p:nvPr/>
        </p:nvSpPr>
        <p:spPr>
          <a:xfrm>
            <a:off x="4386639" y="9731171"/>
            <a:ext cx="9840658" cy="106198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Object file (.o)</a:t>
            </a:r>
          </a:p>
        </p:txBody>
      </p:sp>
      <p:sp>
        <p:nvSpPr>
          <p:cNvPr id="494" name="Executable file"/>
          <p:cNvSpPr/>
          <p:nvPr/>
        </p:nvSpPr>
        <p:spPr>
          <a:xfrm>
            <a:off x="4386639" y="10960896"/>
            <a:ext cx="9840658" cy="7778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Executable file</a:t>
            </a:r>
          </a:p>
        </p:txBody>
      </p:sp>
      <p:sp>
        <p:nvSpPr>
          <p:cNvPr id="495" name="LLVM Backend"/>
          <p:cNvSpPr/>
          <p:nvPr/>
        </p:nvSpPr>
        <p:spPr>
          <a:xfrm>
            <a:off x="14406939" y="6517770"/>
            <a:ext cx="5575586" cy="3679958"/>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Backend</a:t>
            </a:r>
          </a:p>
        </p:txBody>
      </p:sp>
      <p:sp>
        <p:nvSpPr>
          <p:cNvPr id="496" name="LLD (or other linker)"/>
          <p:cNvSpPr/>
          <p:nvPr/>
        </p:nvSpPr>
        <p:spPr>
          <a:xfrm>
            <a:off x="14406939" y="10329918"/>
            <a:ext cx="5575586" cy="139526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LLD (or other linker)</a:t>
            </a:r>
          </a:p>
        </p:txBody>
      </p:sp>
      <p:sp>
        <p:nvSpPr>
          <p:cNvPr id="497" name="Frontend"/>
          <p:cNvSpPr/>
          <p:nvPr/>
        </p:nvSpPr>
        <p:spPr>
          <a:xfrm>
            <a:off x="14406939" y="3796142"/>
            <a:ext cx="5575586" cy="1395260"/>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Frontend</a:t>
            </a:r>
          </a:p>
        </p:txBody>
      </p:sp>
      <p:sp>
        <p:nvSpPr>
          <p:cNvPr id="498" name="LLVM optimizer"/>
          <p:cNvSpPr/>
          <p:nvPr/>
        </p:nvSpPr>
        <p:spPr>
          <a:xfrm>
            <a:off x="14421775" y="5323592"/>
            <a:ext cx="5575586" cy="1061988"/>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optimizer</a:t>
            </a:r>
          </a:p>
        </p:txBody>
      </p:sp>
      <p:sp>
        <p:nvSpPr>
          <p:cNvPr id="499" name="Arrow"/>
          <p:cNvSpPr/>
          <p:nvPr/>
        </p:nvSpPr>
        <p:spPr>
          <a:xfrm rot="5400000">
            <a:off x="370750" y="7813148"/>
            <a:ext cx="7267875" cy="247948"/>
          </a:xfrm>
          <a:prstGeom prst="rightArrow">
            <a:avLst>
              <a:gd name="adj1" fmla="val 32000"/>
              <a:gd name="adj2" fmla="val 274120"/>
            </a:avLst>
          </a:prstGeom>
          <a:solidFill>
            <a:schemeClr val="accent5">
              <a:hueOff val="106044"/>
              <a:satOff val="10158"/>
              <a:lumOff val="16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96"/>
                                        </p:tgtEl>
                                        <p:attrNameLst>
                                          <p:attrName>style.visibility</p:attrName>
                                        </p:attrNameLst>
                                      </p:cBhvr>
                                      <p:to>
                                        <p:strVal val="visible"/>
                                      </p:to>
                                    </p:set>
                                    <p:animEffect filter="fade" transition="in">
                                      <p:cBhvr>
                                        <p:cTn id="7" dur="500"/>
                                        <p:tgtEl>
                                          <p:spTgt spid="49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494"/>
                                        </p:tgtEl>
                                        <p:attrNameLst>
                                          <p:attrName>style.visibility</p:attrName>
                                        </p:attrNameLst>
                                      </p:cBhvr>
                                      <p:to>
                                        <p:strVal val="visible"/>
                                      </p:to>
                                    </p:set>
                                    <p:animEffect filter="fade" transition="in">
                                      <p:cBhvr>
                                        <p:cTn id="12" dur="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1"/>
      <p:bldP build="whole" bldLvl="1" animBg="1" rev="0" advAuto="0" spid="494" grpId="2"/>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LLVM JIT API"/>
          <p:cNvSpPr txBox="1"/>
          <p:nvPr>
            <p:ph type="title"/>
          </p:nvPr>
        </p:nvSpPr>
        <p:spPr>
          <a:prstGeom prst="rect">
            <a:avLst/>
          </a:prstGeom>
        </p:spPr>
        <p:txBody>
          <a:bodyPr/>
          <a:lstStyle/>
          <a:p>
            <a:pPr/>
            <a:r>
              <a:t>LLVM JIT API</a:t>
            </a:r>
          </a:p>
        </p:txBody>
      </p:sp>
      <p:sp>
        <p:nvSpPr>
          <p:cNvPr id="502" name="Agenda Subtitle"/>
          <p:cNvSpPr txBox="1"/>
          <p:nvPr>
            <p:ph type="body" idx="21"/>
          </p:nvPr>
        </p:nvSpPr>
        <p:spPr>
          <a:prstGeom prst="rect">
            <a:avLst/>
          </a:prstGeom>
        </p:spPr>
        <p:txBody>
          <a:bodyPr/>
          <a:lstStyle/>
          <a:p>
            <a:pPr/>
          </a:p>
        </p:txBody>
      </p:sp>
      <p:sp>
        <p:nvSpPr>
          <p:cNvPr id="503" name="Source Code"/>
          <p:cNvSpPr/>
          <p:nvPr/>
        </p:nvSpPr>
        <p:spPr>
          <a:xfrm>
            <a:off x="4386639" y="3799241"/>
            <a:ext cx="9840658" cy="777836"/>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Source Code</a:t>
            </a:r>
          </a:p>
        </p:txBody>
      </p:sp>
      <p:sp>
        <p:nvSpPr>
          <p:cNvPr id="504" name="LLVM IR (.ll)"/>
          <p:cNvSpPr/>
          <p:nvPr/>
        </p:nvSpPr>
        <p:spPr>
          <a:xfrm>
            <a:off x="4386639" y="4745001"/>
            <a:ext cx="9840658" cy="2219170"/>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LLVM IR (.ll)</a:t>
            </a:r>
          </a:p>
        </p:txBody>
      </p:sp>
      <p:sp>
        <p:nvSpPr>
          <p:cNvPr id="505" name="SelectionDAG"/>
          <p:cNvSpPr/>
          <p:nvPr/>
        </p:nvSpPr>
        <p:spPr>
          <a:xfrm>
            <a:off x="4386639" y="7131908"/>
            <a:ext cx="9840658" cy="662479"/>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SelectionDAG</a:t>
            </a:r>
          </a:p>
        </p:txBody>
      </p:sp>
      <p:sp>
        <p:nvSpPr>
          <p:cNvPr id="506" name="MIR"/>
          <p:cNvSpPr/>
          <p:nvPr/>
        </p:nvSpPr>
        <p:spPr>
          <a:xfrm>
            <a:off x="4386639" y="7955384"/>
            <a:ext cx="9840658" cy="662479"/>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MIR</a:t>
            </a:r>
          </a:p>
        </p:txBody>
      </p:sp>
      <p:sp>
        <p:nvSpPr>
          <p:cNvPr id="507" name="Assembly (.S)"/>
          <p:cNvSpPr/>
          <p:nvPr/>
        </p:nvSpPr>
        <p:spPr>
          <a:xfrm>
            <a:off x="4386639" y="8785600"/>
            <a:ext cx="9840658" cy="777835"/>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trike="sngStrike" sz="3800">
                <a:solidFill>
                  <a:srgbClr val="000000"/>
                </a:solidFill>
                <a:latin typeface="Helvetica Neue Medium"/>
                <a:ea typeface="Helvetica Neue Medium"/>
                <a:cs typeface="Helvetica Neue Medium"/>
                <a:sym typeface="Helvetica Neue Medium"/>
              </a:defRPr>
            </a:lvl1pPr>
          </a:lstStyle>
          <a:p>
            <a:pPr/>
            <a:r>
              <a:t>Assembly (.S)</a:t>
            </a:r>
          </a:p>
        </p:txBody>
      </p:sp>
      <p:sp>
        <p:nvSpPr>
          <p:cNvPr id="508" name="Object file (.o)"/>
          <p:cNvSpPr/>
          <p:nvPr/>
        </p:nvSpPr>
        <p:spPr>
          <a:xfrm>
            <a:off x="4386639" y="9731171"/>
            <a:ext cx="9840658" cy="106198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Object file (.o)</a:t>
            </a:r>
          </a:p>
        </p:txBody>
      </p:sp>
      <p:sp>
        <p:nvSpPr>
          <p:cNvPr id="509" name="Executable memory buffer"/>
          <p:cNvSpPr/>
          <p:nvPr/>
        </p:nvSpPr>
        <p:spPr>
          <a:xfrm>
            <a:off x="4386639" y="10960896"/>
            <a:ext cx="9840658" cy="7778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800">
                <a:solidFill>
                  <a:srgbClr val="000000"/>
                </a:solidFill>
                <a:latin typeface="Helvetica Neue Medium"/>
                <a:ea typeface="Helvetica Neue Medium"/>
                <a:cs typeface="Helvetica Neue Medium"/>
                <a:sym typeface="Helvetica Neue Medium"/>
              </a:defRPr>
            </a:lvl1pPr>
          </a:lstStyle>
          <a:p>
            <a:pPr/>
            <a:r>
              <a:t>Executable memory buffer</a:t>
            </a:r>
          </a:p>
        </p:txBody>
      </p:sp>
      <p:sp>
        <p:nvSpPr>
          <p:cNvPr id="510" name="LLVM Backend"/>
          <p:cNvSpPr/>
          <p:nvPr/>
        </p:nvSpPr>
        <p:spPr>
          <a:xfrm>
            <a:off x="14406939" y="6517770"/>
            <a:ext cx="5575586" cy="3679958"/>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Backend</a:t>
            </a:r>
          </a:p>
        </p:txBody>
      </p:sp>
      <p:sp>
        <p:nvSpPr>
          <p:cNvPr id="511" name="LLVM ORC API"/>
          <p:cNvSpPr/>
          <p:nvPr/>
        </p:nvSpPr>
        <p:spPr>
          <a:xfrm>
            <a:off x="14406939" y="10329918"/>
            <a:ext cx="5575586" cy="139526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ORC API</a:t>
            </a:r>
          </a:p>
        </p:txBody>
      </p:sp>
      <p:sp>
        <p:nvSpPr>
          <p:cNvPr id="512" name="Frontend"/>
          <p:cNvSpPr/>
          <p:nvPr/>
        </p:nvSpPr>
        <p:spPr>
          <a:xfrm>
            <a:off x="14406939" y="3796142"/>
            <a:ext cx="5575586" cy="1395260"/>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Frontend</a:t>
            </a:r>
          </a:p>
        </p:txBody>
      </p:sp>
      <p:sp>
        <p:nvSpPr>
          <p:cNvPr id="513" name="LLVM optimizer"/>
          <p:cNvSpPr/>
          <p:nvPr/>
        </p:nvSpPr>
        <p:spPr>
          <a:xfrm>
            <a:off x="14421775" y="5323592"/>
            <a:ext cx="5575586" cy="1061988"/>
          </a:xfrm>
          <a:prstGeom prst="rect">
            <a:avLst/>
          </a:prstGeom>
          <a:solidFill>
            <a:srgbClr val="A9A9A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latin typeface="Helvetica Neue Medium"/>
                <a:ea typeface="Helvetica Neue Medium"/>
                <a:cs typeface="Helvetica Neue Medium"/>
                <a:sym typeface="Helvetica Neue Medium"/>
              </a:defRPr>
            </a:lvl1pPr>
          </a:lstStyle>
          <a:p>
            <a:pPr/>
            <a:r>
              <a:t>LLVM optimizer</a:t>
            </a:r>
          </a:p>
        </p:txBody>
      </p:sp>
      <p:sp>
        <p:nvSpPr>
          <p:cNvPr id="514" name="Arrow"/>
          <p:cNvSpPr/>
          <p:nvPr/>
        </p:nvSpPr>
        <p:spPr>
          <a:xfrm rot="5400000">
            <a:off x="370750" y="7813148"/>
            <a:ext cx="7267875" cy="247948"/>
          </a:xfrm>
          <a:prstGeom prst="rightArrow">
            <a:avLst>
              <a:gd name="adj1" fmla="val 32000"/>
              <a:gd name="adj2" fmla="val 274120"/>
            </a:avLst>
          </a:prstGeom>
          <a:solidFill>
            <a:schemeClr val="accent5">
              <a:hueOff val="106044"/>
              <a:satOff val="10158"/>
              <a:lumOff val="16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11"/>
                                        </p:tgtEl>
                                        <p:attrNameLst>
                                          <p:attrName>style.visibility</p:attrName>
                                        </p:attrNameLst>
                                      </p:cBhvr>
                                      <p:to>
                                        <p:strVal val="visible"/>
                                      </p:to>
                                    </p:set>
                                    <p:animEffect filter="fade" transition="in">
                                      <p:cBhvr>
                                        <p:cTn id="7" dur="500"/>
                                        <p:tgtEl>
                                          <p:spTgt spid="51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509"/>
                                        </p:tgtEl>
                                        <p:attrNameLst>
                                          <p:attrName>style.visibility</p:attrName>
                                        </p:attrNameLst>
                                      </p:cBhvr>
                                      <p:to>
                                        <p:strVal val="visible"/>
                                      </p:to>
                                    </p:set>
                                    <p:animEffect filter="fade" transition="in">
                                      <p:cBhvr>
                                        <p:cTn id="12" dur="5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9" grpId="2"/>
      <p:bldP build="whole" bldLvl="1" animBg="1" rev="0" advAuto="0" spid="511"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LLVM JIT APIs"/>
          <p:cNvSpPr txBox="1"/>
          <p:nvPr>
            <p:ph type="title"/>
          </p:nvPr>
        </p:nvSpPr>
        <p:spPr>
          <a:prstGeom prst="rect">
            <a:avLst/>
          </a:prstGeom>
        </p:spPr>
        <p:txBody>
          <a:bodyPr/>
          <a:lstStyle/>
          <a:p>
            <a:pPr/>
            <a:r>
              <a:t>LLVM JIT APIs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oday’s Workshop"/>
          <p:cNvSpPr txBox="1"/>
          <p:nvPr>
            <p:ph type="title"/>
          </p:nvPr>
        </p:nvSpPr>
        <p:spPr>
          <a:prstGeom prst="rect">
            <a:avLst/>
          </a:prstGeom>
        </p:spPr>
        <p:txBody>
          <a:bodyPr/>
          <a:lstStyle/>
          <a:p>
            <a:pPr/>
            <a:r>
              <a:t>Today’s Workshop</a:t>
            </a:r>
          </a:p>
        </p:txBody>
      </p:sp>
      <p:sp>
        <p:nvSpPr>
          <p:cNvPr id="522" name="Slide Subtitle"/>
          <p:cNvSpPr txBox="1"/>
          <p:nvPr>
            <p:ph type="body" idx="21"/>
          </p:nvPr>
        </p:nvSpPr>
        <p:spPr>
          <a:prstGeom prst="rect">
            <a:avLst/>
          </a:prstGeom>
        </p:spPr>
        <p:txBody>
          <a:bodyPr/>
          <a:lstStyle/>
          <a:p>
            <a:pPr/>
          </a:p>
        </p:txBody>
      </p:sp>
      <p:sp>
        <p:nvSpPr>
          <p:cNvPr id="523" name="We’re going to build a Read-Eval-Print Loop (REPL) for Kaleidoscope…"/>
          <p:cNvSpPr txBox="1"/>
          <p:nvPr>
            <p:ph type="body" idx="1"/>
          </p:nvPr>
        </p:nvSpPr>
        <p:spPr>
          <a:prstGeom prst="rect">
            <a:avLst/>
          </a:prstGeom>
        </p:spPr>
        <p:txBody>
          <a:bodyPr/>
          <a:lstStyle/>
          <a:p>
            <a:pPr/>
            <a:r>
              <a:t>We’re going to build a Read-Eval-Print Loop (REPL) for </a:t>
            </a:r>
            <a:r>
              <a:rPr i="1"/>
              <a:t>Kaleidoscope</a:t>
            </a:r>
          </a:p>
          <a:p>
            <a:pPr/>
            <a:r>
              <a:t>Kaleidoscope is a simple procedural language used in the LLVM tutorials:</a:t>
            </a:r>
            <a:br/>
            <a:br/>
            <a:r>
              <a:rPr>
                <a:solidFill>
                  <a:schemeClr val="accent2">
                    <a:hueOff val="-206910"/>
                    <a:satOff val="-12829"/>
                    <a:lumOff val="16238"/>
                  </a:schemeClr>
                </a:solidFill>
                <a:latin typeface="Courier New"/>
                <a:ea typeface="Courier New"/>
                <a:cs typeface="Courier New"/>
                <a:sym typeface="Courier New"/>
              </a:rPr>
              <a:t>def</a:t>
            </a:r>
            <a:r>
              <a:rPr>
                <a:latin typeface="Courier New"/>
                <a:ea typeface="Courier New"/>
                <a:cs typeface="Courier New"/>
                <a:sym typeface="Courier New"/>
              </a:rPr>
              <a:t> </a:t>
            </a:r>
            <a:r>
              <a:rPr>
                <a:solidFill>
                  <a:schemeClr val="accent4">
                    <a:hueOff val="475731"/>
                    <a:satOff val="-4338"/>
                    <a:lumOff val="10182"/>
                  </a:schemeClr>
                </a:solidFill>
                <a:latin typeface="Courier New"/>
                <a:ea typeface="Courier New"/>
                <a:cs typeface="Courier New"/>
                <a:sym typeface="Courier New"/>
              </a:rPr>
              <a:t>fib</a:t>
            </a:r>
            <a:r>
              <a:rPr>
                <a:latin typeface="Courier New"/>
                <a:ea typeface="Courier New"/>
                <a:cs typeface="Courier New"/>
                <a:sym typeface="Courier New"/>
              </a:rPr>
              <a:t>(</a:t>
            </a:r>
            <a:r>
              <a:rPr>
                <a:solidFill>
                  <a:schemeClr val="accent4">
                    <a:hueOff val="475731"/>
                    <a:satOff val="-4338"/>
                    <a:lumOff val="10182"/>
                  </a:schemeClr>
                </a:solidFill>
                <a:latin typeface="Courier New"/>
                <a:ea typeface="Courier New"/>
                <a:cs typeface="Courier New"/>
                <a:sym typeface="Courier New"/>
              </a:rPr>
              <a:t>n</a:t>
            </a:r>
            <a:r>
              <a:rPr>
                <a:latin typeface="Courier New"/>
                <a:ea typeface="Courier New"/>
                <a:cs typeface="Courier New"/>
                <a:sym typeface="Courier New"/>
              </a:rPr>
              <a:t>)</a:t>
            </a:r>
            <a:br>
              <a:rPr>
                <a:latin typeface="Courier New"/>
                <a:ea typeface="Courier New"/>
                <a:cs typeface="Courier New"/>
                <a:sym typeface="Courier New"/>
              </a:rPr>
            </a:br>
            <a:r>
              <a:rPr>
                <a:latin typeface="Courier New"/>
                <a:ea typeface="Courier New"/>
                <a:cs typeface="Courier New"/>
                <a:sym typeface="Courier New"/>
              </a:rPr>
              <a:t>  </a:t>
            </a:r>
            <a:r>
              <a:rPr>
                <a:solidFill>
                  <a:schemeClr val="accent2">
                    <a:hueOff val="-206910"/>
                    <a:satOff val="-12829"/>
                    <a:lumOff val="16238"/>
                  </a:schemeClr>
                </a:solidFill>
                <a:latin typeface="Courier New"/>
                <a:ea typeface="Courier New"/>
                <a:cs typeface="Courier New"/>
                <a:sym typeface="Courier New"/>
              </a:rPr>
              <a:t>if</a:t>
            </a:r>
            <a:r>
              <a:rPr>
                <a:latin typeface="Courier New"/>
                <a:ea typeface="Courier New"/>
                <a:cs typeface="Courier New"/>
                <a:sym typeface="Courier New"/>
              </a:rPr>
              <a:t> n &lt; 3 </a:t>
            </a:r>
            <a:r>
              <a:rPr>
                <a:solidFill>
                  <a:schemeClr val="accent2">
                    <a:hueOff val="-206910"/>
                    <a:satOff val="-12829"/>
                    <a:lumOff val="16238"/>
                  </a:schemeClr>
                </a:solidFill>
                <a:latin typeface="Courier New"/>
                <a:ea typeface="Courier New"/>
                <a:cs typeface="Courier New"/>
                <a:sym typeface="Courier New"/>
              </a:rPr>
              <a:t>then</a:t>
            </a:r>
            <a:br>
              <a:rPr>
                <a:latin typeface="Courier New"/>
                <a:ea typeface="Courier New"/>
                <a:cs typeface="Courier New"/>
                <a:sym typeface="Courier New"/>
              </a:rPr>
            </a:br>
            <a:r>
              <a:rPr>
                <a:latin typeface="Courier New"/>
                <a:ea typeface="Courier New"/>
                <a:cs typeface="Courier New"/>
                <a:sym typeface="Courier New"/>
              </a:rPr>
              <a:t>    1</a:t>
            </a:r>
            <a:br>
              <a:rPr>
                <a:latin typeface="Courier New"/>
                <a:ea typeface="Courier New"/>
                <a:cs typeface="Courier New"/>
                <a:sym typeface="Courier New"/>
              </a:rPr>
            </a:br>
            <a:r>
              <a:rPr>
                <a:latin typeface="Courier New"/>
                <a:ea typeface="Courier New"/>
                <a:cs typeface="Courier New"/>
                <a:sym typeface="Courier New"/>
              </a:rPr>
              <a:t>  </a:t>
            </a:r>
            <a:r>
              <a:rPr>
                <a:solidFill>
                  <a:schemeClr val="accent2">
                    <a:hueOff val="-206910"/>
                    <a:satOff val="-12829"/>
                    <a:lumOff val="16238"/>
                  </a:schemeClr>
                </a:solidFill>
                <a:latin typeface="Courier New"/>
                <a:ea typeface="Courier New"/>
                <a:cs typeface="Courier New"/>
                <a:sym typeface="Courier New"/>
              </a:rPr>
              <a:t>else</a:t>
            </a:r>
            <a:br>
              <a:rPr>
                <a:latin typeface="Courier New"/>
                <a:ea typeface="Courier New"/>
                <a:cs typeface="Courier New"/>
                <a:sym typeface="Courier New"/>
              </a:rPr>
            </a:br>
            <a:r>
              <a:rPr>
                <a:latin typeface="Courier New"/>
                <a:ea typeface="Courier New"/>
                <a:cs typeface="Courier New"/>
                <a:sym typeface="Courier New"/>
              </a:rPr>
              <a:t>    fib(n - 1) + fib(n - 2)</a:t>
            </a:r>
          </a:p>
          <a:p>
            <a:pPr/>
            <a:r>
              <a:t>We’ll take the language for granted and focus on the JIT implementation</a:t>
            </a:r>
          </a:p>
          <a:p>
            <a:pPr/>
            <a:r>
              <a:t>We’re going to start out eagerly compiling, and make it progressively lazier</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23">
                                            <p:bg/>
                                          </p:spTgt>
                                        </p:tgtEl>
                                        <p:attrNameLst>
                                          <p:attrName>style.visibility</p:attrName>
                                        </p:attrNameLst>
                                      </p:cBhvr>
                                      <p:to>
                                        <p:strVal val="visible"/>
                                      </p:to>
                                    </p:set>
                                    <p:animEffect filter="fade" transition="in">
                                      <p:cBhvr>
                                        <p:cTn id="7" dur="500"/>
                                        <p:tgtEl>
                                          <p:spTgt spid="52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23">
                                            <p:txEl>
                                              <p:pRg st="0" end="0"/>
                                            </p:txEl>
                                          </p:spTgt>
                                        </p:tgtEl>
                                        <p:attrNameLst>
                                          <p:attrName>style.visibility</p:attrName>
                                        </p:attrNameLst>
                                      </p:cBhvr>
                                      <p:to>
                                        <p:strVal val="visible"/>
                                      </p:to>
                                    </p:set>
                                    <p:animEffect filter="fade" transition="in">
                                      <p:cBhvr>
                                        <p:cTn id="10" dur="500"/>
                                        <p:tgtEl>
                                          <p:spTgt spid="5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23">
                                            <p:txEl>
                                              <p:pRg st="1" end="1"/>
                                            </p:txEl>
                                          </p:spTgt>
                                        </p:tgtEl>
                                        <p:attrNameLst>
                                          <p:attrName>style.visibility</p:attrName>
                                        </p:attrNameLst>
                                      </p:cBhvr>
                                      <p:to>
                                        <p:strVal val="visible"/>
                                      </p:to>
                                    </p:set>
                                    <p:animEffect filter="fade" transition="in">
                                      <p:cBhvr>
                                        <p:cTn id="15" dur="500"/>
                                        <p:tgtEl>
                                          <p:spTgt spid="5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23">
                                            <p:txEl>
                                              <p:pRg st="2" end="2"/>
                                            </p:txEl>
                                          </p:spTgt>
                                        </p:tgtEl>
                                        <p:attrNameLst>
                                          <p:attrName>style.visibility</p:attrName>
                                        </p:attrNameLst>
                                      </p:cBhvr>
                                      <p:to>
                                        <p:strVal val="visible"/>
                                      </p:to>
                                    </p:set>
                                    <p:animEffect filter="fade" transition="in">
                                      <p:cBhvr>
                                        <p:cTn id="20" dur="500"/>
                                        <p:tgtEl>
                                          <p:spTgt spid="5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23">
                                            <p:txEl>
                                              <p:pRg st="3" end="3"/>
                                            </p:txEl>
                                          </p:spTgt>
                                        </p:tgtEl>
                                        <p:attrNameLst>
                                          <p:attrName>style.visibility</p:attrName>
                                        </p:attrNameLst>
                                      </p:cBhvr>
                                      <p:to>
                                        <p:strVal val="visible"/>
                                      </p:to>
                                    </p:set>
                                    <p:animEffect filter="fade" transition="in">
                                      <p:cBhvr>
                                        <p:cTn id="25" dur="500"/>
                                        <p:tgtEl>
                                          <p:spTgt spid="52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23"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Related materials"/>
          <p:cNvSpPr txBox="1"/>
          <p:nvPr>
            <p:ph type="title"/>
          </p:nvPr>
        </p:nvSpPr>
        <p:spPr>
          <a:prstGeom prst="rect">
            <a:avLst/>
          </a:prstGeom>
        </p:spPr>
        <p:txBody>
          <a:bodyPr/>
          <a:lstStyle/>
          <a:p>
            <a:pPr/>
            <a:r>
              <a:t>Related materials</a:t>
            </a:r>
          </a:p>
        </p:txBody>
      </p:sp>
      <p:sp>
        <p:nvSpPr>
          <p:cNvPr id="526" name="Slide Subtitle"/>
          <p:cNvSpPr txBox="1"/>
          <p:nvPr>
            <p:ph type="body" idx="21"/>
          </p:nvPr>
        </p:nvSpPr>
        <p:spPr>
          <a:prstGeom prst="rect">
            <a:avLst/>
          </a:prstGeom>
        </p:spPr>
        <p:txBody>
          <a:bodyPr/>
          <a:lstStyle/>
          <a:p>
            <a:pPr/>
          </a:p>
        </p:txBody>
      </p:sp>
      <p:sp>
        <p:nvSpPr>
          <p:cNvPr id="527" name="LLVM Kaleidoscope tutorial series…"/>
          <p:cNvSpPr txBox="1"/>
          <p:nvPr>
            <p:ph type="body" idx="1"/>
          </p:nvPr>
        </p:nvSpPr>
        <p:spPr>
          <a:prstGeom prst="rect">
            <a:avLst/>
          </a:prstGeom>
        </p:spPr>
        <p:txBody>
          <a:bodyPr/>
          <a:lstStyle/>
          <a:p>
            <a:pPr/>
            <a:r>
              <a:t>LLVM Kaleidoscope tutorial series</a:t>
            </a:r>
          </a:p>
          <a:p>
            <a:pPr/>
            <a:r>
              <a:t>LLVM Example programs</a:t>
            </a:r>
          </a:p>
          <a:p>
            <a:pPr/>
            <a:r>
              <a:t>LLVM Documentation</a:t>
            </a:r>
          </a:p>
          <a:p>
            <a:pPr/>
            <a:r>
              <a:t>LLVM Developer Meeting Talks</a:t>
            </a:r>
          </a:p>
          <a:p>
            <a:pPr lvl="1"/>
            <a:r>
              <a:t>2018 — Updating ORC JIT for concurrency (ORCv2, which we’ll use today)</a:t>
            </a:r>
          </a:p>
          <a:p>
            <a:pPr lvl="1"/>
            <a:r>
              <a:t>2021 — ORC deep-dive, covering JITLink &amp; the ORC runtime</a:t>
            </a:r>
          </a:p>
          <a:p>
            <a:pPr lvl="1"/>
            <a:r>
              <a:t>2016 — Original ORC introduction (mostly outdated)</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27">
                                            <p:bg/>
                                          </p:spTgt>
                                        </p:tgtEl>
                                        <p:attrNameLst>
                                          <p:attrName>style.visibility</p:attrName>
                                        </p:attrNameLst>
                                      </p:cBhvr>
                                      <p:to>
                                        <p:strVal val="visible"/>
                                      </p:to>
                                    </p:set>
                                    <p:animEffect filter="fade" transition="in">
                                      <p:cBhvr>
                                        <p:cTn id="7" dur="500"/>
                                        <p:tgtEl>
                                          <p:spTgt spid="527">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27">
                                            <p:txEl>
                                              <p:pRg st="0" end="0"/>
                                            </p:txEl>
                                          </p:spTgt>
                                        </p:tgtEl>
                                        <p:attrNameLst>
                                          <p:attrName>style.visibility</p:attrName>
                                        </p:attrNameLst>
                                      </p:cBhvr>
                                      <p:to>
                                        <p:strVal val="visible"/>
                                      </p:to>
                                    </p:set>
                                    <p:animEffect filter="fade" transition="in">
                                      <p:cBhvr>
                                        <p:cTn id="10" dur="500"/>
                                        <p:tgtEl>
                                          <p:spTgt spid="5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27">
                                            <p:txEl>
                                              <p:pRg st="1" end="1"/>
                                            </p:txEl>
                                          </p:spTgt>
                                        </p:tgtEl>
                                        <p:attrNameLst>
                                          <p:attrName>style.visibility</p:attrName>
                                        </p:attrNameLst>
                                      </p:cBhvr>
                                      <p:to>
                                        <p:strVal val="visible"/>
                                      </p:to>
                                    </p:set>
                                    <p:animEffect filter="fade" transition="in">
                                      <p:cBhvr>
                                        <p:cTn id="15" dur="500"/>
                                        <p:tgtEl>
                                          <p:spTgt spid="5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27">
                                            <p:txEl>
                                              <p:pRg st="2" end="2"/>
                                            </p:txEl>
                                          </p:spTgt>
                                        </p:tgtEl>
                                        <p:attrNameLst>
                                          <p:attrName>style.visibility</p:attrName>
                                        </p:attrNameLst>
                                      </p:cBhvr>
                                      <p:to>
                                        <p:strVal val="visible"/>
                                      </p:to>
                                    </p:set>
                                    <p:animEffect filter="fade" transition="in">
                                      <p:cBhvr>
                                        <p:cTn id="20" dur="500"/>
                                        <p:tgtEl>
                                          <p:spTgt spid="52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27">
                                            <p:txEl>
                                              <p:pRg st="3" end="3"/>
                                            </p:txEl>
                                          </p:spTgt>
                                        </p:tgtEl>
                                        <p:attrNameLst>
                                          <p:attrName>style.visibility</p:attrName>
                                        </p:attrNameLst>
                                      </p:cBhvr>
                                      <p:to>
                                        <p:strVal val="visible"/>
                                      </p:to>
                                    </p:set>
                                    <p:animEffect filter="fade" transition="in">
                                      <p:cBhvr>
                                        <p:cTn id="25" dur="500"/>
                                        <p:tgtEl>
                                          <p:spTgt spid="52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27">
                                            <p:txEl>
                                              <p:pRg st="4" end="4"/>
                                            </p:txEl>
                                          </p:spTgt>
                                        </p:tgtEl>
                                        <p:attrNameLst>
                                          <p:attrName>style.visibility</p:attrName>
                                        </p:attrNameLst>
                                      </p:cBhvr>
                                      <p:to>
                                        <p:strVal val="visible"/>
                                      </p:to>
                                    </p:set>
                                    <p:animEffect filter="fade" transition="in">
                                      <p:cBhvr>
                                        <p:cTn id="30" dur="500"/>
                                        <p:tgtEl>
                                          <p:spTgt spid="52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527">
                                            <p:txEl>
                                              <p:pRg st="5" end="5"/>
                                            </p:txEl>
                                          </p:spTgt>
                                        </p:tgtEl>
                                        <p:attrNameLst>
                                          <p:attrName>style.visibility</p:attrName>
                                        </p:attrNameLst>
                                      </p:cBhvr>
                                      <p:to>
                                        <p:strVal val="visible"/>
                                      </p:to>
                                    </p:set>
                                    <p:animEffect filter="fade" transition="in">
                                      <p:cBhvr>
                                        <p:cTn id="35" dur="500"/>
                                        <p:tgtEl>
                                          <p:spTgt spid="52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527">
                                            <p:txEl>
                                              <p:pRg st="6" end="6"/>
                                            </p:txEl>
                                          </p:spTgt>
                                        </p:tgtEl>
                                        <p:attrNameLst>
                                          <p:attrName>style.visibility</p:attrName>
                                        </p:attrNameLst>
                                      </p:cBhvr>
                                      <p:to>
                                        <p:strVal val="visible"/>
                                      </p:to>
                                    </p:set>
                                    <p:animEffect filter="fade" transition="in">
                                      <p:cBhvr>
                                        <p:cTn id="40" dur="500"/>
                                        <p:tgtEl>
                                          <p:spTgt spid="52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27"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ORC — On Request Compilation"/>
          <p:cNvSpPr txBox="1"/>
          <p:nvPr>
            <p:ph type="title"/>
          </p:nvPr>
        </p:nvSpPr>
        <p:spPr>
          <a:prstGeom prst="rect">
            <a:avLst/>
          </a:prstGeom>
        </p:spPr>
        <p:txBody>
          <a:bodyPr/>
          <a:lstStyle/>
          <a:p>
            <a:pPr/>
            <a:r>
              <a:t>ORC — On Request Compilation</a:t>
            </a:r>
          </a:p>
        </p:txBody>
      </p:sp>
      <p:sp>
        <p:nvSpPr>
          <p:cNvPr id="532" name="LLVM’s “JIT” AP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LLVM’s “JIT” APIs</a:t>
            </a:r>
          </a:p>
        </p:txBody>
      </p:sp>
      <p:sp>
        <p:nvSpPr>
          <p:cNvPr id="533" name="A library for building JITs and JIT-like things…"/>
          <p:cNvSpPr txBox="1"/>
          <p:nvPr>
            <p:ph type="body" idx="1"/>
          </p:nvPr>
        </p:nvSpPr>
        <p:spPr>
          <a:prstGeom prst="rect">
            <a:avLst/>
          </a:prstGeom>
        </p:spPr>
        <p:txBody>
          <a:bodyPr/>
          <a:lstStyle/>
          <a:p>
            <a:pPr/>
            <a:r>
              <a:t>A library for building JITs and JIT-like things</a:t>
            </a:r>
          </a:p>
          <a:p>
            <a:pPr/>
            <a:r>
              <a:t>Contains a Just-In-Time Linker that can patch in relocatable object files</a:t>
            </a:r>
          </a:p>
          <a:p>
            <a:pPr/>
            <a:r>
              <a:t>Makes it easy to plug in your own compiler(s)</a:t>
            </a:r>
          </a:p>
          <a:p>
            <a:pPr/>
            <a:r>
              <a:t>Supports lazy compilation, concurrent compilation, and remote execution</a:t>
            </a:r>
          </a:p>
          <a:p>
            <a:pPr/>
            <a:r>
              <a:t>Directly inspect and modify JIT’d machine code</a:t>
            </a:r>
          </a:p>
          <a:p>
            <a:pPr/>
            <a:r>
              <a:t>Construct programs by combining compiler inputs (rather than linking compiler outputs), then let ORC trigger compilations as needed</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33">
                                            <p:bg/>
                                          </p:spTgt>
                                        </p:tgtEl>
                                        <p:attrNameLst>
                                          <p:attrName>style.visibility</p:attrName>
                                        </p:attrNameLst>
                                      </p:cBhvr>
                                      <p:to>
                                        <p:strVal val="visible"/>
                                      </p:to>
                                    </p:set>
                                    <p:animEffect filter="fade" transition="in">
                                      <p:cBhvr>
                                        <p:cTn id="7" dur="500"/>
                                        <p:tgtEl>
                                          <p:spTgt spid="53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33">
                                            <p:txEl>
                                              <p:pRg st="0" end="0"/>
                                            </p:txEl>
                                          </p:spTgt>
                                        </p:tgtEl>
                                        <p:attrNameLst>
                                          <p:attrName>style.visibility</p:attrName>
                                        </p:attrNameLst>
                                      </p:cBhvr>
                                      <p:to>
                                        <p:strVal val="visible"/>
                                      </p:to>
                                    </p:set>
                                    <p:animEffect filter="fade" transition="in">
                                      <p:cBhvr>
                                        <p:cTn id="10" dur="500"/>
                                        <p:tgtEl>
                                          <p:spTgt spid="53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33">
                                            <p:txEl>
                                              <p:pRg st="1" end="1"/>
                                            </p:txEl>
                                          </p:spTgt>
                                        </p:tgtEl>
                                        <p:attrNameLst>
                                          <p:attrName>style.visibility</p:attrName>
                                        </p:attrNameLst>
                                      </p:cBhvr>
                                      <p:to>
                                        <p:strVal val="visible"/>
                                      </p:to>
                                    </p:set>
                                    <p:animEffect filter="fade" transition="in">
                                      <p:cBhvr>
                                        <p:cTn id="15" dur="500"/>
                                        <p:tgtEl>
                                          <p:spTgt spid="5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33">
                                            <p:txEl>
                                              <p:pRg st="2" end="2"/>
                                            </p:txEl>
                                          </p:spTgt>
                                        </p:tgtEl>
                                        <p:attrNameLst>
                                          <p:attrName>style.visibility</p:attrName>
                                        </p:attrNameLst>
                                      </p:cBhvr>
                                      <p:to>
                                        <p:strVal val="visible"/>
                                      </p:to>
                                    </p:set>
                                    <p:animEffect filter="fade" transition="in">
                                      <p:cBhvr>
                                        <p:cTn id="20" dur="500"/>
                                        <p:tgtEl>
                                          <p:spTgt spid="5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33">
                                            <p:txEl>
                                              <p:pRg st="3" end="3"/>
                                            </p:txEl>
                                          </p:spTgt>
                                        </p:tgtEl>
                                        <p:attrNameLst>
                                          <p:attrName>style.visibility</p:attrName>
                                        </p:attrNameLst>
                                      </p:cBhvr>
                                      <p:to>
                                        <p:strVal val="visible"/>
                                      </p:to>
                                    </p:set>
                                    <p:animEffect filter="fade" transition="in">
                                      <p:cBhvr>
                                        <p:cTn id="25" dur="500"/>
                                        <p:tgtEl>
                                          <p:spTgt spid="53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33">
                                            <p:txEl>
                                              <p:pRg st="4" end="4"/>
                                            </p:txEl>
                                          </p:spTgt>
                                        </p:tgtEl>
                                        <p:attrNameLst>
                                          <p:attrName>style.visibility</p:attrName>
                                        </p:attrNameLst>
                                      </p:cBhvr>
                                      <p:to>
                                        <p:strVal val="visible"/>
                                      </p:to>
                                    </p:set>
                                    <p:animEffect filter="fade" transition="in">
                                      <p:cBhvr>
                                        <p:cTn id="30" dur="500"/>
                                        <p:tgtEl>
                                          <p:spTgt spid="53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533">
                                            <p:txEl>
                                              <p:pRg st="5" end="5"/>
                                            </p:txEl>
                                          </p:spTgt>
                                        </p:tgtEl>
                                        <p:attrNameLst>
                                          <p:attrName>style.visibility</p:attrName>
                                        </p:attrNameLst>
                                      </p:cBhvr>
                                      <p:to>
                                        <p:strVal val="visible"/>
                                      </p:to>
                                    </p:set>
                                    <p:animEffect filter="fade" transition="in">
                                      <p:cBhvr>
                                        <p:cTn id="35" dur="500"/>
                                        <p:tgtEl>
                                          <p:spTgt spid="533">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3"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Kaleidoscope"/>
          <p:cNvSpPr txBox="1"/>
          <p:nvPr>
            <p:ph type="title"/>
          </p:nvPr>
        </p:nvSpPr>
        <p:spPr>
          <a:prstGeom prst="rect">
            <a:avLst/>
          </a:prstGeom>
        </p:spPr>
        <p:txBody>
          <a:bodyPr/>
          <a:lstStyle/>
          <a:p>
            <a:pPr/>
            <a:r>
              <a:t>Kaleidoscope</a:t>
            </a:r>
          </a:p>
        </p:txBody>
      </p:sp>
      <p:sp>
        <p:nvSpPr>
          <p:cNvPr id="538" name="Exerci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Exercises</a:t>
            </a:r>
          </a:p>
        </p:txBody>
      </p:sp>
      <p:sp>
        <p:nvSpPr>
          <p:cNvPr id="539" name="Basic REPL loop, Kaleidoscope compiled up-front…"/>
          <p:cNvSpPr txBox="1"/>
          <p:nvPr>
            <p:ph type="body" idx="1"/>
          </p:nvPr>
        </p:nvSpPr>
        <p:spPr>
          <a:prstGeom prst="rect">
            <a:avLst/>
          </a:prstGeom>
        </p:spPr>
        <p:txBody>
          <a:bodyPr/>
          <a:lstStyle/>
          <a:p>
            <a:pPr marL="889000" indent="-889000">
              <a:buSzPct val="100000"/>
              <a:buAutoNum type="arabicPeriod" startAt="1"/>
            </a:pPr>
            <a:r>
              <a:t>Basic REPL loop, Kaleidoscope compiled up-front</a:t>
            </a:r>
          </a:p>
          <a:p>
            <a:pPr marL="889000" indent="-889000">
              <a:buSzPct val="100000"/>
              <a:buAutoNum type="arabicPeriod" startAt="1"/>
            </a:pPr>
            <a:r>
              <a:t>Defer compilation until first lookup using a custom </a:t>
            </a:r>
            <a:r>
              <a:rPr>
                <a:solidFill>
                  <a:schemeClr val="accent3"/>
                </a:solidFill>
                <a:latin typeface="Courier New"/>
                <a:ea typeface="Courier New"/>
                <a:cs typeface="Courier New"/>
                <a:sym typeface="Courier New"/>
              </a:rPr>
              <a:t>MaterializationUnit</a:t>
            </a:r>
          </a:p>
          <a:p>
            <a:pPr marL="889000" indent="-889000">
              <a:buSzPct val="100000"/>
              <a:buAutoNum type="arabicPeriod" startAt="1"/>
            </a:pPr>
            <a:r>
              <a:t>Defer lookup until runtime using </a:t>
            </a:r>
            <a:r>
              <a:rPr i="1"/>
              <a:t>lazy re-exports</a:t>
            </a:r>
          </a:p>
          <a:p>
            <a:pPr marL="889000" indent="-889000">
              <a:buSzPct val="100000"/>
              <a:buAutoNum type="arabicPeriod" startAt="1"/>
            </a:pPr>
            <a:r>
              <a:t>Make precompiled symbols accessible to JIT’d code </a:t>
            </a:r>
          </a:p>
          <a:p>
            <a:pPr marL="889000" indent="-889000">
              <a:buSzPct val="100000"/>
              <a:buAutoNum type="arabicPeriod" startAt="1"/>
            </a:pPr>
            <a:r>
              <a:t>Use </a:t>
            </a:r>
            <a:r>
              <a:rPr>
                <a:solidFill>
                  <a:schemeClr val="accent3"/>
                </a:solidFill>
                <a:latin typeface="Courier New"/>
                <a:ea typeface="Courier New"/>
                <a:cs typeface="Courier New"/>
                <a:sym typeface="Courier New"/>
              </a:rPr>
              <a:t>ObjectLinkingLayer</a:t>
            </a:r>
            <a:r>
              <a:t>::</a:t>
            </a:r>
            <a:r>
              <a:rPr>
                <a:solidFill>
                  <a:schemeClr val="accent3"/>
                </a:solidFill>
                <a:latin typeface="Courier New"/>
                <a:ea typeface="Courier New"/>
                <a:cs typeface="Courier New"/>
                <a:sym typeface="Courier New"/>
              </a:rPr>
              <a:t>Plugin</a:t>
            </a:r>
            <a:r>
              <a:t> to access JIT’d objects during linking</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39">
                                            <p:bg/>
                                          </p:spTgt>
                                        </p:tgtEl>
                                        <p:attrNameLst>
                                          <p:attrName>style.visibility</p:attrName>
                                        </p:attrNameLst>
                                      </p:cBhvr>
                                      <p:to>
                                        <p:strVal val="visible"/>
                                      </p:to>
                                    </p:set>
                                    <p:animEffect filter="fade" transition="in">
                                      <p:cBhvr>
                                        <p:cTn id="7" dur="500"/>
                                        <p:tgtEl>
                                          <p:spTgt spid="539">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39">
                                            <p:txEl>
                                              <p:pRg st="0" end="0"/>
                                            </p:txEl>
                                          </p:spTgt>
                                        </p:tgtEl>
                                        <p:attrNameLst>
                                          <p:attrName>style.visibility</p:attrName>
                                        </p:attrNameLst>
                                      </p:cBhvr>
                                      <p:to>
                                        <p:strVal val="visible"/>
                                      </p:to>
                                    </p:set>
                                    <p:animEffect filter="fade" transition="in">
                                      <p:cBhvr>
                                        <p:cTn id="10" dur="500"/>
                                        <p:tgtEl>
                                          <p:spTgt spid="5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39">
                                            <p:txEl>
                                              <p:pRg st="1" end="1"/>
                                            </p:txEl>
                                          </p:spTgt>
                                        </p:tgtEl>
                                        <p:attrNameLst>
                                          <p:attrName>style.visibility</p:attrName>
                                        </p:attrNameLst>
                                      </p:cBhvr>
                                      <p:to>
                                        <p:strVal val="visible"/>
                                      </p:to>
                                    </p:set>
                                    <p:animEffect filter="fade" transition="in">
                                      <p:cBhvr>
                                        <p:cTn id="15" dur="500"/>
                                        <p:tgtEl>
                                          <p:spTgt spid="5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39">
                                            <p:txEl>
                                              <p:pRg st="2" end="2"/>
                                            </p:txEl>
                                          </p:spTgt>
                                        </p:tgtEl>
                                        <p:attrNameLst>
                                          <p:attrName>style.visibility</p:attrName>
                                        </p:attrNameLst>
                                      </p:cBhvr>
                                      <p:to>
                                        <p:strVal val="visible"/>
                                      </p:to>
                                    </p:set>
                                    <p:animEffect filter="fade" transition="in">
                                      <p:cBhvr>
                                        <p:cTn id="20" dur="500"/>
                                        <p:tgtEl>
                                          <p:spTgt spid="5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39">
                                            <p:txEl>
                                              <p:pRg st="3" end="3"/>
                                            </p:txEl>
                                          </p:spTgt>
                                        </p:tgtEl>
                                        <p:attrNameLst>
                                          <p:attrName>style.visibility</p:attrName>
                                        </p:attrNameLst>
                                      </p:cBhvr>
                                      <p:to>
                                        <p:strVal val="visible"/>
                                      </p:to>
                                    </p:set>
                                    <p:animEffect filter="fade" transition="in">
                                      <p:cBhvr>
                                        <p:cTn id="25" dur="500"/>
                                        <p:tgtEl>
                                          <p:spTgt spid="5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39">
                                            <p:txEl>
                                              <p:pRg st="4" end="4"/>
                                            </p:txEl>
                                          </p:spTgt>
                                        </p:tgtEl>
                                        <p:attrNameLst>
                                          <p:attrName>style.visibility</p:attrName>
                                        </p:attrNameLst>
                                      </p:cBhvr>
                                      <p:to>
                                        <p:strVal val="visible"/>
                                      </p:to>
                                    </p:set>
                                    <p:animEffect filter="fade" transition="in">
                                      <p:cBhvr>
                                        <p:cTn id="30" dur="500"/>
                                        <p:tgtEl>
                                          <p:spTgt spid="539">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9"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Workshop Code"/>
          <p:cNvSpPr txBox="1"/>
          <p:nvPr>
            <p:ph type="title"/>
          </p:nvPr>
        </p:nvSpPr>
        <p:spPr>
          <a:prstGeom prst="rect">
            <a:avLst/>
          </a:prstGeom>
        </p:spPr>
        <p:txBody>
          <a:bodyPr/>
          <a:lstStyle/>
          <a:p>
            <a:pPr/>
            <a:r>
              <a:t>Workshop Code </a:t>
            </a:r>
          </a:p>
        </p:txBody>
      </p:sp>
      <p:sp>
        <p:nvSpPr>
          <p:cNvPr id="542" name="Checking out, configuring, and building the example cod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Checking out, configuring, and building the example code</a:t>
            </a:r>
          </a:p>
        </p:txBody>
      </p:sp>
      <p:sp>
        <p:nvSpPr>
          <p:cNvPr id="543" name="% git clone https://github.com/compiler-research/pldi-tutorials-2023.git…"/>
          <p:cNvSpPr txBox="1"/>
          <p:nvPr>
            <p:ph type="body" idx="1"/>
          </p:nvPr>
        </p:nvSpPr>
        <p:spPr>
          <a:prstGeom prst="rect">
            <a:avLst/>
          </a:prstGeom>
        </p:spPr>
        <p:txBody>
          <a:bodyPr/>
          <a:lstStyle/>
          <a:p>
            <a:pPr>
              <a:defRPr>
                <a:latin typeface="Courier New"/>
                <a:ea typeface="Courier New"/>
                <a:cs typeface="Courier New"/>
                <a:sym typeface="Courier New"/>
              </a:defRPr>
            </a:pPr>
            <a:r>
              <a:t>% git clone </a:t>
            </a:r>
            <a:r>
              <a:rPr u="sng">
                <a:hlinkClick r:id="rId2" invalidUrl="" action="" tgtFrame="" tooltip="" history="1" highlightClick="0" endSnd="0"/>
              </a:rPr>
              <a:t>https://github.com/compiler-research/pldi-tutorials-2023.git</a:t>
            </a:r>
          </a:p>
          <a:p>
            <a:pPr>
              <a:defRPr>
                <a:latin typeface="Courier New"/>
                <a:ea typeface="Courier New"/>
                <a:cs typeface="Courier New"/>
                <a:sym typeface="Courier New"/>
              </a:defRPr>
            </a:pPr>
            <a:r>
              <a:t>% cd pldi-tutorials-2023</a:t>
            </a:r>
          </a:p>
          <a:p>
            <a:pPr>
              <a:defRPr>
                <a:latin typeface="Courier New"/>
                <a:ea typeface="Courier New"/>
                <a:cs typeface="Courier New"/>
                <a:sym typeface="Courier New"/>
              </a:defRPr>
            </a:pPr>
            <a:r>
              <a:t>% mkdir build &amp;&amp; cd build</a:t>
            </a:r>
          </a:p>
          <a:p>
            <a:pPr>
              <a:defRPr>
                <a:latin typeface="Courier New"/>
                <a:ea typeface="Courier New"/>
                <a:cs typeface="Courier New"/>
                <a:sym typeface="Courier New"/>
              </a:defRPr>
            </a:pPr>
            <a:r>
              <a:t>% cmake -GNinja -DCMAKE_BUILD_TYPE=Debug \</a:t>
            </a:r>
            <a:br/>
            <a:r>
              <a:t>    -DLLVM_DIR=/path/to/llvm-build \</a:t>
            </a:r>
            <a:br/>
            <a:r>
              <a:t>    ..</a:t>
            </a:r>
          </a:p>
          <a:p>
            <a:pPr>
              <a:defRPr>
                <a:latin typeface="Courier New"/>
                <a:ea typeface="Courier New"/>
                <a:cs typeface="Courier New"/>
                <a:sym typeface="Courier New"/>
              </a:defRPr>
            </a:pPr>
            <a:r>
              <a:t>% ninja</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43">
                                            <p:bg/>
                                          </p:spTgt>
                                        </p:tgtEl>
                                        <p:attrNameLst>
                                          <p:attrName>style.visibility</p:attrName>
                                        </p:attrNameLst>
                                      </p:cBhvr>
                                      <p:to>
                                        <p:strVal val="visible"/>
                                      </p:to>
                                    </p:set>
                                    <p:animEffect filter="fade" transition="in">
                                      <p:cBhvr>
                                        <p:cTn id="7" dur="500"/>
                                        <p:tgtEl>
                                          <p:spTgt spid="54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43">
                                            <p:txEl>
                                              <p:pRg st="0" end="0"/>
                                            </p:txEl>
                                          </p:spTgt>
                                        </p:tgtEl>
                                        <p:attrNameLst>
                                          <p:attrName>style.visibility</p:attrName>
                                        </p:attrNameLst>
                                      </p:cBhvr>
                                      <p:to>
                                        <p:strVal val="visible"/>
                                      </p:to>
                                    </p:set>
                                    <p:animEffect filter="fade" transition="in">
                                      <p:cBhvr>
                                        <p:cTn id="10" dur="500"/>
                                        <p:tgtEl>
                                          <p:spTgt spid="5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43">
                                            <p:txEl>
                                              <p:pRg st="1" end="1"/>
                                            </p:txEl>
                                          </p:spTgt>
                                        </p:tgtEl>
                                        <p:attrNameLst>
                                          <p:attrName>style.visibility</p:attrName>
                                        </p:attrNameLst>
                                      </p:cBhvr>
                                      <p:to>
                                        <p:strVal val="visible"/>
                                      </p:to>
                                    </p:set>
                                    <p:animEffect filter="fade" transition="in">
                                      <p:cBhvr>
                                        <p:cTn id="15" dur="500"/>
                                        <p:tgtEl>
                                          <p:spTgt spid="54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43">
                                            <p:txEl>
                                              <p:pRg st="2" end="2"/>
                                            </p:txEl>
                                          </p:spTgt>
                                        </p:tgtEl>
                                        <p:attrNameLst>
                                          <p:attrName>style.visibility</p:attrName>
                                        </p:attrNameLst>
                                      </p:cBhvr>
                                      <p:to>
                                        <p:strVal val="visible"/>
                                      </p:to>
                                    </p:set>
                                    <p:animEffect filter="fade" transition="in">
                                      <p:cBhvr>
                                        <p:cTn id="20" dur="500"/>
                                        <p:tgtEl>
                                          <p:spTgt spid="54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43">
                                            <p:txEl>
                                              <p:pRg st="3" end="3"/>
                                            </p:txEl>
                                          </p:spTgt>
                                        </p:tgtEl>
                                        <p:attrNameLst>
                                          <p:attrName>style.visibility</p:attrName>
                                        </p:attrNameLst>
                                      </p:cBhvr>
                                      <p:to>
                                        <p:strVal val="visible"/>
                                      </p:to>
                                    </p:set>
                                    <p:animEffect filter="fade" transition="in">
                                      <p:cBhvr>
                                        <p:cTn id="25" dur="500"/>
                                        <p:tgtEl>
                                          <p:spTgt spid="54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43">
                                            <p:txEl>
                                              <p:pRg st="4" end="4"/>
                                            </p:txEl>
                                          </p:spTgt>
                                        </p:tgtEl>
                                        <p:attrNameLst>
                                          <p:attrName>style.visibility</p:attrName>
                                        </p:attrNameLst>
                                      </p:cBhvr>
                                      <p:to>
                                        <p:strVal val="visible"/>
                                      </p:to>
                                    </p:set>
                                    <p:animEffect filter="fade" transition="in">
                                      <p:cBhvr>
                                        <p:cTn id="30" dur="500"/>
                                        <p:tgtEl>
                                          <p:spTgt spid="54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irst steps"/>
          <p:cNvSpPr txBox="1"/>
          <p:nvPr>
            <p:ph type="title"/>
          </p:nvPr>
        </p:nvSpPr>
        <p:spPr>
          <a:prstGeom prst="rect">
            <a:avLst/>
          </a:prstGeom>
        </p:spPr>
        <p:txBody>
          <a:bodyPr/>
          <a:lstStyle/>
          <a:p>
            <a:pPr/>
            <a:r>
              <a:t>First steps</a:t>
            </a:r>
          </a:p>
        </p:txBody>
      </p:sp>
      <p:sp>
        <p:nvSpPr>
          <p:cNvPr id="168" name="Configuring LLV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Configuring LLVM</a:t>
            </a:r>
          </a:p>
        </p:txBody>
      </p:sp>
      <p:sp>
        <p:nvSpPr>
          <p:cNvPr id="169" name="% cmake \     -GNinja \…"/>
          <p:cNvSpPr txBox="1"/>
          <p:nvPr>
            <p:ph type="body" idx="1"/>
          </p:nvPr>
        </p:nvSpPr>
        <p:spPr>
          <a:prstGeom prst="rect">
            <a:avLst/>
          </a:prstGeom>
        </p:spPr>
        <p:txBody>
          <a:bodyPr/>
          <a:lstStyle/>
          <a:p>
            <a:pPr>
              <a:spcBef>
                <a:spcPts val="1900"/>
              </a:spcBef>
              <a:defRPr spc="-52" sz="5200">
                <a:latin typeface="Courier New"/>
                <a:ea typeface="Courier New"/>
                <a:cs typeface="Courier New"/>
                <a:sym typeface="Courier New"/>
              </a:defRPr>
            </a:pPr>
            <a:r>
              <a:t>% cmake \</a:t>
            </a:r>
            <a:br/>
            <a:r>
              <a:t>    -GNinja \</a:t>
            </a:r>
          </a:p>
          <a:p>
            <a:pPr>
              <a:spcBef>
                <a:spcPts val="1900"/>
              </a:spcBef>
              <a:defRPr spc="-52" sz="5200">
                <a:latin typeface="Courier New"/>
                <a:ea typeface="Courier New"/>
                <a:cs typeface="Courier New"/>
                <a:sym typeface="Courier New"/>
              </a:defRPr>
            </a:pPr>
            <a:r>
              <a:t>    -DCMAKE_BUILD_TYPE=RelWithDebInfo \</a:t>
            </a:r>
          </a:p>
          <a:p>
            <a:pPr>
              <a:spcBef>
                <a:spcPts val="1900"/>
              </a:spcBef>
              <a:defRPr spc="-52" sz="5200">
                <a:latin typeface="Courier New"/>
                <a:ea typeface="Courier New"/>
                <a:cs typeface="Courier New"/>
                <a:sym typeface="Courier New"/>
              </a:defRPr>
            </a:pPr>
            <a:r>
              <a:t>    -DLLVM_ENABLE_PROJECTS=“clang” \</a:t>
            </a:r>
          </a:p>
          <a:p>
            <a:pPr>
              <a:spcBef>
                <a:spcPts val="1900"/>
              </a:spcBef>
              <a:defRPr spc="-52" sz="5200">
                <a:latin typeface="Courier New"/>
                <a:ea typeface="Courier New"/>
                <a:cs typeface="Courier New"/>
                <a:sym typeface="Courier New"/>
              </a:defRPr>
            </a:pPr>
            <a:r>
              <a:t>    -DLLVM_ENABLE_RUNTIMES=“compiler-rt” \</a:t>
            </a:r>
          </a:p>
          <a:p>
            <a:pPr>
              <a:spcBef>
                <a:spcPts val="1900"/>
              </a:spcBef>
              <a:defRPr spc="-52" sz="5200">
                <a:latin typeface="Courier New"/>
                <a:ea typeface="Courier New"/>
                <a:cs typeface="Courier New"/>
                <a:sym typeface="Courier New"/>
              </a:defRPr>
            </a:pPr>
            <a:r>
              <a:t>    -DLLVM_TARGETS_TO_BUILD=“AArch64;X86;NVPTX” \</a:t>
            </a:r>
          </a:p>
          <a:p>
            <a:pPr>
              <a:spcBef>
                <a:spcPts val="1900"/>
              </a:spcBef>
              <a:defRPr spc="-52" sz="5200">
                <a:latin typeface="Courier New"/>
                <a:ea typeface="Courier New"/>
                <a:cs typeface="Courier New"/>
                <a:sym typeface="Courier New"/>
              </a:defRPr>
            </a:pPr>
            <a:r>
              <a:t>    -DLLVM_PARALLEL_LINK_JOBS=1 \</a:t>
            </a:r>
          </a:p>
          <a:p>
            <a:pPr>
              <a:spcBef>
                <a:spcPts val="1900"/>
              </a:spcBef>
              <a:defRPr spc="-52" sz="5200">
                <a:latin typeface="Courier New"/>
                <a:ea typeface="Courier New"/>
                <a:cs typeface="Courier New"/>
                <a:sym typeface="Courier New"/>
              </a:defRPr>
            </a:pPr>
            <a:r>
              <a:t>    /path/to/llvm-project/llvm</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Workshop Code"/>
          <p:cNvSpPr txBox="1"/>
          <p:nvPr>
            <p:ph type="title"/>
          </p:nvPr>
        </p:nvSpPr>
        <p:spPr>
          <a:prstGeom prst="rect">
            <a:avLst/>
          </a:prstGeom>
        </p:spPr>
        <p:txBody>
          <a:bodyPr/>
          <a:lstStyle/>
          <a:p>
            <a:pPr/>
            <a:r>
              <a:t>Workshop Code </a:t>
            </a:r>
          </a:p>
        </p:txBody>
      </p:sp>
      <p:sp>
        <p:nvSpPr>
          <p:cNvPr id="546" name="Checking out, configuring, and building the example cod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Checking out, configuring, and building the example code</a:t>
            </a:r>
          </a:p>
        </p:txBody>
      </p:sp>
      <p:sp>
        <p:nvSpPr>
          <p:cNvPr id="547" name="% git clone https://github.com/compiler-research/pldi-tutorials-2023.git…"/>
          <p:cNvSpPr txBox="1"/>
          <p:nvPr>
            <p:ph type="body" idx="1"/>
          </p:nvPr>
        </p:nvSpPr>
        <p:spPr>
          <a:prstGeom prst="rect">
            <a:avLst/>
          </a:prstGeom>
        </p:spPr>
        <p:txBody>
          <a:bodyPr/>
          <a:lstStyle/>
          <a:p>
            <a:pPr>
              <a:defRPr>
                <a:latin typeface="Courier New"/>
                <a:ea typeface="Courier New"/>
                <a:cs typeface="Courier New"/>
                <a:sym typeface="Courier New"/>
              </a:defRPr>
            </a:pPr>
            <a:r>
              <a:t>% git clone </a:t>
            </a:r>
            <a:r>
              <a:rPr u="sng">
                <a:hlinkClick r:id="rId2" invalidUrl="" action="" tgtFrame="" tooltip="" history="1" highlightClick="0" endSnd="0"/>
              </a:rPr>
              <a:t>https://github.com/compiler-research/pldi-tutorials-2023.git</a:t>
            </a:r>
          </a:p>
          <a:p>
            <a:pPr>
              <a:defRPr>
                <a:latin typeface="Courier New"/>
                <a:ea typeface="Courier New"/>
                <a:cs typeface="Courier New"/>
                <a:sym typeface="Courier New"/>
              </a:defRPr>
            </a:pPr>
            <a:r>
              <a:t>% cd pldi-tutorials-2023</a:t>
            </a:r>
          </a:p>
          <a:p>
            <a:pPr>
              <a:defRPr>
                <a:latin typeface="Courier New"/>
                <a:ea typeface="Courier New"/>
                <a:cs typeface="Courier New"/>
                <a:sym typeface="Courier New"/>
              </a:defRPr>
            </a:pPr>
            <a:r>
              <a:t>% mkdir build &amp;&amp; cd build</a:t>
            </a:r>
          </a:p>
          <a:p>
            <a:pPr>
              <a:defRPr>
                <a:latin typeface="Courier New"/>
                <a:ea typeface="Courier New"/>
                <a:cs typeface="Courier New"/>
                <a:sym typeface="Courier New"/>
              </a:defRPr>
            </a:pPr>
            <a:r>
              <a:t>% cmake -GNinja -DCMAKE_BUILD_TYPE=Debug \</a:t>
            </a:r>
            <a:br/>
            <a:r>
              <a:t>    -DLLVM_DIR=/path/to/llvm-build</a:t>
            </a:r>
            <a:r>
              <a:rPr>
                <a:solidFill>
                  <a:schemeClr val="accent5">
                    <a:hueOff val="106044"/>
                    <a:satOff val="10158"/>
                    <a:lumOff val="16042"/>
                  </a:schemeClr>
                </a:solidFill>
              </a:rPr>
              <a:t>/lib/cmake/llvm</a:t>
            </a:r>
            <a:r>
              <a:t> \</a:t>
            </a:r>
            <a:br/>
            <a:r>
              <a:t>    ..</a:t>
            </a:r>
          </a:p>
          <a:p>
            <a:pPr>
              <a:defRPr>
                <a:latin typeface="Courier New"/>
                <a:ea typeface="Courier New"/>
                <a:cs typeface="Courier New"/>
                <a:sym typeface="Courier New"/>
              </a:defRPr>
            </a:pPr>
            <a:r>
              <a:t>% ninja</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Kaleidoscope.h"/>
          <p:cNvSpPr txBox="1"/>
          <p:nvPr>
            <p:ph type="body" sz="half" idx="1"/>
          </p:nvPr>
        </p:nvSpPr>
        <p:spPr>
          <a:xfrm>
            <a:off x="1206500" y="4158843"/>
            <a:ext cx="21971000" cy="3874314"/>
          </a:xfrm>
          <a:prstGeom prst="rect">
            <a:avLst/>
          </a:prstGeom>
        </p:spPr>
        <p:txBody>
          <a:bodyPr/>
          <a:lstStyle/>
          <a:p>
            <a:pPr/>
            <a:r>
              <a:t>Kaleidoscope.h</a:t>
            </a:r>
          </a:p>
        </p:txBody>
      </p:sp>
      <p:sp>
        <p:nvSpPr>
          <p:cNvPr id="550" name="Parser and JIT Definition"/>
          <p:cNvSpPr txBox="1"/>
          <p:nvPr/>
        </p:nvSpPr>
        <p:spPr>
          <a:xfrm>
            <a:off x="8392985" y="7802882"/>
            <a:ext cx="7598030"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spcBef>
                <a:spcPts val="1800"/>
              </a:spcBef>
              <a:defRPr spc="-55" sz="5500"/>
            </a:lvl1pPr>
          </a:lstStyle>
          <a:p>
            <a:pPr/>
            <a:r>
              <a:t>Parser and JIT Definition</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Kaleidoscope.h"/>
          <p:cNvSpPr txBox="1"/>
          <p:nvPr>
            <p:ph type="title"/>
          </p:nvPr>
        </p:nvSpPr>
        <p:spPr>
          <a:prstGeom prst="rect">
            <a:avLst/>
          </a:prstGeom>
        </p:spPr>
        <p:txBody>
          <a:bodyPr/>
          <a:lstStyle/>
          <a:p>
            <a:pPr/>
            <a:r>
              <a:t>Kaleidoscope.h</a:t>
            </a:r>
          </a:p>
        </p:txBody>
      </p:sp>
      <p:sp>
        <p:nvSpPr>
          <p:cNvPr id="553" name="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Overview</a:t>
            </a:r>
          </a:p>
        </p:txBody>
      </p:sp>
      <p:sp>
        <p:nvSpPr>
          <p:cNvPr id="554" name="Kaleidoscope FunctionAST definition…"/>
          <p:cNvSpPr txBox="1"/>
          <p:nvPr>
            <p:ph type="body" idx="1"/>
          </p:nvPr>
        </p:nvSpPr>
        <p:spPr>
          <a:prstGeom prst="rect">
            <a:avLst/>
          </a:prstGeom>
        </p:spPr>
        <p:txBody>
          <a:bodyPr/>
          <a:lstStyle/>
          <a:p>
            <a:pPr/>
            <a:r>
              <a:t>Kaleidoscope </a:t>
            </a:r>
            <a:r>
              <a:rPr>
                <a:solidFill>
                  <a:schemeClr val="accent3"/>
                </a:solidFill>
                <a:latin typeface="Courier New"/>
                <a:ea typeface="Courier New"/>
                <a:cs typeface="Courier New"/>
                <a:sym typeface="Courier New"/>
              </a:rPr>
              <a:t>FunctionAST</a:t>
            </a:r>
            <a:r>
              <a:t> definition</a:t>
            </a:r>
          </a:p>
          <a:p>
            <a:pPr lvl="1"/>
            <a:r>
              <a:t>Just a pair of </a:t>
            </a:r>
            <a:r>
              <a:rPr>
                <a:solidFill>
                  <a:schemeClr val="accent3"/>
                </a:solidFill>
                <a:latin typeface="Courier New"/>
                <a:ea typeface="Courier New"/>
                <a:cs typeface="Courier New"/>
                <a:sym typeface="Courier New"/>
              </a:rPr>
              <a:t>PrototypeAST</a:t>
            </a:r>
            <a:r>
              <a:t> + </a:t>
            </a:r>
            <a:r>
              <a:rPr>
                <a:solidFill>
                  <a:schemeClr val="accent3"/>
                </a:solidFill>
                <a:latin typeface="Courier New"/>
                <a:ea typeface="Courier New"/>
                <a:cs typeface="Courier New"/>
                <a:sym typeface="Courier New"/>
              </a:rPr>
              <a:t>ExprAST</a:t>
            </a:r>
            <a:endParaRPr>
              <a:solidFill>
                <a:schemeClr val="accent3"/>
              </a:solidFill>
              <a:latin typeface="Courier New"/>
              <a:ea typeface="Courier New"/>
              <a:cs typeface="Courier New"/>
              <a:sym typeface="Courier New"/>
            </a:endParaRPr>
          </a:p>
          <a:p>
            <a:pPr lvl="1"/>
            <a:r>
              <a:t>Kaleidoscope functions are compile units for the purpose of this tutorial</a:t>
            </a:r>
          </a:p>
          <a:p>
            <a:pPr/>
            <a:r>
              <a:rPr>
                <a:solidFill>
                  <a:schemeClr val="accent3"/>
                </a:solidFill>
                <a:latin typeface="Courier New"/>
                <a:ea typeface="Courier New"/>
                <a:cs typeface="Courier New"/>
                <a:sym typeface="Courier New"/>
              </a:rPr>
              <a:t>KaleidoscopeParser</a:t>
            </a:r>
            <a:r>
              <a:t> — Incremental Kaleidoscope parser</a:t>
            </a:r>
          </a:p>
          <a:p>
            <a:pPr lvl="1"/>
            <a:r>
              <a:rPr>
                <a:solidFill>
                  <a:schemeClr val="accent4"/>
                </a:solidFill>
                <a:latin typeface="Courier New"/>
                <a:ea typeface="Courier New"/>
                <a:cs typeface="Courier New"/>
                <a:sym typeface="Courier New"/>
              </a:rPr>
              <a:t>parse</a:t>
            </a:r>
            <a:r>
              <a:t> — Translate source to </a:t>
            </a:r>
            <a:r>
              <a:rPr>
                <a:solidFill>
                  <a:schemeClr val="accent3"/>
                </a:solidFill>
                <a:latin typeface="Courier New"/>
                <a:ea typeface="Courier New"/>
                <a:cs typeface="Courier New"/>
                <a:sym typeface="Courier New"/>
              </a:rPr>
              <a:t>FunctionAST</a:t>
            </a:r>
            <a:r>
              <a:t> [ + expression name ]</a:t>
            </a:r>
          </a:p>
          <a:p>
            <a:pPr lvl="1"/>
            <a:r>
              <a:rPr>
                <a:solidFill>
                  <a:schemeClr val="accent4"/>
                </a:solidFill>
                <a:latin typeface="Courier New"/>
                <a:ea typeface="Courier New"/>
                <a:cs typeface="Courier New"/>
                <a:sym typeface="Courier New"/>
              </a:rPr>
              <a:t>codegen</a:t>
            </a:r>
            <a:r>
              <a:t> — Compile </a:t>
            </a:r>
            <a:r>
              <a:rPr>
                <a:solidFill>
                  <a:schemeClr val="accent3"/>
                </a:solidFill>
                <a:latin typeface="Courier New"/>
                <a:ea typeface="Courier New"/>
                <a:cs typeface="Courier New"/>
                <a:sym typeface="Courier New"/>
              </a:rPr>
              <a:t>FunctionAST</a:t>
            </a:r>
            <a:r>
              <a:t> to </a:t>
            </a:r>
            <a:r>
              <a:rPr>
                <a:solidFill>
                  <a:schemeClr val="accent3"/>
                </a:solidFill>
                <a:latin typeface="Courier New"/>
                <a:ea typeface="Courier New"/>
                <a:cs typeface="Courier New"/>
                <a:sym typeface="Courier New"/>
              </a:rPr>
              <a:t>llvm</a:t>
            </a:r>
            <a:r>
              <a:rPr>
                <a:latin typeface="Courier New"/>
                <a:ea typeface="Courier New"/>
                <a:cs typeface="Courier New"/>
                <a:sym typeface="Courier New"/>
              </a:rPr>
              <a:t>::</a:t>
            </a:r>
            <a:r>
              <a:rPr>
                <a:solidFill>
                  <a:schemeClr val="accent3"/>
                </a:solidFill>
                <a:latin typeface="Courier New"/>
                <a:ea typeface="Courier New"/>
                <a:cs typeface="Courier New"/>
                <a:sym typeface="Courier New"/>
              </a:rPr>
              <a:t>ThreadSafeModule</a:t>
            </a:r>
            <a:r>
              <a:rPr>
                <a:latin typeface="Courier New"/>
                <a:ea typeface="Courier New"/>
                <a:cs typeface="Courier New"/>
                <a:sym typeface="Courier New"/>
              </a:rPr>
              <a:t>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54">
                                            <p:bg/>
                                          </p:spTgt>
                                        </p:tgtEl>
                                        <p:attrNameLst>
                                          <p:attrName>style.visibility</p:attrName>
                                        </p:attrNameLst>
                                      </p:cBhvr>
                                      <p:to>
                                        <p:strVal val="visible"/>
                                      </p:to>
                                    </p:set>
                                    <p:animEffect filter="fade" transition="in">
                                      <p:cBhvr>
                                        <p:cTn id="7" dur="500"/>
                                        <p:tgtEl>
                                          <p:spTgt spid="55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54">
                                            <p:txEl>
                                              <p:pRg st="0" end="0"/>
                                            </p:txEl>
                                          </p:spTgt>
                                        </p:tgtEl>
                                        <p:attrNameLst>
                                          <p:attrName>style.visibility</p:attrName>
                                        </p:attrNameLst>
                                      </p:cBhvr>
                                      <p:to>
                                        <p:strVal val="visible"/>
                                      </p:to>
                                    </p:set>
                                    <p:animEffect filter="fade" transition="in">
                                      <p:cBhvr>
                                        <p:cTn id="10" dur="500"/>
                                        <p:tgtEl>
                                          <p:spTgt spid="55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54">
                                            <p:txEl>
                                              <p:pRg st="1" end="1"/>
                                            </p:txEl>
                                          </p:spTgt>
                                        </p:tgtEl>
                                        <p:attrNameLst>
                                          <p:attrName>style.visibility</p:attrName>
                                        </p:attrNameLst>
                                      </p:cBhvr>
                                      <p:to>
                                        <p:strVal val="visible"/>
                                      </p:to>
                                    </p:set>
                                    <p:animEffect filter="fade" transition="in">
                                      <p:cBhvr>
                                        <p:cTn id="15" dur="500"/>
                                        <p:tgtEl>
                                          <p:spTgt spid="55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54">
                                            <p:txEl>
                                              <p:pRg st="2" end="2"/>
                                            </p:txEl>
                                          </p:spTgt>
                                        </p:tgtEl>
                                        <p:attrNameLst>
                                          <p:attrName>style.visibility</p:attrName>
                                        </p:attrNameLst>
                                      </p:cBhvr>
                                      <p:to>
                                        <p:strVal val="visible"/>
                                      </p:to>
                                    </p:set>
                                    <p:animEffect filter="fade" transition="in">
                                      <p:cBhvr>
                                        <p:cTn id="20" dur="500"/>
                                        <p:tgtEl>
                                          <p:spTgt spid="55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54">
                                            <p:txEl>
                                              <p:pRg st="3" end="3"/>
                                            </p:txEl>
                                          </p:spTgt>
                                        </p:tgtEl>
                                        <p:attrNameLst>
                                          <p:attrName>style.visibility</p:attrName>
                                        </p:attrNameLst>
                                      </p:cBhvr>
                                      <p:to>
                                        <p:strVal val="visible"/>
                                      </p:to>
                                    </p:set>
                                    <p:animEffect filter="fade" transition="in">
                                      <p:cBhvr>
                                        <p:cTn id="25" dur="500"/>
                                        <p:tgtEl>
                                          <p:spTgt spid="55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54">
                                            <p:txEl>
                                              <p:pRg st="4" end="4"/>
                                            </p:txEl>
                                          </p:spTgt>
                                        </p:tgtEl>
                                        <p:attrNameLst>
                                          <p:attrName>style.visibility</p:attrName>
                                        </p:attrNameLst>
                                      </p:cBhvr>
                                      <p:to>
                                        <p:strVal val="visible"/>
                                      </p:to>
                                    </p:set>
                                    <p:animEffect filter="fade" transition="in">
                                      <p:cBhvr>
                                        <p:cTn id="30" dur="500"/>
                                        <p:tgtEl>
                                          <p:spTgt spid="55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554">
                                            <p:txEl>
                                              <p:pRg st="5" end="5"/>
                                            </p:txEl>
                                          </p:spTgt>
                                        </p:tgtEl>
                                        <p:attrNameLst>
                                          <p:attrName>style.visibility</p:attrName>
                                        </p:attrNameLst>
                                      </p:cBhvr>
                                      <p:to>
                                        <p:strVal val="visible"/>
                                      </p:to>
                                    </p:set>
                                    <p:animEffect filter="fade" transition="in">
                                      <p:cBhvr>
                                        <p:cTn id="35" dur="500"/>
                                        <p:tgtEl>
                                          <p:spTgt spid="554">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4"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Kaleidoscope.h"/>
          <p:cNvSpPr txBox="1"/>
          <p:nvPr>
            <p:ph type="title"/>
          </p:nvPr>
        </p:nvSpPr>
        <p:spPr>
          <a:prstGeom prst="rect">
            <a:avLst/>
          </a:prstGeom>
        </p:spPr>
        <p:txBody>
          <a:bodyPr/>
          <a:lstStyle/>
          <a:p>
            <a:pPr/>
            <a:r>
              <a:t>Kaleidoscope.h</a:t>
            </a:r>
          </a:p>
        </p:txBody>
      </p:sp>
      <p:sp>
        <p:nvSpPr>
          <p:cNvPr id="557" name="KaleidoscopeJIT — member variab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KaleidoscopeJIT — member variables</a:t>
            </a:r>
          </a:p>
        </p:txBody>
      </p:sp>
      <p:sp>
        <p:nvSpPr>
          <p:cNvPr id="558" name="ExecutionSession — Top-level management for ORC programs…"/>
          <p:cNvSpPr txBox="1"/>
          <p:nvPr>
            <p:ph type="body" idx="1"/>
          </p:nvPr>
        </p:nvSpPr>
        <p:spPr>
          <a:prstGeom prst="rect">
            <a:avLst/>
          </a:prstGeom>
        </p:spPr>
        <p:txBody>
          <a:bodyPr/>
          <a:lstStyle/>
          <a:p>
            <a:pPr/>
            <a:r>
              <a:rPr>
                <a:solidFill>
                  <a:schemeClr val="accent3"/>
                </a:solidFill>
                <a:latin typeface="Courier New"/>
                <a:ea typeface="Courier New"/>
                <a:cs typeface="Courier New"/>
                <a:sym typeface="Courier New"/>
              </a:rPr>
              <a:t>ExecutionSession</a:t>
            </a:r>
            <a:r>
              <a:t> — Top-level management for ORC programs</a:t>
            </a:r>
          </a:p>
          <a:p>
            <a:pPr lvl="1">
              <a:spcBef>
                <a:spcPts val="2800"/>
              </a:spcBef>
            </a:pPr>
            <a:r>
              <a:t>Create JITDylibs, manage JIT’d resources, perform symbol lookup</a:t>
            </a:r>
          </a:p>
          <a:p>
            <a:pPr/>
            <a:r>
              <a:rPr>
                <a:solidFill>
                  <a:schemeClr val="accent3"/>
                </a:solidFill>
                <a:latin typeface="Courier New"/>
                <a:ea typeface="Courier New"/>
                <a:cs typeface="Courier New"/>
                <a:sym typeface="Courier New"/>
              </a:rPr>
              <a:t>DataLayout</a:t>
            </a:r>
            <a:r>
              <a:t> — LLVM IR data lowering: endianness, alignment, mangling</a:t>
            </a:r>
          </a:p>
          <a:p>
            <a:pPr/>
            <a:r>
              <a:rPr>
                <a:solidFill>
                  <a:schemeClr val="accent3"/>
                </a:solidFill>
                <a:latin typeface="Courier New"/>
                <a:ea typeface="Courier New"/>
                <a:cs typeface="Courier New"/>
                <a:sym typeface="Courier New"/>
              </a:rPr>
              <a:t>Mangler</a:t>
            </a:r>
            <a:r>
              <a:t> — Map C/IR symbol names to linker-level names suitable for lookup</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58">
                                            <p:bg/>
                                          </p:spTgt>
                                        </p:tgtEl>
                                        <p:attrNameLst>
                                          <p:attrName>style.visibility</p:attrName>
                                        </p:attrNameLst>
                                      </p:cBhvr>
                                      <p:to>
                                        <p:strVal val="visible"/>
                                      </p:to>
                                    </p:set>
                                    <p:animEffect filter="fade" transition="in">
                                      <p:cBhvr>
                                        <p:cTn id="7" dur="500"/>
                                        <p:tgtEl>
                                          <p:spTgt spid="55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58">
                                            <p:txEl>
                                              <p:pRg st="0" end="0"/>
                                            </p:txEl>
                                          </p:spTgt>
                                        </p:tgtEl>
                                        <p:attrNameLst>
                                          <p:attrName>style.visibility</p:attrName>
                                        </p:attrNameLst>
                                      </p:cBhvr>
                                      <p:to>
                                        <p:strVal val="visible"/>
                                      </p:to>
                                    </p:set>
                                    <p:animEffect filter="fade" transition="in">
                                      <p:cBhvr>
                                        <p:cTn id="10" dur="500"/>
                                        <p:tgtEl>
                                          <p:spTgt spid="5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58">
                                            <p:txEl>
                                              <p:pRg st="1" end="1"/>
                                            </p:txEl>
                                          </p:spTgt>
                                        </p:tgtEl>
                                        <p:attrNameLst>
                                          <p:attrName>style.visibility</p:attrName>
                                        </p:attrNameLst>
                                      </p:cBhvr>
                                      <p:to>
                                        <p:strVal val="visible"/>
                                      </p:to>
                                    </p:set>
                                    <p:animEffect filter="fade" transition="in">
                                      <p:cBhvr>
                                        <p:cTn id="15" dur="500"/>
                                        <p:tgtEl>
                                          <p:spTgt spid="5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58">
                                            <p:txEl>
                                              <p:pRg st="2" end="2"/>
                                            </p:txEl>
                                          </p:spTgt>
                                        </p:tgtEl>
                                        <p:attrNameLst>
                                          <p:attrName>style.visibility</p:attrName>
                                        </p:attrNameLst>
                                      </p:cBhvr>
                                      <p:to>
                                        <p:strVal val="visible"/>
                                      </p:to>
                                    </p:set>
                                    <p:animEffect filter="fade" transition="in">
                                      <p:cBhvr>
                                        <p:cTn id="20" dur="500"/>
                                        <p:tgtEl>
                                          <p:spTgt spid="5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58">
                                            <p:txEl>
                                              <p:pRg st="3" end="3"/>
                                            </p:txEl>
                                          </p:spTgt>
                                        </p:tgtEl>
                                        <p:attrNameLst>
                                          <p:attrName>style.visibility</p:attrName>
                                        </p:attrNameLst>
                                      </p:cBhvr>
                                      <p:to>
                                        <p:strVal val="visible"/>
                                      </p:to>
                                    </p:set>
                                    <p:animEffect filter="fade" transition="in">
                                      <p:cBhvr>
                                        <p:cTn id="25" dur="500"/>
                                        <p:tgtEl>
                                          <p:spTgt spid="55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58"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ORC APIs"/>
          <p:cNvSpPr txBox="1"/>
          <p:nvPr>
            <p:ph type="title"/>
          </p:nvPr>
        </p:nvSpPr>
        <p:spPr>
          <a:prstGeom prst="rect">
            <a:avLst/>
          </a:prstGeom>
        </p:spPr>
        <p:txBody>
          <a:bodyPr/>
          <a:lstStyle/>
          <a:p>
            <a:pPr/>
            <a:r>
              <a:t>ORC APIs</a:t>
            </a:r>
          </a:p>
        </p:txBody>
      </p:sp>
      <p:sp>
        <p:nvSpPr>
          <p:cNvPr id="561" name="ORC uses linker-mangled symbol nam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ORC uses </a:t>
            </a:r>
            <a:r>
              <a:rPr i="1"/>
              <a:t>linker-mangled</a:t>
            </a:r>
            <a:r>
              <a:t> symbol names</a:t>
            </a:r>
          </a:p>
        </p:txBody>
      </p:sp>
      <p:sp>
        <p:nvSpPr>
          <p:cNvPr id="562" name="What are linker-mangled names?…"/>
          <p:cNvSpPr txBox="1"/>
          <p:nvPr>
            <p:ph type="body" idx="1"/>
          </p:nvPr>
        </p:nvSpPr>
        <p:spPr>
          <a:prstGeom prst="rect">
            <a:avLst/>
          </a:prstGeom>
        </p:spPr>
        <p:txBody>
          <a:bodyPr anchor="ctr"/>
          <a:lstStyle/>
          <a:p>
            <a:pPr marL="0" indent="0" algn="ctr">
              <a:buSzTx/>
              <a:buNone/>
              <a:defRPr sz="6200"/>
            </a:pPr>
            <a:r>
              <a:t>What are linker-mangled names?</a:t>
            </a:r>
          </a:p>
          <a:p>
            <a:pPr marL="0" indent="0" algn="ctr">
              <a:buSzTx/>
              <a:buNone/>
              <a:defRPr sz="6200"/>
            </a:pPr>
            <a:r>
              <a:t>E.g. on Darwin, C </a:t>
            </a:r>
            <a:r>
              <a:rPr>
                <a:solidFill>
                  <a:schemeClr val="accent2"/>
                </a:solidFill>
                <a:latin typeface="Courier New"/>
                <a:ea typeface="Courier New"/>
                <a:cs typeface="Courier New"/>
                <a:sym typeface="Courier New"/>
              </a:rPr>
              <a:t>void</a:t>
            </a:r>
            <a:r>
              <a:rPr>
                <a:latin typeface="Courier New"/>
                <a:ea typeface="Courier New"/>
                <a:cs typeface="Courier New"/>
                <a:sym typeface="Courier New"/>
              </a:rPr>
              <a:t> </a:t>
            </a:r>
            <a:r>
              <a:rPr>
                <a:solidFill>
                  <a:schemeClr val="accent4"/>
                </a:solidFill>
                <a:latin typeface="Courier New"/>
                <a:ea typeface="Courier New"/>
                <a:cs typeface="Courier New"/>
                <a:sym typeface="Courier New"/>
              </a:rPr>
              <a:t>foo</a:t>
            </a:r>
            <a:r>
              <a:rPr>
                <a:latin typeface="Courier New"/>
                <a:ea typeface="Courier New"/>
                <a:cs typeface="Courier New"/>
                <a:sym typeface="Courier New"/>
              </a:rPr>
              <a:t>(</a:t>
            </a:r>
            <a:r>
              <a:rPr>
                <a:solidFill>
                  <a:schemeClr val="accent2"/>
                </a:solidFill>
                <a:latin typeface="Courier New"/>
                <a:ea typeface="Courier New"/>
                <a:cs typeface="Courier New"/>
                <a:sym typeface="Courier New"/>
              </a:rPr>
              <a:t>void</a:t>
            </a:r>
            <a:r>
              <a:rPr>
                <a:latin typeface="Courier New"/>
                <a:ea typeface="Courier New"/>
                <a:cs typeface="Courier New"/>
                <a:sym typeface="Courier New"/>
              </a:rPr>
              <a:t>)</a:t>
            </a:r>
            <a:br>
              <a:rPr>
                <a:latin typeface="Courier New"/>
                <a:ea typeface="Courier New"/>
                <a:cs typeface="Courier New"/>
                <a:sym typeface="Courier New"/>
              </a:rPr>
            </a:br>
            <a:r>
              <a:t>becomes assembly symbol </a:t>
            </a:r>
            <a:r>
              <a:rPr>
                <a:solidFill>
                  <a:schemeClr val="accent1">
                    <a:lumOff val="13575"/>
                  </a:schemeClr>
                </a:solidFill>
                <a:latin typeface="Courier New"/>
                <a:ea typeface="Courier New"/>
                <a:cs typeface="Courier New"/>
                <a:sym typeface="Courier New"/>
              </a:rPr>
              <a:t>_foo</a:t>
            </a:r>
          </a:p>
          <a:p>
            <a:pPr marL="0" indent="0" algn="ctr">
              <a:buSzTx/>
              <a:buNone/>
              <a:defRPr sz="6200"/>
            </a:pPr>
            <a:r>
              <a:t>Why use linker-mangled names in a JIT?</a:t>
            </a:r>
          </a:p>
          <a:p>
            <a:pPr marL="0" indent="0" algn="ctr">
              <a:buSzTx/>
              <a:buNone/>
              <a:defRPr sz="6200"/>
            </a:pPr>
            <a:r>
              <a:t>Consistency with existing compilers and compiled code</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62">
                                            <p:bg/>
                                          </p:spTgt>
                                        </p:tgtEl>
                                        <p:attrNameLst>
                                          <p:attrName>style.visibility</p:attrName>
                                        </p:attrNameLst>
                                      </p:cBhvr>
                                      <p:to>
                                        <p:strVal val="visible"/>
                                      </p:to>
                                    </p:set>
                                    <p:animEffect filter="fade" transition="in">
                                      <p:cBhvr>
                                        <p:cTn id="7" dur="500"/>
                                        <p:tgtEl>
                                          <p:spTgt spid="56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62">
                                            <p:txEl>
                                              <p:pRg st="0" end="0"/>
                                            </p:txEl>
                                          </p:spTgt>
                                        </p:tgtEl>
                                        <p:attrNameLst>
                                          <p:attrName>style.visibility</p:attrName>
                                        </p:attrNameLst>
                                      </p:cBhvr>
                                      <p:to>
                                        <p:strVal val="visible"/>
                                      </p:to>
                                    </p:set>
                                    <p:animEffect filter="fade" transition="in">
                                      <p:cBhvr>
                                        <p:cTn id="10" dur="500"/>
                                        <p:tgtEl>
                                          <p:spTgt spid="56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62">
                                            <p:txEl>
                                              <p:pRg st="1" end="1"/>
                                            </p:txEl>
                                          </p:spTgt>
                                        </p:tgtEl>
                                        <p:attrNameLst>
                                          <p:attrName>style.visibility</p:attrName>
                                        </p:attrNameLst>
                                      </p:cBhvr>
                                      <p:to>
                                        <p:strVal val="visible"/>
                                      </p:to>
                                    </p:set>
                                    <p:animEffect filter="fade" transition="in">
                                      <p:cBhvr>
                                        <p:cTn id="15" dur="500"/>
                                        <p:tgtEl>
                                          <p:spTgt spid="56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62">
                                            <p:txEl>
                                              <p:pRg st="2" end="2"/>
                                            </p:txEl>
                                          </p:spTgt>
                                        </p:tgtEl>
                                        <p:attrNameLst>
                                          <p:attrName>style.visibility</p:attrName>
                                        </p:attrNameLst>
                                      </p:cBhvr>
                                      <p:to>
                                        <p:strVal val="visible"/>
                                      </p:to>
                                    </p:set>
                                    <p:animEffect filter="fade" transition="in">
                                      <p:cBhvr>
                                        <p:cTn id="20" dur="500"/>
                                        <p:tgtEl>
                                          <p:spTgt spid="56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62">
                                            <p:txEl>
                                              <p:pRg st="3" end="3"/>
                                            </p:txEl>
                                          </p:spTgt>
                                        </p:tgtEl>
                                        <p:attrNameLst>
                                          <p:attrName>style.visibility</p:attrName>
                                        </p:attrNameLst>
                                      </p:cBhvr>
                                      <p:to>
                                        <p:strVal val="visible"/>
                                      </p:to>
                                    </p:set>
                                    <p:animEffect filter="fade" transition="in">
                                      <p:cBhvr>
                                        <p:cTn id="25" dur="500"/>
                                        <p:tgtEl>
                                          <p:spTgt spid="562">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2"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Kaleidoscope.h"/>
          <p:cNvSpPr txBox="1"/>
          <p:nvPr>
            <p:ph type="title"/>
          </p:nvPr>
        </p:nvSpPr>
        <p:spPr>
          <a:prstGeom prst="rect">
            <a:avLst/>
          </a:prstGeom>
        </p:spPr>
        <p:txBody>
          <a:bodyPr/>
          <a:lstStyle/>
          <a:p>
            <a:pPr/>
            <a:r>
              <a:t>Kaleidoscope.h</a:t>
            </a:r>
          </a:p>
        </p:txBody>
      </p:sp>
      <p:sp>
        <p:nvSpPr>
          <p:cNvPr id="565" name="KaleidoscopeJIT — member variab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KaleidoscopeJIT — member variables</a:t>
            </a:r>
          </a:p>
        </p:txBody>
      </p:sp>
      <p:sp>
        <p:nvSpPr>
          <p:cNvPr id="566" name="ExecutionSession — Top-level management for ORC programs…"/>
          <p:cNvSpPr txBox="1"/>
          <p:nvPr>
            <p:ph type="body" idx="1"/>
          </p:nvPr>
        </p:nvSpPr>
        <p:spPr>
          <a:prstGeom prst="rect">
            <a:avLst/>
          </a:prstGeom>
        </p:spPr>
        <p:txBody>
          <a:bodyPr/>
          <a:lstStyle/>
          <a:p>
            <a:pPr/>
            <a:r>
              <a:rPr>
                <a:solidFill>
                  <a:schemeClr val="accent3"/>
                </a:solidFill>
                <a:latin typeface="Courier New"/>
                <a:ea typeface="Courier New"/>
                <a:cs typeface="Courier New"/>
                <a:sym typeface="Courier New"/>
              </a:rPr>
              <a:t>ExecutionSession</a:t>
            </a:r>
            <a:r>
              <a:t> — Top-level management for ORC programs</a:t>
            </a:r>
          </a:p>
          <a:p>
            <a:pPr lvl="1">
              <a:spcBef>
                <a:spcPts val="2800"/>
              </a:spcBef>
            </a:pPr>
            <a:r>
              <a:t>Create JITDylibs, manage JIT’d resources, perform symbol lookup</a:t>
            </a:r>
          </a:p>
          <a:p>
            <a:pPr/>
            <a:r>
              <a:rPr>
                <a:solidFill>
                  <a:schemeClr val="accent3"/>
                </a:solidFill>
                <a:latin typeface="Courier New"/>
                <a:ea typeface="Courier New"/>
                <a:cs typeface="Courier New"/>
                <a:sym typeface="Courier New"/>
              </a:rPr>
              <a:t>DataLayout</a:t>
            </a:r>
            <a:r>
              <a:t> — LLVM IR data lowering: endianness, alignment, mangling</a:t>
            </a:r>
          </a:p>
          <a:p>
            <a:pPr/>
            <a:r>
              <a:rPr>
                <a:solidFill>
                  <a:schemeClr val="accent3"/>
                </a:solidFill>
                <a:latin typeface="Courier New"/>
                <a:ea typeface="Courier New"/>
                <a:cs typeface="Courier New"/>
                <a:sym typeface="Courier New"/>
              </a:rPr>
              <a:t>Mangler</a:t>
            </a:r>
            <a:r>
              <a:t> — Map C/IR symbol names to linker-level names suitable for lookup</a:t>
            </a:r>
          </a:p>
          <a:p>
            <a:pPr/>
            <a:r>
              <a:rPr>
                <a:solidFill>
                  <a:schemeClr val="accent3"/>
                </a:solidFill>
                <a:latin typeface="Courier New"/>
                <a:ea typeface="Courier New"/>
                <a:cs typeface="Courier New"/>
                <a:sym typeface="Courier New"/>
              </a:rPr>
              <a:t>ObjectLinkingLayer</a:t>
            </a:r>
            <a:r>
              <a:t> — Links relocatable object files</a:t>
            </a:r>
          </a:p>
          <a:p>
            <a:pPr/>
            <a:r>
              <a:rPr>
                <a:solidFill>
                  <a:schemeClr val="accent3"/>
                </a:solidFill>
                <a:latin typeface="Courier New"/>
                <a:ea typeface="Courier New"/>
                <a:cs typeface="Courier New"/>
                <a:sym typeface="Courier New"/>
              </a:rPr>
              <a:t>IRCompileLayer</a:t>
            </a:r>
            <a:r>
              <a:t> — Compile LLVM IR to relocatable object files</a:t>
            </a:r>
          </a:p>
          <a:p>
            <a:pPr/>
            <a:r>
              <a:rPr>
                <a:solidFill>
                  <a:schemeClr val="accent3"/>
                </a:solidFill>
                <a:latin typeface="Courier New"/>
                <a:ea typeface="Courier New"/>
                <a:cs typeface="Courier New"/>
                <a:sym typeface="Courier New"/>
              </a:rPr>
              <a:t>JITDylib</a:t>
            </a:r>
            <a:r>
              <a:t> — The program representation container</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66">
                                            <p:txEl>
                                              <p:pRg st="4" end="4"/>
                                            </p:txEl>
                                          </p:spTgt>
                                        </p:tgtEl>
                                        <p:attrNameLst>
                                          <p:attrName>style.visibility</p:attrName>
                                        </p:attrNameLst>
                                      </p:cBhvr>
                                      <p:to>
                                        <p:strVal val="visible"/>
                                      </p:to>
                                    </p:set>
                                    <p:animEffect filter="fade" transition="in">
                                      <p:cBhvr>
                                        <p:cTn id="7" dur="500"/>
                                        <p:tgtEl>
                                          <p:spTgt spid="56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1" fill="hold">
                                  <p:stCondLst>
                                    <p:cond delay="0"/>
                                  </p:stCondLst>
                                  <p:iterate type="el" backwards="0">
                                    <p:tmAbs val="0"/>
                                  </p:iterate>
                                  <p:childTnLst>
                                    <p:set>
                                      <p:cBhvr>
                                        <p:cTn id="11" fill="hold"/>
                                        <p:tgtEl>
                                          <p:spTgt spid="566">
                                            <p:txEl>
                                              <p:pRg st="5" end="5"/>
                                            </p:txEl>
                                          </p:spTgt>
                                        </p:tgtEl>
                                        <p:attrNameLst>
                                          <p:attrName>style.visibility</p:attrName>
                                        </p:attrNameLst>
                                      </p:cBhvr>
                                      <p:to>
                                        <p:strVal val="visible"/>
                                      </p:to>
                                    </p:set>
                                    <p:animEffect filter="fade" transition="in">
                                      <p:cBhvr>
                                        <p:cTn id="12" dur="500"/>
                                        <p:tgtEl>
                                          <p:spTgt spid="56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1" fill="hold">
                                  <p:stCondLst>
                                    <p:cond delay="0"/>
                                  </p:stCondLst>
                                  <p:iterate type="el" backwards="0">
                                    <p:tmAbs val="0"/>
                                  </p:iterate>
                                  <p:childTnLst>
                                    <p:set>
                                      <p:cBhvr>
                                        <p:cTn id="16" fill="hold"/>
                                        <p:tgtEl>
                                          <p:spTgt spid="566">
                                            <p:txEl>
                                              <p:pRg st="6" end="6"/>
                                            </p:txEl>
                                          </p:spTgt>
                                        </p:tgtEl>
                                        <p:attrNameLst>
                                          <p:attrName>style.visibility</p:attrName>
                                        </p:attrNameLst>
                                      </p:cBhvr>
                                      <p:to>
                                        <p:strVal val="visible"/>
                                      </p:to>
                                    </p:set>
                                    <p:animEffect filter="fade" transition="in">
                                      <p:cBhvr>
                                        <p:cTn id="17" dur="500"/>
                                        <p:tgtEl>
                                          <p:spTgt spid="56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6"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Kaleidoscope.h"/>
          <p:cNvSpPr txBox="1"/>
          <p:nvPr>
            <p:ph type="title"/>
          </p:nvPr>
        </p:nvSpPr>
        <p:spPr>
          <a:prstGeom prst="rect">
            <a:avLst/>
          </a:prstGeom>
        </p:spPr>
        <p:txBody>
          <a:bodyPr/>
          <a:lstStyle/>
          <a:p>
            <a:pPr/>
            <a:r>
              <a:t>Kaleidoscope.h</a:t>
            </a:r>
          </a:p>
        </p:txBody>
      </p:sp>
      <p:sp>
        <p:nvSpPr>
          <p:cNvPr id="569" name="KaleidoscopeJIT — metho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KaleidoscopeJIT — methods</a:t>
            </a:r>
          </a:p>
        </p:txBody>
      </p:sp>
      <p:sp>
        <p:nvSpPr>
          <p:cNvPr id="570" name="Create tries to create members, bails out on error…"/>
          <p:cNvSpPr txBox="1"/>
          <p:nvPr>
            <p:ph type="body" idx="1"/>
          </p:nvPr>
        </p:nvSpPr>
        <p:spPr>
          <a:prstGeom prst="rect">
            <a:avLst/>
          </a:prstGeom>
        </p:spPr>
        <p:txBody>
          <a:bodyPr/>
          <a:lstStyle/>
          <a:p>
            <a:pPr>
              <a:lnSpc>
                <a:spcPct val="100000"/>
              </a:lnSpc>
              <a:spcBef>
                <a:spcPts val="3200"/>
              </a:spcBef>
            </a:pPr>
            <a:r>
              <a:rPr>
                <a:solidFill>
                  <a:schemeClr val="accent4"/>
                </a:solidFill>
                <a:latin typeface="Courier New"/>
                <a:ea typeface="Courier New"/>
                <a:cs typeface="Courier New"/>
                <a:sym typeface="Courier New"/>
              </a:rPr>
              <a:t>Create</a:t>
            </a:r>
            <a:r>
              <a:t> tries to create members, bails out on error</a:t>
            </a:r>
          </a:p>
          <a:p>
            <a:pPr lvl="1">
              <a:lnSpc>
                <a:spcPct val="100000"/>
              </a:lnSpc>
              <a:spcBef>
                <a:spcPts val="3200"/>
              </a:spcBef>
            </a:pPr>
            <a:r>
              <a:rPr>
                <a:solidFill>
                  <a:schemeClr val="accent3"/>
                </a:solidFill>
                <a:latin typeface="Courier New"/>
                <a:ea typeface="Courier New"/>
                <a:cs typeface="Courier New"/>
                <a:sym typeface="Courier New"/>
              </a:rPr>
              <a:t>ExecutorProcessControl</a:t>
            </a:r>
            <a:r>
              <a:t> abstracts the target process (in this case the current process) — it’s owned by </a:t>
            </a:r>
            <a:r>
              <a:rPr>
                <a:solidFill>
                  <a:schemeClr val="accent3"/>
                </a:solidFill>
                <a:latin typeface="Courier New"/>
                <a:ea typeface="Courier New"/>
                <a:cs typeface="Courier New"/>
                <a:sym typeface="Courier New"/>
              </a:rPr>
              <a:t>ExecutionSession</a:t>
            </a:r>
            <a:endParaRPr>
              <a:solidFill>
                <a:schemeClr val="accent3"/>
              </a:solidFill>
              <a:latin typeface="Courier New"/>
              <a:ea typeface="Courier New"/>
              <a:cs typeface="Courier New"/>
              <a:sym typeface="Courier New"/>
            </a:endParaRPr>
          </a:p>
          <a:p>
            <a:pPr lvl="1">
              <a:lnSpc>
                <a:spcPct val="100000"/>
              </a:lnSpc>
              <a:spcBef>
                <a:spcPts val="3200"/>
              </a:spcBef>
            </a:pPr>
            <a:r>
              <a:rPr>
                <a:solidFill>
                  <a:schemeClr val="accent3"/>
                </a:solidFill>
                <a:latin typeface="Courier New"/>
                <a:ea typeface="Courier New"/>
                <a:cs typeface="Courier New"/>
                <a:sym typeface="Courier New"/>
              </a:rPr>
              <a:t>JITTargetMachineBuilder</a:t>
            </a:r>
            <a:r>
              <a:t> builds </a:t>
            </a:r>
            <a:r>
              <a:rPr>
                <a:solidFill>
                  <a:schemeClr val="accent3"/>
                </a:solidFill>
                <a:latin typeface="Courier New"/>
                <a:ea typeface="Courier New"/>
                <a:cs typeface="Courier New"/>
                <a:sym typeface="Courier New"/>
              </a:rPr>
              <a:t>llvm</a:t>
            </a:r>
            <a:r>
              <a:rPr>
                <a:latin typeface="Courier New"/>
                <a:ea typeface="Courier New"/>
                <a:cs typeface="Courier New"/>
                <a:sym typeface="Courier New"/>
              </a:rPr>
              <a:t>::</a:t>
            </a:r>
            <a:r>
              <a:rPr>
                <a:solidFill>
                  <a:schemeClr val="accent3"/>
                </a:solidFill>
                <a:latin typeface="Courier New"/>
                <a:ea typeface="Courier New"/>
                <a:cs typeface="Courier New"/>
                <a:sym typeface="Courier New"/>
              </a:rPr>
              <a:t>TargetMachine</a:t>
            </a:r>
            <a:r>
              <a:t> instances for LLVM IR compilation </a:t>
            </a:r>
          </a:p>
          <a:p>
            <a:pPr>
              <a:lnSpc>
                <a:spcPct val="100000"/>
              </a:lnSpc>
              <a:spcBef>
                <a:spcPts val="3200"/>
              </a:spcBef>
            </a:pPr>
            <a:r>
              <a:rPr>
                <a:solidFill>
                  <a:schemeClr val="accent4"/>
                </a:solidFill>
                <a:latin typeface="Courier New"/>
                <a:ea typeface="Courier New"/>
                <a:cs typeface="Courier New"/>
                <a:sym typeface="Courier New"/>
              </a:rPr>
              <a:t>~KaleidoscopeJIT</a:t>
            </a:r>
            <a:r>
              <a:t> destructor calls </a:t>
            </a:r>
            <a:r>
              <a:rPr>
                <a:latin typeface="Courier New"/>
                <a:ea typeface="Courier New"/>
                <a:cs typeface="Courier New"/>
                <a:sym typeface="Courier New"/>
              </a:rPr>
              <a:t>ExecutionSession::endSession</a:t>
            </a:r>
          </a:p>
          <a:p>
            <a:pPr lvl="1">
              <a:lnSpc>
                <a:spcPct val="100000"/>
              </a:lnSpc>
              <a:spcBef>
                <a:spcPts val="3200"/>
              </a:spcBef>
            </a:pPr>
            <a:r>
              <a:t>Releases JIT’d resources</a:t>
            </a:r>
          </a:p>
          <a:p>
            <a:pPr>
              <a:lnSpc>
                <a:spcPct val="100000"/>
              </a:lnSpc>
              <a:spcBef>
                <a:spcPts val="3200"/>
              </a:spcBef>
            </a:pPr>
            <a:r>
              <a:rPr>
                <a:solidFill>
                  <a:schemeClr val="accent4"/>
                </a:solidFill>
                <a:latin typeface="Courier New"/>
                <a:ea typeface="Courier New"/>
                <a:cs typeface="Courier New"/>
                <a:sym typeface="Courier New"/>
              </a:rPr>
              <a:t>KaleidoscopeJIT</a:t>
            </a:r>
            <a:r>
              <a:t> constructor is trivial — just sets member variables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70">
                                            <p:bg/>
                                          </p:spTgt>
                                        </p:tgtEl>
                                        <p:attrNameLst>
                                          <p:attrName>style.visibility</p:attrName>
                                        </p:attrNameLst>
                                      </p:cBhvr>
                                      <p:to>
                                        <p:strVal val="visible"/>
                                      </p:to>
                                    </p:set>
                                    <p:animEffect filter="fade" transition="in">
                                      <p:cBhvr>
                                        <p:cTn id="7" dur="500"/>
                                        <p:tgtEl>
                                          <p:spTgt spid="57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70">
                                            <p:txEl>
                                              <p:pRg st="0" end="0"/>
                                            </p:txEl>
                                          </p:spTgt>
                                        </p:tgtEl>
                                        <p:attrNameLst>
                                          <p:attrName>style.visibility</p:attrName>
                                        </p:attrNameLst>
                                      </p:cBhvr>
                                      <p:to>
                                        <p:strVal val="visible"/>
                                      </p:to>
                                    </p:set>
                                    <p:animEffect filter="fade" transition="in">
                                      <p:cBhvr>
                                        <p:cTn id="10" dur="500"/>
                                        <p:tgtEl>
                                          <p:spTgt spid="5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70">
                                            <p:txEl>
                                              <p:pRg st="1" end="1"/>
                                            </p:txEl>
                                          </p:spTgt>
                                        </p:tgtEl>
                                        <p:attrNameLst>
                                          <p:attrName>style.visibility</p:attrName>
                                        </p:attrNameLst>
                                      </p:cBhvr>
                                      <p:to>
                                        <p:strVal val="visible"/>
                                      </p:to>
                                    </p:set>
                                    <p:animEffect filter="fade" transition="in">
                                      <p:cBhvr>
                                        <p:cTn id="15" dur="500"/>
                                        <p:tgtEl>
                                          <p:spTgt spid="5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70">
                                            <p:txEl>
                                              <p:pRg st="2" end="2"/>
                                            </p:txEl>
                                          </p:spTgt>
                                        </p:tgtEl>
                                        <p:attrNameLst>
                                          <p:attrName>style.visibility</p:attrName>
                                        </p:attrNameLst>
                                      </p:cBhvr>
                                      <p:to>
                                        <p:strVal val="visible"/>
                                      </p:to>
                                    </p:set>
                                    <p:animEffect filter="fade" transition="in">
                                      <p:cBhvr>
                                        <p:cTn id="20" dur="500"/>
                                        <p:tgtEl>
                                          <p:spTgt spid="5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70">
                                            <p:txEl>
                                              <p:pRg st="3" end="3"/>
                                            </p:txEl>
                                          </p:spTgt>
                                        </p:tgtEl>
                                        <p:attrNameLst>
                                          <p:attrName>style.visibility</p:attrName>
                                        </p:attrNameLst>
                                      </p:cBhvr>
                                      <p:to>
                                        <p:strVal val="visible"/>
                                      </p:to>
                                    </p:set>
                                    <p:animEffect filter="fade" transition="in">
                                      <p:cBhvr>
                                        <p:cTn id="25" dur="500"/>
                                        <p:tgtEl>
                                          <p:spTgt spid="5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570">
                                            <p:txEl>
                                              <p:pRg st="4" end="4"/>
                                            </p:txEl>
                                          </p:spTgt>
                                        </p:tgtEl>
                                        <p:attrNameLst>
                                          <p:attrName>style.visibility</p:attrName>
                                        </p:attrNameLst>
                                      </p:cBhvr>
                                      <p:to>
                                        <p:strVal val="visible"/>
                                      </p:to>
                                    </p:set>
                                    <p:animEffect filter="fade" transition="in">
                                      <p:cBhvr>
                                        <p:cTn id="30" dur="500"/>
                                        <p:tgtEl>
                                          <p:spTgt spid="5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570">
                                            <p:txEl>
                                              <p:pRg st="5" end="5"/>
                                            </p:txEl>
                                          </p:spTgt>
                                        </p:tgtEl>
                                        <p:attrNameLst>
                                          <p:attrName>style.visibility</p:attrName>
                                        </p:attrNameLst>
                                      </p:cBhvr>
                                      <p:to>
                                        <p:strVal val="visible"/>
                                      </p:to>
                                    </p:set>
                                    <p:animEffect filter="fade" transition="in">
                                      <p:cBhvr>
                                        <p:cTn id="35" dur="500"/>
                                        <p:tgtEl>
                                          <p:spTgt spid="57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0"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Exercise 1…"/>
          <p:cNvSpPr txBox="1"/>
          <p:nvPr>
            <p:ph type="body" sz="half" idx="1"/>
          </p:nvPr>
        </p:nvSpPr>
        <p:spPr>
          <a:prstGeom prst="rect">
            <a:avLst/>
          </a:prstGeom>
        </p:spPr>
        <p:txBody>
          <a:bodyPr/>
          <a:lstStyle/>
          <a:p>
            <a:pPr>
              <a:lnSpc>
                <a:spcPct val="110000"/>
              </a:lnSpc>
            </a:pPr>
            <a:r>
              <a:t>Exercise 1</a:t>
            </a:r>
          </a:p>
          <a:p>
            <a:pPr>
              <a:lnSpc>
                <a:spcPct val="110000"/>
              </a:lnSpc>
            </a:pPr>
            <a:r>
              <a:t>Simple REPL, Eager Compilation</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Exercise 1"/>
          <p:cNvSpPr txBox="1"/>
          <p:nvPr>
            <p:ph type="title"/>
          </p:nvPr>
        </p:nvSpPr>
        <p:spPr>
          <a:prstGeom prst="rect">
            <a:avLst/>
          </a:prstGeom>
        </p:spPr>
        <p:txBody>
          <a:bodyPr/>
          <a:lstStyle/>
          <a:p>
            <a:pPr/>
            <a:r>
              <a:t>Exercise 1</a:t>
            </a:r>
          </a:p>
        </p:txBody>
      </p:sp>
      <p:sp>
        <p:nvSpPr>
          <p:cNvPr id="575" name="Includ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Includes</a:t>
            </a:r>
          </a:p>
        </p:txBody>
      </p:sp>
      <p:sp>
        <p:nvSpPr>
          <p:cNvPr id="576" name="#include &quot;Kaleidoscope.h&quot;…"/>
          <p:cNvSpPr txBox="1"/>
          <p:nvPr>
            <p:ph type="body" idx="1"/>
          </p:nvPr>
        </p:nvSpPr>
        <p:spPr>
          <a:prstGeom prst="rect">
            <a:avLst/>
          </a:prstGeom>
        </p:spPr>
        <p:txBody>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5230E1"/>
                </a:solidFill>
              </a:rPr>
              <a:t>#include</a:t>
            </a:r>
            <a:r>
              <a:rPr>
                <a:solidFill>
                  <a:srgbClr val="F4F4F4"/>
                </a:solidFill>
              </a:rPr>
              <a:t> </a:t>
            </a:r>
            <a:r>
              <a:t>"Kaleidoscope.h"</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5230E1"/>
                </a:solidFill>
              </a:rPr>
              <a:t>#include</a:t>
            </a:r>
            <a:r>
              <a:rPr>
                <a:solidFill>
                  <a:srgbClr val="F4F4F4"/>
                </a:solidFill>
              </a:rPr>
              <a:t> </a:t>
            </a:r>
            <a:r>
              <a:t>"llvm/LineEditor/LineEditor.h"</a:t>
            </a:r>
            <a:br>
              <a:rPr>
                <a:solidFill>
                  <a:srgbClr val="F4F4F4"/>
                </a:solidFill>
              </a:rPr>
            </a:br>
            <a:r>
              <a:rPr>
                <a:solidFill>
                  <a:srgbClr val="5230E1"/>
                </a:solidFill>
              </a:rPr>
              <a:t>#include</a:t>
            </a:r>
            <a:r>
              <a:rPr>
                <a:solidFill>
                  <a:srgbClr val="F4F4F4"/>
                </a:solidFill>
              </a:rPr>
              <a:t> </a:t>
            </a:r>
            <a:r>
              <a:t>"llvm/Support/InitLLVM.h"</a:t>
            </a:r>
            <a:br>
              <a:rPr>
                <a:solidFill>
                  <a:srgbClr val="F4F4F4"/>
                </a:solidFill>
              </a:rPr>
            </a:br>
            <a:r>
              <a:rPr>
                <a:solidFill>
                  <a:srgbClr val="5230E1"/>
                </a:solidFill>
              </a:rPr>
              <a:t>#include</a:t>
            </a:r>
            <a:r>
              <a:rPr>
                <a:solidFill>
                  <a:srgbClr val="F4F4F4"/>
                </a:solidFill>
              </a:rPr>
              <a:t> </a:t>
            </a:r>
            <a:r>
              <a:t>"llvm/Support/TargetSelect.h"</a:t>
            </a:r>
          </a:p>
        </p:txBody>
      </p:sp>
      <p:sp>
        <p:nvSpPr>
          <p:cNvPr id="577" name="This workshop"/>
          <p:cNvSpPr txBox="1"/>
          <p:nvPr/>
        </p:nvSpPr>
        <p:spPr>
          <a:xfrm>
            <a:off x="14524274" y="4090655"/>
            <a:ext cx="7211282"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pc="-132" sz="6600"/>
            </a:lvl1pPr>
          </a:lstStyle>
          <a:p>
            <a:pPr/>
            <a:r>
              <a:t>This workshop</a:t>
            </a:r>
          </a:p>
        </p:txBody>
      </p:sp>
      <p:sp>
        <p:nvSpPr>
          <p:cNvPr id="578" name="LLVM Line Editor,…"/>
          <p:cNvSpPr txBox="1"/>
          <p:nvPr/>
        </p:nvSpPr>
        <p:spPr>
          <a:xfrm>
            <a:off x="11200264" y="8864328"/>
            <a:ext cx="10381353" cy="38689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1200"/>
              </a:spcBef>
              <a:defRPr spc="-132" sz="6600"/>
            </a:pPr>
            <a:r>
              <a:t>LLVM Line Editor,</a:t>
            </a:r>
          </a:p>
          <a:p>
            <a:pPr>
              <a:lnSpc>
                <a:spcPct val="80000"/>
              </a:lnSpc>
              <a:spcBef>
                <a:spcPts val="1200"/>
              </a:spcBef>
              <a:defRPr spc="-132" sz="6600"/>
            </a:pPr>
            <a:r>
              <a:t>LLVM Initialization,</a:t>
            </a:r>
          </a:p>
          <a:p>
            <a:pPr>
              <a:lnSpc>
                <a:spcPct val="80000"/>
              </a:lnSpc>
              <a:spcBef>
                <a:spcPts val="1200"/>
              </a:spcBef>
              <a:defRPr spc="-132" sz="6600"/>
            </a:pPr>
            <a:r>
              <a:t>and Target Initialization</a:t>
            </a:r>
          </a:p>
        </p:txBody>
      </p:sp>
      <p:sp>
        <p:nvSpPr>
          <p:cNvPr id="581" name="Connection Line"/>
          <p:cNvSpPr/>
          <p:nvPr/>
        </p:nvSpPr>
        <p:spPr>
          <a:xfrm>
            <a:off x="10483044" y="4423559"/>
            <a:ext cx="4896824" cy="419519"/>
          </a:xfrm>
          <a:custGeom>
            <a:avLst/>
            <a:gdLst/>
            <a:ahLst/>
            <a:cxnLst>
              <a:cxn ang="0">
                <a:pos x="wd2" y="hd2"/>
              </a:cxn>
              <a:cxn ang="5400000">
                <a:pos x="wd2" y="hd2"/>
              </a:cxn>
              <a:cxn ang="10800000">
                <a:pos x="wd2" y="hd2"/>
              </a:cxn>
              <a:cxn ang="16200000">
                <a:pos x="wd2" y="hd2"/>
              </a:cxn>
            </a:cxnLst>
            <a:rect l="0" t="0" r="r" b="b"/>
            <a:pathLst>
              <a:path w="21600" h="16670" fill="norm" stroke="1" extrusionOk="0">
                <a:moveTo>
                  <a:pt x="0" y="7352"/>
                </a:moveTo>
                <a:cubicBezTo>
                  <a:pt x="7400" y="-4930"/>
                  <a:pt x="14600" y="-1824"/>
                  <a:pt x="21600" y="16670"/>
                </a:cubicBezTo>
              </a:path>
            </a:pathLst>
          </a:custGeom>
          <a:ln w="38100">
            <a:solidFill>
              <a:srgbClr val="FFFFFF"/>
            </a:solidFill>
            <a:miter lim="400000"/>
            <a:headEnd type="triangle"/>
          </a:ln>
        </p:spPr>
        <p:txBody>
          <a:bodyPr/>
          <a:lstStyle/>
          <a:p>
            <a:pPr/>
          </a:p>
        </p:txBody>
      </p:sp>
      <p:sp>
        <p:nvSpPr>
          <p:cNvPr id="582" name="Connection Line"/>
          <p:cNvSpPr/>
          <p:nvPr/>
        </p:nvSpPr>
        <p:spPr>
          <a:xfrm>
            <a:off x="15683842" y="6555623"/>
            <a:ext cx="1327846" cy="2308702"/>
          </a:xfrm>
          <a:custGeom>
            <a:avLst/>
            <a:gdLst/>
            <a:ahLst/>
            <a:cxnLst>
              <a:cxn ang="0">
                <a:pos x="wd2" y="hd2"/>
              </a:cxn>
              <a:cxn ang="5400000">
                <a:pos x="wd2" y="hd2"/>
              </a:cxn>
              <a:cxn ang="10800000">
                <a:pos x="wd2" y="hd2"/>
              </a:cxn>
              <a:cxn ang="16200000">
                <a:pos x="wd2" y="hd2"/>
              </a:cxn>
            </a:cxnLst>
            <a:rect l="0" t="0" r="r" b="b"/>
            <a:pathLst>
              <a:path w="19392" h="21600" fill="norm" stroke="1" extrusionOk="0">
                <a:moveTo>
                  <a:pt x="0" y="0"/>
                </a:moveTo>
                <a:cubicBezTo>
                  <a:pt x="15366" y="2060"/>
                  <a:pt x="21600" y="9260"/>
                  <a:pt x="18702" y="21600"/>
                </a:cubicBezTo>
              </a:path>
            </a:pathLst>
          </a:custGeom>
          <a:ln w="38100">
            <a:solidFill>
              <a:srgbClr val="FFFFFF"/>
            </a:solidFill>
            <a:miter lim="400000"/>
            <a:head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76">
                                            <p:bg/>
                                          </p:spTgt>
                                        </p:tgtEl>
                                        <p:attrNameLst>
                                          <p:attrName>style.visibility</p:attrName>
                                        </p:attrNameLst>
                                      </p:cBhvr>
                                      <p:to>
                                        <p:strVal val="visible"/>
                                      </p:to>
                                    </p:set>
                                    <p:animEffect filter="fade" transition="in">
                                      <p:cBhvr>
                                        <p:cTn id="7" dur="500"/>
                                        <p:tgtEl>
                                          <p:spTgt spid="57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76">
                                            <p:txEl>
                                              <p:pRg st="0" end="0"/>
                                            </p:txEl>
                                          </p:spTgt>
                                        </p:tgtEl>
                                        <p:attrNameLst>
                                          <p:attrName>style.visibility</p:attrName>
                                        </p:attrNameLst>
                                      </p:cBhvr>
                                      <p:to>
                                        <p:strVal val="visible"/>
                                      </p:to>
                                    </p:set>
                                    <p:animEffect filter="fade" transition="in">
                                      <p:cBhvr>
                                        <p:cTn id="10" dur="500"/>
                                        <p:tgtEl>
                                          <p:spTgt spid="57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581"/>
                                        </p:tgtEl>
                                        <p:attrNameLst>
                                          <p:attrName>style.visibility</p:attrName>
                                        </p:attrNameLst>
                                      </p:cBhvr>
                                      <p:to>
                                        <p:strVal val="visible"/>
                                      </p:to>
                                    </p:set>
                                    <p:animEffect filter="fade" transition="in">
                                      <p:cBhvr>
                                        <p:cTn id="15" dur="500"/>
                                        <p:tgtEl>
                                          <p:spTgt spid="581"/>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577">
                                            <p:bg/>
                                          </p:spTgt>
                                        </p:tgtEl>
                                        <p:attrNameLst>
                                          <p:attrName>style.visibility</p:attrName>
                                        </p:attrNameLst>
                                      </p:cBhvr>
                                      <p:to>
                                        <p:strVal val="visible"/>
                                      </p:to>
                                    </p:set>
                                    <p:animEffect filter="fade" transition="in">
                                      <p:cBhvr>
                                        <p:cTn id="19" dur="500"/>
                                        <p:tgtEl>
                                          <p:spTgt spid="577">
                                            <p:bg/>
                                          </p:spTgt>
                                        </p:tgtEl>
                                      </p:cBhvr>
                                    </p:animEffect>
                                  </p:childTnLst>
                                </p:cTn>
                              </p:par>
                              <p:par>
                                <p:cTn id="20" presetClass="entr" nodeType="withEffect" presetSubtype="0" presetID="10" grpId="3" fill="hold">
                                  <p:stCondLst>
                                    <p:cond delay="0"/>
                                  </p:stCondLst>
                                  <p:iterate type="el" backwards="0">
                                    <p:tmAbs val="0"/>
                                  </p:iterate>
                                  <p:childTnLst>
                                    <p:set>
                                      <p:cBhvr>
                                        <p:cTn id="21" fill="hold"/>
                                        <p:tgtEl>
                                          <p:spTgt spid="577">
                                            <p:txEl>
                                              <p:pRg st="0" end="0"/>
                                            </p:txEl>
                                          </p:spTgt>
                                        </p:tgtEl>
                                        <p:attrNameLst>
                                          <p:attrName>style.visibility</p:attrName>
                                        </p:attrNameLst>
                                      </p:cBhvr>
                                      <p:to>
                                        <p:strVal val="visible"/>
                                      </p:to>
                                    </p:set>
                                    <p:animEffect filter="fade" transition="in">
                                      <p:cBhvr>
                                        <p:cTn id="22" dur="500"/>
                                        <p:tgtEl>
                                          <p:spTgt spid="57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1" fill="hold">
                                  <p:stCondLst>
                                    <p:cond delay="0"/>
                                  </p:stCondLst>
                                  <p:iterate type="el" backwards="0">
                                    <p:tmAbs val="0"/>
                                  </p:iterate>
                                  <p:childTnLst>
                                    <p:set>
                                      <p:cBhvr>
                                        <p:cTn id="26" fill="hold"/>
                                        <p:tgtEl>
                                          <p:spTgt spid="576">
                                            <p:txEl>
                                              <p:pRg st="1" end="1"/>
                                            </p:txEl>
                                          </p:spTgt>
                                        </p:tgtEl>
                                        <p:attrNameLst>
                                          <p:attrName>style.visibility</p:attrName>
                                        </p:attrNameLst>
                                      </p:cBhvr>
                                      <p:to>
                                        <p:strVal val="visible"/>
                                      </p:to>
                                    </p:set>
                                    <p:animEffect filter="fade" transition="in">
                                      <p:cBhvr>
                                        <p:cTn id="27" dur="500"/>
                                        <p:tgtEl>
                                          <p:spTgt spid="57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4" fill="hold">
                                  <p:stCondLst>
                                    <p:cond delay="0"/>
                                  </p:stCondLst>
                                  <p:iterate type="el" backwards="0">
                                    <p:tmAbs val="0"/>
                                  </p:iterate>
                                  <p:childTnLst>
                                    <p:set>
                                      <p:cBhvr>
                                        <p:cTn id="31" fill="hold"/>
                                        <p:tgtEl>
                                          <p:spTgt spid="582"/>
                                        </p:tgtEl>
                                        <p:attrNameLst>
                                          <p:attrName>style.visibility</p:attrName>
                                        </p:attrNameLst>
                                      </p:cBhvr>
                                      <p:to>
                                        <p:strVal val="visible"/>
                                      </p:to>
                                    </p:set>
                                    <p:animEffect filter="fade" transition="in">
                                      <p:cBhvr>
                                        <p:cTn id="32" dur="500"/>
                                        <p:tgtEl>
                                          <p:spTgt spid="582"/>
                                        </p:tgtEl>
                                      </p:cBhvr>
                                    </p:animEffect>
                                  </p:childTnLst>
                                </p:cTn>
                              </p:par>
                            </p:childTnLst>
                          </p:cTn>
                        </p:par>
                        <p:par>
                          <p:cTn id="33" fill="hold">
                            <p:stCondLst>
                              <p:cond delay="500"/>
                            </p:stCondLst>
                            <p:childTnLst>
                              <p:par>
                                <p:cTn id="34" presetClass="entr" nodeType="afterEffect" presetID="10" grpId="5" fill="hold">
                                  <p:stCondLst>
                                    <p:cond delay="0"/>
                                  </p:stCondLst>
                                  <p:iterate type="el" backwards="0">
                                    <p:tmAbs val="0"/>
                                  </p:iterate>
                                  <p:childTnLst>
                                    <p:set>
                                      <p:cBhvr>
                                        <p:cTn id="35" fill="hold"/>
                                        <p:tgtEl>
                                          <p:spTgt spid="578"/>
                                        </p:tgtEl>
                                        <p:attrNameLst>
                                          <p:attrName>style.visibility</p:attrName>
                                        </p:attrNameLst>
                                      </p:cBhvr>
                                      <p:to>
                                        <p:strVal val="visible"/>
                                      </p:to>
                                    </p:set>
                                    <p:animEffect filter="fade" transition="in">
                                      <p:cBhvr>
                                        <p:cTn id="36" dur="5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7" grpId="3"/>
      <p:bldP build="whole" bldLvl="1" animBg="1" rev="0" advAuto="0" spid="581" grpId="2"/>
      <p:bldP build="p" bldLvl="5" animBg="1" rev="0" advAuto="0" spid="576" grpId="1"/>
      <p:bldP build="whole" bldLvl="1" animBg="1" rev="0" advAuto="0" spid="578" grpId="5"/>
      <p:bldP build="whole" bldLvl="1" animBg="1" rev="0" advAuto="0" spid="582" grpId="4"/>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Exercise 1"/>
          <p:cNvSpPr txBox="1"/>
          <p:nvPr>
            <p:ph type="title"/>
          </p:nvPr>
        </p:nvSpPr>
        <p:spPr>
          <a:prstGeom prst="rect">
            <a:avLst/>
          </a:prstGeom>
        </p:spPr>
        <p:txBody>
          <a:bodyPr/>
          <a:lstStyle/>
          <a:p>
            <a:pPr/>
            <a:r>
              <a:t>Exercise 1</a:t>
            </a:r>
          </a:p>
        </p:txBody>
      </p:sp>
      <p:sp>
        <p:nvSpPr>
          <p:cNvPr id="585" name="Initializ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Initialization</a:t>
            </a:r>
          </a:p>
        </p:txBody>
      </p:sp>
      <p:sp>
        <p:nvSpPr>
          <p:cNvPr id="586" name="int main(int argc, char *argv[]) {…"/>
          <p:cNvSpPr txBox="1"/>
          <p:nvPr>
            <p:ph type="body" idx="1"/>
          </p:nvPr>
        </p:nvSpPr>
        <p:spPr>
          <a:prstGeom prst="rect">
            <a:avLst/>
          </a:prstGeom>
        </p:spPr>
        <p:txBody>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int</a:t>
            </a:r>
            <a:r>
              <a:t> </a:t>
            </a:r>
            <a:r>
              <a:rPr>
                <a:solidFill>
                  <a:srgbClr val="5230E1"/>
                </a:solidFill>
              </a:rPr>
              <a:t>main</a:t>
            </a:r>
            <a:r>
              <a:t>(</a:t>
            </a:r>
            <a:r>
              <a:rPr>
                <a:solidFill>
                  <a:srgbClr val="34BC26"/>
                </a:solidFill>
              </a:rPr>
              <a:t>int</a:t>
            </a:r>
            <a:r>
              <a:t> </a:t>
            </a:r>
            <a:r>
              <a:rPr>
                <a:solidFill>
                  <a:srgbClr val="AFAD24"/>
                </a:solidFill>
              </a:rPr>
              <a:t>argc</a:t>
            </a:r>
            <a:r>
              <a:t>, </a:t>
            </a:r>
            <a:r>
              <a:rPr>
                <a:solidFill>
                  <a:srgbClr val="34BC26"/>
                </a:solidFill>
              </a:rPr>
              <a:t>char</a:t>
            </a:r>
            <a:r>
              <a:t> *</a:t>
            </a:r>
            <a:r>
              <a:rPr>
                <a:solidFill>
                  <a:srgbClr val="AFAD24"/>
                </a:solidFill>
              </a:rPr>
              <a:t>argv</a:t>
            </a:r>
            <a:r>
              <a:t>[])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34BC26"/>
                </a:solidFill>
              </a:rPr>
              <a:t>InitLLVM</a:t>
            </a:r>
            <a:r>
              <a:t> </a:t>
            </a:r>
            <a:r>
              <a:rPr>
                <a:solidFill>
                  <a:srgbClr val="AFAD24"/>
                </a:solidFill>
              </a:rPr>
              <a:t>X</a:t>
            </a:r>
            <a:r>
              <a:t>(argc, argv);</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InitializeNativeTarget();</a:t>
            </a:r>
            <a:br/>
            <a:r>
              <a:t>  InitializeNativeTargetAsmPrinter();</a:t>
            </a:r>
            <a:br/>
            <a:r>
              <a:t>  InitializeNativeTargetAsmParser();</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F4F4F4"/>
                </a:solidFill>
              </a:rPr>
              <a:t>  </a:t>
            </a:r>
            <a:r>
              <a:t>ExitOnError</a:t>
            </a:r>
            <a:r>
              <a:rPr>
                <a:solidFill>
                  <a:srgbClr val="F4F4F4"/>
                </a:solidFill>
              </a:rPr>
              <a:t> </a:t>
            </a:r>
            <a:r>
              <a:rPr>
                <a:solidFill>
                  <a:srgbClr val="AFAD24"/>
                </a:solidFill>
              </a:rPr>
              <a:t>ExitOnErr</a:t>
            </a:r>
            <a:r>
              <a:rPr>
                <a:solidFill>
                  <a:srgbClr val="F4F4F4"/>
                </a:solidFill>
              </a:rPr>
              <a:t>(</a:t>
            </a:r>
            <a:r>
              <a:t>"kaleidoscope: "</a:t>
            </a:r>
            <a:r>
              <a:rPr>
                <a:solidFill>
                  <a:srgbClr val="F4F4F4"/>
                </a:solidFill>
              </a:rPr>
              <a:t>);</a:t>
            </a:r>
          </a:p>
        </p:txBody>
      </p:sp>
      <p:sp>
        <p:nvSpPr>
          <p:cNvPr id="587" name="Initialize LLVM, initialize native target, create ExitOnErr"/>
          <p:cNvSpPr txBox="1"/>
          <p:nvPr/>
        </p:nvSpPr>
        <p:spPr>
          <a:xfrm>
            <a:off x="1206500" y="9804217"/>
            <a:ext cx="21971000" cy="31536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nSpc>
                <a:spcPct val="80000"/>
              </a:lnSpc>
              <a:spcBef>
                <a:spcPts val="1200"/>
              </a:spcBef>
              <a:defRPr spc="-116" sz="5800"/>
            </a:pPr>
            <a:r>
              <a:t>Initialize LLVM, initialize native target, create </a:t>
            </a:r>
            <a:r>
              <a:rPr>
                <a:solidFill>
                  <a:schemeClr val="accent3"/>
                </a:solidFill>
                <a:latin typeface="Courier New"/>
                <a:ea typeface="Courier New"/>
                <a:cs typeface="Courier New"/>
                <a:sym typeface="Courier New"/>
              </a:rPr>
              <a:t>ExitOnErr</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86">
                                            <p:bg/>
                                          </p:spTgt>
                                        </p:tgtEl>
                                        <p:attrNameLst>
                                          <p:attrName>style.visibility</p:attrName>
                                        </p:attrNameLst>
                                      </p:cBhvr>
                                      <p:to>
                                        <p:strVal val="visible"/>
                                      </p:to>
                                    </p:set>
                                    <p:animEffect filter="fade" transition="in">
                                      <p:cBhvr>
                                        <p:cTn id="7" dur="1000"/>
                                        <p:tgtEl>
                                          <p:spTgt spid="58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86">
                                            <p:txEl>
                                              <p:pRg st="0" end="0"/>
                                            </p:txEl>
                                          </p:spTgt>
                                        </p:tgtEl>
                                        <p:attrNameLst>
                                          <p:attrName>style.visibility</p:attrName>
                                        </p:attrNameLst>
                                      </p:cBhvr>
                                      <p:to>
                                        <p:strVal val="visible"/>
                                      </p:to>
                                    </p:set>
                                    <p:animEffect filter="fade" transition="in">
                                      <p:cBhvr>
                                        <p:cTn id="10" dur="1000"/>
                                        <p:tgtEl>
                                          <p:spTgt spid="5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586">
                                            <p:txEl>
                                              <p:pRg st="1" end="1"/>
                                            </p:txEl>
                                          </p:spTgt>
                                        </p:tgtEl>
                                        <p:attrNameLst>
                                          <p:attrName>style.visibility</p:attrName>
                                        </p:attrNameLst>
                                      </p:cBhvr>
                                      <p:to>
                                        <p:strVal val="visible"/>
                                      </p:to>
                                    </p:set>
                                    <p:animEffect filter="fade" transition="in">
                                      <p:cBhvr>
                                        <p:cTn id="15" dur="1000"/>
                                        <p:tgtEl>
                                          <p:spTgt spid="5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586">
                                            <p:txEl>
                                              <p:pRg st="2" end="2"/>
                                            </p:txEl>
                                          </p:spTgt>
                                        </p:tgtEl>
                                        <p:attrNameLst>
                                          <p:attrName>style.visibility</p:attrName>
                                        </p:attrNameLst>
                                      </p:cBhvr>
                                      <p:to>
                                        <p:strVal val="visible"/>
                                      </p:to>
                                    </p:set>
                                    <p:animEffect filter="fade" transition="in">
                                      <p:cBhvr>
                                        <p:cTn id="20" dur="1000"/>
                                        <p:tgtEl>
                                          <p:spTgt spid="58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586">
                                            <p:txEl>
                                              <p:pRg st="3" end="3"/>
                                            </p:txEl>
                                          </p:spTgt>
                                        </p:tgtEl>
                                        <p:attrNameLst>
                                          <p:attrName>style.visibility</p:attrName>
                                        </p:attrNameLst>
                                      </p:cBhvr>
                                      <p:to>
                                        <p:strVal val="visible"/>
                                      </p:to>
                                    </p:set>
                                    <p:animEffect filter="fade" transition="in">
                                      <p:cBhvr>
                                        <p:cTn id="25" dur="1000"/>
                                        <p:tgtEl>
                                          <p:spTgt spid="58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2" fill="hold">
                                  <p:stCondLst>
                                    <p:cond delay="0"/>
                                  </p:stCondLst>
                                  <p:iterate type="el" backwards="0">
                                    <p:tmAbs val="0"/>
                                  </p:iterate>
                                  <p:childTnLst>
                                    <p:set>
                                      <p:cBhvr>
                                        <p:cTn id="29" fill="hold"/>
                                        <p:tgtEl>
                                          <p:spTgt spid="587"/>
                                        </p:tgtEl>
                                        <p:attrNameLst>
                                          <p:attrName>style.visibility</p:attrName>
                                        </p:attrNameLst>
                                      </p:cBhvr>
                                      <p:to>
                                        <p:strVal val="visible"/>
                                      </p:to>
                                    </p:set>
                                    <p:animEffect filter="fade" transition="in">
                                      <p:cBhvr>
                                        <p:cTn id="30"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7" grpId="2"/>
      <p:bldP build="p" bldLvl="5" animBg="1" rev="0" advAuto="0" spid="58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irst Steps"/>
          <p:cNvSpPr txBox="1"/>
          <p:nvPr>
            <p:ph type="title"/>
          </p:nvPr>
        </p:nvSpPr>
        <p:spPr>
          <a:prstGeom prst="rect">
            <a:avLst/>
          </a:prstGeom>
        </p:spPr>
        <p:txBody>
          <a:bodyPr/>
          <a:lstStyle/>
          <a:p>
            <a:pPr/>
            <a:r>
              <a:t>First Steps</a:t>
            </a:r>
          </a:p>
        </p:txBody>
      </p:sp>
      <p:sp>
        <p:nvSpPr>
          <p:cNvPr id="174" name="Building LLV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Building LLVM</a:t>
            </a:r>
          </a:p>
        </p:txBody>
      </p:sp>
      <p:sp>
        <p:nvSpPr>
          <p:cNvPr id="175" name="% ninja clang clang-repl opt"/>
          <p:cNvSpPr txBox="1"/>
          <p:nvPr>
            <p:ph type="body" idx="1"/>
          </p:nvPr>
        </p:nvSpPr>
        <p:spPr>
          <a:prstGeom prst="rect">
            <a:avLst/>
          </a:prstGeom>
        </p:spPr>
        <p:txBody>
          <a:bodyPr/>
          <a:lstStyle>
            <a:lvl1pPr>
              <a:defRPr>
                <a:latin typeface="Courier New"/>
                <a:ea typeface="Courier New"/>
                <a:cs typeface="Courier New"/>
                <a:sym typeface="Courier New"/>
              </a:defRPr>
            </a:lvl1pPr>
          </a:lstStyle>
          <a:p>
            <a:pPr/>
            <a:r>
              <a:t>% ninja clang clang-repl opt</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std::unique_ptr&lt;KaleidoscopeJIT&gt; J =     ExitOnErr(KaleidoscopeJIT::Create());…"/>
          <p:cNvSpPr txBox="1"/>
          <p:nvPr>
            <p:ph type="body" idx="1"/>
          </p:nvPr>
        </p:nvSpPr>
        <p:spPr>
          <a:xfrm>
            <a:off x="1206500" y="4212582"/>
            <a:ext cx="21971000" cy="8327856"/>
          </a:xfrm>
          <a:prstGeom prst="rect">
            <a:avLst/>
          </a:prstGeom>
        </p:spPr>
        <p:txBody>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D53BD3"/>
                </a:solidFill>
              </a:rPr>
              <a:t>std</a:t>
            </a:r>
            <a:r>
              <a:t>::</a:t>
            </a:r>
            <a:r>
              <a:rPr>
                <a:solidFill>
                  <a:srgbClr val="34BC26"/>
                </a:solidFill>
              </a:rPr>
              <a:t>unique_ptr</a:t>
            </a:r>
            <a:r>
              <a:t>&lt;KaleidoscopeJIT&gt; </a:t>
            </a:r>
            <a:r>
              <a:rPr>
                <a:solidFill>
                  <a:srgbClr val="AFAD24"/>
                </a:solidFill>
              </a:rPr>
              <a:t>J</a:t>
            </a:r>
            <a:r>
              <a:t> =</a:t>
            </a:r>
            <a:br/>
            <a:r>
              <a:t>    ExitOnErr(</a:t>
            </a:r>
            <a:r>
              <a:rPr>
                <a:solidFill>
                  <a:srgbClr val="D53BD3"/>
                </a:solidFill>
              </a:rPr>
              <a:t>KaleidoscopeJIT</a:t>
            </a:r>
            <a:r>
              <a:t>::Create());</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t>KaleidoscopeParser</a:t>
            </a:r>
            <a:r>
              <a:rPr>
                <a:solidFill>
                  <a:srgbClr val="F4F4F4"/>
                </a:solidFill>
              </a:rPr>
              <a:t> </a:t>
            </a:r>
            <a:r>
              <a:rPr>
                <a:solidFill>
                  <a:srgbClr val="AFAD24"/>
                </a:solidFill>
              </a:rPr>
              <a:t>P</a:t>
            </a:r>
            <a:r>
              <a:rPr>
                <a:solidFill>
                  <a:srgbClr val="F4F4F4"/>
                </a:solidFill>
              </a:rPr>
              <a:t>;</a:t>
            </a:r>
            <a:br>
              <a:rPr>
                <a:solidFill>
                  <a:srgbClr val="F4F4F4"/>
                </a:solidFill>
              </a:rPr>
            </a:b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D53BD3"/>
                </a:solidFill>
              </a:rPr>
              <a:t>llvm</a:t>
            </a:r>
            <a:r>
              <a:rPr>
                <a:solidFill>
                  <a:srgbClr val="F4F4F4"/>
                </a:solidFill>
              </a:rPr>
              <a:t>::</a:t>
            </a:r>
            <a:r>
              <a:t>LineEditor</a:t>
            </a:r>
            <a:r>
              <a:rPr>
                <a:solidFill>
                  <a:srgbClr val="F4F4F4"/>
                </a:solidFill>
              </a:rPr>
              <a:t> </a:t>
            </a:r>
            <a:r>
              <a:rPr>
                <a:solidFill>
                  <a:srgbClr val="AFAD24"/>
                </a:solidFill>
              </a:rPr>
              <a:t>LE</a:t>
            </a:r>
            <a:r>
              <a:rPr>
                <a:solidFill>
                  <a:srgbClr val="F4F4F4"/>
                </a:solidFill>
              </a:rPr>
              <a:t>(</a:t>
            </a:r>
            <a:r>
              <a:t>"kaleidoscope-repl"</a:t>
            </a:r>
            <a:r>
              <a:rPr>
                <a:solidFill>
                  <a:srgbClr val="F4F4F4"/>
                </a:solidFill>
              </a:rPr>
              <a:t>);</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while</a:t>
            </a:r>
            <a:r>
              <a:t> (</a:t>
            </a:r>
            <a:r>
              <a:rPr>
                <a:solidFill>
                  <a:srgbClr val="34BBC8"/>
                </a:solidFill>
              </a:rPr>
              <a:t>auto</a:t>
            </a:r>
            <a:r>
              <a:t> </a:t>
            </a:r>
            <a:r>
              <a:rPr>
                <a:solidFill>
                  <a:srgbClr val="AFAD24"/>
                </a:solidFill>
              </a:rPr>
              <a:t>Line</a:t>
            </a:r>
            <a:r>
              <a:t> = LE.readLine())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chemeClr val="accent2"/>
                </a:solidFill>
              </a:rPr>
              <a:t>auto</a:t>
            </a:r>
            <a:r>
              <a:t> </a:t>
            </a:r>
            <a:r>
              <a:rPr>
                <a:solidFill>
                  <a:srgbClr val="AFAD24"/>
                </a:solidFill>
              </a:rPr>
              <a:t>ParseResult</a:t>
            </a:r>
            <a:r>
              <a:t> = P.parse(*Line);</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34BBC8"/>
                </a:solidFill>
              </a:rPr>
              <a:t>if</a:t>
            </a:r>
            <a:r>
              <a:t> (!ParseResult)</a:t>
            </a:r>
            <a:br/>
            <a:r>
              <a:t>    </a:t>
            </a:r>
            <a:r>
              <a:rPr>
                <a:solidFill>
                  <a:schemeClr val="accent2"/>
                </a:solidFill>
              </a:rPr>
              <a:t>continue</a:t>
            </a:r>
            <a:r>
              <a: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p>
        </p:txBody>
      </p:sp>
      <p:sp>
        <p:nvSpPr>
          <p:cNvPr id="590" name="Exercise 1"/>
          <p:cNvSpPr txBox="1"/>
          <p:nvPr>
            <p:ph type="title"/>
          </p:nvPr>
        </p:nvSpPr>
        <p:spPr>
          <a:prstGeom prst="rect">
            <a:avLst/>
          </a:prstGeom>
        </p:spPr>
        <p:txBody>
          <a:bodyPr/>
          <a:lstStyle/>
          <a:p>
            <a:pPr/>
            <a:r>
              <a:t>Exercise 1</a:t>
            </a:r>
          </a:p>
        </p:txBody>
      </p:sp>
      <p:sp>
        <p:nvSpPr>
          <p:cNvPr id="591" name="JIT, Parser, and REPL setu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JIT, Parser, and REPL setup</a:t>
            </a:r>
          </a:p>
        </p:txBody>
      </p:sp>
      <p:sp>
        <p:nvSpPr>
          <p:cNvPr id="592" name="JIT"/>
          <p:cNvSpPr txBox="1"/>
          <p:nvPr/>
        </p:nvSpPr>
        <p:spPr>
          <a:xfrm>
            <a:off x="17407475" y="3841620"/>
            <a:ext cx="4197693" cy="13185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80000"/>
              </a:lnSpc>
              <a:spcBef>
                <a:spcPts val="1200"/>
              </a:spcBef>
              <a:defRPr spc="-116" sz="5800"/>
            </a:lvl1pPr>
          </a:lstStyle>
          <a:p>
            <a:pPr/>
            <a:r>
              <a:t>JIT</a:t>
            </a:r>
          </a:p>
        </p:txBody>
      </p:sp>
      <p:sp>
        <p:nvSpPr>
          <p:cNvPr id="598" name="Connection Line"/>
          <p:cNvSpPr/>
          <p:nvPr/>
        </p:nvSpPr>
        <p:spPr>
          <a:xfrm>
            <a:off x="13967645" y="4122198"/>
            <a:ext cx="3303881" cy="333237"/>
          </a:xfrm>
          <a:custGeom>
            <a:avLst/>
            <a:gdLst/>
            <a:ahLst/>
            <a:cxnLst>
              <a:cxn ang="0">
                <a:pos x="wd2" y="hd2"/>
              </a:cxn>
              <a:cxn ang="5400000">
                <a:pos x="wd2" y="hd2"/>
              </a:cxn>
              <a:cxn ang="10800000">
                <a:pos x="wd2" y="hd2"/>
              </a:cxn>
              <a:cxn ang="16200000">
                <a:pos x="wd2" y="hd2"/>
              </a:cxn>
            </a:cxnLst>
            <a:rect l="0" t="0" r="r" b="b"/>
            <a:pathLst>
              <a:path w="21600" h="16322" fill="norm" stroke="1" extrusionOk="0">
                <a:moveTo>
                  <a:pt x="21600" y="16322"/>
                </a:moveTo>
                <a:cubicBezTo>
                  <a:pt x="15377" y="-3557"/>
                  <a:pt x="8177" y="-5278"/>
                  <a:pt x="0" y="11159"/>
                </a:cubicBezTo>
              </a:path>
            </a:pathLst>
          </a:custGeom>
          <a:ln w="38100">
            <a:solidFill>
              <a:srgbClr val="FFFFFF"/>
            </a:solidFill>
            <a:miter lim="400000"/>
            <a:tailEnd type="triangle"/>
          </a:ln>
        </p:spPr>
        <p:txBody>
          <a:bodyPr/>
          <a:lstStyle/>
          <a:p>
            <a:pPr/>
          </a:p>
        </p:txBody>
      </p:sp>
      <p:sp>
        <p:nvSpPr>
          <p:cNvPr id="594" name="Parser"/>
          <p:cNvSpPr txBox="1"/>
          <p:nvPr/>
        </p:nvSpPr>
        <p:spPr>
          <a:xfrm>
            <a:off x="17155582" y="6190444"/>
            <a:ext cx="2329408" cy="10970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1200"/>
              </a:spcBef>
              <a:defRPr spc="-116" sz="5800"/>
            </a:lvl1pPr>
          </a:lstStyle>
          <a:p>
            <a:pPr/>
            <a:r>
              <a:t>Parser</a:t>
            </a:r>
          </a:p>
        </p:txBody>
      </p:sp>
      <p:sp>
        <p:nvSpPr>
          <p:cNvPr id="599" name="Connection Line"/>
          <p:cNvSpPr/>
          <p:nvPr/>
        </p:nvSpPr>
        <p:spPr>
          <a:xfrm>
            <a:off x="9000646" y="6272674"/>
            <a:ext cx="7981481" cy="4036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15805"/>
                </a:moveTo>
                <a:cubicBezTo>
                  <a:pt x="15428" y="-5399"/>
                  <a:pt x="8228" y="-5267"/>
                  <a:pt x="0" y="16201"/>
                </a:cubicBezTo>
              </a:path>
            </a:pathLst>
          </a:custGeom>
          <a:ln w="38100">
            <a:solidFill>
              <a:srgbClr val="FFFFFF"/>
            </a:solidFill>
            <a:miter lim="400000"/>
            <a:tailEnd type="triangle"/>
          </a:ln>
        </p:spPr>
        <p:txBody>
          <a:bodyPr/>
          <a:lstStyle/>
          <a:p>
            <a:pPr/>
          </a:p>
        </p:txBody>
      </p:sp>
      <p:sp>
        <p:nvSpPr>
          <p:cNvPr id="596" name="Parse Input to Kaleidoscope AST"/>
          <p:cNvSpPr txBox="1"/>
          <p:nvPr/>
        </p:nvSpPr>
        <p:spPr>
          <a:xfrm>
            <a:off x="11924411" y="10606795"/>
            <a:ext cx="11083179" cy="13185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spcBef>
                <a:spcPts val="1200"/>
              </a:spcBef>
              <a:defRPr spc="-116" sz="5800"/>
            </a:lvl1pPr>
          </a:lstStyle>
          <a:p>
            <a:pPr/>
            <a:r>
              <a:t>Parse Input to Kaleidoscope AST </a:t>
            </a:r>
          </a:p>
        </p:txBody>
      </p:sp>
      <p:sp>
        <p:nvSpPr>
          <p:cNvPr id="600" name="Connection Line"/>
          <p:cNvSpPr/>
          <p:nvPr/>
        </p:nvSpPr>
        <p:spPr>
          <a:xfrm>
            <a:off x="10415323" y="9777445"/>
            <a:ext cx="1509089" cy="1292506"/>
          </a:xfrm>
          <a:custGeom>
            <a:avLst/>
            <a:gdLst/>
            <a:ahLst/>
            <a:cxnLst>
              <a:cxn ang="0">
                <a:pos x="wd2" y="hd2"/>
              </a:cxn>
              <a:cxn ang="5400000">
                <a:pos x="wd2" y="hd2"/>
              </a:cxn>
              <a:cxn ang="10800000">
                <a:pos x="wd2" y="hd2"/>
              </a:cxn>
              <a:cxn ang="16200000">
                <a:pos x="wd2" y="hd2"/>
              </a:cxn>
            </a:cxnLst>
            <a:rect l="0" t="0" r="r" b="b"/>
            <a:pathLst>
              <a:path w="20627" h="21600" fill="norm" stroke="1" extrusionOk="0">
                <a:moveTo>
                  <a:pt x="20627" y="21600"/>
                </a:moveTo>
                <a:cubicBezTo>
                  <a:pt x="5866" y="17373"/>
                  <a:pt x="-973" y="10173"/>
                  <a:pt x="111"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89">
                                            <p:bg/>
                                          </p:spTgt>
                                        </p:tgtEl>
                                        <p:attrNameLst>
                                          <p:attrName>style.visibility</p:attrName>
                                        </p:attrNameLst>
                                      </p:cBhvr>
                                      <p:to>
                                        <p:strVal val="visible"/>
                                      </p:to>
                                    </p:set>
                                    <p:animEffect filter="fade" transition="in">
                                      <p:cBhvr>
                                        <p:cTn id="7" dur="500"/>
                                        <p:tgtEl>
                                          <p:spTgt spid="589">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589">
                                            <p:txEl>
                                              <p:pRg st="0" end="0"/>
                                            </p:txEl>
                                          </p:spTgt>
                                        </p:tgtEl>
                                        <p:attrNameLst>
                                          <p:attrName>style.visibility</p:attrName>
                                        </p:attrNameLst>
                                      </p:cBhvr>
                                      <p:to>
                                        <p:strVal val="visible"/>
                                      </p:to>
                                    </p:set>
                                    <p:animEffect filter="fade" transition="in">
                                      <p:cBhvr>
                                        <p:cTn id="10" dur="500"/>
                                        <p:tgtEl>
                                          <p:spTgt spid="5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598"/>
                                        </p:tgtEl>
                                        <p:attrNameLst>
                                          <p:attrName>style.visibility</p:attrName>
                                        </p:attrNameLst>
                                      </p:cBhvr>
                                      <p:to>
                                        <p:strVal val="visible"/>
                                      </p:to>
                                    </p:set>
                                    <p:animEffect filter="fade" transition="in">
                                      <p:cBhvr>
                                        <p:cTn id="15" dur="500"/>
                                        <p:tgtEl>
                                          <p:spTgt spid="598"/>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592"/>
                                        </p:tgtEl>
                                        <p:attrNameLst>
                                          <p:attrName>style.visibility</p:attrName>
                                        </p:attrNameLst>
                                      </p:cBhvr>
                                      <p:to>
                                        <p:strVal val="visible"/>
                                      </p:to>
                                    </p:set>
                                    <p:animEffect filter="fade" transition="in">
                                      <p:cBhvr>
                                        <p:cTn id="19" dur="500"/>
                                        <p:tgtEl>
                                          <p:spTgt spid="592"/>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1" fill="hold">
                                  <p:stCondLst>
                                    <p:cond delay="0"/>
                                  </p:stCondLst>
                                  <p:iterate type="el" backwards="0">
                                    <p:tmAbs val="0"/>
                                  </p:iterate>
                                  <p:childTnLst>
                                    <p:set>
                                      <p:cBhvr>
                                        <p:cTn id="23" fill="hold"/>
                                        <p:tgtEl>
                                          <p:spTgt spid="589">
                                            <p:txEl>
                                              <p:pRg st="1" end="1"/>
                                            </p:txEl>
                                          </p:spTgt>
                                        </p:tgtEl>
                                        <p:attrNameLst>
                                          <p:attrName>style.visibility</p:attrName>
                                        </p:attrNameLst>
                                      </p:cBhvr>
                                      <p:to>
                                        <p:strVal val="visible"/>
                                      </p:to>
                                    </p:set>
                                    <p:animEffect filter="fade" transition="in">
                                      <p:cBhvr>
                                        <p:cTn id="24" dur="500"/>
                                        <p:tgtEl>
                                          <p:spTgt spid="58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4" fill="hold">
                                  <p:stCondLst>
                                    <p:cond delay="0"/>
                                  </p:stCondLst>
                                  <p:iterate type="el" backwards="0">
                                    <p:tmAbs val="0"/>
                                  </p:iterate>
                                  <p:childTnLst>
                                    <p:set>
                                      <p:cBhvr>
                                        <p:cTn id="28" fill="hold"/>
                                        <p:tgtEl>
                                          <p:spTgt spid="594"/>
                                        </p:tgtEl>
                                        <p:attrNameLst>
                                          <p:attrName>style.visibility</p:attrName>
                                        </p:attrNameLst>
                                      </p:cBhvr>
                                      <p:to>
                                        <p:strVal val="visible"/>
                                      </p:to>
                                    </p:set>
                                    <p:animEffect filter="fade" transition="in">
                                      <p:cBhvr>
                                        <p:cTn id="29" dur="500"/>
                                        <p:tgtEl>
                                          <p:spTgt spid="594"/>
                                        </p:tgtEl>
                                      </p:cBhvr>
                                    </p:animEffect>
                                  </p:childTnLst>
                                </p:cTn>
                              </p:par>
                            </p:childTnLst>
                          </p:cTn>
                        </p:par>
                        <p:par>
                          <p:cTn id="30" fill="hold">
                            <p:stCondLst>
                              <p:cond delay="500"/>
                            </p:stCondLst>
                            <p:childTnLst>
                              <p:par>
                                <p:cTn id="31" presetClass="entr" nodeType="afterEffect" presetID="10" grpId="5" fill="hold">
                                  <p:stCondLst>
                                    <p:cond delay="0"/>
                                  </p:stCondLst>
                                  <p:iterate type="el" backwards="0">
                                    <p:tmAbs val="0"/>
                                  </p:iterate>
                                  <p:childTnLst>
                                    <p:set>
                                      <p:cBhvr>
                                        <p:cTn id="32" fill="hold"/>
                                        <p:tgtEl>
                                          <p:spTgt spid="599"/>
                                        </p:tgtEl>
                                        <p:attrNameLst>
                                          <p:attrName>style.visibility</p:attrName>
                                        </p:attrNameLst>
                                      </p:cBhvr>
                                      <p:to>
                                        <p:strVal val="visible"/>
                                      </p:to>
                                    </p:set>
                                    <p:animEffect filter="fade" transition="in">
                                      <p:cBhvr>
                                        <p:cTn id="33" dur="500"/>
                                        <p:tgtEl>
                                          <p:spTgt spid="599"/>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10" grpId="1" fill="hold">
                                  <p:stCondLst>
                                    <p:cond delay="0"/>
                                  </p:stCondLst>
                                  <p:iterate type="el" backwards="0">
                                    <p:tmAbs val="0"/>
                                  </p:iterate>
                                  <p:childTnLst>
                                    <p:set>
                                      <p:cBhvr>
                                        <p:cTn id="37" fill="hold"/>
                                        <p:tgtEl>
                                          <p:spTgt spid="589">
                                            <p:txEl>
                                              <p:pRg st="2" end="2"/>
                                            </p:txEl>
                                          </p:spTgt>
                                        </p:tgtEl>
                                        <p:attrNameLst>
                                          <p:attrName>style.visibility</p:attrName>
                                        </p:attrNameLst>
                                      </p:cBhvr>
                                      <p:to>
                                        <p:strVal val="visible"/>
                                      </p:to>
                                    </p:set>
                                    <p:animEffect filter="fade" transition="in">
                                      <p:cBhvr>
                                        <p:cTn id="38" dur="500"/>
                                        <p:tgtEl>
                                          <p:spTgt spid="58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10" grpId="1" fill="hold">
                                  <p:stCondLst>
                                    <p:cond delay="0"/>
                                  </p:stCondLst>
                                  <p:iterate type="el" backwards="0">
                                    <p:tmAbs val="0"/>
                                  </p:iterate>
                                  <p:childTnLst>
                                    <p:set>
                                      <p:cBhvr>
                                        <p:cTn id="42" fill="hold"/>
                                        <p:tgtEl>
                                          <p:spTgt spid="589">
                                            <p:txEl>
                                              <p:pRg st="3" end="3"/>
                                            </p:txEl>
                                          </p:spTgt>
                                        </p:tgtEl>
                                        <p:attrNameLst>
                                          <p:attrName>style.visibility</p:attrName>
                                        </p:attrNameLst>
                                      </p:cBhvr>
                                      <p:to>
                                        <p:strVal val="visible"/>
                                      </p:to>
                                    </p:set>
                                    <p:animEffect filter="fade" transition="in">
                                      <p:cBhvr>
                                        <p:cTn id="43" dur="500"/>
                                        <p:tgtEl>
                                          <p:spTgt spid="58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10" grpId="1" fill="hold">
                                  <p:stCondLst>
                                    <p:cond delay="0"/>
                                  </p:stCondLst>
                                  <p:iterate type="el" backwards="0">
                                    <p:tmAbs val="0"/>
                                  </p:iterate>
                                  <p:childTnLst>
                                    <p:set>
                                      <p:cBhvr>
                                        <p:cTn id="47" fill="hold"/>
                                        <p:tgtEl>
                                          <p:spTgt spid="589">
                                            <p:txEl>
                                              <p:pRg st="4" end="4"/>
                                            </p:txEl>
                                          </p:spTgt>
                                        </p:tgtEl>
                                        <p:attrNameLst>
                                          <p:attrName>style.visibility</p:attrName>
                                        </p:attrNameLst>
                                      </p:cBhvr>
                                      <p:to>
                                        <p:strVal val="visible"/>
                                      </p:to>
                                    </p:set>
                                    <p:animEffect filter="fade" transition="in">
                                      <p:cBhvr>
                                        <p:cTn id="48" dur="500"/>
                                        <p:tgtEl>
                                          <p:spTgt spid="589">
                                            <p:txEl>
                                              <p:pRg st="4" end="4"/>
                                            </p:txEl>
                                          </p:spTgt>
                                        </p:tgtEl>
                                      </p:cBhvr>
                                    </p:animEffect>
                                  </p:childTnLst>
                                </p:cTn>
                              </p:par>
                            </p:childTnLst>
                          </p:cTn>
                        </p:par>
                        <p:par>
                          <p:cTn id="49" fill="hold">
                            <p:stCondLst>
                              <p:cond delay="500"/>
                            </p:stCondLst>
                            <p:childTnLst>
                              <p:par>
                                <p:cTn id="50" presetClass="entr" nodeType="afterEffect" presetID="10" grpId="6" fill="hold">
                                  <p:stCondLst>
                                    <p:cond delay="0"/>
                                  </p:stCondLst>
                                  <p:iterate type="el" backwards="0">
                                    <p:tmAbs val="0"/>
                                  </p:iterate>
                                  <p:childTnLst>
                                    <p:set>
                                      <p:cBhvr>
                                        <p:cTn id="51" fill="hold"/>
                                        <p:tgtEl>
                                          <p:spTgt spid="596"/>
                                        </p:tgtEl>
                                        <p:attrNameLst>
                                          <p:attrName>style.visibility</p:attrName>
                                        </p:attrNameLst>
                                      </p:cBhvr>
                                      <p:to>
                                        <p:strVal val="visible"/>
                                      </p:to>
                                    </p:set>
                                    <p:animEffect filter="fade" transition="in">
                                      <p:cBhvr>
                                        <p:cTn id="52" dur="500"/>
                                        <p:tgtEl>
                                          <p:spTgt spid="596"/>
                                        </p:tgtEl>
                                      </p:cBhvr>
                                    </p:animEffect>
                                  </p:childTnLst>
                                </p:cTn>
                              </p:par>
                            </p:childTnLst>
                          </p:cTn>
                        </p:par>
                        <p:par>
                          <p:cTn id="53" fill="hold">
                            <p:stCondLst>
                              <p:cond delay="1000"/>
                            </p:stCondLst>
                            <p:childTnLst>
                              <p:par>
                                <p:cTn id="54" presetClass="entr" nodeType="afterEffect" presetID="10" grpId="7" fill="hold">
                                  <p:stCondLst>
                                    <p:cond delay="0"/>
                                  </p:stCondLst>
                                  <p:iterate type="el" backwards="0">
                                    <p:tmAbs val="0"/>
                                  </p:iterate>
                                  <p:childTnLst>
                                    <p:set>
                                      <p:cBhvr>
                                        <p:cTn id="55" fill="hold"/>
                                        <p:tgtEl>
                                          <p:spTgt spid="600"/>
                                        </p:tgtEl>
                                        <p:attrNameLst>
                                          <p:attrName>style.visibility</p:attrName>
                                        </p:attrNameLst>
                                      </p:cBhvr>
                                      <p:to>
                                        <p:strVal val="visible"/>
                                      </p:to>
                                    </p:set>
                                    <p:animEffect filter="fade" transition="in">
                                      <p:cBhvr>
                                        <p:cTn id="56" dur="500"/>
                                        <p:tgtEl>
                                          <p:spTgt spid="600"/>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10" grpId="1" fill="hold">
                                  <p:stCondLst>
                                    <p:cond delay="0"/>
                                  </p:stCondLst>
                                  <p:iterate type="el" backwards="0">
                                    <p:tmAbs val="0"/>
                                  </p:iterate>
                                  <p:childTnLst>
                                    <p:set>
                                      <p:cBhvr>
                                        <p:cTn id="60" fill="hold"/>
                                        <p:tgtEl>
                                          <p:spTgt spid="589">
                                            <p:txEl>
                                              <p:pRg st="5" end="5"/>
                                            </p:txEl>
                                          </p:spTgt>
                                        </p:tgtEl>
                                        <p:attrNameLst>
                                          <p:attrName>style.visibility</p:attrName>
                                        </p:attrNameLst>
                                      </p:cBhvr>
                                      <p:to>
                                        <p:strVal val="visible"/>
                                      </p:to>
                                    </p:set>
                                    <p:animEffect filter="fade" transition="in">
                                      <p:cBhvr>
                                        <p:cTn id="61" dur="500"/>
                                        <p:tgtEl>
                                          <p:spTgt spid="589">
                                            <p:txEl>
                                              <p:pRg st="5" end="5"/>
                                            </p:txEl>
                                          </p:spTgt>
                                        </p:tgtEl>
                                      </p:cBhvr>
                                    </p:animEffect>
                                  </p:childTnLst>
                                </p:cTn>
                              </p:par>
                            </p:childTnLst>
                          </p:cTn>
                        </p:par>
                        <p:par>
                          <p:cTn id="62" fill="hold">
                            <p:stCondLst>
                              <p:cond delay="500"/>
                            </p:stCondLst>
                            <p:childTnLst>
                              <p:par>
                                <p:cTn id="63" presetClass="entr" nodeType="afterEffect" presetID="10" grpId="1" fill="hold">
                                  <p:stCondLst>
                                    <p:cond delay="0"/>
                                  </p:stCondLst>
                                  <p:iterate type="el" backwards="0">
                                    <p:tmAbs val="0"/>
                                  </p:iterate>
                                  <p:childTnLst>
                                    <p:set>
                                      <p:cBhvr>
                                        <p:cTn id="64" fill="hold"/>
                                        <p:tgtEl>
                                          <p:spTgt spid="589">
                                            <p:txEl>
                                              <p:pRg st="6" end="6"/>
                                            </p:txEl>
                                          </p:spTgt>
                                        </p:tgtEl>
                                        <p:attrNameLst>
                                          <p:attrName>style.visibility</p:attrName>
                                        </p:attrNameLst>
                                      </p:cBhvr>
                                      <p:to>
                                        <p:strVal val="visible"/>
                                      </p:to>
                                    </p:set>
                                    <p:animEffect filter="fade" transition="in">
                                      <p:cBhvr>
                                        <p:cTn id="65" dur="500"/>
                                        <p:tgtEl>
                                          <p:spTgt spid="58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2" grpId="3"/>
      <p:bldP build="whole" bldLvl="1" animBg="1" rev="0" advAuto="0" spid="598" grpId="2"/>
      <p:bldP build="whole" bldLvl="1" animBg="1" rev="0" advAuto="0" spid="599" grpId="5"/>
      <p:bldP build="whole" bldLvl="1" animBg="1" rev="0" advAuto="0" spid="596" grpId="6"/>
      <p:bldP build="p" bldLvl="5" animBg="1" rev="0" advAuto="0" spid="589" grpId="1"/>
      <p:bldP build="whole" bldLvl="1" animBg="1" rev="0" advAuto="0" spid="594" grpId="4"/>
      <p:bldP build="whole" bldLvl="1" animBg="1" rev="0" advAuto="0" spid="600" grpId="7"/>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Exercise 1"/>
          <p:cNvSpPr txBox="1"/>
          <p:nvPr>
            <p:ph type="title"/>
          </p:nvPr>
        </p:nvSpPr>
        <p:spPr>
          <a:prstGeom prst="rect">
            <a:avLst/>
          </a:prstGeom>
        </p:spPr>
        <p:txBody>
          <a:bodyPr/>
          <a:lstStyle/>
          <a:p>
            <a:pPr/>
            <a:r>
              <a:t>Exercise 1</a:t>
            </a:r>
          </a:p>
        </p:txBody>
      </p:sp>
      <p:sp>
        <p:nvSpPr>
          <p:cNvPr id="603" name="Compile Kaleidoscope AST to LLVM IR, add to J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Compile Kaleidoscope AST to LLVM IR, add to JIT</a:t>
            </a:r>
          </a:p>
        </p:txBody>
      </p:sp>
      <p:sp>
        <p:nvSpPr>
          <p:cNvPr id="604" name="auto IRMod =   P.codegen(std::move(ParseResult-&gt;FnAST), J-&gt;DL);…"/>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IRMod</a:t>
            </a:r>
            <a:r>
              <a:t> =</a:t>
            </a:r>
            <a:br/>
            <a:r>
              <a:t>  P.codegen(</a:t>
            </a:r>
            <a:r>
              <a:rPr>
                <a:solidFill>
                  <a:srgbClr val="D53BD3"/>
                </a:solidFill>
              </a:rPr>
              <a:t>std</a:t>
            </a:r>
            <a:r>
              <a:t>::move(ParseResult-&gt;FnAST), J-&gt;DL);</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if</a:t>
            </a:r>
            <a:r>
              <a:t> (!IRMod)</a:t>
            </a:r>
            <a:br/>
            <a:r>
              <a:t>  </a:t>
            </a:r>
            <a:r>
              <a:rPr>
                <a:solidFill>
                  <a:srgbClr val="34BBC8"/>
                </a:solidFill>
              </a:rPr>
              <a:t>continue</a:t>
            </a:r>
            <a:r>
              <a:t>;</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ExitOnErr(</a:t>
            </a:r>
            <a:br/>
            <a:r>
              <a:t>    J-&gt;CompileLayer.add(J-&gt;MainJD, </a:t>
            </a:r>
            <a:r>
              <a:rPr>
                <a:solidFill>
                  <a:srgbClr val="D53BD3"/>
                </a:solidFill>
              </a:rPr>
              <a:t>std</a:t>
            </a:r>
            <a:r>
              <a:t>::move(*IRMod)));</a:t>
            </a:r>
          </a:p>
        </p:txBody>
      </p:sp>
      <p:sp>
        <p:nvSpPr>
          <p:cNvPr id="605" name="Generate LLVM IR Module from Function AST"/>
          <p:cNvSpPr txBox="1"/>
          <p:nvPr/>
        </p:nvSpPr>
        <p:spPr>
          <a:xfrm>
            <a:off x="10592532" y="7180750"/>
            <a:ext cx="1253551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Generate LLVM IR Module from Function AST</a:t>
            </a:r>
          </a:p>
        </p:txBody>
      </p:sp>
      <p:sp>
        <p:nvSpPr>
          <p:cNvPr id="609" name="Connection Line"/>
          <p:cNvSpPr/>
          <p:nvPr/>
        </p:nvSpPr>
        <p:spPr>
          <a:xfrm>
            <a:off x="4346397" y="6568730"/>
            <a:ext cx="6032022" cy="988271"/>
          </a:xfrm>
          <a:custGeom>
            <a:avLst/>
            <a:gdLst/>
            <a:ahLst/>
            <a:cxnLst>
              <a:cxn ang="0">
                <a:pos x="wd2" y="hd2"/>
              </a:cxn>
              <a:cxn ang="5400000">
                <a:pos x="wd2" y="hd2"/>
              </a:cxn>
              <a:cxn ang="10800000">
                <a:pos x="wd2" y="hd2"/>
              </a:cxn>
              <a:cxn ang="16200000">
                <a:pos x="wd2" y="hd2"/>
              </a:cxn>
            </a:cxnLst>
            <a:rect l="0" t="0" r="r" b="b"/>
            <a:pathLst>
              <a:path w="20995" h="21600" fill="norm" stroke="1" extrusionOk="0">
                <a:moveTo>
                  <a:pt x="41" y="0"/>
                </a:moveTo>
                <a:cubicBezTo>
                  <a:pt x="-605" y="11615"/>
                  <a:pt x="6380" y="18815"/>
                  <a:pt x="20995" y="21600"/>
                </a:cubicBezTo>
              </a:path>
            </a:pathLst>
          </a:custGeom>
          <a:ln w="38100">
            <a:solidFill>
              <a:srgbClr val="FFFFFF"/>
            </a:solidFill>
            <a:miter lim="400000"/>
            <a:headEnd type="triangle"/>
          </a:ln>
        </p:spPr>
        <p:txBody>
          <a:bodyPr/>
          <a:lstStyle/>
          <a:p>
            <a:pPr/>
          </a:p>
        </p:txBody>
      </p:sp>
      <p:sp>
        <p:nvSpPr>
          <p:cNvPr id="610" name="Connection Line"/>
          <p:cNvSpPr/>
          <p:nvPr/>
        </p:nvSpPr>
        <p:spPr>
          <a:xfrm>
            <a:off x="9193139" y="10645440"/>
            <a:ext cx="3859687" cy="1251850"/>
          </a:xfrm>
          <a:custGeom>
            <a:avLst/>
            <a:gdLst/>
            <a:ahLst/>
            <a:cxnLst>
              <a:cxn ang="0">
                <a:pos x="wd2" y="hd2"/>
              </a:cxn>
              <a:cxn ang="5400000">
                <a:pos x="wd2" y="hd2"/>
              </a:cxn>
              <a:cxn ang="10800000">
                <a:pos x="wd2" y="hd2"/>
              </a:cxn>
              <a:cxn ang="16200000">
                <a:pos x="wd2" y="hd2"/>
              </a:cxn>
            </a:cxnLst>
            <a:rect l="0" t="0" r="r" b="b"/>
            <a:pathLst>
              <a:path w="21600" h="21587" fill="norm" stroke="1" extrusionOk="0">
                <a:moveTo>
                  <a:pt x="0" y="0"/>
                </a:moveTo>
                <a:cubicBezTo>
                  <a:pt x="726" y="14404"/>
                  <a:pt x="7926" y="21600"/>
                  <a:pt x="21600" y="21587"/>
                </a:cubicBezTo>
              </a:path>
            </a:pathLst>
          </a:custGeom>
          <a:ln w="38100">
            <a:solidFill>
              <a:srgbClr val="FFFFFF"/>
            </a:solidFill>
            <a:miter lim="400000"/>
            <a:headEnd type="triangle"/>
          </a:ln>
        </p:spPr>
        <p:txBody>
          <a:bodyPr/>
          <a:lstStyle/>
          <a:p>
            <a:pPr/>
          </a:p>
        </p:txBody>
      </p:sp>
      <p:sp>
        <p:nvSpPr>
          <p:cNvPr id="608" name="Add IR Module to the JIT"/>
          <p:cNvSpPr txBox="1"/>
          <p:nvPr/>
        </p:nvSpPr>
        <p:spPr>
          <a:xfrm>
            <a:off x="13052841" y="11285571"/>
            <a:ext cx="709300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Add IR Module to the JIT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04">
                                            <p:bg/>
                                          </p:spTgt>
                                        </p:tgtEl>
                                        <p:attrNameLst>
                                          <p:attrName>style.visibility</p:attrName>
                                        </p:attrNameLst>
                                      </p:cBhvr>
                                      <p:to>
                                        <p:strVal val="visible"/>
                                      </p:to>
                                    </p:set>
                                    <p:animEffect filter="fade" transition="in">
                                      <p:cBhvr>
                                        <p:cTn id="7" dur="500"/>
                                        <p:tgtEl>
                                          <p:spTgt spid="60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04">
                                            <p:txEl>
                                              <p:pRg st="0" end="0"/>
                                            </p:txEl>
                                          </p:spTgt>
                                        </p:tgtEl>
                                        <p:attrNameLst>
                                          <p:attrName>style.visibility</p:attrName>
                                        </p:attrNameLst>
                                      </p:cBhvr>
                                      <p:to>
                                        <p:strVal val="visible"/>
                                      </p:to>
                                    </p:set>
                                    <p:animEffect filter="fade" transition="in">
                                      <p:cBhvr>
                                        <p:cTn id="10" dur="500"/>
                                        <p:tgtEl>
                                          <p:spTgt spid="6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609"/>
                                        </p:tgtEl>
                                        <p:attrNameLst>
                                          <p:attrName>style.visibility</p:attrName>
                                        </p:attrNameLst>
                                      </p:cBhvr>
                                      <p:to>
                                        <p:strVal val="visible"/>
                                      </p:to>
                                    </p:set>
                                    <p:animEffect filter="fade" transition="in">
                                      <p:cBhvr>
                                        <p:cTn id="15" dur="500"/>
                                        <p:tgtEl>
                                          <p:spTgt spid="609"/>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605"/>
                                        </p:tgtEl>
                                        <p:attrNameLst>
                                          <p:attrName>style.visibility</p:attrName>
                                        </p:attrNameLst>
                                      </p:cBhvr>
                                      <p:to>
                                        <p:strVal val="visible"/>
                                      </p:to>
                                    </p:set>
                                    <p:animEffect filter="fade" transition="in">
                                      <p:cBhvr>
                                        <p:cTn id="19" dur="500"/>
                                        <p:tgtEl>
                                          <p:spTgt spid="605"/>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1" fill="hold">
                                  <p:stCondLst>
                                    <p:cond delay="0"/>
                                  </p:stCondLst>
                                  <p:iterate type="el" backwards="0">
                                    <p:tmAbs val="0"/>
                                  </p:iterate>
                                  <p:childTnLst>
                                    <p:set>
                                      <p:cBhvr>
                                        <p:cTn id="23" fill="hold"/>
                                        <p:tgtEl>
                                          <p:spTgt spid="604">
                                            <p:txEl>
                                              <p:pRg st="1" end="1"/>
                                            </p:txEl>
                                          </p:spTgt>
                                        </p:tgtEl>
                                        <p:attrNameLst>
                                          <p:attrName>style.visibility</p:attrName>
                                        </p:attrNameLst>
                                      </p:cBhvr>
                                      <p:to>
                                        <p:strVal val="visible"/>
                                      </p:to>
                                    </p:set>
                                    <p:animEffect filter="fade" transition="in">
                                      <p:cBhvr>
                                        <p:cTn id="24" dur="500"/>
                                        <p:tgtEl>
                                          <p:spTgt spid="60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1" fill="hold">
                                  <p:stCondLst>
                                    <p:cond delay="0"/>
                                  </p:stCondLst>
                                  <p:iterate type="el" backwards="0">
                                    <p:tmAbs val="0"/>
                                  </p:iterate>
                                  <p:childTnLst>
                                    <p:set>
                                      <p:cBhvr>
                                        <p:cTn id="28" fill="hold"/>
                                        <p:tgtEl>
                                          <p:spTgt spid="604">
                                            <p:txEl>
                                              <p:pRg st="2" end="2"/>
                                            </p:txEl>
                                          </p:spTgt>
                                        </p:tgtEl>
                                        <p:attrNameLst>
                                          <p:attrName>style.visibility</p:attrName>
                                        </p:attrNameLst>
                                      </p:cBhvr>
                                      <p:to>
                                        <p:strVal val="visible"/>
                                      </p:to>
                                    </p:set>
                                    <p:animEffect filter="fade" transition="in">
                                      <p:cBhvr>
                                        <p:cTn id="29" dur="500"/>
                                        <p:tgtEl>
                                          <p:spTgt spid="60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10" grpId="4" fill="hold">
                                  <p:stCondLst>
                                    <p:cond delay="0"/>
                                  </p:stCondLst>
                                  <p:iterate type="el" backwards="0">
                                    <p:tmAbs val="0"/>
                                  </p:iterate>
                                  <p:childTnLst>
                                    <p:set>
                                      <p:cBhvr>
                                        <p:cTn id="33" fill="hold"/>
                                        <p:tgtEl>
                                          <p:spTgt spid="608"/>
                                        </p:tgtEl>
                                        <p:attrNameLst>
                                          <p:attrName>style.visibility</p:attrName>
                                        </p:attrNameLst>
                                      </p:cBhvr>
                                      <p:to>
                                        <p:strVal val="visible"/>
                                      </p:to>
                                    </p:set>
                                    <p:animEffect filter="fade" transition="in">
                                      <p:cBhvr>
                                        <p:cTn id="34" dur="500"/>
                                        <p:tgtEl>
                                          <p:spTgt spid="608"/>
                                        </p:tgtEl>
                                      </p:cBhvr>
                                    </p:animEffect>
                                  </p:childTnLst>
                                </p:cTn>
                              </p:par>
                            </p:childTnLst>
                          </p:cTn>
                        </p:par>
                        <p:par>
                          <p:cTn id="35" fill="hold">
                            <p:stCondLst>
                              <p:cond delay="500"/>
                            </p:stCondLst>
                            <p:childTnLst>
                              <p:par>
                                <p:cTn id="36" presetClass="entr" nodeType="afterEffect" presetID="10" grpId="5" fill="hold">
                                  <p:stCondLst>
                                    <p:cond delay="0"/>
                                  </p:stCondLst>
                                  <p:iterate type="el" backwards="0">
                                    <p:tmAbs val="0"/>
                                  </p:iterate>
                                  <p:childTnLst>
                                    <p:set>
                                      <p:cBhvr>
                                        <p:cTn id="37" fill="hold"/>
                                        <p:tgtEl>
                                          <p:spTgt spid="610"/>
                                        </p:tgtEl>
                                        <p:attrNameLst>
                                          <p:attrName>style.visibility</p:attrName>
                                        </p:attrNameLst>
                                      </p:cBhvr>
                                      <p:to>
                                        <p:strVal val="visible"/>
                                      </p:to>
                                    </p:set>
                                    <p:animEffect filter="fade" transition="in">
                                      <p:cBhvr>
                                        <p:cTn id="38" dur="5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04" grpId="1"/>
      <p:bldP build="whole" bldLvl="1" animBg="1" rev="0" advAuto="0" spid="609" grpId="2"/>
      <p:bldP build="whole" bldLvl="1" animBg="1" rev="0" advAuto="0" spid="610" grpId="5"/>
      <p:bldP build="whole" bldLvl="1" animBg="1" rev="0" advAuto="0" spid="605" grpId="3"/>
      <p:bldP build="whole" bldLvl="1" animBg="1" rev="0" advAuto="0" spid="608" grpId="4"/>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Exercise 1"/>
          <p:cNvSpPr txBox="1"/>
          <p:nvPr>
            <p:ph type="title"/>
          </p:nvPr>
        </p:nvSpPr>
        <p:spPr>
          <a:prstGeom prst="rect">
            <a:avLst/>
          </a:prstGeom>
        </p:spPr>
        <p:txBody>
          <a:bodyPr/>
          <a:lstStyle/>
          <a:p>
            <a:pPr/>
            <a:r>
              <a:t>Exercise 1</a:t>
            </a:r>
          </a:p>
        </p:txBody>
      </p:sp>
      <p:sp>
        <p:nvSpPr>
          <p:cNvPr id="613" name="Check for top-level expression, looku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Check for top-level expression, lookup</a:t>
            </a:r>
          </a:p>
        </p:txBody>
      </p:sp>
      <p:sp>
        <p:nvSpPr>
          <p:cNvPr id="614" name="if (ParseResult—&gt;TopLevelExpr.empty())   continue;…"/>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if</a:t>
            </a:r>
            <a:r>
              <a:t> (ParseResult—&gt;TopLevelExpr.empty())</a:t>
            </a:r>
            <a:br/>
            <a:r>
              <a:t>  </a:t>
            </a:r>
            <a:r>
              <a:rPr>
                <a:solidFill>
                  <a:schemeClr val="accent2"/>
                </a:solidFill>
              </a:rPr>
              <a:t>continue</a:t>
            </a:r>
            <a:r>
              <a:t>;</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Expected</a:t>
            </a:r>
            <a:r>
              <a:t>&lt;ExecutorSymbolDef&gt; </a:t>
            </a:r>
            <a:r>
              <a:rPr>
                <a:solidFill>
                  <a:srgbClr val="AFAD24"/>
                </a:solidFill>
              </a:rPr>
              <a:t>ExprSym</a:t>
            </a:r>
            <a:r>
              <a:t> = J-&gt;ES-&gt;lookup(</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&amp;J-&gt;MainJD, J-&gt;Mangle(ParseResult-&gt;TopLevelExpr));</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if</a:t>
            </a:r>
            <a:r>
              <a:t> (!ExprSym) {</a:t>
            </a:r>
            <a:br/>
            <a:r>
              <a:t>  errs() &lt;&lt; </a:t>
            </a:r>
            <a:r>
              <a:rPr>
                <a:solidFill>
                  <a:srgbClr val="34BC26"/>
                </a:solidFill>
              </a:rPr>
              <a:t>"Error: "</a:t>
            </a:r>
            <a:br>
              <a:rPr>
                <a:solidFill>
                  <a:srgbClr val="34BC26"/>
                </a:solidFill>
              </a:rPr>
            </a:br>
            <a:r>
              <a:rPr>
                <a:solidFill>
                  <a:srgbClr val="34BC26"/>
                </a:solidFill>
              </a:rPr>
              <a:t>         </a:t>
            </a:r>
            <a:r>
              <a:t>&lt;&lt; toString(ExprSym.takeError()) &lt;&lt; </a:t>
            </a:r>
            <a:r>
              <a:rPr>
                <a:solidFill>
                  <a:srgbClr val="34BC26"/>
                </a:solidFill>
              </a:rPr>
              <a:t>"\n"</a:t>
            </a:r>
            <a:r>
              <a:t>;</a:t>
            </a:r>
            <a:br/>
            <a:r>
              <a:t>  </a:t>
            </a:r>
            <a:r>
              <a:rPr>
                <a:solidFill>
                  <a:srgbClr val="34BBC8"/>
                </a:solidFill>
              </a:rPr>
              <a:t>continue</a:t>
            </a:r>
            <a:r>
              <a:t>;</a:t>
            </a:r>
            <a:br/>
            <a:r>
              <a:t>}</a:t>
            </a:r>
          </a:p>
        </p:txBody>
      </p:sp>
      <p:sp>
        <p:nvSpPr>
          <p:cNvPr id="615" name="Lookup triggers LLVM IR compilation"/>
          <p:cNvSpPr txBox="1"/>
          <p:nvPr/>
        </p:nvSpPr>
        <p:spPr>
          <a:xfrm>
            <a:off x="16502168" y="2862621"/>
            <a:ext cx="5726888"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Lookup triggers</a:t>
            </a:r>
            <a:br/>
            <a:r>
              <a:t>LLVM IR compilation</a:t>
            </a:r>
          </a:p>
        </p:txBody>
      </p:sp>
      <p:sp>
        <p:nvSpPr>
          <p:cNvPr id="619" name="Connection Line"/>
          <p:cNvSpPr/>
          <p:nvPr/>
        </p:nvSpPr>
        <p:spPr>
          <a:xfrm>
            <a:off x="18593948" y="4394968"/>
            <a:ext cx="411451" cy="1741950"/>
          </a:xfrm>
          <a:custGeom>
            <a:avLst/>
            <a:gdLst/>
            <a:ahLst/>
            <a:cxnLst>
              <a:cxn ang="0">
                <a:pos x="wd2" y="hd2"/>
              </a:cxn>
              <a:cxn ang="5400000">
                <a:pos x="wd2" y="hd2"/>
              </a:cxn>
              <a:cxn ang="10800000">
                <a:pos x="wd2" y="hd2"/>
              </a:cxn>
              <a:cxn ang="16200000">
                <a:pos x="wd2" y="hd2"/>
              </a:cxn>
            </a:cxnLst>
            <a:rect l="0" t="0" r="r" b="b"/>
            <a:pathLst>
              <a:path w="16576" h="21600" fill="norm" stroke="1" extrusionOk="0">
                <a:moveTo>
                  <a:pt x="8095" y="0"/>
                </a:moveTo>
                <a:cubicBezTo>
                  <a:pt x="-5024" y="7789"/>
                  <a:pt x="-2197" y="14989"/>
                  <a:pt x="16576" y="21600"/>
                </a:cubicBezTo>
              </a:path>
            </a:pathLst>
          </a:custGeom>
          <a:ln w="38100">
            <a:solidFill>
              <a:srgbClr val="FFFFFF"/>
            </a:solidFill>
            <a:miter lim="400000"/>
            <a:tailEnd type="triangle"/>
          </a:ln>
        </p:spPr>
        <p:txBody>
          <a:bodyPr/>
          <a:lstStyle/>
          <a:p>
            <a:pPr/>
          </a:p>
        </p:txBody>
      </p:sp>
      <p:sp>
        <p:nvSpPr>
          <p:cNvPr id="617" name="Print errors and continue"/>
          <p:cNvSpPr txBox="1"/>
          <p:nvPr/>
        </p:nvSpPr>
        <p:spPr>
          <a:xfrm>
            <a:off x="13659436" y="10935329"/>
            <a:ext cx="6843675"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Print errors and continue</a:t>
            </a:r>
          </a:p>
        </p:txBody>
      </p:sp>
      <p:sp>
        <p:nvSpPr>
          <p:cNvPr id="620" name="Connection Line"/>
          <p:cNvSpPr/>
          <p:nvPr/>
        </p:nvSpPr>
        <p:spPr>
          <a:xfrm>
            <a:off x="10638494" y="10560299"/>
            <a:ext cx="2904545" cy="818865"/>
          </a:xfrm>
          <a:custGeom>
            <a:avLst/>
            <a:gdLst/>
            <a:ahLst/>
            <a:cxnLst>
              <a:cxn ang="0">
                <a:pos x="wd2" y="hd2"/>
              </a:cxn>
              <a:cxn ang="5400000">
                <a:pos x="wd2" y="hd2"/>
              </a:cxn>
              <a:cxn ang="10800000">
                <a:pos x="wd2" y="hd2"/>
              </a:cxn>
              <a:cxn ang="16200000">
                <a:pos x="wd2" y="hd2"/>
              </a:cxn>
            </a:cxnLst>
            <a:rect l="0" t="0" r="r" b="b"/>
            <a:pathLst>
              <a:path w="21600" h="19480" fill="norm" stroke="1" extrusionOk="0">
                <a:moveTo>
                  <a:pt x="21600" y="18853"/>
                </a:moveTo>
                <a:cubicBezTo>
                  <a:pt x="8605" y="21600"/>
                  <a:pt x="1405" y="15316"/>
                  <a:pt x="0"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14">
                                            <p:bg/>
                                          </p:spTgt>
                                        </p:tgtEl>
                                        <p:attrNameLst>
                                          <p:attrName>style.visibility</p:attrName>
                                        </p:attrNameLst>
                                      </p:cBhvr>
                                      <p:to>
                                        <p:strVal val="visible"/>
                                      </p:to>
                                    </p:set>
                                    <p:animEffect filter="fade" transition="in">
                                      <p:cBhvr>
                                        <p:cTn id="7" dur="500"/>
                                        <p:tgtEl>
                                          <p:spTgt spid="61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14">
                                            <p:txEl>
                                              <p:pRg st="0" end="0"/>
                                            </p:txEl>
                                          </p:spTgt>
                                        </p:tgtEl>
                                        <p:attrNameLst>
                                          <p:attrName>style.visibility</p:attrName>
                                        </p:attrNameLst>
                                      </p:cBhvr>
                                      <p:to>
                                        <p:strVal val="visible"/>
                                      </p:to>
                                    </p:set>
                                    <p:animEffect filter="fade" transition="in">
                                      <p:cBhvr>
                                        <p:cTn id="10" dur="500"/>
                                        <p:tgtEl>
                                          <p:spTgt spid="6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14">
                                            <p:txEl>
                                              <p:pRg st="1" end="1"/>
                                            </p:txEl>
                                          </p:spTgt>
                                        </p:tgtEl>
                                        <p:attrNameLst>
                                          <p:attrName>style.visibility</p:attrName>
                                        </p:attrNameLst>
                                      </p:cBhvr>
                                      <p:to>
                                        <p:strVal val="visible"/>
                                      </p:to>
                                    </p:set>
                                    <p:animEffect filter="fade" transition="in">
                                      <p:cBhvr>
                                        <p:cTn id="15" dur="500"/>
                                        <p:tgtEl>
                                          <p:spTgt spid="6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14">
                                            <p:txEl>
                                              <p:pRg st="2" end="2"/>
                                            </p:txEl>
                                          </p:spTgt>
                                        </p:tgtEl>
                                        <p:attrNameLst>
                                          <p:attrName>style.visibility</p:attrName>
                                        </p:attrNameLst>
                                      </p:cBhvr>
                                      <p:to>
                                        <p:strVal val="visible"/>
                                      </p:to>
                                    </p:set>
                                    <p:animEffect filter="fade" transition="in">
                                      <p:cBhvr>
                                        <p:cTn id="20" dur="500"/>
                                        <p:tgtEl>
                                          <p:spTgt spid="6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2" fill="hold">
                                  <p:stCondLst>
                                    <p:cond delay="0"/>
                                  </p:stCondLst>
                                  <p:iterate type="el" backwards="0">
                                    <p:tmAbs val="0"/>
                                  </p:iterate>
                                  <p:childTnLst>
                                    <p:set>
                                      <p:cBhvr>
                                        <p:cTn id="24" fill="hold"/>
                                        <p:tgtEl>
                                          <p:spTgt spid="615"/>
                                        </p:tgtEl>
                                        <p:attrNameLst>
                                          <p:attrName>style.visibility</p:attrName>
                                        </p:attrNameLst>
                                      </p:cBhvr>
                                      <p:to>
                                        <p:strVal val="visible"/>
                                      </p:to>
                                    </p:set>
                                    <p:animEffect filter="fade" transition="in">
                                      <p:cBhvr>
                                        <p:cTn id="25" dur="500"/>
                                        <p:tgtEl>
                                          <p:spTgt spid="615"/>
                                        </p:tgtEl>
                                      </p:cBhvr>
                                    </p:animEffect>
                                  </p:childTnLst>
                                </p:cTn>
                              </p:par>
                            </p:childTnLst>
                          </p:cTn>
                        </p:par>
                        <p:par>
                          <p:cTn id="26" fill="hold">
                            <p:stCondLst>
                              <p:cond delay="500"/>
                            </p:stCondLst>
                            <p:childTnLst>
                              <p:par>
                                <p:cTn id="27" presetClass="entr" nodeType="afterEffect" presetID="10" grpId="3" fill="hold">
                                  <p:stCondLst>
                                    <p:cond delay="0"/>
                                  </p:stCondLst>
                                  <p:iterate type="el" backwards="0">
                                    <p:tmAbs val="0"/>
                                  </p:iterate>
                                  <p:childTnLst>
                                    <p:set>
                                      <p:cBhvr>
                                        <p:cTn id="28" fill="hold"/>
                                        <p:tgtEl>
                                          <p:spTgt spid="619"/>
                                        </p:tgtEl>
                                        <p:attrNameLst>
                                          <p:attrName>style.visibility</p:attrName>
                                        </p:attrNameLst>
                                      </p:cBhvr>
                                      <p:to>
                                        <p:strVal val="visible"/>
                                      </p:to>
                                    </p:set>
                                    <p:animEffect filter="fade" transition="in">
                                      <p:cBhvr>
                                        <p:cTn id="29" dur="500"/>
                                        <p:tgtEl>
                                          <p:spTgt spid="619"/>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10" grpId="1" fill="hold">
                                  <p:stCondLst>
                                    <p:cond delay="0"/>
                                  </p:stCondLst>
                                  <p:iterate type="el" backwards="0">
                                    <p:tmAbs val="0"/>
                                  </p:iterate>
                                  <p:childTnLst>
                                    <p:set>
                                      <p:cBhvr>
                                        <p:cTn id="33" fill="hold"/>
                                        <p:tgtEl>
                                          <p:spTgt spid="614">
                                            <p:txEl>
                                              <p:pRg st="3" end="3"/>
                                            </p:txEl>
                                          </p:spTgt>
                                        </p:tgtEl>
                                        <p:attrNameLst>
                                          <p:attrName>style.visibility</p:attrName>
                                        </p:attrNameLst>
                                      </p:cBhvr>
                                      <p:to>
                                        <p:strVal val="visible"/>
                                      </p:to>
                                    </p:set>
                                    <p:animEffect filter="fade" transition="in">
                                      <p:cBhvr>
                                        <p:cTn id="34" dur="500"/>
                                        <p:tgtEl>
                                          <p:spTgt spid="6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ID="10" grpId="4" fill="hold">
                                  <p:stCondLst>
                                    <p:cond delay="0"/>
                                  </p:stCondLst>
                                  <p:iterate type="el" backwards="0">
                                    <p:tmAbs val="0"/>
                                  </p:iterate>
                                  <p:childTnLst>
                                    <p:set>
                                      <p:cBhvr>
                                        <p:cTn id="38" fill="hold"/>
                                        <p:tgtEl>
                                          <p:spTgt spid="617"/>
                                        </p:tgtEl>
                                        <p:attrNameLst>
                                          <p:attrName>style.visibility</p:attrName>
                                        </p:attrNameLst>
                                      </p:cBhvr>
                                      <p:to>
                                        <p:strVal val="visible"/>
                                      </p:to>
                                    </p:set>
                                    <p:animEffect filter="fade" transition="in">
                                      <p:cBhvr>
                                        <p:cTn id="39" dur="500"/>
                                        <p:tgtEl>
                                          <p:spTgt spid="617"/>
                                        </p:tgtEl>
                                      </p:cBhvr>
                                    </p:animEffect>
                                  </p:childTnLst>
                                </p:cTn>
                              </p:par>
                            </p:childTnLst>
                          </p:cTn>
                        </p:par>
                        <p:par>
                          <p:cTn id="40" fill="hold">
                            <p:stCondLst>
                              <p:cond delay="500"/>
                            </p:stCondLst>
                            <p:childTnLst>
                              <p:par>
                                <p:cTn id="41" presetClass="entr" nodeType="afterEffect" presetID="10" grpId="5" fill="hold">
                                  <p:stCondLst>
                                    <p:cond delay="0"/>
                                  </p:stCondLst>
                                  <p:iterate type="el" backwards="0">
                                    <p:tmAbs val="0"/>
                                  </p:iterate>
                                  <p:childTnLst>
                                    <p:set>
                                      <p:cBhvr>
                                        <p:cTn id="42" fill="hold"/>
                                        <p:tgtEl>
                                          <p:spTgt spid="620"/>
                                        </p:tgtEl>
                                        <p:attrNameLst>
                                          <p:attrName>style.visibility</p:attrName>
                                        </p:attrNameLst>
                                      </p:cBhvr>
                                      <p:to>
                                        <p:strVal val="visible"/>
                                      </p:to>
                                    </p:set>
                                    <p:animEffect filter="fade" transition="in">
                                      <p:cBhvr>
                                        <p:cTn id="43" dur="5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5" grpId="2"/>
      <p:bldP build="whole" bldLvl="1" animBg="1" rev="0" advAuto="0" spid="617" grpId="4"/>
      <p:bldP build="whole" bldLvl="1" animBg="1" rev="0" advAuto="0" spid="619" grpId="3"/>
      <p:bldP build="whole" bldLvl="1" animBg="1" rev="0" advAuto="0" spid="620" grpId="5"/>
      <p:bldP build="p" bldLvl="5" animBg="1" rev="0" advAuto="0" spid="614" grpId="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Exercise 1"/>
          <p:cNvSpPr txBox="1"/>
          <p:nvPr>
            <p:ph type="title"/>
          </p:nvPr>
        </p:nvSpPr>
        <p:spPr>
          <a:prstGeom prst="rect">
            <a:avLst/>
          </a:prstGeom>
        </p:spPr>
        <p:txBody>
          <a:bodyPr/>
          <a:lstStyle/>
          <a:p>
            <a:pPr/>
            <a:r>
              <a:t>Exercise 1</a:t>
            </a:r>
          </a:p>
        </p:txBody>
      </p:sp>
      <p:sp>
        <p:nvSpPr>
          <p:cNvPr id="623" name="Cast expression address to pointer, execu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Cast expression address to pointer, execute</a:t>
            </a:r>
          </a:p>
        </p:txBody>
      </p:sp>
      <p:sp>
        <p:nvSpPr>
          <p:cNvPr id="624" name="double (*Expr)() =     ExprSym-&gt;getAddress().toPtr&lt;double (*)()&gt;();…"/>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double</a:t>
            </a:r>
            <a:r>
              <a:t> (*</a:t>
            </a:r>
            <a:r>
              <a:rPr>
                <a:solidFill>
                  <a:srgbClr val="5230E1"/>
                </a:solidFill>
              </a:rPr>
              <a:t>Expr</a:t>
            </a:r>
            <a:r>
              <a:t>)() =</a:t>
            </a:r>
            <a:br/>
            <a:r>
              <a:t>    ExprSym-&gt;getAddress().toPtr&lt;</a:t>
            </a:r>
            <a:r>
              <a:rPr>
                <a:solidFill>
                  <a:srgbClr val="34BC26"/>
                </a:solidFill>
              </a:rPr>
              <a:t>double</a:t>
            </a:r>
            <a:r>
              <a:t> (*)()&gt;();</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double</a:t>
            </a:r>
            <a:r>
              <a:t> </a:t>
            </a:r>
            <a:r>
              <a:rPr>
                <a:solidFill>
                  <a:srgbClr val="AFAD24"/>
                </a:solidFill>
              </a:rPr>
              <a:t>Result</a:t>
            </a:r>
            <a:r>
              <a:t> = Expr();</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outs() &lt;&lt; </a:t>
            </a:r>
            <a:r>
              <a:rPr>
                <a:solidFill>
                  <a:srgbClr val="34BC26"/>
                </a:solidFill>
              </a:rPr>
              <a:t>"Result = "</a:t>
            </a:r>
            <a:r>
              <a:t> &lt;&lt; Result &lt;&lt; </a:t>
            </a:r>
            <a:r>
              <a:rPr>
                <a:solidFill>
                  <a:srgbClr val="34BC26"/>
                </a:solidFill>
              </a:rPr>
              <a:t>"\n"</a:t>
            </a:r>
            <a:r>
              <a:t>;</a:t>
            </a:r>
          </a:p>
        </p:txBody>
      </p:sp>
      <p:sp>
        <p:nvSpPr>
          <p:cNvPr id="625" name="Cast compiled address to pointer"/>
          <p:cNvSpPr txBox="1"/>
          <p:nvPr/>
        </p:nvSpPr>
        <p:spPr>
          <a:xfrm>
            <a:off x="13950548" y="4401246"/>
            <a:ext cx="9204047"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Cast compiled address to pointer</a:t>
            </a:r>
          </a:p>
        </p:txBody>
      </p:sp>
      <p:sp>
        <p:nvSpPr>
          <p:cNvPr id="629" name="Connection Line"/>
          <p:cNvSpPr/>
          <p:nvPr/>
        </p:nvSpPr>
        <p:spPr>
          <a:xfrm>
            <a:off x="11770013" y="4843039"/>
            <a:ext cx="2085997" cy="1716047"/>
          </a:xfrm>
          <a:custGeom>
            <a:avLst/>
            <a:gdLst/>
            <a:ahLst/>
            <a:cxnLst>
              <a:cxn ang="0">
                <a:pos x="wd2" y="hd2"/>
              </a:cxn>
              <a:cxn ang="5400000">
                <a:pos x="wd2" y="hd2"/>
              </a:cxn>
              <a:cxn ang="10800000">
                <a:pos x="wd2" y="hd2"/>
              </a:cxn>
              <a:cxn ang="16200000">
                <a:pos x="wd2" y="hd2"/>
              </a:cxn>
            </a:cxnLst>
            <a:rect l="0" t="0" r="r" b="b"/>
            <a:pathLst>
              <a:path w="21600" h="20643" fill="norm" stroke="1" extrusionOk="0">
                <a:moveTo>
                  <a:pt x="21600" y="107"/>
                </a:moveTo>
                <a:cubicBezTo>
                  <a:pt x="9770" y="-957"/>
                  <a:pt x="2570" y="5888"/>
                  <a:pt x="0" y="20643"/>
                </a:cubicBezTo>
              </a:path>
            </a:pathLst>
          </a:custGeom>
          <a:ln w="38100">
            <a:solidFill>
              <a:srgbClr val="FFFFFF"/>
            </a:solidFill>
            <a:miter lim="400000"/>
            <a:tailEnd type="triangle"/>
          </a:ln>
        </p:spPr>
        <p:txBody>
          <a:bodyPr/>
          <a:lstStyle/>
          <a:p>
            <a:pPr/>
          </a:p>
        </p:txBody>
      </p:sp>
      <p:sp>
        <p:nvSpPr>
          <p:cNvPr id="627" name="Call JIT’d code"/>
          <p:cNvSpPr txBox="1"/>
          <p:nvPr/>
        </p:nvSpPr>
        <p:spPr>
          <a:xfrm>
            <a:off x="18269403" y="8026444"/>
            <a:ext cx="421264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Call JIT’d code</a:t>
            </a:r>
          </a:p>
        </p:txBody>
      </p:sp>
      <p:sp>
        <p:nvSpPr>
          <p:cNvPr id="630" name="Connection Line"/>
          <p:cNvSpPr/>
          <p:nvPr/>
        </p:nvSpPr>
        <p:spPr>
          <a:xfrm>
            <a:off x="9697354" y="7932515"/>
            <a:ext cx="8458327" cy="478306"/>
          </a:xfrm>
          <a:custGeom>
            <a:avLst/>
            <a:gdLst/>
            <a:ahLst/>
            <a:cxnLst>
              <a:cxn ang="0">
                <a:pos x="wd2" y="hd2"/>
              </a:cxn>
              <a:cxn ang="5400000">
                <a:pos x="wd2" y="hd2"/>
              </a:cxn>
              <a:cxn ang="10800000">
                <a:pos x="wd2" y="hd2"/>
              </a:cxn>
              <a:cxn ang="16200000">
                <a:pos x="wd2" y="hd2"/>
              </a:cxn>
            </a:cxnLst>
            <a:rect l="0" t="0" r="r" b="b"/>
            <a:pathLst>
              <a:path w="21600" h="16249" fill="norm" stroke="1" extrusionOk="0">
                <a:moveTo>
                  <a:pt x="21600" y="16249"/>
                </a:moveTo>
                <a:cubicBezTo>
                  <a:pt x="14521" y="-4227"/>
                  <a:pt x="7321" y="-5351"/>
                  <a:pt x="0" y="12878"/>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24">
                                            <p:bg/>
                                          </p:spTgt>
                                        </p:tgtEl>
                                        <p:attrNameLst>
                                          <p:attrName>style.visibility</p:attrName>
                                        </p:attrNameLst>
                                      </p:cBhvr>
                                      <p:to>
                                        <p:strVal val="visible"/>
                                      </p:to>
                                    </p:set>
                                    <p:animEffect filter="fade" transition="in">
                                      <p:cBhvr>
                                        <p:cTn id="7" dur="500"/>
                                        <p:tgtEl>
                                          <p:spTgt spid="62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24">
                                            <p:txEl>
                                              <p:pRg st="0" end="0"/>
                                            </p:txEl>
                                          </p:spTgt>
                                        </p:tgtEl>
                                        <p:attrNameLst>
                                          <p:attrName>style.visibility</p:attrName>
                                        </p:attrNameLst>
                                      </p:cBhvr>
                                      <p:to>
                                        <p:strVal val="visible"/>
                                      </p:to>
                                    </p:set>
                                    <p:animEffect filter="fade" transition="in">
                                      <p:cBhvr>
                                        <p:cTn id="10" dur="500"/>
                                        <p:tgtEl>
                                          <p:spTgt spid="6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625"/>
                                        </p:tgtEl>
                                        <p:attrNameLst>
                                          <p:attrName>style.visibility</p:attrName>
                                        </p:attrNameLst>
                                      </p:cBhvr>
                                      <p:to>
                                        <p:strVal val="visible"/>
                                      </p:to>
                                    </p:set>
                                    <p:animEffect filter="fade" transition="in">
                                      <p:cBhvr>
                                        <p:cTn id="15" dur="500"/>
                                        <p:tgtEl>
                                          <p:spTgt spid="625"/>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629"/>
                                        </p:tgtEl>
                                        <p:attrNameLst>
                                          <p:attrName>style.visibility</p:attrName>
                                        </p:attrNameLst>
                                      </p:cBhvr>
                                      <p:to>
                                        <p:strVal val="visible"/>
                                      </p:to>
                                    </p:set>
                                    <p:animEffect filter="fade" transition="in">
                                      <p:cBhvr>
                                        <p:cTn id="19" dur="500"/>
                                        <p:tgtEl>
                                          <p:spTgt spid="629"/>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1" fill="hold">
                                  <p:stCondLst>
                                    <p:cond delay="0"/>
                                  </p:stCondLst>
                                  <p:iterate type="el" backwards="0">
                                    <p:tmAbs val="0"/>
                                  </p:iterate>
                                  <p:childTnLst>
                                    <p:set>
                                      <p:cBhvr>
                                        <p:cTn id="23" fill="hold"/>
                                        <p:tgtEl>
                                          <p:spTgt spid="624">
                                            <p:txEl>
                                              <p:pRg st="1" end="1"/>
                                            </p:txEl>
                                          </p:spTgt>
                                        </p:tgtEl>
                                        <p:attrNameLst>
                                          <p:attrName>style.visibility</p:attrName>
                                        </p:attrNameLst>
                                      </p:cBhvr>
                                      <p:to>
                                        <p:strVal val="visible"/>
                                      </p:to>
                                    </p:set>
                                    <p:animEffect filter="fade" transition="in">
                                      <p:cBhvr>
                                        <p:cTn id="24" dur="500"/>
                                        <p:tgtEl>
                                          <p:spTgt spid="62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4" fill="hold">
                                  <p:stCondLst>
                                    <p:cond delay="0"/>
                                  </p:stCondLst>
                                  <p:iterate type="el" backwards="0">
                                    <p:tmAbs val="0"/>
                                  </p:iterate>
                                  <p:childTnLst>
                                    <p:set>
                                      <p:cBhvr>
                                        <p:cTn id="28" fill="hold"/>
                                        <p:tgtEl>
                                          <p:spTgt spid="627"/>
                                        </p:tgtEl>
                                        <p:attrNameLst>
                                          <p:attrName>style.visibility</p:attrName>
                                        </p:attrNameLst>
                                      </p:cBhvr>
                                      <p:to>
                                        <p:strVal val="visible"/>
                                      </p:to>
                                    </p:set>
                                    <p:animEffect filter="fade" transition="in">
                                      <p:cBhvr>
                                        <p:cTn id="29" dur="500"/>
                                        <p:tgtEl>
                                          <p:spTgt spid="627"/>
                                        </p:tgtEl>
                                      </p:cBhvr>
                                    </p:animEffect>
                                  </p:childTnLst>
                                </p:cTn>
                              </p:par>
                            </p:childTnLst>
                          </p:cTn>
                        </p:par>
                        <p:par>
                          <p:cTn id="30" fill="hold">
                            <p:stCondLst>
                              <p:cond delay="500"/>
                            </p:stCondLst>
                            <p:childTnLst>
                              <p:par>
                                <p:cTn id="31" presetClass="entr" nodeType="afterEffect" presetID="10" grpId="5" fill="hold">
                                  <p:stCondLst>
                                    <p:cond delay="0"/>
                                  </p:stCondLst>
                                  <p:iterate type="el" backwards="0">
                                    <p:tmAbs val="0"/>
                                  </p:iterate>
                                  <p:childTnLst>
                                    <p:set>
                                      <p:cBhvr>
                                        <p:cTn id="32" fill="hold"/>
                                        <p:tgtEl>
                                          <p:spTgt spid="630"/>
                                        </p:tgtEl>
                                        <p:attrNameLst>
                                          <p:attrName>style.visibility</p:attrName>
                                        </p:attrNameLst>
                                      </p:cBhvr>
                                      <p:to>
                                        <p:strVal val="visible"/>
                                      </p:to>
                                    </p:set>
                                    <p:animEffect filter="fade" transition="in">
                                      <p:cBhvr>
                                        <p:cTn id="33" dur="500"/>
                                        <p:tgtEl>
                                          <p:spTgt spid="630"/>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10" grpId="1" fill="hold">
                                  <p:stCondLst>
                                    <p:cond delay="0"/>
                                  </p:stCondLst>
                                  <p:iterate type="el" backwards="0">
                                    <p:tmAbs val="0"/>
                                  </p:iterate>
                                  <p:childTnLst>
                                    <p:set>
                                      <p:cBhvr>
                                        <p:cTn id="37" fill="hold"/>
                                        <p:tgtEl>
                                          <p:spTgt spid="624">
                                            <p:txEl>
                                              <p:pRg st="2" end="2"/>
                                            </p:txEl>
                                          </p:spTgt>
                                        </p:tgtEl>
                                        <p:attrNameLst>
                                          <p:attrName>style.visibility</p:attrName>
                                        </p:attrNameLst>
                                      </p:cBhvr>
                                      <p:to>
                                        <p:strVal val="visible"/>
                                      </p:to>
                                    </p:set>
                                    <p:animEffect filter="fade" transition="in">
                                      <p:cBhvr>
                                        <p:cTn id="38" dur="500"/>
                                        <p:tgtEl>
                                          <p:spTgt spid="62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5" grpId="2"/>
      <p:bldP build="whole" bldLvl="1" animBg="1" rev="0" advAuto="0" spid="629" grpId="3"/>
      <p:bldP build="whole" bldLvl="1" animBg="1" rev="0" advAuto="0" spid="627" grpId="4"/>
      <p:bldP build="p" bldLvl="5" animBg="1" rev="0" advAuto="0" spid="624" grpId="1"/>
      <p:bldP build="whole" bldLvl="1" animBg="1" rev="0" advAuto="0" spid="630" grpId="5"/>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Exercise 1"/>
          <p:cNvSpPr txBox="1"/>
          <p:nvPr>
            <p:ph type="title"/>
          </p:nvPr>
        </p:nvSpPr>
        <p:spPr>
          <a:prstGeom prst="rect">
            <a:avLst/>
          </a:prstGeom>
        </p:spPr>
        <p:txBody>
          <a:bodyPr/>
          <a:lstStyle/>
          <a:p>
            <a:pPr/>
            <a:r>
              <a:t>Exercise 1</a:t>
            </a:r>
          </a:p>
        </p:txBody>
      </p:sp>
      <p:sp>
        <p:nvSpPr>
          <p:cNvPr id="633" name="First JIT’d Kaleidoscope cod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First JIT’d Kaleidoscope code</a:t>
            </a:r>
          </a:p>
        </p:txBody>
      </p:sp>
      <p:sp>
        <p:nvSpPr>
          <p:cNvPr id="634" name="% ./bin/p2-ex1…"/>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./bin/p2-ex1</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add</a:t>
            </a:r>
            <a:r>
              <a:t>(</a:t>
            </a:r>
            <a:r>
              <a:rPr>
                <a:solidFill>
                  <a:schemeClr val="accent4">
                    <a:hueOff val="475731"/>
                    <a:satOff val="-4338"/>
                    <a:lumOff val="10182"/>
                  </a:schemeClr>
                </a:solidFill>
              </a:rPr>
              <a:t>a b</a:t>
            </a:r>
            <a:r>
              <a:t>) a + b;</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add(1, 2);</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3.000000e+00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34">
                                            <p:bg/>
                                          </p:spTgt>
                                        </p:tgtEl>
                                        <p:attrNameLst>
                                          <p:attrName>style.visibility</p:attrName>
                                        </p:attrNameLst>
                                      </p:cBhvr>
                                      <p:to>
                                        <p:strVal val="visible"/>
                                      </p:to>
                                    </p:set>
                                    <p:animEffect filter="fade" transition="in">
                                      <p:cBhvr>
                                        <p:cTn id="7" dur="500"/>
                                        <p:tgtEl>
                                          <p:spTgt spid="63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34">
                                            <p:txEl>
                                              <p:pRg st="0" end="0"/>
                                            </p:txEl>
                                          </p:spTgt>
                                        </p:tgtEl>
                                        <p:attrNameLst>
                                          <p:attrName>style.visibility</p:attrName>
                                        </p:attrNameLst>
                                      </p:cBhvr>
                                      <p:to>
                                        <p:strVal val="visible"/>
                                      </p:to>
                                    </p:set>
                                    <p:animEffect filter="fade" transition="in">
                                      <p:cBhvr>
                                        <p:cTn id="10" dur="500"/>
                                        <p:tgtEl>
                                          <p:spTgt spid="63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34">
                                            <p:txEl>
                                              <p:pRg st="1" end="1"/>
                                            </p:txEl>
                                          </p:spTgt>
                                        </p:tgtEl>
                                        <p:attrNameLst>
                                          <p:attrName>style.visibility</p:attrName>
                                        </p:attrNameLst>
                                      </p:cBhvr>
                                      <p:to>
                                        <p:strVal val="visible"/>
                                      </p:to>
                                    </p:set>
                                    <p:animEffect filter="fade" transition="in">
                                      <p:cBhvr>
                                        <p:cTn id="15" dur="500"/>
                                        <p:tgtEl>
                                          <p:spTgt spid="63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34">
                                            <p:txEl>
                                              <p:pRg st="2" end="2"/>
                                            </p:txEl>
                                          </p:spTgt>
                                        </p:tgtEl>
                                        <p:attrNameLst>
                                          <p:attrName>style.visibility</p:attrName>
                                        </p:attrNameLst>
                                      </p:cBhvr>
                                      <p:to>
                                        <p:strVal val="visible"/>
                                      </p:to>
                                    </p:set>
                                    <p:animEffect filter="fade" transition="in">
                                      <p:cBhvr>
                                        <p:cTn id="20" dur="500"/>
                                        <p:tgtEl>
                                          <p:spTgt spid="63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634">
                                            <p:txEl>
                                              <p:pRg st="3" end="3"/>
                                            </p:txEl>
                                          </p:spTgt>
                                        </p:tgtEl>
                                        <p:attrNameLst>
                                          <p:attrName>style.visibility</p:attrName>
                                        </p:attrNameLst>
                                      </p:cBhvr>
                                      <p:to>
                                        <p:strVal val="visible"/>
                                      </p:to>
                                    </p:set>
                                    <p:animEffect filter="fade" transition="in">
                                      <p:cBhvr>
                                        <p:cTn id="25" dur="500"/>
                                        <p:tgtEl>
                                          <p:spTgt spid="63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34" grpId="1"/>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Try un-commenting:…"/>
          <p:cNvSpPr txBox="1"/>
          <p:nvPr>
            <p:ph type="body" sz="half" idx="1"/>
          </p:nvPr>
        </p:nvSpPr>
        <p:spPr>
          <a:prstGeom prst="rect">
            <a:avLst/>
          </a:prstGeom>
        </p:spPr>
        <p:txBody>
          <a:bodyPr/>
          <a:lstStyle/>
          <a:p>
            <a:pPr defTabSz="2170121">
              <a:defRPr spc="-135" sz="6764"/>
            </a:pPr>
            <a:r>
              <a:t>Try un-commenting:</a:t>
            </a:r>
          </a:p>
          <a:p>
            <a:pPr defTabSz="2170121">
              <a:defRPr spc="-206" sz="10324"/>
            </a:pPr>
          </a:p>
          <a:p>
            <a:pPr algn="l" defTabSz="914400">
              <a:lnSpc>
                <a:spcPct val="100000"/>
              </a:lnSpc>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pc="0" sz="4272">
                <a:solidFill>
                  <a:srgbClr val="F4F4F4"/>
                </a:solidFill>
                <a:latin typeface="Courier New"/>
                <a:ea typeface="Courier New"/>
                <a:cs typeface="Courier New"/>
                <a:sym typeface="Courier New"/>
              </a:defRPr>
            </a:pPr>
            <a:r>
              <a:rPr>
                <a:solidFill>
                  <a:srgbClr val="AFAD24"/>
                </a:solidFill>
              </a:rPr>
              <a:t>// dbgs() &lt;&lt; "Compiling " &lt;&lt; ParseResult-&gt;FnAST-&gt;getName() &lt;&lt; "\n"; </a:t>
            </a:r>
            <a:r>
              <a:t>                                                                                                                                                                                                                                                                                                                            </a:t>
            </a:r>
          </a:p>
          <a:p>
            <a:pPr algn="l" defTabSz="914400">
              <a:lnSpc>
                <a:spcPct val="100000"/>
              </a:lnSpc>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pc="0" sz="4272">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IRMod</a:t>
            </a:r>
            <a:r>
              <a:t> = P.codegen(</a:t>
            </a:r>
            <a:r>
              <a:rPr>
                <a:solidFill>
                  <a:srgbClr val="D53BD3"/>
                </a:solidFill>
              </a:rPr>
              <a:t>std</a:t>
            </a:r>
            <a:r>
              <a:t>::move(ParseResult-&gt;FnAST), J-&gt;DL);</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Exercise 1"/>
          <p:cNvSpPr txBox="1"/>
          <p:nvPr>
            <p:ph type="title"/>
          </p:nvPr>
        </p:nvSpPr>
        <p:spPr>
          <a:prstGeom prst="rect">
            <a:avLst/>
          </a:prstGeom>
        </p:spPr>
        <p:txBody>
          <a:bodyPr/>
          <a:lstStyle/>
          <a:p>
            <a:pPr/>
            <a:r>
              <a:t>Exercise 1</a:t>
            </a:r>
          </a:p>
        </p:txBody>
      </p:sp>
      <p:sp>
        <p:nvSpPr>
          <p:cNvPr id="639" name="First JIT’d Kaleidoscope code (with debugging outpu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First JIT’d Kaleidoscope code (with debugging output)</a:t>
            </a:r>
          </a:p>
        </p:txBody>
      </p:sp>
      <p:sp>
        <p:nvSpPr>
          <p:cNvPr id="640" name="% ./bin/p2-ex1…"/>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./bin/p2-ex1</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add</a:t>
            </a:r>
            <a:r>
              <a:t>(</a:t>
            </a:r>
            <a:r>
              <a:rPr>
                <a:solidFill>
                  <a:schemeClr val="accent4">
                    <a:hueOff val="475731"/>
                    <a:satOff val="-4338"/>
                    <a:lumOff val="10182"/>
                  </a:schemeClr>
                </a:solidFill>
              </a:rPr>
              <a:t>a</a:t>
            </a:r>
            <a:r>
              <a:t> </a:t>
            </a:r>
            <a:r>
              <a:rPr>
                <a:solidFill>
                  <a:schemeClr val="accent4">
                    <a:hueOff val="475731"/>
                    <a:satOff val="-4338"/>
                    <a:lumOff val="10182"/>
                  </a:schemeClr>
                </a:solidFill>
              </a:rPr>
              <a:t>b</a:t>
            </a:r>
            <a:r>
              <a:t>) a + b;</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add</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add(1, 2);</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expr.0</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3.000000e+00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40">
                                            <p:bg/>
                                          </p:spTgt>
                                        </p:tgtEl>
                                        <p:attrNameLst>
                                          <p:attrName>style.visibility</p:attrName>
                                        </p:attrNameLst>
                                      </p:cBhvr>
                                      <p:to>
                                        <p:strVal val="visible"/>
                                      </p:to>
                                    </p:set>
                                    <p:animEffect filter="fade" transition="in">
                                      <p:cBhvr>
                                        <p:cTn id="7" dur="500"/>
                                        <p:tgtEl>
                                          <p:spTgt spid="64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40">
                                            <p:txEl>
                                              <p:pRg st="0" end="0"/>
                                            </p:txEl>
                                          </p:spTgt>
                                        </p:tgtEl>
                                        <p:attrNameLst>
                                          <p:attrName>style.visibility</p:attrName>
                                        </p:attrNameLst>
                                      </p:cBhvr>
                                      <p:to>
                                        <p:strVal val="visible"/>
                                      </p:to>
                                    </p:set>
                                    <p:animEffect filter="fade" transition="in">
                                      <p:cBhvr>
                                        <p:cTn id="10" dur="500"/>
                                        <p:tgtEl>
                                          <p:spTgt spid="6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40">
                                            <p:txEl>
                                              <p:pRg st="1" end="1"/>
                                            </p:txEl>
                                          </p:spTgt>
                                        </p:tgtEl>
                                        <p:attrNameLst>
                                          <p:attrName>style.visibility</p:attrName>
                                        </p:attrNameLst>
                                      </p:cBhvr>
                                      <p:to>
                                        <p:strVal val="visible"/>
                                      </p:to>
                                    </p:set>
                                    <p:animEffect filter="fade" transition="in">
                                      <p:cBhvr>
                                        <p:cTn id="15" dur="500"/>
                                        <p:tgtEl>
                                          <p:spTgt spid="6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40">
                                            <p:txEl>
                                              <p:pRg st="2" end="2"/>
                                            </p:txEl>
                                          </p:spTgt>
                                        </p:tgtEl>
                                        <p:attrNameLst>
                                          <p:attrName>style.visibility</p:attrName>
                                        </p:attrNameLst>
                                      </p:cBhvr>
                                      <p:to>
                                        <p:strVal val="visible"/>
                                      </p:to>
                                    </p:set>
                                    <p:animEffect filter="fade" transition="in">
                                      <p:cBhvr>
                                        <p:cTn id="20" dur="500"/>
                                        <p:tgtEl>
                                          <p:spTgt spid="6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640">
                                            <p:txEl>
                                              <p:pRg st="3" end="3"/>
                                            </p:txEl>
                                          </p:spTgt>
                                        </p:tgtEl>
                                        <p:attrNameLst>
                                          <p:attrName>style.visibility</p:attrName>
                                        </p:attrNameLst>
                                      </p:cBhvr>
                                      <p:to>
                                        <p:strVal val="visible"/>
                                      </p:to>
                                    </p:set>
                                    <p:animEffect filter="fade" transition="in">
                                      <p:cBhvr>
                                        <p:cTn id="25" dur="500"/>
                                        <p:tgtEl>
                                          <p:spTgt spid="6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640">
                                            <p:txEl>
                                              <p:pRg st="4" end="4"/>
                                            </p:txEl>
                                          </p:spTgt>
                                        </p:tgtEl>
                                        <p:attrNameLst>
                                          <p:attrName>style.visibility</p:attrName>
                                        </p:attrNameLst>
                                      </p:cBhvr>
                                      <p:to>
                                        <p:strVal val="visible"/>
                                      </p:to>
                                    </p:set>
                                    <p:animEffect filter="fade" transition="in">
                                      <p:cBhvr>
                                        <p:cTn id="30" dur="500"/>
                                        <p:tgtEl>
                                          <p:spTgt spid="6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640">
                                            <p:txEl>
                                              <p:pRg st="5" end="5"/>
                                            </p:txEl>
                                          </p:spTgt>
                                        </p:tgtEl>
                                        <p:attrNameLst>
                                          <p:attrName>style.visibility</p:attrName>
                                        </p:attrNameLst>
                                      </p:cBhvr>
                                      <p:to>
                                        <p:strVal val="visible"/>
                                      </p:to>
                                    </p:set>
                                    <p:animEffect filter="fade" transition="in">
                                      <p:cBhvr>
                                        <p:cTn id="35" dur="500"/>
                                        <p:tgtEl>
                                          <p:spTgt spid="640">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0" grpId="1"/>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Exercise 2…"/>
          <p:cNvSpPr txBox="1"/>
          <p:nvPr>
            <p:ph type="body" sz="half" idx="1"/>
          </p:nvPr>
        </p:nvSpPr>
        <p:spPr>
          <a:prstGeom prst="rect">
            <a:avLst/>
          </a:prstGeom>
        </p:spPr>
        <p:txBody>
          <a:bodyPr/>
          <a:lstStyle/>
          <a:p>
            <a:pPr>
              <a:lnSpc>
                <a:spcPct val="110000"/>
              </a:lnSpc>
            </a:pPr>
            <a:r>
              <a:t>Exercise 2</a:t>
            </a:r>
          </a:p>
          <a:p>
            <a:pPr>
              <a:lnSpc>
                <a:spcPct val="110000"/>
              </a:lnSpc>
            </a:pPr>
            <a:r>
              <a:t>Wrapping Kaleidoscope ASTs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Exercise 2"/>
          <p:cNvSpPr txBox="1"/>
          <p:nvPr>
            <p:ph type="title"/>
          </p:nvPr>
        </p:nvSpPr>
        <p:spPr>
          <a:prstGeom prst="rect">
            <a:avLst/>
          </a:prstGeom>
        </p:spPr>
        <p:txBody>
          <a:bodyPr/>
          <a:lstStyle/>
          <a:p>
            <a:pPr/>
            <a:r>
              <a:t>Exercise 2</a:t>
            </a:r>
          </a:p>
        </p:txBody>
      </p:sp>
      <p:sp>
        <p:nvSpPr>
          <p:cNvPr id="645" name="Wrapping custom program represent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Wrapping custom program representations</a:t>
            </a:r>
          </a:p>
        </p:txBody>
      </p:sp>
      <p:sp>
        <p:nvSpPr>
          <p:cNvPr id="646" name="Subclass MaterializationUnit to wrap custom program representations…"/>
          <p:cNvSpPr txBox="1"/>
          <p:nvPr>
            <p:ph type="body" idx="1"/>
          </p:nvPr>
        </p:nvSpPr>
        <p:spPr>
          <a:xfrm>
            <a:off x="1206500" y="4223104"/>
            <a:ext cx="21971000" cy="8256012"/>
          </a:xfrm>
          <a:prstGeom prst="rect">
            <a:avLst/>
          </a:prstGeom>
        </p:spPr>
        <p:txBody>
          <a:bodyPr/>
          <a:lstStyle/>
          <a:p>
            <a:pPr/>
            <a:r>
              <a:t>Subclass </a:t>
            </a:r>
            <a:r>
              <a:rPr>
                <a:solidFill>
                  <a:schemeClr val="accent3"/>
                </a:solidFill>
                <a:latin typeface="Courier New"/>
                <a:ea typeface="Courier New"/>
                <a:cs typeface="Courier New"/>
                <a:sym typeface="Courier New"/>
              </a:rPr>
              <a:t>MaterializationUnit</a:t>
            </a:r>
            <a:r>
              <a:t> to wrap custom program representations</a:t>
            </a:r>
          </a:p>
          <a:p>
            <a:pPr/>
            <a:r>
              <a:t>Construct with linker-level interface that would be produced if compiled</a:t>
            </a:r>
          </a:p>
          <a:p>
            <a:pPr/>
            <a:r>
              <a:t>Implement </a:t>
            </a:r>
            <a:r>
              <a:rPr>
                <a:solidFill>
                  <a:schemeClr val="accent3"/>
                </a:solidFill>
                <a:latin typeface="Courier New"/>
                <a:ea typeface="Courier New"/>
                <a:cs typeface="Courier New"/>
                <a:sym typeface="Courier New"/>
              </a:rPr>
              <a:t>materialize</a:t>
            </a:r>
            <a:r>
              <a:t> method — called if lookup matches interface</a:t>
            </a:r>
          </a:p>
          <a:p>
            <a:pPr/>
            <a:r>
              <a:t>Implement </a:t>
            </a:r>
            <a:r>
              <a:rPr>
                <a:solidFill>
                  <a:schemeClr val="accent3"/>
                </a:solidFill>
                <a:latin typeface="Courier New"/>
                <a:ea typeface="Courier New"/>
                <a:cs typeface="Courier New"/>
                <a:sym typeface="Courier New"/>
              </a:rPr>
              <a:t>discard</a:t>
            </a:r>
            <a:r>
              <a:t> method — called if interface symbol is overridden</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46">
                                            <p:bg/>
                                          </p:spTgt>
                                        </p:tgtEl>
                                        <p:attrNameLst>
                                          <p:attrName>style.visibility</p:attrName>
                                        </p:attrNameLst>
                                      </p:cBhvr>
                                      <p:to>
                                        <p:strVal val="visible"/>
                                      </p:to>
                                    </p:set>
                                    <p:animEffect filter="fade" transition="in">
                                      <p:cBhvr>
                                        <p:cTn id="7" dur="500"/>
                                        <p:tgtEl>
                                          <p:spTgt spid="64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46">
                                            <p:txEl>
                                              <p:pRg st="0" end="0"/>
                                            </p:txEl>
                                          </p:spTgt>
                                        </p:tgtEl>
                                        <p:attrNameLst>
                                          <p:attrName>style.visibility</p:attrName>
                                        </p:attrNameLst>
                                      </p:cBhvr>
                                      <p:to>
                                        <p:strVal val="visible"/>
                                      </p:to>
                                    </p:set>
                                    <p:animEffect filter="fade" transition="in">
                                      <p:cBhvr>
                                        <p:cTn id="10" dur="500"/>
                                        <p:tgtEl>
                                          <p:spTgt spid="64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46">
                                            <p:txEl>
                                              <p:pRg st="1" end="1"/>
                                            </p:txEl>
                                          </p:spTgt>
                                        </p:tgtEl>
                                        <p:attrNameLst>
                                          <p:attrName>style.visibility</p:attrName>
                                        </p:attrNameLst>
                                      </p:cBhvr>
                                      <p:to>
                                        <p:strVal val="visible"/>
                                      </p:to>
                                    </p:set>
                                    <p:animEffect filter="fade" transition="in">
                                      <p:cBhvr>
                                        <p:cTn id="15" dur="500"/>
                                        <p:tgtEl>
                                          <p:spTgt spid="64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46">
                                            <p:txEl>
                                              <p:pRg st="2" end="2"/>
                                            </p:txEl>
                                          </p:spTgt>
                                        </p:tgtEl>
                                        <p:attrNameLst>
                                          <p:attrName>style.visibility</p:attrName>
                                        </p:attrNameLst>
                                      </p:cBhvr>
                                      <p:to>
                                        <p:strVal val="visible"/>
                                      </p:to>
                                    </p:set>
                                    <p:animEffect filter="fade" transition="in">
                                      <p:cBhvr>
                                        <p:cTn id="20" dur="500"/>
                                        <p:tgtEl>
                                          <p:spTgt spid="64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646">
                                            <p:txEl>
                                              <p:pRg st="3" end="3"/>
                                            </p:txEl>
                                          </p:spTgt>
                                        </p:tgtEl>
                                        <p:attrNameLst>
                                          <p:attrName>style.visibility</p:attrName>
                                        </p:attrNameLst>
                                      </p:cBhvr>
                                      <p:to>
                                        <p:strVal val="visible"/>
                                      </p:to>
                                    </p:set>
                                    <p:animEffect filter="fade" transition="in">
                                      <p:cBhvr>
                                        <p:cTn id="25" dur="500"/>
                                        <p:tgtEl>
                                          <p:spTgt spid="64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6" grpId="1"/>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Exercise 2"/>
          <p:cNvSpPr txBox="1"/>
          <p:nvPr>
            <p:ph type="title"/>
          </p:nvPr>
        </p:nvSpPr>
        <p:spPr>
          <a:prstGeom prst="rect">
            <a:avLst/>
          </a:prstGeom>
        </p:spPr>
        <p:txBody>
          <a:bodyPr/>
          <a:lstStyle/>
          <a:p>
            <a:pPr/>
            <a:r>
              <a:t>Exercise 2</a:t>
            </a:r>
          </a:p>
        </p:txBody>
      </p:sp>
      <p:sp>
        <p:nvSpPr>
          <p:cNvPr id="649" name="MaterializationResponsibil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MaterializationResponsibility</a:t>
            </a:r>
          </a:p>
        </p:txBody>
      </p:sp>
      <p:sp>
        <p:nvSpPr>
          <p:cNvPr id="650" name="materialize will be passed a MaterializationResponsibility object…"/>
          <p:cNvSpPr txBox="1"/>
          <p:nvPr>
            <p:ph type="body" idx="1"/>
          </p:nvPr>
        </p:nvSpPr>
        <p:spPr>
          <a:xfrm>
            <a:off x="1206500" y="4223104"/>
            <a:ext cx="21971000" cy="8256012"/>
          </a:xfrm>
          <a:prstGeom prst="rect">
            <a:avLst/>
          </a:prstGeom>
        </p:spPr>
        <p:txBody>
          <a:bodyPr/>
          <a:lstStyle/>
          <a:p>
            <a:pPr>
              <a:spcBef>
                <a:spcPts val="4400"/>
              </a:spcBef>
            </a:pPr>
            <a:r>
              <a:rPr>
                <a:solidFill>
                  <a:schemeClr val="accent3"/>
                </a:solidFill>
                <a:latin typeface="Courier New"/>
                <a:ea typeface="Courier New"/>
                <a:cs typeface="Courier New"/>
                <a:sym typeface="Courier New"/>
              </a:rPr>
              <a:t>materialize</a:t>
            </a:r>
            <a:r>
              <a:t> will be passed a </a:t>
            </a:r>
            <a:r>
              <a:rPr>
                <a:solidFill>
                  <a:schemeClr val="accent3"/>
                </a:solidFill>
                <a:latin typeface="Courier New"/>
                <a:ea typeface="Courier New"/>
                <a:cs typeface="Courier New"/>
                <a:sym typeface="Courier New"/>
              </a:rPr>
              <a:t>MaterializationResponsibility</a:t>
            </a:r>
            <a:r>
              <a:t> object</a:t>
            </a:r>
          </a:p>
          <a:p>
            <a:pPr>
              <a:spcBef>
                <a:spcPts val="4400"/>
              </a:spcBef>
            </a:pPr>
            <a:r>
              <a:t>Initially responsible for materializing all symbols, even if only some requested</a:t>
            </a:r>
          </a:p>
          <a:p>
            <a:pPr>
              <a:spcBef>
                <a:spcPts val="4400"/>
              </a:spcBef>
            </a:pPr>
            <a:r>
              <a:t>To continue materializing all symbols just pass the object along, otherwise…</a:t>
            </a:r>
          </a:p>
          <a:p>
            <a:pPr>
              <a:spcBef>
                <a:spcPts val="4400"/>
              </a:spcBef>
            </a:pPr>
            <a:r>
              <a:t>Use </a:t>
            </a:r>
            <a:r>
              <a:rPr>
                <a:solidFill>
                  <a:schemeClr val="accent3"/>
                </a:solidFill>
                <a:latin typeface="Courier New"/>
                <a:ea typeface="Courier New"/>
                <a:cs typeface="Courier New"/>
                <a:sym typeface="Courier New"/>
              </a:rPr>
              <a:t>getRequestedSymbols</a:t>
            </a:r>
            <a:r>
              <a:t> to identify the symbols that are actually needed</a:t>
            </a:r>
          </a:p>
          <a:p>
            <a:pPr>
              <a:spcBef>
                <a:spcPts val="4400"/>
              </a:spcBef>
            </a:pPr>
            <a:r>
              <a:t>Partition program representation, return unrequested symbol with </a:t>
            </a:r>
            <a:r>
              <a:rPr>
                <a:solidFill>
                  <a:schemeClr val="accent3"/>
                </a:solidFill>
                <a:latin typeface="Courier New"/>
                <a:ea typeface="Courier New"/>
                <a:cs typeface="Courier New"/>
                <a:sym typeface="Courier New"/>
              </a:rPr>
              <a:t>replace</a:t>
            </a:r>
          </a:p>
          <a:p>
            <a:pPr>
              <a:spcBef>
                <a:spcPts val="4400"/>
              </a:spcBef>
            </a:pPr>
            <a:r>
              <a:t>Continue materialization with requested symbols</a:t>
            </a:r>
          </a:p>
          <a:p>
            <a:pPr>
              <a:spcBef>
                <a:spcPts val="4400"/>
              </a:spcBef>
            </a:pPr>
            <a:r>
              <a:t>See 2018 LLVM Developer Meeting JIT talk for more details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50">
                                            <p:bg/>
                                          </p:spTgt>
                                        </p:tgtEl>
                                        <p:attrNameLst>
                                          <p:attrName>style.visibility</p:attrName>
                                        </p:attrNameLst>
                                      </p:cBhvr>
                                      <p:to>
                                        <p:strVal val="visible"/>
                                      </p:to>
                                    </p:set>
                                    <p:animEffect filter="fade" transition="in">
                                      <p:cBhvr>
                                        <p:cTn id="7" dur="500"/>
                                        <p:tgtEl>
                                          <p:spTgt spid="65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50">
                                            <p:txEl>
                                              <p:pRg st="0" end="0"/>
                                            </p:txEl>
                                          </p:spTgt>
                                        </p:tgtEl>
                                        <p:attrNameLst>
                                          <p:attrName>style.visibility</p:attrName>
                                        </p:attrNameLst>
                                      </p:cBhvr>
                                      <p:to>
                                        <p:strVal val="visible"/>
                                      </p:to>
                                    </p:set>
                                    <p:animEffect filter="fade" transition="in">
                                      <p:cBhvr>
                                        <p:cTn id="10" dur="500"/>
                                        <p:tgtEl>
                                          <p:spTgt spid="65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50">
                                            <p:txEl>
                                              <p:pRg st="1" end="1"/>
                                            </p:txEl>
                                          </p:spTgt>
                                        </p:tgtEl>
                                        <p:attrNameLst>
                                          <p:attrName>style.visibility</p:attrName>
                                        </p:attrNameLst>
                                      </p:cBhvr>
                                      <p:to>
                                        <p:strVal val="visible"/>
                                      </p:to>
                                    </p:set>
                                    <p:animEffect filter="fade" transition="in">
                                      <p:cBhvr>
                                        <p:cTn id="15" dur="500"/>
                                        <p:tgtEl>
                                          <p:spTgt spid="65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50">
                                            <p:txEl>
                                              <p:pRg st="2" end="2"/>
                                            </p:txEl>
                                          </p:spTgt>
                                        </p:tgtEl>
                                        <p:attrNameLst>
                                          <p:attrName>style.visibility</p:attrName>
                                        </p:attrNameLst>
                                      </p:cBhvr>
                                      <p:to>
                                        <p:strVal val="visible"/>
                                      </p:to>
                                    </p:set>
                                    <p:animEffect filter="fade" transition="in">
                                      <p:cBhvr>
                                        <p:cTn id="20" dur="500"/>
                                        <p:tgtEl>
                                          <p:spTgt spid="65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650">
                                            <p:txEl>
                                              <p:pRg st="3" end="3"/>
                                            </p:txEl>
                                          </p:spTgt>
                                        </p:tgtEl>
                                        <p:attrNameLst>
                                          <p:attrName>style.visibility</p:attrName>
                                        </p:attrNameLst>
                                      </p:cBhvr>
                                      <p:to>
                                        <p:strVal val="visible"/>
                                      </p:to>
                                    </p:set>
                                    <p:animEffect filter="fade" transition="in">
                                      <p:cBhvr>
                                        <p:cTn id="25" dur="500"/>
                                        <p:tgtEl>
                                          <p:spTgt spid="65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650">
                                            <p:txEl>
                                              <p:pRg st="4" end="4"/>
                                            </p:txEl>
                                          </p:spTgt>
                                        </p:tgtEl>
                                        <p:attrNameLst>
                                          <p:attrName>style.visibility</p:attrName>
                                        </p:attrNameLst>
                                      </p:cBhvr>
                                      <p:to>
                                        <p:strVal val="visible"/>
                                      </p:to>
                                    </p:set>
                                    <p:animEffect filter="fade" transition="in">
                                      <p:cBhvr>
                                        <p:cTn id="30" dur="500"/>
                                        <p:tgtEl>
                                          <p:spTgt spid="65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650">
                                            <p:txEl>
                                              <p:pRg st="5" end="5"/>
                                            </p:txEl>
                                          </p:spTgt>
                                        </p:tgtEl>
                                        <p:attrNameLst>
                                          <p:attrName>style.visibility</p:attrName>
                                        </p:attrNameLst>
                                      </p:cBhvr>
                                      <p:to>
                                        <p:strVal val="visible"/>
                                      </p:to>
                                    </p:set>
                                    <p:animEffect filter="fade" transition="in">
                                      <p:cBhvr>
                                        <p:cTn id="35" dur="500"/>
                                        <p:tgtEl>
                                          <p:spTgt spid="65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650">
                                            <p:txEl>
                                              <p:pRg st="6" end="6"/>
                                            </p:txEl>
                                          </p:spTgt>
                                        </p:tgtEl>
                                        <p:attrNameLst>
                                          <p:attrName>style.visibility</p:attrName>
                                        </p:attrNameLst>
                                      </p:cBhvr>
                                      <p:to>
                                        <p:strVal val="visible"/>
                                      </p:to>
                                    </p:set>
                                    <p:animEffect filter="fade" transition="in">
                                      <p:cBhvr>
                                        <p:cTn id="40" dur="500"/>
                                        <p:tgtEl>
                                          <p:spTgt spid="65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5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e LLVM Project"/>
          <p:cNvSpPr txBox="1"/>
          <p:nvPr>
            <p:ph type="title"/>
          </p:nvPr>
        </p:nvSpPr>
        <p:spPr>
          <a:prstGeom prst="rect">
            <a:avLst/>
          </a:prstGeom>
        </p:spPr>
        <p:txBody>
          <a:bodyPr/>
          <a:lstStyle/>
          <a:p>
            <a:pPr/>
            <a:r>
              <a:t>The LLVM Project</a:t>
            </a:r>
          </a:p>
        </p:txBody>
      </p:sp>
      <p:sp>
        <p:nvSpPr>
          <p:cNvPr id="180" name="Workshop Materi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Workshop Material</a:t>
            </a:r>
          </a:p>
        </p:txBody>
      </p:sp>
      <p:sp>
        <p:nvSpPr>
          <p:cNvPr id="181" name="LLVM Website: https://llvm.org…"/>
          <p:cNvSpPr txBox="1"/>
          <p:nvPr>
            <p:ph type="body" idx="1"/>
          </p:nvPr>
        </p:nvSpPr>
        <p:spPr>
          <a:prstGeom prst="rect">
            <a:avLst/>
          </a:prstGeom>
        </p:spPr>
        <p:txBody>
          <a:bodyPr/>
          <a:lstStyle/>
          <a:p>
            <a:pPr/>
            <a:r>
              <a:t>LLVM Website: </a:t>
            </a:r>
            <a:r>
              <a:rPr u="sng">
                <a:solidFill>
                  <a:schemeClr val="accent3">
                    <a:hueOff val="-385756"/>
                    <a:satOff val="-32155"/>
                    <a:lumOff val="17967"/>
                  </a:schemeClr>
                </a:solidFill>
                <a:hlinkClick r:id="rId3" invalidUrl="" action="" tgtFrame="" tooltip="" history="1" highlightClick="0" endSnd="0"/>
              </a:rPr>
              <a:t>https://llvm.org</a:t>
            </a:r>
          </a:p>
          <a:p>
            <a:pPr/>
            <a:r>
              <a:t>Clang Website: </a:t>
            </a:r>
            <a:r>
              <a:rPr u="sng">
                <a:solidFill>
                  <a:schemeClr val="accent3">
                    <a:hueOff val="-385756"/>
                    <a:satOff val="-32155"/>
                    <a:lumOff val="17967"/>
                  </a:schemeClr>
                </a:solidFill>
                <a:hlinkClick r:id="rId4" invalidUrl="" action="" tgtFrame="" tooltip="" history="1" highlightClick="0" endSnd="0"/>
              </a:rPr>
              <a:t>https://clang.llvm.org</a:t>
            </a:r>
          </a:p>
          <a:p>
            <a:pPr/>
            <a:r>
              <a:t>LLVM C++ APIs change over time, but in-tree tutorial code is kept up-to-date</a:t>
            </a:r>
          </a:p>
          <a:p>
            <a:pPr/>
            <a:r>
              <a:t>Check LLVM docs, examples, and tutorial code for the latest versions</a:t>
            </a:r>
          </a:p>
          <a:p>
            <a:pPr/>
            <a:r>
              <a:t>The LLVM forums and LLVM discord are great places to go with questions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1"/>
                                        </p:tgtEl>
                                        <p:attrNameLst>
                                          <p:attrName>style.visibility</p:attrName>
                                        </p:attrNameLst>
                                      </p:cBhvr>
                                      <p:to>
                                        <p:strVal val="visible"/>
                                      </p:to>
                                    </p:set>
                                    <p:animEffect filter="fade" transition="in">
                                      <p:cBhvr>
                                        <p:cTn id="7"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Exercise 2"/>
          <p:cNvSpPr txBox="1"/>
          <p:nvPr>
            <p:ph type="title"/>
          </p:nvPr>
        </p:nvSpPr>
        <p:spPr>
          <a:prstGeom prst="rect">
            <a:avLst/>
          </a:prstGeom>
        </p:spPr>
        <p:txBody>
          <a:bodyPr/>
          <a:lstStyle/>
          <a:p>
            <a:pPr/>
            <a:r>
              <a:t>Exercise 2</a:t>
            </a:r>
          </a:p>
        </p:txBody>
      </p:sp>
      <p:sp>
        <p:nvSpPr>
          <p:cNvPr id="653" name="Subclass MaterializationUn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Subclass MaterializationUnit</a:t>
            </a:r>
          </a:p>
        </p:txBody>
      </p:sp>
      <p:sp>
        <p:nvSpPr>
          <p:cNvPr id="654" name="class KaleidoscopeASTMU : public MaterializationUnit { public:…"/>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34BBC8"/>
                </a:solidFill>
              </a:rPr>
              <a:t>class</a:t>
            </a:r>
            <a:r>
              <a:rPr>
                <a:solidFill>
                  <a:srgbClr val="F4F4F4"/>
                </a:solidFill>
              </a:rPr>
              <a:t> </a:t>
            </a:r>
            <a:r>
              <a:t>KaleidoscopeASTMU</a:t>
            </a:r>
            <a:r>
              <a:rPr>
                <a:solidFill>
                  <a:srgbClr val="F4F4F4"/>
                </a:solidFill>
              </a:rPr>
              <a:t> : </a:t>
            </a:r>
            <a:r>
              <a:rPr>
                <a:solidFill>
                  <a:srgbClr val="34BBC8"/>
                </a:solidFill>
              </a:rPr>
              <a:t>public</a:t>
            </a:r>
            <a:r>
              <a:rPr>
                <a:solidFill>
                  <a:srgbClr val="F4F4F4"/>
                </a:solidFill>
              </a:rPr>
              <a:t> </a:t>
            </a:r>
            <a:r>
              <a:t>MaterializationUnit</a:t>
            </a:r>
            <a:r>
              <a:rPr>
                <a:solidFill>
                  <a:srgbClr val="F4F4F4"/>
                </a:solidFill>
              </a:rPr>
              <a:t> {</a:t>
            </a:r>
            <a:br>
              <a:rPr>
                <a:solidFill>
                  <a:srgbClr val="F4F4F4"/>
                </a:solidFill>
              </a:rPr>
            </a:br>
            <a:r>
              <a:rPr>
                <a:solidFill>
                  <a:srgbClr val="34BBC8"/>
                </a:solidFill>
              </a:rPr>
              <a:t>public</a:t>
            </a:r>
            <a:r>
              <a:rPr>
                <a:solidFill>
                  <a:srgbClr val="F4F4F4"/>
                </a:solidFill>
              </a:rPr>
              <a:t>:</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F4F4F4"/>
                </a:solidFill>
              </a:rPr>
              <a:t>  </a:t>
            </a:r>
            <a:r>
              <a:rPr>
                <a:solidFill>
                  <a:srgbClr val="5230E1"/>
                </a:solidFill>
              </a:rPr>
              <a:t>KaleidoscopeASTMU</a:t>
            </a:r>
            <a:r>
              <a:rPr>
                <a:solidFill>
                  <a:srgbClr val="F4F4F4"/>
                </a:solidFill>
              </a:rPr>
              <a:t>(</a:t>
            </a:r>
            <a:r>
              <a:t>KaleidoscopeParser</a:t>
            </a:r>
            <a:r>
              <a:rPr>
                <a:solidFill>
                  <a:srgbClr val="F4F4F4"/>
                </a:solidFill>
              </a:rPr>
              <a:t> &amp;</a:t>
            </a:r>
            <a:r>
              <a:rPr>
                <a:solidFill>
                  <a:srgbClr val="AFAD24"/>
                </a:solidFill>
              </a:rPr>
              <a:t>P</a:t>
            </a:r>
            <a:r>
              <a:rPr>
                <a:solidFill>
                  <a:srgbClr val="F4F4F4"/>
                </a:solidFill>
              </a:rPr>
              <a:t>,</a:t>
            </a:r>
            <a:br>
              <a:rPr>
                <a:solidFill>
                  <a:srgbClr val="F4F4F4"/>
                </a:solidFill>
              </a:rPr>
            </a:br>
            <a:r>
              <a:rPr>
                <a:solidFill>
                  <a:srgbClr val="F4F4F4"/>
                </a:solidFill>
              </a:rPr>
              <a:t>                    </a:t>
            </a:r>
            <a:r>
              <a:t>KaleidoscopeJIT</a:t>
            </a:r>
            <a:r>
              <a:rPr>
                <a:solidFill>
                  <a:srgbClr val="F4F4F4"/>
                </a:solidFill>
              </a:rPr>
              <a:t> &amp;</a:t>
            </a:r>
            <a:r>
              <a:rPr>
                <a:solidFill>
                  <a:srgbClr val="AFAD24"/>
                </a:solidFill>
              </a:rPr>
              <a:t>J</a:t>
            </a:r>
            <a:r>
              <a:rPr>
                <a:solidFill>
                  <a:srgbClr val="F4F4F4"/>
                </a:solidFill>
              </a:rPr>
              <a:t>,</a:t>
            </a:r>
            <a:br>
              <a:rPr>
                <a:solidFill>
                  <a:srgbClr val="F4F4F4"/>
                </a:solidFill>
              </a:rPr>
            </a:br>
            <a:r>
              <a:rPr>
                <a:solidFill>
                  <a:srgbClr val="F4F4F4"/>
                </a:solidFill>
              </a:rPr>
              <a:t>                    </a:t>
            </a:r>
            <a:r>
              <a:rPr>
                <a:solidFill>
                  <a:srgbClr val="D53BD3"/>
                </a:solidFill>
              </a:rPr>
              <a:t>std</a:t>
            </a:r>
            <a:r>
              <a:rPr>
                <a:solidFill>
                  <a:srgbClr val="FFFFFF"/>
                </a:solidFill>
              </a:rPr>
              <a:t>::</a:t>
            </a:r>
            <a:r>
              <a:t>unique_ptr</a:t>
            </a:r>
            <a:r>
              <a:rPr>
                <a:solidFill>
                  <a:srgbClr val="FFFFFF"/>
                </a:solidFill>
              </a:rPr>
              <a:t>&lt;FunctionAST&gt; </a:t>
            </a:r>
            <a:r>
              <a:rPr>
                <a:solidFill>
                  <a:srgbClr val="AFAD24"/>
                </a:solidFill>
              </a:rPr>
              <a:t>FnAST</a:t>
            </a:r>
            <a:r>
              <a:rPr>
                <a:solidFill>
                  <a:srgbClr val="FFFFFF"/>
                </a:solidFill>
              </a:rPr>
              <a:t>)</a:t>
            </a:r>
            <a:endParaRPr>
              <a:solidFill>
                <a:srgbClr val="FFFFFF"/>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FFFFFF"/>
                </a:solidFill>
              </a:rPr>
              <a:t>    : MaterializationUnit(getInterface(J, *FnAST)),</a:t>
            </a:r>
            <a:endParaRPr>
              <a:solidFill>
                <a:srgbClr val="FFFFFF"/>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rPr>
                <a:solidFill>
                  <a:srgbClr val="FFFFFF"/>
                </a:solidFill>
              </a:rPr>
              <a:t>      P(P), J(J), FnAST(</a:t>
            </a:r>
            <a:r>
              <a:rPr>
                <a:solidFill>
                  <a:srgbClr val="D53BD3"/>
                </a:solidFill>
              </a:rPr>
              <a:t>std</a:t>
            </a:r>
            <a:r>
              <a:rPr>
                <a:solidFill>
                  <a:srgbClr val="FFFFFF"/>
                </a:solidFill>
              </a:rPr>
              <a:t>::move(FnAST)) {}</a:t>
            </a:r>
          </a:p>
        </p:txBody>
      </p:sp>
      <p:sp>
        <p:nvSpPr>
          <p:cNvPr id="655" name="Subclass MaterializationUnit"/>
          <p:cNvSpPr txBox="1"/>
          <p:nvPr/>
        </p:nvSpPr>
        <p:spPr>
          <a:xfrm>
            <a:off x="15245733" y="2944736"/>
            <a:ext cx="7064872"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Subclass</a:t>
            </a:r>
            <a:br/>
            <a:r>
              <a:rPr>
                <a:latin typeface="Courier New"/>
                <a:ea typeface="Courier New"/>
                <a:cs typeface="Courier New"/>
                <a:sym typeface="Courier New"/>
              </a:rPr>
              <a:t>MaterializationUnit</a:t>
            </a:r>
          </a:p>
        </p:txBody>
      </p:sp>
      <p:sp>
        <p:nvSpPr>
          <p:cNvPr id="657" name="Connection Line"/>
          <p:cNvSpPr/>
          <p:nvPr/>
        </p:nvSpPr>
        <p:spPr>
          <a:xfrm>
            <a:off x="13916420" y="4141454"/>
            <a:ext cx="1329314" cy="1384484"/>
          </a:xfrm>
          <a:custGeom>
            <a:avLst/>
            <a:gdLst/>
            <a:ahLst/>
            <a:cxnLst>
              <a:cxn ang="0">
                <a:pos x="wd2" y="hd2"/>
              </a:cxn>
              <a:cxn ang="5400000">
                <a:pos x="wd2" y="hd2"/>
              </a:cxn>
              <a:cxn ang="10800000">
                <a:pos x="wd2" y="hd2"/>
              </a:cxn>
              <a:cxn ang="16200000">
                <a:pos x="wd2" y="hd2"/>
              </a:cxn>
            </a:cxnLst>
            <a:rect l="0" t="0" r="r" b="b"/>
            <a:pathLst>
              <a:path w="20203" h="21600" fill="norm" stroke="1" extrusionOk="0">
                <a:moveTo>
                  <a:pt x="20203" y="0"/>
                </a:moveTo>
                <a:cubicBezTo>
                  <a:pt x="5256" y="4780"/>
                  <a:pt x="-1397" y="11980"/>
                  <a:pt x="244" y="2160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54">
                                            <p:bg/>
                                          </p:spTgt>
                                        </p:tgtEl>
                                        <p:attrNameLst>
                                          <p:attrName>style.visibility</p:attrName>
                                        </p:attrNameLst>
                                      </p:cBhvr>
                                      <p:to>
                                        <p:strVal val="visible"/>
                                      </p:to>
                                    </p:set>
                                    <p:animEffect filter="fade" transition="in">
                                      <p:cBhvr>
                                        <p:cTn id="7" dur="500"/>
                                        <p:tgtEl>
                                          <p:spTgt spid="65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54">
                                            <p:txEl>
                                              <p:pRg st="0" end="0"/>
                                            </p:txEl>
                                          </p:spTgt>
                                        </p:tgtEl>
                                        <p:attrNameLst>
                                          <p:attrName>style.visibility</p:attrName>
                                        </p:attrNameLst>
                                      </p:cBhvr>
                                      <p:to>
                                        <p:strVal val="visible"/>
                                      </p:to>
                                    </p:set>
                                    <p:animEffect filter="fade" transition="in">
                                      <p:cBhvr>
                                        <p:cTn id="10" dur="500"/>
                                        <p:tgtEl>
                                          <p:spTgt spid="65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655"/>
                                        </p:tgtEl>
                                        <p:attrNameLst>
                                          <p:attrName>style.visibility</p:attrName>
                                        </p:attrNameLst>
                                      </p:cBhvr>
                                      <p:to>
                                        <p:strVal val="visible"/>
                                      </p:to>
                                    </p:set>
                                    <p:animEffect filter="fade" transition="in">
                                      <p:cBhvr>
                                        <p:cTn id="15" dur="500"/>
                                        <p:tgtEl>
                                          <p:spTgt spid="655"/>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657"/>
                                        </p:tgtEl>
                                        <p:attrNameLst>
                                          <p:attrName>style.visibility</p:attrName>
                                        </p:attrNameLst>
                                      </p:cBhvr>
                                      <p:to>
                                        <p:strVal val="visible"/>
                                      </p:to>
                                    </p:set>
                                    <p:animEffect filter="fade" transition="in">
                                      <p:cBhvr>
                                        <p:cTn id="19" dur="500"/>
                                        <p:tgtEl>
                                          <p:spTgt spid="657"/>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1" fill="hold">
                                  <p:stCondLst>
                                    <p:cond delay="0"/>
                                  </p:stCondLst>
                                  <p:iterate type="el" backwards="0">
                                    <p:tmAbs val="0"/>
                                  </p:iterate>
                                  <p:childTnLst>
                                    <p:set>
                                      <p:cBhvr>
                                        <p:cTn id="23" fill="hold"/>
                                        <p:tgtEl>
                                          <p:spTgt spid="654">
                                            <p:txEl>
                                              <p:pRg st="1" end="1"/>
                                            </p:txEl>
                                          </p:spTgt>
                                        </p:tgtEl>
                                        <p:attrNameLst>
                                          <p:attrName>style.visibility</p:attrName>
                                        </p:attrNameLst>
                                      </p:cBhvr>
                                      <p:to>
                                        <p:strVal val="visible"/>
                                      </p:to>
                                    </p:set>
                                    <p:animEffect filter="fade" transition="in">
                                      <p:cBhvr>
                                        <p:cTn id="24" dur="500"/>
                                        <p:tgtEl>
                                          <p:spTgt spid="65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1" fill="hold">
                                  <p:stCondLst>
                                    <p:cond delay="0"/>
                                  </p:stCondLst>
                                  <p:iterate type="el" backwards="0">
                                    <p:tmAbs val="0"/>
                                  </p:iterate>
                                  <p:childTnLst>
                                    <p:set>
                                      <p:cBhvr>
                                        <p:cTn id="28" fill="hold"/>
                                        <p:tgtEl>
                                          <p:spTgt spid="654">
                                            <p:txEl>
                                              <p:pRg st="2" end="2"/>
                                            </p:txEl>
                                          </p:spTgt>
                                        </p:tgtEl>
                                        <p:attrNameLst>
                                          <p:attrName>style.visibility</p:attrName>
                                        </p:attrNameLst>
                                      </p:cBhvr>
                                      <p:to>
                                        <p:strVal val="visible"/>
                                      </p:to>
                                    </p:set>
                                    <p:animEffect filter="fade" transition="in">
                                      <p:cBhvr>
                                        <p:cTn id="29" dur="500"/>
                                        <p:tgtEl>
                                          <p:spTgt spid="65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10" grpId="1" fill="hold">
                                  <p:stCondLst>
                                    <p:cond delay="0"/>
                                  </p:stCondLst>
                                  <p:iterate type="el" backwards="0">
                                    <p:tmAbs val="0"/>
                                  </p:iterate>
                                  <p:childTnLst>
                                    <p:set>
                                      <p:cBhvr>
                                        <p:cTn id="33" fill="hold"/>
                                        <p:tgtEl>
                                          <p:spTgt spid="654">
                                            <p:txEl>
                                              <p:pRg st="3" end="3"/>
                                            </p:txEl>
                                          </p:spTgt>
                                        </p:tgtEl>
                                        <p:attrNameLst>
                                          <p:attrName>style.visibility</p:attrName>
                                        </p:attrNameLst>
                                      </p:cBhvr>
                                      <p:to>
                                        <p:strVal val="visible"/>
                                      </p:to>
                                    </p:set>
                                    <p:animEffect filter="fade" transition="in">
                                      <p:cBhvr>
                                        <p:cTn id="34" dur="500"/>
                                        <p:tgtEl>
                                          <p:spTgt spid="65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7" grpId="3"/>
      <p:bldP build="p" bldLvl="5" animBg="1" rev="0" advAuto="0" spid="654" grpId="1"/>
      <p:bldP build="whole" bldLvl="1" animBg="1" rev="0" advAuto="0" spid="655" grpId="2"/>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Exercise 2"/>
          <p:cNvSpPr txBox="1"/>
          <p:nvPr>
            <p:ph type="title"/>
          </p:nvPr>
        </p:nvSpPr>
        <p:spPr>
          <a:prstGeom prst="rect">
            <a:avLst/>
          </a:prstGeom>
        </p:spPr>
        <p:txBody>
          <a:bodyPr/>
          <a:lstStyle/>
          <a:p>
            <a:pPr/>
            <a:r>
              <a:t>Exercise 2</a:t>
            </a:r>
          </a:p>
        </p:txBody>
      </p:sp>
      <p:sp>
        <p:nvSpPr>
          <p:cNvPr id="660" name="The materialize metho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materialize method</a:t>
            </a:r>
          </a:p>
        </p:txBody>
      </p:sp>
      <p:sp>
        <p:nvSpPr>
          <p:cNvPr id="661" name="void materialize(     std::unique_ptr&lt;MaterializationResponsibility&gt; R) {…"/>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C26"/>
                </a:solidFill>
              </a:rPr>
              <a:t>void</a:t>
            </a:r>
            <a:r>
              <a:t> </a:t>
            </a:r>
            <a:r>
              <a:rPr>
                <a:solidFill>
                  <a:srgbClr val="5230E1"/>
                </a:solidFill>
              </a:rPr>
              <a:t>materialize</a:t>
            </a:r>
            <a:r>
              <a:t>(</a:t>
            </a:r>
            <a:br/>
            <a:r>
              <a:t>    </a:t>
            </a:r>
            <a:r>
              <a:rPr>
                <a:solidFill>
                  <a:srgbClr val="D53BD3"/>
                </a:solidFill>
              </a:rPr>
              <a:t>std</a:t>
            </a:r>
            <a:r>
              <a:t>::</a:t>
            </a:r>
            <a:r>
              <a:rPr>
                <a:solidFill>
                  <a:srgbClr val="34BC26"/>
                </a:solidFill>
              </a:rPr>
              <a:t>unique_ptr</a:t>
            </a:r>
            <a:r>
              <a:t>&lt;MaterializationResponsibility&gt; </a:t>
            </a:r>
            <a:r>
              <a:rPr>
                <a:solidFill>
                  <a:srgbClr val="AFAD24"/>
                </a:solidFill>
              </a:rPr>
              <a:t>R</a:t>
            </a:r>
            <a:r>
              <a:t>)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34BBC8"/>
                </a:solidFill>
              </a:rPr>
              <a:t>if</a:t>
            </a:r>
            <a:r>
              <a:t> (</a:t>
            </a:r>
            <a:r>
              <a:rPr>
                <a:solidFill>
                  <a:srgbClr val="34BBC8"/>
                </a:solidFill>
              </a:rPr>
              <a:t>auto</a:t>
            </a:r>
            <a:r>
              <a:t> </a:t>
            </a:r>
            <a:r>
              <a:rPr>
                <a:solidFill>
                  <a:srgbClr val="AFAD24"/>
                </a:solidFill>
              </a:rPr>
              <a:t>IRMod</a:t>
            </a:r>
            <a:r>
              <a:t> = P.codegen(</a:t>
            </a:r>
            <a:r>
              <a:rPr>
                <a:solidFill>
                  <a:srgbClr val="D53BD3"/>
                </a:solidFill>
              </a:rPr>
              <a:t>std</a:t>
            </a:r>
            <a:r>
              <a:t>::move(FnAST), J.DL))</a:t>
            </a:r>
            <a:br/>
            <a:r>
              <a:t>    J.CompileLayer.emit(</a:t>
            </a:r>
            <a:r>
              <a:rPr>
                <a:solidFill>
                  <a:srgbClr val="D53BD3"/>
                </a:solidFill>
              </a:rPr>
              <a:t>std</a:t>
            </a:r>
            <a:r>
              <a:t>::move(R), </a:t>
            </a:r>
            <a:r>
              <a:rPr>
                <a:solidFill>
                  <a:srgbClr val="D53BD3"/>
                </a:solidFill>
              </a:rPr>
              <a:t>std</a:t>
            </a:r>
            <a:r>
              <a:t>::move(*IRMod));</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34BBC8"/>
                </a:solidFill>
              </a:rPr>
              <a:t>else</a:t>
            </a:r>
            <a:br>
              <a:rPr>
                <a:solidFill>
                  <a:srgbClr val="34BBC8"/>
                </a:solidFill>
              </a:rPr>
            </a:br>
            <a:r>
              <a:t>    R-&gt;failMaterialization();</a:t>
            </a:r>
            <a:br/>
            <a:r>
              <a:t>}</a:t>
            </a:r>
          </a:p>
        </p:txBody>
      </p:sp>
      <p:sp>
        <p:nvSpPr>
          <p:cNvPr id="662" name="Responsibility Object"/>
          <p:cNvSpPr txBox="1"/>
          <p:nvPr/>
        </p:nvSpPr>
        <p:spPr>
          <a:xfrm>
            <a:off x="16818761" y="3350562"/>
            <a:ext cx="3918815" cy="14616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90000"/>
              </a:lnSpc>
              <a:spcBef>
                <a:spcPts val="4500"/>
              </a:spcBef>
              <a:defRPr sz="4800"/>
            </a:pPr>
            <a:r>
              <a:t>Responsibility</a:t>
            </a:r>
            <a:br/>
            <a:r>
              <a:t>Object</a:t>
            </a:r>
          </a:p>
        </p:txBody>
      </p:sp>
      <p:sp>
        <p:nvSpPr>
          <p:cNvPr id="668" name="Connection Line"/>
          <p:cNvSpPr/>
          <p:nvPr/>
        </p:nvSpPr>
        <p:spPr>
          <a:xfrm>
            <a:off x="18839265" y="4812210"/>
            <a:ext cx="847906" cy="13027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965" y="10396"/>
                  <a:pt x="10165" y="17596"/>
                  <a:pt x="21600" y="21600"/>
                </a:cubicBezTo>
              </a:path>
            </a:pathLst>
          </a:custGeom>
          <a:ln w="38100">
            <a:solidFill>
              <a:srgbClr val="FFFFFF"/>
            </a:solidFill>
            <a:miter lim="400000"/>
            <a:tailEnd type="triangle"/>
          </a:ln>
        </p:spPr>
        <p:txBody>
          <a:bodyPr/>
          <a:lstStyle/>
          <a:p>
            <a:pPr/>
          </a:p>
        </p:txBody>
      </p:sp>
      <p:sp>
        <p:nvSpPr>
          <p:cNvPr id="664" name="On success, pass IRMod and Responsibility object along to CompileLayer"/>
          <p:cNvSpPr txBox="1"/>
          <p:nvPr/>
        </p:nvSpPr>
        <p:spPr>
          <a:xfrm>
            <a:off x="16042209" y="8967260"/>
            <a:ext cx="6979006" cy="22562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On success, pass IRMod</a:t>
            </a:r>
            <a:br/>
            <a:r>
              <a:t>and Responsibility object</a:t>
            </a:r>
            <a:br/>
            <a:r>
              <a:t>along to CompileLayer</a:t>
            </a:r>
          </a:p>
        </p:txBody>
      </p:sp>
      <p:sp>
        <p:nvSpPr>
          <p:cNvPr id="669" name="Connection Line"/>
          <p:cNvSpPr/>
          <p:nvPr/>
        </p:nvSpPr>
        <p:spPr>
          <a:xfrm>
            <a:off x="10529035" y="8362098"/>
            <a:ext cx="5064983" cy="10049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3140" y="18158"/>
                  <a:pt x="5940" y="10958"/>
                  <a:pt x="0" y="0"/>
                </a:cubicBezTo>
              </a:path>
            </a:pathLst>
          </a:custGeom>
          <a:ln w="38100">
            <a:solidFill>
              <a:srgbClr val="FFFFFF"/>
            </a:solidFill>
            <a:miter lim="400000"/>
            <a:tailEnd type="triangle"/>
          </a:ln>
        </p:spPr>
        <p:txBody>
          <a:bodyPr/>
          <a:lstStyle/>
          <a:p>
            <a:pPr/>
          </a:p>
        </p:txBody>
      </p:sp>
      <p:sp>
        <p:nvSpPr>
          <p:cNvPr id="666" name="If something goes wrong we must explicitly report it"/>
          <p:cNvSpPr txBox="1"/>
          <p:nvPr/>
        </p:nvSpPr>
        <p:spPr>
          <a:xfrm>
            <a:off x="3574266" y="10888306"/>
            <a:ext cx="7260641" cy="1532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If something goes wrong</a:t>
            </a:r>
            <a:br/>
            <a:r>
              <a:t>we must explicitly report it</a:t>
            </a:r>
          </a:p>
        </p:txBody>
      </p:sp>
      <p:sp>
        <p:nvSpPr>
          <p:cNvPr id="670" name="Connection Line"/>
          <p:cNvSpPr/>
          <p:nvPr/>
        </p:nvSpPr>
        <p:spPr>
          <a:xfrm>
            <a:off x="6888936" y="9607126"/>
            <a:ext cx="208606" cy="1369777"/>
          </a:xfrm>
          <a:custGeom>
            <a:avLst/>
            <a:gdLst/>
            <a:ahLst/>
            <a:cxnLst>
              <a:cxn ang="0">
                <a:pos x="wd2" y="hd2"/>
              </a:cxn>
              <a:cxn ang="5400000">
                <a:pos x="wd2" y="hd2"/>
              </a:cxn>
              <a:cxn ang="10800000">
                <a:pos x="wd2" y="hd2"/>
              </a:cxn>
              <a:cxn ang="16200000">
                <a:pos x="wd2" y="hd2"/>
              </a:cxn>
            </a:cxnLst>
            <a:rect l="0" t="0" r="r" b="b"/>
            <a:pathLst>
              <a:path w="16366" h="21600" fill="norm" stroke="1" extrusionOk="0">
                <a:moveTo>
                  <a:pt x="10434" y="21600"/>
                </a:moveTo>
                <a:cubicBezTo>
                  <a:pt x="-5234" y="13131"/>
                  <a:pt x="-3257" y="5931"/>
                  <a:pt x="16366"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61">
                                            <p:bg/>
                                          </p:spTgt>
                                        </p:tgtEl>
                                        <p:attrNameLst>
                                          <p:attrName>style.visibility</p:attrName>
                                        </p:attrNameLst>
                                      </p:cBhvr>
                                      <p:to>
                                        <p:strVal val="visible"/>
                                      </p:to>
                                    </p:set>
                                    <p:animEffect filter="fade" transition="in">
                                      <p:cBhvr>
                                        <p:cTn id="7" dur="500"/>
                                        <p:tgtEl>
                                          <p:spTgt spid="661">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61">
                                            <p:txEl>
                                              <p:pRg st="0" end="0"/>
                                            </p:txEl>
                                          </p:spTgt>
                                        </p:tgtEl>
                                        <p:attrNameLst>
                                          <p:attrName>style.visibility</p:attrName>
                                        </p:attrNameLst>
                                      </p:cBhvr>
                                      <p:to>
                                        <p:strVal val="visible"/>
                                      </p:to>
                                    </p:set>
                                    <p:animEffect filter="fade" transition="in">
                                      <p:cBhvr>
                                        <p:cTn id="10" dur="500"/>
                                        <p:tgtEl>
                                          <p:spTgt spid="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662"/>
                                        </p:tgtEl>
                                        <p:attrNameLst>
                                          <p:attrName>style.visibility</p:attrName>
                                        </p:attrNameLst>
                                      </p:cBhvr>
                                      <p:to>
                                        <p:strVal val="visible"/>
                                      </p:to>
                                    </p:set>
                                    <p:animEffect filter="fade" transition="in">
                                      <p:cBhvr>
                                        <p:cTn id="15" dur="500"/>
                                        <p:tgtEl>
                                          <p:spTgt spid="662"/>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668"/>
                                        </p:tgtEl>
                                        <p:attrNameLst>
                                          <p:attrName>style.visibility</p:attrName>
                                        </p:attrNameLst>
                                      </p:cBhvr>
                                      <p:to>
                                        <p:strVal val="visible"/>
                                      </p:to>
                                    </p:set>
                                    <p:animEffect filter="fade" transition="in">
                                      <p:cBhvr>
                                        <p:cTn id="19" dur="500"/>
                                        <p:tgtEl>
                                          <p:spTgt spid="668"/>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1" fill="hold">
                                  <p:stCondLst>
                                    <p:cond delay="0"/>
                                  </p:stCondLst>
                                  <p:iterate type="el" backwards="0">
                                    <p:tmAbs val="0"/>
                                  </p:iterate>
                                  <p:childTnLst>
                                    <p:set>
                                      <p:cBhvr>
                                        <p:cTn id="23" fill="hold"/>
                                        <p:tgtEl>
                                          <p:spTgt spid="661">
                                            <p:txEl>
                                              <p:pRg st="1" end="1"/>
                                            </p:txEl>
                                          </p:spTgt>
                                        </p:tgtEl>
                                        <p:attrNameLst>
                                          <p:attrName>style.visibility</p:attrName>
                                        </p:attrNameLst>
                                      </p:cBhvr>
                                      <p:to>
                                        <p:strVal val="visible"/>
                                      </p:to>
                                    </p:set>
                                    <p:animEffect filter="fade" transition="in">
                                      <p:cBhvr>
                                        <p:cTn id="24" dur="500"/>
                                        <p:tgtEl>
                                          <p:spTgt spid="66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10" grpId="4" fill="hold">
                                  <p:stCondLst>
                                    <p:cond delay="0"/>
                                  </p:stCondLst>
                                  <p:iterate type="el" backwards="0">
                                    <p:tmAbs val="0"/>
                                  </p:iterate>
                                  <p:childTnLst>
                                    <p:set>
                                      <p:cBhvr>
                                        <p:cTn id="28" fill="hold"/>
                                        <p:tgtEl>
                                          <p:spTgt spid="664"/>
                                        </p:tgtEl>
                                        <p:attrNameLst>
                                          <p:attrName>style.visibility</p:attrName>
                                        </p:attrNameLst>
                                      </p:cBhvr>
                                      <p:to>
                                        <p:strVal val="visible"/>
                                      </p:to>
                                    </p:set>
                                    <p:animEffect filter="fade" transition="in">
                                      <p:cBhvr>
                                        <p:cTn id="29" dur="500"/>
                                        <p:tgtEl>
                                          <p:spTgt spid="664"/>
                                        </p:tgtEl>
                                      </p:cBhvr>
                                    </p:animEffect>
                                  </p:childTnLst>
                                </p:cTn>
                              </p:par>
                            </p:childTnLst>
                          </p:cTn>
                        </p:par>
                        <p:par>
                          <p:cTn id="30" fill="hold">
                            <p:stCondLst>
                              <p:cond delay="500"/>
                            </p:stCondLst>
                            <p:childTnLst>
                              <p:par>
                                <p:cTn id="31" presetClass="entr" nodeType="afterEffect" presetID="10" grpId="5" fill="hold">
                                  <p:stCondLst>
                                    <p:cond delay="0"/>
                                  </p:stCondLst>
                                  <p:iterate type="el" backwards="0">
                                    <p:tmAbs val="0"/>
                                  </p:iterate>
                                  <p:childTnLst>
                                    <p:set>
                                      <p:cBhvr>
                                        <p:cTn id="32" fill="hold"/>
                                        <p:tgtEl>
                                          <p:spTgt spid="669"/>
                                        </p:tgtEl>
                                        <p:attrNameLst>
                                          <p:attrName>style.visibility</p:attrName>
                                        </p:attrNameLst>
                                      </p:cBhvr>
                                      <p:to>
                                        <p:strVal val="visible"/>
                                      </p:to>
                                    </p:set>
                                    <p:animEffect filter="fade" transition="in">
                                      <p:cBhvr>
                                        <p:cTn id="33" dur="500"/>
                                        <p:tgtEl>
                                          <p:spTgt spid="669"/>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10" grpId="1" fill="hold">
                                  <p:stCondLst>
                                    <p:cond delay="0"/>
                                  </p:stCondLst>
                                  <p:iterate type="el" backwards="0">
                                    <p:tmAbs val="0"/>
                                  </p:iterate>
                                  <p:childTnLst>
                                    <p:set>
                                      <p:cBhvr>
                                        <p:cTn id="37" fill="hold"/>
                                        <p:tgtEl>
                                          <p:spTgt spid="661">
                                            <p:txEl>
                                              <p:pRg st="2" end="2"/>
                                            </p:txEl>
                                          </p:spTgt>
                                        </p:tgtEl>
                                        <p:attrNameLst>
                                          <p:attrName>style.visibility</p:attrName>
                                        </p:attrNameLst>
                                      </p:cBhvr>
                                      <p:to>
                                        <p:strVal val="visible"/>
                                      </p:to>
                                    </p:set>
                                    <p:animEffect filter="fade" transition="in">
                                      <p:cBhvr>
                                        <p:cTn id="38" dur="500"/>
                                        <p:tgtEl>
                                          <p:spTgt spid="661">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10" grpId="6" fill="hold">
                                  <p:stCondLst>
                                    <p:cond delay="0"/>
                                  </p:stCondLst>
                                  <p:iterate type="el" backwards="0">
                                    <p:tmAbs val="0"/>
                                  </p:iterate>
                                  <p:childTnLst>
                                    <p:set>
                                      <p:cBhvr>
                                        <p:cTn id="42" fill="hold"/>
                                        <p:tgtEl>
                                          <p:spTgt spid="666"/>
                                        </p:tgtEl>
                                        <p:attrNameLst>
                                          <p:attrName>style.visibility</p:attrName>
                                        </p:attrNameLst>
                                      </p:cBhvr>
                                      <p:to>
                                        <p:strVal val="visible"/>
                                      </p:to>
                                    </p:set>
                                    <p:animEffect filter="fade" transition="in">
                                      <p:cBhvr>
                                        <p:cTn id="43" dur="500"/>
                                        <p:tgtEl>
                                          <p:spTgt spid="666"/>
                                        </p:tgtEl>
                                      </p:cBhvr>
                                    </p:animEffect>
                                  </p:childTnLst>
                                </p:cTn>
                              </p:par>
                            </p:childTnLst>
                          </p:cTn>
                        </p:par>
                        <p:par>
                          <p:cTn id="44" fill="hold">
                            <p:stCondLst>
                              <p:cond delay="500"/>
                            </p:stCondLst>
                            <p:childTnLst>
                              <p:par>
                                <p:cTn id="45" presetClass="entr" nodeType="afterEffect" presetID="10" grpId="7" fill="hold">
                                  <p:stCondLst>
                                    <p:cond delay="0"/>
                                  </p:stCondLst>
                                  <p:iterate type="el" backwards="0">
                                    <p:tmAbs val="0"/>
                                  </p:iterate>
                                  <p:childTnLst>
                                    <p:set>
                                      <p:cBhvr>
                                        <p:cTn id="46" fill="hold"/>
                                        <p:tgtEl>
                                          <p:spTgt spid="670"/>
                                        </p:tgtEl>
                                        <p:attrNameLst>
                                          <p:attrName>style.visibility</p:attrName>
                                        </p:attrNameLst>
                                      </p:cBhvr>
                                      <p:to>
                                        <p:strVal val="visible"/>
                                      </p:to>
                                    </p:set>
                                    <p:animEffect filter="fade" transition="in">
                                      <p:cBhvr>
                                        <p:cTn id="47" dur="5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0" grpId="7"/>
      <p:bldP build="whole" bldLvl="1" animBg="1" rev="0" advAuto="0" spid="664" grpId="4"/>
      <p:bldP build="whole" bldLvl="1" animBg="1" rev="0" advAuto="0" spid="668" grpId="3"/>
      <p:bldP build="p" bldLvl="5" animBg="1" rev="0" advAuto="0" spid="661" grpId="1"/>
      <p:bldP build="whole" bldLvl="1" animBg="1" rev="0" advAuto="0" spid="666" grpId="6"/>
      <p:bldP build="whole" bldLvl="1" animBg="1" rev="0" advAuto="0" spid="669" grpId="5"/>
      <p:bldP build="whole" bldLvl="1" animBg="1" rev="0" advAuto="0" spid="662" grpId="2"/>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Exercise 2"/>
          <p:cNvSpPr txBox="1"/>
          <p:nvPr>
            <p:ph type="title"/>
          </p:nvPr>
        </p:nvSpPr>
        <p:spPr>
          <a:prstGeom prst="rect">
            <a:avLst/>
          </a:prstGeom>
        </p:spPr>
        <p:txBody>
          <a:bodyPr/>
          <a:lstStyle/>
          <a:p>
            <a:pPr/>
            <a:r>
              <a:t>Exercise 2</a:t>
            </a:r>
          </a:p>
        </p:txBody>
      </p:sp>
      <p:sp>
        <p:nvSpPr>
          <p:cNvPr id="673" name="Constructing the interfa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Constructing the interface</a:t>
            </a:r>
          </a:p>
        </p:txBody>
      </p:sp>
      <p:sp>
        <p:nvSpPr>
          <p:cNvPr id="674" name="static MaterializationUnit::Interface getInterface(KaleidoscopeJIT &amp;J, FunctionAST &amp;FnAST) {…"/>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34BBC8"/>
                </a:solidFill>
              </a:rPr>
              <a:t>static</a:t>
            </a:r>
            <a:r>
              <a:rPr>
                <a:solidFill>
                  <a:srgbClr val="F4F4F4"/>
                </a:solidFill>
              </a:rPr>
              <a:t> </a:t>
            </a:r>
            <a:r>
              <a:t>MaterializationUnit</a:t>
            </a:r>
            <a:r>
              <a:rPr>
                <a:solidFill>
                  <a:srgbClr val="F4F4F4"/>
                </a:solidFill>
              </a:rPr>
              <a:t>::</a:t>
            </a:r>
            <a:r>
              <a:rPr>
                <a:solidFill>
                  <a:srgbClr val="34BC26"/>
                </a:solidFill>
              </a:rPr>
              <a:t>Interface</a:t>
            </a:r>
            <a:br>
              <a:rPr>
                <a:solidFill>
                  <a:srgbClr val="F4F4F4"/>
                </a:solidFill>
              </a:rPr>
            </a:br>
            <a:r>
              <a:rPr>
                <a:solidFill>
                  <a:srgbClr val="5230E1"/>
                </a:solidFill>
              </a:rPr>
              <a:t>getInterface</a:t>
            </a:r>
            <a:r>
              <a:rPr>
                <a:solidFill>
                  <a:srgbClr val="F4F4F4"/>
                </a:solidFill>
              </a:rPr>
              <a:t>(</a:t>
            </a:r>
            <a:r>
              <a:rPr>
                <a:solidFill>
                  <a:srgbClr val="34BC26"/>
                </a:solidFill>
              </a:rPr>
              <a:t>KaleidoscopeJIT</a:t>
            </a:r>
            <a:r>
              <a:rPr>
                <a:solidFill>
                  <a:srgbClr val="F4F4F4"/>
                </a:solidFill>
              </a:rPr>
              <a:t> &amp;</a:t>
            </a:r>
            <a:r>
              <a:rPr>
                <a:solidFill>
                  <a:srgbClr val="AFAD24"/>
                </a:solidFill>
              </a:rPr>
              <a:t>J</a:t>
            </a:r>
            <a:r>
              <a:rPr>
                <a:solidFill>
                  <a:srgbClr val="F4F4F4"/>
                </a:solidFill>
              </a:rPr>
              <a:t>, </a:t>
            </a:r>
            <a:r>
              <a:rPr>
                <a:solidFill>
                  <a:srgbClr val="34BC26"/>
                </a:solidFill>
              </a:rPr>
              <a:t>FunctionAST</a:t>
            </a:r>
            <a:r>
              <a:rPr>
                <a:solidFill>
                  <a:srgbClr val="F4F4F4"/>
                </a:solidFill>
              </a:rPr>
              <a:t> &amp;</a:t>
            </a:r>
            <a:r>
              <a:rPr>
                <a:solidFill>
                  <a:srgbClr val="AFAD24"/>
                </a:solidFill>
              </a:rPr>
              <a:t>FnAST</a:t>
            </a:r>
            <a:r>
              <a:rPr>
                <a:solidFill>
                  <a:srgbClr val="F4F4F4"/>
                </a:solidFill>
              </a:rPr>
              <a:t>) {</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F4F4F4"/>
                </a:solidFill>
              </a:rPr>
              <a:t>  </a:t>
            </a:r>
            <a:r>
              <a:rPr>
                <a:solidFill>
                  <a:srgbClr val="34BC26"/>
                </a:solidFill>
              </a:rPr>
              <a:t>SymbolFlagsMap</a:t>
            </a:r>
            <a:r>
              <a:rPr>
                <a:solidFill>
                  <a:srgbClr val="F4F4F4"/>
                </a:solidFill>
              </a:rPr>
              <a:t> </a:t>
            </a:r>
            <a:r>
              <a:rPr>
                <a:solidFill>
                  <a:srgbClr val="AFAD24"/>
                </a:solidFill>
              </a:rPr>
              <a:t>Symbols</a:t>
            </a:r>
            <a:r>
              <a:rPr>
                <a:solidFill>
                  <a:srgbClr val="F4F4F4"/>
                </a:solidFill>
              </a:rPr>
              <a:t>;</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FFFFFF"/>
                </a:solidFill>
              </a:rPr>
              <a:t>  Symbols[J.Mangle(FnAST.getName())] =</a:t>
            </a:r>
            <a:br>
              <a:rPr>
                <a:solidFill>
                  <a:srgbClr val="FFFFFF"/>
                </a:solidFill>
              </a:rPr>
            </a:br>
            <a:r>
              <a:rPr>
                <a:solidFill>
                  <a:srgbClr val="FFFFFF"/>
                </a:solidFill>
              </a:rPr>
              <a:t>      </a:t>
            </a:r>
            <a:r>
              <a:t>JITSymbolFlags</a:t>
            </a:r>
            <a:r>
              <a:rPr>
                <a:solidFill>
                  <a:srgbClr val="F4F4F4"/>
                </a:solidFill>
              </a:rPr>
              <a:t>::Exported | </a:t>
            </a:r>
            <a:r>
              <a:t>JITSymbolFlags</a:t>
            </a:r>
            <a:r>
              <a:rPr>
                <a:solidFill>
                  <a:srgbClr val="F4F4F4"/>
                </a:solidFill>
              </a:rPr>
              <a:t>::Callable;</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34BBC8"/>
                </a:solidFill>
              </a:rPr>
              <a:t>return</a:t>
            </a:r>
            <a:r>
              <a:t> { </a:t>
            </a:r>
            <a:r>
              <a:rPr>
                <a:solidFill>
                  <a:srgbClr val="D53BD3"/>
                </a:solidFill>
              </a:rPr>
              <a:t>std</a:t>
            </a:r>
            <a:r>
              <a:t>::move(Symbols), </a:t>
            </a:r>
            <a:r>
              <a:rPr>
                <a:solidFill>
                  <a:srgbClr val="D53BD3"/>
                </a:solidFill>
              </a:rPr>
              <a:t>nullptr</a:t>
            </a:r>
            <a:r>
              <a:t> };</a:t>
            </a:r>
            <a:br/>
            <a:r>
              <a:t>}</a:t>
            </a:r>
          </a:p>
        </p:txBody>
      </p:sp>
      <p:sp>
        <p:nvSpPr>
          <p:cNvPr id="675" name="Map symbol name to flags"/>
          <p:cNvSpPr txBox="1"/>
          <p:nvPr/>
        </p:nvSpPr>
        <p:spPr>
          <a:xfrm>
            <a:off x="15578682" y="4294359"/>
            <a:ext cx="7341719"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Map symbol name to flags</a:t>
            </a:r>
          </a:p>
        </p:txBody>
      </p:sp>
      <p:sp>
        <p:nvSpPr>
          <p:cNvPr id="679" name="Connection Line"/>
          <p:cNvSpPr/>
          <p:nvPr/>
        </p:nvSpPr>
        <p:spPr>
          <a:xfrm>
            <a:off x="14573888" y="5219309"/>
            <a:ext cx="8342379" cy="2788686"/>
          </a:xfrm>
          <a:custGeom>
            <a:avLst/>
            <a:gdLst/>
            <a:ahLst/>
            <a:cxnLst>
              <a:cxn ang="0">
                <a:pos x="wd2" y="hd2"/>
              </a:cxn>
              <a:cxn ang="5400000">
                <a:pos x="wd2" y="hd2"/>
              </a:cxn>
              <a:cxn ang="10800000">
                <a:pos x="wd2" y="hd2"/>
              </a:cxn>
              <a:cxn ang="16200000">
                <a:pos x="wd2" y="hd2"/>
              </a:cxn>
            </a:cxnLst>
            <a:rect l="0" t="0" r="r" b="b"/>
            <a:pathLst>
              <a:path w="20405" h="21600" fill="norm" stroke="1" extrusionOk="0">
                <a:moveTo>
                  <a:pt x="20232" y="0"/>
                </a:moveTo>
                <a:cubicBezTo>
                  <a:pt x="21600" y="11052"/>
                  <a:pt x="14856" y="18252"/>
                  <a:pt x="0" y="21600"/>
                </a:cubicBezTo>
              </a:path>
            </a:pathLst>
          </a:custGeom>
          <a:ln w="38100">
            <a:solidFill>
              <a:srgbClr val="FFFFFF"/>
            </a:solidFill>
            <a:miter lim="400000"/>
            <a:tailEnd type="triangle"/>
          </a:ln>
        </p:spPr>
        <p:txBody>
          <a:bodyPr/>
          <a:lstStyle/>
          <a:p>
            <a:pPr/>
          </a:p>
        </p:txBody>
      </p:sp>
      <p:sp>
        <p:nvSpPr>
          <p:cNvPr id="677" name="Return flags map (and initializer symbol, always null in our case)"/>
          <p:cNvSpPr txBox="1"/>
          <p:nvPr/>
        </p:nvSpPr>
        <p:spPr>
          <a:xfrm>
            <a:off x="9086129" y="10244186"/>
            <a:ext cx="6413298" cy="22562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Return flags map</a:t>
            </a:r>
            <a:br/>
            <a:r>
              <a:t>(and initializer symbol,</a:t>
            </a:r>
            <a:br/>
            <a:r>
              <a:t>always null in our case)</a:t>
            </a:r>
          </a:p>
        </p:txBody>
      </p:sp>
      <p:sp>
        <p:nvSpPr>
          <p:cNvPr id="680" name="Connection Line"/>
          <p:cNvSpPr/>
          <p:nvPr/>
        </p:nvSpPr>
        <p:spPr>
          <a:xfrm>
            <a:off x="7887940" y="9802242"/>
            <a:ext cx="1311035" cy="1404351"/>
          </a:xfrm>
          <a:custGeom>
            <a:avLst/>
            <a:gdLst/>
            <a:ahLst/>
            <a:cxnLst>
              <a:cxn ang="0">
                <a:pos x="wd2" y="hd2"/>
              </a:cxn>
              <a:cxn ang="5400000">
                <a:pos x="wd2" y="hd2"/>
              </a:cxn>
              <a:cxn ang="10800000">
                <a:pos x="wd2" y="hd2"/>
              </a:cxn>
              <a:cxn ang="16200000">
                <a:pos x="wd2" y="hd2"/>
              </a:cxn>
            </a:cxnLst>
            <a:rect l="0" t="0" r="r" b="b"/>
            <a:pathLst>
              <a:path w="18417" h="21344" fill="norm" stroke="1" extrusionOk="0">
                <a:moveTo>
                  <a:pt x="18417" y="21337"/>
                </a:moveTo>
                <a:cubicBezTo>
                  <a:pt x="2381" y="21600"/>
                  <a:pt x="-3183" y="14488"/>
                  <a:pt x="1724"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74">
                                            <p:bg/>
                                          </p:spTgt>
                                        </p:tgtEl>
                                        <p:attrNameLst>
                                          <p:attrName>style.visibility</p:attrName>
                                        </p:attrNameLst>
                                      </p:cBhvr>
                                      <p:to>
                                        <p:strVal val="visible"/>
                                      </p:to>
                                    </p:set>
                                    <p:animEffect filter="fade" transition="in">
                                      <p:cBhvr>
                                        <p:cTn id="7" dur="500"/>
                                        <p:tgtEl>
                                          <p:spTgt spid="67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74">
                                            <p:txEl>
                                              <p:pRg st="0" end="0"/>
                                            </p:txEl>
                                          </p:spTgt>
                                        </p:tgtEl>
                                        <p:attrNameLst>
                                          <p:attrName>style.visibility</p:attrName>
                                        </p:attrNameLst>
                                      </p:cBhvr>
                                      <p:to>
                                        <p:strVal val="visible"/>
                                      </p:to>
                                    </p:set>
                                    <p:animEffect filter="fade" transition="in">
                                      <p:cBhvr>
                                        <p:cTn id="10" dur="500"/>
                                        <p:tgtEl>
                                          <p:spTgt spid="67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74">
                                            <p:txEl>
                                              <p:pRg st="1" end="1"/>
                                            </p:txEl>
                                          </p:spTgt>
                                        </p:tgtEl>
                                        <p:attrNameLst>
                                          <p:attrName>style.visibility</p:attrName>
                                        </p:attrNameLst>
                                      </p:cBhvr>
                                      <p:to>
                                        <p:strVal val="visible"/>
                                      </p:to>
                                    </p:set>
                                    <p:animEffect filter="fade" transition="in">
                                      <p:cBhvr>
                                        <p:cTn id="15" dur="500"/>
                                        <p:tgtEl>
                                          <p:spTgt spid="6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74">
                                            <p:txEl>
                                              <p:pRg st="2" end="2"/>
                                            </p:txEl>
                                          </p:spTgt>
                                        </p:tgtEl>
                                        <p:attrNameLst>
                                          <p:attrName>style.visibility</p:attrName>
                                        </p:attrNameLst>
                                      </p:cBhvr>
                                      <p:to>
                                        <p:strVal val="visible"/>
                                      </p:to>
                                    </p:set>
                                    <p:animEffect filter="fade" transition="in">
                                      <p:cBhvr>
                                        <p:cTn id="20" dur="500"/>
                                        <p:tgtEl>
                                          <p:spTgt spid="67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2" fill="hold">
                                  <p:stCondLst>
                                    <p:cond delay="0"/>
                                  </p:stCondLst>
                                  <p:iterate type="el" backwards="0">
                                    <p:tmAbs val="0"/>
                                  </p:iterate>
                                  <p:childTnLst>
                                    <p:set>
                                      <p:cBhvr>
                                        <p:cTn id="24" fill="hold"/>
                                        <p:tgtEl>
                                          <p:spTgt spid="675"/>
                                        </p:tgtEl>
                                        <p:attrNameLst>
                                          <p:attrName>style.visibility</p:attrName>
                                        </p:attrNameLst>
                                      </p:cBhvr>
                                      <p:to>
                                        <p:strVal val="visible"/>
                                      </p:to>
                                    </p:set>
                                    <p:animEffect filter="fade" transition="in">
                                      <p:cBhvr>
                                        <p:cTn id="25" dur="500"/>
                                        <p:tgtEl>
                                          <p:spTgt spid="675"/>
                                        </p:tgtEl>
                                      </p:cBhvr>
                                    </p:animEffect>
                                  </p:childTnLst>
                                </p:cTn>
                              </p:par>
                            </p:childTnLst>
                          </p:cTn>
                        </p:par>
                        <p:par>
                          <p:cTn id="26" fill="hold">
                            <p:stCondLst>
                              <p:cond delay="500"/>
                            </p:stCondLst>
                            <p:childTnLst>
                              <p:par>
                                <p:cTn id="27" presetClass="entr" nodeType="afterEffect" presetID="10" grpId="3" fill="hold">
                                  <p:stCondLst>
                                    <p:cond delay="0"/>
                                  </p:stCondLst>
                                  <p:iterate type="el" backwards="0">
                                    <p:tmAbs val="0"/>
                                  </p:iterate>
                                  <p:childTnLst>
                                    <p:set>
                                      <p:cBhvr>
                                        <p:cTn id="28" fill="hold"/>
                                        <p:tgtEl>
                                          <p:spTgt spid="679"/>
                                        </p:tgtEl>
                                        <p:attrNameLst>
                                          <p:attrName>style.visibility</p:attrName>
                                        </p:attrNameLst>
                                      </p:cBhvr>
                                      <p:to>
                                        <p:strVal val="visible"/>
                                      </p:to>
                                    </p:set>
                                    <p:animEffect filter="fade" transition="in">
                                      <p:cBhvr>
                                        <p:cTn id="29" dur="500"/>
                                        <p:tgtEl>
                                          <p:spTgt spid="679"/>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ID="10" grpId="1" fill="hold">
                                  <p:stCondLst>
                                    <p:cond delay="0"/>
                                  </p:stCondLst>
                                  <p:iterate type="el" backwards="0">
                                    <p:tmAbs val="0"/>
                                  </p:iterate>
                                  <p:childTnLst>
                                    <p:set>
                                      <p:cBhvr>
                                        <p:cTn id="33" fill="hold"/>
                                        <p:tgtEl>
                                          <p:spTgt spid="674">
                                            <p:txEl>
                                              <p:pRg st="3" end="3"/>
                                            </p:txEl>
                                          </p:spTgt>
                                        </p:tgtEl>
                                        <p:attrNameLst>
                                          <p:attrName>style.visibility</p:attrName>
                                        </p:attrNameLst>
                                      </p:cBhvr>
                                      <p:to>
                                        <p:strVal val="visible"/>
                                      </p:to>
                                    </p:set>
                                    <p:animEffect filter="fade" transition="in">
                                      <p:cBhvr>
                                        <p:cTn id="34" dur="500"/>
                                        <p:tgtEl>
                                          <p:spTgt spid="67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ID="10" grpId="4" fill="hold">
                                  <p:stCondLst>
                                    <p:cond delay="0"/>
                                  </p:stCondLst>
                                  <p:iterate type="el" backwards="0">
                                    <p:tmAbs val="0"/>
                                  </p:iterate>
                                  <p:childTnLst>
                                    <p:set>
                                      <p:cBhvr>
                                        <p:cTn id="38" fill="hold"/>
                                        <p:tgtEl>
                                          <p:spTgt spid="677"/>
                                        </p:tgtEl>
                                        <p:attrNameLst>
                                          <p:attrName>style.visibility</p:attrName>
                                        </p:attrNameLst>
                                      </p:cBhvr>
                                      <p:to>
                                        <p:strVal val="visible"/>
                                      </p:to>
                                    </p:set>
                                    <p:animEffect filter="fade" transition="in">
                                      <p:cBhvr>
                                        <p:cTn id="39" dur="500"/>
                                        <p:tgtEl>
                                          <p:spTgt spid="677"/>
                                        </p:tgtEl>
                                      </p:cBhvr>
                                    </p:animEffect>
                                  </p:childTnLst>
                                </p:cTn>
                              </p:par>
                            </p:childTnLst>
                          </p:cTn>
                        </p:par>
                        <p:par>
                          <p:cTn id="40" fill="hold">
                            <p:stCondLst>
                              <p:cond delay="500"/>
                            </p:stCondLst>
                            <p:childTnLst>
                              <p:par>
                                <p:cTn id="41" presetClass="entr" nodeType="afterEffect" presetID="10" grpId="5" fill="hold">
                                  <p:stCondLst>
                                    <p:cond delay="0"/>
                                  </p:stCondLst>
                                  <p:iterate type="el" backwards="0">
                                    <p:tmAbs val="0"/>
                                  </p:iterate>
                                  <p:childTnLst>
                                    <p:set>
                                      <p:cBhvr>
                                        <p:cTn id="42" fill="hold"/>
                                        <p:tgtEl>
                                          <p:spTgt spid="680"/>
                                        </p:tgtEl>
                                        <p:attrNameLst>
                                          <p:attrName>style.visibility</p:attrName>
                                        </p:attrNameLst>
                                      </p:cBhvr>
                                      <p:to>
                                        <p:strVal val="visible"/>
                                      </p:to>
                                    </p:set>
                                    <p:animEffect filter="fade" transition="in">
                                      <p:cBhvr>
                                        <p:cTn id="43" dur="5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0" grpId="5"/>
      <p:bldP build="whole" bldLvl="1" animBg="1" rev="0" advAuto="0" spid="679" grpId="3"/>
      <p:bldP build="p" bldLvl="5" animBg="1" rev="0" advAuto="0" spid="674" grpId="1"/>
      <p:bldP build="whole" bldLvl="1" animBg="1" rev="0" advAuto="0" spid="675" grpId="2"/>
      <p:bldP build="whole" bldLvl="1" animBg="1" rev="0" advAuto="0" spid="677" grpId="4"/>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Exercise 2"/>
          <p:cNvSpPr txBox="1"/>
          <p:nvPr>
            <p:ph type="title"/>
          </p:nvPr>
        </p:nvSpPr>
        <p:spPr>
          <a:prstGeom prst="rect">
            <a:avLst/>
          </a:prstGeom>
        </p:spPr>
        <p:txBody>
          <a:bodyPr/>
          <a:lstStyle/>
          <a:p>
            <a:pPr/>
            <a:r>
              <a:t>Exercise 2</a:t>
            </a:r>
          </a:p>
        </p:txBody>
      </p:sp>
      <p:sp>
        <p:nvSpPr>
          <p:cNvPr id="683" name="Old approach: Eagerly compile, add LLVM I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Old approach: Eagerly compile, add LLVM IR</a:t>
            </a:r>
          </a:p>
        </p:txBody>
      </p:sp>
      <p:sp>
        <p:nvSpPr>
          <p:cNvPr id="684" name="dbgs() &lt;&lt; &quot;Compiling &quot; &lt;&lt; ParseResult-&gt;FnAST-&gt;getName()…"/>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FFFFFF"/>
                </a:solidFill>
              </a:rPr>
              <a:t>dbgs() &lt;&lt; </a:t>
            </a:r>
            <a:r>
              <a:rPr>
                <a:solidFill>
                  <a:srgbClr val="34BC26"/>
                </a:solidFill>
              </a:rPr>
              <a:t>"Compiling "</a:t>
            </a:r>
            <a:r>
              <a:rPr>
                <a:solidFill>
                  <a:srgbClr val="FFFFFF"/>
                </a:solidFill>
              </a:rPr>
              <a:t> &lt;&lt; ParseResult-&gt;FnAST-&gt;getName()</a:t>
            </a:r>
            <a:endParaRPr>
              <a:solidFill>
                <a:srgbClr val="FFFFFF"/>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FFFFFF"/>
                </a:solidFill>
              </a:rPr>
              <a:t>       &lt;&lt; </a:t>
            </a:r>
            <a:r>
              <a:rPr>
                <a:solidFill>
                  <a:srgbClr val="34BC26"/>
                </a:solidFill>
              </a:rPr>
              <a:t>"\n"</a:t>
            </a:r>
            <a:r>
              <a:rPr>
                <a:solidFill>
                  <a:srgbClr val="FFFFFF"/>
                </a:solidFill>
              </a:rPr>
              <a:t>;</a:t>
            </a:r>
            <a:r>
              <a:rPr>
                <a:solidFill>
                  <a:srgbClr val="AFAD24"/>
                </a:solidFill>
              </a:rPr>
              <a:t> </a:t>
            </a:r>
            <a:r>
              <a:t>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IRMod</a:t>
            </a:r>
            <a:r>
              <a:t> =</a:t>
            </a:r>
            <a:br/>
            <a:r>
              <a:t>  P.codegen(</a:t>
            </a:r>
            <a:r>
              <a:rPr>
                <a:solidFill>
                  <a:srgbClr val="D53BD3"/>
                </a:solidFill>
              </a:rPr>
              <a:t>std</a:t>
            </a:r>
            <a:r>
              <a:t>::move(ParseResult-&gt;FnAST), J-&gt;DL);</a:t>
            </a:r>
            <a:br/>
            <a:r>
              <a:rPr>
                <a:solidFill>
                  <a:srgbClr val="FFFFFF"/>
                </a:solidFill>
              </a:rPr>
              <a:t>…</a:t>
            </a:r>
            <a:br/>
            <a:r>
              <a:rPr>
                <a:solidFill>
                  <a:srgbClr val="FFFFFF"/>
                </a:solidFill>
              </a:rPr>
              <a:t>ExitOnErr(</a:t>
            </a:r>
            <a:br>
              <a:rPr>
                <a:solidFill>
                  <a:srgbClr val="FFFFFF"/>
                </a:solidFill>
              </a:rPr>
            </a:br>
            <a:r>
              <a:rPr>
                <a:solidFill>
                  <a:srgbClr val="FFFFFF"/>
                </a:solidFill>
              </a:rPr>
              <a:t>  J-&gt;CompileLayer.add(J-&gt;MainJD, </a:t>
            </a:r>
            <a:r>
              <a:rPr>
                <a:solidFill>
                  <a:srgbClr val="D53BD3"/>
                </a:solidFill>
              </a:rPr>
              <a:t>std</a:t>
            </a:r>
            <a:r>
              <a:rPr>
                <a:solidFill>
                  <a:srgbClr val="FFFFFF"/>
                </a:solidFill>
              </a:rPr>
              <a:t>::move(*IRMod)));</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84"/>
                                        </p:tgtEl>
                                        <p:attrNameLst>
                                          <p:attrName>style.visibility</p:attrName>
                                        </p:attrNameLst>
                                      </p:cBhvr>
                                      <p:to>
                                        <p:strVal val="visible"/>
                                      </p:to>
                                    </p:set>
                                    <p:animEffect filter="fade" transition="in">
                                      <p:cBhvr>
                                        <p:cTn id="7"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4" grpId="1"/>
    </p:bld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Exercise 2"/>
          <p:cNvSpPr txBox="1"/>
          <p:nvPr>
            <p:ph type="title"/>
          </p:nvPr>
        </p:nvSpPr>
        <p:spPr>
          <a:prstGeom prst="rect">
            <a:avLst/>
          </a:prstGeom>
        </p:spPr>
        <p:txBody>
          <a:bodyPr/>
          <a:lstStyle/>
          <a:p>
            <a:pPr/>
            <a:r>
              <a:t>Exercise 2</a:t>
            </a:r>
          </a:p>
        </p:txBody>
      </p:sp>
      <p:sp>
        <p:nvSpPr>
          <p:cNvPr id="687" name="New approach: add AS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New approach: add ASTs</a:t>
            </a:r>
          </a:p>
        </p:txBody>
      </p:sp>
      <p:sp>
        <p:nvSpPr>
          <p:cNvPr id="688" name="ExitOnErr(J-&gt;MainJD.define(…"/>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ExitOnErr(J-&gt;MainJD.define(</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D53BD3"/>
                </a:solidFill>
              </a:rPr>
              <a:t>std</a:t>
            </a:r>
            <a:r>
              <a:t>::make_unique&lt;</a:t>
            </a:r>
            <a:r>
              <a:rPr>
                <a:solidFill>
                  <a:srgbClr val="34BC26"/>
                </a:solidFill>
              </a:rPr>
              <a:t>KaleidoscopeASTMU</a:t>
            </a:r>
            <a:r>
              <a:t>&gt;(</a:t>
            </a:r>
            <a:br/>
            <a:r>
              <a:t>        P, *J, </a:t>
            </a:r>
            <a:r>
              <a:rPr>
                <a:solidFill>
                  <a:srgbClr val="D53BD3"/>
                </a:solidFill>
              </a:rPr>
              <a:t>std</a:t>
            </a:r>
            <a:r>
              <a:t>::move(PR-&gt;FnAST))));</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88">
                                            <p:txEl>
                                              <p:pRg st="1" end="1"/>
                                            </p:txEl>
                                          </p:spTgt>
                                        </p:tgtEl>
                                        <p:attrNameLst>
                                          <p:attrName>style.visibility</p:attrName>
                                        </p:attrNameLst>
                                      </p:cBhvr>
                                      <p:to>
                                        <p:strVal val="visible"/>
                                      </p:to>
                                    </p:set>
                                    <p:animEffect filter="fade" transition="in">
                                      <p:cBhvr>
                                        <p:cTn id="7" dur="500"/>
                                        <p:tgtEl>
                                          <p:spTgt spid="68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8" grpId="1"/>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Try un-commenting:…"/>
          <p:cNvSpPr txBox="1"/>
          <p:nvPr>
            <p:ph type="body" sz="half" idx="1"/>
          </p:nvPr>
        </p:nvSpPr>
        <p:spPr>
          <a:prstGeom prst="rect">
            <a:avLst/>
          </a:prstGeom>
        </p:spPr>
        <p:txBody>
          <a:bodyPr/>
          <a:lstStyle/>
          <a:p>
            <a:pPr defTabSz="2170121">
              <a:defRPr spc="-135" sz="6764"/>
            </a:pPr>
            <a:r>
              <a:t>Try un-commenting:</a:t>
            </a:r>
          </a:p>
          <a:p>
            <a:pPr defTabSz="2170121">
              <a:defRPr spc="-206" sz="10324"/>
            </a:pPr>
          </a:p>
          <a:p>
            <a:pPr algn="l" defTabSz="914400">
              <a:lnSpc>
                <a:spcPct val="100000"/>
              </a:lnSpc>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pc="0" sz="4272">
                <a:solidFill>
                  <a:srgbClr val="F4F4F4"/>
                </a:solidFill>
                <a:latin typeface="Courier New"/>
                <a:ea typeface="Courier New"/>
                <a:cs typeface="Courier New"/>
                <a:sym typeface="Courier New"/>
              </a:defRPr>
            </a:pPr>
            <a:r>
              <a:rPr>
                <a:solidFill>
                  <a:srgbClr val="AFAD24"/>
                </a:solidFill>
              </a:rPr>
              <a:t>// dbgs() &lt;&lt; "Compiling " &lt;&lt; ParseResult-&gt;FnAST-&gt;getName() &lt;&lt; "\n"; </a:t>
            </a:r>
            <a:r>
              <a:t>                                                                                                                                                                                                                                                                                                                            </a:t>
            </a:r>
          </a:p>
          <a:p>
            <a:pPr algn="l" defTabSz="914400">
              <a:lnSpc>
                <a:spcPct val="100000"/>
              </a:lnSpc>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pc="0" sz="4272">
                <a:solidFill>
                  <a:srgbClr val="F4F4F4"/>
                </a:solidFill>
                <a:latin typeface="Courier New"/>
                <a:ea typeface="Courier New"/>
                <a:cs typeface="Courier New"/>
                <a:sym typeface="Courier New"/>
              </a:defRPr>
            </a:pPr>
            <a:r>
              <a:rPr>
                <a:solidFill>
                  <a:srgbClr val="34BBC8"/>
                </a:solidFill>
              </a:rPr>
              <a:t>if</a:t>
            </a:r>
            <a:r>
              <a:t> (</a:t>
            </a:r>
            <a:r>
              <a:rPr>
                <a:solidFill>
                  <a:srgbClr val="34BBC8"/>
                </a:solidFill>
              </a:rPr>
              <a:t>auto</a:t>
            </a:r>
            <a:r>
              <a:t> </a:t>
            </a:r>
            <a:r>
              <a:rPr>
                <a:solidFill>
                  <a:srgbClr val="AFAD24"/>
                </a:solidFill>
              </a:rPr>
              <a:t>IRMod</a:t>
            </a:r>
            <a:r>
              <a:t> = P.codegen(</a:t>
            </a:r>
            <a:r>
              <a:rPr>
                <a:solidFill>
                  <a:srgbClr val="D53BD3"/>
                </a:solidFill>
              </a:rPr>
              <a:t>std</a:t>
            </a:r>
            <a:r>
              <a:t>::move(ParseResult-&gt;FnAST), J-&gt;DL))…</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Exercise 2"/>
          <p:cNvSpPr txBox="1"/>
          <p:nvPr>
            <p:ph type="title"/>
          </p:nvPr>
        </p:nvSpPr>
        <p:spPr>
          <a:prstGeom prst="rect">
            <a:avLst/>
          </a:prstGeom>
        </p:spPr>
        <p:txBody>
          <a:bodyPr/>
          <a:lstStyle/>
          <a:p>
            <a:pPr/>
            <a:r>
              <a:t>Exercise 2</a:t>
            </a:r>
          </a:p>
        </p:txBody>
      </p:sp>
      <p:sp>
        <p:nvSpPr>
          <p:cNvPr id="693" name="Getting lazi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Getting lazier…</a:t>
            </a:r>
          </a:p>
        </p:txBody>
      </p:sp>
      <p:sp>
        <p:nvSpPr>
          <p:cNvPr id="694" name="% ./bin/p2-ex2…"/>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./bin/p2-ex2</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neg</a:t>
            </a:r>
            <a:r>
              <a:t>(</a:t>
            </a:r>
            <a:r>
              <a:rPr>
                <a:solidFill>
                  <a:schemeClr val="accent4">
                    <a:hueOff val="475731"/>
                    <a:satOff val="-4338"/>
                    <a:lumOff val="10182"/>
                  </a:schemeClr>
                </a:solidFill>
              </a:rPr>
              <a:t>x</a:t>
            </a:r>
            <a:r>
              <a:t>) 0 - x;</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abs</a:t>
            </a:r>
            <a:r>
              <a:t>(</a:t>
            </a:r>
            <a:r>
              <a:rPr>
                <a:solidFill>
                  <a:schemeClr val="accent4">
                    <a:hueOff val="475731"/>
                    <a:satOff val="-4338"/>
                    <a:lumOff val="10182"/>
                  </a:schemeClr>
                </a:solidFill>
              </a:rPr>
              <a:t>x</a:t>
            </a:r>
            <a:r>
              <a:t>) </a:t>
            </a:r>
            <a:r>
              <a:rPr>
                <a:solidFill>
                  <a:schemeClr val="accent2">
                    <a:hueOff val="-206910"/>
                    <a:satOff val="-12829"/>
                    <a:lumOff val="16238"/>
                  </a:schemeClr>
                </a:solidFill>
              </a:rPr>
              <a:t>if</a:t>
            </a:r>
            <a:r>
              <a:t> x &lt; 0 </a:t>
            </a:r>
            <a:r>
              <a:rPr>
                <a:solidFill>
                  <a:schemeClr val="accent2">
                    <a:hueOff val="-206910"/>
                    <a:satOff val="-12829"/>
                    <a:lumOff val="16238"/>
                  </a:schemeClr>
                </a:solidFill>
              </a:rPr>
              <a:t>then</a:t>
            </a:r>
            <a:r>
              <a:t> neg(x) </a:t>
            </a:r>
            <a:r>
              <a:rPr>
                <a:solidFill>
                  <a:schemeClr val="accent2">
                    <a:hueOff val="-206910"/>
                    <a:satOff val="-12829"/>
                    <a:lumOff val="16238"/>
                  </a:schemeClr>
                </a:solidFill>
              </a:rPr>
              <a:t>else</a:t>
            </a:r>
            <a:r>
              <a:t> x;</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abs(3);</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expr.0</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abs</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neg</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3.000000e+00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94">
                                            <p:bg/>
                                          </p:spTgt>
                                        </p:tgtEl>
                                        <p:attrNameLst>
                                          <p:attrName>style.visibility</p:attrName>
                                        </p:attrNameLst>
                                      </p:cBhvr>
                                      <p:to>
                                        <p:strVal val="visible"/>
                                      </p:to>
                                    </p:set>
                                    <p:animEffect filter="fade" transition="in">
                                      <p:cBhvr>
                                        <p:cTn id="7" dur="500"/>
                                        <p:tgtEl>
                                          <p:spTgt spid="69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94">
                                            <p:txEl>
                                              <p:pRg st="0" end="0"/>
                                            </p:txEl>
                                          </p:spTgt>
                                        </p:tgtEl>
                                        <p:attrNameLst>
                                          <p:attrName>style.visibility</p:attrName>
                                        </p:attrNameLst>
                                      </p:cBhvr>
                                      <p:to>
                                        <p:strVal val="visible"/>
                                      </p:to>
                                    </p:set>
                                    <p:animEffect filter="fade" transition="in">
                                      <p:cBhvr>
                                        <p:cTn id="10" dur="500"/>
                                        <p:tgtEl>
                                          <p:spTgt spid="6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94">
                                            <p:txEl>
                                              <p:pRg st="1" end="1"/>
                                            </p:txEl>
                                          </p:spTgt>
                                        </p:tgtEl>
                                        <p:attrNameLst>
                                          <p:attrName>style.visibility</p:attrName>
                                        </p:attrNameLst>
                                      </p:cBhvr>
                                      <p:to>
                                        <p:strVal val="visible"/>
                                      </p:to>
                                    </p:set>
                                    <p:animEffect filter="fade" transition="in">
                                      <p:cBhvr>
                                        <p:cTn id="15" dur="500"/>
                                        <p:tgtEl>
                                          <p:spTgt spid="6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94">
                                            <p:txEl>
                                              <p:pRg st="2" end="2"/>
                                            </p:txEl>
                                          </p:spTgt>
                                        </p:tgtEl>
                                        <p:attrNameLst>
                                          <p:attrName>style.visibility</p:attrName>
                                        </p:attrNameLst>
                                      </p:cBhvr>
                                      <p:to>
                                        <p:strVal val="visible"/>
                                      </p:to>
                                    </p:set>
                                    <p:animEffect filter="fade" transition="in">
                                      <p:cBhvr>
                                        <p:cTn id="20" dur="500"/>
                                        <p:tgtEl>
                                          <p:spTgt spid="6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694">
                                            <p:txEl>
                                              <p:pRg st="3" end="3"/>
                                            </p:txEl>
                                          </p:spTgt>
                                        </p:tgtEl>
                                        <p:attrNameLst>
                                          <p:attrName>style.visibility</p:attrName>
                                        </p:attrNameLst>
                                      </p:cBhvr>
                                      <p:to>
                                        <p:strVal val="visible"/>
                                      </p:to>
                                    </p:set>
                                    <p:animEffect filter="fade" transition="in">
                                      <p:cBhvr>
                                        <p:cTn id="25" dur="500"/>
                                        <p:tgtEl>
                                          <p:spTgt spid="6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694">
                                            <p:txEl>
                                              <p:pRg st="4" end="4"/>
                                            </p:txEl>
                                          </p:spTgt>
                                        </p:tgtEl>
                                        <p:attrNameLst>
                                          <p:attrName>style.visibility</p:attrName>
                                        </p:attrNameLst>
                                      </p:cBhvr>
                                      <p:to>
                                        <p:strVal val="visible"/>
                                      </p:to>
                                    </p:set>
                                    <p:animEffect filter="fade" transition="in">
                                      <p:cBhvr>
                                        <p:cTn id="30" dur="500"/>
                                        <p:tgtEl>
                                          <p:spTgt spid="6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694">
                                            <p:txEl>
                                              <p:pRg st="5" end="5"/>
                                            </p:txEl>
                                          </p:spTgt>
                                        </p:tgtEl>
                                        <p:attrNameLst>
                                          <p:attrName>style.visibility</p:attrName>
                                        </p:attrNameLst>
                                      </p:cBhvr>
                                      <p:to>
                                        <p:strVal val="visible"/>
                                      </p:to>
                                    </p:set>
                                    <p:animEffect filter="fade" transition="in">
                                      <p:cBhvr>
                                        <p:cTn id="35" dur="500"/>
                                        <p:tgtEl>
                                          <p:spTgt spid="6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694">
                                            <p:txEl>
                                              <p:pRg st="6" end="6"/>
                                            </p:txEl>
                                          </p:spTgt>
                                        </p:tgtEl>
                                        <p:attrNameLst>
                                          <p:attrName>style.visibility</p:attrName>
                                        </p:attrNameLst>
                                      </p:cBhvr>
                                      <p:to>
                                        <p:strVal val="visible"/>
                                      </p:to>
                                    </p:set>
                                    <p:animEffect filter="fade" transition="in">
                                      <p:cBhvr>
                                        <p:cTn id="40" dur="500"/>
                                        <p:tgtEl>
                                          <p:spTgt spid="69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10" grpId="1" fill="hold">
                                  <p:stCondLst>
                                    <p:cond delay="0"/>
                                  </p:stCondLst>
                                  <p:iterate type="el" backwards="0">
                                    <p:tmAbs val="0"/>
                                  </p:iterate>
                                  <p:childTnLst>
                                    <p:set>
                                      <p:cBhvr>
                                        <p:cTn id="44" fill="hold"/>
                                        <p:tgtEl>
                                          <p:spTgt spid="694">
                                            <p:txEl>
                                              <p:pRg st="7" end="7"/>
                                            </p:txEl>
                                          </p:spTgt>
                                        </p:tgtEl>
                                        <p:attrNameLst>
                                          <p:attrName>style.visibility</p:attrName>
                                        </p:attrNameLst>
                                      </p:cBhvr>
                                      <p:to>
                                        <p:strVal val="visible"/>
                                      </p:to>
                                    </p:set>
                                    <p:animEffect filter="fade" transition="in">
                                      <p:cBhvr>
                                        <p:cTn id="45" dur="500"/>
                                        <p:tgtEl>
                                          <p:spTgt spid="69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4" grpId="1"/>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Exercise 3…"/>
          <p:cNvSpPr txBox="1"/>
          <p:nvPr>
            <p:ph type="body" sz="half" idx="1"/>
          </p:nvPr>
        </p:nvSpPr>
        <p:spPr>
          <a:prstGeom prst="rect">
            <a:avLst/>
          </a:prstGeom>
        </p:spPr>
        <p:txBody>
          <a:bodyPr/>
          <a:lstStyle/>
          <a:p>
            <a:pPr>
              <a:lnSpc>
                <a:spcPct val="110000"/>
              </a:lnSpc>
            </a:pPr>
            <a:r>
              <a:t>Exercise 3</a:t>
            </a:r>
          </a:p>
          <a:p>
            <a:pPr>
              <a:lnSpc>
                <a:spcPct val="110000"/>
              </a:lnSpc>
            </a:pPr>
            <a:r>
              <a:t>Lazy re-exports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Create lazy re-exports from a map of stub names to function body names…"/>
          <p:cNvSpPr txBox="1"/>
          <p:nvPr>
            <p:ph type="body" idx="1"/>
          </p:nvPr>
        </p:nvSpPr>
        <p:spPr>
          <a:prstGeom prst="rect">
            <a:avLst/>
          </a:prstGeom>
        </p:spPr>
        <p:txBody>
          <a:bodyPr/>
          <a:lstStyle/>
          <a:p>
            <a:pPr>
              <a:lnSpc>
                <a:spcPct val="100000"/>
              </a:lnSpc>
              <a:spcBef>
                <a:spcPts val="2400"/>
              </a:spcBef>
            </a:pPr>
            <a:r>
              <a:t>Create lazy re-exports from a map of stub names to function body names</a:t>
            </a:r>
          </a:p>
          <a:p>
            <a:pPr>
              <a:lnSpc>
                <a:spcPct val="100000"/>
              </a:lnSpc>
              <a:spcBef>
                <a:spcPts val="2400"/>
              </a:spcBef>
            </a:pPr>
            <a:r>
              <a:t>ORC generates the stubs for you</a:t>
            </a:r>
          </a:p>
          <a:p>
            <a:pPr>
              <a:lnSpc>
                <a:spcPct val="100000"/>
              </a:lnSpc>
              <a:spcBef>
                <a:spcPts val="2400"/>
              </a:spcBef>
            </a:pPr>
            <a:r>
              <a:t>E.g. for </a:t>
            </a:r>
            <a:r>
              <a:rPr>
                <a:latin typeface="Courier New"/>
                <a:ea typeface="Courier New"/>
                <a:cs typeface="Courier New"/>
                <a:sym typeface="Courier New"/>
              </a:rPr>
              <a:t>"fn" → "fn$impl":</a:t>
            </a:r>
          </a:p>
        </p:txBody>
      </p:sp>
      <p:sp>
        <p:nvSpPr>
          <p:cNvPr id="699" name="Exercise 3"/>
          <p:cNvSpPr txBox="1"/>
          <p:nvPr>
            <p:ph type="title"/>
          </p:nvPr>
        </p:nvSpPr>
        <p:spPr>
          <a:prstGeom prst="rect">
            <a:avLst/>
          </a:prstGeom>
        </p:spPr>
        <p:txBody>
          <a:bodyPr/>
          <a:lstStyle/>
          <a:p>
            <a:pPr/>
            <a:r>
              <a:t>Exercise 3</a:t>
            </a:r>
          </a:p>
        </p:txBody>
      </p:sp>
      <p:sp>
        <p:nvSpPr>
          <p:cNvPr id="700" name="Lazy compilation using lazy re-expor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Lazy compilation using lazy re-exports</a:t>
            </a:r>
          </a:p>
        </p:txBody>
      </p:sp>
      <p:sp>
        <p:nvSpPr>
          <p:cNvPr id="701" name="fn"/>
          <p:cNvSpPr/>
          <p:nvPr/>
        </p:nvSpPr>
        <p:spPr>
          <a:xfrm>
            <a:off x="8301797" y="8007534"/>
            <a:ext cx="2380611" cy="934780"/>
          </a:xfrm>
          <a:prstGeom prst="roundRect">
            <a:avLst>
              <a:gd name="adj" fmla="val 203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4800">
                <a:solidFill>
                  <a:srgbClr val="000000"/>
                </a:solidFill>
                <a:latin typeface="Courier New"/>
                <a:ea typeface="Courier New"/>
                <a:cs typeface="Courier New"/>
                <a:sym typeface="Courier New"/>
              </a:defRPr>
            </a:lvl1pPr>
          </a:lstStyle>
          <a:p>
            <a:pPr/>
            <a:r>
              <a:t>fn</a:t>
            </a:r>
          </a:p>
        </p:txBody>
      </p:sp>
      <p:sp>
        <p:nvSpPr>
          <p:cNvPr id="702" name="fn$impl…"/>
          <p:cNvSpPr/>
          <p:nvPr/>
        </p:nvSpPr>
        <p:spPr>
          <a:xfrm>
            <a:off x="13544813" y="10675863"/>
            <a:ext cx="7685933" cy="1783911"/>
          </a:xfrm>
          <a:prstGeom prst="roundRect">
            <a:avLst>
              <a:gd name="adj" fmla="val 10679"/>
            </a:avLst>
          </a:prstGeom>
          <a:solidFill>
            <a:schemeClr val="accent1">
              <a:lumOff val="135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825500">
              <a:defRPr b="1" sz="4800">
                <a:solidFill>
                  <a:srgbClr val="000000"/>
                </a:solidFill>
                <a:latin typeface="Courier New"/>
                <a:ea typeface="Courier New"/>
                <a:cs typeface="Courier New"/>
                <a:sym typeface="Courier New"/>
              </a:defRPr>
            </a:pPr>
            <a:r>
              <a:t>fn$impl</a:t>
            </a:r>
          </a:p>
          <a:p>
            <a:pPr defTabSz="825500">
              <a:spcBef>
                <a:spcPts val="1200"/>
              </a:spcBef>
              <a:defRPr b="1" sz="4800">
                <a:solidFill>
                  <a:schemeClr val="accent5">
                    <a:satOff val="7111"/>
                    <a:lumOff val="-23755"/>
                  </a:schemeClr>
                </a:solidFill>
                <a:latin typeface="Courier New"/>
                <a:ea typeface="Courier New"/>
                <a:cs typeface="Courier New"/>
                <a:sym typeface="Courier New"/>
              </a:defRPr>
            </a:pPr>
            <a:r>
              <a:t>def fn$impl(x) x + 1</a:t>
            </a:r>
          </a:p>
        </p:txBody>
      </p:sp>
      <p:sp>
        <p:nvSpPr>
          <p:cNvPr id="703" name="__orc_rt_resolve"/>
          <p:cNvSpPr/>
          <p:nvPr/>
        </p:nvSpPr>
        <p:spPr>
          <a:xfrm>
            <a:off x="13544813" y="8007534"/>
            <a:ext cx="7685933" cy="934780"/>
          </a:xfrm>
          <a:prstGeom prst="roundRect">
            <a:avLst>
              <a:gd name="adj" fmla="val 203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4800">
                <a:solidFill>
                  <a:srgbClr val="000000"/>
                </a:solidFill>
                <a:latin typeface="Courier New"/>
                <a:ea typeface="Courier New"/>
                <a:cs typeface="Courier New"/>
                <a:sym typeface="Courier New"/>
              </a:defRPr>
            </a:lvl1pPr>
          </a:lstStyle>
          <a:p>
            <a:pPr/>
            <a:r>
              <a:t>__orc_rt_resolve</a:t>
            </a:r>
          </a:p>
        </p:txBody>
      </p:sp>
      <p:sp>
        <p:nvSpPr>
          <p:cNvPr id="704" name="fn$impl:…"/>
          <p:cNvSpPr/>
          <p:nvPr/>
        </p:nvSpPr>
        <p:spPr>
          <a:xfrm>
            <a:off x="2867087" y="10675863"/>
            <a:ext cx="7685933" cy="1783911"/>
          </a:xfrm>
          <a:prstGeom prst="roundRect">
            <a:avLst>
              <a:gd name="adj" fmla="val 106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defTabSz="825500">
              <a:defRPr b="1" sz="4800">
                <a:solidFill>
                  <a:srgbClr val="000000"/>
                </a:solidFill>
                <a:latin typeface="Courier New"/>
                <a:ea typeface="Courier New"/>
                <a:cs typeface="Courier New"/>
                <a:sym typeface="Courier New"/>
              </a:defRPr>
            </a:pPr>
            <a:r>
              <a:t>fn$impl:</a:t>
            </a:r>
          </a:p>
          <a:p>
            <a:pPr algn="l" defTabSz="825500">
              <a:spcBef>
                <a:spcPts val="1200"/>
              </a:spcBef>
              <a:defRPr b="1" sz="4800">
                <a:solidFill>
                  <a:srgbClr val="000000"/>
                </a:solidFill>
                <a:latin typeface="Courier New"/>
                <a:ea typeface="Courier New"/>
                <a:cs typeface="Courier New"/>
                <a:sym typeface="Courier New"/>
              </a:defRPr>
            </a:pPr>
            <a:r>
              <a:t>  50f20f10050700…</a:t>
            </a:r>
          </a:p>
        </p:txBody>
      </p:sp>
      <p:sp>
        <p:nvSpPr>
          <p:cNvPr id="705" name="Line"/>
          <p:cNvSpPr/>
          <p:nvPr/>
        </p:nvSpPr>
        <p:spPr>
          <a:xfrm flipV="1">
            <a:off x="10844581" y="8443945"/>
            <a:ext cx="2538172" cy="11380"/>
          </a:xfrm>
          <a:prstGeom prst="line">
            <a:avLst/>
          </a:prstGeom>
          <a:ln w="50800">
            <a:solidFill>
              <a:srgbClr val="FFFFFF"/>
            </a:solidFill>
            <a:miter lim="400000"/>
            <a:tailEnd type="triangle"/>
          </a:ln>
        </p:spPr>
        <p:txBody>
          <a:bodyPr lIns="50800" tIns="50800" rIns="50800" bIns="50800" anchor="ctr"/>
          <a:lstStyle/>
          <a:p>
            <a:pPr/>
          </a:p>
        </p:txBody>
      </p:sp>
      <p:sp>
        <p:nvSpPr>
          <p:cNvPr id="706" name="Line"/>
          <p:cNvSpPr/>
          <p:nvPr/>
        </p:nvSpPr>
        <p:spPr>
          <a:xfrm>
            <a:off x="17387779" y="9064074"/>
            <a:ext cx="1" cy="1492109"/>
          </a:xfrm>
          <a:prstGeom prst="line">
            <a:avLst/>
          </a:prstGeom>
          <a:ln w="50800">
            <a:solidFill>
              <a:schemeClr val="accent5">
                <a:hueOff val="106044"/>
                <a:satOff val="10158"/>
                <a:lumOff val="16042"/>
              </a:schemeClr>
            </a:solidFill>
            <a:miter lim="400000"/>
            <a:tailEnd type="triangle"/>
          </a:ln>
        </p:spPr>
        <p:txBody>
          <a:bodyPr lIns="50800" tIns="50800" rIns="50800" bIns="50800" anchor="ctr"/>
          <a:lstStyle/>
          <a:p>
            <a:pPr/>
          </a:p>
        </p:txBody>
      </p:sp>
      <p:sp>
        <p:nvSpPr>
          <p:cNvPr id="707" name="Line"/>
          <p:cNvSpPr/>
          <p:nvPr/>
        </p:nvSpPr>
        <p:spPr>
          <a:xfrm flipH="1">
            <a:off x="10622515" y="8933790"/>
            <a:ext cx="2839343" cy="1774218"/>
          </a:xfrm>
          <a:prstGeom prst="line">
            <a:avLst/>
          </a:prstGeom>
          <a:ln w="50800">
            <a:solidFill>
              <a:srgbClr val="FFFFFF"/>
            </a:solidFill>
            <a:miter lim="400000"/>
            <a:tailEnd type="triangle"/>
          </a:ln>
        </p:spPr>
        <p:txBody>
          <a:bodyPr lIns="50800" tIns="50800" rIns="50800" bIns="50800" anchor="ctr"/>
          <a:lstStyle/>
          <a:p>
            <a:pPr/>
          </a:p>
        </p:txBody>
      </p:sp>
      <p:sp>
        <p:nvSpPr>
          <p:cNvPr id="708" name="Line"/>
          <p:cNvSpPr/>
          <p:nvPr/>
        </p:nvSpPr>
        <p:spPr>
          <a:xfrm>
            <a:off x="5599257" y="8444901"/>
            <a:ext cx="2542673" cy="1"/>
          </a:xfrm>
          <a:prstGeom prst="line">
            <a:avLst/>
          </a:prstGeom>
          <a:ln w="50800">
            <a:solidFill>
              <a:srgbClr val="FFFFFF"/>
            </a:solidFill>
            <a:miter lim="400000"/>
            <a:tailEnd type="triangle"/>
          </a:ln>
        </p:spPr>
        <p:txBody>
          <a:bodyPr lIns="50800" tIns="50800" rIns="50800" bIns="50800" anchor="ctr"/>
          <a:lstStyle/>
          <a:p>
            <a:pPr/>
          </a:p>
        </p:txBody>
      </p:sp>
      <p:sp>
        <p:nvSpPr>
          <p:cNvPr id="709" name="caller"/>
          <p:cNvSpPr/>
          <p:nvPr/>
        </p:nvSpPr>
        <p:spPr>
          <a:xfrm>
            <a:off x="2605388" y="8007534"/>
            <a:ext cx="2834003" cy="934780"/>
          </a:xfrm>
          <a:prstGeom prst="roundRect">
            <a:avLst>
              <a:gd name="adj" fmla="val 203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4800">
                <a:solidFill>
                  <a:srgbClr val="000000"/>
                </a:solidFill>
                <a:latin typeface="Courier New"/>
                <a:ea typeface="Courier New"/>
                <a:cs typeface="Courier New"/>
                <a:sym typeface="Courier New"/>
              </a:defRPr>
            </a:lvl1pPr>
          </a:lstStyle>
          <a:p>
            <a:pPr/>
            <a:r>
              <a:t>caller</a:t>
            </a:r>
          </a:p>
        </p:txBody>
      </p:sp>
      <p:sp>
        <p:nvSpPr>
          <p:cNvPr id="710" name="Line"/>
          <p:cNvSpPr/>
          <p:nvPr/>
        </p:nvSpPr>
        <p:spPr>
          <a:xfrm flipV="1">
            <a:off x="4022389" y="9023487"/>
            <a:ext cx="1" cy="1492109"/>
          </a:xfrm>
          <a:prstGeom prst="line">
            <a:avLst/>
          </a:prstGeom>
          <a:ln w="50800">
            <a:solidFill>
              <a:srgbClr val="FFFFFF"/>
            </a:solidFill>
            <a:miter lim="400000"/>
            <a:tailEnd type="triangle"/>
          </a:ln>
        </p:spPr>
        <p:txBody>
          <a:bodyPr lIns="50800" tIns="50800" rIns="50800" bIns="50800" anchor="ctr"/>
          <a:lstStyle/>
          <a:p>
            <a:pPr/>
          </a:p>
        </p:txBody>
      </p:sp>
      <p:sp>
        <p:nvSpPr>
          <p:cNvPr id="711" name="call"/>
          <p:cNvSpPr txBox="1"/>
          <p:nvPr/>
        </p:nvSpPr>
        <p:spPr>
          <a:xfrm>
            <a:off x="6447150" y="7645534"/>
            <a:ext cx="846888"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call</a:t>
            </a:r>
          </a:p>
        </p:txBody>
      </p:sp>
      <p:sp>
        <p:nvSpPr>
          <p:cNvPr id="712" name="jump"/>
          <p:cNvSpPr txBox="1"/>
          <p:nvPr/>
        </p:nvSpPr>
        <p:spPr>
          <a:xfrm>
            <a:off x="11519809" y="7645534"/>
            <a:ext cx="1187603"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jump</a:t>
            </a:r>
          </a:p>
        </p:txBody>
      </p:sp>
      <p:sp>
        <p:nvSpPr>
          <p:cNvPr id="713" name="lookup"/>
          <p:cNvSpPr txBox="1"/>
          <p:nvPr/>
        </p:nvSpPr>
        <p:spPr>
          <a:xfrm>
            <a:off x="17664179" y="9734334"/>
            <a:ext cx="1580440"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lookup</a:t>
            </a:r>
          </a:p>
        </p:txBody>
      </p:sp>
      <p:sp>
        <p:nvSpPr>
          <p:cNvPr id="714" name="Line"/>
          <p:cNvSpPr/>
          <p:nvPr/>
        </p:nvSpPr>
        <p:spPr>
          <a:xfrm flipH="1">
            <a:off x="10675634" y="11473646"/>
            <a:ext cx="2746565" cy="1"/>
          </a:xfrm>
          <a:prstGeom prst="line">
            <a:avLst/>
          </a:prstGeom>
          <a:ln w="50800">
            <a:solidFill>
              <a:schemeClr val="accent5">
                <a:hueOff val="106044"/>
                <a:satOff val="10158"/>
                <a:lumOff val="16042"/>
              </a:schemeClr>
            </a:solidFill>
            <a:miter lim="400000"/>
            <a:tailEnd type="triangle"/>
          </a:ln>
        </p:spPr>
        <p:txBody>
          <a:bodyPr lIns="50800" tIns="50800" rIns="50800" bIns="50800" anchor="ctr"/>
          <a:lstStyle/>
          <a:p>
            <a:pPr/>
          </a:p>
        </p:txBody>
      </p:sp>
      <p:sp>
        <p:nvSpPr>
          <p:cNvPr id="715" name="compile"/>
          <p:cNvSpPr txBox="1"/>
          <p:nvPr/>
        </p:nvSpPr>
        <p:spPr>
          <a:xfrm>
            <a:off x="11138047" y="10723303"/>
            <a:ext cx="1821739" cy="659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compile</a:t>
            </a:r>
          </a:p>
        </p:txBody>
      </p:sp>
      <p:sp>
        <p:nvSpPr>
          <p:cNvPr id="716" name="jump"/>
          <p:cNvSpPr txBox="1"/>
          <p:nvPr/>
        </p:nvSpPr>
        <p:spPr>
          <a:xfrm rot="19680000">
            <a:off x="11435274" y="9057419"/>
            <a:ext cx="1187604"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jump</a:t>
            </a:r>
          </a:p>
        </p:txBody>
      </p:sp>
      <p:sp>
        <p:nvSpPr>
          <p:cNvPr id="717" name="return"/>
          <p:cNvSpPr txBox="1"/>
          <p:nvPr/>
        </p:nvSpPr>
        <p:spPr>
          <a:xfrm>
            <a:off x="4287793" y="9480334"/>
            <a:ext cx="1383539"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return</a:t>
            </a:r>
          </a:p>
        </p:txBody>
      </p:sp>
      <p:sp>
        <p:nvSpPr>
          <p:cNvPr id="718" name="Line"/>
          <p:cNvSpPr/>
          <p:nvPr/>
        </p:nvSpPr>
        <p:spPr>
          <a:xfrm>
            <a:off x="10675634" y="11758867"/>
            <a:ext cx="2746565" cy="1"/>
          </a:xfrm>
          <a:prstGeom prst="line">
            <a:avLst/>
          </a:prstGeom>
          <a:ln w="50800">
            <a:solidFill>
              <a:schemeClr val="accent5">
                <a:hueOff val="106044"/>
                <a:satOff val="10158"/>
                <a:lumOff val="16042"/>
              </a:schemeClr>
            </a:solidFill>
            <a:miter lim="400000"/>
            <a:tailEnd type="triangle"/>
          </a:ln>
        </p:spPr>
        <p:txBody>
          <a:bodyPr lIns="50800" tIns="50800" rIns="50800" bIns="50800" anchor="ctr"/>
          <a:lstStyle/>
          <a:p>
            <a:pPr/>
          </a:p>
        </p:txBody>
      </p:sp>
      <p:sp>
        <p:nvSpPr>
          <p:cNvPr id="719" name="Line"/>
          <p:cNvSpPr/>
          <p:nvPr/>
        </p:nvSpPr>
        <p:spPr>
          <a:xfrm flipV="1">
            <a:off x="17128852" y="9064074"/>
            <a:ext cx="1" cy="1492109"/>
          </a:xfrm>
          <a:prstGeom prst="line">
            <a:avLst/>
          </a:prstGeom>
          <a:ln w="50800">
            <a:solidFill>
              <a:schemeClr val="accent5">
                <a:hueOff val="106044"/>
                <a:satOff val="10158"/>
                <a:lumOff val="16042"/>
              </a:schemeClr>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698">
                                            <p:bg/>
                                          </p:spTgt>
                                        </p:tgtEl>
                                        <p:attrNameLst>
                                          <p:attrName>style.visibility</p:attrName>
                                        </p:attrNameLst>
                                      </p:cBhvr>
                                      <p:to>
                                        <p:strVal val="visible"/>
                                      </p:to>
                                    </p:set>
                                    <p:animEffect filter="fade" transition="in">
                                      <p:cBhvr>
                                        <p:cTn id="7" dur="500"/>
                                        <p:tgtEl>
                                          <p:spTgt spid="69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698">
                                            <p:txEl>
                                              <p:pRg st="0" end="0"/>
                                            </p:txEl>
                                          </p:spTgt>
                                        </p:tgtEl>
                                        <p:attrNameLst>
                                          <p:attrName>style.visibility</p:attrName>
                                        </p:attrNameLst>
                                      </p:cBhvr>
                                      <p:to>
                                        <p:strVal val="visible"/>
                                      </p:to>
                                    </p:set>
                                    <p:animEffect filter="fade" transition="in">
                                      <p:cBhvr>
                                        <p:cTn id="10" dur="500"/>
                                        <p:tgtEl>
                                          <p:spTgt spid="6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698">
                                            <p:txEl>
                                              <p:pRg st="1" end="1"/>
                                            </p:txEl>
                                          </p:spTgt>
                                        </p:tgtEl>
                                        <p:attrNameLst>
                                          <p:attrName>style.visibility</p:attrName>
                                        </p:attrNameLst>
                                      </p:cBhvr>
                                      <p:to>
                                        <p:strVal val="visible"/>
                                      </p:to>
                                    </p:set>
                                    <p:animEffect filter="fade" transition="in">
                                      <p:cBhvr>
                                        <p:cTn id="15" dur="500"/>
                                        <p:tgtEl>
                                          <p:spTgt spid="6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698">
                                            <p:txEl>
                                              <p:pRg st="2" end="2"/>
                                            </p:txEl>
                                          </p:spTgt>
                                        </p:tgtEl>
                                        <p:attrNameLst>
                                          <p:attrName>style.visibility</p:attrName>
                                        </p:attrNameLst>
                                      </p:cBhvr>
                                      <p:to>
                                        <p:strVal val="visible"/>
                                      </p:to>
                                    </p:set>
                                    <p:animEffect filter="fade" transition="in">
                                      <p:cBhvr>
                                        <p:cTn id="20" dur="500"/>
                                        <p:tgtEl>
                                          <p:spTgt spid="6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2" fill="hold">
                                  <p:stCondLst>
                                    <p:cond delay="0"/>
                                  </p:stCondLst>
                                  <p:iterate type="el" backwards="0">
                                    <p:tmAbs val="0"/>
                                  </p:iterate>
                                  <p:childTnLst>
                                    <p:set>
                                      <p:cBhvr>
                                        <p:cTn id="24" fill="hold"/>
                                        <p:tgtEl>
                                          <p:spTgt spid="701"/>
                                        </p:tgtEl>
                                        <p:attrNameLst>
                                          <p:attrName>style.visibility</p:attrName>
                                        </p:attrNameLst>
                                      </p:cBhvr>
                                      <p:to>
                                        <p:strVal val="visible"/>
                                      </p:to>
                                    </p:set>
                                    <p:animEffect filter="fade" transition="in">
                                      <p:cBhvr>
                                        <p:cTn id="25" dur="500"/>
                                        <p:tgtEl>
                                          <p:spTgt spid="701"/>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3" fill="hold">
                                  <p:stCondLst>
                                    <p:cond delay="0"/>
                                  </p:stCondLst>
                                  <p:iterate type="el" backwards="0">
                                    <p:tmAbs val="0"/>
                                  </p:iterate>
                                  <p:childTnLst>
                                    <p:set>
                                      <p:cBhvr>
                                        <p:cTn id="29" fill="hold"/>
                                        <p:tgtEl>
                                          <p:spTgt spid="702"/>
                                        </p:tgtEl>
                                        <p:attrNameLst>
                                          <p:attrName>style.visibility</p:attrName>
                                        </p:attrNameLst>
                                      </p:cBhvr>
                                      <p:to>
                                        <p:strVal val="visible"/>
                                      </p:to>
                                    </p:set>
                                    <p:animEffect filter="fade" transition="in">
                                      <p:cBhvr>
                                        <p:cTn id="30" dur="500"/>
                                        <p:tgtEl>
                                          <p:spTgt spid="70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4" fill="hold">
                                  <p:stCondLst>
                                    <p:cond delay="0"/>
                                  </p:stCondLst>
                                  <p:iterate type="el" backwards="0">
                                    <p:tmAbs val="0"/>
                                  </p:iterate>
                                  <p:childTnLst>
                                    <p:set>
                                      <p:cBhvr>
                                        <p:cTn id="34" fill="hold"/>
                                        <p:tgtEl>
                                          <p:spTgt spid="709"/>
                                        </p:tgtEl>
                                        <p:attrNameLst>
                                          <p:attrName>style.visibility</p:attrName>
                                        </p:attrNameLst>
                                      </p:cBhvr>
                                      <p:to>
                                        <p:strVal val="visible"/>
                                      </p:to>
                                    </p:set>
                                    <p:animEffect filter="fade" transition="in">
                                      <p:cBhvr>
                                        <p:cTn id="35" dur="500"/>
                                        <p:tgtEl>
                                          <p:spTgt spid="709"/>
                                        </p:tgtEl>
                                      </p:cBhvr>
                                    </p:animEffect>
                                  </p:childTnLst>
                                </p:cTn>
                              </p:par>
                            </p:childTnLst>
                          </p:cTn>
                        </p:par>
                        <p:par>
                          <p:cTn id="36" fill="hold">
                            <p:stCondLst>
                              <p:cond delay="500"/>
                            </p:stCondLst>
                            <p:childTnLst>
                              <p:par>
                                <p:cTn id="37" presetClass="entr" nodeType="afterEffect" presetID="10" grpId="5" fill="hold">
                                  <p:stCondLst>
                                    <p:cond delay="0"/>
                                  </p:stCondLst>
                                  <p:iterate type="el" backwards="0">
                                    <p:tmAbs val="0"/>
                                  </p:iterate>
                                  <p:childTnLst>
                                    <p:set>
                                      <p:cBhvr>
                                        <p:cTn id="38" fill="hold"/>
                                        <p:tgtEl>
                                          <p:spTgt spid="711"/>
                                        </p:tgtEl>
                                        <p:attrNameLst>
                                          <p:attrName>style.visibility</p:attrName>
                                        </p:attrNameLst>
                                      </p:cBhvr>
                                      <p:to>
                                        <p:strVal val="visible"/>
                                      </p:to>
                                    </p:set>
                                    <p:animEffect filter="fade" transition="in">
                                      <p:cBhvr>
                                        <p:cTn id="39" dur="500"/>
                                        <p:tgtEl>
                                          <p:spTgt spid="711"/>
                                        </p:tgtEl>
                                      </p:cBhvr>
                                    </p:animEffect>
                                  </p:childTnLst>
                                </p:cTn>
                              </p:par>
                            </p:childTnLst>
                          </p:cTn>
                        </p:par>
                        <p:par>
                          <p:cTn id="40" fill="hold">
                            <p:stCondLst>
                              <p:cond delay="1000"/>
                            </p:stCondLst>
                            <p:childTnLst>
                              <p:par>
                                <p:cTn id="41" presetClass="entr" nodeType="afterEffect" presetID="10" grpId="6" fill="hold">
                                  <p:stCondLst>
                                    <p:cond delay="0"/>
                                  </p:stCondLst>
                                  <p:iterate type="el" backwards="0">
                                    <p:tmAbs val="0"/>
                                  </p:iterate>
                                  <p:childTnLst>
                                    <p:set>
                                      <p:cBhvr>
                                        <p:cTn id="42" fill="hold"/>
                                        <p:tgtEl>
                                          <p:spTgt spid="708"/>
                                        </p:tgtEl>
                                        <p:attrNameLst>
                                          <p:attrName>style.visibility</p:attrName>
                                        </p:attrNameLst>
                                      </p:cBhvr>
                                      <p:to>
                                        <p:strVal val="visible"/>
                                      </p:to>
                                    </p:set>
                                    <p:animEffect filter="fade" transition="in">
                                      <p:cBhvr>
                                        <p:cTn id="43" dur="500"/>
                                        <p:tgtEl>
                                          <p:spTgt spid="708"/>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10" grpId="7" fill="hold">
                                  <p:stCondLst>
                                    <p:cond delay="0"/>
                                  </p:stCondLst>
                                  <p:iterate type="el" backwards="0">
                                    <p:tmAbs val="0"/>
                                  </p:iterate>
                                  <p:childTnLst>
                                    <p:set>
                                      <p:cBhvr>
                                        <p:cTn id="47" fill="hold"/>
                                        <p:tgtEl>
                                          <p:spTgt spid="703"/>
                                        </p:tgtEl>
                                        <p:attrNameLst>
                                          <p:attrName>style.visibility</p:attrName>
                                        </p:attrNameLst>
                                      </p:cBhvr>
                                      <p:to>
                                        <p:strVal val="visible"/>
                                      </p:to>
                                    </p:set>
                                    <p:animEffect filter="fade" transition="in">
                                      <p:cBhvr>
                                        <p:cTn id="48" dur="500"/>
                                        <p:tgtEl>
                                          <p:spTgt spid="703"/>
                                        </p:tgtEl>
                                      </p:cBhvr>
                                    </p:animEffect>
                                  </p:childTnLst>
                                </p:cTn>
                              </p:par>
                            </p:childTnLst>
                          </p:cTn>
                        </p:par>
                        <p:par>
                          <p:cTn id="49" fill="hold">
                            <p:stCondLst>
                              <p:cond delay="500"/>
                            </p:stCondLst>
                            <p:childTnLst>
                              <p:par>
                                <p:cTn id="50" presetClass="entr" nodeType="afterEffect" presetID="10" grpId="8" fill="hold">
                                  <p:stCondLst>
                                    <p:cond delay="0"/>
                                  </p:stCondLst>
                                  <p:iterate type="el" backwards="0">
                                    <p:tmAbs val="0"/>
                                  </p:iterate>
                                  <p:childTnLst>
                                    <p:set>
                                      <p:cBhvr>
                                        <p:cTn id="51" fill="hold"/>
                                        <p:tgtEl>
                                          <p:spTgt spid="712"/>
                                        </p:tgtEl>
                                        <p:attrNameLst>
                                          <p:attrName>style.visibility</p:attrName>
                                        </p:attrNameLst>
                                      </p:cBhvr>
                                      <p:to>
                                        <p:strVal val="visible"/>
                                      </p:to>
                                    </p:set>
                                    <p:animEffect filter="fade" transition="in">
                                      <p:cBhvr>
                                        <p:cTn id="52" dur="500"/>
                                        <p:tgtEl>
                                          <p:spTgt spid="712"/>
                                        </p:tgtEl>
                                      </p:cBhvr>
                                    </p:animEffect>
                                  </p:childTnLst>
                                </p:cTn>
                              </p:par>
                            </p:childTnLst>
                          </p:cTn>
                        </p:par>
                        <p:par>
                          <p:cTn id="53" fill="hold">
                            <p:stCondLst>
                              <p:cond delay="1000"/>
                            </p:stCondLst>
                            <p:childTnLst>
                              <p:par>
                                <p:cTn id="54" presetClass="entr" nodeType="afterEffect" presetID="10" grpId="9" fill="hold">
                                  <p:stCondLst>
                                    <p:cond delay="0"/>
                                  </p:stCondLst>
                                  <p:iterate type="el" backwards="0">
                                    <p:tmAbs val="0"/>
                                  </p:iterate>
                                  <p:childTnLst>
                                    <p:set>
                                      <p:cBhvr>
                                        <p:cTn id="55" fill="hold"/>
                                        <p:tgtEl>
                                          <p:spTgt spid="705"/>
                                        </p:tgtEl>
                                        <p:attrNameLst>
                                          <p:attrName>style.visibility</p:attrName>
                                        </p:attrNameLst>
                                      </p:cBhvr>
                                      <p:to>
                                        <p:strVal val="visible"/>
                                      </p:to>
                                    </p:set>
                                    <p:animEffect filter="fade" transition="in">
                                      <p:cBhvr>
                                        <p:cTn id="56" dur="500"/>
                                        <p:tgtEl>
                                          <p:spTgt spid="705"/>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10" grpId="10" fill="hold">
                                  <p:stCondLst>
                                    <p:cond delay="0"/>
                                  </p:stCondLst>
                                  <p:iterate type="el" backwards="0">
                                    <p:tmAbs val="0"/>
                                  </p:iterate>
                                  <p:childTnLst>
                                    <p:set>
                                      <p:cBhvr>
                                        <p:cTn id="60" fill="hold"/>
                                        <p:tgtEl>
                                          <p:spTgt spid="713"/>
                                        </p:tgtEl>
                                        <p:attrNameLst>
                                          <p:attrName>style.visibility</p:attrName>
                                        </p:attrNameLst>
                                      </p:cBhvr>
                                      <p:to>
                                        <p:strVal val="visible"/>
                                      </p:to>
                                    </p:set>
                                    <p:animEffect filter="fade" transition="in">
                                      <p:cBhvr>
                                        <p:cTn id="61" dur="500"/>
                                        <p:tgtEl>
                                          <p:spTgt spid="713"/>
                                        </p:tgtEl>
                                      </p:cBhvr>
                                    </p:animEffect>
                                  </p:childTnLst>
                                </p:cTn>
                              </p:par>
                            </p:childTnLst>
                          </p:cTn>
                        </p:par>
                        <p:par>
                          <p:cTn id="62" fill="hold">
                            <p:stCondLst>
                              <p:cond delay="500"/>
                            </p:stCondLst>
                            <p:childTnLst>
                              <p:par>
                                <p:cTn id="63" presetClass="entr" nodeType="afterEffect" presetID="10" grpId="11" fill="hold">
                                  <p:stCondLst>
                                    <p:cond delay="0"/>
                                  </p:stCondLst>
                                  <p:iterate type="el" backwards="0">
                                    <p:tmAbs val="0"/>
                                  </p:iterate>
                                  <p:childTnLst>
                                    <p:set>
                                      <p:cBhvr>
                                        <p:cTn id="64" fill="hold"/>
                                        <p:tgtEl>
                                          <p:spTgt spid="706"/>
                                        </p:tgtEl>
                                        <p:attrNameLst>
                                          <p:attrName>style.visibility</p:attrName>
                                        </p:attrNameLst>
                                      </p:cBhvr>
                                      <p:to>
                                        <p:strVal val="visible"/>
                                      </p:to>
                                    </p:set>
                                    <p:animEffect filter="fade" transition="in">
                                      <p:cBhvr>
                                        <p:cTn id="65" dur="500"/>
                                        <p:tgtEl>
                                          <p:spTgt spid="706"/>
                                        </p:tgtEl>
                                      </p:cBhvr>
                                    </p:animEffect>
                                  </p:childTnLst>
                                </p:cTn>
                              </p:par>
                            </p:childTnLst>
                          </p:cTn>
                        </p:par>
                      </p:childTnLst>
                    </p:cTn>
                  </p:par>
                  <p:par>
                    <p:cTn id="66" fill="hold">
                      <p:stCondLst>
                        <p:cond delay="indefinite"/>
                      </p:stCondLst>
                      <p:childTnLst>
                        <p:par>
                          <p:cTn id="67" fill="hold">
                            <p:stCondLst>
                              <p:cond delay="0"/>
                            </p:stCondLst>
                            <p:childTnLst>
                              <p:par>
                                <p:cTn id="68" presetClass="entr" nodeType="clickEffect" presetID="10" grpId="12" fill="hold">
                                  <p:stCondLst>
                                    <p:cond delay="0"/>
                                  </p:stCondLst>
                                  <p:iterate type="el" backwards="0">
                                    <p:tmAbs val="0"/>
                                  </p:iterate>
                                  <p:childTnLst>
                                    <p:set>
                                      <p:cBhvr>
                                        <p:cTn id="69" fill="hold"/>
                                        <p:tgtEl>
                                          <p:spTgt spid="704"/>
                                        </p:tgtEl>
                                        <p:attrNameLst>
                                          <p:attrName>style.visibility</p:attrName>
                                        </p:attrNameLst>
                                      </p:cBhvr>
                                      <p:to>
                                        <p:strVal val="visible"/>
                                      </p:to>
                                    </p:set>
                                    <p:animEffect filter="fade" transition="in">
                                      <p:cBhvr>
                                        <p:cTn id="70" dur="500"/>
                                        <p:tgtEl>
                                          <p:spTgt spid="704"/>
                                        </p:tgtEl>
                                      </p:cBhvr>
                                    </p:animEffect>
                                  </p:childTnLst>
                                </p:cTn>
                              </p:par>
                            </p:childTnLst>
                          </p:cTn>
                        </p:par>
                        <p:par>
                          <p:cTn id="71" fill="hold">
                            <p:stCondLst>
                              <p:cond delay="500"/>
                            </p:stCondLst>
                            <p:childTnLst>
                              <p:par>
                                <p:cTn id="72" presetClass="entr" nodeType="afterEffect" presetID="10" grpId="13" fill="hold">
                                  <p:stCondLst>
                                    <p:cond delay="0"/>
                                  </p:stCondLst>
                                  <p:iterate type="el" backwards="0">
                                    <p:tmAbs val="0"/>
                                  </p:iterate>
                                  <p:childTnLst>
                                    <p:set>
                                      <p:cBhvr>
                                        <p:cTn id="73" fill="hold"/>
                                        <p:tgtEl>
                                          <p:spTgt spid="715"/>
                                        </p:tgtEl>
                                        <p:attrNameLst>
                                          <p:attrName>style.visibility</p:attrName>
                                        </p:attrNameLst>
                                      </p:cBhvr>
                                      <p:to>
                                        <p:strVal val="visible"/>
                                      </p:to>
                                    </p:set>
                                    <p:animEffect filter="fade" transition="in">
                                      <p:cBhvr>
                                        <p:cTn id="74" dur="500"/>
                                        <p:tgtEl>
                                          <p:spTgt spid="715"/>
                                        </p:tgtEl>
                                      </p:cBhvr>
                                    </p:animEffect>
                                  </p:childTnLst>
                                </p:cTn>
                              </p:par>
                            </p:childTnLst>
                          </p:cTn>
                        </p:par>
                        <p:par>
                          <p:cTn id="75" fill="hold">
                            <p:stCondLst>
                              <p:cond delay="1000"/>
                            </p:stCondLst>
                            <p:childTnLst>
                              <p:par>
                                <p:cTn id="76" presetClass="entr" nodeType="afterEffect" presetID="10" grpId="14" fill="hold">
                                  <p:stCondLst>
                                    <p:cond delay="0"/>
                                  </p:stCondLst>
                                  <p:iterate type="el" backwards="0">
                                    <p:tmAbs val="0"/>
                                  </p:iterate>
                                  <p:childTnLst>
                                    <p:set>
                                      <p:cBhvr>
                                        <p:cTn id="77" fill="hold"/>
                                        <p:tgtEl>
                                          <p:spTgt spid="714"/>
                                        </p:tgtEl>
                                        <p:attrNameLst>
                                          <p:attrName>style.visibility</p:attrName>
                                        </p:attrNameLst>
                                      </p:cBhvr>
                                      <p:to>
                                        <p:strVal val="visible"/>
                                      </p:to>
                                    </p:set>
                                    <p:animEffect filter="fade" transition="in">
                                      <p:cBhvr>
                                        <p:cTn id="78" dur="500"/>
                                        <p:tgtEl>
                                          <p:spTgt spid="71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10" grpId="15" fill="hold">
                                  <p:stCondLst>
                                    <p:cond delay="0"/>
                                  </p:stCondLst>
                                  <p:iterate type="el" backwards="0">
                                    <p:tmAbs val="0"/>
                                  </p:iterate>
                                  <p:childTnLst>
                                    <p:set>
                                      <p:cBhvr>
                                        <p:cTn id="82" fill="hold"/>
                                        <p:tgtEl>
                                          <p:spTgt spid="718"/>
                                        </p:tgtEl>
                                        <p:attrNameLst>
                                          <p:attrName>style.visibility</p:attrName>
                                        </p:attrNameLst>
                                      </p:cBhvr>
                                      <p:to>
                                        <p:strVal val="visible"/>
                                      </p:to>
                                    </p:set>
                                    <p:animEffect filter="fade" transition="in">
                                      <p:cBhvr>
                                        <p:cTn id="83" dur="300"/>
                                        <p:tgtEl>
                                          <p:spTgt spid="718"/>
                                        </p:tgtEl>
                                      </p:cBhvr>
                                    </p:animEffect>
                                  </p:childTnLst>
                                </p:cTn>
                              </p:par>
                            </p:childTnLst>
                          </p:cTn>
                        </p:par>
                        <p:par>
                          <p:cTn id="84" fill="hold">
                            <p:stCondLst>
                              <p:cond delay="300"/>
                            </p:stCondLst>
                            <p:childTnLst>
                              <p:par>
                                <p:cTn id="85" presetClass="entr" nodeType="afterEffect" presetID="10" grpId="16" fill="hold">
                                  <p:stCondLst>
                                    <p:cond delay="0"/>
                                  </p:stCondLst>
                                  <p:iterate type="el" backwards="0">
                                    <p:tmAbs val="0"/>
                                  </p:iterate>
                                  <p:childTnLst>
                                    <p:set>
                                      <p:cBhvr>
                                        <p:cTn id="86" fill="hold"/>
                                        <p:tgtEl>
                                          <p:spTgt spid="719"/>
                                        </p:tgtEl>
                                        <p:attrNameLst>
                                          <p:attrName>style.visibility</p:attrName>
                                        </p:attrNameLst>
                                      </p:cBhvr>
                                      <p:to>
                                        <p:strVal val="visible"/>
                                      </p:to>
                                    </p:set>
                                    <p:animEffect filter="fade" transition="in">
                                      <p:cBhvr>
                                        <p:cTn id="87" dur="300"/>
                                        <p:tgtEl>
                                          <p:spTgt spid="719"/>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7" fill="hold">
                                  <p:stCondLst>
                                    <p:cond delay="0"/>
                                  </p:stCondLst>
                                  <p:iterate type="el" backwards="0">
                                    <p:tmAbs val="0"/>
                                  </p:iterate>
                                  <p:childTnLst>
                                    <p:set>
                                      <p:cBhvr>
                                        <p:cTn id="91" fill="hold"/>
                                        <p:tgtEl>
                                          <p:spTgt spid="716"/>
                                        </p:tgtEl>
                                        <p:attrNameLst>
                                          <p:attrName>style.visibility</p:attrName>
                                        </p:attrNameLst>
                                      </p:cBhvr>
                                      <p:to>
                                        <p:strVal val="visible"/>
                                      </p:to>
                                    </p:set>
                                    <p:animEffect filter="fade" transition="in">
                                      <p:cBhvr>
                                        <p:cTn id="92" dur="500"/>
                                        <p:tgtEl>
                                          <p:spTgt spid="716"/>
                                        </p:tgtEl>
                                      </p:cBhvr>
                                    </p:animEffect>
                                  </p:childTnLst>
                                </p:cTn>
                              </p:par>
                            </p:childTnLst>
                          </p:cTn>
                        </p:par>
                        <p:par>
                          <p:cTn id="93" fill="hold">
                            <p:stCondLst>
                              <p:cond delay="500"/>
                            </p:stCondLst>
                            <p:childTnLst>
                              <p:par>
                                <p:cTn id="94" presetClass="entr" nodeType="afterEffect" presetID="10" grpId="18" fill="hold">
                                  <p:stCondLst>
                                    <p:cond delay="0"/>
                                  </p:stCondLst>
                                  <p:iterate type="el" backwards="0">
                                    <p:tmAbs val="0"/>
                                  </p:iterate>
                                  <p:childTnLst>
                                    <p:set>
                                      <p:cBhvr>
                                        <p:cTn id="95" fill="hold"/>
                                        <p:tgtEl>
                                          <p:spTgt spid="707"/>
                                        </p:tgtEl>
                                        <p:attrNameLst>
                                          <p:attrName>style.visibility</p:attrName>
                                        </p:attrNameLst>
                                      </p:cBhvr>
                                      <p:to>
                                        <p:strVal val="visible"/>
                                      </p:to>
                                    </p:set>
                                    <p:animEffect filter="fade" transition="in">
                                      <p:cBhvr>
                                        <p:cTn id="96" dur="500"/>
                                        <p:tgtEl>
                                          <p:spTgt spid="707"/>
                                        </p:tgtEl>
                                      </p:cBhvr>
                                    </p:animEffect>
                                  </p:childTnLst>
                                </p:cTn>
                              </p:par>
                            </p:childTnLst>
                          </p:cTn>
                        </p:par>
                      </p:childTnLst>
                    </p:cTn>
                  </p:par>
                  <p:par>
                    <p:cTn id="97" fill="hold">
                      <p:stCondLst>
                        <p:cond delay="indefinite"/>
                      </p:stCondLst>
                      <p:childTnLst>
                        <p:par>
                          <p:cTn id="98" fill="hold">
                            <p:stCondLst>
                              <p:cond delay="0"/>
                            </p:stCondLst>
                            <p:childTnLst>
                              <p:par>
                                <p:cTn id="99" presetClass="entr" nodeType="clickEffect" presetID="10" grpId="19" fill="hold">
                                  <p:stCondLst>
                                    <p:cond delay="0"/>
                                  </p:stCondLst>
                                  <p:iterate type="el" backwards="0">
                                    <p:tmAbs val="0"/>
                                  </p:iterate>
                                  <p:childTnLst>
                                    <p:set>
                                      <p:cBhvr>
                                        <p:cTn id="100" fill="hold"/>
                                        <p:tgtEl>
                                          <p:spTgt spid="710"/>
                                        </p:tgtEl>
                                        <p:attrNameLst>
                                          <p:attrName>style.visibility</p:attrName>
                                        </p:attrNameLst>
                                      </p:cBhvr>
                                      <p:to>
                                        <p:strVal val="visible"/>
                                      </p:to>
                                    </p:set>
                                    <p:animEffect filter="fade" transition="in">
                                      <p:cBhvr>
                                        <p:cTn id="101" dur="500"/>
                                        <p:tgtEl>
                                          <p:spTgt spid="710"/>
                                        </p:tgtEl>
                                      </p:cBhvr>
                                    </p:animEffect>
                                  </p:childTnLst>
                                </p:cTn>
                              </p:par>
                            </p:childTnLst>
                          </p:cTn>
                        </p:par>
                        <p:par>
                          <p:cTn id="102" fill="hold">
                            <p:stCondLst>
                              <p:cond delay="500"/>
                            </p:stCondLst>
                            <p:childTnLst>
                              <p:par>
                                <p:cTn id="103" presetClass="entr" nodeType="afterEffect" presetID="10" grpId="20" fill="hold">
                                  <p:stCondLst>
                                    <p:cond delay="0"/>
                                  </p:stCondLst>
                                  <p:iterate type="el" backwards="0">
                                    <p:tmAbs val="0"/>
                                  </p:iterate>
                                  <p:childTnLst>
                                    <p:set>
                                      <p:cBhvr>
                                        <p:cTn id="104" fill="hold"/>
                                        <p:tgtEl>
                                          <p:spTgt spid="717"/>
                                        </p:tgtEl>
                                        <p:attrNameLst>
                                          <p:attrName>style.visibility</p:attrName>
                                        </p:attrNameLst>
                                      </p:cBhvr>
                                      <p:to>
                                        <p:strVal val="visible"/>
                                      </p:to>
                                    </p:set>
                                    <p:animEffect filter="fade" transition="in">
                                      <p:cBhvr>
                                        <p:cTn id="105" dur="5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4" grpId="14"/>
      <p:bldP build="whole" bldLvl="1" animBg="1" rev="0" advAuto="0" spid="708" grpId="6"/>
      <p:bldP build="whole" bldLvl="1" animBg="1" rev="0" advAuto="0" spid="713" grpId="10"/>
      <p:bldP build="whole" bldLvl="1" animBg="1" rev="0" advAuto="0" spid="715" grpId="13"/>
      <p:bldP build="whole" bldLvl="1" animBg="1" rev="0" advAuto="0" spid="709" grpId="4"/>
      <p:bldP build="whole" bldLvl="1" animBg="1" rev="0" advAuto="0" spid="706" grpId="11"/>
      <p:bldP build="whole" bldLvl="1" animBg="1" rev="0" advAuto="0" spid="705" grpId="9"/>
      <p:bldP build="whole" bldLvl="1" animBg="1" rev="0" advAuto="0" spid="710" grpId="19"/>
      <p:bldP build="whole" bldLvl="1" animBg="1" rev="0" advAuto="0" spid="702" grpId="3"/>
      <p:bldP build="whole" bldLvl="1" animBg="1" rev="0" advAuto="0" spid="707" grpId="18"/>
      <p:bldP build="whole" bldLvl="1" animBg="1" rev="0" advAuto="0" spid="701" grpId="2"/>
      <p:bldP build="whole" bldLvl="1" animBg="1" rev="0" advAuto="0" spid="703" grpId="7"/>
      <p:bldP build="p" bldLvl="5" animBg="1" rev="0" advAuto="0" spid="698" grpId="1"/>
      <p:bldP build="whole" bldLvl="1" animBg="1" rev="0" advAuto="0" spid="704" grpId="12"/>
      <p:bldP build="whole" bldLvl="1" animBg="1" rev="0" advAuto="0" spid="719" grpId="16"/>
      <p:bldP build="whole" bldLvl="1" animBg="1" rev="0" advAuto="0" spid="718" grpId="15"/>
      <p:bldP build="whole" bldLvl="1" animBg="1" rev="0" advAuto="0" spid="711" grpId="5"/>
      <p:bldP build="whole" bldLvl="1" animBg="1" rev="0" advAuto="0" spid="712" grpId="8"/>
      <p:bldP build="whole" bldLvl="1" animBg="1" rev="0" advAuto="0" spid="716" grpId="17"/>
      <p:bldP build="whole" bldLvl="1" animBg="1" rev="0" advAuto="0" spid="717" grpId="20"/>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Exercise 3"/>
          <p:cNvSpPr txBox="1"/>
          <p:nvPr>
            <p:ph type="title"/>
          </p:nvPr>
        </p:nvSpPr>
        <p:spPr>
          <a:prstGeom prst="rect">
            <a:avLst/>
          </a:prstGeom>
        </p:spPr>
        <p:txBody>
          <a:bodyPr/>
          <a:lstStyle/>
          <a:p>
            <a:pPr/>
            <a:r>
              <a:t>Exercise 3</a:t>
            </a:r>
          </a:p>
        </p:txBody>
      </p:sp>
      <p:sp>
        <p:nvSpPr>
          <p:cNvPr id="722" name="Lazy compilation using lazy re-expor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Lazy compilation using lazy re-exports</a:t>
            </a:r>
          </a:p>
        </p:txBody>
      </p:sp>
      <p:sp>
        <p:nvSpPr>
          <p:cNvPr id="723" name="After first call the stub jumps directly to the compiled body"/>
          <p:cNvSpPr txBox="1"/>
          <p:nvPr/>
        </p:nvSpPr>
        <p:spPr>
          <a:xfrm>
            <a:off x="12099718" y="8532290"/>
            <a:ext cx="9821804" cy="17936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spcBef>
                <a:spcPts val="4500"/>
              </a:spcBef>
              <a:defRPr sz="4800"/>
            </a:lvl1pPr>
          </a:lstStyle>
          <a:p>
            <a:pPr/>
            <a:r>
              <a:t>After first call the stub jumps directly to the compiled body</a:t>
            </a:r>
          </a:p>
        </p:txBody>
      </p:sp>
      <p:sp>
        <p:nvSpPr>
          <p:cNvPr id="724" name="fn"/>
          <p:cNvSpPr/>
          <p:nvPr/>
        </p:nvSpPr>
        <p:spPr>
          <a:xfrm>
            <a:off x="8301797" y="8007534"/>
            <a:ext cx="2380611" cy="934780"/>
          </a:xfrm>
          <a:prstGeom prst="roundRect">
            <a:avLst>
              <a:gd name="adj" fmla="val 203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4800">
                <a:solidFill>
                  <a:srgbClr val="000000"/>
                </a:solidFill>
                <a:latin typeface="Courier New"/>
                <a:ea typeface="Courier New"/>
                <a:cs typeface="Courier New"/>
                <a:sym typeface="Courier New"/>
              </a:defRPr>
            </a:lvl1pPr>
          </a:lstStyle>
          <a:p>
            <a:pPr/>
            <a:r>
              <a:t>fn</a:t>
            </a:r>
          </a:p>
        </p:txBody>
      </p:sp>
      <p:sp>
        <p:nvSpPr>
          <p:cNvPr id="725" name="fn$impl:…"/>
          <p:cNvSpPr/>
          <p:nvPr/>
        </p:nvSpPr>
        <p:spPr>
          <a:xfrm>
            <a:off x="2867087" y="10675863"/>
            <a:ext cx="7685933" cy="1783911"/>
          </a:xfrm>
          <a:prstGeom prst="roundRect">
            <a:avLst>
              <a:gd name="adj" fmla="val 106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defTabSz="825500">
              <a:defRPr b="1" sz="4800">
                <a:solidFill>
                  <a:srgbClr val="000000"/>
                </a:solidFill>
                <a:latin typeface="Courier New"/>
                <a:ea typeface="Courier New"/>
                <a:cs typeface="Courier New"/>
                <a:sym typeface="Courier New"/>
              </a:defRPr>
            </a:pPr>
            <a:r>
              <a:t>fn$impl:</a:t>
            </a:r>
          </a:p>
          <a:p>
            <a:pPr algn="l" defTabSz="825500">
              <a:spcBef>
                <a:spcPts val="1200"/>
              </a:spcBef>
              <a:defRPr b="1" sz="4800">
                <a:solidFill>
                  <a:srgbClr val="000000"/>
                </a:solidFill>
                <a:latin typeface="Courier New"/>
                <a:ea typeface="Courier New"/>
                <a:cs typeface="Courier New"/>
                <a:sym typeface="Courier New"/>
              </a:defRPr>
            </a:pPr>
            <a:r>
              <a:t>  50f20f10050700…</a:t>
            </a:r>
          </a:p>
        </p:txBody>
      </p:sp>
      <p:sp>
        <p:nvSpPr>
          <p:cNvPr id="726" name="Line"/>
          <p:cNvSpPr/>
          <p:nvPr/>
        </p:nvSpPr>
        <p:spPr>
          <a:xfrm>
            <a:off x="5599257" y="8444901"/>
            <a:ext cx="2542673" cy="1"/>
          </a:xfrm>
          <a:prstGeom prst="line">
            <a:avLst/>
          </a:prstGeom>
          <a:ln w="50800">
            <a:solidFill>
              <a:srgbClr val="FFFFFF"/>
            </a:solidFill>
            <a:miter lim="400000"/>
            <a:tailEnd type="triangle"/>
          </a:ln>
        </p:spPr>
        <p:txBody>
          <a:bodyPr lIns="50800" tIns="50800" rIns="50800" bIns="50800" anchor="ctr"/>
          <a:lstStyle/>
          <a:p>
            <a:pPr/>
          </a:p>
        </p:txBody>
      </p:sp>
      <p:sp>
        <p:nvSpPr>
          <p:cNvPr id="727" name="caller"/>
          <p:cNvSpPr/>
          <p:nvPr/>
        </p:nvSpPr>
        <p:spPr>
          <a:xfrm>
            <a:off x="2605388" y="8007534"/>
            <a:ext cx="2834003" cy="934780"/>
          </a:xfrm>
          <a:prstGeom prst="roundRect">
            <a:avLst>
              <a:gd name="adj" fmla="val 20379"/>
            </a:avLst>
          </a:prstGeom>
          <a:solidFill>
            <a:schemeClr val="accent3">
              <a:hueOff val="-385756"/>
              <a:satOff val="-32155"/>
              <a:lumOff val="1796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b="1" sz="4800">
                <a:solidFill>
                  <a:srgbClr val="000000"/>
                </a:solidFill>
                <a:latin typeface="Courier New"/>
                <a:ea typeface="Courier New"/>
                <a:cs typeface="Courier New"/>
                <a:sym typeface="Courier New"/>
              </a:defRPr>
            </a:lvl1pPr>
          </a:lstStyle>
          <a:p>
            <a:pPr/>
            <a:r>
              <a:t>caller</a:t>
            </a:r>
          </a:p>
        </p:txBody>
      </p:sp>
      <p:sp>
        <p:nvSpPr>
          <p:cNvPr id="728" name="Line"/>
          <p:cNvSpPr/>
          <p:nvPr/>
        </p:nvSpPr>
        <p:spPr>
          <a:xfrm flipV="1">
            <a:off x="4022389" y="9023487"/>
            <a:ext cx="1" cy="1492109"/>
          </a:xfrm>
          <a:prstGeom prst="line">
            <a:avLst/>
          </a:prstGeom>
          <a:ln w="50800">
            <a:solidFill>
              <a:srgbClr val="FFFFFF"/>
            </a:solidFill>
            <a:miter lim="400000"/>
            <a:tailEnd type="triangle"/>
          </a:ln>
        </p:spPr>
        <p:txBody>
          <a:bodyPr lIns="50800" tIns="50800" rIns="50800" bIns="50800" anchor="ctr"/>
          <a:lstStyle/>
          <a:p>
            <a:pPr/>
          </a:p>
        </p:txBody>
      </p:sp>
      <p:sp>
        <p:nvSpPr>
          <p:cNvPr id="729" name="call"/>
          <p:cNvSpPr txBox="1"/>
          <p:nvPr/>
        </p:nvSpPr>
        <p:spPr>
          <a:xfrm>
            <a:off x="6447150" y="7645534"/>
            <a:ext cx="846888"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call</a:t>
            </a:r>
          </a:p>
        </p:txBody>
      </p:sp>
      <p:sp>
        <p:nvSpPr>
          <p:cNvPr id="730" name="return"/>
          <p:cNvSpPr txBox="1"/>
          <p:nvPr/>
        </p:nvSpPr>
        <p:spPr>
          <a:xfrm>
            <a:off x="4287793" y="9480334"/>
            <a:ext cx="1383539"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return</a:t>
            </a:r>
          </a:p>
        </p:txBody>
      </p:sp>
      <p:sp>
        <p:nvSpPr>
          <p:cNvPr id="731" name="Line"/>
          <p:cNvSpPr/>
          <p:nvPr/>
        </p:nvSpPr>
        <p:spPr>
          <a:xfrm>
            <a:off x="9483389" y="9036187"/>
            <a:ext cx="1" cy="1492109"/>
          </a:xfrm>
          <a:prstGeom prst="line">
            <a:avLst/>
          </a:prstGeom>
          <a:ln w="50800">
            <a:solidFill>
              <a:srgbClr val="FFFFFF"/>
            </a:solidFill>
            <a:miter lim="400000"/>
            <a:tailEnd type="triangle"/>
          </a:ln>
        </p:spPr>
        <p:txBody>
          <a:bodyPr lIns="50800" tIns="50800" rIns="50800" bIns="50800" anchor="ctr"/>
          <a:lstStyle/>
          <a:p>
            <a:pPr/>
          </a:p>
        </p:txBody>
      </p:sp>
      <p:sp>
        <p:nvSpPr>
          <p:cNvPr id="732" name="jump"/>
          <p:cNvSpPr txBox="1"/>
          <p:nvPr/>
        </p:nvSpPr>
        <p:spPr>
          <a:xfrm>
            <a:off x="9921483" y="9439748"/>
            <a:ext cx="1187603"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jump</a:t>
            </a:r>
          </a:p>
        </p:txBody>
      </p:sp>
      <p:sp>
        <p:nvSpPr>
          <p:cNvPr id="733" name="Create lazy re-exports from a map of stub names to function body names…"/>
          <p:cNvSpPr txBox="1"/>
          <p:nvPr>
            <p:ph type="body" idx="1"/>
          </p:nvPr>
        </p:nvSpPr>
        <p:spPr>
          <a:prstGeom prst="rect">
            <a:avLst/>
          </a:prstGeom>
        </p:spPr>
        <p:txBody>
          <a:bodyPr/>
          <a:lstStyle/>
          <a:p>
            <a:pPr>
              <a:lnSpc>
                <a:spcPct val="100000"/>
              </a:lnSpc>
              <a:spcBef>
                <a:spcPts val="2400"/>
              </a:spcBef>
            </a:pPr>
            <a:r>
              <a:t>Create lazy re-exports from a map of stub names to function body names</a:t>
            </a:r>
          </a:p>
          <a:p>
            <a:pPr>
              <a:lnSpc>
                <a:spcPct val="100000"/>
              </a:lnSpc>
              <a:spcBef>
                <a:spcPts val="2400"/>
              </a:spcBef>
            </a:pPr>
            <a:r>
              <a:t>ORC generates the stubs for you</a:t>
            </a:r>
          </a:p>
          <a:p>
            <a:pPr>
              <a:lnSpc>
                <a:spcPct val="100000"/>
              </a:lnSpc>
              <a:spcBef>
                <a:spcPts val="2400"/>
              </a:spcBef>
            </a:pPr>
            <a:r>
              <a:t>E.g. for </a:t>
            </a:r>
            <a:r>
              <a:rPr>
                <a:latin typeface="Courier New"/>
                <a:ea typeface="Courier New"/>
                <a:cs typeface="Courier New"/>
                <a:sym typeface="Courier New"/>
              </a:rPr>
              <a:t>"fn" → “fn$impl":</a:t>
            </a:r>
          </a:p>
        </p:txBody>
      </p:sp>
    </p:spTree>
  </p:cSld>
  <p:clrMapOvr>
    <a:masterClrMapping/>
  </p:clrMapOvr>
  <mc:AlternateContent xmlns:mc="http://schemas.openxmlformats.org/markup-compatibility/2006">
    <mc:Choice xmlns:p14="http://schemas.microsoft.com/office/powerpoint/2010/main" Requires="p14">
      <p:transition spd="fast" advClick="1" p14:dur="500">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723"/>
                                        </p:tgtEl>
                                        <p:attrNameLst>
                                          <p:attrName>style.visibility</p:attrName>
                                        </p:attrNameLst>
                                      </p:cBhvr>
                                      <p:to>
                                        <p:strVal val="visible"/>
                                      </p:to>
                                    </p:set>
                                    <p:animEffect filter="fade" transition="in">
                                      <p:cBhvr>
                                        <p:cTn id="7" dur="5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he LLVM Project"/>
          <p:cNvSpPr txBox="1"/>
          <p:nvPr>
            <p:ph type="title"/>
          </p:nvPr>
        </p:nvSpPr>
        <p:spPr>
          <a:prstGeom prst="rect">
            <a:avLst/>
          </a:prstGeom>
        </p:spPr>
        <p:txBody>
          <a:bodyPr/>
          <a:lstStyle/>
          <a:p>
            <a:pPr/>
            <a:r>
              <a:t>The LLVM Project</a:t>
            </a:r>
          </a:p>
        </p:txBody>
      </p:sp>
      <p:sp>
        <p:nvSpPr>
          <p:cNvPr id="186" name="What is 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is it?</a:t>
            </a:r>
          </a:p>
        </p:txBody>
      </p:sp>
      <p:sp>
        <p:nvSpPr>
          <p:cNvPr id="187" name="Libraries for building programming language tools…"/>
          <p:cNvSpPr txBox="1"/>
          <p:nvPr>
            <p:ph type="body" idx="1"/>
          </p:nvPr>
        </p:nvSpPr>
        <p:spPr>
          <a:prstGeom prst="rect">
            <a:avLst/>
          </a:prstGeom>
        </p:spPr>
        <p:txBody>
          <a:bodyPr/>
          <a:lstStyle/>
          <a:p>
            <a:pPr/>
            <a:r>
              <a:t>Libraries for building programming language tools</a:t>
            </a:r>
          </a:p>
          <a:p>
            <a:pPr lvl="1"/>
            <a:r>
              <a:t>Optimizers, code generators, assemblers, runtimes and standard libraries, debuggers, linkers, language frontends, JIT APIs, …</a:t>
            </a:r>
          </a:p>
          <a:p>
            <a:pPr/>
            <a:r>
              <a:t>Centered on the LLVM IR (intermediate representation)</a:t>
            </a:r>
            <a:b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7">
                                            <p:bg/>
                                          </p:spTgt>
                                        </p:tgtEl>
                                        <p:attrNameLst>
                                          <p:attrName>style.visibility</p:attrName>
                                        </p:attrNameLst>
                                      </p:cBhvr>
                                      <p:to>
                                        <p:strVal val="visible"/>
                                      </p:to>
                                    </p:set>
                                    <p:animEffect filter="fade" transition="in">
                                      <p:cBhvr>
                                        <p:cTn id="7" dur="500"/>
                                        <p:tgtEl>
                                          <p:spTgt spid="187">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87">
                                            <p:txEl>
                                              <p:pRg st="0" end="0"/>
                                            </p:txEl>
                                          </p:spTgt>
                                        </p:tgtEl>
                                        <p:attrNameLst>
                                          <p:attrName>style.visibility</p:attrName>
                                        </p:attrNameLst>
                                      </p:cBhvr>
                                      <p:to>
                                        <p:strVal val="visible"/>
                                      </p:to>
                                    </p:set>
                                    <p:animEffect filter="fade" transition="in">
                                      <p:cBhvr>
                                        <p:cTn id="10" dur="500"/>
                                        <p:tgtEl>
                                          <p:spTgt spid="1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87">
                                            <p:txEl>
                                              <p:pRg st="1" end="1"/>
                                            </p:txEl>
                                          </p:spTgt>
                                        </p:tgtEl>
                                        <p:attrNameLst>
                                          <p:attrName>style.visibility</p:attrName>
                                        </p:attrNameLst>
                                      </p:cBhvr>
                                      <p:to>
                                        <p:strVal val="visible"/>
                                      </p:to>
                                    </p:set>
                                    <p:animEffect filter="fade" transition="in">
                                      <p:cBhvr>
                                        <p:cTn id="15" dur="500"/>
                                        <p:tgtEl>
                                          <p:spTgt spid="1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87">
                                            <p:txEl>
                                              <p:pRg st="2" end="2"/>
                                            </p:txEl>
                                          </p:spTgt>
                                        </p:tgtEl>
                                        <p:attrNameLst>
                                          <p:attrName>style.visibility</p:attrName>
                                        </p:attrNameLst>
                                      </p:cBhvr>
                                      <p:to>
                                        <p:strVal val="visible"/>
                                      </p:to>
                                    </p:set>
                                    <p:animEffect filter="fade" transition="in">
                                      <p:cBhvr>
                                        <p:cTn id="20" dur="500"/>
                                        <p:tgtEl>
                                          <p:spTgt spid="18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7" grpId="1"/>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Exercise 3"/>
          <p:cNvSpPr txBox="1"/>
          <p:nvPr>
            <p:ph type="title"/>
          </p:nvPr>
        </p:nvSpPr>
        <p:spPr>
          <a:prstGeom prst="rect">
            <a:avLst/>
          </a:prstGeom>
        </p:spPr>
        <p:txBody>
          <a:bodyPr/>
          <a:lstStyle/>
          <a:p>
            <a:pPr/>
            <a:r>
              <a:t>Exercise 3</a:t>
            </a:r>
          </a:p>
        </p:txBody>
      </p:sp>
      <p:sp>
        <p:nvSpPr>
          <p:cNvPr id="736" name="Lazy re-exports initializ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Lazy re-exports initialization</a:t>
            </a:r>
          </a:p>
        </p:txBody>
      </p:sp>
      <p:sp>
        <p:nvSpPr>
          <p:cNvPr id="737" name="auto EPCIU =   ExitOnErr(EPCIndirectionUtils::Create(*J-&gt;ES));…"/>
          <p:cNvSpPr txBox="1"/>
          <p:nvPr>
            <p:ph type="body" idx="1"/>
          </p:nvPr>
        </p:nvSpPr>
        <p:spPr>
          <a:xfrm>
            <a:off x="1206500" y="3959984"/>
            <a:ext cx="21971000" cy="7919943"/>
          </a:xfrm>
          <a:prstGeom prst="rect">
            <a:avLst/>
          </a:prstGeom>
        </p:spPr>
        <p:txBody>
          <a:bodyPr anchor="ctr"/>
          <a:lstStyle/>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AFAD24"/>
                </a:solidFill>
                <a:latin typeface="Courier New"/>
                <a:ea typeface="Courier New"/>
                <a:cs typeface="Courier New"/>
                <a:sym typeface="Courier New"/>
              </a:defRPr>
            </a:pPr>
            <a:r>
              <a:rPr>
                <a:solidFill>
                  <a:srgbClr val="34BBC8"/>
                </a:solidFill>
              </a:rPr>
              <a:t>auto</a:t>
            </a:r>
            <a:r>
              <a:rPr>
                <a:solidFill>
                  <a:srgbClr val="F4F4F4"/>
                </a:solidFill>
              </a:rPr>
              <a:t> </a:t>
            </a:r>
            <a:r>
              <a:t>EPCIU</a:t>
            </a:r>
            <a:r>
              <a:rPr>
                <a:solidFill>
                  <a:srgbClr val="F4F4F4"/>
                </a:solidFill>
              </a:rPr>
              <a:t> =</a:t>
            </a:r>
            <a:br>
              <a:rPr>
                <a:solidFill>
                  <a:srgbClr val="F4F4F4"/>
                </a:solidFill>
              </a:rPr>
            </a:br>
            <a:r>
              <a:t>  </a:t>
            </a:r>
            <a:r>
              <a:rPr>
                <a:solidFill>
                  <a:srgbClr val="FFFFFF"/>
                </a:solidFill>
              </a:rPr>
              <a:t>ExitOnErr(</a:t>
            </a:r>
            <a:r>
              <a:rPr>
                <a:solidFill>
                  <a:srgbClr val="D53BD3"/>
                </a:solidFill>
              </a:rPr>
              <a:t>EPCIndirectionUtils</a:t>
            </a:r>
            <a:r>
              <a:rPr>
                <a:solidFill>
                  <a:srgbClr val="FFFFFF"/>
                </a:solidFill>
              </a:rPr>
              <a:t>::Create(*J-&gt;ES));</a:t>
            </a:r>
            <a:br>
              <a:rPr>
                <a:solidFill>
                  <a:srgbClr val="FFFFFF"/>
                </a:solidFill>
              </a:rPr>
            </a:br>
          </a:p>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EPCIUCleanup</a:t>
            </a:r>
            <a:r>
              <a:t> = make_scope_exit([&amp;]() {</a:t>
            </a:r>
            <a:br/>
            <a:r>
              <a:t>  </a:t>
            </a:r>
            <a:r>
              <a:rPr>
                <a:solidFill>
                  <a:srgbClr val="34BBC8"/>
                </a:solidFill>
              </a:rPr>
              <a:t>if</a:t>
            </a:r>
            <a:r>
              <a:t> (</a:t>
            </a:r>
            <a:r>
              <a:rPr>
                <a:solidFill>
                  <a:srgbClr val="34BBC8"/>
                </a:solidFill>
              </a:rPr>
              <a:t>auto</a:t>
            </a:r>
            <a:r>
              <a:t> </a:t>
            </a:r>
            <a:r>
              <a:rPr>
                <a:solidFill>
                  <a:srgbClr val="AFAD24"/>
                </a:solidFill>
              </a:rPr>
              <a:t>Err</a:t>
            </a:r>
            <a:r>
              <a:t> = EPCIU-&gt;cleanup())</a:t>
            </a:r>
            <a:br/>
            <a:r>
              <a:t>    J-&gt;ES-&gt;reportError(</a:t>
            </a:r>
            <a:r>
              <a:rPr>
                <a:solidFill>
                  <a:srgbClr val="D53BD3"/>
                </a:solidFill>
              </a:rPr>
              <a:t>std</a:t>
            </a:r>
            <a:r>
              <a:t>::move(Err));</a:t>
            </a:r>
            <a:br/>
            <a:r>
              <a:t>});</a:t>
            </a:r>
          </a:p>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F4F4F4"/>
                </a:solidFill>
                <a:latin typeface="Courier New"/>
                <a:ea typeface="Courier New"/>
                <a:cs typeface="Courier New"/>
                <a:sym typeface="Courier New"/>
              </a:defRPr>
            </a:pPr>
          </a:p>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F4F4F4"/>
                </a:solidFill>
                <a:latin typeface="Courier New"/>
                <a:ea typeface="Courier New"/>
                <a:cs typeface="Courier New"/>
                <a:sym typeface="Courier New"/>
              </a:defRPr>
            </a:pPr>
            <a:r>
              <a:rPr>
                <a:solidFill>
                  <a:srgbClr val="34BBC8"/>
                </a:solidFill>
              </a:rPr>
              <a:t>auto</a:t>
            </a:r>
            <a:r>
              <a:t> &amp;</a:t>
            </a:r>
            <a:r>
              <a:rPr>
                <a:solidFill>
                  <a:srgbClr val="AFAD24"/>
                </a:solidFill>
              </a:rPr>
              <a:t>LCTM</a:t>
            </a:r>
            <a:r>
              <a:t> = EPCIU-&gt;createLazyCallThroughManager(*J-&gt;ES,</a:t>
            </a:r>
            <a:br/>
            <a:r>
              <a:t>    </a:t>
            </a:r>
            <a:r>
              <a:rPr>
                <a:solidFill>
                  <a:srgbClr val="D53BD3"/>
                </a:solidFill>
              </a:rPr>
              <a:t>ExecutorAddr</a:t>
            </a:r>
            <a:r>
              <a:t>::fromPtr(&amp;handleLazyCompileFailure));</a:t>
            </a:r>
            <a:br/>
          </a:p>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F4F4F4"/>
                </a:solidFill>
                <a:latin typeface="Courier New"/>
                <a:ea typeface="Courier New"/>
                <a:cs typeface="Courier New"/>
                <a:sym typeface="Courier New"/>
              </a:defRPr>
            </a:pPr>
            <a:r>
              <a:t>ExitOnErr(setUpInProcessLCTMReentryViaEPCIU(*EPCIU));</a:t>
            </a:r>
            <a:br/>
          </a:p>
          <a:p>
            <a:pPr marL="0" indent="0" defTabSz="914400">
              <a:lnSpc>
                <a:spcPct val="100000"/>
              </a:lnSpc>
              <a:spcBef>
                <a:spcPts val="0"/>
              </a:spcBef>
              <a:buSzTx/>
              <a:buNone/>
              <a:tabLst>
                <a:tab pos="279400" algn="l"/>
                <a:tab pos="571500" algn="l"/>
                <a:tab pos="863600" algn="l"/>
                <a:tab pos="1143000" algn="l"/>
                <a:tab pos="1435100" algn="l"/>
                <a:tab pos="1727200" algn="l"/>
                <a:tab pos="2006600" algn="l"/>
                <a:tab pos="2298700" algn="l"/>
                <a:tab pos="2590800" algn="l"/>
                <a:tab pos="2870200" algn="l"/>
                <a:tab pos="3162300" algn="l"/>
                <a:tab pos="3454400" algn="l"/>
              </a:tabLst>
              <a:defRPr sz="3888">
                <a:solidFill>
                  <a:srgbClr val="F4F4F4"/>
                </a:solidFill>
                <a:latin typeface="Courier New"/>
                <a:ea typeface="Courier New"/>
                <a:cs typeface="Courier New"/>
                <a:sym typeface="Courier New"/>
              </a:defRPr>
            </a:pPr>
            <a:r>
              <a:rPr>
                <a:solidFill>
                  <a:srgbClr val="34BBC8"/>
                </a:solidFill>
              </a:rPr>
              <a:t>auto</a:t>
            </a:r>
            <a:r>
              <a:t> </a:t>
            </a:r>
            <a:r>
              <a:rPr>
                <a:solidFill>
                  <a:srgbClr val="AFAD24"/>
                </a:solidFill>
              </a:rPr>
              <a:t>ISM</a:t>
            </a:r>
            <a:r>
              <a:t> = EPCIU-&gt;createIndirectStubsManager();</a:t>
            </a:r>
          </a:p>
        </p:txBody>
      </p:sp>
      <p:sp>
        <p:nvSpPr>
          <p:cNvPr id="738" name="BOILERPLATE !"/>
          <p:cNvSpPr txBox="1"/>
          <p:nvPr/>
        </p:nvSpPr>
        <p:spPr>
          <a:xfrm rot="19980000">
            <a:off x="366827" y="6027933"/>
            <a:ext cx="17633290" cy="30037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19600"/>
            </a:lvl1pPr>
          </a:lstStyle>
          <a:p>
            <a:pPr/>
            <a:r>
              <a:t>BOILERPLATE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37">
                                            <p:bg/>
                                          </p:spTgt>
                                        </p:tgtEl>
                                        <p:attrNameLst>
                                          <p:attrName>style.visibility</p:attrName>
                                        </p:attrNameLst>
                                      </p:cBhvr>
                                      <p:to>
                                        <p:strVal val="visible"/>
                                      </p:to>
                                    </p:set>
                                    <p:animEffect filter="fade" transition="in">
                                      <p:cBhvr>
                                        <p:cTn id="7" dur="200"/>
                                        <p:tgtEl>
                                          <p:spTgt spid="737">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37">
                                            <p:txEl>
                                              <p:pRg st="0" end="0"/>
                                            </p:txEl>
                                          </p:spTgt>
                                        </p:tgtEl>
                                        <p:attrNameLst>
                                          <p:attrName>style.visibility</p:attrName>
                                        </p:attrNameLst>
                                      </p:cBhvr>
                                      <p:to>
                                        <p:strVal val="visible"/>
                                      </p:to>
                                    </p:set>
                                    <p:animEffect filter="fade" transition="in">
                                      <p:cBhvr>
                                        <p:cTn id="10" dur="200"/>
                                        <p:tgtEl>
                                          <p:spTgt spid="737">
                                            <p:txEl>
                                              <p:pRg st="0" end="0"/>
                                            </p:txEl>
                                          </p:spTgt>
                                        </p:tgtEl>
                                      </p:cBhvr>
                                    </p:animEffect>
                                  </p:childTnLst>
                                </p:cTn>
                              </p:par>
                            </p:childTnLst>
                          </p:cTn>
                        </p:par>
                        <p:par>
                          <p:cTn id="11" fill="hold">
                            <p:stCondLst>
                              <p:cond delay="200"/>
                            </p:stCondLst>
                            <p:childTnLst>
                              <p:par>
                                <p:cTn id="12" presetClass="entr" nodeType="afterEffect" presetID="10" grpId="1" fill="hold">
                                  <p:stCondLst>
                                    <p:cond delay="0"/>
                                  </p:stCondLst>
                                  <p:iterate type="el" backwards="0">
                                    <p:tmAbs val="0"/>
                                  </p:iterate>
                                  <p:childTnLst>
                                    <p:set>
                                      <p:cBhvr>
                                        <p:cTn id="13" fill="hold"/>
                                        <p:tgtEl>
                                          <p:spTgt spid="737">
                                            <p:txEl>
                                              <p:pRg st="1" end="1"/>
                                            </p:txEl>
                                          </p:spTgt>
                                        </p:tgtEl>
                                        <p:attrNameLst>
                                          <p:attrName>style.visibility</p:attrName>
                                        </p:attrNameLst>
                                      </p:cBhvr>
                                      <p:to>
                                        <p:strVal val="visible"/>
                                      </p:to>
                                    </p:set>
                                    <p:animEffect filter="fade" transition="in">
                                      <p:cBhvr>
                                        <p:cTn id="14" dur="200"/>
                                        <p:tgtEl>
                                          <p:spTgt spid="737">
                                            <p:txEl>
                                              <p:pRg st="1" end="1"/>
                                            </p:txEl>
                                          </p:spTgt>
                                        </p:tgtEl>
                                      </p:cBhvr>
                                    </p:animEffect>
                                  </p:childTnLst>
                                </p:cTn>
                              </p:par>
                            </p:childTnLst>
                          </p:cTn>
                        </p:par>
                        <p:par>
                          <p:cTn id="15" fill="hold">
                            <p:stCondLst>
                              <p:cond delay="400"/>
                            </p:stCondLst>
                            <p:childTnLst>
                              <p:par>
                                <p:cTn id="16" presetClass="entr" nodeType="afterEffect" presetID="10" grpId="1" fill="hold">
                                  <p:stCondLst>
                                    <p:cond delay="0"/>
                                  </p:stCondLst>
                                  <p:iterate type="el" backwards="0">
                                    <p:tmAbs val="0"/>
                                  </p:iterate>
                                  <p:childTnLst>
                                    <p:set>
                                      <p:cBhvr>
                                        <p:cTn id="17" fill="hold"/>
                                        <p:tgtEl>
                                          <p:spTgt spid="737">
                                            <p:txEl>
                                              <p:pRg st="2" end="2"/>
                                            </p:txEl>
                                          </p:spTgt>
                                        </p:tgtEl>
                                        <p:attrNameLst>
                                          <p:attrName>style.visibility</p:attrName>
                                        </p:attrNameLst>
                                      </p:cBhvr>
                                      <p:to>
                                        <p:strVal val="visible"/>
                                      </p:to>
                                    </p:set>
                                    <p:animEffect filter="fade" transition="in">
                                      <p:cBhvr>
                                        <p:cTn id="18" dur="200"/>
                                        <p:tgtEl>
                                          <p:spTgt spid="737">
                                            <p:txEl>
                                              <p:pRg st="2" end="2"/>
                                            </p:txEl>
                                          </p:spTgt>
                                        </p:tgtEl>
                                      </p:cBhvr>
                                    </p:animEffect>
                                  </p:childTnLst>
                                </p:cTn>
                              </p:par>
                            </p:childTnLst>
                          </p:cTn>
                        </p:par>
                        <p:par>
                          <p:cTn id="19" fill="hold">
                            <p:stCondLst>
                              <p:cond delay="600"/>
                            </p:stCondLst>
                            <p:childTnLst>
                              <p:par>
                                <p:cTn id="20" presetClass="entr" nodeType="afterEffect" presetID="10" grpId="1" fill="hold">
                                  <p:stCondLst>
                                    <p:cond delay="0"/>
                                  </p:stCondLst>
                                  <p:iterate type="el" backwards="0">
                                    <p:tmAbs val="0"/>
                                  </p:iterate>
                                  <p:childTnLst>
                                    <p:set>
                                      <p:cBhvr>
                                        <p:cTn id="21" fill="hold"/>
                                        <p:tgtEl>
                                          <p:spTgt spid="737">
                                            <p:txEl>
                                              <p:pRg st="3" end="3"/>
                                            </p:txEl>
                                          </p:spTgt>
                                        </p:tgtEl>
                                        <p:attrNameLst>
                                          <p:attrName>style.visibility</p:attrName>
                                        </p:attrNameLst>
                                      </p:cBhvr>
                                      <p:to>
                                        <p:strVal val="visible"/>
                                      </p:to>
                                    </p:set>
                                    <p:animEffect filter="fade" transition="in">
                                      <p:cBhvr>
                                        <p:cTn id="22" dur="200"/>
                                        <p:tgtEl>
                                          <p:spTgt spid="737">
                                            <p:txEl>
                                              <p:pRg st="3" end="3"/>
                                            </p:txEl>
                                          </p:spTgt>
                                        </p:tgtEl>
                                      </p:cBhvr>
                                    </p:animEffect>
                                  </p:childTnLst>
                                </p:cTn>
                              </p:par>
                            </p:childTnLst>
                          </p:cTn>
                        </p:par>
                        <p:par>
                          <p:cTn id="23" fill="hold">
                            <p:stCondLst>
                              <p:cond delay="800"/>
                            </p:stCondLst>
                            <p:childTnLst>
                              <p:par>
                                <p:cTn id="24" presetClass="entr" nodeType="afterEffect" presetID="10" grpId="1" fill="hold">
                                  <p:stCondLst>
                                    <p:cond delay="0"/>
                                  </p:stCondLst>
                                  <p:iterate type="el" backwards="0">
                                    <p:tmAbs val="0"/>
                                  </p:iterate>
                                  <p:childTnLst>
                                    <p:set>
                                      <p:cBhvr>
                                        <p:cTn id="25" fill="hold"/>
                                        <p:tgtEl>
                                          <p:spTgt spid="737">
                                            <p:txEl>
                                              <p:pRg st="4" end="4"/>
                                            </p:txEl>
                                          </p:spTgt>
                                        </p:tgtEl>
                                        <p:attrNameLst>
                                          <p:attrName>style.visibility</p:attrName>
                                        </p:attrNameLst>
                                      </p:cBhvr>
                                      <p:to>
                                        <p:strVal val="visible"/>
                                      </p:to>
                                    </p:set>
                                    <p:animEffect filter="fade" transition="in">
                                      <p:cBhvr>
                                        <p:cTn id="26" dur="200"/>
                                        <p:tgtEl>
                                          <p:spTgt spid="737">
                                            <p:txEl>
                                              <p:pRg st="4" end="4"/>
                                            </p:txEl>
                                          </p:spTgt>
                                        </p:tgtEl>
                                      </p:cBhvr>
                                    </p:animEffect>
                                  </p:childTnLst>
                                </p:cTn>
                              </p:par>
                            </p:childTnLst>
                          </p:cTn>
                        </p:par>
                        <p:par>
                          <p:cTn id="27" fill="hold">
                            <p:stCondLst>
                              <p:cond delay="1000"/>
                            </p:stCondLst>
                            <p:childTnLst>
                              <p:par>
                                <p:cTn id="28" presetClass="entr" nodeType="afterEffect" presetID="10" grpId="1" fill="hold">
                                  <p:stCondLst>
                                    <p:cond delay="0"/>
                                  </p:stCondLst>
                                  <p:iterate type="el" backwards="0">
                                    <p:tmAbs val="0"/>
                                  </p:iterate>
                                  <p:childTnLst>
                                    <p:set>
                                      <p:cBhvr>
                                        <p:cTn id="29" fill="hold"/>
                                        <p:tgtEl>
                                          <p:spTgt spid="737">
                                            <p:txEl>
                                              <p:pRg st="5" end="5"/>
                                            </p:txEl>
                                          </p:spTgt>
                                        </p:tgtEl>
                                        <p:attrNameLst>
                                          <p:attrName>style.visibility</p:attrName>
                                        </p:attrNameLst>
                                      </p:cBhvr>
                                      <p:to>
                                        <p:strVal val="visible"/>
                                      </p:to>
                                    </p:set>
                                    <p:animEffect filter="fade" transition="in">
                                      <p:cBhvr>
                                        <p:cTn id="30" dur="200"/>
                                        <p:tgtEl>
                                          <p:spTgt spid="73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 presetID="2" grpId="2" fill="hold">
                                  <p:stCondLst>
                                    <p:cond delay="0"/>
                                  </p:stCondLst>
                                  <p:iterate type="el" backwards="0">
                                    <p:tmAbs val="0"/>
                                  </p:iterate>
                                  <p:childTnLst>
                                    <p:set>
                                      <p:cBhvr>
                                        <p:cTn id="34" fill="hold"/>
                                        <p:tgtEl>
                                          <p:spTgt spid="738"/>
                                        </p:tgtEl>
                                        <p:attrNameLst>
                                          <p:attrName>style.visibility</p:attrName>
                                        </p:attrNameLst>
                                      </p:cBhvr>
                                      <p:to>
                                        <p:strVal val="visible"/>
                                      </p:to>
                                    </p:set>
                                    <p:anim calcmode="lin" valueType="num">
                                      <p:cBhvr>
                                        <p:cTn id="35" dur="1000" fill="hold"/>
                                        <p:tgtEl>
                                          <p:spTgt spid="738"/>
                                        </p:tgtEl>
                                        <p:attrNameLst>
                                          <p:attrName>ppt_x</p:attrName>
                                        </p:attrNameLst>
                                      </p:cBhvr>
                                      <p:tavLst>
                                        <p:tav tm="0">
                                          <p:val>
                                            <p:strVal val="#ppt_x"/>
                                          </p:val>
                                        </p:tav>
                                        <p:tav tm="100000">
                                          <p:val>
                                            <p:strVal val="#ppt_x"/>
                                          </p:val>
                                        </p:tav>
                                      </p:tavLst>
                                    </p:anim>
                                    <p:anim calcmode="lin" valueType="num">
                                      <p:cBhvr>
                                        <p:cTn id="36" dur="1000" fill="hold"/>
                                        <p:tgtEl>
                                          <p:spTgt spid="7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8" grpId="2"/>
      <p:bldP build="p" bldLvl="5" animBg="1" rev="0" advAuto="0" spid="737" grpId="1"/>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Exercise 3"/>
          <p:cNvSpPr txBox="1"/>
          <p:nvPr>
            <p:ph type="title"/>
          </p:nvPr>
        </p:nvSpPr>
        <p:spPr>
          <a:prstGeom prst="rect">
            <a:avLst/>
          </a:prstGeom>
        </p:spPr>
        <p:txBody>
          <a:bodyPr/>
          <a:lstStyle/>
          <a:p>
            <a:pPr/>
            <a:r>
              <a:t>Exercise 3</a:t>
            </a:r>
          </a:p>
        </p:txBody>
      </p:sp>
      <p:sp>
        <p:nvSpPr>
          <p:cNvPr id="741" name="Create re-exports map, rename function bod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Create re-exports map, rename function body</a:t>
            </a:r>
          </a:p>
        </p:txBody>
      </p:sp>
      <p:sp>
        <p:nvSpPr>
          <p:cNvPr id="742" name="std::string FnImplName = PR-&gt;FnAST-&gt;getName() + &quot;$impl&quot;;…"/>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D53BD3"/>
                </a:solidFill>
              </a:rPr>
              <a:t>std</a:t>
            </a:r>
            <a:r>
              <a:t>::</a:t>
            </a:r>
            <a:r>
              <a:rPr>
                <a:solidFill>
                  <a:srgbClr val="34BC26"/>
                </a:solidFill>
              </a:rPr>
              <a:t>string</a:t>
            </a:r>
            <a:r>
              <a:t> </a:t>
            </a:r>
            <a:r>
              <a:rPr>
                <a:solidFill>
                  <a:srgbClr val="AFAD24"/>
                </a:solidFill>
              </a:rPr>
              <a:t>FnImplName</a:t>
            </a:r>
            <a:r>
              <a:t> = PR-&gt;FnAST-&gt;getName() + </a:t>
            </a:r>
            <a:r>
              <a:rPr>
                <a:solidFill>
                  <a:srgbClr val="34BC26"/>
                </a:solidFill>
              </a:rPr>
              <a:t>"$impl"</a:t>
            </a:r>
            <a:r>
              <a: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34BC26"/>
                </a:solidFill>
                <a:latin typeface="Courier New"/>
                <a:ea typeface="Courier New"/>
                <a:cs typeface="Courier New"/>
                <a:sym typeface="Courier New"/>
              </a:defRPr>
            </a:pPr>
            <a:r>
              <a:t>SymbolAliasMap</a:t>
            </a:r>
            <a:r>
              <a:rPr>
                <a:solidFill>
                  <a:srgbClr val="F4F4F4"/>
                </a:solidFill>
              </a:rPr>
              <a:t> </a:t>
            </a:r>
            <a:r>
              <a:rPr>
                <a:solidFill>
                  <a:srgbClr val="AFAD24"/>
                </a:solidFill>
              </a:rPr>
              <a:t>ReExports</a:t>
            </a:r>
            <a:r>
              <a:rPr>
                <a:solidFill>
                  <a:srgbClr val="F4F4F4"/>
                </a:solidFill>
              </a:rPr>
              <a:t>({</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 J-&gt;Mangle(PR-&gt;FnAST-&gt;getName()),</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 J-&gt;Mangle(FnImplName),</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F4F4F4"/>
                </a:solidFill>
              </a:rPr>
              <a:t>      </a:t>
            </a:r>
            <a:r>
              <a:t>JITSymbolFlags</a:t>
            </a:r>
            <a:r>
              <a:rPr>
                <a:solidFill>
                  <a:srgbClr val="F4F4F4"/>
                </a:solidFill>
              </a:rPr>
              <a:t>::Exported | </a:t>
            </a:r>
            <a:r>
              <a:t>JITSymbolFlags</a:t>
            </a:r>
            <a:r>
              <a:rPr>
                <a:solidFill>
                  <a:srgbClr val="F4F4F4"/>
                </a:solidFill>
              </a:rPr>
              <a:t>::Callable }</a:t>
            </a:r>
            <a:br>
              <a:rPr>
                <a:solidFill>
                  <a:srgbClr val="F4F4F4"/>
                </a:solidFill>
              </a:rPr>
            </a:br>
            <a:r>
              <a:rPr>
                <a:solidFill>
                  <a:srgbClr val="FFFFFF"/>
                </a:solidFill>
              </a:rPr>
              <a:t>    }</a:t>
            </a:r>
            <a:br>
              <a:rPr>
                <a:solidFill>
                  <a:srgbClr val="FFFFFF"/>
                </a:solidFill>
              </a:rPr>
            </a:br>
            <a:r>
              <a:rPr>
                <a:solidFill>
                  <a:srgbClr val="FFFFFF"/>
                </a:solidFill>
              </a:rPr>
              <a:t>});</a:t>
            </a:r>
            <a:endParaRPr>
              <a:solidFill>
                <a:srgbClr val="FFFFFF"/>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br>
              <a:rPr>
                <a:solidFill>
                  <a:srgbClr val="FFFFFF"/>
                </a:solidFill>
              </a:rPr>
            </a:br>
            <a:r>
              <a:t>PR-&gt;FnAST-&gt;setName(</a:t>
            </a:r>
            <a:r>
              <a:rPr>
                <a:solidFill>
                  <a:srgbClr val="D53BD3"/>
                </a:solidFill>
              </a:rPr>
              <a:t>std</a:t>
            </a:r>
            <a:r>
              <a:t>::move(FnImplName));</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42">
                                            <p:bg/>
                                          </p:spTgt>
                                        </p:tgtEl>
                                        <p:attrNameLst>
                                          <p:attrName>style.visibility</p:attrName>
                                        </p:attrNameLst>
                                      </p:cBhvr>
                                      <p:to>
                                        <p:strVal val="visible"/>
                                      </p:to>
                                    </p:set>
                                    <p:animEffect filter="fade" transition="in">
                                      <p:cBhvr>
                                        <p:cTn id="7" dur="500"/>
                                        <p:tgtEl>
                                          <p:spTgt spid="74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42">
                                            <p:txEl>
                                              <p:pRg st="0" end="0"/>
                                            </p:txEl>
                                          </p:spTgt>
                                        </p:tgtEl>
                                        <p:attrNameLst>
                                          <p:attrName>style.visibility</p:attrName>
                                        </p:attrNameLst>
                                      </p:cBhvr>
                                      <p:to>
                                        <p:strVal val="visible"/>
                                      </p:to>
                                    </p:set>
                                    <p:animEffect filter="fade" transition="in">
                                      <p:cBhvr>
                                        <p:cTn id="10" dur="500"/>
                                        <p:tgtEl>
                                          <p:spTgt spid="74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42">
                                            <p:txEl>
                                              <p:pRg st="1" end="1"/>
                                            </p:txEl>
                                          </p:spTgt>
                                        </p:tgtEl>
                                        <p:attrNameLst>
                                          <p:attrName>style.visibility</p:attrName>
                                        </p:attrNameLst>
                                      </p:cBhvr>
                                      <p:to>
                                        <p:strVal val="visible"/>
                                      </p:to>
                                    </p:set>
                                    <p:animEffect filter="fade" transition="in">
                                      <p:cBhvr>
                                        <p:cTn id="15" dur="500"/>
                                        <p:tgtEl>
                                          <p:spTgt spid="74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42">
                                            <p:txEl>
                                              <p:pRg st="2" end="2"/>
                                            </p:txEl>
                                          </p:spTgt>
                                        </p:tgtEl>
                                        <p:attrNameLst>
                                          <p:attrName>style.visibility</p:attrName>
                                        </p:attrNameLst>
                                      </p:cBhvr>
                                      <p:to>
                                        <p:strVal val="visible"/>
                                      </p:to>
                                    </p:set>
                                    <p:animEffect filter="fade" transition="in">
                                      <p:cBhvr>
                                        <p:cTn id="20" dur="500"/>
                                        <p:tgtEl>
                                          <p:spTgt spid="74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42">
                                            <p:txEl>
                                              <p:pRg st="3" end="3"/>
                                            </p:txEl>
                                          </p:spTgt>
                                        </p:tgtEl>
                                        <p:attrNameLst>
                                          <p:attrName>style.visibility</p:attrName>
                                        </p:attrNameLst>
                                      </p:cBhvr>
                                      <p:to>
                                        <p:strVal val="visible"/>
                                      </p:to>
                                    </p:set>
                                    <p:animEffect filter="fade" transition="in">
                                      <p:cBhvr>
                                        <p:cTn id="25" dur="500"/>
                                        <p:tgtEl>
                                          <p:spTgt spid="74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42">
                                            <p:txEl>
                                              <p:pRg st="4" end="4"/>
                                            </p:txEl>
                                          </p:spTgt>
                                        </p:tgtEl>
                                        <p:attrNameLst>
                                          <p:attrName>style.visibility</p:attrName>
                                        </p:attrNameLst>
                                      </p:cBhvr>
                                      <p:to>
                                        <p:strVal val="visible"/>
                                      </p:to>
                                    </p:set>
                                    <p:animEffect filter="fade" transition="in">
                                      <p:cBhvr>
                                        <p:cTn id="30" dur="500"/>
                                        <p:tgtEl>
                                          <p:spTgt spid="74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742">
                                            <p:txEl>
                                              <p:pRg st="5" end="5"/>
                                            </p:txEl>
                                          </p:spTgt>
                                        </p:tgtEl>
                                        <p:attrNameLst>
                                          <p:attrName>style.visibility</p:attrName>
                                        </p:attrNameLst>
                                      </p:cBhvr>
                                      <p:to>
                                        <p:strVal val="visible"/>
                                      </p:to>
                                    </p:set>
                                    <p:animEffect filter="fade" transition="in">
                                      <p:cBhvr>
                                        <p:cTn id="35" dur="500"/>
                                        <p:tgtEl>
                                          <p:spTgt spid="74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2" grpId="1"/>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4" name="Exercise 3"/>
          <p:cNvSpPr txBox="1"/>
          <p:nvPr>
            <p:ph type="title"/>
          </p:nvPr>
        </p:nvSpPr>
        <p:spPr>
          <a:prstGeom prst="rect">
            <a:avLst/>
          </a:prstGeom>
        </p:spPr>
        <p:txBody>
          <a:bodyPr/>
          <a:lstStyle/>
          <a:p>
            <a:pPr/>
            <a:r>
              <a:t>Exercise 3</a:t>
            </a:r>
          </a:p>
        </p:txBody>
      </p:sp>
      <p:sp>
        <p:nvSpPr>
          <p:cNvPr id="745" name="Add function body and lazy reexports to J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Add function body and lazy reexports to JIT</a:t>
            </a:r>
          </a:p>
        </p:txBody>
      </p:sp>
      <p:sp>
        <p:nvSpPr>
          <p:cNvPr id="746" name="ExitOnErr(J-&gt;MainJD.define(   std::make_unique&lt;KaleidoscopeASTMU&gt;(     P, *J, std::move(PR-&gt;FnAST))));…"/>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ExitOnErr(J-&gt;MainJD.define(</a:t>
            </a:r>
            <a:br/>
            <a:r>
              <a:t>  </a:t>
            </a:r>
            <a:r>
              <a:rPr>
                <a:solidFill>
                  <a:srgbClr val="D53BD3"/>
                </a:solidFill>
              </a:rPr>
              <a:t>std</a:t>
            </a:r>
            <a:r>
              <a:t>::make_unique&lt;</a:t>
            </a:r>
            <a:r>
              <a:rPr>
                <a:solidFill>
                  <a:srgbClr val="34BC26"/>
                </a:solidFill>
              </a:rPr>
              <a:t>KaleidoscopeASTMU</a:t>
            </a:r>
            <a:r>
              <a:t>&gt;(</a:t>
            </a:r>
            <a:br/>
            <a:r>
              <a:t>    P, *J, </a:t>
            </a:r>
            <a:r>
              <a:rPr>
                <a:solidFill>
                  <a:srgbClr val="D53BD3"/>
                </a:solidFill>
              </a:rPr>
              <a:t>std</a:t>
            </a:r>
            <a:r>
              <a:t>::move(PR-&gt;FnAST))));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br/>
            <a:r>
              <a:t>ExitOnErr(J-&gt;MainJD.define(</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lazyReexports(LCTM, *ISM, J-&gt;MainJD, </a:t>
            </a:r>
            <a:br/>
            <a:r>
              <a:t>                </a:t>
            </a:r>
            <a:r>
              <a:rPr>
                <a:solidFill>
                  <a:srgbClr val="D53BD3"/>
                </a:solidFill>
              </a:rPr>
              <a:t>std</a:t>
            </a:r>
            <a:r>
              <a:t>::move(ReExports))));</a:t>
            </a:r>
          </a:p>
        </p:txBody>
      </p:sp>
      <p:sp>
        <p:nvSpPr>
          <p:cNvPr id="747" name="Add fn$impl definition"/>
          <p:cNvSpPr txBox="1"/>
          <p:nvPr/>
        </p:nvSpPr>
        <p:spPr>
          <a:xfrm>
            <a:off x="15399615" y="4263602"/>
            <a:ext cx="6627075" cy="8616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Add </a:t>
            </a:r>
            <a:r>
              <a:rPr>
                <a:latin typeface="Courier New"/>
                <a:ea typeface="Courier New"/>
                <a:cs typeface="Courier New"/>
                <a:sym typeface="Courier New"/>
              </a:rPr>
              <a:t>fn$impl</a:t>
            </a:r>
            <a:r>
              <a:t> definition</a:t>
            </a:r>
          </a:p>
        </p:txBody>
      </p:sp>
      <p:sp>
        <p:nvSpPr>
          <p:cNvPr id="751" name="Connection Line"/>
          <p:cNvSpPr/>
          <p:nvPr/>
        </p:nvSpPr>
        <p:spPr>
          <a:xfrm>
            <a:off x="12059036" y="4675547"/>
            <a:ext cx="3212999" cy="1397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3179" y="3350"/>
                  <a:pt x="5979" y="10550"/>
                  <a:pt x="0" y="21600"/>
                </a:cubicBezTo>
              </a:path>
            </a:pathLst>
          </a:custGeom>
          <a:ln w="38100">
            <a:solidFill>
              <a:srgbClr val="FFFFFF"/>
            </a:solidFill>
            <a:miter lim="400000"/>
            <a:tailEnd type="triangle"/>
          </a:ln>
        </p:spPr>
        <p:txBody>
          <a:bodyPr/>
          <a:lstStyle/>
          <a:p>
            <a:pPr/>
          </a:p>
        </p:txBody>
      </p:sp>
      <p:sp>
        <p:nvSpPr>
          <p:cNvPr id="749" name="Defines fn stub, which will lookup and run fn$impl if called"/>
          <p:cNvSpPr txBox="1"/>
          <p:nvPr/>
        </p:nvSpPr>
        <p:spPr>
          <a:xfrm>
            <a:off x="13249087" y="11034662"/>
            <a:ext cx="9212998" cy="16387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Defines </a:t>
            </a:r>
            <a:r>
              <a:rPr>
                <a:latin typeface="Courier New"/>
                <a:ea typeface="Courier New"/>
                <a:cs typeface="Courier New"/>
                <a:sym typeface="Courier New"/>
              </a:rPr>
              <a:t>fn</a:t>
            </a:r>
            <a:r>
              <a:t> stub, which will</a:t>
            </a:r>
            <a:br/>
            <a:r>
              <a:t>lookup and run </a:t>
            </a:r>
            <a:r>
              <a:rPr>
                <a:latin typeface="Courier New"/>
                <a:ea typeface="Courier New"/>
                <a:cs typeface="Courier New"/>
                <a:sym typeface="Courier New"/>
              </a:rPr>
              <a:t>fn$impl</a:t>
            </a:r>
            <a:r>
              <a:t> if called</a:t>
            </a:r>
          </a:p>
        </p:txBody>
      </p:sp>
      <p:sp>
        <p:nvSpPr>
          <p:cNvPr id="752" name="Connection Line"/>
          <p:cNvSpPr/>
          <p:nvPr/>
        </p:nvSpPr>
        <p:spPr>
          <a:xfrm>
            <a:off x="4647780" y="9838382"/>
            <a:ext cx="8364220" cy="2189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8163" y="20198"/>
                  <a:pt x="963" y="12998"/>
                  <a:pt x="0"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46">
                                            <p:bg/>
                                          </p:spTgt>
                                        </p:tgtEl>
                                        <p:attrNameLst>
                                          <p:attrName>style.visibility</p:attrName>
                                        </p:attrNameLst>
                                      </p:cBhvr>
                                      <p:to>
                                        <p:strVal val="visible"/>
                                      </p:to>
                                    </p:set>
                                    <p:animEffect filter="fade" transition="in">
                                      <p:cBhvr>
                                        <p:cTn id="7" dur="500"/>
                                        <p:tgtEl>
                                          <p:spTgt spid="74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46">
                                            <p:txEl>
                                              <p:pRg st="0" end="0"/>
                                            </p:txEl>
                                          </p:spTgt>
                                        </p:tgtEl>
                                        <p:attrNameLst>
                                          <p:attrName>style.visibility</p:attrName>
                                        </p:attrNameLst>
                                      </p:cBhvr>
                                      <p:to>
                                        <p:strVal val="visible"/>
                                      </p:to>
                                    </p:set>
                                    <p:animEffect filter="fade" transition="in">
                                      <p:cBhvr>
                                        <p:cTn id="10" dur="500"/>
                                        <p:tgtEl>
                                          <p:spTgt spid="746">
                                            <p:txEl>
                                              <p:pRg st="0" end="0"/>
                                            </p:txEl>
                                          </p:spTgt>
                                        </p:tgtEl>
                                      </p:cBhvr>
                                    </p:animEffect>
                                  </p:childTnLst>
                                </p:cTn>
                              </p:par>
                            </p:childTnLst>
                          </p:cTn>
                        </p:par>
                        <p:par>
                          <p:cTn id="11" fill="hold">
                            <p:stCondLst>
                              <p:cond delay="500"/>
                            </p:stCondLst>
                            <p:childTnLst>
                              <p:par>
                                <p:cTn id="12" presetClass="entr" nodeType="afterEffect" presetID="10" grpId="2" fill="hold">
                                  <p:stCondLst>
                                    <p:cond delay="0"/>
                                  </p:stCondLst>
                                  <p:iterate type="el" backwards="0">
                                    <p:tmAbs val="0"/>
                                  </p:iterate>
                                  <p:childTnLst>
                                    <p:set>
                                      <p:cBhvr>
                                        <p:cTn id="13" fill="hold"/>
                                        <p:tgtEl>
                                          <p:spTgt spid="747"/>
                                        </p:tgtEl>
                                        <p:attrNameLst>
                                          <p:attrName>style.visibility</p:attrName>
                                        </p:attrNameLst>
                                      </p:cBhvr>
                                      <p:to>
                                        <p:strVal val="visible"/>
                                      </p:to>
                                    </p:set>
                                    <p:animEffect filter="fade" transition="in">
                                      <p:cBhvr>
                                        <p:cTn id="14" dur="500"/>
                                        <p:tgtEl>
                                          <p:spTgt spid="747"/>
                                        </p:tgtEl>
                                      </p:cBhvr>
                                    </p:animEffect>
                                  </p:childTnLst>
                                </p:cTn>
                              </p:par>
                            </p:childTnLst>
                          </p:cTn>
                        </p:par>
                        <p:par>
                          <p:cTn id="15" fill="hold">
                            <p:stCondLst>
                              <p:cond delay="1000"/>
                            </p:stCondLst>
                            <p:childTnLst>
                              <p:par>
                                <p:cTn id="16" presetClass="entr" nodeType="afterEffect" presetID="10" grpId="3" fill="hold">
                                  <p:stCondLst>
                                    <p:cond delay="0"/>
                                  </p:stCondLst>
                                  <p:iterate type="el" backwards="0">
                                    <p:tmAbs val="0"/>
                                  </p:iterate>
                                  <p:childTnLst>
                                    <p:set>
                                      <p:cBhvr>
                                        <p:cTn id="17" fill="hold"/>
                                        <p:tgtEl>
                                          <p:spTgt spid="751"/>
                                        </p:tgtEl>
                                        <p:attrNameLst>
                                          <p:attrName>style.visibility</p:attrName>
                                        </p:attrNameLst>
                                      </p:cBhvr>
                                      <p:to>
                                        <p:strVal val="visible"/>
                                      </p:to>
                                    </p:set>
                                    <p:animEffect filter="fade" transition="in">
                                      <p:cBhvr>
                                        <p:cTn id="18" dur="500"/>
                                        <p:tgtEl>
                                          <p:spTgt spid="751"/>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10" grpId="1" fill="hold">
                                  <p:stCondLst>
                                    <p:cond delay="0"/>
                                  </p:stCondLst>
                                  <p:iterate type="el" backwards="0">
                                    <p:tmAbs val="0"/>
                                  </p:iterate>
                                  <p:childTnLst>
                                    <p:set>
                                      <p:cBhvr>
                                        <p:cTn id="22" fill="hold"/>
                                        <p:tgtEl>
                                          <p:spTgt spid="746">
                                            <p:txEl>
                                              <p:pRg st="1" end="1"/>
                                            </p:txEl>
                                          </p:spTgt>
                                        </p:tgtEl>
                                        <p:attrNameLst>
                                          <p:attrName>style.visibility</p:attrName>
                                        </p:attrNameLst>
                                      </p:cBhvr>
                                      <p:to>
                                        <p:strVal val="visible"/>
                                      </p:to>
                                    </p:set>
                                    <p:animEffect filter="fade" transition="in">
                                      <p:cBhvr>
                                        <p:cTn id="23" dur="500"/>
                                        <p:tgtEl>
                                          <p:spTgt spid="74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10" grpId="1" fill="hold">
                                  <p:stCondLst>
                                    <p:cond delay="0"/>
                                  </p:stCondLst>
                                  <p:iterate type="el" backwards="0">
                                    <p:tmAbs val="0"/>
                                  </p:iterate>
                                  <p:childTnLst>
                                    <p:set>
                                      <p:cBhvr>
                                        <p:cTn id="27" fill="hold"/>
                                        <p:tgtEl>
                                          <p:spTgt spid="746">
                                            <p:txEl>
                                              <p:pRg st="2" end="2"/>
                                            </p:txEl>
                                          </p:spTgt>
                                        </p:tgtEl>
                                        <p:attrNameLst>
                                          <p:attrName>style.visibility</p:attrName>
                                        </p:attrNameLst>
                                      </p:cBhvr>
                                      <p:to>
                                        <p:strVal val="visible"/>
                                      </p:to>
                                    </p:set>
                                    <p:animEffect filter="fade" transition="in">
                                      <p:cBhvr>
                                        <p:cTn id="28" dur="500"/>
                                        <p:tgtEl>
                                          <p:spTgt spid="746">
                                            <p:txEl>
                                              <p:pRg st="2" end="2"/>
                                            </p:txEl>
                                          </p:spTgt>
                                        </p:tgtEl>
                                      </p:cBhvr>
                                    </p:animEffect>
                                  </p:childTnLst>
                                </p:cTn>
                              </p:par>
                            </p:childTnLst>
                          </p:cTn>
                        </p:par>
                        <p:par>
                          <p:cTn id="29" fill="hold">
                            <p:stCondLst>
                              <p:cond delay="500"/>
                            </p:stCondLst>
                            <p:childTnLst>
                              <p:par>
                                <p:cTn id="30" presetClass="entr" nodeType="afterEffect" presetID="10" grpId="4" fill="hold">
                                  <p:stCondLst>
                                    <p:cond delay="0"/>
                                  </p:stCondLst>
                                  <p:iterate type="el" backwards="0">
                                    <p:tmAbs val="0"/>
                                  </p:iterate>
                                  <p:childTnLst>
                                    <p:set>
                                      <p:cBhvr>
                                        <p:cTn id="31" fill="hold"/>
                                        <p:tgtEl>
                                          <p:spTgt spid="749"/>
                                        </p:tgtEl>
                                        <p:attrNameLst>
                                          <p:attrName>style.visibility</p:attrName>
                                        </p:attrNameLst>
                                      </p:cBhvr>
                                      <p:to>
                                        <p:strVal val="visible"/>
                                      </p:to>
                                    </p:set>
                                    <p:animEffect filter="fade" transition="in">
                                      <p:cBhvr>
                                        <p:cTn id="32" dur="500"/>
                                        <p:tgtEl>
                                          <p:spTgt spid="749"/>
                                        </p:tgtEl>
                                      </p:cBhvr>
                                    </p:animEffect>
                                  </p:childTnLst>
                                </p:cTn>
                              </p:par>
                            </p:childTnLst>
                          </p:cTn>
                        </p:par>
                        <p:par>
                          <p:cTn id="33" fill="hold">
                            <p:stCondLst>
                              <p:cond delay="1000"/>
                            </p:stCondLst>
                            <p:childTnLst>
                              <p:par>
                                <p:cTn id="34" presetClass="entr" nodeType="afterEffect" presetID="10" grpId="5" fill="hold">
                                  <p:stCondLst>
                                    <p:cond delay="0"/>
                                  </p:stCondLst>
                                  <p:iterate type="el" backwards="0">
                                    <p:tmAbs val="0"/>
                                  </p:iterate>
                                  <p:childTnLst>
                                    <p:set>
                                      <p:cBhvr>
                                        <p:cTn id="35" fill="hold"/>
                                        <p:tgtEl>
                                          <p:spTgt spid="752"/>
                                        </p:tgtEl>
                                        <p:attrNameLst>
                                          <p:attrName>style.visibility</p:attrName>
                                        </p:attrNameLst>
                                      </p:cBhvr>
                                      <p:to>
                                        <p:strVal val="visible"/>
                                      </p:to>
                                    </p:set>
                                    <p:animEffect filter="fade" transition="in">
                                      <p:cBhvr>
                                        <p:cTn id="36" dur="500"/>
                                        <p:tgtEl>
                                          <p:spTgt spid="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1" grpId="3"/>
      <p:bldP build="p" bldLvl="5" animBg="1" rev="0" advAuto="0" spid="746" grpId="1"/>
      <p:bldP build="whole" bldLvl="1" animBg="1" rev="0" advAuto="0" spid="749" grpId="4"/>
      <p:bldP build="whole" bldLvl="1" animBg="1" rev="0" advAuto="0" spid="747" grpId="2"/>
      <p:bldP build="whole" bldLvl="1" animBg="1" rev="0" advAuto="0" spid="752" grpId="5"/>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4" name="Exercise 3"/>
          <p:cNvSpPr txBox="1"/>
          <p:nvPr>
            <p:ph type="title"/>
          </p:nvPr>
        </p:nvSpPr>
        <p:spPr>
          <a:prstGeom prst="rect">
            <a:avLst/>
          </a:prstGeom>
        </p:spPr>
        <p:txBody>
          <a:bodyPr/>
          <a:lstStyle/>
          <a:p>
            <a:pPr/>
            <a:r>
              <a:t>Exercise 3</a:t>
            </a:r>
          </a:p>
        </p:txBody>
      </p:sp>
      <p:sp>
        <p:nvSpPr>
          <p:cNvPr id="755" name="Lazy compilation using lazy re-expor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Lazy compilation using lazy re-exports</a:t>
            </a:r>
          </a:p>
        </p:txBody>
      </p:sp>
      <p:sp>
        <p:nvSpPr>
          <p:cNvPr id="756" name="In Exercise 2 we deferred AST compilation until lookup…"/>
          <p:cNvSpPr txBox="1"/>
          <p:nvPr>
            <p:ph type="body" idx="1"/>
          </p:nvPr>
        </p:nvSpPr>
        <p:spPr>
          <a:prstGeom prst="rect">
            <a:avLst/>
          </a:prstGeom>
        </p:spPr>
        <p:txBody>
          <a:bodyPr/>
          <a:lstStyle/>
          <a:p>
            <a:pPr/>
            <a:r>
              <a:t>In Exercise 2 we deferred AST compilation until lookup </a:t>
            </a:r>
          </a:p>
          <a:p>
            <a:pPr/>
            <a:r>
              <a:t>In this exercise we deferred lookup of the function body until runtime</a:t>
            </a:r>
          </a:p>
          <a:p>
            <a:pPr/>
            <a:r>
              <a:t>Together they defer compilation of the function body until runtime</a:t>
            </a:r>
          </a:p>
          <a:p>
            <a:pPr/>
            <a:r>
              <a:t>Custom </a:t>
            </a:r>
            <a:r>
              <a:rPr>
                <a:solidFill>
                  <a:schemeClr val="accent3"/>
                </a:solidFill>
                <a:latin typeface="Courier New"/>
                <a:ea typeface="Courier New"/>
                <a:cs typeface="Courier New"/>
                <a:sym typeface="Courier New"/>
              </a:rPr>
              <a:t>MaterializationUnit</a:t>
            </a:r>
            <a:r>
              <a:t> + </a:t>
            </a:r>
            <a:r>
              <a:rPr>
                <a:solidFill>
                  <a:schemeClr val="accent4">
                    <a:hueOff val="475731"/>
                    <a:satOff val="-4338"/>
                    <a:lumOff val="10182"/>
                  </a:schemeClr>
                </a:solidFill>
                <a:latin typeface="Courier New"/>
                <a:ea typeface="Courier New"/>
                <a:cs typeface="Courier New"/>
                <a:sym typeface="Courier New"/>
              </a:rPr>
              <a:t>lazyReexports</a:t>
            </a:r>
            <a:r>
              <a:t> provides lazy compilation for arbitrary program representations</a:t>
            </a:r>
          </a:p>
          <a:p>
            <a:pPr/>
            <a:r>
              <a:t>Lookup is thread-safe — by building laziness on top of it we inherit that safety</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56">
                                            <p:bg/>
                                          </p:spTgt>
                                        </p:tgtEl>
                                        <p:attrNameLst>
                                          <p:attrName>style.visibility</p:attrName>
                                        </p:attrNameLst>
                                      </p:cBhvr>
                                      <p:to>
                                        <p:strVal val="visible"/>
                                      </p:to>
                                    </p:set>
                                    <p:animEffect filter="fade" transition="in">
                                      <p:cBhvr>
                                        <p:cTn id="7" dur="500"/>
                                        <p:tgtEl>
                                          <p:spTgt spid="75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56">
                                            <p:txEl>
                                              <p:pRg st="0" end="0"/>
                                            </p:txEl>
                                          </p:spTgt>
                                        </p:tgtEl>
                                        <p:attrNameLst>
                                          <p:attrName>style.visibility</p:attrName>
                                        </p:attrNameLst>
                                      </p:cBhvr>
                                      <p:to>
                                        <p:strVal val="visible"/>
                                      </p:to>
                                    </p:set>
                                    <p:animEffect filter="fade" transition="in">
                                      <p:cBhvr>
                                        <p:cTn id="10" dur="500"/>
                                        <p:tgtEl>
                                          <p:spTgt spid="7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56">
                                            <p:txEl>
                                              <p:pRg st="1" end="1"/>
                                            </p:txEl>
                                          </p:spTgt>
                                        </p:tgtEl>
                                        <p:attrNameLst>
                                          <p:attrName>style.visibility</p:attrName>
                                        </p:attrNameLst>
                                      </p:cBhvr>
                                      <p:to>
                                        <p:strVal val="visible"/>
                                      </p:to>
                                    </p:set>
                                    <p:animEffect filter="fade" transition="in">
                                      <p:cBhvr>
                                        <p:cTn id="15" dur="500"/>
                                        <p:tgtEl>
                                          <p:spTgt spid="7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56">
                                            <p:txEl>
                                              <p:pRg st="2" end="2"/>
                                            </p:txEl>
                                          </p:spTgt>
                                        </p:tgtEl>
                                        <p:attrNameLst>
                                          <p:attrName>style.visibility</p:attrName>
                                        </p:attrNameLst>
                                      </p:cBhvr>
                                      <p:to>
                                        <p:strVal val="visible"/>
                                      </p:to>
                                    </p:set>
                                    <p:animEffect filter="fade" transition="in">
                                      <p:cBhvr>
                                        <p:cTn id="20" dur="500"/>
                                        <p:tgtEl>
                                          <p:spTgt spid="7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56">
                                            <p:txEl>
                                              <p:pRg st="3" end="3"/>
                                            </p:txEl>
                                          </p:spTgt>
                                        </p:tgtEl>
                                        <p:attrNameLst>
                                          <p:attrName>style.visibility</p:attrName>
                                        </p:attrNameLst>
                                      </p:cBhvr>
                                      <p:to>
                                        <p:strVal val="visible"/>
                                      </p:to>
                                    </p:set>
                                    <p:animEffect filter="fade" transition="in">
                                      <p:cBhvr>
                                        <p:cTn id="25" dur="500"/>
                                        <p:tgtEl>
                                          <p:spTgt spid="7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56">
                                            <p:txEl>
                                              <p:pRg st="4" end="4"/>
                                            </p:txEl>
                                          </p:spTgt>
                                        </p:tgtEl>
                                        <p:attrNameLst>
                                          <p:attrName>style.visibility</p:attrName>
                                        </p:attrNameLst>
                                      </p:cBhvr>
                                      <p:to>
                                        <p:strVal val="visible"/>
                                      </p:to>
                                    </p:set>
                                    <p:animEffect filter="fade" transition="in">
                                      <p:cBhvr>
                                        <p:cTn id="30" dur="500"/>
                                        <p:tgtEl>
                                          <p:spTgt spid="75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56" grpId="1"/>
    </p:bld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Exercise 3"/>
          <p:cNvSpPr txBox="1"/>
          <p:nvPr>
            <p:ph type="title"/>
          </p:nvPr>
        </p:nvSpPr>
        <p:spPr>
          <a:prstGeom prst="rect">
            <a:avLst/>
          </a:prstGeom>
        </p:spPr>
        <p:txBody>
          <a:bodyPr/>
          <a:lstStyle/>
          <a:p>
            <a:pPr/>
            <a:r>
              <a:t>Exercise 3</a:t>
            </a:r>
          </a:p>
        </p:txBody>
      </p:sp>
      <p:sp>
        <p:nvSpPr>
          <p:cNvPr id="759" name="Lazie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Laziest…</a:t>
            </a:r>
          </a:p>
        </p:txBody>
      </p:sp>
      <p:sp>
        <p:nvSpPr>
          <p:cNvPr id="760" name="% ./bin/p2-ex3…"/>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./bin/p2-ex3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neg</a:t>
            </a:r>
            <a:r>
              <a:t>(</a:t>
            </a:r>
            <a:r>
              <a:rPr>
                <a:solidFill>
                  <a:schemeClr val="accent4">
                    <a:hueOff val="475731"/>
                    <a:satOff val="-4338"/>
                    <a:lumOff val="10182"/>
                  </a:schemeClr>
                </a:solidFill>
              </a:rPr>
              <a:t>x</a:t>
            </a:r>
            <a:r>
              <a:t>) 0 - x;</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def</a:t>
            </a:r>
            <a:r>
              <a:t> </a:t>
            </a:r>
            <a:r>
              <a:rPr>
                <a:solidFill>
                  <a:schemeClr val="accent4">
                    <a:hueOff val="475731"/>
                    <a:satOff val="-4338"/>
                    <a:lumOff val="10182"/>
                  </a:schemeClr>
                </a:solidFill>
              </a:rPr>
              <a:t>abs</a:t>
            </a:r>
            <a:r>
              <a:t>(</a:t>
            </a:r>
            <a:r>
              <a:rPr>
                <a:solidFill>
                  <a:schemeClr val="accent4">
                    <a:hueOff val="475731"/>
                    <a:satOff val="-4338"/>
                    <a:lumOff val="10182"/>
                  </a:schemeClr>
                </a:solidFill>
              </a:rPr>
              <a:t>x</a:t>
            </a:r>
            <a:r>
              <a:t>) </a:t>
            </a:r>
            <a:r>
              <a:rPr>
                <a:solidFill>
                  <a:schemeClr val="accent2">
                    <a:hueOff val="-206910"/>
                    <a:satOff val="-12829"/>
                    <a:lumOff val="16238"/>
                  </a:schemeClr>
                </a:solidFill>
              </a:rPr>
              <a:t>if</a:t>
            </a:r>
            <a:r>
              <a:t> x &lt; 0 </a:t>
            </a:r>
            <a:r>
              <a:rPr>
                <a:solidFill>
                  <a:schemeClr val="accent2">
                    <a:hueOff val="-206910"/>
                    <a:satOff val="-12829"/>
                    <a:lumOff val="16238"/>
                  </a:schemeClr>
                </a:solidFill>
              </a:rPr>
              <a:t>then</a:t>
            </a:r>
            <a:r>
              <a:t> neg(x) </a:t>
            </a:r>
            <a:r>
              <a:rPr>
                <a:solidFill>
                  <a:schemeClr val="accent2">
                    <a:hueOff val="-206910"/>
                    <a:satOff val="-12829"/>
                    <a:lumOff val="16238"/>
                  </a:schemeClr>
                </a:solidFill>
              </a:rPr>
              <a:t>else</a:t>
            </a:r>
            <a:r>
              <a:t> x;</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abs(3);</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expr.0$impl</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abs$impl</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3.000000e+00</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abs(0 - 3);</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expr.1$impl</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chemeClr val="accent3">
                    <a:hueOff val="-385756"/>
                    <a:satOff val="-32155"/>
                    <a:lumOff val="17967"/>
                  </a:schemeClr>
                </a:solidFill>
              </a:rPr>
              <a:t>Compiling</a:t>
            </a:r>
            <a:r>
              <a:t> </a:t>
            </a:r>
            <a:r>
              <a:rPr>
                <a:solidFill>
                  <a:schemeClr val="accent4">
                    <a:hueOff val="475731"/>
                    <a:satOff val="-4338"/>
                    <a:lumOff val="10182"/>
                  </a:schemeClr>
                </a:solidFill>
              </a:rPr>
              <a:t>neg$impl</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3.000000e+00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60">
                                            <p:bg/>
                                          </p:spTgt>
                                        </p:tgtEl>
                                        <p:attrNameLst>
                                          <p:attrName>style.visibility</p:attrName>
                                        </p:attrNameLst>
                                      </p:cBhvr>
                                      <p:to>
                                        <p:strVal val="visible"/>
                                      </p:to>
                                    </p:set>
                                    <p:animEffect filter="fade" transition="in">
                                      <p:cBhvr>
                                        <p:cTn id="7" dur="500"/>
                                        <p:tgtEl>
                                          <p:spTgt spid="76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60">
                                            <p:txEl>
                                              <p:pRg st="0" end="0"/>
                                            </p:txEl>
                                          </p:spTgt>
                                        </p:tgtEl>
                                        <p:attrNameLst>
                                          <p:attrName>style.visibility</p:attrName>
                                        </p:attrNameLst>
                                      </p:cBhvr>
                                      <p:to>
                                        <p:strVal val="visible"/>
                                      </p:to>
                                    </p:set>
                                    <p:animEffect filter="fade" transition="in">
                                      <p:cBhvr>
                                        <p:cTn id="10" dur="500"/>
                                        <p:tgtEl>
                                          <p:spTgt spid="76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60">
                                            <p:txEl>
                                              <p:pRg st="1" end="1"/>
                                            </p:txEl>
                                          </p:spTgt>
                                        </p:tgtEl>
                                        <p:attrNameLst>
                                          <p:attrName>style.visibility</p:attrName>
                                        </p:attrNameLst>
                                      </p:cBhvr>
                                      <p:to>
                                        <p:strVal val="visible"/>
                                      </p:to>
                                    </p:set>
                                    <p:animEffect filter="fade" transition="in">
                                      <p:cBhvr>
                                        <p:cTn id="15" dur="500"/>
                                        <p:tgtEl>
                                          <p:spTgt spid="76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60">
                                            <p:txEl>
                                              <p:pRg st="2" end="2"/>
                                            </p:txEl>
                                          </p:spTgt>
                                        </p:tgtEl>
                                        <p:attrNameLst>
                                          <p:attrName>style.visibility</p:attrName>
                                        </p:attrNameLst>
                                      </p:cBhvr>
                                      <p:to>
                                        <p:strVal val="visible"/>
                                      </p:to>
                                    </p:set>
                                    <p:animEffect filter="fade" transition="in">
                                      <p:cBhvr>
                                        <p:cTn id="20" dur="500"/>
                                        <p:tgtEl>
                                          <p:spTgt spid="76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60">
                                            <p:txEl>
                                              <p:pRg st="3" end="3"/>
                                            </p:txEl>
                                          </p:spTgt>
                                        </p:tgtEl>
                                        <p:attrNameLst>
                                          <p:attrName>style.visibility</p:attrName>
                                        </p:attrNameLst>
                                      </p:cBhvr>
                                      <p:to>
                                        <p:strVal val="visible"/>
                                      </p:to>
                                    </p:set>
                                    <p:animEffect filter="fade" transition="in">
                                      <p:cBhvr>
                                        <p:cTn id="25" dur="500"/>
                                        <p:tgtEl>
                                          <p:spTgt spid="76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60">
                                            <p:txEl>
                                              <p:pRg st="4" end="4"/>
                                            </p:txEl>
                                          </p:spTgt>
                                        </p:tgtEl>
                                        <p:attrNameLst>
                                          <p:attrName>style.visibility</p:attrName>
                                        </p:attrNameLst>
                                      </p:cBhvr>
                                      <p:to>
                                        <p:strVal val="visible"/>
                                      </p:to>
                                    </p:set>
                                    <p:animEffect filter="fade" transition="in">
                                      <p:cBhvr>
                                        <p:cTn id="30" dur="500"/>
                                        <p:tgtEl>
                                          <p:spTgt spid="76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760">
                                            <p:txEl>
                                              <p:pRg st="5" end="5"/>
                                            </p:txEl>
                                          </p:spTgt>
                                        </p:tgtEl>
                                        <p:attrNameLst>
                                          <p:attrName>style.visibility</p:attrName>
                                        </p:attrNameLst>
                                      </p:cBhvr>
                                      <p:to>
                                        <p:strVal val="visible"/>
                                      </p:to>
                                    </p:set>
                                    <p:animEffect filter="fade" transition="in">
                                      <p:cBhvr>
                                        <p:cTn id="35" dur="500"/>
                                        <p:tgtEl>
                                          <p:spTgt spid="76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760">
                                            <p:txEl>
                                              <p:pRg st="6" end="6"/>
                                            </p:txEl>
                                          </p:spTgt>
                                        </p:tgtEl>
                                        <p:attrNameLst>
                                          <p:attrName>style.visibility</p:attrName>
                                        </p:attrNameLst>
                                      </p:cBhvr>
                                      <p:to>
                                        <p:strVal val="visible"/>
                                      </p:to>
                                    </p:set>
                                    <p:animEffect filter="fade" transition="in">
                                      <p:cBhvr>
                                        <p:cTn id="40" dur="500"/>
                                        <p:tgtEl>
                                          <p:spTgt spid="76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10" grpId="1" fill="hold">
                                  <p:stCondLst>
                                    <p:cond delay="0"/>
                                  </p:stCondLst>
                                  <p:iterate type="el" backwards="0">
                                    <p:tmAbs val="0"/>
                                  </p:iterate>
                                  <p:childTnLst>
                                    <p:set>
                                      <p:cBhvr>
                                        <p:cTn id="44" fill="hold"/>
                                        <p:tgtEl>
                                          <p:spTgt spid="760">
                                            <p:txEl>
                                              <p:pRg st="7" end="7"/>
                                            </p:txEl>
                                          </p:spTgt>
                                        </p:tgtEl>
                                        <p:attrNameLst>
                                          <p:attrName>style.visibility</p:attrName>
                                        </p:attrNameLst>
                                      </p:cBhvr>
                                      <p:to>
                                        <p:strVal val="visible"/>
                                      </p:to>
                                    </p:set>
                                    <p:animEffect filter="fade" transition="in">
                                      <p:cBhvr>
                                        <p:cTn id="45" dur="500"/>
                                        <p:tgtEl>
                                          <p:spTgt spid="76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10" grpId="1" fill="hold">
                                  <p:stCondLst>
                                    <p:cond delay="0"/>
                                  </p:stCondLst>
                                  <p:iterate type="el" backwards="0">
                                    <p:tmAbs val="0"/>
                                  </p:iterate>
                                  <p:childTnLst>
                                    <p:set>
                                      <p:cBhvr>
                                        <p:cTn id="49" fill="hold"/>
                                        <p:tgtEl>
                                          <p:spTgt spid="760">
                                            <p:txEl>
                                              <p:pRg st="8" end="8"/>
                                            </p:txEl>
                                          </p:spTgt>
                                        </p:tgtEl>
                                        <p:attrNameLst>
                                          <p:attrName>style.visibility</p:attrName>
                                        </p:attrNameLst>
                                      </p:cBhvr>
                                      <p:to>
                                        <p:strVal val="visible"/>
                                      </p:to>
                                    </p:set>
                                    <p:animEffect filter="fade" transition="in">
                                      <p:cBhvr>
                                        <p:cTn id="50" dur="500"/>
                                        <p:tgtEl>
                                          <p:spTgt spid="76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10" grpId="1" fill="hold">
                                  <p:stCondLst>
                                    <p:cond delay="0"/>
                                  </p:stCondLst>
                                  <p:iterate type="el" backwards="0">
                                    <p:tmAbs val="0"/>
                                  </p:iterate>
                                  <p:childTnLst>
                                    <p:set>
                                      <p:cBhvr>
                                        <p:cTn id="54" fill="hold"/>
                                        <p:tgtEl>
                                          <p:spTgt spid="760">
                                            <p:txEl>
                                              <p:pRg st="9" end="9"/>
                                            </p:txEl>
                                          </p:spTgt>
                                        </p:tgtEl>
                                        <p:attrNameLst>
                                          <p:attrName>style.visibility</p:attrName>
                                        </p:attrNameLst>
                                      </p:cBhvr>
                                      <p:to>
                                        <p:strVal val="visible"/>
                                      </p:to>
                                    </p:set>
                                    <p:animEffect filter="fade" transition="in">
                                      <p:cBhvr>
                                        <p:cTn id="55" dur="500"/>
                                        <p:tgtEl>
                                          <p:spTgt spid="76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ID="10" grpId="1" fill="hold">
                                  <p:stCondLst>
                                    <p:cond delay="0"/>
                                  </p:stCondLst>
                                  <p:iterate type="el" backwards="0">
                                    <p:tmAbs val="0"/>
                                  </p:iterate>
                                  <p:childTnLst>
                                    <p:set>
                                      <p:cBhvr>
                                        <p:cTn id="59" fill="hold"/>
                                        <p:tgtEl>
                                          <p:spTgt spid="760">
                                            <p:txEl>
                                              <p:pRg st="10" end="10"/>
                                            </p:txEl>
                                          </p:spTgt>
                                        </p:tgtEl>
                                        <p:attrNameLst>
                                          <p:attrName>style.visibility</p:attrName>
                                        </p:attrNameLst>
                                      </p:cBhvr>
                                      <p:to>
                                        <p:strVal val="visible"/>
                                      </p:to>
                                    </p:set>
                                    <p:animEffect filter="fade" transition="in">
                                      <p:cBhvr>
                                        <p:cTn id="60" dur="500"/>
                                        <p:tgtEl>
                                          <p:spTgt spid="760">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60" grpId="1"/>
    </p:bldLst>
  </p:timing>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2" name="Exercise 4…"/>
          <p:cNvSpPr txBox="1"/>
          <p:nvPr>
            <p:ph type="body" sz="half" idx="1"/>
          </p:nvPr>
        </p:nvSpPr>
        <p:spPr>
          <a:prstGeom prst="rect">
            <a:avLst/>
          </a:prstGeom>
        </p:spPr>
        <p:txBody>
          <a:bodyPr/>
          <a:lstStyle/>
          <a:p>
            <a:pPr>
              <a:lnSpc>
                <a:spcPct val="110000"/>
              </a:lnSpc>
            </a:pPr>
            <a:r>
              <a:t>Exercise 4</a:t>
            </a:r>
          </a:p>
          <a:p>
            <a:pPr>
              <a:lnSpc>
                <a:spcPct val="110000"/>
              </a:lnSpc>
            </a:pPr>
            <a:r>
              <a:t>Reflecting Precompiled Symbols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Exercise 4"/>
          <p:cNvSpPr txBox="1"/>
          <p:nvPr>
            <p:ph type="title"/>
          </p:nvPr>
        </p:nvSpPr>
        <p:spPr>
          <a:prstGeom prst="rect">
            <a:avLst/>
          </a:prstGeom>
        </p:spPr>
        <p:txBody>
          <a:bodyPr/>
          <a:lstStyle/>
          <a:p>
            <a:pPr/>
            <a:r>
              <a:t>Exercise 4</a:t>
            </a:r>
          </a:p>
        </p:txBody>
      </p:sp>
      <p:sp>
        <p:nvSpPr>
          <p:cNvPr id="765" name="Reflecting Precompiled Symbol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Reflecting Precompiled Symbols</a:t>
            </a:r>
          </a:p>
        </p:txBody>
      </p:sp>
      <p:sp>
        <p:nvSpPr>
          <p:cNvPr id="766" name="We’ll use a DefinitionGenerator to add symbols in response to lookups…"/>
          <p:cNvSpPr txBox="1"/>
          <p:nvPr>
            <p:ph type="body" idx="1"/>
          </p:nvPr>
        </p:nvSpPr>
        <p:spPr>
          <a:xfrm>
            <a:off x="1206500" y="4223104"/>
            <a:ext cx="21971000" cy="8256012"/>
          </a:xfrm>
          <a:prstGeom prst="rect">
            <a:avLst/>
          </a:prstGeom>
        </p:spPr>
        <p:txBody>
          <a:bodyPr/>
          <a:lstStyle/>
          <a:p>
            <a:pPr/>
            <a:r>
              <a:t>We’ll use a </a:t>
            </a:r>
            <a:r>
              <a:rPr>
                <a:solidFill>
                  <a:schemeClr val="accent3"/>
                </a:solidFill>
                <a:latin typeface="Courier New"/>
                <a:ea typeface="Courier New"/>
                <a:cs typeface="Courier New"/>
                <a:sym typeface="Courier New"/>
              </a:rPr>
              <a:t>DefinitionGenerator</a:t>
            </a:r>
            <a:r>
              <a:t> to add symbols in response to lookups</a:t>
            </a:r>
          </a:p>
          <a:p>
            <a:pPr lvl="1"/>
            <a:r>
              <a:t>Generators are attached to JITDylibs</a:t>
            </a:r>
          </a:p>
          <a:p>
            <a:pPr lvl="1"/>
            <a:r>
              <a:t>Lookups that don’t match existing symbols will fall through to generators</a:t>
            </a:r>
          </a:p>
          <a:p>
            <a:pPr lvl="1"/>
            <a:r>
              <a:t>Generator for this exercise uses </a:t>
            </a:r>
            <a:r>
              <a:rPr>
                <a:solidFill>
                  <a:schemeClr val="accent4"/>
                </a:solidFill>
                <a:latin typeface="Courier New"/>
                <a:ea typeface="Courier New"/>
                <a:cs typeface="Courier New"/>
                <a:sym typeface="Courier New"/>
              </a:rPr>
              <a:t>dlsym</a:t>
            </a:r>
            <a:r>
              <a:t> / </a:t>
            </a:r>
            <a:r>
              <a:rPr>
                <a:solidFill>
                  <a:schemeClr val="accent4"/>
                </a:solidFill>
                <a:latin typeface="Courier New"/>
                <a:ea typeface="Courier New"/>
                <a:cs typeface="Courier New"/>
                <a:sym typeface="Courier New"/>
              </a:rPr>
              <a:t>GetProcAddress</a:t>
            </a:r>
            <a:r>
              <a:t> under the hood</a:t>
            </a:r>
          </a:p>
          <a:p>
            <a:pPr/>
            <a:r>
              <a:t>Generators have high overhead — avoid if possible, use sparingly</a:t>
            </a:r>
          </a:p>
          <a:p>
            <a:pPr/>
            <a:r>
              <a:t>To expose a fixed set of precompiled symbols use </a:t>
            </a:r>
            <a:r>
              <a:rPr>
                <a:solidFill>
                  <a:schemeClr val="accent4"/>
                </a:solidFill>
                <a:latin typeface="Courier New"/>
                <a:ea typeface="Courier New"/>
                <a:cs typeface="Courier New"/>
                <a:sym typeface="Courier New"/>
              </a:rPr>
              <a:t>absoluteSymbols</a:t>
            </a:r>
            <a:r>
              <a:t> instead: it’s faster, and prevents unintended symbols from being pulled in</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66">
                                            <p:bg/>
                                          </p:spTgt>
                                        </p:tgtEl>
                                        <p:attrNameLst>
                                          <p:attrName>style.visibility</p:attrName>
                                        </p:attrNameLst>
                                      </p:cBhvr>
                                      <p:to>
                                        <p:strVal val="visible"/>
                                      </p:to>
                                    </p:set>
                                    <p:animEffect filter="fade" transition="in">
                                      <p:cBhvr>
                                        <p:cTn id="7" dur="500"/>
                                        <p:tgtEl>
                                          <p:spTgt spid="76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66">
                                            <p:txEl>
                                              <p:pRg st="0" end="0"/>
                                            </p:txEl>
                                          </p:spTgt>
                                        </p:tgtEl>
                                        <p:attrNameLst>
                                          <p:attrName>style.visibility</p:attrName>
                                        </p:attrNameLst>
                                      </p:cBhvr>
                                      <p:to>
                                        <p:strVal val="visible"/>
                                      </p:to>
                                    </p:set>
                                    <p:animEffect filter="fade" transition="in">
                                      <p:cBhvr>
                                        <p:cTn id="10" dur="500"/>
                                        <p:tgtEl>
                                          <p:spTgt spid="76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66">
                                            <p:txEl>
                                              <p:pRg st="1" end="1"/>
                                            </p:txEl>
                                          </p:spTgt>
                                        </p:tgtEl>
                                        <p:attrNameLst>
                                          <p:attrName>style.visibility</p:attrName>
                                        </p:attrNameLst>
                                      </p:cBhvr>
                                      <p:to>
                                        <p:strVal val="visible"/>
                                      </p:to>
                                    </p:set>
                                    <p:animEffect filter="fade" transition="in">
                                      <p:cBhvr>
                                        <p:cTn id="15" dur="500"/>
                                        <p:tgtEl>
                                          <p:spTgt spid="76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66">
                                            <p:txEl>
                                              <p:pRg st="2" end="2"/>
                                            </p:txEl>
                                          </p:spTgt>
                                        </p:tgtEl>
                                        <p:attrNameLst>
                                          <p:attrName>style.visibility</p:attrName>
                                        </p:attrNameLst>
                                      </p:cBhvr>
                                      <p:to>
                                        <p:strVal val="visible"/>
                                      </p:to>
                                    </p:set>
                                    <p:animEffect filter="fade" transition="in">
                                      <p:cBhvr>
                                        <p:cTn id="20" dur="500"/>
                                        <p:tgtEl>
                                          <p:spTgt spid="76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66">
                                            <p:txEl>
                                              <p:pRg st="3" end="3"/>
                                            </p:txEl>
                                          </p:spTgt>
                                        </p:tgtEl>
                                        <p:attrNameLst>
                                          <p:attrName>style.visibility</p:attrName>
                                        </p:attrNameLst>
                                      </p:cBhvr>
                                      <p:to>
                                        <p:strVal val="visible"/>
                                      </p:to>
                                    </p:set>
                                    <p:animEffect filter="fade" transition="in">
                                      <p:cBhvr>
                                        <p:cTn id="25" dur="500"/>
                                        <p:tgtEl>
                                          <p:spTgt spid="76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66">
                                            <p:txEl>
                                              <p:pRg st="4" end="4"/>
                                            </p:txEl>
                                          </p:spTgt>
                                        </p:tgtEl>
                                        <p:attrNameLst>
                                          <p:attrName>style.visibility</p:attrName>
                                        </p:attrNameLst>
                                      </p:cBhvr>
                                      <p:to>
                                        <p:strVal val="visible"/>
                                      </p:to>
                                    </p:set>
                                    <p:animEffect filter="fade" transition="in">
                                      <p:cBhvr>
                                        <p:cTn id="30" dur="500"/>
                                        <p:tgtEl>
                                          <p:spTgt spid="76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766">
                                            <p:txEl>
                                              <p:pRg st="5" end="5"/>
                                            </p:txEl>
                                          </p:spTgt>
                                        </p:tgtEl>
                                        <p:attrNameLst>
                                          <p:attrName>style.visibility</p:attrName>
                                        </p:attrNameLst>
                                      </p:cBhvr>
                                      <p:to>
                                        <p:strVal val="visible"/>
                                      </p:to>
                                    </p:set>
                                    <p:animEffect filter="fade" transition="in">
                                      <p:cBhvr>
                                        <p:cTn id="35" dur="500"/>
                                        <p:tgtEl>
                                          <p:spTgt spid="76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66" grpId="1"/>
    </p:bldLst>
  </p:timing>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8" name="Exercise 4"/>
          <p:cNvSpPr txBox="1"/>
          <p:nvPr>
            <p:ph type="title"/>
          </p:nvPr>
        </p:nvSpPr>
        <p:spPr>
          <a:prstGeom prst="rect">
            <a:avLst/>
          </a:prstGeom>
        </p:spPr>
        <p:txBody>
          <a:bodyPr/>
          <a:lstStyle/>
          <a:p>
            <a:pPr/>
            <a:r>
              <a:t>Exercise 4</a:t>
            </a:r>
          </a:p>
        </p:txBody>
      </p:sp>
      <p:sp>
        <p:nvSpPr>
          <p:cNvPr id="769" name="Create and link against a “process-symbols” JITDyli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Create and link against a “process-symbols” JITDylib</a:t>
            </a:r>
          </a:p>
        </p:txBody>
      </p:sp>
      <p:sp>
        <p:nvSpPr>
          <p:cNvPr id="770" name="auto &amp;ProcessSymbolsJD =   J-&gt;ES-&gt;createBareJITDylib(&quot;&lt;Process_Symbols&gt;&quot;);…"/>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34BBC8"/>
                </a:solidFill>
              </a:rPr>
              <a:t>auto</a:t>
            </a:r>
            <a:r>
              <a:t> &amp;</a:t>
            </a:r>
            <a:r>
              <a:rPr>
                <a:solidFill>
                  <a:srgbClr val="AFAD24"/>
                </a:solidFill>
              </a:rPr>
              <a:t>ProcessSymbolsJD</a:t>
            </a:r>
            <a:r>
              <a:t> =</a:t>
            </a:r>
            <a:br/>
            <a:r>
              <a:t>  J-&gt;ES-&gt;createBareJITDylib(</a:t>
            </a:r>
            <a:r>
              <a:rPr>
                <a:solidFill>
                  <a:srgbClr val="34BC26"/>
                </a:solidFill>
              </a:rPr>
              <a:t>"&lt;Process_Symbols&gt;"</a:t>
            </a:r>
            <a:r>
              <a:t>);</a:t>
            </a: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ProcessSymbolsJD.addGenerator(ExitOnErr(</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D53BD3"/>
                </a:solidFill>
              </a:rPr>
              <a:t>EPCDynamicLibrarySearchGenerator</a:t>
            </a:r>
            <a:r>
              <a:t>::</a:t>
            </a:r>
            <a:br/>
            <a:r>
              <a:t>    GetForTargetProcess(*J-&gt;ES)));</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br/>
            <a:r>
              <a:t>J-&gt;MainJD.addToLinkOrder(ProcessSymbolsJD);</a:t>
            </a:r>
          </a:p>
        </p:txBody>
      </p:sp>
      <p:sp>
        <p:nvSpPr>
          <p:cNvPr id="771" name="Add a Process Symbols Generator"/>
          <p:cNvSpPr txBox="1"/>
          <p:nvPr/>
        </p:nvSpPr>
        <p:spPr>
          <a:xfrm>
            <a:off x="17645055" y="7610344"/>
            <a:ext cx="5386731"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Add a Process</a:t>
            </a:r>
            <a:br/>
            <a:r>
              <a:t>Symbols Generator</a:t>
            </a:r>
          </a:p>
        </p:txBody>
      </p:sp>
      <p:sp>
        <p:nvSpPr>
          <p:cNvPr id="777" name="Connection Line"/>
          <p:cNvSpPr/>
          <p:nvPr/>
        </p:nvSpPr>
        <p:spPr>
          <a:xfrm>
            <a:off x="14633455" y="8215911"/>
            <a:ext cx="2905019" cy="334569"/>
          </a:xfrm>
          <a:custGeom>
            <a:avLst/>
            <a:gdLst/>
            <a:ahLst/>
            <a:cxnLst>
              <a:cxn ang="0">
                <a:pos x="wd2" y="hd2"/>
              </a:cxn>
              <a:cxn ang="5400000">
                <a:pos x="wd2" y="hd2"/>
              </a:cxn>
              <a:cxn ang="10800000">
                <a:pos x="wd2" y="hd2"/>
              </a:cxn>
              <a:cxn ang="16200000">
                <a:pos x="wd2" y="hd2"/>
              </a:cxn>
            </a:cxnLst>
            <a:rect l="0" t="0" r="r" b="b"/>
            <a:pathLst>
              <a:path w="21600" h="17178" fill="norm" stroke="1" extrusionOk="0">
                <a:moveTo>
                  <a:pt x="21600" y="4694"/>
                </a:moveTo>
                <a:cubicBezTo>
                  <a:pt x="15041" y="-4422"/>
                  <a:pt x="7841" y="-261"/>
                  <a:pt x="0" y="17178"/>
                </a:cubicBezTo>
              </a:path>
            </a:pathLst>
          </a:custGeom>
          <a:ln w="38100">
            <a:solidFill>
              <a:srgbClr val="FFFFFF"/>
            </a:solidFill>
            <a:miter lim="400000"/>
            <a:tailEnd type="triangle"/>
          </a:ln>
        </p:spPr>
        <p:txBody>
          <a:bodyPr/>
          <a:lstStyle/>
          <a:p>
            <a:pPr/>
          </a:p>
        </p:txBody>
      </p:sp>
      <p:sp>
        <p:nvSpPr>
          <p:cNvPr id="773" name="Create JITDylib to hold process symbols"/>
          <p:cNvSpPr txBox="1"/>
          <p:nvPr/>
        </p:nvSpPr>
        <p:spPr>
          <a:xfrm>
            <a:off x="12164998" y="3500539"/>
            <a:ext cx="6087772"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Create JITDylib to</a:t>
            </a:r>
            <a:br/>
            <a:r>
              <a:t>hold process symbols</a:t>
            </a:r>
          </a:p>
        </p:txBody>
      </p:sp>
      <p:sp>
        <p:nvSpPr>
          <p:cNvPr id="778" name="Connection Line"/>
          <p:cNvSpPr/>
          <p:nvPr/>
        </p:nvSpPr>
        <p:spPr>
          <a:xfrm>
            <a:off x="10683561" y="4201040"/>
            <a:ext cx="1334222" cy="1455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8912" y="2517"/>
                  <a:pt x="1712" y="9717"/>
                  <a:pt x="0" y="21600"/>
                </a:cubicBezTo>
              </a:path>
            </a:pathLst>
          </a:custGeom>
          <a:ln w="38100">
            <a:solidFill>
              <a:srgbClr val="FFFFFF"/>
            </a:solidFill>
            <a:miter lim="400000"/>
            <a:tailEnd type="triangle"/>
          </a:ln>
        </p:spPr>
        <p:txBody>
          <a:bodyPr/>
          <a:lstStyle/>
          <a:p>
            <a:pPr/>
          </a:p>
        </p:txBody>
      </p:sp>
      <p:sp>
        <p:nvSpPr>
          <p:cNvPr id="775" name="Link MainJD against Process Symbols JITDylib"/>
          <p:cNvSpPr txBox="1"/>
          <p:nvPr/>
        </p:nvSpPr>
        <p:spPr>
          <a:xfrm>
            <a:off x="9197035" y="11366442"/>
            <a:ext cx="1290797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Link MainJD against Process Symbols JITDylib</a:t>
            </a:r>
          </a:p>
        </p:txBody>
      </p:sp>
      <p:sp>
        <p:nvSpPr>
          <p:cNvPr id="779" name="Connection Line"/>
          <p:cNvSpPr/>
          <p:nvPr/>
        </p:nvSpPr>
        <p:spPr>
          <a:xfrm>
            <a:off x="7331313" y="10774188"/>
            <a:ext cx="1590587" cy="983058"/>
          </a:xfrm>
          <a:custGeom>
            <a:avLst/>
            <a:gdLst/>
            <a:ahLst/>
            <a:cxnLst>
              <a:cxn ang="0">
                <a:pos x="wd2" y="hd2"/>
              </a:cxn>
              <a:cxn ang="5400000">
                <a:pos x="wd2" y="hd2"/>
              </a:cxn>
              <a:cxn ang="10800000">
                <a:pos x="wd2" y="hd2"/>
              </a:cxn>
              <a:cxn ang="16200000">
                <a:pos x="wd2" y="hd2"/>
              </a:cxn>
            </a:cxnLst>
            <a:rect l="0" t="0" r="r" b="b"/>
            <a:pathLst>
              <a:path w="20968" h="21600" fill="norm" stroke="1" extrusionOk="0">
                <a:moveTo>
                  <a:pt x="20968" y="21600"/>
                </a:moveTo>
                <a:cubicBezTo>
                  <a:pt x="6342" y="18398"/>
                  <a:pt x="-632" y="11198"/>
                  <a:pt x="45" y="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70">
                                            <p:bg/>
                                          </p:spTgt>
                                        </p:tgtEl>
                                        <p:attrNameLst>
                                          <p:attrName>style.visibility</p:attrName>
                                        </p:attrNameLst>
                                      </p:cBhvr>
                                      <p:to>
                                        <p:strVal val="visible"/>
                                      </p:to>
                                    </p:set>
                                    <p:animEffect filter="fade" transition="in">
                                      <p:cBhvr>
                                        <p:cTn id="7" dur="500"/>
                                        <p:tgtEl>
                                          <p:spTgt spid="77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70">
                                            <p:txEl>
                                              <p:pRg st="0" end="0"/>
                                            </p:txEl>
                                          </p:spTgt>
                                        </p:tgtEl>
                                        <p:attrNameLst>
                                          <p:attrName>style.visibility</p:attrName>
                                        </p:attrNameLst>
                                      </p:cBhvr>
                                      <p:to>
                                        <p:strVal val="visible"/>
                                      </p:to>
                                    </p:set>
                                    <p:animEffect filter="fade" transition="in">
                                      <p:cBhvr>
                                        <p:cTn id="10" dur="500"/>
                                        <p:tgtEl>
                                          <p:spTgt spid="770">
                                            <p:txEl>
                                              <p:pRg st="0" end="0"/>
                                            </p:txEl>
                                          </p:spTgt>
                                        </p:tgtEl>
                                      </p:cBhvr>
                                    </p:animEffect>
                                  </p:childTnLst>
                                </p:cTn>
                              </p:par>
                            </p:childTnLst>
                          </p:cTn>
                        </p:par>
                        <p:par>
                          <p:cTn id="11" fill="hold">
                            <p:stCondLst>
                              <p:cond delay="500"/>
                            </p:stCondLst>
                            <p:childTnLst>
                              <p:par>
                                <p:cTn id="12" presetClass="entr" nodeType="afterEffect" presetID="10" grpId="2" fill="hold">
                                  <p:stCondLst>
                                    <p:cond delay="0"/>
                                  </p:stCondLst>
                                  <p:iterate type="el" backwards="0">
                                    <p:tmAbs val="0"/>
                                  </p:iterate>
                                  <p:childTnLst>
                                    <p:set>
                                      <p:cBhvr>
                                        <p:cTn id="13" fill="hold"/>
                                        <p:tgtEl>
                                          <p:spTgt spid="773"/>
                                        </p:tgtEl>
                                        <p:attrNameLst>
                                          <p:attrName>style.visibility</p:attrName>
                                        </p:attrNameLst>
                                      </p:cBhvr>
                                      <p:to>
                                        <p:strVal val="visible"/>
                                      </p:to>
                                    </p:set>
                                    <p:animEffect filter="fade" transition="in">
                                      <p:cBhvr>
                                        <p:cTn id="14" dur="500"/>
                                        <p:tgtEl>
                                          <p:spTgt spid="773"/>
                                        </p:tgtEl>
                                      </p:cBhvr>
                                    </p:animEffect>
                                  </p:childTnLst>
                                </p:cTn>
                              </p:par>
                            </p:childTnLst>
                          </p:cTn>
                        </p:par>
                        <p:par>
                          <p:cTn id="15" fill="hold">
                            <p:stCondLst>
                              <p:cond delay="1000"/>
                            </p:stCondLst>
                            <p:childTnLst>
                              <p:par>
                                <p:cTn id="16" presetClass="entr" nodeType="afterEffect" presetID="10" grpId="3" fill="hold">
                                  <p:stCondLst>
                                    <p:cond delay="0"/>
                                  </p:stCondLst>
                                  <p:iterate type="el" backwards="0">
                                    <p:tmAbs val="0"/>
                                  </p:iterate>
                                  <p:childTnLst>
                                    <p:set>
                                      <p:cBhvr>
                                        <p:cTn id="17" fill="hold"/>
                                        <p:tgtEl>
                                          <p:spTgt spid="778"/>
                                        </p:tgtEl>
                                        <p:attrNameLst>
                                          <p:attrName>style.visibility</p:attrName>
                                        </p:attrNameLst>
                                      </p:cBhvr>
                                      <p:to>
                                        <p:strVal val="visible"/>
                                      </p:to>
                                    </p:set>
                                    <p:animEffect filter="fade" transition="in">
                                      <p:cBhvr>
                                        <p:cTn id="18" dur="500"/>
                                        <p:tgtEl>
                                          <p:spTgt spid="778"/>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10" grpId="1" fill="hold">
                                  <p:stCondLst>
                                    <p:cond delay="0"/>
                                  </p:stCondLst>
                                  <p:iterate type="el" backwards="0">
                                    <p:tmAbs val="0"/>
                                  </p:iterate>
                                  <p:childTnLst>
                                    <p:set>
                                      <p:cBhvr>
                                        <p:cTn id="22" fill="hold"/>
                                        <p:tgtEl>
                                          <p:spTgt spid="770">
                                            <p:txEl>
                                              <p:pRg st="1" end="1"/>
                                            </p:txEl>
                                          </p:spTgt>
                                        </p:tgtEl>
                                        <p:attrNameLst>
                                          <p:attrName>style.visibility</p:attrName>
                                        </p:attrNameLst>
                                      </p:cBhvr>
                                      <p:to>
                                        <p:strVal val="visible"/>
                                      </p:to>
                                    </p:set>
                                    <p:animEffect filter="fade" transition="in">
                                      <p:cBhvr>
                                        <p:cTn id="23" dur="500"/>
                                        <p:tgtEl>
                                          <p:spTgt spid="77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10" grpId="1" fill="hold">
                                  <p:stCondLst>
                                    <p:cond delay="0"/>
                                  </p:stCondLst>
                                  <p:iterate type="el" backwards="0">
                                    <p:tmAbs val="0"/>
                                  </p:iterate>
                                  <p:childTnLst>
                                    <p:set>
                                      <p:cBhvr>
                                        <p:cTn id="27" fill="hold"/>
                                        <p:tgtEl>
                                          <p:spTgt spid="770">
                                            <p:txEl>
                                              <p:pRg st="2" end="2"/>
                                            </p:txEl>
                                          </p:spTgt>
                                        </p:tgtEl>
                                        <p:attrNameLst>
                                          <p:attrName>style.visibility</p:attrName>
                                        </p:attrNameLst>
                                      </p:cBhvr>
                                      <p:to>
                                        <p:strVal val="visible"/>
                                      </p:to>
                                    </p:set>
                                    <p:animEffect filter="fade" transition="in">
                                      <p:cBhvr>
                                        <p:cTn id="28" dur="500"/>
                                        <p:tgtEl>
                                          <p:spTgt spid="770">
                                            <p:txEl>
                                              <p:pRg st="2" end="2"/>
                                            </p:txEl>
                                          </p:spTgt>
                                        </p:tgtEl>
                                      </p:cBhvr>
                                    </p:animEffect>
                                  </p:childTnLst>
                                </p:cTn>
                              </p:par>
                            </p:childTnLst>
                          </p:cTn>
                        </p:par>
                        <p:par>
                          <p:cTn id="29" fill="hold">
                            <p:stCondLst>
                              <p:cond delay="500"/>
                            </p:stCondLst>
                            <p:childTnLst>
                              <p:par>
                                <p:cTn id="30" presetClass="entr" nodeType="afterEffect" presetID="10" grpId="4" fill="hold">
                                  <p:stCondLst>
                                    <p:cond delay="0"/>
                                  </p:stCondLst>
                                  <p:iterate type="el" backwards="0">
                                    <p:tmAbs val="0"/>
                                  </p:iterate>
                                  <p:childTnLst>
                                    <p:set>
                                      <p:cBhvr>
                                        <p:cTn id="31" fill="hold"/>
                                        <p:tgtEl>
                                          <p:spTgt spid="771"/>
                                        </p:tgtEl>
                                        <p:attrNameLst>
                                          <p:attrName>style.visibility</p:attrName>
                                        </p:attrNameLst>
                                      </p:cBhvr>
                                      <p:to>
                                        <p:strVal val="visible"/>
                                      </p:to>
                                    </p:set>
                                    <p:animEffect filter="fade" transition="in">
                                      <p:cBhvr>
                                        <p:cTn id="32" dur="500"/>
                                        <p:tgtEl>
                                          <p:spTgt spid="771"/>
                                        </p:tgtEl>
                                      </p:cBhvr>
                                    </p:animEffect>
                                  </p:childTnLst>
                                </p:cTn>
                              </p:par>
                            </p:childTnLst>
                          </p:cTn>
                        </p:par>
                        <p:par>
                          <p:cTn id="33" fill="hold">
                            <p:stCondLst>
                              <p:cond delay="1000"/>
                            </p:stCondLst>
                            <p:childTnLst>
                              <p:par>
                                <p:cTn id="34" presetClass="entr" nodeType="afterEffect" presetID="10" grpId="5" fill="hold">
                                  <p:stCondLst>
                                    <p:cond delay="0"/>
                                  </p:stCondLst>
                                  <p:iterate type="el" backwards="0">
                                    <p:tmAbs val="0"/>
                                  </p:iterate>
                                  <p:childTnLst>
                                    <p:set>
                                      <p:cBhvr>
                                        <p:cTn id="35" fill="hold"/>
                                        <p:tgtEl>
                                          <p:spTgt spid="777"/>
                                        </p:tgtEl>
                                        <p:attrNameLst>
                                          <p:attrName>style.visibility</p:attrName>
                                        </p:attrNameLst>
                                      </p:cBhvr>
                                      <p:to>
                                        <p:strVal val="visible"/>
                                      </p:to>
                                    </p:set>
                                    <p:animEffect filter="fade" transition="in">
                                      <p:cBhvr>
                                        <p:cTn id="36" dur="500"/>
                                        <p:tgtEl>
                                          <p:spTgt spid="777"/>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10" grpId="1" fill="hold">
                                  <p:stCondLst>
                                    <p:cond delay="0"/>
                                  </p:stCondLst>
                                  <p:iterate type="el" backwards="0">
                                    <p:tmAbs val="0"/>
                                  </p:iterate>
                                  <p:childTnLst>
                                    <p:set>
                                      <p:cBhvr>
                                        <p:cTn id="40" fill="hold"/>
                                        <p:tgtEl>
                                          <p:spTgt spid="770">
                                            <p:txEl>
                                              <p:pRg st="3" end="3"/>
                                            </p:txEl>
                                          </p:spTgt>
                                        </p:tgtEl>
                                        <p:attrNameLst>
                                          <p:attrName>style.visibility</p:attrName>
                                        </p:attrNameLst>
                                      </p:cBhvr>
                                      <p:to>
                                        <p:strVal val="visible"/>
                                      </p:to>
                                    </p:set>
                                    <p:animEffect filter="fade" transition="in">
                                      <p:cBhvr>
                                        <p:cTn id="41" dur="500"/>
                                        <p:tgtEl>
                                          <p:spTgt spid="770">
                                            <p:txEl>
                                              <p:pRg st="3" end="3"/>
                                            </p:txEl>
                                          </p:spTgt>
                                        </p:tgtEl>
                                      </p:cBhvr>
                                    </p:animEffect>
                                  </p:childTnLst>
                                </p:cTn>
                              </p:par>
                            </p:childTnLst>
                          </p:cTn>
                        </p:par>
                        <p:par>
                          <p:cTn id="42" fill="hold">
                            <p:stCondLst>
                              <p:cond delay="500"/>
                            </p:stCondLst>
                            <p:childTnLst>
                              <p:par>
                                <p:cTn id="43" presetClass="entr" nodeType="afterEffect" presetID="10" grpId="6" fill="hold">
                                  <p:stCondLst>
                                    <p:cond delay="0"/>
                                  </p:stCondLst>
                                  <p:iterate type="el" backwards="0">
                                    <p:tmAbs val="0"/>
                                  </p:iterate>
                                  <p:childTnLst>
                                    <p:set>
                                      <p:cBhvr>
                                        <p:cTn id="44" fill="hold"/>
                                        <p:tgtEl>
                                          <p:spTgt spid="775"/>
                                        </p:tgtEl>
                                        <p:attrNameLst>
                                          <p:attrName>style.visibility</p:attrName>
                                        </p:attrNameLst>
                                      </p:cBhvr>
                                      <p:to>
                                        <p:strVal val="visible"/>
                                      </p:to>
                                    </p:set>
                                    <p:animEffect filter="fade" transition="in">
                                      <p:cBhvr>
                                        <p:cTn id="45" dur="500"/>
                                        <p:tgtEl>
                                          <p:spTgt spid="775"/>
                                        </p:tgtEl>
                                      </p:cBhvr>
                                    </p:animEffect>
                                  </p:childTnLst>
                                </p:cTn>
                              </p:par>
                            </p:childTnLst>
                          </p:cTn>
                        </p:par>
                        <p:par>
                          <p:cTn id="46" fill="hold">
                            <p:stCondLst>
                              <p:cond delay="1000"/>
                            </p:stCondLst>
                            <p:childTnLst>
                              <p:par>
                                <p:cTn id="47" presetClass="entr" nodeType="afterEffect" presetID="10" grpId="7" fill="hold">
                                  <p:stCondLst>
                                    <p:cond delay="0"/>
                                  </p:stCondLst>
                                  <p:iterate type="el" backwards="0">
                                    <p:tmAbs val="0"/>
                                  </p:iterate>
                                  <p:childTnLst>
                                    <p:set>
                                      <p:cBhvr>
                                        <p:cTn id="48" fill="hold"/>
                                        <p:tgtEl>
                                          <p:spTgt spid="779"/>
                                        </p:tgtEl>
                                        <p:attrNameLst>
                                          <p:attrName>style.visibility</p:attrName>
                                        </p:attrNameLst>
                                      </p:cBhvr>
                                      <p:to>
                                        <p:strVal val="visible"/>
                                      </p:to>
                                    </p:set>
                                    <p:animEffect filter="fade" transition="in">
                                      <p:cBhvr>
                                        <p:cTn id="49" dur="5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5" grpId="6"/>
      <p:bldP build="whole" bldLvl="1" animBg="1" rev="0" advAuto="0" spid="778" grpId="3"/>
      <p:bldP build="whole" bldLvl="1" animBg="1" rev="0" advAuto="0" spid="777" grpId="5"/>
      <p:bldP build="p" bldLvl="5" animBg="1" rev="0" advAuto="0" spid="770" grpId="1"/>
      <p:bldP build="whole" bldLvl="1" animBg="1" rev="0" advAuto="0" spid="773" grpId="2"/>
      <p:bldP build="whole" bldLvl="1" animBg="1" rev="0" advAuto="0" spid="771" grpId="4"/>
      <p:bldP build="whole" bldLvl="1" animBg="1" rev="0" advAuto="0" spid="779" grpId="7"/>
    </p:bldLst>
  </p:timing>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1" name="Exercise 4"/>
          <p:cNvSpPr txBox="1"/>
          <p:nvPr>
            <p:ph type="title"/>
          </p:nvPr>
        </p:nvSpPr>
        <p:spPr>
          <a:prstGeom prst="rect">
            <a:avLst/>
          </a:prstGeom>
        </p:spPr>
        <p:txBody>
          <a:bodyPr/>
          <a:lstStyle/>
          <a:p>
            <a:pPr/>
            <a:r>
              <a:t>Exercise 4</a:t>
            </a:r>
          </a:p>
        </p:txBody>
      </p:sp>
      <p:sp>
        <p:nvSpPr>
          <p:cNvPr id="782" name="Add a precompiled fun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Add a precompiled function</a:t>
            </a:r>
          </a:p>
        </p:txBody>
      </p:sp>
      <p:sp>
        <p:nvSpPr>
          <p:cNvPr id="783" name="extern &quot;C&quot; double circleArea(double radius) {   return M_PI * radius * radius; }"/>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230E1"/>
                </a:solidFill>
                <a:latin typeface="Courier New"/>
                <a:ea typeface="Courier New"/>
                <a:cs typeface="Courier New"/>
                <a:sym typeface="Courier New"/>
              </a:defRPr>
            </a:pPr>
            <a:r>
              <a:rPr>
                <a:solidFill>
                  <a:srgbClr val="34BBC8"/>
                </a:solidFill>
              </a:rPr>
              <a:t>extern</a:t>
            </a:r>
            <a:r>
              <a:rPr>
                <a:solidFill>
                  <a:srgbClr val="F4F4F4"/>
                </a:solidFill>
              </a:rPr>
              <a:t> </a:t>
            </a:r>
            <a:r>
              <a:rPr>
                <a:solidFill>
                  <a:srgbClr val="34BC26"/>
                </a:solidFill>
              </a:rPr>
              <a:t>"C"</a:t>
            </a:r>
            <a:r>
              <a:rPr>
                <a:solidFill>
                  <a:srgbClr val="F4F4F4"/>
                </a:solidFill>
              </a:rPr>
              <a:t> </a:t>
            </a:r>
            <a:r>
              <a:rPr>
                <a:solidFill>
                  <a:srgbClr val="34BC26"/>
                </a:solidFill>
              </a:rPr>
              <a:t>double</a:t>
            </a:r>
            <a:r>
              <a:rPr>
                <a:solidFill>
                  <a:srgbClr val="F4F4F4"/>
                </a:solidFill>
              </a:rPr>
              <a:t> </a:t>
            </a:r>
            <a:r>
              <a:t>circleArea</a:t>
            </a:r>
            <a:r>
              <a:rPr>
                <a:solidFill>
                  <a:srgbClr val="F4F4F4"/>
                </a:solidFill>
              </a:rPr>
              <a:t>(</a:t>
            </a:r>
            <a:r>
              <a:rPr>
                <a:solidFill>
                  <a:srgbClr val="34BC26"/>
                </a:solidFill>
              </a:rPr>
              <a:t>double</a:t>
            </a:r>
            <a:r>
              <a:rPr>
                <a:solidFill>
                  <a:srgbClr val="F4F4F4"/>
                </a:solidFill>
              </a:rPr>
              <a:t> </a:t>
            </a:r>
            <a:r>
              <a:rPr>
                <a:solidFill>
                  <a:srgbClr val="AFAD24"/>
                </a:solidFill>
              </a:rPr>
              <a:t>radius</a:t>
            </a:r>
            <a:r>
              <a:rPr>
                <a:solidFill>
                  <a:srgbClr val="F4F4F4"/>
                </a:solidFill>
              </a:rPr>
              <a:t>) {</a:t>
            </a:r>
            <a:br>
              <a:rPr>
                <a:solidFill>
                  <a:srgbClr val="F4F4F4"/>
                </a:solidFill>
              </a:rPr>
            </a:br>
            <a:r>
              <a:rPr>
                <a:solidFill>
                  <a:srgbClr val="F4F4F4"/>
                </a:solidFill>
              </a:rPr>
              <a:t>  </a:t>
            </a:r>
            <a:r>
              <a:rPr>
                <a:solidFill>
                  <a:srgbClr val="34BBC8"/>
                </a:solidFill>
              </a:rPr>
              <a:t>return</a:t>
            </a:r>
            <a:r>
              <a:rPr>
                <a:solidFill>
                  <a:srgbClr val="FFFFFF"/>
                </a:solidFill>
              </a:rPr>
              <a:t> M_PI * radius * radius;</a:t>
            </a:r>
            <a:br>
              <a:rPr>
                <a:solidFill>
                  <a:srgbClr val="FFFFFF"/>
                </a:solidFill>
              </a:rPr>
            </a:br>
            <a:r>
              <a:rPr>
                <a:solidFill>
                  <a:srgbClr val="FFFFFF"/>
                </a:solidFill>
              </a:rPr>
              <a:t>}</a:t>
            </a:r>
          </a:p>
        </p:txBody>
      </p:sp>
      <p:sp>
        <p:nvSpPr>
          <p:cNvPr id="784" name="extern “C” gives us C / IR names, which line up with Kaleidoscope"/>
          <p:cNvSpPr txBox="1"/>
          <p:nvPr/>
        </p:nvSpPr>
        <p:spPr>
          <a:xfrm>
            <a:off x="5382605" y="4202388"/>
            <a:ext cx="9247938" cy="15323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extern “C” gives us C / IR names,</a:t>
            </a:r>
            <a:br/>
            <a:r>
              <a:t>which line up with Kaleidoscope</a:t>
            </a:r>
          </a:p>
        </p:txBody>
      </p:sp>
      <p:sp>
        <p:nvSpPr>
          <p:cNvPr id="786" name="Connection Line"/>
          <p:cNvSpPr/>
          <p:nvPr/>
        </p:nvSpPr>
        <p:spPr>
          <a:xfrm>
            <a:off x="3224015" y="5006131"/>
            <a:ext cx="2085998" cy="1716047"/>
          </a:xfrm>
          <a:custGeom>
            <a:avLst/>
            <a:gdLst/>
            <a:ahLst/>
            <a:cxnLst>
              <a:cxn ang="0">
                <a:pos x="wd2" y="hd2"/>
              </a:cxn>
              <a:cxn ang="5400000">
                <a:pos x="wd2" y="hd2"/>
              </a:cxn>
              <a:cxn ang="10800000">
                <a:pos x="wd2" y="hd2"/>
              </a:cxn>
              <a:cxn ang="16200000">
                <a:pos x="wd2" y="hd2"/>
              </a:cxn>
            </a:cxnLst>
            <a:rect l="0" t="0" r="r" b="b"/>
            <a:pathLst>
              <a:path w="21600" h="20643" fill="norm" stroke="1" extrusionOk="0">
                <a:moveTo>
                  <a:pt x="21600" y="107"/>
                </a:moveTo>
                <a:cubicBezTo>
                  <a:pt x="9770" y="-957"/>
                  <a:pt x="2570" y="5888"/>
                  <a:pt x="0" y="20643"/>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83">
                                            <p:bg/>
                                          </p:spTgt>
                                        </p:tgtEl>
                                        <p:attrNameLst>
                                          <p:attrName>style.visibility</p:attrName>
                                        </p:attrNameLst>
                                      </p:cBhvr>
                                      <p:to>
                                        <p:strVal val="visible"/>
                                      </p:to>
                                    </p:set>
                                    <p:animEffect filter="fade" transition="in">
                                      <p:cBhvr>
                                        <p:cTn id="7" dur="500"/>
                                        <p:tgtEl>
                                          <p:spTgt spid="78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83">
                                            <p:txEl>
                                              <p:pRg st="0" end="0"/>
                                            </p:txEl>
                                          </p:spTgt>
                                        </p:tgtEl>
                                        <p:attrNameLst>
                                          <p:attrName>style.visibility</p:attrName>
                                        </p:attrNameLst>
                                      </p:cBhvr>
                                      <p:to>
                                        <p:strVal val="visible"/>
                                      </p:to>
                                    </p:set>
                                    <p:animEffect filter="fade" transition="in">
                                      <p:cBhvr>
                                        <p:cTn id="10" dur="500"/>
                                        <p:tgtEl>
                                          <p:spTgt spid="7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2" fill="hold">
                                  <p:stCondLst>
                                    <p:cond delay="0"/>
                                  </p:stCondLst>
                                  <p:iterate type="el" backwards="0">
                                    <p:tmAbs val="0"/>
                                  </p:iterate>
                                  <p:childTnLst>
                                    <p:set>
                                      <p:cBhvr>
                                        <p:cTn id="14" fill="hold"/>
                                        <p:tgtEl>
                                          <p:spTgt spid="784"/>
                                        </p:tgtEl>
                                        <p:attrNameLst>
                                          <p:attrName>style.visibility</p:attrName>
                                        </p:attrNameLst>
                                      </p:cBhvr>
                                      <p:to>
                                        <p:strVal val="visible"/>
                                      </p:to>
                                    </p:set>
                                    <p:animEffect filter="fade" transition="in">
                                      <p:cBhvr>
                                        <p:cTn id="15" dur="500"/>
                                        <p:tgtEl>
                                          <p:spTgt spid="784"/>
                                        </p:tgtEl>
                                      </p:cBhvr>
                                    </p:animEffect>
                                  </p:childTnLst>
                                </p:cTn>
                              </p:par>
                            </p:childTnLst>
                          </p:cTn>
                        </p:par>
                        <p:par>
                          <p:cTn id="16" fill="hold">
                            <p:stCondLst>
                              <p:cond delay="500"/>
                            </p:stCondLst>
                            <p:childTnLst>
                              <p:par>
                                <p:cTn id="17" presetClass="entr" nodeType="afterEffect" presetID="10" grpId="3" fill="hold">
                                  <p:stCondLst>
                                    <p:cond delay="0"/>
                                  </p:stCondLst>
                                  <p:iterate type="el" backwards="0">
                                    <p:tmAbs val="0"/>
                                  </p:iterate>
                                  <p:childTnLst>
                                    <p:set>
                                      <p:cBhvr>
                                        <p:cTn id="18" fill="hold"/>
                                        <p:tgtEl>
                                          <p:spTgt spid="786"/>
                                        </p:tgtEl>
                                        <p:attrNameLst>
                                          <p:attrName>style.visibility</p:attrName>
                                        </p:attrNameLst>
                                      </p:cBhvr>
                                      <p:to>
                                        <p:strVal val="visible"/>
                                      </p:to>
                                    </p:set>
                                    <p:animEffect filter="fade" transition="in">
                                      <p:cBhvr>
                                        <p:cTn id="19" dur="500"/>
                                        <p:tgtEl>
                                          <p:spTgt spid="7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83" grpId="1"/>
      <p:bldP build="whole" bldLvl="1" animBg="1" rev="0" advAuto="0" spid="784" grpId="2"/>
      <p:bldP build="whole" bldLvl="1" animBg="1" rev="0" advAuto="0" spid="786" grpId="3"/>
    </p:bldLst>
  </p:timing>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Exercise 4"/>
          <p:cNvSpPr txBox="1"/>
          <p:nvPr>
            <p:ph type="title"/>
          </p:nvPr>
        </p:nvSpPr>
        <p:spPr>
          <a:prstGeom prst="rect">
            <a:avLst/>
          </a:prstGeom>
        </p:spPr>
        <p:txBody>
          <a:bodyPr/>
          <a:lstStyle/>
          <a:p>
            <a:pPr/>
            <a:r>
              <a:t>Exercise 4</a:t>
            </a:r>
          </a:p>
        </p:txBody>
      </p:sp>
      <p:sp>
        <p:nvSpPr>
          <p:cNvPr id="789" name="Use from Kaleidoscop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Use from Kaleidoscope</a:t>
            </a:r>
          </a:p>
        </p:txBody>
      </p:sp>
      <p:sp>
        <p:nvSpPr>
          <p:cNvPr id="790" name="% ./bin/p2-ex4…"/>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./bin/p2-ex4</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solidFill>
              </a:rPr>
              <a:t>extern</a:t>
            </a:r>
            <a:r>
              <a:t> </a:t>
            </a:r>
            <a:r>
              <a:rPr>
                <a:solidFill>
                  <a:schemeClr val="accent4">
                    <a:hueOff val="475731"/>
                    <a:satOff val="-4338"/>
                    <a:lumOff val="10182"/>
                  </a:schemeClr>
                </a:solidFill>
              </a:rPr>
              <a:t>circleArea</a:t>
            </a:r>
            <a:r>
              <a:t>(</a:t>
            </a:r>
            <a:r>
              <a:rPr>
                <a:solidFill>
                  <a:schemeClr val="accent4">
                    <a:hueOff val="475731"/>
                    <a:satOff val="-4338"/>
                    <a:lumOff val="10182"/>
                  </a:schemeClr>
                </a:solidFill>
              </a:rPr>
              <a:t>r</a:t>
            </a:r>
            <a:r>
              <a: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a:t>
            </a:r>
            <a:r>
              <a:rPr>
                <a:solidFill>
                  <a:schemeClr val="accent2"/>
                </a:solidFill>
              </a:rPr>
              <a:t>def</a:t>
            </a:r>
            <a:r>
              <a:t> </a:t>
            </a:r>
            <a:r>
              <a:rPr>
                <a:solidFill>
                  <a:schemeClr val="accent4">
                    <a:hueOff val="475731"/>
                    <a:satOff val="-4338"/>
                    <a:lumOff val="10182"/>
                  </a:schemeClr>
                </a:solidFill>
              </a:rPr>
              <a:t>cylinderVolume</a:t>
            </a:r>
            <a:r>
              <a:t>(</a:t>
            </a:r>
            <a:r>
              <a:rPr>
                <a:solidFill>
                  <a:schemeClr val="accent4">
                    <a:hueOff val="475731"/>
                    <a:satOff val="-4338"/>
                    <a:lumOff val="10182"/>
                  </a:schemeClr>
                </a:solidFill>
              </a:rPr>
              <a:t>r</a:t>
            </a:r>
            <a:r>
              <a:t> </a:t>
            </a:r>
            <a:r>
              <a:rPr>
                <a:solidFill>
                  <a:schemeClr val="accent4">
                    <a:hueOff val="475731"/>
                    <a:satOff val="-4338"/>
                    <a:lumOff val="10182"/>
                  </a:schemeClr>
                </a:solidFill>
              </a:rPr>
              <a:t>h</a:t>
            </a:r>
            <a:r>
              <a:t>) circleArea(r) * h</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kaleidoscope&gt; cylinderVolume(1, 2);</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Result = 6.283185e+00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90">
                                            <p:bg/>
                                          </p:spTgt>
                                        </p:tgtEl>
                                        <p:attrNameLst>
                                          <p:attrName>style.visibility</p:attrName>
                                        </p:attrNameLst>
                                      </p:cBhvr>
                                      <p:to>
                                        <p:strVal val="visible"/>
                                      </p:to>
                                    </p:set>
                                    <p:animEffect filter="fade" transition="in">
                                      <p:cBhvr>
                                        <p:cTn id="7" dur="500"/>
                                        <p:tgtEl>
                                          <p:spTgt spid="79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90">
                                            <p:txEl>
                                              <p:pRg st="0" end="0"/>
                                            </p:txEl>
                                          </p:spTgt>
                                        </p:tgtEl>
                                        <p:attrNameLst>
                                          <p:attrName>style.visibility</p:attrName>
                                        </p:attrNameLst>
                                      </p:cBhvr>
                                      <p:to>
                                        <p:strVal val="visible"/>
                                      </p:to>
                                    </p:set>
                                    <p:animEffect filter="fade" transition="in">
                                      <p:cBhvr>
                                        <p:cTn id="10" dur="500"/>
                                        <p:tgtEl>
                                          <p:spTgt spid="79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90">
                                            <p:txEl>
                                              <p:pRg st="1" end="1"/>
                                            </p:txEl>
                                          </p:spTgt>
                                        </p:tgtEl>
                                        <p:attrNameLst>
                                          <p:attrName>style.visibility</p:attrName>
                                        </p:attrNameLst>
                                      </p:cBhvr>
                                      <p:to>
                                        <p:strVal val="visible"/>
                                      </p:to>
                                    </p:set>
                                    <p:animEffect filter="fade" transition="in">
                                      <p:cBhvr>
                                        <p:cTn id="15" dur="500"/>
                                        <p:tgtEl>
                                          <p:spTgt spid="79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90">
                                            <p:txEl>
                                              <p:pRg st="2" end="2"/>
                                            </p:txEl>
                                          </p:spTgt>
                                        </p:tgtEl>
                                        <p:attrNameLst>
                                          <p:attrName>style.visibility</p:attrName>
                                        </p:attrNameLst>
                                      </p:cBhvr>
                                      <p:to>
                                        <p:strVal val="visible"/>
                                      </p:to>
                                    </p:set>
                                    <p:animEffect filter="fade" transition="in">
                                      <p:cBhvr>
                                        <p:cTn id="20" dur="500"/>
                                        <p:tgtEl>
                                          <p:spTgt spid="79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90">
                                            <p:txEl>
                                              <p:pRg st="3" end="3"/>
                                            </p:txEl>
                                          </p:spTgt>
                                        </p:tgtEl>
                                        <p:attrNameLst>
                                          <p:attrName>style.visibility</p:attrName>
                                        </p:attrNameLst>
                                      </p:cBhvr>
                                      <p:to>
                                        <p:strVal val="visible"/>
                                      </p:to>
                                    </p:set>
                                    <p:animEffect filter="fade" transition="in">
                                      <p:cBhvr>
                                        <p:cTn id="25" dur="500"/>
                                        <p:tgtEl>
                                          <p:spTgt spid="79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90">
                                            <p:txEl>
                                              <p:pRg st="4" end="4"/>
                                            </p:txEl>
                                          </p:spTgt>
                                        </p:tgtEl>
                                        <p:attrNameLst>
                                          <p:attrName>style.visibility</p:attrName>
                                        </p:attrNameLst>
                                      </p:cBhvr>
                                      <p:to>
                                        <p:strVal val="visible"/>
                                      </p:to>
                                    </p:set>
                                    <p:animEffect filter="fade" transition="in">
                                      <p:cBhvr>
                                        <p:cTn id="30" dur="500"/>
                                        <p:tgtEl>
                                          <p:spTgt spid="79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9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he LLVM Project"/>
          <p:cNvSpPr txBox="1"/>
          <p:nvPr>
            <p:ph type="title"/>
          </p:nvPr>
        </p:nvSpPr>
        <p:spPr>
          <a:prstGeom prst="rect">
            <a:avLst/>
          </a:prstGeom>
        </p:spPr>
        <p:txBody>
          <a:bodyPr/>
          <a:lstStyle/>
          <a:p>
            <a:pPr/>
            <a:r>
              <a:t>The LLVM Project</a:t>
            </a:r>
          </a:p>
        </p:txBody>
      </p:sp>
      <p:sp>
        <p:nvSpPr>
          <p:cNvPr id="192" name="LLVM I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LLVM IRs</a:t>
            </a:r>
          </a:p>
        </p:txBody>
      </p:sp>
      <p:sp>
        <p:nvSpPr>
          <p:cNvPr id="193" name="LLVM’s target-independent “virtual instruction set”…"/>
          <p:cNvSpPr txBox="1"/>
          <p:nvPr>
            <p:ph type="body" idx="1"/>
          </p:nvPr>
        </p:nvSpPr>
        <p:spPr>
          <a:prstGeom prst="rect">
            <a:avLst/>
          </a:prstGeom>
        </p:spPr>
        <p:txBody>
          <a:bodyPr/>
          <a:lstStyle/>
          <a:p>
            <a:pPr/>
            <a:r>
              <a:t>LLVM’s target-independent “virtual instruction set”</a:t>
            </a:r>
          </a:p>
          <a:p>
            <a:pPr/>
            <a:r>
              <a:t>Generic, low-level, typed, SSA-form IR suitable as a target for front-ends</a:t>
            </a:r>
          </a:p>
          <a:p>
            <a:pPr lvl="1"/>
            <a:r>
              <a:t>LLVM user writes codegen that emits LLVM IRs</a:t>
            </a:r>
          </a:p>
          <a:p>
            <a:pPr/>
            <a:r>
              <a:t>LLVM’s optimizer and back-end operate on input IRs to generate efficient machine code specific to the target architecture</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animEffect filter="fade" transition="in">
                                      <p:cBhvr>
                                        <p:cTn id="7" dur="500"/>
                                        <p:tgtEl>
                                          <p:spTgt spid="19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93">
                                            <p:txEl>
                                              <p:pRg st="0" end="0"/>
                                            </p:txEl>
                                          </p:spTgt>
                                        </p:tgtEl>
                                        <p:attrNameLst>
                                          <p:attrName>style.visibility</p:attrName>
                                        </p:attrNameLst>
                                      </p:cBhvr>
                                      <p:to>
                                        <p:strVal val="visible"/>
                                      </p:to>
                                    </p:set>
                                    <p:animEffect filter="fade" transition="in">
                                      <p:cBhvr>
                                        <p:cTn id="10" dur="500"/>
                                        <p:tgtEl>
                                          <p:spTgt spid="1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93">
                                            <p:txEl>
                                              <p:pRg st="1" end="1"/>
                                            </p:txEl>
                                          </p:spTgt>
                                        </p:tgtEl>
                                        <p:attrNameLst>
                                          <p:attrName>style.visibility</p:attrName>
                                        </p:attrNameLst>
                                      </p:cBhvr>
                                      <p:to>
                                        <p:strVal val="visible"/>
                                      </p:to>
                                    </p:set>
                                    <p:animEffect filter="fade" transition="in">
                                      <p:cBhvr>
                                        <p:cTn id="15" dur="500"/>
                                        <p:tgtEl>
                                          <p:spTgt spid="1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93">
                                            <p:txEl>
                                              <p:pRg st="2" end="2"/>
                                            </p:txEl>
                                          </p:spTgt>
                                        </p:tgtEl>
                                        <p:attrNameLst>
                                          <p:attrName>style.visibility</p:attrName>
                                        </p:attrNameLst>
                                      </p:cBhvr>
                                      <p:to>
                                        <p:strVal val="visible"/>
                                      </p:to>
                                    </p:set>
                                    <p:animEffect filter="fade" transition="in">
                                      <p:cBhvr>
                                        <p:cTn id="20" dur="500"/>
                                        <p:tgtEl>
                                          <p:spTgt spid="1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193">
                                            <p:txEl>
                                              <p:pRg st="3" end="3"/>
                                            </p:txEl>
                                          </p:spTgt>
                                        </p:tgtEl>
                                        <p:attrNameLst>
                                          <p:attrName>style.visibility</p:attrName>
                                        </p:attrNameLst>
                                      </p:cBhvr>
                                      <p:to>
                                        <p:strVal val="visible"/>
                                      </p:to>
                                    </p:set>
                                    <p:animEffect filter="fade" transition="in">
                                      <p:cBhvr>
                                        <p:cTn id="25" dur="500"/>
                                        <p:tgtEl>
                                          <p:spTgt spid="19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2" name="Exercise 5…"/>
          <p:cNvSpPr txBox="1"/>
          <p:nvPr>
            <p:ph type="body" sz="half" idx="1"/>
          </p:nvPr>
        </p:nvSpPr>
        <p:spPr>
          <a:prstGeom prst="rect">
            <a:avLst/>
          </a:prstGeom>
        </p:spPr>
        <p:txBody>
          <a:bodyPr/>
          <a:lstStyle/>
          <a:p>
            <a:pPr>
              <a:lnSpc>
                <a:spcPct val="110000"/>
              </a:lnSpc>
            </a:pPr>
            <a:r>
              <a:t>Exercise 5</a:t>
            </a:r>
          </a:p>
          <a:p>
            <a:pPr>
              <a:lnSpc>
                <a:spcPct val="110000"/>
              </a:lnSpc>
            </a:pPr>
            <a:r>
              <a:t>Object Linking Layer Plugins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Exercise 5"/>
          <p:cNvSpPr txBox="1"/>
          <p:nvPr>
            <p:ph type="title"/>
          </p:nvPr>
        </p:nvSpPr>
        <p:spPr>
          <a:prstGeom prst="rect">
            <a:avLst/>
          </a:prstGeom>
        </p:spPr>
        <p:txBody>
          <a:bodyPr/>
          <a:lstStyle/>
          <a:p>
            <a:pPr/>
            <a:r>
              <a:t>Exercise 5</a:t>
            </a:r>
          </a:p>
        </p:txBody>
      </p:sp>
      <p:sp>
        <p:nvSpPr>
          <p:cNvPr id="795" name="The JIT Link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JIT Linker</a:t>
            </a:r>
          </a:p>
        </p:txBody>
      </p:sp>
      <p:sp>
        <p:nvSpPr>
          <p:cNvPr id="796" name="JITLink links relocatable object files directly into memory…"/>
          <p:cNvSpPr txBox="1"/>
          <p:nvPr>
            <p:ph type="body" idx="1"/>
          </p:nvPr>
        </p:nvSpPr>
        <p:spPr>
          <a:prstGeom prst="rect">
            <a:avLst/>
          </a:prstGeom>
        </p:spPr>
        <p:txBody>
          <a:bodyPr/>
          <a:lstStyle/>
          <a:p>
            <a:pPr/>
            <a:r>
              <a:t>JITLink links relocatable object files directly into memory</a:t>
            </a:r>
          </a:p>
          <a:p>
            <a:pPr/>
            <a:r>
              <a:t>It has a public API and core data structure — the </a:t>
            </a:r>
            <a:r>
              <a:rPr>
                <a:solidFill>
                  <a:schemeClr val="accent3"/>
                </a:solidFill>
                <a:latin typeface="Courier New"/>
                <a:ea typeface="Courier New"/>
                <a:cs typeface="Courier New"/>
                <a:sym typeface="Courier New"/>
              </a:rPr>
              <a:t>LinkGraph</a:t>
            </a:r>
          </a:p>
          <a:p>
            <a:pPr/>
            <a:r>
              <a:t>You can install custom plugins to inspect / mutate LinkGraphs during linking</a:t>
            </a:r>
          </a:p>
          <a:p>
            <a:pPr lvl="1">
              <a:lnSpc>
                <a:spcPct val="100000"/>
              </a:lnSpc>
              <a:spcBef>
                <a:spcPts val="3400"/>
              </a:spcBef>
            </a:pPr>
            <a:r>
              <a:t>Plugins can add passes to the linker pipeline in specific phases:</a:t>
            </a:r>
            <a:br/>
            <a:r>
              <a:t>before pruning, before and after allocation, and before and after fixups</a:t>
            </a:r>
          </a:p>
          <a:p>
            <a:pPr lvl="1">
              <a:lnSpc>
                <a:spcPct val="100000"/>
              </a:lnSpc>
              <a:spcBef>
                <a:spcPts val="3400"/>
              </a:spcBef>
            </a:pPr>
            <a:r>
              <a:t>Passes can inspect / mutate sections, symbols, and relocations</a:t>
            </a:r>
            <a:br/>
            <a:r>
              <a:t>(subject to the rules of the phase they run in)</a:t>
            </a:r>
          </a:p>
          <a:p>
            <a:pPr>
              <a:lnSpc>
                <a:spcPct val="100000"/>
              </a:lnSpc>
              <a:spcBef>
                <a:spcPts val="3400"/>
              </a:spcBef>
            </a:pPr>
            <a:r>
              <a:t>See the LLVM 2021 ORC Deep-dive talk on YouTube for more info</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796">
                                            <p:bg/>
                                          </p:spTgt>
                                        </p:tgtEl>
                                        <p:attrNameLst>
                                          <p:attrName>style.visibility</p:attrName>
                                        </p:attrNameLst>
                                      </p:cBhvr>
                                      <p:to>
                                        <p:strVal val="visible"/>
                                      </p:to>
                                    </p:set>
                                    <p:animEffect filter="fade" transition="in">
                                      <p:cBhvr>
                                        <p:cTn id="7" dur="500"/>
                                        <p:tgtEl>
                                          <p:spTgt spid="79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796">
                                            <p:txEl>
                                              <p:pRg st="0" end="0"/>
                                            </p:txEl>
                                          </p:spTgt>
                                        </p:tgtEl>
                                        <p:attrNameLst>
                                          <p:attrName>style.visibility</p:attrName>
                                        </p:attrNameLst>
                                      </p:cBhvr>
                                      <p:to>
                                        <p:strVal val="visible"/>
                                      </p:to>
                                    </p:set>
                                    <p:animEffect filter="fade" transition="in">
                                      <p:cBhvr>
                                        <p:cTn id="10" dur="500"/>
                                        <p:tgtEl>
                                          <p:spTgt spid="79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796">
                                            <p:txEl>
                                              <p:pRg st="1" end="1"/>
                                            </p:txEl>
                                          </p:spTgt>
                                        </p:tgtEl>
                                        <p:attrNameLst>
                                          <p:attrName>style.visibility</p:attrName>
                                        </p:attrNameLst>
                                      </p:cBhvr>
                                      <p:to>
                                        <p:strVal val="visible"/>
                                      </p:to>
                                    </p:set>
                                    <p:animEffect filter="fade" transition="in">
                                      <p:cBhvr>
                                        <p:cTn id="15" dur="500"/>
                                        <p:tgtEl>
                                          <p:spTgt spid="79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796">
                                            <p:txEl>
                                              <p:pRg st="2" end="2"/>
                                            </p:txEl>
                                          </p:spTgt>
                                        </p:tgtEl>
                                        <p:attrNameLst>
                                          <p:attrName>style.visibility</p:attrName>
                                        </p:attrNameLst>
                                      </p:cBhvr>
                                      <p:to>
                                        <p:strVal val="visible"/>
                                      </p:to>
                                    </p:set>
                                    <p:animEffect filter="fade" transition="in">
                                      <p:cBhvr>
                                        <p:cTn id="20" dur="500"/>
                                        <p:tgtEl>
                                          <p:spTgt spid="79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796">
                                            <p:txEl>
                                              <p:pRg st="3" end="3"/>
                                            </p:txEl>
                                          </p:spTgt>
                                        </p:tgtEl>
                                        <p:attrNameLst>
                                          <p:attrName>style.visibility</p:attrName>
                                        </p:attrNameLst>
                                      </p:cBhvr>
                                      <p:to>
                                        <p:strVal val="visible"/>
                                      </p:to>
                                    </p:set>
                                    <p:animEffect filter="fade" transition="in">
                                      <p:cBhvr>
                                        <p:cTn id="25" dur="500"/>
                                        <p:tgtEl>
                                          <p:spTgt spid="79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796">
                                            <p:txEl>
                                              <p:pRg st="4" end="4"/>
                                            </p:txEl>
                                          </p:spTgt>
                                        </p:tgtEl>
                                        <p:attrNameLst>
                                          <p:attrName>style.visibility</p:attrName>
                                        </p:attrNameLst>
                                      </p:cBhvr>
                                      <p:to>
                                        <p:strVal val="visible"/>
                                      </p:to>
                                    </p:set>
                                    <p:animEffect filter="fade" transition="in">
                                      <p:cBhvr>
                                        <p:cTn id="30" dur="500"/>
                                        <p:tgtEl>
                                          <p:spTgt spid="79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796">
                                            <p:txEl>
                                              <p:pRg st="5" end="5"/>
                                            </p:txEl>
                                          </p:spTgt>
                                        </p:tgtEl>
                                        <p:attrNameLst>
                                          <p:attrName>style.visibility</p:attrName>
                                        </p:attrNameLst>
                                      </p:cBhvr>
                                      <p:to>
                                        <p:strVal val="visible"/>
                                      </p:to>
                                    </p:set>
                                    <p:animEffect filter="fade" transition="in">
                                      <p:cBhvr>
                                        <p:cTn id="35" dur="500"/>
                                        <p:tgtEl>
                                          <p:spTgt spid="79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96" grpId="1"/>
    </p:bldLst>
  </p:timing>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8" name="Exercise 5"/>
          <p:cNvSpPr txBox="1"/>
          <p:nvPr>
            <p:ph type="title"/>
          </p:nvPr>
        </p:nvSpPr>
        <p:spPr>
          <a:prstGeom prst="rect">
            <a:avLst/>
          </a:prstGeom>
        </p:spPr>
        <p:txBody>
          <a:bodyPr/>
          <a:lstStyle/>
          <a:p>
            <a:pPr/>
            <a:r>
              <a:t>Exercise 5</a:t>
            </a:r>
          </a:p>
        </p:txBody>
      </p:sp>
      <p:sp>
        <p:nvSpPr>
          <p:cNvPr id="799" name="Custom Plugin Cl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 Plugin Class</a:t>
            </a:r>
          </a:p>
        </p:txBody>
      </p:sp>
      <p:sp>
        <p:nvSpPr>
          <p:cNvPr id="800" name="class MyPlugin : public ObjectLinkingLayer::Plugin {…"/>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34BBC8"/>
                </a:solidFill>
              </a:rPr>
              <a:t>class</a:t>
            </a:r>
            <a:r>
              <a:rPr>
                <a:solidFill>
                  <a:srgbClr val="F4F4F4"/>
                </a:solidFill>
              </a:rPr>
              <a:t> </a:t>
            </a:r>
            <a:r>
              <a:rPr>
                <a:solidFill>
                  <a:srgbClr val="34BC26"/>
                </a:solidFill>
              </a:rPr>
              <a:t>MyPlugin</a:t>
            </a:r>
            <a:r>
              <a:rPr>
                <a:solidFill>
                  <a:srgbClr val="F4F4F4"/>
                </a:solidFill>
              </a:rPr>
              <a:t> : </a:t>
            </a:r>
            <a:r>
              <a:rPr>
                <a:solidFill>
                  <a:srgbClr val="34BBC8"/>
                </a:solidFill>
              </a:rPr>
              <a:t>public</a:t>
            </a:r>
            <a:r>
              <a:rPr>
                <a:solidFill>
                  <a:srgbClr val="F4F4F4"/>
                </a:solidFill>
              </a:rPr>
              <a:t> </a:t>
            </a:r>
            <a:r>
              <a:t>ObjectLinkingLayer</a:t>
            </a:r>
            <a:r>
              <a:rPr>
                <a:solidFill>
                  <a:srgbClr val="F4F4F4"/>
                </a:solidFill>
              </a:rPr>
              <a:t>::</a:t>
            </a:r>
            <a:r>
              <a:rPr>
                <a:solidFill>
                  <a:srgbClr val="34BC26"/>
                </a:solidFill>
              </a:rPr>
              <a:t>Plugin</a:t>
            </a:r>
            <a:r>
              <a:rPr>
                <a:solidFill>
                  <a:srgbClr val="F4F4F4"/>
                </a:solidFill>
              </a:rPr>
              <a:t> {</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D53BD3"/>
                </a:solidFill>
                <a:latin typeface="Courier New"/>
                <a:ea typeface="Courier New"/>
                <a:cs typeface="Courier New"/>
                <a:sym typeface="Courier New"/>
              </a:defRPr>
            </a:pPr>
            <a:r>
              <a:rPr>
                <a:solidFill>
                  <a:srgbClr val="34BBC8"/>
                </a:solidFill>
              </a:rPr>
              <a:t>public</a:t>
            </a:r>
            <a:r>
              <a:rPr>
                <a:solidFill>
                  <a:srgbClr val="F4F4F4"/>
                </a:solidFill>
              </a:rPr>
              <a:t>:</a:t>
            </a:r>
            <a:br>
              <a:rPr>
                <a:solidFill>
                  <a:srgbClr val="F4F4F4"/>
                </a:solidFill>
              </a:rPr>
            </a:br>
            <a:r>
              <a:rPr>
                <a:solidFill>
                  <a:srgbClr val="F4F4F4"/>
                </a:solidFill>
              </a:rPr>
              <a:t>  </a:t>
            </a:r>
            <a:r>
              <a:rPr>
                <a:solidFill>
                  <a:srgbClr val="34BC26"/>
                </a:solidFill>
              </a:rPr>
              <a:t>void</a:t>
            </a:r>
            <a:r>
              <a:rPr>
                <a:solidFill>
                  <a:srgbClr val="F4F4F4"/>
                </a:solidFill>
              </a:rPr>
              <a:t> </a:t>
            </a:r>
            <a:r>
              <a:rPr>
                <a:solidFill>
                  <a:srgbClr val="5230E1"/>
                </a:solidFill>
              </a:rPr>
              <a:t>modifyPassConfig</a:t>
            </a:r>
            <a:r>
              <a:rPr>
                <a:solidFill>
                  <a:srgbClr val="F4F4F4"/>
                </a:solidFill>
              </a:rPr>
              <a:t>(</a:t>
            </a:r>
            <a:br>
              <a:rPr>
                <a:solidFill>
                  <a:srgbClr val="F4F4F4"/>
                </a:solidFill>
              </a:rPr>
            </a:br>
            <a:r>
              <a:rPr>
                <a:solidFill>
                  <a:srgbClr val="F4F4F4"/>
                </a:solidFill>
              </a:rPr>
              <a:t>      </a:t>
            </a:r>
            <a:r>
              <a:rPr>
                <a:solidFill>
                  <a:srgbClr val="34BC26"/>
                </a:solidFill>
              </a:rPr>
              <a:t>MaterializationResponsibility</a:t>
            </a:r>
            <a:r>
              <a:rPr>
                <a:solidFill>
                  <a:srgbClr val="F4F4F4"/>
                </a:solidFill>
              </a:rPr>
              <a:t> &amp;</a:t>
            </a:r>
            <a:r>
              <a:rPr>
                <a:solidFill>
                  <a:srgbClr val="AFAD24"/>
                </a:solidFill>
              </a:rPr>
              <a:t>MR</a:t>
            </a:r>
            <a:r>
              <a:rPr>
                <a:solidFill>
                  <a:srgbClr val="F4F4F4"/>
                </a:solidFill>
              </a:rPr>
              <a:t>, </a:t>
            </a:r>
            <a:r>
              <a:rPr>
                <a:solidFill>
                  <a:srgbClr val="34BC26"/>
                </a:solidFill>
              </a:rPr>
              <a:t>LinkGraph</a:t>
            </a:r>
            <a:r>
              <a:rPr>
                <a:solidFill>
                  <a:srgbClr val="F4F4F4"/>
                </a:solidFill>
              </a:rPr>
              <a:t> &amp;</a:t>
            </a:r>
            <a:r>
              <a:rPr>
                <a:solidFill>
                  <a:srgbClr val="AFAD24"/>
                </a:solidFill>
              </a:rPr>
              <a:t>G</a:t>
            </a:r>
            <a:r>
              <a:rPr>
                <a:solidFill>
                  <a:srgbClr val="F4F4F4"/>
                </a:solidFill>
              </a:rPr>
              <a:t>,</a:t>
            </a:r>
            <a:br>
              <a:rPr>
                <a:solidFill>
                  <a:srgbClr val="F4F4F4"/>
                </a:solidFill>
              </a:rPr>
            </a:br>
            <a:r>
              <a:t>      </a:t>
            </a:r>
            <a:r>
              <a:rPr>
                <a:solidFill>
                  <a:srgbClr val="34BC26"/>
                </a:solidFill>
              </a:rPr>
              <a:t>PassConfiguration</a:t>
            </a:r>
            <a:r>
              <a:rPr>
                <a:solidFill>
                  <a:srgbClr val="FFFFFF"/>
                </a:solidFill>
              </a:rPr>
              <a:t> &amp;</a:t>
            </a:r>
            <a:r>
              <a:rPr>
                <a:solidFill>
                  <a:srgbClr val="AFAD24"/>
                </a:solidFill>
              </a:rPr>
              <a:t>PassConfig</a:t>
            </a:r>
            <a:r>
              <a:rPr>
                <a:solidFill>
                  <a:srgbClr val="FFFFFF"/>
                </a:solidFill>
              </a:rPr>
              <a:t>) </a:t>
            </a:r>
            <a:r>
              <a:rPr>
                <a:solidFill>
                  <a:srgbClr val="34BBC8"/>
                </a:solidFill>
              </a:rPr>
              <a:t>override</a:t>
            </a:r>
            <a:r>
              <a:rPr>
                <a:solidFill>
                  <a:srgbClr val="FFFFFF"/>
                </a:solidFill>
              </a:rPr>
              <a:t> {</a:t>
            </a:r>
            <a:endParaRPr>
              <a:solidFill>
                <a:srgbClr val="FFFFFF"/>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rPr>
                <a:solidFill>
                  <a:srgbClr val="FFFFFF"/>
                </a:solidFill>
              </a:rPr>
              <a:t>    </a:t>
            </a:r>
            <a:r>
              <a:t>PassConfig.PostAllocationPasses.push_back(</a:t>
            </a:r>
            <a:br/>
            <a:r>
              <a:t>        [</a:t>
            </a:r>
            <a:r>
              <a:rPr>
                <a:solidFill>
                  <a:srgbClr val="34BBC8"/>
                </a:solidFill>
              </a:rPr>
              <a:t>this</a:t>
            </a:r>
            <a:r>
              <a:t>](</a:t>
            </a:r>
            <a:r>
              <a:rPr>
                <a:solidFill>
                  <a:srgbClr val="34BC26"/>
                </a:solidFill>
              </a:rPr>
              <a:t>LinkGraph</a:t>
            </a:r>
            <a:r>
              <a:t> &amp;</a:t>
            </a:r>
            <a:r>
              <a:rPr>
                <a:solidFill>
                  <a:srgbClr val="AFAD24"/>
                </a:solidFill>
              </a:rPr>
              <a:t>G</a:t>
            </a:r>
            <a:r>
              <a:t>) { </a:t>
            </a:r>
            <a:r>
              <a:rPr>
                <a:solidFill>
                  <a:srgbClr val="34BBC8"/>
                </a:solidFill>
              </a:rPr>
              <a:t>return</a:t>
            </a:r>
            <a:r>
              <a:t> printGraph(G); });</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br/>
            <a:r>
              <a:t>…</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00">
                                            <p:bg/>
                                          </p:spTgt>
                                        </p:tgtEl>
                                        <p:attrNameLst>
                                          <p:attrName>style.visibility</p:attrName>
                                        </p:attrNameLst>
                                      </p:cBhvr>
                                      <p:to>
                                        <p:strVal val="visible"/>
                                      </p:to>
                                    </p:set>
                                    <p:animEffect filter="fade" transition="in">
                                      <p:cBhvr>
                                        <p:cTn id="7" dur="500"/>
                                        <p:tgtEl>
                                          <p:spTgt spid="80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00">
                                            <p:txEl>
                                              <p:pRg st="0" end="0"/>
                                            </p:txEl>
                                          </p:spTgt>
                                        </p:tgtEl>
                                        <p:attrNameLst>
                                          <p:attrName>style.visibility</p:attrName>
                                        </p:attrNameLst>
                                      </p:cBhvr>
                                      <p:to>
                                        <p:strVal val="visible"/>
                                      </p:to>
                                    </p:set>
                                    <p:animEffect filter="fade" transition="in">
                                      <p:cBhvr>
                                        <p:cTn id="10" dur="500"/>
                                        <p:tgtEl>
                                          <p:spTgt spid="80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00">
                                            <p:txEl>
                                              <p:pRg st="1" end="1"/>
                                            </p:txEl>
                                          </p:spTgt>
                                        </p:tgtEl>
                                        <p:attrNameLst>
                                          <p:attrName>style.visibility</p:attrName>
                                        </p:attrNameLst>
                                      </p:cBhvr>
                                      <p:to>
                                        <p:strVal val="visible"/>
                                      </p:to>
                                    </p:set>
                                    <p:animEffect filter="fade" transition="in">
                                      <p:cBhvr>
                                        <p:cTn id="15" dur="500"/>
                                        <p:tgtEl>
                                          <p:spTgt spid="80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00">
                                            <p:txEl>
                                              <p:pRg st="2" end="2"/>
                                            </p:txEl>
                                          </p:spTgt>
                                        </p:tgtEl>
                                        <p:attrNameLst>
                                          <p:attrName>style.visibility</p:attrName>
                                        </p:attrNameLst>
                                      </p:cBhvr>
                                      <p:to>
                                        <p:strVal val="visible"/>
                                      </p:to>
                                    </p:set>
                                    <p:animEffect filter="fade" transition="in">
                                      <p:cBhvr>
                                        <p:cTn id="20" dur="500"/>
                                        <p:tgtEl>
                                          <p:spTgt spid="80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00">
                                            <p:txEl>
                                              <p:pRg st="3" end="3"/>
                                            </p:txEl>
                                          </p:spTgt>
                                        </p:tgtEl>
                                        <p:attrNameLst>
                                          <p:attrName>style.visibility</p:attrName>
                                        </p:attrNameLst>
                                      </p:cBhvr>
                                      <p:to>
                                        <p:strVal val="visible"/>
                                      </p:to>
                                    </p:set>
                                    <p:animEffect filter="fade" transition="in">
                                      <p:cBhvr>
                                        <p:cTn id="25" dur="500"/>
                                        <p:tgtEl>
                                          <p:spTgt spid="80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0" grpId="1"/>
    </p:bldLst>
  </p:timing>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2" name="Exercise 5"/>
          <p:cNvSpPr txBox="1"/>
          <p:nvPr>
            <p:ph type="title"/>
          </p:nvPr>
        </p:nvSpPr>
        <p:spPr>
          <a:prstGeom prst="rect">
            <a:avLst/>
          </a:prstGeom>
        </p:spPr>
        <p:txBody>
          <a:bodyPr/>
          <a:lstStyle/>
          <a:p>
            <a:pPr/>
            <a:r>
              <a:t>Exercise 5</a:t>
            </a:r>
          </a:p>
        </p:txBody>
      </p:sp>
      <p:sp>
        <p:nvSpPr>
          <p:cNvPr id="803" name="The printGraph pa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printGraph pass</a:t>
            </a:r>
          </a:p>
        </p:txBody>
      </p:sp>
      <p:sp>
        <p:nvSpPr>
          <p:cNvPr id="804" name="Error printGraph(LinkGraph &amp;G) {…"/>
          <p:cNvSpPr txBox="1"/>
          <p:nvPr>
            <p:ph type="body" idx="1"/>
          </p:nvPr>
        </p:nvSpPr>
        <p:spPr>
          <a:xfrm>
            <a:off x="1206500" y="3959984"/>
            <a:ext cx="21971000" cy="7919943"/>
          </a:xfrm>
          <a:prstGeom prst="rect">
            <a:avLst/>
          </a:prstGeom>
        </p:spPr>
        <p:txBody>
          <a:bodyPr anchor="ct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230E1"/>
                </a:solidFill>
                <a:latin typeface="Courier New"/>
                <a:ea typeface="Courier New"/>
                <a:cs typeface="Courier New"/>
                <a:sym typeface="Courier New"/>
              </a:defRPr>
            </a:pPr>
            <a:r>
              <a:rPr>
                <a:solidFill>
                  <a:srgbClr val="34BC26"/>
                </a:solidFill>
              </a:rPr>
              <a:t>Error</a:t>
            </a:r>
            <a:r>
              <a:rPr>
                <a:solidFill>
                  <a:srgbClr val="F4F4F4"/>
                </a:solidFill>
              </a:rPr>
              <a:t> </a:t>
            </a:r>
            <a:r>
              <a:t>printGraph</a:t>
            </a:r>
            <a:r>
              <a:rPr>
                <a:solidFill>
                  <a:srgbClr val="F4F4F4"/>
                </a:solidFill>
              </a:rPr>
              <a:t>(</a:t>
            </a:r>
            <a:r>
              <a:rPr>
                <a:solidFill>
                  <a:srgbClr val="34BC26"/>
                </a:solidFill>
              </a:rPr>
              <a:t>LinkGraph</a:t>
            </a:r>
            <a:r>
              <a:rPr>
                <a:solidFill>
                  <a:srgbClr val="F4F4F4"/>
                </a:solidFill>
              </a:rPr>
              <a:t> &amp;</a:t>
            </a:r>
            <a:r>
              <a:rPr>
                <a:solidFill>
                  <a:srgbClr val="AFAD24"/>
                </a:solidFill>
              </a:rPr>
              <a:t>G</a:t>
            </a:r>
            <a:r>
              <a:rPr>
                <a:solidFill>
                  <a:srgbClr val="F4F4F4"/>
                </a:solidFill>
              </a:rPr>
              <a:t>) {</a:t>
            </a:r>
            <a:endParaRPr>
              <a:solidFill>
                <a:srgbClr val="F4F4F4"/>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230E1"/>
                </a:solidFill>
                <a:latin typeface="Courier New"/>
                <a:ea typeface="Courier New"/>
                <a:cs typeface="Courier New"/>
                <a:sym typeface="Courier New"/>
              </a:defRPr>
            </a:pPr>
            <a:r>
              <a:t>  </a:t>
            </a:r>
            <a:r>
              <a:rPr>
                <a:solidFill>
                  <a:srgbClr val="AFAD24"/>
                </a:solidFill>
              </a:rPr>
              <a:t>// Print graph name: </a:t>
            </a:r>
            <a:r>
              <a:t>                                                                                                                                                                                                                                                                                                                                                                           </a:t>
            </a:r>
            <a:br/>
            <a:r>
              <a:rPr>
                <a:solidFill>
                  <a:srgbClr val="FFFFFF"/>
                </a:solidFill>
              </a:rPr>
              <a:t>  outs() &lt;&lt; </a:t>
            </a:r>
            <a:r>
              <a:rPr>
                <a:solidFill>
                  <a:srgbClr val="34BC26"/>
                </a:solidFill>
              </a:rPr>
              <a:t>"Graph "</a:t>
            </a:r>
            <a:r>
              <a:rPr>
                <a:solidFill>
                  <a:srgbClr val="FFFFFF"/>
                </a:solidFill>
              </a:rPr>
              <a:t> &lt;&lt; G.getName() &lt;&lt; </a:t>
            </a:r>
            <a:r>
              <a:rPr>
                <a:solidFill>
                  <a:srgbClr val="34BC26"/>
                </a:solidFill>
              </a:rPr>
              <a:t>"\n"</a:t>
            </a:r>
            <a:r>
              <a:rPr>
                <a:solidFill>
                  <a:srgbClr val="FFFFFF"/>
                </a:solidFill>
              </a:rPr>
              <a:t>;</a:t>
            </a:r>
            <a:br>
              <a:rPr>
                <a:solidFill>
                  <a:srgbClr val="FFFFFF"/>
                </a:solidFill>
              </a:rPr>
            </a:b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F4F4F4"/>
                </a:solidFill>
                <a:latin typeface="Courier New"/>
                <a:ea typeface="Courier New"/>
                <a:cs typeface="Courier New"/>
                <a:sym typeface="Courier New"/>
              </a:defRPr>
            </a:pPr>
            <a:r>
              <a:t>  </a:t>
            </a:r>
            <a:r>
              <a:rPr>
                <a:solidFill>
                  <a:srgbClr val="AFAD24"/>
                </a:solidFill>
              </a:rPr>
              <a:t>// Loop over sections</a:t>
            </a:r>
            <a:br>
              <a:rPr>
                <a:solidFill>
                  <a:srgbClr val="AFAD24"/>
                </a:solidFill>
              </a:rPr>
            </a:br>
            <a:r>
              <a:t>  </a:t>
            </a:r>
            <a:r>
              <a:rPr>
                <a:solidFill>
                  <a:srgbClr val="34BBC8"/>
                </a:solidFill>
              </a:rPr>
              <a:t>for</a:t>
            </a:r>
            <a:r>
              <a:t> (</a:t>
            </a:r>
            <a:r>
              <a:rPr>
                <a:solidFill>
                  <a:srgbClr val="34BBC8"/>
                </a:solidFill>
              </a:rPr>
              <a:t>auto</a:t>
            </a:r>
            <a:r>
              <a:t> &amp;</a:t>
            </a:r>
            <a:r>
              <a:rPr>
                <a:solidFill>
                  <a:srgbClr val="AFAD24"/>
                </a:solidFill>
              </a:rPr>
              <a:t>Sec</a:t>
            </a:r>
            <a:r>
              <a:t> : G.sections()) {</a:t>
            </a:r>
            <a:br/>
            <a:r>
              <a:t>    outs() &lt;&lt; </a:t>
            </a:r>
            <a:r>
              <a:rPr>
                <a:solidFill>
                  <a:srgbClr val="34BC26"/>
                </a:solidFill>
              </a:rPr>
              <a:t>"  Section "</a:t>
            </a:r>
            <a:r>
              <a:t> &lt;&lt; Sec.getName() &lt;&lt; </a:t>
            </a:r>
            <a:r>
              <a:rPr>
                <a:solidFill>
                  <a:srgbClr val="34BC26"/>
                </a:solidFill>
              </a:rPr>
              <a:t>", "</a:t>
            </a:r>
            <a:br>
              <a:rPr>
                <a:solidFill>
                  <a:srgbClr val="34BC26"/>
                </a:solidFill>
              </a:rPr>
            </a:br>
            <a:r>
              <a:t>           &lt;&lt; Sec.getMemProt() &lt;&lt; </a:t>
            </a:r>
            <a:r>
              <a:rPr>
                <a:solidFill>
                  <a:srgbClr val="34BC26"/>
                </a:solidFill>
              </a:rPr>
              <a:t>"\n"</a:t>
            </a:r>
            <a:r>
              <a:t>;</a:t>
            </a:r>
            <a:br/>
            <a:r>
              <a:t>  …</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04">
                                            <p:bg/>
                                          </p:spTgt>
                                        </p:tgtEl>
                                        <p:attrNameLst>
                                          <p:attrName>style.visibility</p:attrName>
                                        </p:attrNameLst>
                                      </p:cBhvr>
                                      <p:to>
                                        <p:strVal val="visible"/>
                                      </p:to>
                                    </p:set>
                                    <p:animEffect filter="fade" transition="in">
                                      <p:cBhvr>
                                        <p:cTn id="7" dur="500"/>
                                        <p:tgtEl>
                                          <p:spTgt spid="804">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04">
                                            <p:txEl>
                                              <p:pRg st="0" end="0"/>
                                            </p:txEl>
                                          </p:spTgt>
                                        </p:tgtEl>
                                        <p:attrNameLst>
                                          <p:attrName>style.visibility</p:attrName>
                                        </p:attrNameLst>
                                      </p:cBhvr>
                                      <p:to>
                                        <p:strVal val="visible"/>
                                      </p:to>
                                    </p:set>
                                    <p:animEffect filter="fade" transition="in">
                                      <p:cBhvr>
                                        <p:cTn id="10" dur="500"/>
                                        <p:tgtEl>
                                          <p:spTgt spid="8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04">
                                            <p:txEl>
                                              <p:pRg st="1" end="1"/>
                                            </p:txEl>
                                          </p:spTgt>
                                        </p:tgtEl>
                                        <p:attrNameLst>
                                          <p:attrName>style.visibility</p:attrName>
                                        </p:attrNameLst>
                                      </p:cBhvr>
                                      <p:to>
                                        <p:strVal val="visible"/>
                                      </p:to>
                                    </p:set>
                                    <p:animEffect filter="fade" transition="in">
                                      <p:cBhvr>
                                        <p:cTn id="15" dur="500"/>
                                        <p:tgtEl>
                                          <p:spTgt spid="80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04">
                                            <p:txEl>
                                              <p:pRg st="2" end="2"/>
                                            </p:txEl>
                                          </p:spTgt>
                                        </p:tgtEl>
                                        <p:attrNameLst>
                                          <p:attrName>style.visibility</p:attrName>
                                        </p:attrNameLst>
                                      </p:cBhvr>
                                      <p:to>
                                        <p:strVal val="visible"/>
                                      </p:to>
                                    </p:set>
                                    <p:animEffect filter="fade" transition="in">
                                      <p:cBhvr>
                                        <p:cTn id="20" dur="500"/>
                                        <p:tgtEl>
                                          <p:spTgt spid="804">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4" grpId="1"/>
    </p:bldLst>
  </p:timing>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6" name="Exercise 5"/>
          <p:cNvSpPr txBox="1"/>
          <p:nvPr>
            <p:ph type="title"/>
          </p:nvPr>
        </p:nvSpPr>
        <p:spPr>
          <a:prstGeom prst="rect">
            <a:avLst/>
          </a:prstGeom>
        </p:spPr>
        <p:txBody>
          <a:bodyPr/>
          <a:lstStyle/>
          <a:p>
            <a:pPr/>
            <a:r>
              <a:t>Exercise 5</a:t>
            </a:r>
          </a:p>
        </p:txBody>
      </p:sp>
      <p:sp>
        <p:nvSpPr>
          <p:cNvPr id="807" name="Dem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Demo</a:t>
            </a:r>
          </a:p>
        </p:txBody>
      </p:sp>
      <p:sp>
        <p:nvSpPr>
          <p:cNvPr id="808" name="% ./bin/p2-ex5…"/>
          <p:cNvSpPr txBox="1"/>
          <p:nvPr>
            <p:ph type="body" idx="1"/>
          </p:nvPr>
        </p:nvSpPr>
        <p:spPr>
          <a:xfrm>
            <a:off x="1206500" y="3959984"/>
            <a:ext cx="21971000" cy="7919943"/>
          </a:xfrm>
          <a:prstGeom prst="rect">
            <a:avLst/>
          </a:prstGeom>
        </p:spPr>
        <p:txBody>
          <a:bodyPr anchor="ctr"/>
          <a:lstStyle/>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 ./bin/p2-ex5</a:t>
            </a: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kaleidoscope&gt; </a:t>
            </a:r>
            <a:r>
              <a:rPr>
                <a:solidFill>
                  <a:schemeClr val="accent2">
                    <a:hueOff val="-206910"/>
                    <a:satOff val="-12829"/>
                    <a:lumOff val="16238"/>
                  </a:schemeClr>
                </a:solidFill>
              </a:rPr>
              <a:t>extern</a:t>
            </a:r>
            <a:r>
              <a:t> </a:t>
            </a:r>
            <a:r>
              <a:rPr>
                <a:solidFill>
                  <a:schemeClr val="accent4">
                    <a:hueOff val="475731"/>
                    <a:satOff val="-4338"/>
                    <a:lumOff val="10182"/>
                  </a:schemeClr>
                </a:solidFill>
              </a:rPr>
              <a:t>circleArea</a:t>
            </a:r>
            <a:r>
              <a:t>(</a:t>
            </a:r>
            <a:r>
              <a:rPr>
                <a:solidFill>
                  <a:schemeClr val="accent4">
                    <a:hueOff val="475731"/>
                    <a:satOff val="-4338"/>
                    <a:lumOff val="10182"/>
                  </a:schemeClr>
                </a:solidFill>
              </a:rPr>
              <a:t>r</a:t>
            </a:r>
            <a:r>
              <a:t>);</a:t>
            </a: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kaleidoscope&gt; circleArea(1);</a:t>
            </a: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Graph </a:t>
            </a:r>
            <a:r>
              <a:rPr>
                <a:solidFill>
                  <a:schemeClr val="accent3"/>
                </a:solidFill>
              </a:rPr>
              <a:t>m.0-jitted-objectbuffer</a:t>
            </a: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  Section </a:t>
            </a:r>
            <a:r>
              <a:rPr>
                <a:solidFill>
                  <a:schemeClr val="accent3"/>
                </a:solidFill>
              </a:rPr>
              <a:t>__TEXT</a:t>
            </a:r>
            <a:r>
              <a:t>,</a:t>
            </a:r>
            <a:r>
              <a:rPr>
                <a:solidFill>
                  <a:schemeClr val="accent3"/>
                </a:solidFill>
              </a:rPr>
              <a:t>__text</a:t>
            </a:r>
            <a:r>
              <a:t>, </a:t>
            </a:r>
            <a:r>
              <a:rPr>
                <a:solidFill>
                  <a:schemeClr val="accent4">
                    <a:hueOff val="475731"/>
                    <a:satOff val="-4338"/>
                    <a:lumOff val="10182"/>
                  </a:schemeClr>
                </a:solidFill>
              </a:rPr>
              <a:t>R-X</a:t>
            </a:r>
            <a:endParaRPr>
              <a:solidFill>
                <a:schemeClr val="accent4">
                  <a:hueOff val="475731"/>
                  <a:satOff val="-4338"/>
                  <a:lumOff val="10182"/>
                </a:schemeClr>
              </a:solidFill>
            </a:endParaRP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  Symbols:</a:t>
            </a:r>
            <a:br/>
            <a:r>
              <a:t>    0x10dd54000: </a:t>
            </a:r>
            <a:r>
              <a:rPr>
                <a:solidFill>
                  <a:schemeClr val="accent4">
                    <a:hueOff val="475731"/>
                    <a:satOff val="-4338"/>
                    <a:lumOff val="10182"/>
                  </a:schemeClr>
                </a:solidFill>
              </a:rPr>
              <a:t>_expr.0$impl</a:t>
            </a:r>
            <a:endParaRPr>
              <a:solidFill>
                <a:schemeClr val="accent4">
                  <a:hueOff val="475731"/>
                  <a:satOff val="-4338"/>
                  <a:lumOff val="10182"/>
                </a:schemeClr>
              </a:solidFill>
            </a:endParaRPr>
          </a:p>
          <a:p>
            <a:pPr marL="0" indent="0" defTabSz="914400">
              <a:lnSpc>
                <a:spcPct val="100000"/>
              </a:lnSpc>
              <a:spcBef>
                <a:spcPts val="0"/>
              </a:spcBef>
              <a:buSzTx/>
              <a:buNone/>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4464">
                <a:solidFill>
                  <a:srgbClr val="F4F4F4"/>
                </a:solidFill>
                <a:latin typeface="Courier New"/>
                <a:ea typeface="Courier New"/>
                <a:cs typeface="Courier New"/>
                <a:sym typeface="Courier New"/>
              </a:defRPr>
            </a:pPr>
            <a:r>
              <a:t>  Blocks:</a:t>
            </a:r>
            <a:br/>
            <a:r>
              <a:t>    0x10dd54000: content = { </a:t>
            </a:r>
            <a:r>
              <a:rPr>
                <a:solidFill>
                  <a:schemeClr val="accent5">
                    <a:hueOff val="106044"/>
                    <a:satOff val="10158"/>
                    <a:lumOff val="16042"/>
                  </a:schemeClr>
                </a:solidFill>
              </a:rPr>
              <a:t>0x50 0xf2 0x0f 0x10 0x05 0x07 0x00 0x00 0x00 0xe8 ...</a:t>
            </a:r>
            <a:r>
              <a:t> }, 16-bytes, 4 edges</a:t>
            </a:r>
            <a:br/>
            <a:r>
              <a:t>  …</a:t>
            </a:r>
            <a:br/>
            <a:r>
              <a:t>Result = 3.141593e+00</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08">
                                            <p:bg/>
                                          </p:spTgt>
                                        </p:tgtEl>
                                        <p:attrNameLst>
                                          <p:attrName>style.visibility</p:attrName>
                                        </p:attrNameLst>
                                      </p:cBhvr>
                                      <p:to>
                                        <p:strVal val="visible"/>
                                      </p:to>
                                    </p:set>
                                    <p:animEffect filter="fade" transition="in">
                                      <p:cBhvr>
                                        <p:cTn id="7" dur="500"/>
                                        <p:tgtEl>
                                          <p:spTgt spid="80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08">
                                            <p:txEl>
                                              <p:pRg st="0" end="0"/>
                                            </p:txEl>
                                          </p:spTgt>
                                        </p:tgtEl>
                                        <p:attrNameLst>
                                          <p:attrName>style.visibility</p:attrName>
                                        </p:attrNameLst>
                                      </p:cBhvr>
                                      <p:to>
                                        <p:strVal val="visible"/>
                                      </p:to>
                                    </p:set>
                                    <p:animEffect filter="fade" transition="in">
                                      <p:cBhvr>
                                        <p:cTn id="10" dur="500"/>
                                        <p:tgtEl>
                                          <p:spTgt spid="80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08">
                                            <p:txEl>
                                              <p:pRg st="1" end="1"/>
                                            </p:txEl>
                                          </p:spTgt>
                                        </p:tgtEl>
                                        <p:attrNameLst>
                                          <p:attrName>style.visibility</p:attrName>
                                        </p:attrNameLst>
                                      </p:cBhvr>
                                      <p:to>
                                        <p:strVal val="visible"/>
                                      </p:to>
                                    </p:set>
                                    <p:animEffect filter="fade" transition="in">
                                      <p:cBhvr>
                                        <p:cTn id="15" dur="500"/>
                                        <p:tgtEl>
                                          <p:spTgt spid="80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08">
                                            <p:txEl>
                                              <p:pRg st="2" end="2"/>
                                            </p:txEl>
                                          </p:spTgt>
                                        </p:tgtEl>
                                        <p:attrNameLst>
                                          <p:attrName>style.visibility</p:attrName>
                                        </p:attrNameLst>
                                      </p:cBhvr>
                                      <p:to>
                                        <p:strVal val="visible"/>
                                      </p:to>
                                    </p:set>
                                    <p:animEffect filter="fade" transition="in">
                                      <p:cBhvr>
                                        <p:cTn id="20" dur="500"/>
                                        <p:tgtEl>
                                          <p:spTgt spid="80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08">
                                            <p:txEl>
                                              <p:pRg st="3" end="3"/>
                                            </p:txEl>
                                          </p:spTgt>
                                        </p:tgtEl>
                                        <p:attrNameLst>
                                          <p:attrName>style.visibility</p:attrName>
                                        </p:attrNameLst>
                                      </p:cBhvr>
                                      <p:to>
                                        <p:strVal val="visible"/>
                                      </p:to>
                                    </p:set>
                                    <p:animEffect filter="fade" transition="in">
                                      <p:cBhvr>
                                        <p:cTn id="25" dur="500"/>
                                        <p:tgtEl>
                                          <p:spTgt spid="80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808">
                                            <p:txEl>
                                              <p:pRg st="4" end="4"/>
                                            </p:txEl>
                                          </p:spTgt>
                                        </p:tgtEl>
                                        <p:attrNameLst>
                                          <p:attrName>style.visibility</p:attrName>
                                        </p:attrNameLst>
                                      </p:cBhvr>
                                      <p:to>
                                        <p:strVal val="visible"/>
                                      </p:to>
                                    </p:set>
                                    <p:animEffect filter="fade" transition="in">
                                      <p:cBhvr>
                                        <p:cTn id="30" dur="500"/>
                                        <p:tgtEl>
                                          <p:spTgt spid="80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808">
                                            <p:txEl>
                                              <p:pRg st="5" end="5"/>
                                            </p:txEl>
                                          </p:spTgt>
                                        </p:tgtEl>
                                        <p:attrNameLst>
                                          <p:attrName>style.visibility</p:attrName>
                                        </p:attrNameLst>
                                      </p:cBhvr>
                                      <p:to>
                                        <p:strVal val="visible"/>
                                      </p:to>
                                    </p:set>
                                    <p:animEffect filter="fade" transition="in">
                                      <p:cBhvr>
                                        <p:cTn id="35" dur="500"/>
                                        <p:tgtEl>
                                          <p:spTgt spid="80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808">
                                            <p:txEl>
                                              <p:pRg st="6" end="6"/>
                                            </p:txEl>
                                          </p:spTgt>
                                        </p:tgtEl>
                                        <p:attrNameLst>
                                          <p:attrName>style.visibility</p:attrName>
                                        </p:attrNameLst>
                                      </p:cBhvr>
                                      <p:to>
                                        <p:strVal val="visible"/>
                                      </p:to>
                                    </p:set>
                                    <p:animEffect filter="fade" transition="in">
                                      <p:cBhvr>
                                        <p:cTn id="40" dur="500"/>
                                        <p:tgtEl>
                                          <p:spTgt spid="80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8" grpId="1"/>
    </p:bldLst>
  </p:timing>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Exercise 5"/>
          <p:cNvSpPr txBox="1"/>
          <p:nvPr>
            <p:ph type="title"/>
          </p:nvPr>
        </p:nvSpPr>
        <p:spPr>
          <a:prstGeom prst="rect">
            <a:avLst/>
          </a:prstGeom>
        </p:spPr>
        <p:txBody>
          <a:bodyPr/>
          <a:lstStyle/>
          <a:p>
            <a:pPr/>
            <a:r>
              <a:t>Exercise 5</a:t>
            </a:r>
          </a:p>
        </p:txBody>
      </p:sp>
      <p:sp>
        <p:nvSpPr>
          <p:cNvPr id="811" name="What is this good f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is this good for?</a:t>
            </a:r>
          </a:p>
        </p:txBody>
      </p:sp>
      <p:sp>
        <p:nvSpPr>
          <p:cNvPr id="812" name="ORC uses it to discover initializers, implement exceptions and TLV, etc.…"/>
          <p:cNvSpPr txBox="1"/>
          <p:nvPr>
            <p:ph type="body" idx="1"/>
          </p:nvPr>
        </p:nvSpPr>
        <p:spPr>
          <a:prstGeom prst="rect">
            <a:avLst/>
          </a:prstGeom>
        </p:spPr>
        <p:txBody>
          <a:bodyPr/>
          <a:lstStyle/>
          <a:p>
            <a:pPr/>
            <a:r>
              <a:t>ORC uses it to discover initializers, implement exceptions and TLV, etc.</a:t>
            </a:r>
          </a:p>
          <a:p>
            <a:pPr/>
            <a:r>
              <a:t>Apply range-based optimizations to instruction streams (on by default)</a:t>
            </a:r>
          </a:p>
          <a:p>
            <a:pPr/>
            <a:r>
              <a:t>Fine-grained control over the implementation of lazy control flow, e.g. …</a:t>
            </a:r>
          </a:p>
          <a:p>
            <a:pPr lvl="1"/>
            <a:r>
              <a:t>Record and rewrite call-sites to bypass stub functions</a:t>
            </a:r>
          </a:p>
          <a:p>
            <a:pPr lvl="1"/>
            <a:r>
              <a:t>Insert nop-sleds at the start of functions</a:t>
            </a:r>
          </a:p>
          <a:p>
            <a:pPr/>
            <a:r>
              <a:t>Insert some instrumentation and logging without polluting compiled objects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12">
                                            <p:bg/>
                                          </p:spTgt>
                                        </p:tgtEl>
                                        <p:attrNameLst>
                                          <p:attrName>style.visibility</p:attrName>
                                        </p:attrNameLst>
                                      </p:cBhvr>
                                      <p:to>
                                        <p:strVal val="visible"/>
                                      </p:to>
                                    </p:set>
                                    <p:animEffect filter="fade" transition="in">
                                      <p:cBhvr>
                                        <p:cTn id="7" dur="500"/>
                                        <p:tgtEl>
                                          <p:spTgt spid="81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12">
                                            <p:txEl>
                                              <p:pRg st="0" end="0"/>
                                            </p:txEl>
                                          </p:spTgt>
                                        </p:tgtEl>
                                        <p:attrNameLst>
                                          <p:attrName>style.visibility</p:attrName>
                                        </p:attrNameLst>
                                      </p:cBhvr>
                                      <p:to>
                                        <p:strVal val="visible"/>
                                      </p:to>
                                    </p:set>
                                    <p:animEffect filter="fade" transition="in">
                                      <p:cBhvr>
                                        <p:cTn id="10" dur="500"/>
                                        <p:tgtEl>
                                          <p:spTgt spid="8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12">
                                            <p:txEl>
                                              <p:pRg st="1" end="1"/>
                                            </p:txEl>
                                          </p:spTgt>
                                        </p:tgtEl>
                                        <p:attrNameLst>
                                          <p:attrName>style.visibility</p:attrName>
                                        </p:attrNameLst>
                                      </p:cBhvr>
                                      <p:to>
                                        <p:strVal val="visible"/>
                                      </p:to>
                                    </p:set>
                                    <p:animEffect filter="fade" transition="in">
                                      <p:cBhvr>
                                        <p:cTn id="15" dur="500"/>
                                        <p:tgtEl>
                                          <p:spTgt spid="8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12">
                                            <p:txEl>
                                              <p:pRg st="2" end="2"/>
                                            </p:txEl>
                                          </p:spTgt>
                                        </p:tgtEl>
                                        <p:attrNameLst>
                                          <p:attrName>style.visibility</p:attrName>
                                        </p:attrNameLst>
                                      </p:cBhvr>
                                      <p:to>
                                        <p:strVal val="visible"/>
                                      </p:to>
                                    </p:set>
                                    <p:animEffect filter="fade" transition="in">
                                      <p:cBhvr>
                                        <p:cTn id="20" dur="500"/>
                                        <p:tgtEl>
                                          <p:spTgt spid="8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12">
                                            <p:txEl>
                                              <p:pRg st="3" end="3"/>
                                            </p:txEl>
                                          </p:spTgt>
                                        </p:tgtEl>
                                        <p:attrNameLst>
                                          <p:attrName>style.visibility</p:attrName>
                                        </p:attrNameLst>
                                      </p:cBhvr>
                                      <p:to>
                                        <p:strVal val="visible"/>
                                      </p:to>
                                    </p:set>
                                    <p:animEffect filter="fade" transition="in">
                                      <p:cBhvr>
                                        <p:cTn id="25" dur="500"/>
                                        <p:tgtEl>
                                          <p:spTgt spid="81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812">
                                            <p:txEl>
                                              <p:pRg st="4" end="4"/>
                                            </p:txEl>
                                          </p:spTgt>
                                        </p:tgtEl>
                                        <p:attrNameLst>
                                          <p:attrName>style.visibility</p:attrName>
                                        </p:attrNameLst>
                                      </p:cBhvr>
                                      <p:to>
                                        <p:strVal val="visible"/>
                                      </p:to>
                                    </p:set>
                                    <p:animEffect filter="fade" transition="in">
                                      <p:cBhvr>
                                        <p:cTn id="30" dur="500"/>
                                        <p:tgtEl>
                                          <p:spTgt spid="81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812">
                                            <p:txEl>
                                              <p:pRg st="5" end="5"/>
                                            </p:txEl>
                                          </p:spTgt>
                                        </p:tgtEl>
                                        <p:attrNameLst>
                                          <p:attrName>style.visibility</p:attrName>
                                        </p:attrNameLst>
                                      </p:cBhvr>
                                      <p:to>
                                        <p:strVal val="visible"/>
                                      </p:to>
                                    </p:set>
                                    <p:animEffect filter="fade" transition="in">
                                      <p:cBhvr>
                                        <p:cTn id="35" dur="500"/>
                                        <p:tgtEl>
                                          <p:spTgt spid="81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12" grpId="1"/>
    </p:bldLst>
  </p:timing>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Further topics"/>
          <p:cNvSpPr txBox="1"/>
          <p:nvPr>
            <p:ph type="body" sz="half" idx="1"/>
          </p:nvPr>
        </p:nvSpPr>
        <p:spPr>
          <a:prstGeom prst="rect">
            <a:avLst/>
          </a:prstGeom>
        </p:spPr>
        <p:txBody>
          <a:bodyPr/>
          <a:lstStyle>
            <a:lvl1pPr>
              <a:lnSpc>
                <a:spcPct val="110000"/>
              </a:lnSpc>
            </a:lvl1pPr>
          </a:lstStyle>
          <a:p>
            <a:pPr/>
            <a:r>
              <a:t>Further topics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6" name="Reoptimization"/>
          <p:cNvSpPr txBox="1"/>
          <p:nvPr>
            <p:ph type="title"/>
          </p:nvPr>
        </p:nvSpPr>
        <p:spPr>
          <a:prstGeom prst="rect">
            <a:avLst/>
          </a:prstGeom>
        </p:spPr>
        <p:txBody>
          <a:bodyPr/>
          <a:lstStyle/>
          <a:p>
            <a:pPr/>
            <a:r>
              <a:t>Reoptimization</a:t>
            </a:r>
          </a:p>
        </p:txBody>
      </p:sp>
      <p:sp>
        <p:nvSpPr>
          <p:cNvPr id="817" name="Tiering up generated code performa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Tiering up generated code performance</a:t>
            </a:r>
          </a:p>
        </p:txBody>
      </p:sp>
      <p:sp>
        <p:nvSpPr>
          <p:cNvPr id="818" name="Fast compile up-front at low optimization level…"/>
          <p:cNvSpPr txBox="1"/>
          <p:nvPr>
            <p:ph type="body" idx="1"/>
          </p:nvPr>
        </p:nvSpPr>
        <p:spPr>
          <a:prstGeom prst="rect">
            <a:avLst/>
          </a:prstGeom>
        </p:spPr>
        <p:txBody>
          <a:bodyPr/>
          <a:lstStyle/>
          <a:p>
            <a:pPr/>
            <a:r>
              <a:t>Fast compile up-front at low optimization level</a:t>
            </a:r>
          </a:p>
          <a:p>
            <a:pPr/>
            <a:r>
              <a:t>Recompile hot functions at a higher optimization level</a:t>
            </a:r>
          </a:p>
          <a:p>
            <a:pPr/>
            <a:r>
              <a:t>ORC’s symbol lookup system makes this easy to express in a cross-platform and thread safe way</a:t>
            </a:r>
          </a:p>
          <a:p>
            <a:pPr/>
            <a:r>
              <a:t>Initial work is happening as part of this year’s Google Summer of Code</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18">
                                            <p:bg/>
                                          </p:spTgt>
                                        </p:tgtEl>
                                        <p:attrNameLst>
                                          <p:attrName>style.visibility</p:attrName>
                                        </p:attrNameLst>
                                      </p:cBhvr>
                                      <p:to>
                                        <p:strVal val="visible"/>
                                      </p:to>
                                    </p:set>
                                    <p:animEffect filter="fade" transition="in">
                                      <p:cBhvr>
                                        <p:cTn id="7" dur="500"/>
                                        <p:tgtEl>
                                          <p:spTgt spid="81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18">
                                            <p:txEl>
                                              <p:pRg st="0" end="0"/>
                                            </p:txEl>
                                          </p:spTgt>
                                        </p:tgtEl>
                                        <p:attrNameLst>
                                          <p:attrName>style.visibility</p:attrName>
                                        </p:attrNameLst>
                                      </p:cBhvr>
                                      <p:to>
                                        <p:strVal val="visible"/>
                                      </p:to>
                                    </p:set>
                                    <p:animEffect filter="fade" transition="in">
                                      <p:cBhvr>
                                        <p:cTn id="10" dur="500"/>
                                        <p:tgtEl>
                                          <p:spTgt spid="8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18">
                                            <p:txEl>
                                              <p:pRg st="1" end="1"/>
                                            </p:txEl>
                                          </p:spTgt>
                                        </p:tgtEl>
                                        <p:attrNameLst>
                                          <p:attrName>style.visibility</p:attrName>
                                        </p:attrNameLst>
                                      </p:cBhvr>
                                      <p:to>
                                        <p:strVal val="visible"/>
                                      </p:to>
                                    </p:set>
                                    <p:animEffect filter="fade" transition="in">
                                      <p:cBhvr>
                                        <p:cTn id="15" dur="500"/>
                                        <p:tgtEl>
                                          <p:spTgt spid="81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18">
                                            <p:txEl>
                                              <p:pRg st="2" end="2"/>
                                            </p:txEl>
                                          </p:spTgt>
                                        </p:tgtEl>
                                        <p:attrNameLst>
                                          <p:attrName>style.visibility</p:attrName>
                                        </p:attrNameLst>
                                      </p:cBhvr>
                                      <p:to>
                                        <p:strVal val="visible"/>
                                      </p:to>
                                    </p:set>
                                    <p:animEffect filter="fade" transition="in">
                                      <p:cBhvr>
                                        <p:cTn id="20" dur="500"/>
                                        <p:tgtEl>
                                          <p:spTgt spid="81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18">
                                            <p:txEl>
                                              <p:pRg st="3" end="3"/>
                                            </p:txEl>
                                          </p:spTgt>
                                        </p:tgtEl>
                                        <p:attrNameLst>
                                          <p:attrName>style.visibility</p:attrName>
                                        </p:attrNameLst>
                                      </p:cBhvr>
                                      <p:to>
                                        <p:strVal val="visible"/>
                                      </p:to>
                                    </p:set>
                                    <p:animEffect filter="fade" transition="in">
                                      <p:cBhvr>
                                        <p:cTn id="25" dur="500"/>
                                        <p:tgtEl>
                                          <p:spTgt spid="81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18" grpId="1"/>
    </p:bldLst>
  </p:timing>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Speculation"/>
          <p:cNvSpPr txBox="1"/>
          <p:nvPr>
            <p:ph type="title"/>
          </p:nvPr>
        </p:nvSpPr>
        <p:spPr>
          <a:prstGeom prst="rect">
            <a:avLst/>
          </a:prstGeom>
        </p:spPr>
        <p:txBody>
          <a:bodyPr/>
          <a:lstStyle/>
          <a:p>
            <a:pPr/>
            <a:r>
              <a:t>Speculation</a:t>
            </a:r>
          </a:p>
        </p:txBody>
      </p:sp>
      <p:sp>
        <p:nvSpPr>
          <p:cNvPr id="821" name="Sometimes it pays to be a little less laz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Sometimes it pays to be a little less lazy</a:t>
            </a:r>
          </a:p>
        </p:txBody>
      </p:sp>
      <p:sp>
        <p:nvSpPr>
          <p:cNvPr id="822" name="If we wait until we hit a stub then execution of JIT’d code blocks on compiles…"/>
          <p:cNvSpPr txBox="1"/>
          <p:nvPr>
            <p:ph type="body" idx="1"/>
          </p:nvPr>
        </p:nvSpPr>
        <p:spPr>
          <a:prstGeom prst="rect">
            <a:avLst/>
          </a:prstGeom>
        </p:spPr>
        <p:txBody>
          <a:bodyPr/>
          <a:lstStyle/>
          <a:p>
            <a:pPr/>
            <a:r>
              <a:t>If we wait until we hit a stub then execution of JIT’d code blocks on compiles</a:t>
            </a:r>
          </a:p>
          <a:p>
            <a:pPr/>
            <a:r>
              <a:t>Some function executions can be guessed at in advance</a:t>
            </a:r>
          </a:p>
          <a:p>
            <a:pPr lvl="1"/>
            <a:r>
              <a:t>Use program analysis, or profile data, or both</a:t>
            </a:r>
          </a:p>
          <a:p>
            <a:pPr/>
            <a:r>
              <a:t>If we have free resources then kick compiles off early (it just takes a lookup)</a:t>
            </a:r>
          </a:p>
          <a:p>
            <a:pPr/>
            <a:r>
              <a:t>When we speculate effectively we should be able to hide compile latency</a:t>
            </a:r>
          </a:p>
          <a:p>
            <a:pPr/>
            <a:r>
              <a:t>Identifying good quality speculation opportunities is an open problem in LLVM</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22">
                                            <p:bg/>
                                          </p:spTgt>
                                        </p:tgtEl>
                                        <p:attrNameLst>
                                          <p:attrName>style.visibility</p:attrName>
                                        </p:attrNameLst>
                                      </p:cBhvr>
                                      <p:to>
                                        <p:strVal val="visible"/>
                                      </p:to>
                                    </p:set>
                                    <p:animEffect filter="fade" transition="in">
                                      <p:cBhvr>
                                        <p:cTn id="7" dur="500"/>
                                        <p:tgtEl>
                                          <p:spTgt spid="82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22">
                                            <p:txEl>
                                              <p:pRg st="0" end="0"/>
                                            </p:txEl>
                                          </p:spTgt>
                                        </p:tgtEl>
                                        <p:attrNameLst>
                                          <p:attrName>style.visibility</p:attrName>
                                        </p:attrNameLst>
                                      </p:cBhvr>
                                      <p:to>
                                        <p:strVal val="visible"/>
                                      </p:to>
                                    </p:set>
                                    <p:animEffect filter="fade" transition="in">
                                      <p:cBhvr>
                                        <p:cTn id="10" dur="500"/>
                                        <p:tgtEl>
                                          <p:spTgt spid="8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22">
                                            <p:txEl>
                                              <p:pRg st="1" end="1"/>
                                            </p:txEl>
                                          </p:spTgt>
                                        </p:tgtEl>
                                        <p:attrNameLst>
                                          <p:attrName>style.visibility</p:attrName>
                                        </p:attrNameLst>
                                      </p:cBhvr>
                                      <p:to>
                                        <p:strVal val="visible"/>
                                      </p:to>
                                    </p:set>
                                    <p:animEffect filter="fade" transition="in">
                                      <p:cBhvr>
                                        <p:cTn id="15" dur="500"/>
                                        <p:tgtEl>
                                          <p:spTgt spid="8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22">
                                            <p:txEl>
                                              <p:pRg st="2" end="2"/>
                                            </p:txEl>
                                          </p:spTgt>
                                        </p:tgtEl>
                                        <p:attrNameLst>
                                          <p:attrName>style.visibility</p:attrName>
                                        </p:attrNameLst>
                                      </p:cBhvr>
                                      <p:to>
                                        <p:strVal val="visible"/>
                                      </p:to>
                                    </p:set>
                                    <p:animEffect filter="fade" transition="in">
                                      <p:cBhvr>
                                        <p:cTn id="20" dur="500"/>
                                        <p:tgtEl>
                                          <p:spTgt spid="8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22">
                                            <p:txEl>
                                              <p:pRg st="3" end="3"/>
                                            </p:txEl>
                                          </p:spTgt>
                                        </p:tgtEl>
                                        <p:attrNameLst>
                                          <p:attrName>style.visibility</p:attrName>
                                        </p:attrNameLst>
                                      </p:cBhvr>
                                      <p:to>
                                        <p:strVal val="visible"/>
                                      </p:to>
                                    </p:set>
                                    <p:animEffect filter="fade" transition="in">
                                      <p:cBhvr>
                                        <p:cTn id="25" dur="500"/>
                                        <p:tgtEl>
                                          <p:spTgt spid="8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822">
                                            <p:txEl>
                                              <p:pRg st="4" end="4"/>
                                            </p:txEl>
                                          </p:spTgt>
                                        </p:tgtEl>
                                        <p:attrNameLst>
                                          <p:attrName>style.visibility</p:attrName>
                                        </p:attrNameLst>
                                      </p:cBhvr>
                                      <p:to>
                                        <p:strVal val="visible"/>
                                      </p:to>
                                    </p:set>
                                    <p:animEffect filter="fade" transition="in">
                                      <p:cBhvr>
                                        <p:cTn id="30" dur="500"/>
                                        <p:tgtEl>
                                          <p:spTgt spid="8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822">
                                            <p:txEl>
                                              <p:pRg st="5" end="5"/>
                                            </p:txEl>
                                          </p:spTgt>
                                        </p:tgtEl>
                                        <p:attrNameLst>
                                          <p:attrName>style.visibility</p:attrName>
                                        </p:attrNameLst>
                                      </p:cBhvr>
                                      <p:to>
                                        <p:strVal val="visible"/>
                                      </p:to>
                                    </p:set>
                                    <p:animEffect filter="fade" transition="in">
                                      <p:cBhvr>
                                        <p:cTn id="35" dur="500"/>
                                        <p:tgtEl>
                                          <p:spTgt spid="82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2" grpId="1"/>
    </p:bldLst>
  </p:timing>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4" name="Further, further topics"/>
          <p:cNvSpPr txBox="1"/>
          <p:nvPr>
            <p:ph type="title"/>
          </p:nvPr>
        </p:nvSpPr>
        <p:spPr>
          <a:prstGeom prst="rect">
            <a:avLst/>
          </a:prstGeom>
        </p:spPr>
        <p:txBody>
          <a:bodyPr/>
          <a:lstStyle/>
          <a:p>
            <a:pPr/>
            <a:r>
              <a:t>Further, further topics</a:t>
            </a:r>
          </a:p>
        </p:txBody>
      </p:sp>
      <p:sp>
        <p:nvSpPr>
          <p:cNvPr id="825" name="There is a lot we couldn’t cover tod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There is a lot we couldn’t cover today</a:t>
            </a:r>
          </a:p>
        </p:txBody>
      </p:sp>
      <p:sp>
        <p:nvSpPr>
          <p:cNvPr id="826" name="JIT Linker developments (new backends, optimizations)…"/>
          <p:cNvSpPr txBox="1"/>
          <p:nvPr>
            <p:ph type="body" idx="1"/>
          </p:nvPr>
        </p:nvSpPr>
        <p:spPr>
          <a:prstGeom prst="rect">
            <a:avLst/>
          </a:prstGeom>
        </p:spPr>
        <p:txBody>
          <a:bodyPr/>
          <a:lstStyle/>
          <a:p>
            <a:pPr marL="684530" indent="-684530" defTabSz="808990">
              <a:spcBef>
                <a:spcPts val="1700"/>
              </a:spcBef>
              <a:buSzPct val="123000"/>
              <a:buChar char="•"/>
              <a:defRPr spc="-53" sz="5390"/>
            </a:pPr>
            <a:r>
              <a:t>JIT Linker developments (new backends, optimizations)</a:t>
            </a:r>
          </a:p>
          <a:p>
            <a:pPr marL="684530" indent="-684530" defTabSz="808990">
              <a:spcBef>
                <a:spcPts val="1700"/>
              </a:spcBef>
              <a:buSzPct val="123000"/>
              <a:buChar char="•"/>
              <a:defRPr spc="-53" sz="5390"/>
            </a:pPr>
            <a:r>
              <a:t>The ORC runtime (dlopen emulation)</a:t>
            </a:r>
          </a:p>
          <a:p>
            <a:pPr marL="684530" indent="-684530" defTabSz="808990">
              <a:spcBef>
                <a:spcPts val="1700"/>
              </a:spcBef>
              <a:buSzPct val="123000"/>
              <a:buChar char="•"/>
              <a:defRPr spc="-53" sz="5390"/>
            </a:pPr>
            <a:r>
              <a:t>Remote execution</a:t>
            </a:r>
          </a:p>
          <a:p>
            <a:pPr marL="684530" indent="-684530" defTabSz="808990">
              <a:spcBef>
                <a:spcPts val="1700"/>
              </a:spcBef>
              <a:buSzPct val="123000"/>
              <a:buChar char="•"/>
              <a:defRPr spc="-53" sz="5390"/>
            </a:pPr>
            <a:r>
              <a:t>Debugger and profiling support for JIT’d code</a:t>
            </a:r>
          </a:p>
          <a:p>
            <a:pPr marL="684530" indent="-684530" defTabSz="808990">
              <a:spcBef>
                <a:spcPts val="1700"/>
              </a:spcBef>
              <a:buSzPct val="123000"/>
              <a:buChar char="•"/>
              <a:defRPr spc="-53" sz="5390"/>
            </a:pPr>
            <a:r>
              <a:t>…</a:t>
            </a:r>
          </a:p>
          <a:p>
            <a:pPr marL="684530" indent="-684530" defTabSz="808990">
              <a:spcBef>
                <a:spcPts val="1700"/>
              </a:spcBef>
              <a:buSzPct val="123000"/>
              <a:buChar char="•"/>
              <a:defRPr spc="-53" sz="5390"/>
            </a:pPr>
            <a:r>
              <a:t>For background check out LLVM tutorials, examples, Dev Talks, etc.</a:t>
            </a:r>
          </a:p>
          <a:p>
            <a:pPr marL="684530" indent="-684530" defTabSz="808990">
              <a:spcBef>
                <a:spcPts val="1700"/>
              </a:spcBef>
              <a:buSzPct val="123000"/>
              <a:buChar char="•"/>
              <a:defRPr spc="-53" sz="5390"/>
            </a:pPr>
            <a:r>
              <a:t>For open problems check out LLVM GitHub issues</a:t>
            </a:r>
          </a:p>
          <a:p>
            <a:pPr marL="684530" indent="-684530" defTabSz="808990">
              <a:spcBef>
                <a:spcPts val="1700"/>
              </a:spcBef>
              <a:buSzPct val="123000"/>
              <a:buChar char="•"/>
              <a:defRPr spc="-53" sz="5390"/>
            </a:pPr>
            <a:r>
              <a:t>Join the LLVM community discourse forums and discord channel</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826">
                                            <p:bg/>
                                          </p:spTgt>
                                        </p:tgtEl>
                                        <p:attrNameLst>
                                          <p:attrName>style.visibility</p:attrName>
                                        </p:attrNameLst>
                                      </p:cBhvr>
                                      <p:to>
                                        <p:strVal val="visible"/>
                                      </p:to>
                                    </p:set>
                                    <p:animEffect filter="fade" transition="in">
                                      <p:cBhvr>
                                        <p:cTn id="7" dur="500"/>
                                        <p:tgtEl>
                                          <p:spTgt spid="826">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826">
                                            <p:txEl>
                                              <p:pRg st="0" end="0"/>
                                            </p:txEl>
                                          </p:spTgt>
                                        </p:tgtEl>
                                        <p:attrNameLst>
                                          <p:attrName>style.visibility</p:attrName>
                                        </p:attrNameLst>
                                      </p:cBhvr>
                                      <p:to>
                                        <p:strVal val="visible"/>
                                      </p:to>
                                    </p:set>
                                    <p:animEffect filter="fade" transition="in">
                                      <p:cBhvr>
                                        <p:cTn id="10" dur="500"/>
                                        <p:tgtEl>
                                          <p:spTgt spid="8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826">
                                            <p:txEl>
                                              <p:pRg st="1" end="1"/>
                                            </p:txEl>
                                          </p:spTgt>
                                        </p:tgtEl>
                                        <p:attrNameLst>
                                          <p:attrName>style.visibility</p:attrName>
                                        </p:attrNameLst>
                                      </p:cBhvr>
                                      <p:to>
                                        <p:strVal val="visible"/>
                                      </p:to>
                                    </p:set>
                                    <p:animEffect filter="fade" transition="in">
                                      <p:cBhvr>
                                        <p:cTn id="15" dur="500"/>
                                        <p:tgtEl>
                                          <p:spTgt spid="82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826">
                                            <p:txEl>
                                              <p:pRg st="2" end="2"/>
                                            </p:txEl>
                                          </p:spTgt>
                                        </p:tgtEl>
                                        <p:attrNameLst>
                                          <p:attrName>style.visibility</p:attrName>
                                        </p:attrNameLst>
                                      </p:cBhvr>
                                      <p:to>
                                        <p:strVal val="visible"/>
                                      </p:to>
                                    </p:set>
                                    <p:animEffect filter="fade" transition="in">
                                      <p:cBhvr>
                                        <p:cTn id="20" dur="500"/>
                                        <p:tgtEl>
                                          <p:spTgt spid="82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826">
                                            <p:txEl>
                                              <p:pRg st="3" end="3"/>
                                            </p:txEl>
                                          </p:spTgt>
                                        </p:tgtEl>
                                        <p:attrNameLst>
                                          <p:attrName>style.visibility</p:attrName>
                                        </p:attrNameLst>
                                      </p:cBhvr>
                                      <p:to>
                                        <p:strVal val="visible"/>
                                      </p:to>
                                    </p:set>
                                    <p:animEffect filter="fade" transition="in">
                                      <p:cBhvr>
                                        <p:cTn id="25" dur="500"/>
                                        <p:tgtEl>
                                          <p:spTgt spid="82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826">
                                            <p:txEl>
                                              <p:pRg st="4" end="4"/>
                                            </p:txEl>
                                          </p:spTgt>
                                        </p:tgtEl>
                                        <p:attrNameLst>
                                          <p:attrName>style.visibility</p:attrName>
                                        </p:attrNameLst>
                                      </p:cBhvr>
                                      <p:to>
                                        <p:strVal val="visible"/>
                                      </p:to>
                                    </p:set>
                                    <p:animEffect filter="fade" transition="in">
                                      <p:cBhvr>
                                        <p:cTn id="30" dur="500"/>
                                        <p:tgtEl>
                                          <p:spTgt spid="82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826">
                                            <p:txEl>
                                              <p:pRg st="5" end="5"/>
                                            </p:txEl>
                                          </p:spTgt>
                                        </p:tgtEl>
                                        <p:attrNameLst>
                                          <p:attrName>style.visibility</p:attrName>
                                        </p:attrNameLst>
                                      </p:cBhvr>
                                      <p:to>
                                        <p:strVal val="visible"/>
                                      </p:to>
                                    </p:set>
                                    <p:animEffect filter="fade" transition="in">
                                      <p:cBhvr>
                                        <p:cTn id="35" dur="500"/>
                                        <p:tgtEl>
                                          <p:spTgt spid="82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826">
                                            <p:txEl>
                                              <p:pRg st="6" end="6"/>
                                            </p:txEl>
                                          </p:spTgt>
                                        </p:tgtEl>
                                        <p:attrNameLst>
                                          <p:attrName>style.visibility</p:attrName>
                                        </p:attrNameLst>
                                      </p:cBhvr>
                                      <p:to>
                                        <p:strVal val="visible"/>
                                      </p:to>
                                    </p:set>
                                    <p:animEffect filter="fade" transition="in">
                                      <p:cBhvr>
                                        <p:cTn id="40" dur="500"/>
                                        <p:tgtEl>
                                          <p:spTgt spid="82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10" grpId="1" fill="hold">
                                  <p:stCondLst>
                                    <p:cond delay="0"/>
                                  </p:stCondLst>
                                  <p:iterate type="el" backwards="0">
                                    <p:tmAbs val="0"/>
                                  </p:iterate>
                                  <p:childTnLst>
                                    <p:set>
                                      <p:cBhvr>
                                        <p:cTn id="44" fill="hold"/>
                                        <p:tgtEl>
                                          <p:spTgt spid="826">
                                            <p:txEl>
                                              <p:pRg st="7" end="7"/>
                                            </p:txEl>
                                          </p:spTgt>
                                        </p:tgtEl>
                                        <p:attrNameLst>
                                          <p:attrName>style.visibility</p:attrName>
                                        </p:attrNameLst>
                                      </p:cBhvr>
                                      <p:to>
                                        <p:strVal val="visible"/>
                                      </p:to>
                                    </p:set>
                                    <p:animEffect filter="fade" transition="in">
                                      <p:cBhvr>
                                        <p:cTn id="45" dur="500"/>
                                        <p:tgtEl>
                                          <p:spTgt spid="82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LVM IR"/>
          <p:cNvSpPr txBox="1"/>
          <p:nvPr>
            <p:ph type="title"/>
          </p:nvPr>
        </p:nvSpPr>
        <p:spPr>
          <a:prstGeom prst="rect">
            <a:avLst/>
          </a:prstGeom>
        </p:spPr>
        <p:txBody>
          <a:bodyPr/>
          <a:lstStyle/>
          <a:p>
            <a:pPr/>
            <a:r>
              <a:t>LLVM IR</a:t>
            </a:r>
          </a:p>
        </p:txBody>
      </p:sp>
      <p:sp>
        <p:nvSpPr>
          <p:cNvPr id="198" name="Benefi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Benefits</a:t>
            </a:r>
          </a:p>
        </p:txBody>
      </p:sp>
      <p:sp>
        <p:nvSpPr>
          <p:cNvPr id="199" name="LLVM"/>
          <p:cNvSpPr/>
          <p:nvPr/>
        </p:nvSpPr>
        <p:spPr>
          <a:xfrm>
            <a:off x="12371884" y="6035632"/>
            <a:ext cx="3027362" cy="266133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LLVM</a:t>
            </a:r>
          </a:p>
        </p:txBody>
      </p:sp>
      <p:sp>
        <p:nvSpPr>
          <p:cNvPr id="200" name="C++"/>
          <p:cNvSpPr txBox="1"/>
          <p:nvPr/>
        </p:nvSpPr>
        <p:spPr>
          <a:xfrm>
            <a:off x="2380352" y="4984997"/>
            <a:ext cx="1571827"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C++</a:t>
            </a:r>
          </a:p>
        </p:txBody>
      </p:sp>
      <p:sp>
        <p:nvSpPr>
          <p:cNvPr id="201" name="Rust"/>
          <p:cNvSpPr txBox="1"/>
          <p:nvPr/>
        </p:nvSpPr>
        <p:spPr>
          <a:xfrm>
            <a:off x="2380352" y="6329910"/>
            <a:ext cx="1909374"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Rust</a:t>
            </a:r>
          </a:p>
        </p:txBody>
      </p:sp>
      <p:sp>
        <p:nvSpPr>
          <p:cNvPr id="202" name="Swift"/>
          <p:cNvSpPr txBox="1"/>
          <p:nvPr/>
        </p:nvSpPr>
        <p:spPr>
          <a:xfrm>
            <a:off x="2380352" y="7674823"/>
            <a:ext cx="1909374"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Swift</a:t>
            </a:r>
          </a:p>
        </p:txBody>
      </p:sp>
      <p:sp>
        <p:nvSpPr>
          <p:cNvPr id="203" name="(Your language)"/>
          <p:cNvSpPr txBox="1"/>
          <p:nvPr/>
        </p:nvSpPr>
        <p:spPr>
          <a:xfrm>
            <a:off x="1403837" y="9019736"/>
            <a:ext cx="3862404"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594360">
              <a:defRPr b="1" sz="3960"/>
            </a:lvl1pPr>
          </a:lstStyle>
          <a:p>
            <a:pPr/>
            <a:r>
              <a:t>(Your language)</a:t>
            </a:r>
          </a:p>
        </p:txBody>
      </p:sp>
      <p:sp>
        <p:nvSpPr>
          <p:cNvPr id="204" name="LLVM…"/>
          <p:cNvSpPr txBox="1"/>
          <p:nvPr/>
        </p:nvSpPr>
        <p:spPr>
          <a:xfrm>
            <a:off x="8286564" y="6518275"/>
            <a:ext cx="2175605" cy="169604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00735">
              <a:defRPr b="1" sz="5238"/>
            </a:pPr>
            <a:r>
              <a:t>LLVM </a:t>
            </a:r>
          </a:p>
          <a:p>
            <a:pPr defTabSz="800735">
              <a:defRPr b="1" sz="5238"/>
            </a:pPr>
            <a:r>
              <a:t>IR</a:t>
            </a:r>
          </a:p>
        </p:txBody>
      </p:sp>
      <p:sp>
        <p:nvSpPr>
          <p:cNvPr id="222" name="Connection Line"/>
          <p:cNvSpPr/>
          <p:nvPr/>
        </p:nvSpPr>
        <p:spPr>
          <a:xfrm>
            <a:off x="12675159" y="6421972"/>
            <a:ext cx="1280584" cy="1280584"/>
          </a:xfrm>
          <a:custGeom>
            <a:avLst/>
            <a:gdLst/>
            <a:ahLst/>
            <a:cxnLst>
              <a:cxn ang="0">
                <a:pos x="wd2" y="hd2"/>
              </a:cxn>
              <a:cxn ang="5400000">
                <a:pos x="wd2" y="hd2"/>
              </a:cxn>
              <a:cxn ang="10800000">
                <a:pos x="wd2" y="hd2"/>
              </a:cxn>
              <a:cxn ang="16200000">
                <a:pos x="wd2" y="hd2"/>
              </a:cxn>
            </a:cxnLst>
            <a:rect l="0" t="0" r="r" b="b"/>
            <a:pathLst>
              <a:path w="20419" h="20419" fill="norm" stroke="1" extrusionOk="0">
                <a:moveTo>
                  <a:pt x="169" y="20419"/>
                </a:moveTo>
                <a:cubicBezTo>
                  <a:pt x="-1181" y="5569"/>
                  <a:pt x="5569" y="-1181"/>
                  <a:pt x="20419" y="169"/>
                </a:cubicBezTo>
              </a:path>
            </a:pathLst>
          </a:custGeom>
          <a:ln w="25400">
            <a:solidFill>
              <a:srgbClr val="FFFFFF"/>
            </a:solidFill>
            <a:miter lim="400000"/>
          </a:ln>
        </p:spPr>
        <p:txBody>
          <a:bodyPr/>
          <a:lstStyle/>
          <a:p>
            <a:pPr/>
          </a:p>
        </p:txBody>
      </p:sp>
      <p:sp>
        <p:nvSpPr>
          <p:cNvPr id="223" name="Connection Line"/>
          <p:cNvSpPr/>
          <p:nvPr/>
        </p:nvSpPr>
        <p:spPr>
          <a:xfrm>
            <a:off x="12802159" y="6427748"/>
            <a:ext cx="1280584" cy="1280584"/>
          </a:xfrm>
          <a:custGeom>
            <a:avLst/>
            <a:gdLst/>
            <a:ahLst/>
            <a:cxnLst>
              <a:cxn ang="0">
                <a:pos x="wd2" y="hd2"/>
              </a:cxn>
              <a:cxn ang="5400000">
                <a:pos x="wd2" y="hd2"/>
              </a:cxn>
              <a:cxn ang="10800000">
                <a:pos x="wd2" y="hd2"/>
              </a:cxn>
              <a:cxn ang="16200000">
                <a:pos x="wd2" y="hd2"/>
              </a:cxn>
            </a:cxnLst>
            <a:rect l="0" t="0" r="r" b="b"/>
            <a:pathLst>
              <a:path w="20419" h="20419" fill="norm" stroke="1" extrusionOk="0">
                <a:moveTo>
                  <a:pt x="169" y="20419"/>
                </a:moveTo>
                <a:cubicBezTo>
                  <a:pt x="-1181" y="5569"/>
                  <a:pt x="5569" y="-1181"/>
                  <a:pt x="20419" y="169"/>
                </a:cubicBezTo>
              </a:path>
            </a:pathLst>
          </a:custGeom>
          <a:ln w="25400">
            <a:solidFill>
              <a:srgbClr val="FFFFFF"/>
            </a:solidFill>
            <a:miter lim="400000"/>
          </a:ln>
        </p:spPr>
        <p:txBody>
          <a:bodyPr/>
          <a:lstStyle/>
          <a:p>
            <a:pPr/>
          </a:p>
        </p:txBody>
      </p:sp>
      <p:sp>
        <p:nvSpPr>
          <p:cNvPr id="224" name="Connection Line"/>
          <p:cNvSpPr/>
          <p:nvPr/>
        </p:nvSpPr>
        <p:spPr>
          <a:xfrm>
            <a:off x="4455292" y="5420867"/>
            <a:ext cx="4518395" cy="1097406"/>
          </a:xfrm>
          <a:custGeom>
            <a:avLst/>
            <a:gdLst/>
            <a:ahLst/>
            <a:cxnLst>
              <a:cxn ang="0">
                <a:pos x="wd2" y="hd2"/>
              </a:cxn>
              <a:cxn ang="5400000">
                <a:pos x="wd2" y="hd2"/>
              </a:cxn>
              <a:cxn ang="10800000">
                <a:pos x="wd2" y="hd2"/>
              </a:cxn>
              <a:cxn ang="16200000">
                <a:pos x="wd2" y="hd2"/>
              </a:cxn>
            </a:cxnLst>
            <a:rect l="0" t="0" r="r" b="b"/>
            <a:pathLst>
              <a:path w="21600" h="19479" fill="norm" stroke="1" extrusionOk="0">
                <a:moveTo>
                  <a:pt x="0" y="628"/>
                </a:moveTo>
                <a:cubicBezTo>
                  <a:pt x="11047" y="-2121"/>
                  <a:pt x="18247" y="4163"/>
                  <a:pt x="21600" y="19479"/>
                </a:cubicBezTo>
              </a:path>
            </a:pathLst>
          </a:custGeom>
          <a:ln w="38100">
            <a:solidFill>
              <a:srgbClr val="FFFFFF"/>
            </a:solidFill>
            <a:miter lim="400000"/>
            <a:tailEnd type="triangle"/>
          </a:ln>
        </p:spPr>
        <p:txBody>
          <a:bodyPr/>
          <a:lstStyle/>
          <a:p>
            <a:pPr/>
          </a:p>
        </p:txBody>
      </p:sp>
      <p:cxnSp>
        <p:nvCxnSpPr>
          <p:cNvPr id="208" name="Connection Line"/>
          <p:cNvCxnSpPr>
            <a:stCxn id="201" idx="0"/>
            <a:endCxn id="204" idx="0"/>
          </p:cNvCxnSpPr>
          <p:nvPr/>
        </p:nvCxnSpPr>
        <p:spPr>
          <a:xfrm>
            <a:off x="3335038" y="6797299"/>
            <a:ext cx="6039329" cy="569001"/>
          </a:xfrm>
          <a:prstGeom prst="straightConnector1">
            <a:avLst/>
          </a:prstGeom>
          <a:ln w="38100">
            <a:solidFill>
              <a:srgbClr val="FFFFFF"/>
            </a:solidFill>
            <a:miter lim="400000"/>
            <a:tailEnd type="triangle"/>
          </a:ln>
        </p:spPr>
      </p:cxnSp>
      <p:cxnSp>
        <p:nvCxnSpPr>
          <p:cNvPr id="209" name="Connection Line"/>
          <p:cNvCxnSpPr>
            <a:stCxn id="202" idx="0"/>
            <a:endCxn id="204" idx="0"/>
          </p:cNvCxnSpPr>
          <p:nvPr/>
        </p:nvCxnSpPr>
        <p:spPr>
          <a:xfrm flipV="1">
            <a:off x="3335038" y="7366299"/>
            <a:ext cx="6039329" cy="775915"/>
          </a:xfrm>
          <a:prstGeom prst="straightConnector1">
            <a:avLst/>
          </a:prstGeom>
          <a:ln w="38100">
            <a:solidFill>
              <a:srgbClr val="FFFFFF"/>
            </a:solidFill>
            <a:miter lim="400000"/>
            <a:tailEnd type="triangle"/>
          </a:ln>
        </p:spPr>
      </p:cxnSp>
      <p:sp>
        <p:nvSpPr>
          <p:cNvPr id="225" name="Connection Line"/>
          <p:cNvSpPr/>
          <p:nvPr/>
        </p:nvSpPr>
        <p:spPr>
          <a:xfrm>
            <a:off x="5464559" y="8214325"/>
            <a:ext cx="3131694" cy="1130921"/>
          </a:xfrm>
          <a:custGeom>
            <a:avLst/>
            <a:gdLst/>
            <a:ahLst/>
            <a:cxnLst>
              <a:cxn ang="0">
                <a:pos x="wd2" y="hd2"/>
              </a:cxn>
              <a:cxn ang="5400000">
                <a:pos x="wd2" y="hd2"/>
              </a:cxn>
              <a:cxn ang="10800000">
                <a:pos x="wd2" y="hd2"/>
              </a:cxn>
              <a:cxn ang="16200000">
                <a:pos x="wd2" y="hd2"/>
              </a:cxn>
            </a:cxnLst>
            <a:rect l="0" t="0" r="r" b="b"/>
            <a:pathLst>
              <a:path w="21600" h="20657" fill="norm" stroke="1" extrusionOk="0">
                <a:moveTo>
                  <a:pt x="0" y="20553"/>
                </a:moveTo>
                <a:cubicBezTo>
                  <a:pt x="8172" y="21600"/>
                  <a:pt x="15372" y="14749"/>
                  <a:pt x="21600" y="0"/>
                </a:cubicBezTo>
              </a:path>
            </a:pathLst>
          </a:custGeom>
          <a:ln w="38100">
            <a:solidFill>
              <a:srgbClr val="FFFFFF"/>
            </a:solidFill>
            <a:miter lim="400000"/>
            <a:tailEnd type="triangle"/>
          </a:ln>
        </p:spPr>
        <p:txBody>
          <a:bodyPr/>
          <a:lstStyle/>
          <a:p>
            <a:pPr/>
          </a:p>
        </p:txBody>
      </p:sp>
      <p:sp>
        <p:nvSpPr>
          <p:cNvPr id="211" name="Line"/>
          <p:cNvSpPr/>
          <p:nvPr/>
        </p:nvSpPr>
        <p:spPr>
          <a:xfrm flipV="1">
            <a:off x="10754455" y="7427809"/>
            <a:ext cx="1326855" cy="1"/>
          </a:xfrm>
          <a:prstGeom prst="line">
            <a:avLst/>
          </a:prstGeom>
          <a:ln w="38100">
            <a:solidFill>
              <a:srgbClr val="FFFFFF"/>
            </a:solidFill>
            <a:miter lim="400000"/>
            <a:tailEnd type="triangle"/>
          </a:ln>
        </p:spPr>
        <p:txBody>
          <a:bodyPr lIns="50800" tIns="50800" rIns="50800" bIns="50800" anchor="ctr"/>
          <a:lstStyle/>
          <a:p>
            <a:pPr/>
          </a:p>
        </p:txBody>
      </p:sp>
      <p:sp>
        <p:nvSpPr>
          <p:cNvPr id="212" name="X86"/>
          <p:cNvSpPr txBox="1"/>
          <p:nvPr/>
        </p:nvSpPr>
        <p:spPr>
          <a:xfrm>
            <a:off x="19254539" y="4140797"/>
            <a:ext cx="1571827"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X86</a:t>
            </a:r>
          </a:p>
        </p:txBody>
      </p:sp>
      <p:sp>
        <p:nvSpPr>
          <p:cNvPr id="213" name="AArch64"/>
          <p:cNvSpPr txBox="1"/>
          <p:nvPr/>
        </p:nvSpPr>
        <p:spPr>
          <a:xfrm>
            <a:off x="18526771" y="5375866"/>
            <a:ext cx="3027362"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AArch64</a:t>
            </a:r>
          </a:p>
        </p:txBody>
      </p:sp>
      <p:sp>
        <p:nvSpPr>
          <p:cNvPr id="214" name="RISC-V"/>
          <p:cNvSpPr txBox="1"/>
          <p:nvPr/>
        </p:nvSpPr>
        <p:spPr>
          <a:xfrm>
            <a:off x="18671967" y="6610934"/>
            <a:ext cx="273697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RISC-V</a:t>
            </a:r>
          </a:p>
        </p:txBody>
      </p:sp>
      <p:sp>
        <p:nvSpPr>
          <p:cNvPr id="215" name="NVPTX"/>
          <p:cNvSpPr txBox="1"/>
          <p:nvPr/>
        </p:nvSpPr>
        <p:spPr>
          <a:xfrm>
            <a:off x="18671967" y="7909120"/>
            <a:ext cx="2518503"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NVPTX</a:t>
            </a:r>
          </a:p>
        </p:txBody>
      </p:sp>
      <p:cxnSp>
        <p:nvCxnSpPr>
          <p:cNvPr id="216" name="Connection Line"/>
          <p:cNvCxnSpPr>
            <a:stCxn id="199" idx="0"/>
            <a:endCxn id="212" idx="0"/>
          </p:cNvCxnSpPr>
          <p:nvPr/>
        </p:nvCxnSpPr>
        <p:spPr>
          <a:xfrm flipV="1">
            <a:off x="13885564" y="4608186"/>
            <a:ext cx="6154889" cy="2758114"/>
          </a:xfrm>
          <a:prstGeom prst="straightConnector1">
            <a:avLst/>
          </a:prstGeom>
          <a:ln w="38100">
            <a:solidFill>
              <a:srgbClr val="FFFFFF"/>
            </a:solidFill>
            <a:miter lim="400000"/>
            <a:tailEnd type="triangle"/>
          </a:ln>
        </p:spPr>
      </p:cxnSp>
      <p:cxnSp>
        <p:nvCxnSpPr>
          <p:cNvPr id="217" name="Connection Line"/>
          <p:cNvCxnSpPr>
            <a:stCxn id="199" idx="0"/>
            <a:endCxn id="213" idx="0"/>
          </p:cNvCxnSpPr>
          <p:nvPr/>
        </p:nvCxnSpPr>
        <p:spPr>
          <a:xfrm flipV="1">
            <a:off x="13885564" y="5843255"/>
            <a:ext cx="6154888" cy="1523045"/>
          </a:xfrm>
          <a:prstGeom prst="straightConnector1">
            <a:avLst/>
          </a:prstGeom>
          <a:ln w="38100">
            <a:solidFill>
              <a:srgbClr val="FFFFFF"/>
            </a:solidFill>
            <a:miter lim="400000"/>
            <a:tailEnd type="triangle"/>
          </a:ln>
        </p:spPr>
      </p:cxnSp>
      <p:cxnSp>
        <p:nvCxnSpPr>
          <p:cNvPr id="218" name="Connection Line"/>
          <p:cNvCxnSpPr>
            <a:stCxn id="199" idx="0"/>
            <a:endCxn id="214" idx="0"/>
          </p:cNvCxnSpPr>
          <p:nvPr/>
        </p:nvCxnSpPr>
        <p:spPr>
          <a:xfrm flipV="1">
            <a:off x="13885564" y="7078323"/>
            <a:ext cx="6154889" cy="287977"/>
          </a:xfrm>
          <a:prstGeom prst="straightConnector1">
            <a:avLst/>
          </a:prstGeom>
          <a:ln w="38100">
            <a:solidFill>
              <a:srgbClr val="FFFFFF"/>
            </a:solidFill>
            <a:miter lim="400000"/>
            <a:tailEnd type="triangle"/>
          </a:ln>
        </p:spPr>
      </p:cxnSp>
      <p:cxnSp>
        <p:nvCxnSpPr>
          <p:cNvPr id="219" name="Connection Line"/>
          <p:cNvCxnSpPr>
            <a:stCxn id="199" idx="0"/>
            <a:endCxn id="215" idx="0"/>
          </p:cNvCxnSpPr>
          <p:nvPr/>
        </p:nvCxnSpPr>
        <p:spPr>
          <a:xfrm>
            <a:off x="13885564" y="7366299"/>
            <a:ext cx="6045655" cy="1010211"/>
          </a:xfrm>
          <a:prstGeom prst="straightConnector1">
            <a:avLst/>
          </a:prstGeom>
          <a:ln w="38100">
            <a:solidFill>
              <a:srgbClr val="FFFFFF"/>
            </a:solidFill>
            <a:miter lim="400000"/>
            <a:tailEnd type="triangle"/>
          </a:ln>
        </p:spPr>
      </p:cxnSp>
      <p:sp>
        <p:nvSpPr>
          <p:cNvPr id="220" name="AMDGPU"/>
          <p:cNvSpPr txBox="1"/>
          <p:nvPr/>
        </p:nvSpPr>
        <p:spPr>
          <a:xfrm>
            <a:off x="18105905" y="9300848"/>
            <a:ext cx="3257551" cy="944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5500"/>
            </a:lvl1pPr>
          </a:lstStyle>
          <a:p>
            <a:pPr/>
            <a:r>
              <a:t>AMDGPU</a:t>
            </a:r>
          </a:p>
        </p:txBody>
      </p:sp>
      <p:cxnSp>
        <p:nvCxnSpPr>
          <p:cNvPr id="221" name="Connection Line"/>
          <p:cNvCxnSpPr>
            <a:stCxn id="199" idx="0"/>
            <a:endCxn id="220" idx="0"/>
          </p:cNvCxnSpPr>
          <p:nvPr/>
        </p:nvCxnSpPr>
        <p:spPr>
          <a:xfrm>
            <a:off x="13885564" y="7366299"/>
            <a:ext cx="5849117" cy="2407019"/>
          </a:xfrm>
          <a:prstGeom prst="straightConnector1">
            <a:avLst/>
          </a:prstGeom>
          <a:ln w="38100">
            <a:solidFill>
              <a:srgbClr val="FFFFFF"/>
            </a:solidFill>
            <a:miter lim="400000"/>
            <a:tailEnd type="triangle"/>
          </a:ln>
        </p:spPr>
      </p:cxn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Questions?"/>
          <p:cNvSpPr txBox="1"/>
          <p:nvPr>
            <p:ph type="body" sz="half" idx="1"/>
          </p:nvPr>
        </p:nvSpPr>
        <p:spPr>
          <a:prstGeom prst="rect">
            <a:avLst/>
          </a:prstGeom>
        </p:spPr>
        <p:txBody>
          <a:bodyPr/>
          <a:lstStyle>
            <a:lvl1pPr>
              <a:lnSpc>
                <a:spcPct val="110000"/>
              </a:lnSpc>
            </a:lvl1p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1" name="Vassil Vassilev"/>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Vassil Vassilev</a:t>
            </a:r>
          </a:p>
        </p:txBody>
      </p:sp>
      <p:sp>
        <p:nvSpPr>
          <p:cNvPr id="832" name="Part 3. Compiler-As-A-Service"/>
          <p:cNvSpPr txBox="1"/>
          <p:nvPr>
            <p:ph type="ctrTitle"/>
          </p:nvPr>
        </p:nvSpPr>
        <p:spPr>
          <a:prstGeom prst="rect">
            <a:avLst/>
          </a:prstGeom>
        </p:spPr>
        <p:txBody>
          <a:bodyPr/>
          <a:lstStyle/>
          <a:p>
            <a:pPr/>
            <a:r>
              <a:t>Part 3. Compiler-As-A-Service</a:t>
            </a:r>
          </a:p>
        </p:txBody>
      </p:sp>
      <p:sp>
        <p:nvSpPr>
          <p:cNvPr id="833" name="How to use Clang as a library. Incremental compilation. How to build a C++ interpreter. C/C++/Python on-demand interoperability."/>
          <p:cNvSpPr txBox="1"/>
          <p:nvPr>
            <p:ph type="subTitle" sz="quarter" idx="1"/>
          </p:nvPr>
        </p:nvSpPr>
        <p:spPr>
          <a:prstGeom prst="rect">
            <a:avLst/>
          </a:prstGeom>
        </p:spPr>
        <p:txBody>
          <a:bodyPr/>
          <a:lstStyle>
            <a:lvl1pPr defTabSz="817244">
              <a:defRPr sz="5445"/>
            </a:lvl1pPr>
          </a:lstStyle>
          <a:p>
            <a:pPr/>
            <a:r>
              <a:t>How to use Clang as a library. Incremental compilation. How to build a C++ interpreter. C/C++/Python on-demand interoperability.</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5" name="The Clang Project"/>
          <p:cNvSpPr txBox="1"/>
          <p:nvPr>
            <p:ph type="title"/>
          </p:nvPr>
        </p:nvSpPr>
        <p:spPr>
          <a:prstGeom prst="rect">
            <a:avLst/>
          </a:prstGeom>
        </p:spPr>
        <p:txBody>
          <a:bodyPr/>
          <a:lstStyle/>
          <a:p>
            <a:pPr/>
            <a:r>
              <a:t>The Clang Project</a:t>
            </a:r>
          </a:p>
        </p:txBody>
      </p:sp>
      <p:sp>
        <p:nvSpPr>
          <p:cNvPr id="836" name="What is 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is it?</a:t>
            </a:r>
          </a:p>
        </p:txBody>
      </p:sp>
      <p:sp>
        <p:nvSpPr>
          <p:cNvPr id="837" name="Clang is a compiler which supports C, C++, Objective-C, and Objective-C++ programming languages, as well as the OpenMP, OpenCL, RenderScript, CUDA, SYCL, and HIP frameworks.…"/>
          <p:cNvSpPr txBox="1"/>
          <p:nvPr>
            <p:ph type="body" sz="half" idx="1"/>
          </p:nvPr>
        </p:nvSpPr>
        <p:spPr>
          <a:xfrm>
            <a:off x="1206500" y="4248504"/>
            <a:ext cx="21971000" cy="4241801"/>
          </a:xfrm>
          <a:prstGeom prst="rect">
            <a:avLst/>
          </a:prstGeom>
        </p:spPr>
        <p:txBody>
          <a:bodyPr/>
          <a:lstStyle/>
          <a:p>
            <a:pPr/>
            <a:r>
              <a:t>Clang is a compiler which supports C, C++, Objective-C, and Objective-C++ programming languages, as well as the OpenMP, OpenCL, RenderScript, CUDA, SYCL, and HIP frameworks.</a:t>
            </a:r>
          </a:p>
          <a:p>
            <a:pPr/>
            <a:r>
              <a:t>Just like LLVM, Clang is built by a set of reusable components and can be used as a library.</a:t>
            </a:r>
          </a:p>
        </p:txBody>
      </p:sp>
      <p:sp>
        <p:nvSpPr>
          <p:cNvPr id="838" name="Analysis"/>
          <p:cNvSpPr/>
          <p:nvPr/>
        </p:nvSpPr>
        <p:spPr>
          <a:xfrm>
            <a:off x="1828800" y="960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Analysis</a:t>
            </a:r>
          </a:p>
        </p:txBody>
      </p:sp>
      <p:sp>
        <p:nvSpPr>
          <p:cNvPr id="839" name="AST"/>
          <p:cNvSpPr/>
          <p:nvPr/>
        </p:nvSpPr>
        <p:spPr>
          <a:xfrm>
            <a:off x="1828800" y="110490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AST</a:t>
            </a:r>
          </a:p>
        </p:txBody>
      </p:sp>
      <p:sp>
        <p:nvSpPr>
          <p:cNvPr id="840" name="Edit"/>
          <p:cNvSpPr/>
          <p:nvPr/>
        </p:nvSpPr>
        <p:spPr>
          <a:xfrm>
            <a:off x="11899900" y="110490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Edit</a:t>
            </a:r>
          </a:p>
        </p:txBody>
      </p:sp>
      <p:sp>
        <p:nvSpPr>
          <p:cNvPr id="841" name="Basic"/>
          <p:cNvSpPr/>
          <p:nvPr/>
        </p:nvSpPr>
        <p:spPr>
          <a:xfrm>
            <a:off x="4102100" y="960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Basic</a:t>
            </a:r>
          </a:p>
        </p:txBody>
      </p:sp>
      <p:sp>
        <p:nvSpPr>
          <p:cNvPr id="842" name="CodeGen"/>
          <p:cNvSpPr/>
          <p:nvPr/>
        </p:nvSpPr>
        <p:spPr>
          <a:xfrm>
            <a:off x="4102100" y="110490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CodeGen</a:t>
            </a:r>
          </a:p>
        </p:txBody>
      </p:sp>
      <p:sp>
        <p:nvSpPr>
          <p:cNvPr id="843" name="Driver"/>
          <p:cNvSpPr/>
          <p:nvPr/>
        </p:nvSpPr>
        <p:spPr>
          <a:xfrm>
            <a:off x="11899900" y="960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Driver</a:t>
            </a:r>
          </a:p>
        </p:txBody>
      </p:sp>
      <p:sp>
        <p:nvSpPr>
          <p:cNvPr id="844" name="Format"/>
          <p:cNvSpPr/>
          <p:nvPr/>
        </p:nvSpPr>
        <p:spPr>
          <a:xfrm>
            <a:off x="14173200" y="95885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Format</a:t>
            </a:r>
          </a:p>
        </p:txBody>
      </p:sp>
      <p:sp>
        <p:nvSpPr>
          <p:cNvPr id="845" name="Frontend"/>
          <p:cNvSpPr/>
          <p:nvPr/>
        </p:nvSpPr>
        <p:spPr>
          <a:xfrm>
            <a:off x="14173200" y="110363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Frontend</a:t>
            </a:r>
          </a:p>
        </p:txBody>
      </p:sp>
      <p:sp>
        <p:nvSpPr>
          <p:cNvPr id="846" name="Tooling"/>
          <p:cNvSpPr/>
          <p:nvPr/>
        </p:nvSpPr>
        <p:spPr>
          <a:xfrm>
            <a:off x="20154900" y="11036300"/>
            <a:ext cx="2293566"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Tooling</a:t>
            </a:r>
          </a:p>
        </p:txBody>
      </p:sp>
      <p:sp>
        <p:nvSpPr>
          <p:cNvPr id="847" name="FrontendTool"/>
          <p:cNvSpPr/>
          <p:nvPr/>
        </p:nvSpPr>
        <p:spPr>
          <a:xfrm>
            <a:off x="16446500" y="9588500"/>
            <a:ext cx="33401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FrontendTool</a:t>
            </a:r>
          </a:p>
        </p:txBody>
      </p:sp>
      <p:sp>
        <p:nvSpPr>
          <p:cNvPr id="848" name="StaticAnalyzer"/>
          <p:cNvSpPr/>
          <p:nvPr/>
        </p:nvSpPr>
        <p:spPr>
          <a:xfrm>
            <a:off x="16446500" y="11036300"/>
            <a:ext cx="33401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StaticAnalyzer</a:t>
            </a:r>
          </a:p>
        </p:txBody>
      </p:sp>
      <p:sp>
        <p:nvSpPr>
          <p:cNvPr id="849" name="Interpreter"/>
          <p:cNvSpPr/>
          <p:nvPr/>
        </p:nvSpPr>
        <p:spPr>
          <a:xfrm>
            <a:off x="20154900" y="9601200"/>
            <a:ext cx="2293566"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Interpreter</a:t>
            </a:r>
          </a:p>
        </p:txBody>
      </p:sp>
      <p:sp>
        <p:nvSpPr>
          <p:cNvPr id="850" name="Lex"/>
          <p:cNvSpPr/>
          <p:nvPr/>
        </p:nvSpPr>
        <p:spPr>
          <a:xfrm>
            <a:off x="6375400" y="960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Lex</a:t>
            </a:r>
          </a:p>
        </p:txBody>
      </p:sp>
      <p:sp>
        <p:nvSpPr>
          <p:cNvPr id="851" name="Parse"/>
          <p:cNvSpPr/>
          <p:nvPr/>
        </p:nvSpPr>
        <p:spPr>
          <a:xfrm>
            <a:off x="6375400" y="110490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Parse</a:t>
            </a:r>
          </a:p>
        </p:txBody>
      </p:sp>
      <p:sp>
        <p:nvSpPr>
          <p:cNvPr id="852" name="Sema"/>
          <p:cNvSpPr/>
          <p:nvPr/>
        </p:nvSpPr>
        <p:spPr>
          <a:xfrm>
            <a:off x="8648700" y="960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Sema</a:t>
            </a:r>
          </a:p>
        </p:txBody>
      </p:sp>
      <p:sp>
        <p:nvSpPr>
          <p:cNvPr id="853" name="Index"/>
          <p:cNvSpPr/>
          <p:nvPr/>
        </p:nvSpPr>
        <p:spPr>
          <a:xfrm>
            <a:off x="8648700" y="110490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Index</a:t>
            </a:r>
          </a:p>
        </p:txBody>
      </p:sp>
      <p:sp>
        <p:nvSpPr>
          <p:cNvPr id="854" name="..."/>
          <p:cNvSpPr/>
          <p:nvPr/>
        </p:nvSpPr>
        <p:spPr>
          <a:xfrm>
            <a:off x="10934700" y="10236200"/>
            <a:ext cx="596900" cy="952500"/>
          </a:xfrm>
          <a:prstGeom prst="roundRect">
            <a:avLst>
              <a:gd name="adj" fmla="val 31915"/>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900">
                <a:solidFill>
                  <a:srgbClr val="000000"/>
                </a:solidFill>
                <a:latin typeface="Helvetica Neue Medium"/>
                <a:ea typeface="Helvetica Neue Medium"/>
                <a:cs typeface="Helvetica Neue Medium"/>
                <a:sym typeface="Helvetica Neue Medium"/>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37">
                                            <p:bg/>
                                          </p:spTgt>
                                        </p:tgtEl>
                                        <p:attrNameLst>
                                          <p:attrName>style.visibility</p:attrName>
                                        </p:attrNameLst>
                                      </p:cBhvr>
                                      <p:to>
                                        <p:strVal val="visible"/>
                                      </p:to>
                                    </p:set>
                                    <p:animEffect filter="wipe(left)" transition="in">
                                      <p:cBhvr>
                                        <p:cTn id="7" dur="1000"/>
                                        <p:tgtEl>
                                          <p:spTgt spid="837">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837">
                                            <p:txEl>
                                              <p:pRg st="0" end="0"/>
                                            </p:txEl>
                                          </p:spTgt>
                                        </p:tgtEl>
                                        <p:attrNameLst>
                                          <p:attrName>style.visibility</p:attrName>
                                        </p:attrNameLst>
                                      </p:cBhvr>
                                      <p:to>
                                        <p:strVal val="visible"/>
                                      </p:to>
                                    </p:set>
                                    <p:animEffect filter="wipe(left)" transition="in">
                                      <p:cBhvr>
                                        <p:cTn id="10" dur="1000"/>
                                        <p:tgtEl>
                                          <p:spTgt spid="8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1" fill="hold">
                                  <p:stCondLst>
                                    <p:cond delay="0"/>
                                  </p:stCondLst>
                                  <p:iterate type="el" backwards="0">
                                    <p:tmAbs val="0"/>
                                  </p:iterate>
                                  <p:childTnLst>
                                    <p:set>
                                      <p:cBhvr>
                                        <p:cTn id="14" fill="hold"/>
                                        <p:tgtEl>
                                          <p:spTgt spid="837">
                                            <p:txEl>
                                              <p:pRg st="1" end="1"/>
                                            </p:txEl>
                                          </p:spTgt>
                                        </p:tgtEl>
                                        <p:attrNameLst>
                                          <p:attrName>style.visibility</p:attrName>
                                        </p:attrNameLst>
                                      </p:cBhvr>
                                      <p:to>
                                        <p:strVal val="visible"/>
                                      </p:to>
                                    </p:set>
                                    <p:animEffect filter="wipe(left)" transition="in">
                                      <p:cBhvr>
                                        <p:cTn id="15" dur="1000"/>
                                        <p:tgtEl>
                                          <p:spTgt spid="8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2" fill="hold">
                                  <p:stCondLst>
                                    <p:cond delay="0"/>
                                  </p:stCondLst>
                                  <p:iterate type="el" backwards="0">
                                    <p:tmAbs val="0"/>
                                  </p:iterate>
                                  <p:childTnLst>
                                    <p:set>
                                      <p:cBhvr>
                                        <p:cTn id="19" fill="hold"/>
                                        <p:tgtEl>
                                          <p:spTgt spid="838">
                                            <p:bg/>
                                          </p:spTgt>
                                        </p:tgtEl>
                                        <p:attrNameLst>
                                          <p:attrName>style.visibility</p:attrName>
                                        </p:attrNameLst>
                                      </p:cBhvr>
                                      <p:to>
                                        <p:strVal val="visible"/>
                                      </p:to>
                                    </p:set>
                                  </p:childTnLst>
                                </p:cTn>
                              </p:par>
                              <p:par>
                                <p:cTn id="20" presetClass="entr" nodeType="withEffect" presetSubtype="0" presetID="1" grpId="2" fill="hold">
                                  <p:stCondLst>
                                    <p:cond delay="0"/>
                                  </p:stCondLst>
                                  <p:iterate type="el" backwards="0">
                                    <p:tmAbs val="0"/>
                                  </p:iterate>
                                  <p:childTnLst>
                                    <p:set>
                                      <p:cBhvr>
                                        <p:cTn id="21" fill="hold"/>
                                        <p:tgtEl>
                                          <p:spTgt spid="838">
                                            <p:txEl>
                                              <p:pRg st="0" end="0"/>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3" fill="hold">
                                  <p:stCondLst>
                                    <p:cond delay="700"/>
                                  </p:stCondLst>
                                  <p:iterate type="el" backwards="0">
                                    <p:tmAbs val="0"/>
                                  </p:iterate>
                                  <p:childTnLst>
                                    <p:set>
                                      <p:cBhvr>
                                        <p:cTn id="24" fill="hold"/>
                                        <p:tgtEl>
                                          <p:spTgt spid="839">
                                            <p:bg/>
                                          </p:spTgt>
                                        </p:tgtEl>
                                        <p:attrNameLst>
                                          <p:attrName>style.visibility</p:attrName>
                                        </p:attrNameLst>
                                      </p:cBhvr>
                                      <p:to>
                                        <p:strVal val="visible"/>
                                      </p:to>
                                    </p:set>
                                  </p:childTnLst>
                                </p:cTn>
                              </p:par>
                              <p:par>
                                <p:cTn id="25" presetClass="entr" nodeType="withEffect" presetSubtype="0" presetID="1" grpId="3" fill="hold">
                                  <p:stCondLst>
                                    <p:cond delay="700"/>
                                  </p:stCondLst>
                                  <p:iterate type="el" backwards="0">
                                    <p:tmAbs val="0"/>
                                  </p:iterate>
                                  <p:childTnLst>
                                    <p:set>
                                      <p:cBhvr>
                                        <p:cTn id="26" fill="hold"/>
                                        <p:tgtEl>
                                          <p:spTgt spid="839">
                                            <p:txEl>
                                              <p:pRg st="0" end="0"/>
                                            </p:txEl>
                                          </p:spTgt>
                                        </p:tgtEl>
                                        <p:attrNameLst>
                                          <p:attrName>style.visibility</p:attrName>
                                        </p:attrNameLst>
                                      </p:cBhvr>
                                      <p:to>
                                        <p:strVal val="visible"/>
                                      </p:to>
                                    </p:set>
                                  </p:childTnLst>
                                </p:cTn>
                              </p:par>
                            </p:childTnLst>
                          </p:cTn>
                        </p:par>
                        <p:par>
                          <p:cTn id="27" fill="hold">
                            <p:stCondLst>
                              <p:cond delay="700"/>
                            </p:stCondLst>
                            <p:childTnLst>
                              <p:par>
                                <p:cTn id="28" presetClass="entr" nodeType="afterEffect" presetSubtype="0" presetID="1" grpId="4" fill="hold">
                                  <p:stCondLst>
                                    <p:cond delay="700"/>
                                  </p:stCondLst>
                                  <p:iterate type="el" backwards="0">
                                    <p:tmAbs val="0"/>
                                  </p:iterate>
                                  <p:childTnLst>
                                    <p:set>
                                      <p:cBhvr>
                                        <p:cTn id="29" fill="hold"/>
                                        <p:tgtEl>
                                          <p:spTgt spid="841">
                                            <p:bg/>
                                          </p:spTgt>
                                        </p:tgtEl>
                                        <p:attrNameLst>
                                          <p:attrName>style.visibility</p:attrName>
                                        </p:attrNameLst>
                                      </p:cBhvr>
                                      <p:to>
                                        <p:strVal val="visible"/>
                                      </p:to>
                                    </p:set>
                                  </p:childTnLst>
                                </p:cTn>
                              </p:par>
                              <p:par>
                                <p:cTn id="30" presetClass="entr" nodeType="withEffect" presetSubtype="0" presetID="1" grpId="4" fill="hold">
                                  <p:stCondLst>
                                    <p:cond delay="700"/>
                                  </p:stCondLst>
                                  <p:iterate type="el" backwards="0">
                                    <p:tmAbs val="0"/>
                                  </p:iterate>
                                  <p:childTnLst>
                                    <p:set>
                                      <p:cBhvr>
                                        <p:cTn id="31" fill="hold"/>
                                        <p:tgtEl>
                                          <p:spTgt spid="841">
                                            <p:txEl>
                                              <p:pRg st="0" end="0"/>
                                            </p:txEl>
                                          </p:spTgt>
                                        </p:tgtEl>
                                        <p:attrNameLst>
                                          <p:attrName>style.visibility</p:attrName>
                                        </p:attrNameLst>
                                      </p:cBhvr>
                                      <p:to>
                                        <p:strVal val="visible"/>
                                      </p:to>
                                    </p:set>
                                  </p:childTnLst>
                                </p:cTn>
                              </p:par>
                            </p:childTnLst>
                          </p:cTn>
                        </p:par>
                        <p:par>
                          <p:cTn id="32" fill="hold">
                            <p:stCondLst>
                              <p:cond delay="1400"/>
                            </p:stCondLst>
                            <p:childTnLst>
                              <p:par>
                                <p:cTn id="33" presetClass="entr" nodeType="afterEffect" presetSubtype="0" presetID="1" grpId="5" fill="hold">
                                  <p:stCondLst>
                                    <p:cond delay="700"/>
                                  </p:stCondLst>
                                  <p:iterate type="el" backwards="0">
                                    <p:tmAbs val="0"/>
                                  </p:iterate>
                                  <p:childTnLst>
                                    <p:set>
                                      <p:cBhvr>
                                        <p:cTn id="34" fill="hold"/>
                                        <p:tgtEl>
                                          <p:spTgt spid="842">
                                            <p:bg/>
                                          </p:spTgt>
                                        </p:tgtEl>
                                        <p:attrNameLst>
                                          <p:attrName>style.visibility</p:attrName>
                                        </p:attrNameLst>
                                      </p:cBhvr>
                                      <p:to>
                                        <p:strVal val="visible"/>
                                      </p:to>
                                    </p:set>
                                  </p:childTnLst>
                                </p:cTn>
                              </p:par>
                              <p:par>
                                <p:cTn id="35" presetClass="entr" nodeType="withEffect" presetSubtype="0" presetID="1" grpId="5" fill="hold">
                                  <p:stCondLst>
                                    <p:cond delay="700"/>
                                  </p:stCondLst>
                                  <p:iterate type="el" backwards="0">
                                    <p:tmAbs val="0"/>
                                  </p:iterate>
                                  <p:childTnLst>
                                    <p:set>
                                      <p:cBhvr>
                                        <p:cTn id="36" fill="hold"/>
                                        <p:tgtEl>
                                          <p:spTgt spid="842">
                                            <p:txEl>
                                              <p:pRg st="0" end="0"/>
                                            </p:txEl>
                                          </p:spTgt>
                                        </p:tgtEl>
                                        <p:attrNameLst>
                                          <p:attrName>style.visibility</p:attrName>
                                        </p:attrNameLst>
                                      </p:cBhvr>
                                      <p:to>
                                        <p:strVal val="visible"/>
                                      </p:to>
                                    </p:set>
                                  </p:childTnLst>
                                </p:cTn>
                              </p:par>
                            </p:childTnLst>
                          </p:cTn>
                        </p:par>
                        <p:par>
                          <p:cTn id="37" fill="hold">
                            <p:stCondLst>
                              <p:cond delay="2100"/>
                            </p:stCondLst>
                            <p:childTnLst>
                              <p:par>
                                <p:cTn id="38" presetClass="entr" nodeType="afterEffect" presetSubtype="0" presetID="1" grpId="6" fill="hold">
                                  <p:stCondLst>
                                    <p:cond delay="700"/>
                                  </p:stCondLst>
                                  <p:iterate type="el" backwards="0">
                                    <p:tmAbs val="0"/>
                                  </p:iterate>
                                  <p:childTnLst>
                                    <p:set>
                                      <p:cBhvr>
                                        <p:cTn id="39" fill="hold"/>
                                        <p:tgtEl>
                                          <p:spTgt spid="850">
                                            <p:bg/>
                                          </p:spTgt>
                                        </p:tgtEl>
                                        <p:attrNameLst>
                                          <p:attrName>style.visibility</p:attrName>
                                        </p:attrNameLst>
                                      </p:cBhvr>
                                      <p:to>
                                        <p:strVal val="visible"/>
                                      </p:to>
                                    </p:set>
                                  </p:childTnLst>
                                </p:cTn>
                              </p:par>
                              <p:par>
                                <p:cTn id="40" presetClass="entr" nodeType="withEffect" presetSubtype="0" presetID="1" grpId="6" fill="hold">
                                  <p:stCondLst>
                                    <p:cond delay="700"/>
                                  </p:stCondLst>
                                  <p:iterate type="el" backwards="0">
                                    <p:tmAbs val="0"/>
                                  </p:iterate>
                                  <p:childTnLst>
                                    <p:set>
                                      <p:cBhvr>
                                        <p:cTn id="41" fill="hold"/>
                                        <p:tgtEl>
                                          <p:spTgt spid="850">
                                            <p:txEl>
                                              <p:pRg st="0" end="0"/>
                                            </p:txEl>
                                          </p:spTgt>
                                        </p:tgtEl>
                                        <p:attrNameLst>
                                          <p:attrName>style.visibility</p:attrName>
                                        </p:attrNameLst>
                                      </p:cBhvr>
                                      <p:to>
                                        <p:strVal val="visible"/>
                                      </p:to>
                                    </p:set>
                                  </p:childTnLst>
                                </p:cTn>
                              </p:par>
                            </p:childTnLst>
                          </p:cTn>
                        </p:par>
                        <p:par>
                          <p:cTn id="42" fill="hold">
                            <p:stCondLst>
                              <p:cond delay="2800"/>
                            </p:stCondLst>
                            <p:childTnLst>
                              <p:par>
                                <p:cTn id="43" presetClass="entr" nodeType="afterEffect" presetSubtype="0" presetID="1" grpId="7" fill="hold">
                                  <p:stCondLst>
                                    <p:cond delay="700"/>
                                  </p:stCondLst>
                                  <p:iterate type="el" backwards="0">
                                    <p:tmAbs val="0"/>
                                  </p:iterate>
                                  <p:childTnLst>
                                    <p:set>
                                      <p:cBhvr>
                                        <p:cTn id="44" fill="hold"/>
                                        <p:tgtEl>
                                          <p:spTgt spid="851">
                                            <p:bg/>
                                          </p:spTgt>
                                        </p:tgtEl>
                                        <p:attrNameLst>
                                          <p:attrName>style.visibility</p:attrName>
                                        </p:attrNameLst>
                                      </p:cBhvr>
                                      <p:to>
                                        <p:strVal val="visible"/>
                                      </p:to>
                                    </p:set>
                                  </p:childTnLst>
                                </p:cTn>
                              </p:par>
                              <p:par>
                                <p:cTn id="45" presetClass="entr" nodeType="withEffect" presetSubtype="0" presetID="1" grpId="7" fill="hold">
                                  <p:stCondLst>
                                    <p:cond delay="700"/>
                                  </p:stCondLst>
                                  <p:iterate type="el" backwards="0">
                                    <p:tmAbs val="0"/>
                                  </p:iterate>
                                  <p:childTnLst>
                                    <p:set>
                                      <p:cBhvr>
                                        <p:cTn id="46" fill="hold"/>
                                        <p:tgtEl>
                                          <p:spTgt spid="851">
                                            <p:txEl>
                                              <p:pRg st="0" end="0"/>
                                            </p:txEl>
                                          </p:spTgt>
                                        </p:tgtEl>
                                        <p:attrNameLst>
                                          <p:attrName>style.visibility</p:attrName>
                                        </p:attrNameLst>
                                      </p:cBhvr>
                                      <p:to>
                                        <p:strVal val="visible"/>
                                      </p:to>
                                    </p:set>
                                  </p:childTnLst>
                                </p:cTn>
                              </p:par>
                            </p:childTnLst>
                          </p:cTn>
                        </p:par>
                        <p:par>
                          <p:cTn id="47" fill="hold">
                            <p:stCondLst>
                              <p:cond delay="3500"/>
                            </p:stCondLst>
                            <p:childTnLst>
                              <p:par>
                                <p:cTn id="48" presetClass="entr" nodeType="afterEffect" presetSubtype="0" presetID="1" grpId="8" fill="hold">
                                  <p:stCondLst>
                                    <p:cond delay="700"/>
                                  </p:stCondLst>
                                  <p:iterate type="el" backwards="0">
                                    <p:tmAbs val="0"/>
                                  </p:iterate>
                                  <p:childTnLst>
                                    <p:set>
                                      <p:cBhvr>
                                        <p:cTn id="49" fill="hold"/>
                                        <p:tgtEl>
                                          <p:spTgt spid="852">
                                            <p:bg/>
                                          </p:spTgt>
                                        </p:tgtEl>
                                        <p:attrNameLst>
                                          <p:attrName>style.visibility</p:attrName>
                                        </p:attrNameLst>
                                      </p:cBhvr>
                                      <p:to>
                                        <p:strVal val="visible"/>
                                      </p:to>
                                    </p:set>
                                  </p:childTnLst>
                                </p:cTn>
                              </p:par>
                              <p:par>
                                <p:cTn id="50" presetClass="entr" nodeType="withEffect" presetSubtype="0" presetID="1" grpId="8" fill="hold">
                                  <p:stCondLst>
                                    <p:cond delay="700"/>
                                  </p:stCondLst>
                                  <p:iterate type="el" backwards="0">
                                    <p:tmAbs val="0"/>
                                  </p:iterate>
                                  <p:childTnLst>
                                    <p:set>
                                      <p:cBhvr>
                                        <p:cTn id="51" fill="hold"/>
                                        <p:tgtEl>
                                          <p:spTgt spid="852">
                                            <p:txEl>
                                              <p:pRg st="0" end="0"/>
                                            </p:txEl>
                                          </p:spTgt>
                                        </p:tgtEl>
                                        <p:attrNameLst>
                                          <p:attrName>style.visibility</p:attrName>
                                        </p:attrNameLst>
                                      </p:cBhvr>
                                      <p:to>
                                        <p:strVal val="visible"/>
                                      </p:to>
                                    </p:set>
                                  </p:childTnLst>
                                </p:cTn>
                              </p:par>
                            </p:childTnLst>
                          </p:cTn>
                        </p:par>
                        <p:par>
                          <p:cTn id="52" fill="hold">
                            <p:stCondLst>
                              <p:cond delay="4200"/>
                            </p:stCondLst>
                            <p:childTnLst>
                              <p:par>
                                <p:cTn id="53" presetClass="entr" nodeType="afterEffect" presetSubtype="0" presetID="1" grpId="9" fill="hold">
                                  <p:stCondLst>
                                    <p:cond delay="700"/>
                                  </p:stCondLst>
                                  <p:iterate type="el" backwards="0">
                                    <p:tmAbs val="0"/>
                                  </p:iterate>
                                  <p:childTnLst>
                                    <p:set>
                                      <p:cBhvr>
                                        <p:cTn id="54" fill="hold"/>
                                        <p:tgtEl>
                                          <p:spTgt spid="853">
                                            <p:bg/>
                                          </p:spTgt>
                                        </p:tgtEl>
                                        <p:attrNameLst>
                                          <p:attrName>style.visibility</p:attrName>
                                        </p:attrNameLst>
                                      </p:cBhvr>
                                      <p:to>
                                        <p:strVal val="visible"/>
                                      </p:to>
                                    </p:set>
                                  </p:childTnLst>
                                </p:cTn>
                              </p:par>
                              <p:par>
                                <p:cTn id="55" presetClass="entr" nodeType="withEffect" presetSubtype="0" presetID="1" grpId="9" fill="hold">
                                  <p:stCondLst>
                                    <p:cond delay="700"/>
                                  </p:stCondLst>
                                  <p:iterate type="el" backwards="0">
                                    <p:tmAbs val="0"/>
                                  </p:iterate>
                                  <p:childTnLst>
                                    <p:set>
                                      <p:cBhvr>
                                        <p:cTn id="56" fill="hold"/>
                                        <p:tgtEl>
                                          <p:spTgt spid="853">
                                            <p:txEl>
                                              <p:pRg st="0" end="0"/>
                                            </p:txEl>
                                          </p:spTgt>
                                        </p:tgtEl>
                                        <p:attrNameLst>
                                          <p:attrName>style.visibility</p:attrName>
                                        </p:attrNameLst>
                                      </p:cBhvr>
                                      <p:to>
                                        <p:strVal val="visible"/>
                                      </p:to>
                                    </p:set>
                                  </p:childTnLst>
                                </p:cTn>
                              </p:par>
                            </p:childTnLst>
                          </p:cTn>
                        </p:par>
                        <p:par>
                          <p:cTn id="57" fill="hold">
                            <p:stCondLst>
                              <p:cond delay="4900"/>
                            </p:stCondLst>
                            <p:childTnLst>
                              <p:par>
                                <p:cTn id="58" presetClass="entr" nodeType="afterEffect" presetSubtype="0" presetID="1" grpId="10" fill="hold">
                                  <p:stCondLst>
                                    <p:cond delay="700"/>
                                  </p:stCondLst>
                                  <p:iterate type="el" backwards="0">
                                    <p:tmAbs val="0"/>
                                  </p:iterate>
                                  <p:childTnLst>
                                    <p:set>
                                      <p:cBhvr>
                                        <p:cTn id="59" fill="hold"/>
                                        <p:tgtEl>
                                          <p:spTgt spid="843">
                                            <p:bg/>
                                          </p:spTgt>
                                        </p:tgtEl>
                                        <p:attrNameLst>
                                          <p:attrName>style.visibility</p:attrName>
                                        </p:attrNameLst>
                                      </p:cBhvr>
                                      <p:to>
                                        <p:strVal val="visible"/>
                                      </p:to>
                                    </p:set>
                                  </p:childTnLst>
                                </p:cTn>
                              </p:par>
                              <p:par>
                                <p:cTn id="60" presetClass="entr" nodeType="withEffect" presetSubtype="0" presetID="1" grpId="10" fill="hold">
                                  <p:stCondLst>
                                    <p:cond delay="700"/>
                                  </p:stCondLst>
                                  <p:iterate type="el" backwards="0">
                                    <p:tmAbs val="0"/>
                                  </p:iterate>
                                  <p:childTnLst>
                                    <p:set>
                                      <p:cBhvr>
                                        <p:cTn id="61" fill="hold"/>
                                        <p:tgtEl>
                                          <p:spTgt spid="843">
                                            <p:txEl>
                                              <p:pRg st="0" end="0"/>
                                            </p:txEl>
                                          </p:spTgt>
                                        </p:tgtEl>
                                        <p:attrNameLst>
                                          <p:attrName>style.visibility</p:attrName>
                                        </p:attrNameLst>
                                      </p:cBhvr>
                                      <p:to>
                                        <p:strVal val="visible"/>
                                      </p:to>
                                    </p:set>
                                  </p:childTnLst>
                                </p:cTn>
                              </p:par>
                            </p:childTnLst>
                          </p:cTn>
                        </p:par>
                        <p:par>
                          <p:cTn id="62" fill="hold">
                            <p:stCondLst>
                              <p:cond delay="5600"/>
                            </p:stCondLst>
                            <p:childTnLst>
                              <p:par>
                                <p:cTn id="63" presetClass="entr" nodeType="afterEffect" presetSubtype="0" presetID="1" grpId="11" fill="hold">
                                  <p:stCondLst>
                                    <p:cond delay="700"/>
                                  </p:stCondLst>
                                  <p:iterate type="el" backwards="0">
                                    <p:tmAbs val="0"/>
                                  </p:iterate>
                                  <p:childTnLst>
                                    <p:set>
                                      <p:cBhvr>
                                        <p:cTn id="64" fill="hold"/>
                                        <p:tgtEl>
                                          <p:spTgt spid="840">
                                            <p:bg/>
                                          </p:spTgt>
                                        </p:tgtEl>
                                        <p:attrNameLst>
                                          <p:attrName>style.visibility</p:attrName>
                                        </p:attrNameLst>
                                      </p:cBhvr>
                                      <p:to>
                                        <p:strVal val="visible"/>
                                      </p:to>
                                    </p:set>
                                  </p:childTnLst>
                                </p:cTn>
                              </p:par>
                              <p:par>
                                <p:cTn id="65" presetClass="entr" nodeType="withEffect" presetSubtype="0" presetID="1" grpId="11" fill="hold">
                                  <p:stCondLst>
                                    <p:cond delay="700"/>
                                  </p:stCondLst>
                                  <p:iterate type="el" backwards="0">
                                    <p:tmAbs val="0"/>
                                  </p:iterate>
                                  <p:childTnLst>
                                    <p:set>
                                      <p:cBhvr>
                                        <p:cTn id="66" fill="hold"/>
                                        <p:tgtEl>
                                          <p:spTgt spid="840">
                                            <p:txEl>
                                              <p:pRg st="0" end="0"/>
                                            </p:txEl>
                                          </p:spTgt>
                                        </p:tgtEl>
                                        <p:attrNameLst>
                                          <p:attrName>style.visibility</p:attrName>
                                        </p:attrNameLst>
                                      </p:cBhvr>
                                      <p:to>
                                        <p:strVal val="visible"/>
                                      </p:to>
                                    </p:set>
                                  </p:childTnLst>
                                </p:cTn>
                              </p:par>
                            </p:childTnLst>
                          </p:cTn>
                        </p:par>
                        <p:par>
                          <p:cTn id="67" fill="hold">
                            <p:stCondLst>
                              <p:cond delay="6300"/>
                            </p:stCondLst>
                            <p:childTnLst>
                              <p:par>
                                <p:cTn id="68" presetClass="entr" nodeType="afterEffect" presetSubtype="0" presetID="1" grpId="12" fill="hold">
                                  <p:stCondLst>
                                    <p:cond delay="0"/>
                                  </p:stCondLst>
                                  <p:iterate type="el" backwards="0">
                                    <p:tmAbs val="0"/>
                                  </p:iterate>
                                  <p:childTnLst>
                                    <p:set>
                                      <p:cBhvr>
                                        <p:cTn id="69" fill="hold"/>
                                        <p:tgtEl>
                                          <p:spTgt spid="844">
                                            <p:bg/>
                                          </p:spTgt>
                                        </p:tgtEl>
                                        <p:attrNameLst>
                                          <p:attrName>style.visibility</p:attrName>
                                        </p:attrNameLst>
                                      </p:cBhvr>
                                      <p:to>
                                        <p:strVal val="visible"/>
                                      </p:to>
                                    </p:set>
                                  </p:childTnLst>
                                </p:cTn>
                              </p:par>
                              <p:par>
                                <p:cTn id="70" presetClass="entr" nodeType="withEffect" presetSubtype="0" presetID="1" grpId="12" fill="hold">
                                  <p:stCondLst>
                                    <p:cond delay="0"/>
                                  </p:stCondLst>
                                  <p:iterate type="el" backwards="0">
                                    <p:tmAbs val="0"/>
                                  </p:iterate>
                                  <p:childTnLst>
                                    <p:set>
                                      <p:cBhvr>
                                        <p:cTn id="71" fill="hold"/>
                                        <p:tgtEl>
                                          <p:spTgt spid="844">
                                            <p:txEl>
                                              <p:pRg st="0" end="0"/>
                                            </p:txEl>
                                          </p:spTgt>
                                        </p:tgtEl>
                                        <p:attrNameLst>
                                          <p:attrName>style.visibility</p:attrName>
                                        </p:attrNameLst>
                                      </p:cBhvr>
                                      <p:to>
                                        <p:strVal val="visible"/>
                                      </p:to>
                                    </p:set>
                                  </p:childTnLst>
                                </p:cTn>
                              </p:par>
                            </p:childTnLst>
                          </p:cTn>
                        </p:par>
                        <p:par>
                          <p:cTn id="72" fill="hold">
                            <p:stCondLst>
                              <p:cond delay="6300"/>
                            </p:stCondLst>
                            <p:childTnLst>
                              <p:par>
                                <p:cTn id="73" presetClass="entr" nodeType="afterEffect" presetSubtype="0" presetID="1" grpId="13" fill="hold">
                                  <p:stCondLst>
                                    <p:cond delay="700"/>
                                  </p:stCondLst>
                                  <p:iterate type="el" backwards="0">
                                    <p:tmAbs val="0"/>
                                  </p:iterate>
                                  <p:childTnLst>
                                    <p:set>
                                      <p:cBhvr>
                                        <p:cTn id="74" fill="hold"/>
                                        <p:tgtEl>
                                          <p:spTgt spid="845">
                                            <p:bg/>
                                          </p:spTgt>
                                        </p:tgtEl>
                                        <p:attrNameLst>
                                          <p:attrName>style.visibility</p:attrName>
                                        </p:attrNameLst>
                                      </p:cBhvr>
                                      <p:to>
                                        <p:strVal val="visible"/>
                                      </p:to>
                                    </p:set>
                                  </p:childTnLst>
                                </p:cTn>
                              </p:par>
                              <p:par>
                                <p:cTn id="75" presetClass="entr" nodeType="withEffect" presetSubtype="0" presetID="1" grpId="13" fill="hold">
                                  <p:stCondLst>
                                    <p:cond delay="700"/>
                                  </p:stCondLst>
                                  <p:iterate type="el" backwards="0">
                                    <p:tmAbs val="0"/>
                                  </p:iterate>
                                  <p:childTnLst>
                                    <p:set>
                                      <p:cBhvr>
                                        <p:cTn id="76" fill="hold"/>
                                        <p:tgtEl>
                                          <p:spTgt spid="845">
                                            <p:txEl>
                                              <p:pRg st="0" end="0"/>
                                            </p:txEl>
                                          </p:spTgt>
                                        </p:tgtEl>
                                        <p:attrNameLst>
                                          <p:attrName>style.visibility</p:attrName>
                                        </p:attrNameLst>
                                      </p:cBhvr>
                                      <p:to>
                                        <p:strVal val="visible"/>
                                      </p:to>
                                    </p:set>
                                  </p:childTnLst>
                                </p:cTn>
                              </p:par>
                            </p:childTnLst>
                          </p:cTn>
                        </p:par>
                        <p:par>
                          <p:cTn id="77" fill="hold">
                            <p:stCondLst>
                              <p:cond delay="7000"/>
                            </p:stCondLst>
                            <p:childTnLst>
                              <p:par>
                                <p:cTn id="78" presetClass="entr" nodeType="afterEffect" presetSubtype="0" presetID="1" grpId="14" fill="hold">
                                  <p:stCondLst>
                                    <p:cond delay="700"/>
                                  </p:stCondLst>
                                  <p:iterate type="el" backwards="0">
                                    <p:tmAbs val="0"/>
                                  </p:iterate>
                                  <p:childTnLst>
                                    <p:set>
                                      <p:cBhvr>
                                        <p:cTn id="79" fill="hold"/>
                                        <p:tgtEl>
                                          <p:spTgt spid="847">
                                            <p:bg/>
                                          </p:spTgt>
                                        </p:tgtEl>
                                        <p:attrNameLst>
                                          <p:attrName>style.visibility</p:attrName>
                                        </p:attrNameLst>
                                      </p:cBhvr>
                                      <p:to>
                                        <p:strVal val="visible"/>
                                      </p:to>
                                    </p:set>
                                  </p:childTnLst>
                                </p:cTn>
                              </p:par>
                              <p:par>
                                <p:cTn id="80" presetClass="entr" nodeType="withEffect" presetSubtype="0" presetID="1" grpId="14" fill="hold">
                                  <p:stCondLst>
                                    <p:cond delay="700"/>
                                  </p:stCondLst>
                                  <p:iterate type="el" backwards="0">
                                    <p:tmAbs val="0"/>
                                  </p:iterate>
                                  <p:childTnLst>
                                    <p:set>
                                      <p:cBhvr>
                                        <p:cTn id="81" fill="hold"/>
                                        <p:tgtEl>
                                          <p:spTgt spid="847">
                                            <p:txEl>
                                              <p:pRg st="0" end="0"/>
                                            </p:txEl>
                                          </p:spTgt>
                                        </p:tgtEl>
                                        <p:attrNameLst>
                                          <p:attrName>style.visibility</p:attrName>
                                        </p:attrNameLst>
                                      </p:cBhvr>
                                      <p:to>
                                        <p:strVal val="visible"/>
                                      </p:to>
                                    </p:set>
                                  </p:childTnLst>
                                </p:cTn>
                              </p:par>
                            </p:childTnLst>
                          </p:cTn>
                        </p:par>
                        <p:par>
                          <p:cTn id="82" fill="hold">
                            <p:stCondLst>
                              <p:cond delay="7700"/>
                            </p:stCondLst>
                            <p:childTnLst>
                              <p:par>
                                <p:cTn id="83" presetClass="entr" nodeType="afterEffect" presetSubtype="0" presetID="1" grpId="15" fill="hold">
                                  <p:stCondLst>
                                    <p:cond delay="700"/>
                                  </p:stCondLst>
                                  <p:iterate type="el" backwards="0">
                                    <p:tmAbs val="0"/>
                                  </p:iterate>
                                  <p:childTnLst>
                                    <p:set>
                                      <p:cBhvr>
                                        <p:cTn id="84" fill="hold"/>
                                        <p:tgtEl>
                                          <p:spTgt spid="848">
                                            <p:bg/>
                                          </p:spTgt>
                                        </p:tgtEl>
                                        <p:attrNameLst>
                                          <p:attrName>style.visibility</p:attrName>
                                        </p:attrNameLst>
                                      </p:cBhvr>
                                      <p:to>
                                        <p:strVal val="visible"/>
                                      </p:to>
                                    </p:set>
                                  </p:childTnLst>
                                </p:cTn>
                              </p:par>
                              <p:par>
                                <p:cTn id="85" presetClass="entr" nodeType="withEffect" presetSubtype="0" presetID="1" grpId="15" fill="hold">
                                  <p:stCondLst>
                                    <p:cond delay="700"/>
                                  </p:stCondLst>
                                  <p:iterate type="el" backwards="0">
                                    <p:tmAbs val="0"/>
                                  </p:iterate>
                                  <p:childTnLst>
                                    <p:set>
                                      <p:cBhvr>
                                        <p:cTn id="86" fill="hold"/>
                                        <p:tgtEl>
                                          <p:spTgt spid="848">
                                            <p:txEl>
                                              <p:pRg st="0" end="0"/>
                                            </p:txEl>
                                          </p:spTgt>
                                        </p:tgtEl>
                                        <p:attrNameLst>
                                          <p:attrName>style.visibility</p:attrName>
                                        </p:attrNameLst>
                                      </p:cBhvr>
                                      <p:to>
                                        <p:strVal val="visible"/>
                                      </p:to>
                                    </p:set>
                                  </p:childTnLst>
                                </p:cTn>
                              </p:par>
                            </p:childTnLst>
                          </p:cTn>
                        </p:par>
                        <p:par>
                          <p:cTn id="87" fill="hold">
                            <p:stCondLst>
                              <p:cond delay="8400"/>
                            </p:stCondLst>
                            <p:childTnLst>
                              <p:par>
                                <p:cTn id="88" presetClass="entr" nodeType="afterEffect" presetSubtype="0" presetID="1" grpId="16" fill="hold">
                                  <p:stCondLst>
                                    <p:cond delay="700"/>
                                  </p:stCondLst>
                                  <p:iterate type="el" backwards="0">
                                    <p:tmAbs val="0"/>
                                  </p:iterate>
                                  <p:childTnLst>
                                    <p:set>
                                      <p:cBhvr>
                                        <p:cTn id="89" fill="hold"/>
                                        <p:tgtEl>
                                          <p:spTgt spid="849">
                                            <p:bg/>
                                          </p:spTgt>
                                        </p:tgtEl>
                                        <p:attrNameLst>
                                          <p:attrName>style.visibility</p:attrName>
                                        </p:attrNameLst>
                                      </p:cBhvr>
                                      <p:to>
                                        <p:strVal val="visible"/>
                                      </p:to>
                                    </p:set>
                                  </p:childTnLst>
                                </p:cTn>
                              </p:par>
                              <p:par>
                                <p:cTn id="90" presetClass="entr" nodeType="withEffect" presetSubtype="0" presetID="1" grpId="16" fill="hold">
                                  <p:stCondLst>
                                    <p:cond delay="700"/>
                                  </p:stCondLst>
                                  <p:iterate type="el" backwards="0">
                                    <p:tmAbs val="0"/>
                                  </p:iterate>
                                  <p:childTnLst>
                                    <p:set>
                                      <p:cBhvr>
                                        <p:cTn id="91" fill="hold"/>
                                        <p:tgtEl>
                                          <p:spTgt spid="849">
                                            <p:txEl>
                                              <p:pRg st="0" end="0"/>
                                            </p:txEl>
                                          </p:spTgt>
                                        </p:tgtEl>
                                        <p:attrNameLst>
                                          <p:attrName>style.visibility</p:attrName>
                                        </p:attrNameLst>
                                      </p:cBhvr>
                                      <p:to>
                                        <p:strVal val="visible"/>
                                      </p:to>
                                    </p:set>
                                  </p:childTnLst>
                                </p:cTn>
                              </p:par>
                            </p:childTnLst>
                          </p:cTn>
                        </p:par>
                        <p:par>
                          <p:cTn id="92" fill="hold">
                            <p:stCondLst>
                              <p:cond delay="9100"/>
                            </p:stCondLst>
                            <p:childTnLst>
                              <p:par>
                                <p:cTn id="93" presetClass="entr" nodeType="afterEffect" presetSubtype="0" presetID="1" grpId="17" fill="hold">
                                  <p:stCondLst>
                                    <p:cond delay="700"/>
                                  </p:stCondLst>
                                  <p:iterate type="el" backwards="0">
                                    <p:tmAbs val="0"/>
                                  </p:iterate>
                                  <p:childTnLst>
                                    <p:set>
                                      <p:cBhvr>
                                        <p:cTn id="94" fill="hold"/>
                                        <p:tgtEl>
                                          <p:spTgt spid="846">
                                            <p:bg/>
                                          </p:spTgt>
                                        </p:tgtEl>
                                        <p:attrNameLst>
                                          <p:attrName>style.visibility</p:attrName>
                                        </p:attrNameLst>
                                      </p:cBhvr>
                                      <p:to>
                                        <p:strVal val="visible"/>
                                      </p:to>
                                    </p:set>
                                  </p:childTnLst>
                                </p:cTn>
                              </p:par>
                              <p:par>
                                <p:cTn id="95" presetClass="entr" nodeType="withEffect" presetSubtype="0" presetID="1" grpId="17" fill="hold">
                                  <p:stCondLst>
                                    <p:cond delay="700"/>
                                  </p:stCondLst>
                                  <p:iterate type="el" backwards="0">
                                    <p:tmAbs val="0"/>
                                  </p:iterate>
                                  <p:childTnLst>
                                    <p:set>
                                      <p:cBhvr>
                                        <p:cTn id="96" fill="hold"/>
                                        <p:tgtEl>
                                          <p:spTgt spid="846">
                                            <p:txEl>
                                              <p:pRg st="0" end="0"/>
                                            </p:txEl>
                                          </p:spTgt>
                                        </p:tgtEl>
                                        <p:attrNameLst>
                                          <p:attrName>style.visibility</p:attrName>
                                        </p:attrNameLst>
                                      </p:cBhvr>
                                      <p:to>
                                        <p:strVal val="visible"/>
                                      </p:to>
                                    </p:set>
                                  </p:childTnLst>
                                </p:cTn>
                              </p:par>
                            </p:childTnLst>
                          </p:cTn>
                        </p:par>
                        <p:par>
                          <p:cTn id="97" fill="hold">
                            <p:stCondLst>
                              <p:cond delay="9800"/>
                            </p:stCondLst>
                            <p:childTnLst>
                              <p:par>
                                <p:cTn id="98" presetClass="entr" nodeType="afterEffect" presetSubtype="0" presetID="1" grpId="18" fill="hold">
                                  <p:stCondLst>
                                    <p:cond delay="700"/>
                                  </p:stCondLst>
                                  <p:iterate type="el" backwards="0">
                                    <p:tmAbs val="0"/>
                                  </p:iterate>
                                  <p:childTnLst>
                                    <p:set>
                                      <p:cBhvr>
                                        <p:cTn id="99" fill="hold"/>
                                        <p:tgtEl>
                                          <p:spTgt spid="854">
                                            <p:bg/>
                                          </p:spTgt>
                                        </p:tgtEl>
                                        <p:attrNameLst>
                                          <p:attrName>style.visibility</p:attrName>
                                        </p:attrNameLst>
                                      </p:cBhvr>
                                      <p:to>
                                        <p:strVal val="visible"/>
                                      </p:to>
                                    </p:set>
                                  </p:childTnLst>
                                </p:cTn>
                              </p:par>
                              <p:par>
                                <p:cTn id="100" presetClass="entr" nodeType="withEffect" presetSubtype="0" presetID="1" grpId="18" fill="hold">
                                  <p:stCondLst>
                                    <p:cond delay="700"/>
                                  </p:stCondLst>
                                  <p:iterate type="el" backwards="0">
                                    <p:tmAbs val="0"/>
                                  </p:iterate>
                                  <p:childTnLst>
                                    <p:set>
                                      <p:cBhvr>
                                        <p:cTn id="101" fill="hold"/>
                                        <p:tgtEl>
                                          <p:spTgt spid="85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46" grpId="17"/>
      <p:bldP build="p" bldLvl="5" animBg="1" rev="0" advAuto="0" spid="849" grpId="16"/>
      <p:bldP build="p" bldLvl="5" animBg="1" rev="0" advAuto="0" spid="852" grpId="8"/>
      <p:bldP build="p" bldLvl="5" animBg="1" rev="0" advAuto="0" spid="840" grpId="11"/>
      <p:bldP build="p" bldLvl="5" animBg="1" rev="0" advAuto="0" spid="851" grpId="7"/>
      <p:bldP build="p" bldLvl="5" animBg="1" rev="0" advAuto="0" spid="839" grpId="3"/>
      <p:bldP build="p" bldLvl="5" animBg="1" rev="0" advAuto="0" spid="838" grpId="2"/>
      <p:bldP build="p" bldLvl="5" animBg="1" rev="0" advAuto="0" spid="850" grpId="6"/>
      <p:bldP build="p" bldLvl="5" animBg="1" rev="0" advAuto="0" spid="842" grpId="5"/>
      <p:bldP build="p" bldLvl="5" animBg="1" rev="0" advAuto="0" spid="837" grpId="1"/>
      <p:bldP build="p" bldLvl="5" animBg="1" rev="0" advAuto="0" spid="843" grpId="10"/>
      <p:bldP build="p" bldLvl="5" animBg="1" rev="0" advAuto="0" spid="844" grpId="12"/>
      <p:bldP build="p" bldLvl="5" animBg="1" rev="0" advAuto="0" spid="854" grpId="18"/>
      <p:bldP build="p" bldLvl="5" animBg="1" rev="0" advAuto="0" spid="853" grpId="9"/>
      <p:bldP build="p" bldLvl="5" animBg="1" rev="0" advAuto="0" spid="845" grpId="13"/>
      <p:bldP build="p" bldLvl="5" animBg="1" rev="0" advAuto="0" spid="848" grpId="15"/>
      <p:bldP build="p" bldLvl="5" animBg="1" rev="0" advAuto="0" spid="847" grpId="14"/>
      <p:bldP build="p" bldLvl="5" animBg="1" rev="0" advAuto="0" spid="841" grpId="4"/>
    </p:bldLst>
  </p:timing>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6" name="Going Beyond Kaleidoscope"/>
          <p:cNvSpPr txBox="1"/>
          <p:nvPr>
            <p:ph type="title"/>
          </p:nvPr>
        </p:nvSpPr>
        <p:spPr>
          <a:prstGeom prst="rect">
            <a:avLst/>
          </a:prstGeom>
        </p:spPr>
        <p:txBody>
          <a:bodyPr/>
          <a:lstStyle/>
          <a:p>
            <a:pPr/>
            <a:r>
              <a:t>Going Beyond Kaleidoscope</a:t>
            </a:r>
          </a:p>
        </p:txBody>
      </p:sp>
      <p:sp>
        <p:nvSpPr>
          <p:cNvPr id="857" name="The Clang Compiler Infrastructure. Classic Data Fl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Clang Compiler Infrastructure. Classic Data Flow</a:t>
            </a:r>
          </a:p>
        </p:txBody>
      </p:sp>
      <p:sp>
        <p:nvSpPr>
          <p:cNvPr id="858" name="Clang takes input pipes it through a frontend and a backend and produces machine code"/>
          <p:cNvSpPr txBox="1"/>
          <p:nvPr>
            <p:ph type="body" sz="quarter" idx="1"/>
          </p:nvPr>
        </p:nvSpPr>
        <p:spPr>
          <a:xfrm>
            <a:off x="1206500" y="4248504"/>
            <a:ext cx="21971000" cy="2882901"/>
          </a:xfrm>
          <a:prstGeom prst="rect">
            <a:avLst/>
          </a:prstGeom>
        </p:spPr>
        <p:txBody>
          <a:bodyPr/>
          <a:lstStyle/>
          <a:p>
            <a:pPr/>
            <a:r>
              <a:t>Clang takes input pipes it through a frontend and a backend and produces machine code</a:t>
            </a:r>
          </a:p>
        </p:txBody>
      </p:sp>
      <p:sp>
        <p:nvSpPr>
          <p:cNvPr id="859" name="C"/>
          <p:cNvSpPr/>
          <p:nvPr/>
        </p:nvSpPr>
        <p:spPr>
          <a:xfrm>
            <a:off x="1828800" y="77216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C</a:t>
            </a:r>
          </a:p>
        </p:txBody>
      </p:sp>
      <p:sp>
        <p:nvSpPr>
          <p:cNvPr id="860" name="C++"/>
          <p:cNvSpPr/>
          <p:nvPr/>
        </p:nvSpPr>
        <p:spPr>
          <a:xfrm>
            <a:off x="1828800" y="90043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C++</a:t>
            </a:r>
          </a:p>
        </p:txBody>
      </p:sp>
      <p:sp>
        <p:nvSpPr>
          <p:cNvPr id="861" name="Lex"/>
          <p:cNvSpPr/>
          <p:nvPr/>
        </p:nvSpPr>
        <p:spPr>
          <a:xfrm>
            <a:off x="5181600" y="99314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Lex</a:t>
            </a:r>
          </a:p>
        </p:txBody>
      </p:sp>
      <p:sp>
        <p:nvSpPr>
          <p:cNvPr id="862" name="CodeGen"/>
          <p:cNvSpPr/>
          <p:nvPr/>
        </p:nvSpPr>
        <p:spPr>
          <a:xfrm>
            <a:off x="14033500" y="9956800"/>
            <a:ext cx="28194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CodeGen</a:t>
            </a:r>
          </a:p>
        </p:txBody>
      </p:sp>
      <p:sp>
        <p:nvSpPr>
          <p:cNvPr id="863" name="..."/>
          <p:cNvSpPr/>
          <p:nvPr/>
        </p:nvSpPr>
        <p:spPr>
          <a:xfrm>
            <a:off x="2476500" y="10101633"/>
            <a:ext cx="609600" cy="629867"/>
          </a:xfrm>
          <a:prstGeom prst="roundRect">
            <a:avLst>
              <a:gd name="adj" fmla="val 3125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a:t>
            </a:r>
          </a:p>
        </p:txBody>
      </p:sp>
      <p:sp>
        <p:nvSpPr>
          <p:cNvPr id="864" name="CUDA"/>
          <p:cNvSpPr/>
          <p:nvPr/>
        </p:nvSpPr>
        <p:spPr>
          <a:xfrm>
            <a:off x="1828800" y="108712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CUDA</a:t>
            </a:r>
          </a:p>
        </p:txBody>
      </p:sp>
      <p:sp>
        <p:nvSpPr>
          <p:cNvPr id="865" name="OpenCL"/>
          <p:cNvSpPr/>
          <p:nvPr/>
        </p:nvSpPr>
        <p:spPr>
          <a:xfrm>
            <a:off x="1828800" y="121539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OpenCL</a:t>
            </a:r>
          </a:p>
        </p:txBody>
      </p:sp>
      <p:sp>
        <p:nvSpPr>
          <p:cNvPr id="866" name="Parse"/>
          <p:cNvSpPr/>
          <p:nvPr/>
        </p:nvSpPr>
        <p:spPr>
          <a:xfrm>
            <a:off x="7454900" y="99187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Parse</a:t>
            </a:r>
          </a:p>
        </p:txBody>
      </p:sp>
      <p:sp>
        <p:nvSpPr>
          <p:cNvPr id="867" name="Sema"/>
          <p:cNvSpPr/>
          <p:nvPr/>
        </p:nvSpPr>
        <p:spPr>
          <a:xfrm>
            <a:off x="9728200" y="9956800"/>
            <a:ext cx="19050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Sema</a:t>
            </a:r>
          </a:p>
        </p:txBody>
      </p:sp>
      <p:sp>
        <p:nvSpPr>
          <p:cNvPr id="868" name="Line"/>
          <p:cNvSpPr/>
          <p:nvPr/>
        </p:nvSpPr>
        <p:spPr>
          <a:xfrm flipV="1">
            <a:off x="5245928" y="11173030"/>
            <a:ext cx="6413500" cy="2603"/>
          </a:xfrm>
          <a:prstGeom prst="line">
            <a:avLst/>
          </a:prstGeom>
          <a:ln w="25400">
            <a:solidFill>
              <a:srgbClr val="FFFFFF"/>
            </a:solidFill>
            <a:miter lim="400000"/>
          </a:ln>
        </p:spPr>
        <p:txBody>
          <a:bodyPr lIns="50800" tIns="50800" rIns="50800" bIns="50800" anchor="ctr"/>
          <a:lstStyle/>
          <a:p>
            <a:pPr/>
          </a:p>
        </p:txBody>
      </p:sp>
      <p:sp>
        <p:nvSpPr>
          <p:cNvPr id="869" name="Frontend"/>
          <p:cNvSpPr txBox="1"/>
          <p:nvPr/>
        </p:nvSpPr>
        <p:spPr>
          <a:xfrm>
            <a:off x="6743039" y="11233911"/>
            <a:ext cx="3327401" cy="6969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4000"/>
            </a:lvl1pPr>
          </a:lstStyle>
          <a:p>
            <a:pPr/>
            <a:r>
              <a:t>Frontend</a:t>
            </a:r>
          </a:p>
        </p:txBody>
      </p:sp>
      <p:sp>
        <p:nvSpPr>
          <p:cNvPr id="870" name="Line"/>
          <p:cNvSpPr/>
          <p:nvPr/>
        </p:nvSpPr>
        <p:spPr>
          <a:xfrm>
            <a:off x="3926645" y="8180421"/>
            <a:ext cx="1158488" cy="1365473"/>
          </a:xfrm>
          <a:prstGeom prst="line">
            <a:avLst/>
          </a:prstGeom>
          <a:ln w="25400">
            <a:solidFill>
              <a:srgbClr val="FFFFFF"/>
            </a:solidFill>
            <a:miter lim="400000"/>
            <a:tailEnd type="stealth"/>
          </a:ln>
        </p:spPr>
        <p:txBody>
          <a:bodyPr lIns="50800" tIns="50800" rIns="50800" bIns="50800" anchor="ctr"/>
          <a:lstStyle/>
          <a:p>
            <a:pPr/>
          </a:p>
        </p:txBody>
      </p:sp>
      <p:sp>
        <p:nvSpPr>
          <p:cNvPr id="871" name="Line"/>
          <p:cNvSpPr/>
          <p:nvPr/>
        </p:nvSpPr>
        <p:spPr>
          <a:xfrm>
            <a:off x="3885772" y="9514150"/>
            <a:ext cx="1066124" cy="735937"/>
          </a:xfrm>
          <a:prstGeom prst="line">
            <a:avLst/>
          </a:prstGeom>
          <a:ln w="25400">
            <a:solidFill>
              <a:srgbClr val="FFFFFF"/>
            </a:solidFill>
            <a:miter lim="400000"/>
            <a:tailEnd type="stealth"/>
          </a:ln>
        </p:spPr>
        <p:txBody>
          <a:bodyPr lIns="50800" tIns="50800" rIns="50800" bIns="50800" anchor="ctr"/>
          <a:lstStyle/>
          <a:p>
            <a:pPr/>
          </a:p>
        </p:txBody>
      </p:sp>
      <p:sp>
        <p:nvSpPr>
          <p:cNvPr id="872" name="Line"/>
          <p:cNvSpPr/>
          <p:nvPr/>
        </p:nvSpPr>
        <p:spPr>
          <a:xfrm flipV="1">
            <a:off x="3892453" y="10965655"/>
            <a:ext cx="1028008" cy="555448"/>
          </a:xfrm>
          <a:prstGeom prst="line">
            <a:avLst/>
          </a:prstGeom>
          <a:ln w="25400">
            <a:solidFill>
              <a:srgbClr val="FFFFFF"/>
            </a:solidFill>
            <a:miter lim="400000"/>
            <a:tailEnd type="stealth"/>
          </a:ln>
        </p:spPr>
        <p:txBody>
          <a:bodyPr lIns="50800" tIns="50800" rIns="50800" bIns="50800" anchor="ctr"/>
          <a:lstStyle/>
          <a:p>
            <a:pPr/>
          </a:p>
        </p:txBody>
      </p:sp>
      <p:sp>
        <p:nvSpPr>
          <p:cNvPr id="873" name="Line"/>
          <p:cNvSpPr/>
          <p:nvPr/>
        </p:nvSpPr>
        <p:spPr>
          <a:xfrm flipV="1">
            <a:off x="3502172" y="10466539"/>
            <a:ext cx="1079500" cy="1591"/>
          </a:xfrm>
          <a:prstGeom prst="line">
            <a:avLst/>
          </a:prstGeom>
          <a:ln w="25400">
            <a:solidFill>
              <a:srgbClr val="FFFFFF"/>
            </a:solidFill>
            <a:miter lim="400000"/>
            <a:tailEnd type="stealth"/>
          </a:ln>
        </p:spPr>
        <p:txBody>
          <a:bodyPr lIns="50800" tIns="50800" rIns="50800" bIns="50800" anchor="ctr"/>
          <a:lstStyle/>
          <a:p>
            <a:pPr/>
          </a:p>
        </p:txBody>
      </p:sp>
      <p:sp>
        <p:nvSpPr>
          <p:cNvPr id="874" name="Line"/>
          <p:cNvSpPr/>
          <p:nvPr/>
        </p:nvSpPr>
        <p:spPr>
          <a:xfrm flipV="1">
            <a:off x="3921000" y="11184953"/>
            <a:ext cx="1131395" cy="1338551"/>
          </a:xfrm>
          <a:prstGeom prst="line">
            <a:avLst/>
          </a:prstGeom>
          <a:ln w="25400">
            <a:solidFill>
              <a:srgbClr val="FFFFFF"/>
            </a:solidFill>
            <a:miter lim="400000"/>
            <a:tailEnd type="stealth"/>
          </a:ln>
        </p:spPr>
        <p:txBody>
          <a:bodyPr lIns="50800" tIns="50800" rIns="50800" bIns="50800" anchor="ctr"/>
          <a:lstStyle/>
          <a:p>
            <a:pPr/>
          </a:p>
        </p:txBody>
      </p:sp>
      <p:sp>
        <p:nvSpPr>
          <p:cNvPr id="875" name="Line"/>
          <p:cNvSpPr/>
          <p:nvPr/>
        </p:nvSpPr>
        <p:spPr>
          <a:xfrm flipV="1">
            <a:off x="12052300" y="10475409"/>
            <a:ext cx="1689099" cy="2886"/>
          </a:xfrm>
          <a:prstGeom prst="line">
            <a:avLst/>
          </a:prstGeom>
          <a:ln w="25400">
            <a:solidFill>
              <a:srgbClr val="FFFFFF"/>
            </a:solidFill>
            <a:miter lim="400000"/>
            <a:tailEnd type="stealth"/>
          </a:ln>
        </p:spPr>
        <p:txBody>
          <a:bodyPr lIns="50800" tIns="50800" rIns="50800" bIns="50800" anchor="ctr"/>
          <a:lstStyle/>
          <a:p>
            <a:pPr/>
          </a:p>
        </p:txBody>
      </p:sp>
      <p:sp>
        <p:nvSpPr>
          <p:cNvPr id="876" name="AST"/>
          <p:cNvSpPr txBox="1"/>
          <p:nvPr/>
        </p:nvSpPr>
        <p:spPr>
          <a:xfrm>
            <a:off x="12473495" y="9822433"/>
            <a:ext cx="834010"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vl1pPr>
          </a:lstStyle>
          <a:p>
            <a:pPr/>
            <a:r>
              <a:t>AST</a:t>
            </a:r>
          </a:p>
        </p:txBody>
      </p:sp>
      <p:sp>
        <p:nvSpPr>
          <p:cNvPr id="877" name="Line"/>
          <p:cNvSpPr/>
          <p:nvPr/>
        </p:nvSpPr>
        <p:spPr>
          <a:xfrm flipV="1">
            <a:off x="17106901" y="10466511"/>
            <a:ext cx="1689098" cy="2886"/>
          </a:xfrm>
          <a:prstGeom prst="line">
            <a:avLst/>
          </a:prstGeom>
          <a:ln w="25400">
            <a:solidFill>
              <a:srgbClr val="FFFFFF"/>
            </a:solidFill>
            <a:miter lim="400000"/>
            <a:tailEnd type="stealth"/>
          </a:ln>
        </p:spPr>
        <p:txBody>
          <a:bodyPr lIns="50800" tIns="50800" rIns="50800" bIns="50800" anchor="ctr"/>
          <a:lstStyle/>
          <a:p>
            <a:pPr/>
          </a:p>
        </p:txBody>
      </p:sp>
      <p:sp>
        <p:nvSpPr>
          <p:cNvPr id="878" name="IR"/>
          <p:cNvSpPr txBox="1"/>
          <p:nvPr/>
        </p:nvSpPr>
        <p:spPr>
          <a:xfrm>
            <a:off x="17708118" y="9733533"/>
            <a:ext cx="473965"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vl1pPr>
          </a:lstStyle>
          <a:p>
            <a:pPr/>
            <a:r>
              <a:t>IR</a:t>
            </a:r>
          </a:p>
        </p:txBody>
      </p:sp>
      <p:sp>
        <p:nvSpPr>
          <p:cNvPr id="879" name="Backend"/>
          <p:cNvSpPr txBox="1"/>
          <p:nvPr/>
        </p:nvSpPr>
        <p:spPr>
          <a:xfrm>
            <a:off x="13957300" y="11157711"/>
            <a:ext cx="3327400" cy="6969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z="4000"/>
            </a:lvl1pPr>
          </a:lstStyle>
          <a:p>
            <a:pPr/>
            <a:r>
              <a:t>Backend</a:t>
            </a:r>
          </a:p>
        </p:txBody>
      </p:sp>
      <p:sp>
        <p:nvSpPr>
          <p:cNvPr id="880" name="Line"/>
          <p:cNvSpPr/>
          <p:nvPr/>
        </p:nvSpPr>
        <p:spPr>
          <a:xfrm>
            <a:off x="14147447" y="11117320"/>
            <a:ext cx="2768599" cy="3153"/>
          </a:xfrm>
          <a:prstGeom prst="line">
            <a:avLst/>
          </a:prstGeom>
          <a:ln w="25400">
            <a:solidFill>
              <a:srgbClr val="FFFFFF"/>
            </a:solidFill>
            <a:miter lim="400000"/>
          </a:ln>
        </p:spPr>
        <p:txBody>
          <a:bodyPr lIns="50800" tIns="50800" rIns="50800" bIns="50800" anchor="ctr"/>
          <a:lstStyle/>
          <a:p>
            <a:pPr/>
          </a:p>
        </p:txBody>
      </p:sp>
      <p:sp>
        <p:nvSpPr>
          <p:cNvPr id="881" name="LLVM"/>
          <p:cNvSpPr/>
          <p:nvPr/>
        </p:nvSpPr>
        <p:spPr>
          <a:xfrm>
            <a:off x="19253200" y="9999367"/>
            <a:ext cx="2819400" cy="952501"/>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LLVM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8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8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876"/>
                                        </p:tgtEl>
                                        <p:attrNameLst>
                                          <p:attrName>style.visibility</p:attrName>
                                        </p:attrNameLst>
                                      </p:cBhvr>
                                      <p:to>
                                        <p:strVal val="visible"/>
                                      </p:to>
                                    </p:set>
                                    <p:animEffect filter="wipe(left)" transition="in">
                                      <p:cBhvr>
                                        <p:cTn id="23" dur="1000"/>
                                        <p:tgtEl>
                                          <p:spTgt spid="876"/>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878"/>
                                        </p:tgtEl>
                                        <p:attrNameLst>
                                          <p:attrName>style.visibility</p:attrName>
                                        </p:attrNameLst>
                                      </p:cBhvr>
                                      <p:to>
                                        <p:strVal val="visible"/>
                                      </p:to>
                                    </p:set>
                                    <p:animEffect filter="wipe(left)" transition="in">
                                      <p:cBhvr>
                                        <p:cTn id="28" dur="1000"/>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8" grpId="6"/>
      <p:bldP build="whole" bldLvl="1" animBg="1" rev="0" advAuto="0" spid="868" grpId="1"/>
      <p:bldP build="whole" bldLvl="1" animBg="1" rev="0" advAuto="0" spid="879" grpId="4"/>
      <p:bldP build="whole" bldLvl="1" animBg="1" rev="0" advAuto="0" spid="876" grpId="5"/>
      <p:bldP build="whole" bldLvl="1" animBg="1" rev="0" advAuto="0" spid="880" grpId="3"/>
      <p:bldP build="whole" bldLvl="1" animBg="1" rev="0" advAuto="0" spid="869" grpId="2"/>
    </p:bldLst>
  </p:timing>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Exercise 1…"/>
          <p:cNvSpPr txBox="1"/>
          <p:nvPr>
            <p:ph type="body" sz="half" idx="1"/>
          </p:nvPr>
        </p:nvSpPr>
        <p:spPr>
          <a:prstGeom prst="rect">
            <a:avLst/>
          </a:prstGeom>
        </p:spPr>
        <p:txBody>
          <a:bodyPr/>
          <a:lstStyle/>
          <a:p>
            <a:pPr>
              <a:lnSpc>
                <a:spcPct val="110000"/>
              </a:lnSpc>
            </a:pPr>
            <a:r>
              <a:t>Exercise 1</a:t>
            </a:r>
          </a:p>
          <a:p>
            <a:pPr>
              <a:lnSpc>
                <a:spcPct val="110000"/>
              </a:lnSpc>
            </a:pPr>
            <a:r>
              <a:t>Using Clang As A Library</a:t>
            </a:r>
          </a:p>
        </p:txBody>
      </p:sp>
      <p:sp>
        <p:nvSpPr>
          <p:cNvPr id="884" name="AST"/>
          <p:cNvSpPr/>
          <p:nvPr/>
        </p:nvSpPr>
        <p:spPr>
          <a:xfrm>
            <a:off x="89408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AST</a:t>
            </a:r>
          </a:p>
        </p:txBody>
      </p:sp>
      <p:sp>
        <p:nvSpPr>
          <p:cNvPr id="885" name="Tooling"/>
          <p:cNvSpPr/>
          <p:nvPr/>
        </p:nvSpPr>
        <p:spPr>
          <a:xfrm>
            <a:off x="130683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Tooling</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7" name="Exercise 1"/>
          <p:cNvSpPr txBox="1"/>
          <p:nvPr>
            <p:ph type="title"/>
          </p:nvPr>
        </p:nvSpPr>
        <p:spPr>
          <a:prstGeom prst="rect">
            <a:avLst/>
          </a:prstGeom>
        </p:spPr>
        <p:txBody>
          <a:bodyPr/>
          <a:lstStyle/>
          <a:p>
            <a:pPr/>
            <a:r>
              <a:t>Exercise 1</a:t>
            </a:r>
          </a:p>
        </p:txBody>
      </p:sp>
      <p:sp>
        <p:nvSpPr>
          <p:cNvPr id="888" name="p3-ex1.cpp: Extracting documentation from sour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p3-ex1.cpp: Extracting documentation from source </a:t>
            </a:r>
          </a:p>
        </p:txBody>
      </p:sp>
      <p:sp>
        <p:nvSpPr>
          <p:cNvPr id="889" name="#include &quot;clang/AST/Comment.h&quot;…"/>
          <p:cNvSpPr txBox="1"/>
          <p:nvPr/>
        </p:nvSpPr>
        <p:spPr>
          <a:xfrm>
            <a:off x="1385288" y="4686184"/>
            <a:ext cx="19502736" cy="558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5230E1"/>
                </a:solidFill>
              </a:rPr>
              <a:t>#include</a:t>
            </a:r>
            <a:r>
              <a:rPr>
                <a:solidFill>
                  <a:srgbClr val="F4F4F4"/>
                </a:solidFill>
              </a:rPr>
              <a:t> </a:t>
            </a:r>
            <a:r>
              <a:t>"clang/AST/Comment.h"</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5230E1"/>
                </a:solidFill>
              </a:rPr>
              <a:t>#include</a:t>
            </a:r>
            <a:r>
              <a:rPr>
                <a:solidFill>
                  <a:srgbClr val="F4F4F4"/>
                </a:solidFill>
              </a:rPr>
              <a:t> </a:t>
            </a:r>
            <a:r>
              <a:t>"clang/AST/DeclTemplate.h"</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5230E1"/>
                </a:solidFill>
              </a:rPr>
              <a:t>#include</a:t>
            </a:r>
            <a:r>
              <a:rPr>
                <a:solidFill>
                  <a:srgbClr val="F4F4F4"/>
                </a:solidFill>
              </a:rPr>
              <a:t> </a:t>
            </a:r>
            <a:r>
              <a:t>"clang/Tooling/Tooling.h"</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F4F4F4"/>
                </a:solidFill>
              </a:rP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BC8"/>
                </a:solidFill>
                <a:latin typeface="Courier New"/>
                <a:ea typeface="Courier New"/>
                <a:cs typeface="Courier New"/>
                <a:sym typeface="Courier New"/>
              </a:defRPr>
            </a:pPr>
            <a:r>
              <a:t>auto</a:t>
            </a:r>
            <a:r>
              <a:t> </a:t>
            </a:r>
            <a:r>
              <a:rPr>
                <a:solidFill>
                  <a:srgbClr val="AFAD24"/>
                </a:solidFill>
              </a:rPr>
              <a:t>ASTU</a:t>
            </a:r>
            <a:r>
              <a:t> = </a:t>
            </a:r>
            <a:r>
              <a:rPr>
                <a:solidFill>
                  <a:srgbClr val="D53BD3"/>
                </a:solidFill>
              </a:rPr>
              <a:t>tooling</a:t>
            </a:r>
            <a:r>
              <a:t>::buildASTFromCodeWithArgs(Code);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34BC26"/>
                </a:solidFill>
              </a:rPr>
              <a:t>ASTContext</a:t>
            </a:r>
            <a:r>
              <a:t> &amp;</a:t>
            </a:r>
            <a:r>
              <a:rPr>
                <a:solidFill>
                  <a:srgbClr val="AFAD24"/>
                </a:solidFill>
              </a:rPr>
              <a:t>C</a:t>
            </a:r>
            <a:r>
              <a:t> = ASTU-&gt;getASTContext();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34BC26"/>
                </a:solidFill>
              </a:rPr>
              <a:t>TranslationUnitDecl</a:t>
            </a:r>
            <a:r>
              <a:t>* </a:t>
            </a:r>
            <a:r>
              <a:rPr>
                <a:solidFill>
                  <a:srgbClr val="AFAD24"/>
                </a:solidFill>
              </a:rPr>
              <a:t>TU</a:t>
            </a:r>
            <a:r>
              <a:t> = C.getTranslationUnitDecl();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TU-&gt;dump();</a:t>
            </a:r>
          </a:p>
        </p:txBody>
      </p:sp>
      <p:sp>
        <p:nvSpPr>
          <p:cNvPr id="890" name="|-ClassTemplateDecl 0x7f83db895f48 &lt;input.cc:4:1, line:5:40&gt; col:8 ComplexNumber…"/>
          <p:cNvSpPr txBox="1"/>
          <p:nvPr/>
        </p:nvSpPr>
        <p:spPr>
          <a:xfrm>
            <a:off x="10493889" y="10915960"/>
            <a:ext cx="14183024" cy="274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34BC26"/>
                </a:solidFill>
                <a:latin typeface="Menlo Regular"/>
                <a:ea typeface="Menlo Regular"/>
                <a:cs typeface="Menlo Regular"/>
                <a:sym typeface="Menlo Regular"/>
              </a:defRPr>
            </a:pPr>
            <a:r>
              <a:rPr>
                <a:solidFill>
                  <a:srgbClr val="5230E1"/>
                </a:solidFill>
              </a:rPr>
              <a:t>|-</a:t>
            </a:r>
            <a:r>
              <a:rPr b="1"/>
              <a:t>ClassTemplateDecl</a:t>
            </a:r>
            <a:r>
              <a:rPr>
                <a:solidFill>
                  <a:srgbClr val="AFAD24"/>
                </a:solidFill>
              </a:rPr>
              <a:t> 0x7f83db895f48</a:t>
            </a:r>
            <a:r>
              <a:rPr>
                <a:solidFill>
                  <a:srgbClr val="000000"/>
                </a:solidFill>
              </a:rPr>
              <a:t> &lt;</a:t>
            </a:r>
            <a:r>
              <a:rPr>
                <a:solidFill>
                  <a:srgbClr val="AFAD24"/>
                </a:solidFill>
              </a:rPr>
              <a:t>input.cc:4:1</a:t>
            </a:r>
            <a:r>
              <a:rPr>
                <a:solidFill>
                  <a:srgbClr val="000000"/>
                </a:solidFill>
              </a:rPr>
              <a:t>, </a:t>
            </a:r>
            <a:r>
              <a:rPr>
                <a:solidFill>
                  <a:srgbClr val="AFAD24"/>
                </a:solidFill>
              </a:rPr>
              <a:t>line:5:40</a:t>
            </a:r>
            <a:r>
              <a:rPr>
                <a:solidFill>
                  <a:srgbClr val="000000"/>
                </a:solidFill>
              </a:rPr>
              <a:t>&gt; </a:t>
            </a:r>
            <a:r>
              <a:rPr>
                <a:solidFill>
                  <a:srgbClr val="AFAD24"/>
                </a:solidFill>
              </a:rPr>
              <a:t>col:8</a:t>
            </a:r>
            <a:r>
              <a:rPr b="1">
                <a:solidFill>
                  <a:srgbClr val="34BBC8"/>
                </a:solidFill>
              </a:rPr>
              <a:t> ComplexNumber</a:t>
            </a:r>
            <a:endParaRPr>
              <a:solidFill>
                <a:srgbClr val="000000"/>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000000"/>
                </a:solidFill>
                <a:latin typeface="Menlo Regular"/>
                <a:ea typeface="Menlo Regular"/>
                <a:cs typeface="Menlo Regular"/>
                <a:sym typeface="Menlo Regular"/>
              </a:defRPr>
            </a:pPr>
            <a:r>
              <a:rPr>
                <a:solidFill>
                  <a:srgbClr val="5230E1"/>
                </a:solidFill>
              </a:rPr>
              <a:t>| |-</a:t>
            </a:r>
            <a:r>
              <a:rPr b="1">
                <a:solidFill>
                  <a:srgbClr val="34BC26"/>
                </a:solidFill>
              </a:rPr>
              <a:t>TemplateTypeParmDecl</a:t>
            </a:r>
            <a:r>
              <a:rPr>
                <a:solidFill>
                  <a:srgbClr val="AFAD24"/>
                </a:solidFill>
              </a:rPr>
              <a:t> 0x7f83db895dd0</a:t>
            </a:r>
            <a:r>
              <a:t> &lt;</a:t>
            </a:r>
            <a:r>
              <a:rPr>
                <a:solidFill>
                  <a:srgbClr val="AFAD24"/>
                </a:solidFill>
              </a:rPr>
              <a:t>line:4:10</a:t>
            </a:r>
            <a:r>
              <a:t>, </a:t>
            </a:r>
            <a:r>
              <a:rPr>
                <a:solidFill>
                  <a:srgbClr val="AFAD24"/>
                </a:solidFill>
              </a:rPr>
              <a:t>col:19</a:t>
            </a:r>
            <a:r>
              <a:t>&gt; </a:t>
            </a:r>
            <a:r>
              <a:rPr>
                <a:solidFill>
                  <a:srgbClr val="AFAD24"/>
                </a:solidFill>
              </a:rPr>
              <a:t>col:19</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AFAD24"/>
                </a:solidFill>
                <a:latin typeface="Menlo Regular"/>
                <a:ea typeface="Menlo Regular"/>
                <a:cs typeface="Menlo Regular"/>
                <a:sym typeface="Menlo Regular"/>
              </a:defRPr>
            </a:pPr>
            <a:r>
              <a:rPr>
                <a:solidFill>
                  <a:srgbClr val="5230E1"/>
                </a:solidFill>
              </a:rPr>
              <a:t>| |-</a:t>
            </a:r>
            <a:r>
              <a:rPr b="1">
                <a:solidFill>
                  <a:srgbClr val="34BC26"/>
                </a:solidFill>
              </a:rPr>
              <a:t>CXXRecordDecl</a:t>
            </a:r>
            <a:r>
              <a:t> 0x7f83db895e98</a:t>
            </a:r>
            <a:r>
              <a:rPr>
                <a:solidFill>
                  <a:srgbClr val="000000"/>
                </a:solidFill>
              </a:rPr>
              <a:t> &lt;</a:t>
            </a:r>
            <a:r>
              <a:t>line:5:1</a:t>
            </a:r>
            <a:r>
              <a:rPr>
                <a:solidFill>
                  <a:srgbClr val="000000"/>
                </a:solidFill>
              </a:rPr>
              <a:t>, </a:t>
            </a:r>
            <a:r>
              <a:t>col:40</a:t>
            </a:r>
            <a:r>
              <a:rPr>
                <a:solidFill>
                  <a:srgbClr val="000000"/>
                </a:solidFill>
              </a:rPr>
              <a:t>&gt; </a:t>
            </a:r>
            <a:r>
              <a:t>col:8</a:t>
            </a:r>
            <a:r>
              <a:rPr>
                <a:solidFill>
                  <a:srgbClr val="000000"/>
                </a:solidFill>
              </a:rPr>
              <a:t> struct</a:t>
            </a:r>
            <a:r>
              <a:rPr b="1">
                <a:solidFill>
                  <a:srgbClr val="34BBC8"/>
                </a:solidFill>
              </a:rPr>
              <a:t> ComplexNumber</a:t>
            </a:r>
            <a:endParaRPr>
              <a:solidFill>
                <a:srgbClr val="000000"/>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000000"/>
                </a:solidFill>
                <a:latin typeface="Menlo Regular"/>
                <a:ea typeface="Menlo Regular"/>
                <a:cs typeface="Menlo Regular"/>
                <a:sym typeface="Menlo Regular"/>
              </a:defRPr>
            </a:pPr>
            <a:r>
              <a:rPr>
                <a:solidFill>
                  <a:srgbClr val="5230E1"/>
                </a:solidFill>
              </a:rPr>
              <a:t>| |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5230E1"/>
                </a:solidFill>
                <a:latin typeface="Menlo Regular"/>
                <a:ea typeface="Menlo Regular"/>
                <a:cs typeface="Menlo Regular"/>
                <a:sym typeface="Menlo Regular"/>
              </a:defRPr>
            </a:pPr>
            <a:r>
              <a:t>| | |-FullComment</a:t>
            </a:r>
            <a:r>
              <a:rPr>
                <a:solidFill>
                  <a:srgbClr val="AFAD24"/>
                </a:solidFill>
              </a:rPr>
              <a:t> 0x7f83dc00c200</a:t>
            </a:r>
            <a:r>
              <a:rPr>
                <a:solidFill>
                  <a:srgbClr val="000000"/>
                </a:solidFill>
              </a:rPr>
              <a:t> &lt;</a:t>
            </a:r>
            <a:r>
              <a:rPr>
                <a:solidFill>
                  <a:srgbClr val="AFAD24"/>
                </a:solidFill>
              </a:rPr>
              <a:t>line:2:4</a:t>
            </a:r>
            <a:r>
              <a:rPr>
                <a:solidFill>
                  <a:srgbClr val="000000"/>
                </a:solidFill>
              </a:rPr>
              <a:t>, </a:t>
            </a:r>
            <a:r>
              <a:rPr>
                <a:solidFill>
                  <a:srgbClr val="AFAD24"/>
                </a:solidFill>
              </a:rPr>
              <a:t>col:52</a:t>
            </a:r>
            <a:r>
              <a:rPr>
                <a:solidFill>
                  <a:srgbClr val="000000"/>
                </a:solidFill>
              </a:rPr>
              <a:t>&gt;</a:t>
            </a:r>
            <a:endParaRPr>
              <a:solidFill>
                <a:srgbClr val="000000"/>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5230E1"/>
                </a:solidFill>
                <a:latin typeface="Menlo Regular"/>
                <a:ea typeface="Menlo Regular"/>
                <a:cs typeface="Menlo Regular"/>
                <a:sym typeface="Menlo Regular"/>
              </a:defRPr>
            </a:pPr>
            <a:r>
              <a:t>| | | `-ParagraphComment</a:t>
            </a:r>
            <a:r>
              <a:rPr>
                <a:solidFill>
                  <a:srgbClr val="AFAD24"/>
                </a:solidFill>
              </a:rPr>
              <a:t> 0x7f83dc00c1d0</a:t>
            </a:r>
            <a:r>
              <a:rPr>
                <a:solidFill>
                  <a:srgbClr val="000000"/>
                </a:solidFill>
              </a:rPr>
              <a:t> &lt;</a:t>
            </a:r>
            <a:r>
              <a:rPr>
                <a:solidFill>
                  <a:srgbClr val="AFAD24"/>
                </a:solidFill>
              </a:rPr>
              <a:t>col:4</a:t>
            </a:r>
            <a:r>
              <a:rPr>
                <a:solidFill>
                  <a:srgbClr val="000000"/>
                </a:solidFill>
              </a:rPr>
              <a:t>, </a:t>
            </a:r>
            <a:r>
              <a:rPr>
                <a:solidFill>
                  <a:srgbClr val="AFAD24"/>
                </a:solidFill>
              </a:rPr>
              <a:t>col:52</a:t>
            </a:r>
            <a:r>
              <a:rPr>
                <a:solidFill>
                  <a:srgbClr val="000000"/>
                </a:solidFill>
              </a:rPr>
              <a:t>&gt;</a:t>
            </a:r>
            <a:endParaRPr>
              <a:solidFill>
                <a:srgbClr val="000000"/>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solidFill>
                  <a:srgbClr val="000000"/>
                </a:solidFill>
                <a:latin typeface="Menlo Regular"/>
                <a:ea typeface="Menlo Regular"/>
                <a:cs typeface="Menlo Regular"/>
                <a:sym typeface="Menlo Regular"/>
              </a:defRPr>
            </a:pPr>
            <a:r>
              <a:rPr>
                <a:solidFill>
                  <a:srgbClr val="5230E1"/>
                </a:solidFill>
              </a:rPr>
              <a:t>| | |   `-TextComment</a:t>
            </a:r>
            <a:r>
              <a:rPr>
                <a:solidFill>
                  <a:srgbClr val="AFAD24"/>
                </a:solidFill>
              </a:rPr>
              <a:t> 0x7f83dc00c1a0</a:t>
            </a:r>
            <a:r>
              <a:t> &lt;</a:t>
            </a:r>
            <a:r>
              <a:rPr>
                <a:solidFill>
                  <a:srgbClr val="AFAD24"/>
                </a:solidFill>
              </a:rPr>
              <a:t>col:4</a:t>
            </a:r>
            <a:r>
              <a:t>, </a:t>
            </a:r>
            <a:r>
              <a:rPr>
                <a:solidFill>
                  <a:srgbClr val="AFAD24"/>
                </a:solidFill>
              </a:rPr>
              <a:t>col:52</a:t>
            </a:r>
            <a:r>
              <a:t>&gt; </a:t>
            </a:r>
            <a:br/>
            <a:r>
              <a:t>          </a:t>
            </a:r>
            <a:r>
              <a:rPr>
                <a:solidFill>
                  <a:srgbClr val="FFFFFF"/>
                </a:solidFill>
              </a:rPr>
              <a:t>Text=" This is the documentation for the ComplexNumber."</a:t>
            </a:r>
          </a:p>
        </p:txBody>
      </p:sp>
      <p:sp>
        <p:nvSpPr>
          <p:cNvPr id="891" name="Run the compiler on given code."/>
          <p:cNvSpPr txBox="1"/>
          <p:nvPr/>
        </p:nvSpPr>
        <p:spPr>
          <a:xfrm>
            <a:off x="17385702" y="4330212"/>
            <a:ext cx="5625085" cy="1532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Run the compiler on</a:t>
            </a:r>
            <a:br/>
            <a:r>
              <a:t>given code.</a:t>
            </a:r>
          </a:p>
        </p:txBody>
      </p:sp>
      <p:sp>
        <p:nvSpPr>
          <p:cNvPr id="893" name="Connection Line"/>
          <p:cNvSpPr/>
          <p:nvPr/>
        </p:nvSpPr>
        <p:spPr>
          <a:xfrm>
            <a:off x="11136655" y="4923545"/>
            <a:ext cx="6030688" cy="2556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1269" y="4157"/>
                  <a:pt x="4069" y="11357"/>
                  <a:pt x="0" y="21600"/>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889">
                                            <p:bg/>
                                          </p:spTgt>
                                        </p:tgtEl>
                                        <p:attrNameLst>
                                          <p:attrName>style.visibility</p:attrName>
                                        </p:attrNameLst>
                                      </p:cBhvr>
                                      <p:to>
                                        <p:strVal val="visible"/>
                                      </p:to>
                                    </p:set>
                                    <p:animEffect filter="wipe(left)" transition="in">
                                      <p:cBhvr>
                                        <p:cTn id="7" dur="1000"/>
                                        <p:tgtEl>
                                          <p:spTgt spid="889">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889">
                                            <p:txEl>
                                              <p:pRg st="0" end="0"/>
                                            </p:txEl>
                                          </p:spTgt>
                                        </p:tgtEl>
                                        <p:attrNameLst>
                                          <p:attrName>style.visibility</p:attrName>
                                        </p:attrNameLst>
                                      </p:cBhvr>
                                      <p:to>
                                        <p:strVal val="visible"/>
                                      </p:to>
                                    </p:set>
                                    <p:animEffect filter="wipe(left)" transition="in">
                                      <p:cBhvr>
                                        <p:cTn id="10" dur="1000"/>
                                        <p:tgtEl>
                                          <p:spTgt spid="889">
                                            <p:txEl>
                                              <p:pRg st="0" end="0"/>
                                            </p:txEl>
                                          </p:spTgt>
                                        </p:tgtEl>
                                      </p:cBhvr>
                                    </p:animEffect>
                                  </p:childTnLst>
                                </p:cTn>
                              </p:par>
                            </p:childTnLst>
                          </p:cTn>
                        </p:par>
                        <p:par>
                          <p:cTn id="11" fill="hold">
                            <p:stCondLst>
                              <p:cond delay="1000"/>
                            </p:stCondLst>
                            <p:childTnLst>
                              <p:par>
                                <p:cTn id="12" presetClass="entr" nodeType="afterEffect" presetSubtype="8" presetID="22" grpId="1" fill="hold">
                                  <p:stCondLst>
                                    <p:cond delay="0"/>
                                  </p:stCondLst>
                                  <p:iterate type="el" backwards="0">
                                    <p:tmAbs val="0"/>
                                  </p:iterate>
                                  <p:childTnLst>
                                    <p:set>
                                      <p:cBhvr>
                                        <p:cTn id="13" fill="hold"/>
                                        <p:tgtEl>
                                          <p:spTgt spid="889">
                                            <p:txEl>
                                              <p:pRg st="1" end="1"/>
                                            </p:txEl>
                                          </p:spTgt>
                                        </p:tgtEl>
                                        <p:attrNameLst>
                                          <p:attrName>style.visibility</p:attrName>
                                        </p:attrNameLst>
                                      </p:cBhvr>
                                      <p:to>
                                        <p:strVal val="visible"/>
                                      </p:to>
                                    </p:set>
                                    <p:animEffect filter="wipe(left)" transition="in">
                                      <p:cBhvr>
                                        <p:cTn id="14" dur="1000"/>
                                        <p:tgtEl>
                                          <p:spTgt spid="889">
                                            <p:txEl>
                                              <p:pRg st="1" end="1"/>
                                            </p:txEl>
                                          </p:spTgt>
                                        </p:tgtEl>
                                      </p:cBhvr>
                                    </p:animEffect>
                                  </p:childTnLst>
                                </p:cTn>
                              </p:par>
                            </p:childTnLst>
                          </p:cTn>
                        </p:par>
                        <p:par>
                          <p:cTn id="15" fill="hold">
                            <p:stCondLst>
                              <p:cond delay="2000"/>
                            </p:stCondLst>
                            <p:childTnLst>
                              <p:par>
                                <p:cTn id="16" presetClass="entr" nodeType="afterEffect" presetSubtype="8" presetID="22" grpId="1" fill="hold">
                                  <p:stCondLst>
                                    <p:cond delay="0"/>
                                  </p:stCondLst>
                                  <p:iterate type="el" backwards="0">
                                    <p:tmAbs val="0"/>
                                  </p:iterate>
                                  <p:childTnLst>
                                    <p:set>
                                      <p:cBhvr>
                                        <p:cTn id="17" fill="hold"/>
                                        <p:tgtEl>
                                          <p:spTgt spid="889">
                                            <p:txEl>
                                              <p:pRg st="2" end="2"/>
                                            </p:txEl>
                                          </p:spTgt>
                                        </p:tgtEl>
                                        <p:attrNameLst>
                                          <p:attrName>style.visibility</p:attrName>
                                        </p:attrNameLst>
                                      </p:cBhvr>
                                      <p:to>
                                        <p:strVal val="visible"/>
                                      </p:to>
                                    </p:set>
                                    <p:animEffect filter="wipe(left)" transition="in">
                                      <p:cBhvr>
                                        <p:cTn id="18" dur="1000"/>
                                        <p:tgtEl>
                                          <p:spTgt spid="88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1" fill="hold">
                                  <p:stCondLst>
                                    <p:cond delay="0"/>
                                  </p:stCondLst>
                                  <p:iterate type="el" backwards="0">
                                    <p:tmAbs val="0"/>
                                  </p:iterate>
                                  <p:childTnLst>
                                    <p:set>
                                      <p:cBhvr>
                                        <p:cTn id="22" fill="hold"/>
                                        <p:tgtEl>
                                          <p:spTgt spid="889">
                                            <p:txEl>
                                              <p:pRg st="3" end="3"/>
                                            </p:txEl>
                                          </p:spTgt>
                                        </p:tgtEl>
                                        <p:attrNameLst>
                                          <p:attrName>style.visibility</p:attrName>
                                        </p:attrNameLst>
                                      </p:cBhvr>
                                      <p:to>
                                        <p:strVal val="visible"/>
                                      </p:to>
                                    </p:set>
                                    <p:animEffect filter="wipe(left)" transition="in">
                                      <p:cBhvr>
                                        <p:cTn id="23" dur="1000"/>
                                        <p:tgtEl>
                                          <p:spTgt spid="88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1" fill="hold">
                                  <p:stCondLst>
                                    <p:cond delay="0"/>
                                  </p:stCondLst>
                                  <p:iterate type="el" backwards="0">
                                    <p:tmAbs val="0"/>
                                  </p:iterate>
                                  <p:childTnLst>
                                    <p:set>
                                      <p:cBhvr>
                                        <p:cTn id="27" fill="hold"/>
                                        <p:tgtEl>
                                          <p:spTgt spid="889">
                                            <p:txEl>
                                              <p:pRg st="4" end="4"/>
                                            </p:txEl>
                                          </p:spTgt>
                                        </p:tgtEl>
                                        <p:attrNameLst>
                                          <p:attrName>style.visibility</p:attrName>
                                        </p:attrNameLst>
                                      </p:cBhvr>
                                      <p:to>
                                        <p:strVal val="visible"/>
                                      </p:to>
                                    </p:set>
                                    <p:animEffect filter="wipe(left)" transition="in">
                                      <p:cBhvr>
                                        <p:cTn id="28" dur="1000"/>
                                        <p:tgtEl>
                                          <p:spTgt spid="88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1" fill="hold">
                                  <p:stCondLst>
                                    <p:cond delay="0"/>
                                  </p:stCondLst>
                                  <p:iterate type="el" backwards="0">
                                    <p:tmAbs val="0"/>
                                  </p:iterate>
                                  <p:childTnLst>
                                    <p:set>
                                      <p:cBhvr>
                                        <p:cTn id="32" fill="hold"/>
                                        <p:tgtEl>
                                          <p:spTgt spid="889">
                                            <p:txEl>
                                              <p:pRg st="5" end="5"/>
                                            </p:txEl>
                                          </p:spTgt>
                                        </p:tgtEl>
                                        <p:attrNameLst>
                                          <p:attrName>style.visibility</p:attrName>
                                        </p:attrNameLst>
                                      </p:cBhvr>
                                      <p:to>
                                        <p:strVal val="visible"/>
                                      </p:to>
                                    </p:set>
                                    <p:animEffect filter="wipe(left)" transition="in">
                                      <p:cBhvr>
                                        <p:cTn id="33" dur="1000"/>
                                        <p:tgtEl>
                                          <p:spTgt spid="88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1" fill="hold">
                                  <p:stCondLst>
                                    <p:cond delay="0"/>
                                  </p:stCondLst>
                                  <p:iterate type="el" backwards="0">
                                    <p:tmAbs val="0"/>
                                  </p:iterate>
                                  <p:childTnLst>
                                    <p:set>
                                      <p:cBhvr>
                                        <p:cTn id="37" fill="hold"/>
                                        <p:tgtEl>
                                          <p:spTgt spid="889">
                                            <p:txEl>
                                              <p:pRg st="6" end="6"/>
                                            </p:txEl>
                                          </p:spTgt>
                                        </p:tgtEl>
                                        <p:attrNameLst>
                                          <p:attrName>style.visibility</p:attrName>
                                        </p:attrNameLst>
                                      </p:cBhvr>
                                      <p:to>
                                        <p:strVal val="visible"/>
                                      </p:to>
                                    </p:set>
                                    <p:animEffect filter="wipe(left)" transition="in">
                                      <p:cBhvr>
                                        <p:cTn id="38" dur="1000"/>
                                        <p:tgtEl>
                                          <p:spTgt spid="88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1" fill="hold">
                                  <p:stCondLst>
                                    <p:cond delay="0"/>
                                  </p:stCondLst>
                                  <p:iterate type="el" backwards="0">
                                    <p:tmAbs val="0"/>
                                  </p:iterate>
                                  <p:childTnLst>
                                    <p:set>
                                      <p:cBhvr>
                                        <p:cTn id="42" fill="hold"/>
                                        <p:tgtEl>
                                          <p:spTgt spid="889">
                                            <p:txEl>
                                              <p:pRg st="7" end="7"/>
                                            </p:txEl>
                                          </p:spTgt>
                                        </p:tgtEl>
                                        <p:attrNameLst>
                                          <p:attrName>style.visibility</p:attrName>
                                        </p:attrNameLst>
                                      </p:cBhvr>
                                      <p:to>
                                        <p:strVal val="visible"/>
                                      </p:to>
                                    </p:set>
                                    <p:animEffect filter="wipe(left)" transition="in">
                                      <p:cBhvr>
                                        <p:cTn id="43" dur="1000"/>
                                        <p:tgtEl>
                                          <p:spTgt spid="889">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10" grpId="2" fill="hold">
                                  <p:stCondLst>
                                    <p:cond delay="0"/>
                                  </p:stCondLst>
                                  <p:iterate type="el" backwards="0">
                                    <p:tmAbs val="0"/>
                                  </p:iterate>
                                  <p:childTnLst>
                                    <p:set>
                                      <p:cBhvr>
                                        <p:cTn id="47" fill="hold"/>
                                        <p:tgtEl>
                                          <p:spTgt spid="891"/>
                                        </p:tgtEl>
                                        <p:attrNameLst>
                                          <p:attrName>style.visibility</p:attrName>
                                        </p:attrNameLst>
                                      </p:cBhvr>
                                      <p:to>
                                        <p:strVal val="visible"/>
                                      </p:to>
                                    </p:set>
                                    <p:animEffect filter="fade" transition="in">
                                      <p:cBhvr>
                                        <p:cTn id="48" dur="500"/>
                                        <p:tgtEl>
                                          <p:spTgt spid="891"/>
                                        </p:tgtEl>
                                      </p:cBhvr>
                                    </p:animEffect>
                                  </p:childTnLst>
                                </p:cTn>
                              </p:par>
                            </p:childTnLst>
                          </p:cTn>
                        </p:par>
                        <p:par>
                          <p:cTn id="49" fill="hold">
                            <p:stCondLst>
                              <p:cond delay="500"/>
                            </p:stCondLst>
                            <p:childTnLst>
                              <p:par>
                                <p:cTn id="50" presetClass="entr" nodeType="afterEffect" presetID="10" grpId="3" fill="hold">
                                  <p:stCondLst>
                                    <p:cond delay="0"/>
                                  </p:stCondLst>
                                  <p:iterate type="el" backwards="0">
                                    <p:tmAbs val="0"/>
                                  </p:iterate>
                                  <p:childTnLst>
                                    <p:set>
                                      <p:cBhvr>
                                        <p:cTn id="51" fill="hold"/>
                                        <p:tgtEl>
                                          <p:spTgt spid="893"/>
                                        </p:tgtEl>
                                        <p:attrNameLst>
                                          <p:attrName>style.visibility</p:attrName>
                                        </p:attrNameLst>
                                      </p:cBhvr>
                                      <p:to>
                                        <p:strVal val="visible"/>
                                      </p:to>
                                    </p:set>
                                    <p:animEffect filter="fade" transition="in">
                                      <p:cBhvr>
                                        <p:cTn id="52" dur="500"/>
                                        <p:tgtEl>
                                          <p:spTgt spid="89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4" fill="hold">
                                  <p:stCondLst>
                                    <p:cond delay="0"/>
                                  </p:stCondLst>
                                  <p:iterate type="el" backwards="0">
                                    <p:tmAbs val="0"/>
                                  </p:iterate>
                                  <p:childTnLst>
                                    <p:set>
                                      <p:cBhvr>
                                        <p:cTn id="56" fill="hold"/>
                                        <p:tgtEl>
                                          <p:spTgt spid="8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89" grpId="1"/>
      <p:bldP build="whole" bldLvl="1" animBg="1" rev="0" advAuto="0" spid="893" grpId="3"/>
      <p:bldP build="whole" bldLvl="1" animBg="1" rev="0" advAuto="0" spid="891" grpId="2"/>
      <p:bldP build="whole" bldLvl="1" animBg="1" rev="0" advAuto="0" spid="890" grpId="4"/>
    </p:bldLst>
  </p:timing>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Exercise 2…"/>
          <p:cNvSpPr txBox="1"/>
          <p:nvPr>
            <p:ph type="body" sz="half" idx="1"/>
          </p:nvPr>
        </p:nvSpPr>
        <p:spPr>
          <a:prstGeom prst="rect">
            <a:avLst/>
          </a:prstGeom>
        </p:spPr>
        <p:txBody>
          <a:bodyPr/>
          <a:lstStyle/>
          <a:p>
            <a:pPr>
              <a:lnSpc>
                <a:spcPct val="110000"/>
              </a:lnSpc>
            </a:pPr>
            <a:r>
              <a:t>Exercise 2</a:t>
            </a:r>
          </a:p>
          <a:p>
            <a:pPr>
              <a:lnSpc>
                <a:spcPct val="110000"/>
              </a:lnSpc>
            </a:pPr>
            <a:r>
              <a:t>A Simple C++ REPL</a:t>
            </a:r>
          </a:p>
        </p:txBody>
      </p:sp>
      <p:sp>
        <p:nvSpPr>
          <p:cNvPr id="896" name="Frontend"/>
          <p:cNvSpPr/>
          <p:nvPr/>
        </p:nvSpPr>
        <p:spPr>
          <a:xfrm>
            <a:off x="89408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Frontend</a:t>
            </a:r>
          </a:p>
        </p:txBody>
      </p:sp>
      <p:sp>
        <p:nvSpPr>
          <p:cNvPr id="897" name="Interpreter"/>
          <p:cNvSpPr/>
          <p:nvPr/>
        </p:nvSpPr>
        <p:spPr>
          <a:xfrm>
            <a:off x="13068300" y="9842500"/>
            <a:ext cx="2425700" cy="952500"/>
          </a:xfrm>
          <a:prstGeom prst="roundRect">
            <a:avLst>
              <a:gd name="adj" fmla="val 20000"/>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Interpreter</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9" name="Exercise 2"/>
          <p:cNvSpPr txBox="1"/>
          <p:nvPr>
            <p:ph type="title"/>
          </p:nvPr>
        </p:nvSpPr>
        <p:spPr>
          <a:prstGeom prst="rect">
            <a:avLst/>
          </a:prstGeom>
        </p:spPr>
        <p:txBody>
          <a:bodyPr/>
          <a:lstStyle/>
          <a:p>
            <a:pPr/>
            <a:r>
              <a:t>Exercise 2</a:t>
            </a:r>
          </a:p>
        </p:txBody>
      </p:sp>
      <p:sp>
        <p:nvSpPr>
          <p:cNvPr id="900" name="Incremental Compilation in Cla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Incremental Compilation in Clang</a:t>
            </a:r>
          </a:p>
        </p:txBody>
      </p:sp>
      <p:sp>
        <p:nvSpPr>
          <p:cNvPr id="901" name="We can split the translation unit into a sequence of partial translation units (PTU)…"/>
          <p:cNvSpPr txBox="1"/>
          <p:nvPr>
            <p:ph type="body" sz="half" idx="1"/>
          </p:nvPr>
        </p:nvSpPr>
        <p:spPr>
          <a:xfrm>
            <a:off x="1206500" y="4248504"/>
            <a:ext cx="12674600" cy="8256012"/>
          </a:xfrm>
          <a:prstGeom prst="rect">
            <a:avLst/>
          </a:prstGeom>
        </p:spPr>
        <p:txBody>
          <a:bodyPr anchor="ctr"/>
          <a:lstStyle/>
          <a:p>
            <a:pPr/>
            <a:r>
              <a:t>We can split the translation unit into a sequence of partial translation units (PTU)</a:t>
            </a:r>
          </a:p>
          <a:p>
            <a:pPr/>
            <a:r>
              <a:t>Processing a PTU might extend an earlier PTU (template instantiation</a:t>
            </a:r>
          </a:p>
        </p:txBody>
      </p:sp>
      <p:sp>
        <p:nvSpPr>
          <p:cNvPr id="902" name="Rounded Rectangle"/>
          <p:cNvSpPr/>
          <p:nvPr/>
        </p:nvSpPr>
        <p:spPr>
          <a:xfrm>
            <a:off x="16903700" y="5143500"/>
            <a:ext cx="4749800" cy="5994400"/>
          </a:xfrm>
          <a:prstGeom prst="roundRect">
            <a:avLst>
              <a:gd name="adj" fmla="val 4011"/>
            </a:avLst>
          </a:prstGeom>
          <a:solidFill>
            <a:srgbClr val="FFFF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905" name="Group"/>
          <p:cNvGrpSpPr/>
          <p:nvPr/>
        </p:nvGrpSpPr>
        <p:grpSpPr>
          <a:xfrm>
            <a:off x="17424400" y="5575300"/>
            <a:ext cx="3695700" cy="952500"/>
            <a:chOff x="0" y="0"/>
            <a:chExt cx="3695700" cy="952500"/>
          </a:xfrm>
        </p:grpSpPr>
        <p:sp>
          <p:nvSpPr>
            <p:cNvPr id="903" name="Input 0"/>
            <p:cNvSpPr/>
            <p:nvPr/>
          </p:nvSpPr>
          <p:spPr>
            <a:xfrm>
              <a:off x="0" y="0"/>
              <a:ext cx="3695700" cy="952500"/>
            </a:xfrm>
            <a:prstGeom prst="roundRect">
              <a:avLst>
                <a:gd name="adj" fmla="val 20000"/>
              </a:avLst>
            </a:prstGeom>
            <a:solidFill>
              <a:schemeClr val="accent1">
                <a:lumOff val="13575"/>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Input 0</a:t>
              </a:r>
            </a:p>
          </p:txBody>
        </p:sp>
        <p:sp>
          <p:nvSpPr>
            <p:cNvPr id="904" name="PTU 0"/>
            <p:cNvSpPr txBox="1"/>
            <p:nvPr/>
          </p:nvSpPr>
          <p:spPr>
            <a:xfrm>
              <a:off x="138963" y="35661"/>
              <a:ext cx="890474"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i="1" sz="2200"/>
              </a:lvl1pPr>
            </a:lstStyle>
            <a:p>
              <a:pPr/>
              <a:r>
                <a:t>PTU 0</a:t>
              </a:r>
            </a:p>
          </p:txBody>
        </p:sp>
      </p:grpSp>
      <p:grpSp>
        <p:nvGrpSpPr>
          <p:cNvPr id="908" name="Group"/>
          <p:cNvGrpSpPr/>
          <p:nvPr/>
        </p:nvGrpSpPr>
        <p:grpSpPr>
          <a:xfrm>
            <a:off x="17424400" y="7112000"/>
            <a:ext cx="3695700" cy="952500"/>
            <a:chOff x="0" y="0"/>
            <a:chExt cx="3695700" cy="952500"/>
          </a:xfrm>
        </p:grpSpPr>
        <p:sp>
          <p:nvSpPr>
            <p:cNvPr id="906" name="Input 1"/>
            <p:cNvSpPr/>
            <p:nvPr/>
          </p:nvSpPr>
          <p:spPr>
            <a:xfrm>
              <a:off x="0" y="0"/>
              <a:ext cx="3695700" cy="952500"/>
            </a:xfrm>
            <a:prstGeom prst="roundRect">
              <a:avLst>
                <a:gd name="adj" fmla="val 20000"/>
              </a:avLst>
            </a:prstGeom>
            <a:solidFill>
              <a:schemeClr val="accent1">
                <a:lumOff val="13575"/>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Input 1</a:t>
              </a:r>
            </a:p>
          </p:txBody>
        </p:sp>
        <p:sp>
          <p:nvSpPr>
            <p:cNvPr id="907" name="PTU 1"/>
            <p:cNvSpPr txBox="1"/>
            <p:nvPr/>
          </p:nvSpPr>
          <p:spPr>
            <a:xfrm>
              <a:off x="138963" y="35661"/>
              <a:ext cx="890474"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i="1" sz="2200"/>
              </a:lvl1pPr>
            </a:lstStyle>
            <a:p>
              <a:pPr/>
              <a:r>
                <a:t>PTU 1</a:t>
              </a:r>
            </a:p>
          </p:txBody>
        </p:sp>
      </p:grpSp>
      <p:sp>
        <p:nvSpPr>
          <p:cNvPr id="909" name="Line"/>
          <p:cNvSpPr/>
          <p:nvPr/>
        </p:nvSpPr>
        <p:spPr>
          <a:xfrm>
            <a:off x="19270768" y="6569454"/>
            <a:ext cx="3280" cy="482590"/>
          </a:xfrm>
          <a:prstGeom prst="line">
            <a:avLst/>
          </a:prstGeom>
          <a:ln w="38100">
            <a:solidFill>
              <a:srgbClr val="000000"/>
            </a:solidFill>
            <a:miter lim="400000"/>
            <a:tailEnd type="triangle"/>
          </a:ln>
        </p:spPr>
        <p:txBody>
          <a:bodyPr lIns="50800" tIns="50800" rIns="50800" bIns="50800" anchor="ctr"/>
          <a:lstStyle/>
          <a:p>
            <a:pPr/>
          </a:p>
        </p:txBody>
      </p:sp>
      <p:sp>
        <p:nvSpPr>
          <p:cNvPr id="910" name="Line"/>
          <p:cNvSpPr/>
          <p:nvPr/>
        </p:nvSpPr>
        <p:spPr>
          <a:xfrm>
            <a:off x="19264260" y="8140705"/>
            <a:ext cx="3280" cy="482590"/>
          </a:xfrm>
          <a:prstGeom prst="line">
            <a:avLst/>
          </a:prstGeom>
          <a:ln w="38100">
            <a:solidFill>
              <a:srgbClr val="000000"/>
            </a:solidFill>
            <a:miter lim="400000"/>
            <a:tailEnd type="triangle"/>
          </a:ln>
        </p:spPr>
        <p:txBody>
          <a:bodyPr lIns="50800" tIns="50800" rIns="50800" bIns="50800" anchor="ctr"/>
          <a:lstStyle/>
          <a:p>
            <a:pPr/>
          </a:p>
        </p:txBody>
      </p:sp>
      <p:grpSp>
        <p:nvGrpSpPr>
          <p:cNvPr id="913" name="Group"/>
          <p:cNvGrpSpPr/>
          <p:nvPr/>
        </p:nvGrpSpPr>
        <p:grpSpPr>
          <a:xfrm>
            <a:off x="17424400" y="9740900"/>
            <a:ext cx="3695700" cy="952500"/>
            <a:chOff x="0" y="0"/>
            <a:chExt cx="3695700" cy="952500"/>
          </a:xfrm>
        </p:grpSpPr>
        <p:sp>
          <p:nvSpPr>
            <p:cNvPr id="911" name="Input N"/>
            <p:cNvSpPr/>
            <p:nvPr/>
          </p:nvSpPr>
          <p:spPr>
            <a:xfrm>
              <a:off x="0" y="0"/>
              <a:ext cx="3695700" cy="952500"/>
            </a:xfrm>
            <a:prstGeom prst="roundRect">
              <a:avLst>
                <a:gd name="adj" fmla="val 20000"/>
              </a:avLst>
            </a:prstGeom>
            <a:solidFill>
              <a:schemeClr val="accent1">
                <a:lumOff val="13575"/>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Input N</a:t>
              </a:r>
            </a:p>
          </p:txBody>
        </p:sp>
        <p:sp>
          <p:nvSpPr>
            <p:cNvPr id="912" name="PTU N"/>
            <p:cNvSpPr txBox="1"/>
            <p:nvPr/>
          </p:nvSpPr>
          <p:spPr>
            <a:xfrm>
              <a:off x="115773" y="35661"/>
              <a:ext cx="936854" cy="436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i="1" sz="2200"/>
              </a:lvl1pPr>
            </a:lstStyle>
            <a:p>
              <a:pPr/>
              <a:r>
                <a:t>PTU N</a:t>
              </a:r>
            </a:p>
          </p:txBody>
        </p:sp>
      </p:grpSp>
      <p:sp>
        <p:nvSpPr>
          <p:cNvPr id="914" name="..."/>
          <p:cNvSpPr txBox="1"/>
          <p:nvPr/>
        </p:nvSpPr>
        <p:spPr>
          <a:xfrm>
            <a:off x="19081648" y="8621217"/>
            <a:ext cx="36850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a:t>
            </a:r>
          </a:p>
        </p:txBody>
      </p:sp>
      <p:sp>
        <p:nvSpPr>
          <p:cNvPr id="915" name="Line"/>
          <p:cNvSpPr/>
          <p:nvPr/>
        </p:nvSpPr>
        <p:spPr>
          <a:xfrm>
            <a:off x="19276960" y="9156705"/>
            <a:ext cx="3280" cy="482590"/>
          </a:xfrm>
          <a:prstGeom prst="line">
            <a:avLst/>
          </a:prstGeom>
          <a:ln w="38100">
            <a:solidFill>
              <a:srgbClr val="000000"/>
            </a:solidFill>
            <a:miter lim="400000"/>
            <a:tailEnd type="triangle"/>
          </a:ln>
        </p:spPr>
        <p:txBody>
          <a:bodyPr lIns="50800" tIns="50800" rIns="50800" bIns="50800" anchor="ctr"/>
          <a:lstStyle/>
          <a:p>
            <a:pPr/>
          </a:p>
        </p:txBody>
      </p:sp>
      <p:sp>
        <p:nvSpPr>
          <p:cNvPr id="916" name="Ever-growing TU"/>
          <p:cNvSpPr txBox="1"/>
          <p:nvPr/>
        </p:nvSpPr>
        <p:spPr>
          <a:xfrm>
            <a:off x="18163184" y="11326317"/>
            <a:ext cx="238323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Ever-growing TU</a:t>
            </a:r>
          </a:p>
        </p:txBody>
      </p:sp>
      <p:sp>
        <p:nvSpPr>
          <p:cNvPr id="917" name="Line"/>
          <p:cNvSpPr/>
          <p:nvPr/>
        </p:nvSpPr>
        <p:spPr>
          <a:xfrm flipH="1" flipV="1">
            <a:off x="16460038" y="5537199"/>
            <a:ext cx="4723" cy="5409231"/>
          </a:xfrm>
          <a:prstGeom prst="line">
            <a:avLst/>
          </a:prstGeom>
          <a:ln w="50800">
            <a:solidFill>
              <a:srgbClr val="FFFFFF"/>
            </a:solidFill>
            <a:miter lim="400000"/>
            <a:tailEnd type="stealth"/>
          </a:ln>
        </p:spPr>
        <p:txBody>
          <a:bodyPr lIns="50800" tIns="50800" rIns="50800" bIns="50800" anchor="ctr"/>
          <a:lstStyle/>
          <a:p>
            <a:pPr/>
          </a:p>
        </p:txBody>
      </p:sp>
      <p:sp>
        <p:nvSpPr>
          <p:cNvPr id="918" name="Line"/>
          <p:cNvSpPr/>
          <p:nvPr/>
        </p:nvSpPr>
        <p:spPr>
          <a:xfrm>
            <a:off x="21976598" y="5382738"/>
            <a:ext cx="34453" cy="5527891"/>
          </a:xfrm>
          <a:prstGeom prst="line">
            <a:avLst/>
          </a:prstGeom>
          <a:ln w="50800">
            <a:solidFill>
              <a:srgbClr val="FFFFFF"/>
            </a:solidFill>
            <a:miter lim="400000"/>
            <a:tailEnd type="stealth"/>
          </a:ln>
        </p:spPr>
        <p:txBody>
          <a:bodyPr lIns="50800" tIns="50800" rIns="50800" bIns="50800" anchor="ctr"/>
          <a:lstStyle/>
          <a:p>
            <a:pPr/>
          </a:p>
        </p:txBody>
      </p:sp>
      <p:sp>
        <p:nvSpPr>
          <p:cNvPr id="919" name="Execution Session"/>
          <p:cNvSpPr txBox="1"/>
          <p:nvPr/>
        </p:nvSpPr>
        <p:spPr>
          <a:xfrm rot="5400000">
            <a:off x="21050351" y="7630617"/>
            <a:ext cx="26032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Execution Session</a:t>
            </a:r>
          </a:p>
        </p:txBody>
      </p:sp>
      <p:sp>
        <p:nvSpPr>
          <p:cNvPr id="920" name="Error Recovery/Undo"/>
          <p:cNvSpPr txBox="1"/>
          <p:nvPr/>
        </p:nvSpPr>
        <p:spPr>
          <a:xfrm rot="16200000">
            <a:off x="14401902" y="8005267"/>
            <a:ext cx="3504998"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a:lvl1pPr>
          </a:lstStyle>
          <a:p>
            <a:pPr/>
            <a:r>
              <a:t>Error Recovery/Undo</a:t>
            </a:r>
          </a:p>
        </p:txBody>
      </p:sp>
    </p:spTree>
  </p:cSld>
  <p:clrMapOvr>
    <a:masterClrMapping/>
  </p:clrMapOvr>
  <mc:AlternateContent xmlns:mc="http://schemas.openxmlformats.org/markup-compatibility/2006">
    <mc:Choice xmlns:p14="http://schemas.microsoft.com/office/powerpoint/2010/main" Requires="p14">
      <p:transition spd="fast" advClick="1" p14:dur="699">
        <p:fad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901">
                                            <p:bg/>
                                          </p:spTgt>
                                        </p:tgtEl>
                                        <p:attrNameLst>
                                          <p:attrName>style.visibility</p:attrName>
                                        </p:attrNameLst>
                                      </p:cBhvr>
                                      <p:to>
                                        <p:strVal val="visible"/>
                                      </p:to>
                                    </p:set>
                                    <p:animEffect filter="fade" transition="in">
                                      <p:cBhvr>
                                        <p:cTn id="7" dur="1000"/>
                                        <p:tgtEl>
                                          <p:spTgt spid="901">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901">
                                            <p:txEl>
                                              <p:pRg st="0" end="0"/>
                                            </p:txEl>
                                          </p:spTgt>
                                        </p:tgtEl>
                                        <p:attrNameLst>
                                          <p:attrName>style.visibility</p:attrName>
                                        </p:attrNameLst>
                                      </p:cBhvr>
                                      <p:to>
                                        <p:strVal val="visible"/>
                                      </p:to>
                                    </p:set>
                                    <p:animEffect filter="fade" transition="in">
                                      <p:cBhvr>
                                        <p:cTn id="10" dur="1000"/>
                                        <p:tgtEl>
                                          <p:spTgt spid="901">
                                            <p:txEl>
                                              <p:pRg st="0" end="0"/>
                                            </p:txEl>
                                          </p:spTgt>
                                        </p:tgtEl>
                                      </p:cBhvr>
                                    </p:animEffect>
                                  </p:childTnLst>
                                </p:cTn>
                              </p:par>
                            </p:childTnLst>
                          </p:cTn>
                        </p:par>
                        <p:par>
                          <p:cTn id="11" fill="hold">
                            <p:stCondLst>
                              <p:cond delay="1000"/>
                            </p:stCondLst>
                            <p:childTnLst>
                              <p:par>
                                <p:cTn id="12" presetClass="entr" nodeType="afterEffect" presetSubtype="1" presetID="22" grpId="2" fill="hold">
                                  <p:stCondLst>
                                    <p:cond delay="0"/>
                                  </p:stCondLst>
                                  <p:iterate type="el" backwards="0">
                                    <p:tmAbs val="0"/>
                                  </p:iterate>
                                  <p:childTnLst>
                                    <p:set>
                                      <p:cBhvr>
                                        <p:cTn id="13" fill="hold"/>
                                        <p:tgtEl>
                                          <p:spTgt spid="919"/>
                                        </p:tgtEl>
                                        <p:attrNameLst>
                                          <p:attrName>style.visibility</p:attrName>
                                        </p:attrNameLst>
                                      </p:cBhvr>
                                      <p:to>
                                        <p:strVal val="visible"/>
                                      </p:to>
                                    </p:set>
                                    <p:animEffect filter="wipe(up)" transition="in">
                                      <p:cBhvr>
                                        <p:cTn id="14" dur="1000"/>
                                        <p:tgtEl>
                                          <p:spTgt spid="919"/>
                                        </p:tgtEl>
                                      </p:cBhvr>
                                    </p:animEffect>
                                  </p:childTnLst>
                                </p:cTn>
                              </p:par>
                            </p:childTnLst>
                          </p:cTn>
                        </p:par>
                        <p:par>
                          <p:cTn id="15" fill="hold">
                            <p:stCondLst>
                              <p:cond delay="2000"/>
                            </p:stCondLst>
                            <p:childTnLst>
                              <p:par>
                                <p:cTn id="16" presetClass="entr" nodeType="afterEffect" presetSubtype="1" presetID="22" grpId="3" fill="hold">
                                  <p:stCondLst>
                                    <p:cond delay="0"/>
                                  </p:stCondLst>
                                  <p:iterate type="el" backwards="0">
                                    <p:tmAbs val="0"/>
                                  </p:iterate>
                                  <p:childTnLst>
                                    <p:set>
                                      <p:cBhvr>
                                        <p:cTn id="17" fill="hold"/>
                                        <p:tgtEl>
                                          <p:spTgt spid="918"/>
                                        </p:tgtEl>
                                        <p:attrNameLst>
                                          <p:attrName>style.visibility</p:attrName>
                                        </p:attrNameLst>
                                      </p:cBhvr>
                                      <p:to>
                                        <p:strVal val="visible"/>
                                      </p:to>
                                    </p:set>
                                    <p:animEffect filter="wipe(up)" transition="in">
                                      <p:cBhvr>
                                        <p:cTn id="18" dur="1000"/>
                                        <p:tgtEl>
                                          <p:spTgt spid="918"/>
                                        </p:tgtEl>
                                      </p:cBhvr>
                                    </p:animEffect>
                                  </p:childTnLst>
                                </p:cTn>
                              </p:par>
                            </p:childTnLst>
                          </p:cTn>
                        </p:par>
                        <p:par>
                          <p:cTn id="19" fill="hold">
                            <p:stCondLst>
                              <p:cond delay="3000"/>
                            </p:stCondLst>
                            <p:childTnLst>
                              <p:par>
                                <p:cTn id="20" presetClass="entr" nodeType="afterEffect" presetSubtype="0" presetID="1" grpId="4" fill="hold">
                                  <p:stCondLst>
                                    <p:cond delay="0"/>
                                  </p:stCondLst>
                                  <p:iterate type="el" backwards="0">
                                    <p:tmAbs val="0"/>
                                  </p:iterate>
                                  <p:childTnLst>
                                    <p:set>
                                      <p:cBhvr>
                                        <p:cTn id="21" fill="hold"/>
                                        <p:tgtEl>
                                          <p:spTgt spid="905"/>
                                        </p:tgtEl>
                                        <p:attrNameLst>
                                          <p:attrName>style.visibility</p:attrName>
                                        </p:attrNameLst>
                                      </p:cBhvr>
                                      <p:to>
                                        <p:strVal val="visible"/>
                                      </p:to>
                                    </p:set>
                                  </p:childTnLst>
                                </p:cTn>
                              </p:par>
                            </p:childTnLst>
                          </p:cTn>
                        </p:par>
                        <p:par>
                          <p:cTn id="22" fill="hold">
                            <p:stCondLst>
                              <p:cond delay="3000"/>
                            </p:stCondLst>
                            <p:childTnLst>
                              <p:par>
                                <p:cTn id="23" presetClass="entr" nodeType="afterEffect" presetSubtype="1" presetID="22" grpId="5" fill="hold">
                                  <p:stCondLst>
                                    <p:cond delay="500"/>
                                  </p:stCondLst>
                                  <p:iterate type="el" backwards="0">
                                    <p:tmAbs val="0"/>
                                  </p:iterate>
                                  <p:childTnLst>
                                    <p:set>
                                      <p:cBhvr>
                                        <p:cTn id="24" fill="hold"/>
                                        <p:tgtEl>
                                          <p:spTgt spid="909"/>
                                        </p:tgtEl>
                                        <p:attrNameLst>
                                          <p:attrName>style.visibility</p:attrName>
                                        </p:attrNameLst>
                                      </p:cBhvr>
                                      <p:to>
                                        <p:strVal val="visible"/>
                                      </p:to>
                                    </p:set>
                                    <p:animEffect filter="wipe(up)" transition="in">
                                      <p:cBhvr>
                                        <p:cTn id="25" dur="1000"/>
                                        <p:tgtEl>
                                          <p:spTgt spid="909"/>
                                        </p:tgtEl>
                                      </p:cBhvr>
                                    </p:animEffect>
                                  </p:childTnLst>
                                </p:cTn>
                              </p:par>
                            </p:childTnLst>
                          </p:cTn>
                        </p:par>
                        <p:par>
                          <p:cTn id="26" fill="hold">
                            <p:stCondLst>
                              <p:cond delay="4500"/>
                            </p:stCondLst>
                            <p:childTnLst>
                              <p:par>
                                <p:cTn id="27" presetClass="entr" nodeType="afterEffect" presetSubtype="0" presetID="1" grpId="6" fill="hold">
                                  <p:stCondLst>
                                    <p:cond delay="500"/>
                                  </p:stCondLst>
                                  <p:iterate type="el" backwards="0">
                                    <p:tmAbs val="0"/>
                                  </p:iterate>
                                  <p:childTnLst>
                                    <p:set>
                                      <p:cBhvr>
                                        <p:cTn id="28" fill="hold"/>
                                        <p:tgtEl>
                                          <p:spTgt spid="908"/>
                                        </p:tgtEl>
                                        <p:attrNameLst>
                                          <p:attrName>style.visibility</p:attrName>
                                        </p:attrNameLst>
                                      </p:cBhvr>
                                      <p:to>
                                        <p:strVal val="visible"/>
                                      </p:to>
                                    </p:set>
                                  </p:childTnLst>
                                </p:cTn>
                              </p:par>
                            </p:childTnLst>
                          </p:cTn>
                        </p:par>
                        <p:par>
                          <p:cTn id="29" fill="hold">
                            <p:stCondLst>
                              <p:cond delay="5000"/>
                            </p:stCondLst>
                            <p:childTnLst>
                              <p:par>
                                <p:cTn id="30" presetClass="entr" nodeType="afterEffect" presetSubtype="1" presetID="22" grpId="7" fill="hold">
                                  <p:stCondLst>
                                    <p:cond delay="500"/>
                                  </p:stCondLst>
                                  <p:iterate type="el" backwards="0">
                                    <p:tmAbs val="0"/>
                                  </p:iterate>
                                  <p:childTnLst>
                                    <p:set>
                                      <p:cBhvr>
                                        <p:cTn id="31" fill="hold"/>
                                        <p:tgtEl>
                                          <p:spTgt spid="910"/>
                                        </p:tgtEl>
                                        <p:attrNameLst>
                                          <p:attrName>style.visibility</p:attrName>
                                        </p:attrNameLst>
                                      </p:cBhvr>
                                      <p:to>
                                        <p:strVal val="visible"/>
                                      </p:to>
                                    </p:set>
                                    <p:animEffect filter="wipe(up)" transition="in">
                                      <p:cBhvr>
                                        <p:cTn id="32" dur="1000"/>
                                        <p:tgtEl>
                                          <p:spTgt spid="910"/>
                                        </p:tgtEl>
                                      </p:cBhvr>
                                    </p:animEffect>
                                  </p:childTnLst>
                                </p:cTn>
                              </p:par>
                            </p:childTnLst>
                          </p:cTn>
                        </p:par>
                        <p:par>
                          <p:cTn id="33" fill="hold">
                            <p:stCondLst>
                              <p:cond delay="6500"/>
                            </p:stCondLst>
                            <p:childTnLst>
                              <p:par>
                                <p:cTn id="34" presetClass="entr" nodeType="afterEffect" presetSubtype="0" presetID="1" grpId="8" fill="hold">
                                  <p:stCondLst>
                                    <p:cond delay="500"/>
                                  </p:stCondLst>
                                  <p:iterate type="el" backwards="0">
                                    <p:tmAbs val="0"/>
                                  </p:iterate>
                                  <p:childTnLst>
                                    <p:set>
                                      <p:cBhvr>
                                        <p:cTn id="35" fill="hold"/>
                                        <p:tgtEl>
                                          <p:spTgt spid="914"/>
                                        </p:tgtEl>
                                        <p:attrNameLst>
                                          <p:attrName>style.visibility</p:attrName>
                                        </p:attrNameLst>
                                      </p:cBhvr>
                                      <p:to>
                                        <p:strVal val="visible"/>
                                      </p:to>
                                    </p:set>
                                  </p:childTnLst>
                                </p:cTn>
                              </p:par>
                            </p:childTnLst>
                          </p:cTn>
                        </p:par>
                        <p:par>
                          <p:cTn id="36" fill="hold">
                            <p:stCondLst>
                              <p:cond delay="7000"/>
                            </p:stCondLst>
                            <p:childTnLst>
                              <p:par>
                                <p:cTn id="37" presetClass="entr" nodeType="afterEffect" presetSubtype="1" presetID="22" grpId="9" fill="hold">
                                  <p:stCondLst>
                                    <p:cond delay="500"/>
                                  </p:stCondLst>
                                  <p:iterate type="el" backwards="0">
                                    <p:tmAbs val="0"/>
                                  </p:iterate>
                                  <p:childTnLst>
                                    <p:set>
                                      <p:cBhvr>
                                        <p:cTn id="38" fill="hold"/>
                                        <p:tgtEl>
                                          <p:spTgt spid="915"/>
                                        </p:tgtEl>
                                        <p:attrNameLst>
                                          <p:attrName>style.visibility</p:attrName>
                                        </p:attrNameLst>
                                      </p:cBhvr>
                                      <p:to>
                                        <p:strVal val="visible"/>
                                      </p:to>
                                    </p:set>
                                    <p:animEffect filter="wipe(up)" transition="in">
                                      <p:cBhvr>
                                        <p:cTn id="39" dur="1000"/>
                                        <p:tgtEl>
                                          <p:spTgt spid="915"/>
                                        </p:tgtEl>
                                      </p:cBhvr>
                                    </p:animEffect>
                                  </p:childTnLst>
                                </p:cTn>
                              </p:par>
                            </p:childTnLst>
                          </p:cTn>
                        </p:par>
                        <p:par>
                          <p:cTn id="40" fill="hold">
                            <p:stCondLst>
                              <p:cond delay="8500"/>
                            </p:stCondLst>
                            <p:childTnLst>
                              <p:par>
                                <p:cTn id="41" presetClass="entr" nodeType="afterEffect" presetSubtype="0" presetID="1" grpId="10" fill="hold">
                                  <p:stCondLst>
                                    <p:cond delay="500"/>
                                  </p:stCondLst>
                                  <p:iterate type="el" backwards="0">
                                    <p:tmAbs val="0"/>
                                  </p:iterate>
                                  <p:childTnLst>
                                    <p:set>
                                      <p:cBhvr>
                                        <p:cTn id="42" fill="hold"/>
                                        <p:tgtEl>
                                          <p:spTgt spid="9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ID="10" grpId="1" fill="hold">
                                  <p:stCondLst>
                                    <p:cond delay="0"/>
                                  </p:stCondLst>
                                  <p:iterate type="el" backwards="0">
                                    <p:tmAbs val="0"/>
                                  </p:iterate>
                                  <p:childTnLst>
                                    <p:set>
                                      <p:cBhvr>
                                        <p:cTn id="46" fill="hold"/>
                                        <p:tgtEl>
                                          <p:spTgt spid="901">
                                            <p:txEl>
                                              <p:pRg st="1" end="1"/>
                                            </p:txEl>
                                          </p:spTgt>
                                        </p:tgtEl>
                                        <p:attrNameLst>
                                          <p:attrName>style.visibility</p:attrName>
                                        </p:attrNameLst>
                                      </p:cBhvr>
                                      <p:to>
                                        <p:strVal val="visible"/>
                                      </p:to>
                                    </p:set>
                                    <p:animEffect filter="fade" transition="in">
                                      <p:cBhvr>
                                        <p:cTn id="47" dur="1000"/>
                                        <p:tgtEl>
                                          <p:spTgt spid="90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4" presetID="22" grpId="11" fill="hold">
                                  <p:stCondLst>
                                    <p:cond delay="0"/>
                                  </p:stCondLst>
                                  <p:iterate type="el" backwards="0">
                                    <p:tmAbs val="0"/>
                                  </p:iterate>
                                  <p:childTnLst>
                                    <p:set>
                                      <p:cBhvr>
                                        <p:cTn id="51" fill="hold"/>
                                        <p:tgtEl>
                                          <p:spTgt spid="920"/>
                                        </p:tgtEl>
                                        <p:attrNameLst>
                                          <p:attrName>style.visibility</p:attrName>
                                        </p:attrNameLst>
                                      </p:cBhvr>
                                      <p:to>
                                        <p:strVal val="visible"/>
                                      </p:to>
                                    </p:set>
                                    <p:animEffect filter="wipe(down)" transition="in">
                                      <p:cBhvr>
                                        <p:cTn id="52" dur="1000"/>
                                        <p:tgtEl>
                                          <p:spTgt spid="920"/>
                                        </p:tgtEl>
                                      </p:cBhvr>
                                    </p:animEffect>
                                  </p:childTnLst>
                                </p:cTn>
                              </p:par>
                            </p:childTnLst>
                          </p:cTn>
                        </p:par>
                        <p:par>
                          <p:cTn id="53" fill="hold">
                            <p:stCondLst>
                              <p:cond delay="1000"/>
                            </p:stCondLst>
                            <p:childTnLst>
                              <p:par>
                                <p:cTn id="54" presetClass="entr" nodeType="afterEffect" presetSubtype="4" presetID="22" grpId="12" fill="hold">
                                  <p:stCondLst>
                                    <p:cond delay="0"/>
                                  </p:stCondLst>
                                  <p:iterate type="el" backwards="0">
                                    <p:tmAbs val="0"/>
                                  </p:iterate>
                                  <p:childTnLst>
                                    <p:set>
                                      <p:cBhvr>
                                        <p:cTn id="55" fill="hold"/>
                                        <p:tgtEl>
                                          <p:spTgt spid="917"/>
                                        </p:tgtEl>
                                        <p:attrNameLst>
                                          <p:attrName>style.visibility</p:attrName>
                                        </p:attrNameLst>
                                      </p:cBhvr>
                                      <p:to>
                                        <p:strVal val="visible"/>
                                      </p:to>
                                    </p:set>
                                    <p:animEffect filter="wipe(down)" transition="in">
                                      <p:cBhvr>
                                        <p:cTn id="56" dur="10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3" grpId="10"/>
      <p:bldP build="whole" bldLvl="1" animBg="1" rev="0" advAuto="0" spid="919" grpId="2"/>
      <p:bldP build="whole" bldLvl="1" animBg="1" rev="0" advAuto="0" spid="920" grpId="11"/>
      <p:bldP build="whole" bldLvl="1" animBg="1" rev="0" advAuto="0" spid="905" grpId="4"/>
      <p:bldP build="whole" bldLvl="1" animBg="1" rev="0" advAuto="0" spid="914" grpId="8"/>
      <p:bldP build="whole" bldLvl="1" animBg="1" rev="0" advAuto="0" spid="908" grpId="6"/>
      <p:bldP build="whole" bldLvl="1" animBg="1" rev="0" advAuto="0" spid="917" grpId="12"/>
      <p:bldP build="whole" bldLvl="1" animBg="1" rev="0" advAuto="0" spid="918" grpId="3"/>
      <p:bldP build="p" bldLvl="5" animBg="1" rev="0" advAuto="0" spid="901" grpId="1"/>
      <p:bldP build="whole" bldLvl="1" animBg="1" rev="0" advAuto="0" spid="909" grpId="5"/>
      <p:bldP build="whole" bldLvl="1" animBg="1" rev="0" advAuto="0" spid="915" grpId="9"/>
      <p:bldP build="whole" bldLvl="1" animBg="1" rev="0" advAuto="0" spid="910" grpId="7"/>
    </p:bldLst>
  </p:timing>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2" name="Exercise 2"/>
          <p:cNvSpPr txBox="1"/>
          <p:nvPr>
            <p:ph type="title"/>
          </p:nvPr>
        </p:nvSpPr>
        <p:spPr>
          <a:prstGeom prst="rect">
            <a:avLst/>
          </a:prstGeom>
        </p:spPr>
        <p:txBody>
          <a:bodyPr/>
          <a:lstStyle/>
          <a:p>
            <a:pPr/>
            <a:r>
              <a:t>Exercise 2</a:t>
            </a:r>
          </a:p>
        </p:txBody>
      </p:sp>
      <p:sp>
        <p:nvSpPr>
          <p:cNvPr id="923" name="p3-ex2.cpp: A Simple C++ REP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p3-ex2.cpp: A Simple C++ REPL</a:t>
            </a:r>
          </a:p>
        </p:txBody>
      </p:sp>
      <p:sp>
        <p:nvSpPr>
          <p:cNvPr id="924" name="// Initialize our builder class.…"/>
          <p:cNvSpPr txBox="1"/>
          <p:nvPr/>
        </p:nvSpPr>
        <p:spPr>
          <a:xfrm>
            <a:off x="1379334" y="5156199"/>
            <a:ext cx="22081005" cy="627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Initialize our builder class.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34BC26"/>
                </a:solidFill>
                <a:latin typeface="Courier New"/>
                <a:ea typeface="Courier New"/>
                <a:cs typeface="Courier New"/>
                <a:sym typeface="Courier New"/>
              </a:defRPr>
            </a:pPr>
            <a:r>
              <a:rPr>
                <a:solidFill>
                  <a:srgbClr val="D53BD3"/>
                </a:solidFill>
              </a:rPr>
              <a:t>clang</a:t>
            </a:r>
            <a:r>
              <a:rPr>
                <a:solidFill>
                  <a:srgbClr val="F4F4F4"/>
                </a:solidFill>
              </a:rPr>
              <a:t>::</a:t>
            </a:r>
            <a:r>
              <a:t>IncrementalCompilerBuilder</a:t>
            </a:r>
            <a:r>
              <a:rPr>
                <a:solidFill>
                  <a:srgbClr val="F4F4F4"/>
                </a:solidFill>
              </a:rPr>
              <a:t> </a:t>
            </a:r>
            <a:r>
              <a:rPr>
                <a:solidFill>
                  <a:srgbClr val="AFAD24"/>
                </a:solidFill>
              </a:rPr>
              <a:t>CB</a:t>
            </a:r>
            <a:r>
              <a:rPr>
                <a:solidFill>
                  <a:srgbClr val="F4F4F4"/>
                </a:solidFill>
              </a:rPr>
              <a:t>;</a:t>
            </a:r>
            <a:endParaRPr>
              <a:solidFill>
                <a:srgbClr val="F4F4F4"/>
              </a:solidFill>
            </a:endParaR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t>CB.SetCompilerArgs({</a:t>
            </a:r>
            <a:r>
              <a:rPr>
                <a:solidFill>
                  <a:srgbClr val="34BC26"/>
                </a:solidFill>
              </a:rPr>
              <a:t>"-std=c++20"</a:t>
            </a:r>
            <a:r>
              <a:t>}); </a:t>
            </a:r>
            <a:r>
              <a:rPr>
                <a:solidFill>
                  <a:srgbClr val="AFAD24"/>
                </a:solidFill>
              </a:rPr>
              <a:t>// pass `-xc` for C.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Create the incremental compiler instance.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D53BD3"/>
                </a:solidFill>
              </a:rPr>
              <a:t>auto</a:t>
            </a:r>
            <a:r>
              <a:t> CI = ExitOnErr(CB.CreateCpp());</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AFAD24"/>
                </a:solidFill>
              </a:rPr>
              <a:t>// Create the interpreter instance.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solidFill>
                  <a:srgbClr val="F4F4F4"/>
                </a:solidFill>
                <a:latin typeface="Courier New"/>
                <a:ea typeface="Courier New"/>
                <a:cs typeface="Courier New"/>
                <a:sym typeface="Courier New"/>
              </a:defRPr>
            </a:pPr>
            <a:r>
              <a:rPr>
                <a:solidFill>
                  <a:srgbClr val="D53BD3"/>
                </a:solidFill>
              </a:rPr>
              <a:t>auto</a:t>
            </a:r>
            <a:r>
              <a:t> </a:t>
            </a:r>
            <a:r>
              <a:rPr>
                <a:solidFill>
                  <a:srgbClr val="AFAD24"/>
                </a:solidFill>
              </a:rPr>
              <a:t>Interp</a:t>
            </a:r>
            <a:r>
              <a:t> = ExitOnErr(</a:t>
            </a:r>
            <a:r>
              <a:rPr>
                <a:solidFill>
                  <a:srgbClr val="D53BD3"/>
                </a:solidFill>
              </a:rPr>
              <a:t>Interpreter</a:t>
            </a:r>
            <a:r>
              <a:t>::create(</a:t>
            </a:r>
            <a:r>
              <a:rPr>
                <a:solidFill>
                  <a:srgbClr val="D53BD3"/>
                </a:solidFill>
              </a:rPr>
              <a:t>std</a:t>
            </a:r>
            <a:r>
              <a:t>::move(CI)));</a:t>
            </a:r>
          </a:p>
        </p:txBody>
      </p:sp>
      <p:sp>
        <p:nvSpPr>
          <p:cNvPr id="925" name="Standard compiler flags"/>
          <p:cNvSpPr txBox="1"/>
          <p:nvPr/>
        </p:nvSpPr>
        <p:spPr>
          <a:xfrm>
            <a:off x="13734506" y="4925473"/>
            <a:ext cx="660654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Standard compiler flags</a:t>
            </a:r>
          </a:p>
        </p:txBody>
      </p:sp>
      <p:sp>
        <p:nvSpPr>
          <p:cNvPr id="931" name="Connection Line"/>
          <p:cNvSpPr/>
          <p:nvPr/>
        </p:nvSpPr>
        <p:spPr>
          <a:xfrm>
            <a:off x="11462888" y="3957733"/>
            <a:ext cx="5333658" cy="2789077"/>
          </a:xfrm>
          <a:custGeom>
            <a:avLst/>
            <a:gdLst/>
            <a:ahLst/>
            <a:cxnLst>
              <a:cxn ang="0">
                <a:pos x="wd2" y="hd2"/>
              </a:cxn>
              <a:cxn ang="5400000">
                <a:pos x="wd2" y="hd2"/>
              </a:cxn>
              <a:cxn ang="10800000">
                <a:pos x="wd2" y="hd2"/>
              </a:cxn>
              <a:cxn ang="16200000">
                <a:pos x="wd2" y="hd2"/>
              </a:cxn>
            </a:cxnLst>
            <a:rect l="0" t="0" r="r" b="b"/>
            <a:pathLst>
              <a:path w="21600" h="16914" fill="norm" stroke="1" extrusionOk="0">
                <a:moveTo>
                  <a:pt x="21600" y="5868"/>
                </a:moveTo>
                <a:cubicBezTo>
                  <a:pt x="16823" y="-4686"/>
                  <a:pt x="9623" y="-1004"/>
                  <a:pt x="0" y="16914"/>
                </a:cubicBezTo>
              </a:path>
            </a:pathLst>
          </a:custGeom>
          <a:ln w="38100">
            <a:solidFill>
              <a:srgbClr val="FFFFFF"/>
            </a:solidFill>
            <a:miter lim="400000"/>
            <a:tailEnd type="triangle"/>
          </a:ln>
        </p:spPr>
        <p:txBody>
          <a:bodyPr/>
          <a:lstStyle/>
          <a:p>
            <a:pPr/>
          </a:p>
        </p:txBody>
      </p:sp>
      <p:sp>
        <p:nvSpPr>
          <p:cNvPr id="927" name="Creates an incremental compiler instance"/>
          <p:cNvSpPr txBox="1"/>
          <p:nvPr/>
        </p:nvSpPr>
        <p:spPr>
          <a:xfrm>
            <a:off x="16933637" y="8782295"/>
            <a:ext cx="6392572" cy="1532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100"/>
              </a:spcBef>
              <a:defRPr sz="4800"/>
            </a:pPr>
            <a:r>
              <a:t>Creates an incremental</a:t>
            </a:r>
            <a:br/>
            <a:r>
              <a:t>compiler instance</a:t>
            </a:r>
          </a:p>
        </p:txBody>
      </p:sp>
      <p:sp>
        <p:nvSpPr>
          <p:cNvPr id="932" name="Connection Line"/>
          <p:cNvSpPr/>
          <p:nvPr/>
        </p:nvSpPr>
        <p:spPr>
          <a:xfrm>
            <a:off x="11803495" y="9320888"/>
            <a:ext cx="6135200" cy="721057"/>
          </a:xfrm>
          <a:custGeom>
            <a:avLst/>
            <a:gdLst/>
            <a:ahLst/>
            <a:cxnLst>
              <a:cxn ang="0">
                <a:pos x="wd2" y="hd2"/>
              </a:cxn>
              <a:cxn ang="5400000">
                <a:pos x="wd2" y="hd2"/>
              </a:cxn>
              <a:cxn ang="10800000">
                <a:pos x="wd2" y="hd2"/>
              </a:cxn>
              <a:cxn ang="16200000">
                <a:pos x="wd2" y="hd2"/>
              </a:cxn>
            </a:cxnLst>
            <a:rect l="0" t="0" r="r" b="b"/>
            <a:pathLst>
              <a:path w="21600" h="16295" fill="norm" stroke="1" extrusionOk="0">
                <a:moveTo>
                  <a:pt x="21600" y="4594"/>
                </a:moveTo>
                <a:cubicBezTo>
                  <a:pt x="7233" y="21600"/>
                  <a:pt x="33" y="20069"/>
                  <a:pt x="0" y="0"/>
                </a:cubicBezTo>
              </a:path>
            </a:pathLst>
          </a:custGeom>
          <a:ln w="38100">
            <a:solidFill>
              <a:srgbClr val="FFFFFF"/>
            </a:solidFill>
            <a:miter lim="400000"/>
            <a:tailEnd type="triangle"/>
          </a:ln>
        </p:spPr>
        <p:txBody>
          <a:bodyPr/>
          <a:lstStyle/>
          <a:p>
            <a:pPr/>
          </a:p>
        </p:txBody>
      </p:sp>
      <p:sp>
        <p:nvSpPr>
          <p:cNvPr id="929" name="-fplugin=my_plugin.so"/>
          <p:cNvSpPr txBox="1"/>
          <p:nvPr/>
        </p:nvSpPr>
        <p:spPr>
          <a:xfrm>
            <a:off x="15131879" y="2611122"/>
            <a:ext cx="617128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100"/>
              </a:spcBef>
              <a:defRPr sz="4800"/>
            </a:lvl1pPr>
          </a:lstStyle>
          <a:p>
            <a:pPr/>
            <a:r>
              <a:t>-fplugin=my_plugin.so</a:t>
            </a:r>
          </a:p>
        </p:txBody>
      </p:sp>
      <p:sp>
        <p:nvSpPr>
          <p:cNvPr id="933" name="Connection Line"/>
          <p:cNvSpPr/>
          <p:nvPr/>
        </p:nvSpPr>
        <p:spPr>
          <a:xfrm>
            <a:off x="8520920" y="2142789"/>
            <a:ext cx="9215302" cy="4530538"/>
          </a:xfrm>
          <a:custGeom>
            <a:avLst/>
            <a:gdLst/>
            <a:ahLst/>
            <a:cxnLst>
              <a:cxn ang="0">
                <a:pos x="wd2" y="hd2"/>
              </a:cxn>
              <a:cxn ang="5400000">
                <a:pos x="wd2" y="hd2"/>
              </a:cxn>
              <a:cxn ang="10800000">
                <a:pos x="wd2" y="hd2"/>
              </a:cxn>
              <a:cxn ang="16200000">
                <a:pos x="wd2" y="hd2"/>
              </a:cxn>
            </a:cxnLst>
            <a:rect l="0" t="0" r="r" b="b"/>
            <a:pathLst>
              <a:path w="21600" h="18307" fill="norm" stroke="1" extrusionOk="0">
                <a:moveTo>
                  <a:pt x="21600" y="1893"/>
                </a:moveTo>
                <a:cubicBezTo>
                  <a:pt x="17123" y="-3293"/>
                  <a:pt x="9923" y="2178"/>
                  <a:pt x="0" y="18307"/>
                </a:cubicBezTo>
              </a:path>
            </a:pathLst>
          </a:custGeom>
          <a:ln w="38100">
            <a:solidFill>
              <a:srgbClr val="FFFFFF"/>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924">
                                            <p:bg/>
                                          </p:spTgt>
                                        </p:tgtEl>
                                        <p:attrNameLst>
                                          <p:attrName>style.visibility</p:attrName>
                                        </p:attrNameLst>
                                      </p:cBhvr>
                                      <p:to>
                                        <p:strVal val="visible"/>
                                      </p:to>
                                    </p:set>
                                    <p:animEffect filter="wipe(left)" transition="in">
                                      <p:cBhvr>
                                        <p:cTn id="7" dur="1000"/>
                                        <p:tgtEl>
                                          <p:spTgt spid="924">
                                            <p:bg/>
                                          </p:spTgt>
                                        </p:tgtEl>
                                      </p:cBhvr>
                                    </p:animEffect>
                                  </p:childTnLst>
                                </p:cTn>
                              </p:par>
                              <p:par>
                                <p:cTn id="8" presetClass="entr" nodeType="withEffect" presetSubtype="8" presetID="22" grpId="1" fill="hold">
                                  <p:stCondLst>
                                    <p:cond delay="0"/>
                                  </p:stCondLst>
                                  <p:iterate type="el" backwards="0">
                                    <p:tmAbs val="0"/>
                                  </p:iterate>
                                  <p:childTnLst>
                                    <p:set>
                                      <p:cBhvr>
                                        <p:cTn id="9" fill="hold"/>
                                        <p:tgtEl>
                                          <p:spTgt spid="924">
                                            <p:txEl>
                                              <p:pRg st="0" end="0"/>
                                            </p:txEl>
                                          </p:spTgt>
                                        </p:tgtEl>
                                        <p:attrNameLst>
                                          <p:attrName>style.visibility</p:attrName>
                                        </p:attrNameLst>
                                      </p:cBhvr>
                                      <p:to>
                                        <p:strVal val="visible"/>
                                      </p:to>
                                    </p:set>
                                    <p:animEffect filter="wipe(left)" transition="in">
                                      <p:cBhvr>
                                        <p:cTn id="10" dur="1000"/>
                                        <p:tgtEl>
                                          <p:spTgt spid="924">
                                            <p:txEl>
                                              <p:pRg st="0" end="0"/>
                                            </p:txEl>
                                          </p:spTgt>
                                        </p:tgtEl>
                                      </p:cBhvr>
                                    </p:animEffect>
                                  </p:childTnLst>
                                </p:cTn>
                              </p:par>
                            </p:childTnLst>
                          </p:cTn>
                        </p:par>
                        <p:par>
                          <p:cTn id="11" fill="hold">
                            <p:stCondLst>
                              <p:cond delay="1000"/>
                            </p:stCondLst>
                            <p:childTnLst>
                              <p:par>
                                <p:cTn id="12" presetClass="entr" nodeType="afterEffect" presetSubtype="8" presetID="22" grpId="1" fill="hold">
                                  <p:stCondLst>
                                    <p:cond delay="0"/>
                                  </p:stCondLst>
                                  <p:iterate type="el" backwards="0">
                                    <p:tmAbs val="0"/>
                                  </p:iterate>
                                  <p:childTnLst>
                                    <p:set>
                                      <p:cBhvr>
                                        <p:cTn id="13" fill="hold"/>
                                        <p:tgtEl>
                                          <p:spTgt spid="924">
                                            <p:txEl>
                                              <p:pRg st="1" end="1"/>
                                            </p:txEl>
                                          </p:spTgt>
                                        </p:tgtEl>
                                        <p:attrNameLst>
                                          <p:attrName>style.visibility</p:attrName>
                                        </p:attrNameLst>
                                      </p:cBhvr>
                                      <p:to>
                                        <p:strVal val="visible"/>
                                      </p:to>
                                    </p:set>
                                    <p:animEffect filter="wipe(left)" transition="in">
                                      <p:cBhvr>
                                        <p:cTn id="14" dur="1000"/>
                                        <p:tgtEl>
                                          <p:spTgt spid="924">
                                            <p:txEl>
                                              <p:pRg st="1" end="1"/>
                                            </p:txEl>
                                          </p:spTgt>
                                        </p:tgtEl>
                                      </p:cBhvr>
                                    </p:animEffect>
                                  </p:childTnLst>
                                </p:cTn>
                              </p:par>
                            </p:childTnLst>
                          </p:cTn>
                        </p:par>
                        <p:par>
                          <p:cTn id="15" fill="hold">
                            <p:stCondLst>
                              <p:cond delay="2000"/>
                            </p:stCondLst>
                            <p:childTnLst>
                              <p:par>
                                <p:cTn id="16" presetClass="entr" nodeType="afterEffect" presetSubtype="8" presetID="22" grpId="1" fill="hold">
                                  <p:stCondLst>
                                    <p:cond delay="0"/>
                                  </p:stCondLst>
                                  <p:iterate type="el" backwards="0">
                                    <p:tmAbs val="0"/>
                                  </p:iterate>
                                  <p:childTnLst>
                                    <p:set>
                                      <p:cBhvr>
                                        <p:cTn id="17" fill="hold"/>
                                        <p:tgtEl>
                                          <p:spTgt spid="924">
                                            <p:txEl>
                                              <p:pRg st="2" end="2"/>
                                            </p:txEl>
                                          </p:spTgt>
                                        </p:tgtEl>
                                        <p:attrNameLst>
                                          <p:attrName>style.visibility</p:attrName>
                                        </p:attrNameLst>
                                      </p:cBhvr>
                                      <p:to>
                                        <p:strVal val="visible"/>
                                      </p:to>
                                    </p:set>
                                    <p:animEffect filter="wipe(left)" transition="in">
                                      <p:cBhvr>
                                        <p:cTn id="18" dur="1000"/>
                                        <p:tgtEl>
                                          <p:spTgt spid="924">
                                            <p:txEl>
                                              <p:pRg st="2" end="2"/>
                                            </p:txEl>
                                          </p:spTgt>
                                        </p:tgtEl>
                                      </p:cBhvr>
                                    </p:animEffect>
                                  </p:childTnLst>
                                </p:cTn>
                              </p:par>
                            </p:childTnLst>
                          </p:cTn>
                        </p:par>
                        <p:par>
                          <p:cTn id="19" fill="hold">
                            <p:stCondLst>
                              <p:cond delay="3000"/>
                            </p:stCondLst>
                            <p:childTnLst>
                              <p:par>
                                <p:cTn id="20" presetClass="entr" nodeType="afterEffect" presetID="10" grpId="2" fill="hold">
                                  <p:stCondLst>
                                    <p:cond delay="300"/>
                                  </p:stCondLst>
                                  <p:iterate type="el" backwards="0">
                                    <p:tmAbs val="0"/>
                                  </p:iterate>
                                  <p:childTnLst>
                                    <p:set>
                                      <p:cBhvr>
                                        <p:cTn id="21" fill="hold"/>
                                        <p:tgtEl>
                                          <p:spTgt spid="925"/>
                                        </p:tgtEl>
                                        <p:attrNameLst>
                                          <p:attrName>style.visibility</p:attrName>
                                        </p:attrNameLst>
                                      </p:cBhvr>
                                      <p:to>
                                        <p:strVal val="visible"/>
                                      </p:to>
                                    </p:set>
                                    <p:animEffect filter="fade" transition="in">
                                      <p:cBhvr>
                                        <p:cTn id="22" dur="500"/>
                                        <p:tgtEl>
                                          <p:spTgt spid="925"/>
                                        </p:tgtEl>
                                      </p:cBhvr>
                                    </p:animEffect>
                                  </p:childTnLst>
                                </p:cTn>
                              </p:par>
                            </p:childTnLst>
                          </p:cTn>
                        </p:par>
                        <p:par>
                          <p:cTn id="23" fill="hold">
                            <p:stCondLst>
                              <p:cond delay="3800"/>
                            </p:stCondLst>
                            <p:childTnLst>
                              <p:par>
                                <p:cTn id="24" presetClass="entr" nodeType="afterEffect" presetID="10" grpId="3" fill="hold">
                                  <p:stCondLst>
                                    <p:cond delay="0"/>
                                  </p:stCondLst>
                                  <p:iterate type="el" backwards="0">
                                    <p:tmAbs val="0"/>
                                  </p:iterate>
                                  <p:childTnLst>
                                    <p:set>
                                      <p:cBhvr>
                                        <p:cTn id="25" fill="hold"/>
                                        <p:tgtEl>
                                          <p:spTgt spid="931"/>
                                        </p:tgtEl>
                                        <p:attrNameLst>
                                          <p:attrName>style.visibility</p:attrName>
                                        </p:attrNameLst>
                                      </p:cBhvr>
                                      <p:to>
                                        <p:strVal val="visible"/>
                                      </p:to>
                                    </p:set>
                                    <p:animEffect filter="fade" transition="in">
                                      <p:cBhvr>
                                        <p:cTn id="26" dur="500"/>
                                        <p:tgtEl>
                                          <p:spTgt spid="931"/>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ID="10" grpId="4" fill="hold">
                                  <p:stCondLst>
                                    <p:cond delay="0"/>
                                  </p:stCondLst>
                                  <p:iterate type="el" backwards="0">
                                    <p:tmAbs val="0"/>
                                  </p:iterate>
                                  <p:childTnLst>
                                    <p:set>
                                      <p:cBhvr>
                                        <p:cTn id="30" fill="hold"/>
                                        <p:tgtEl>
                                          <p:spTgt spid="929"/>
                                        </p:tgtEl>
                                        <p:attrNameLst>
                                          <p:attrName>style.visibility</p:attrName>
                                        </p:attrNameLst>
                                      </p:cBhvr>
                                      <p:to>
                                        <p:strVal val="visible"/>
                                      </p:to>
                                    </p:set>
                                    <p:animEffect filter="fade" transition="in">
                                      <p:cBhvr>
                                        <p:cTn id="31" dur="500"/>
                                        <p:tgtEl>
                                          <p:spTgt spid="929"/>
                                        </p:tgtEl>
                                      </p:cBhvr>
                                    </p:animEffect>
                                  </p:childTnLst>
                                </p:cTn>
                              </p:par>
                            </p:childTnLst>
                          </p:cTn>
                        </p:par>
                        <p:par>
                          <p:cTn id="32" fill="hold">
                            <p:stCondLst>
                              <p:cond delay="500"/>
                            </p:stCondLst>
                            <p:childTnLst>
                              <p:par>
                                <p:cTn id="33" presetClass="entr" nodeType="afterEffect" presetID="10" grpId="5" fill="hold">
                                  <p:stCondLst>
                                    <p:cond delay="0"/>
                                  </p:stCondLst>
                                  <p:iterate type="el" backwards="0">
                                    <p:tmAbs val="0"/>
                                  </p:iterate>
                                  <p:childTnLst>
                                    <p:set>
                                      <p:cBhvr>
                                        <p:cTn id="34" fill="hold"/>
                                        <p:tgtEl>
                                          <p:spTgt spid="933"/>
                                        </p:tgtEl>
                                        <p:attrNameLst>
                                          <p:attrName>style.visibility</p:attrName>
                                        </p:attrNameLst>
                                      </p:cBhvr>
                                      <p:to>
                                        <p:strVal val="visible"/>
                                      </p:to>
                                    </p:set>
                                    <p:animEffect filter="fade" transition="in">
                                      <p:cBhvr>
                                        <p:cTn id="35" dur="500"/>
                                        <p:tgtEl>
                                          <p:spTgt spid="933"/>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1" fill="hold">
                                  <p:stCondLst>
                                    <p:cond delay="0"/>
                                  </p:stCondLst>
                                  <p:iterate type="el" backwards="0">
                                    <p:tmAbs val="0"/>
                                  </p:iterate>
                                  <p:childTnLst>
                                    <p:set>
                                      <p:cBhvr>
                                        <p:cTn id="39" fill="hold"/>
                                        <p:tgtEl>
                                          <p:spTgt spid="924">
                                            <p:txEl>
                                              <p:pRg st="3" end="3"/>
                                            </p:txEl>
                                          </p:spTgt>
                                        </p:tgtEl>
                                        <p:attrNameLst>
                                          <p:attrName>style.visibility</p:attrName>
                                        </p:attrNameLst>
                                      </p:cBhvr>
                                      <p:to>
                                        <p:strVal val="visible"/>
                                      </p:to>
                                    </p:set>
                                    <p:animEffect filter="wipe(left)" transition="in">
                                      <p:cBhvr>
                                        <p:cTn id="40" dur="1000"/>
                                        <p:tgtEl>
                                          <p:spTgt spid="924">
                                            <p:txEl>
                                              <p:pRg st="3" end="3"/>
                                            </p:txEl>
                                          </p:spTgt>
                                        </p:tgtEl>
                                      </p:cBhvr>
                                    </p:animEffect>
                                  </p:childTnLst>
                                </p:cTn>
                              </p:par>
                            </p:childTnLst>
                          </p:cTn>
                        </p:par>
                        <p:par>
                          <p:cTn id="41" fill="hold">
                            <p:stCondLst>
                              <p:cond delay="1000"/>
                            </p:stCondLst>
                            <p:childTnLst>
                              <p:par>
                                <p:cTn id="42" presetClass="entr" nodeType="afterEffect" presetSubtype="8" presetID="22" grpId="1" fill="hold">
                                  <p:stCondLst>
                                    <p:cond delay="0"/>
                                  </p:stCondLst>
                                  <p:iterate type="el" backwards="0">
                                    <p:tmAbs val="0"/>
                                  </p:iterate>
                                  <p:childTnLst>
                                    <p:set>
                                      <p:cBhvr>
                                        <p:cTn id="43" fill="hold"/>
                                        <p:tgtEl>
                                          <p:spTgt spid="924">
                                            <p:txEl>
                                              <p:pRg st="4" end="4"/>
                                            </p:txEl>
                                          </p:spTgt>
                                        </p:tgtEl>
                                        <p:attrNameLst>
                                          <p:attrName>style.visibility</p:attrName>
                                        </p:attrNameLst>
                                      </p:cBhvr>
                                      <p:to>
                                        <p:strVal val="visible"/>
                                      </p:to>
                                    </p:set>
                                    <p:animEffect filter="wipe(left)" transition="in">
                                      <p:cBhvr>
                                        <p:cTn id="44" dur="1000"/>
                                        <p:tgtEl>
                                          <p:spTgt spid="924">
                                            <p:txEl>
                                              <p:pRg st="4" end="4"/>
                                            </p:txEl>
                                          </p:spTgt>
                                        </p:tgtEl>
                                      </p:cBhvr>
                                    </p:animEffect>
                                  </p:childTnLst>
                                </p:cTn>
                              </p:par>
                            </p:childTnLst>
                          </p:cTn>
                        </p:par>
                        <p:par>
                          <p:cTn id="45" fill="hold">
                            <p:stCondLst>
                              <p:cond delay="2000"/>
                            </p:stCondLst>
                            <p:childTnLst>
                              <p:par>
                                <p:cTn id="46" presetClass="entr" nodeType="afterEffect" presetSubtype="8" presetID="22" grpId="1" fill="hold">
                                  <p:stCondLst>
                                    <p:cond delay="0"/>
                                  </p:stCondLst>
                                  <p:iterate type="el" backwards="0">
                                    <p:tmAbs val="0"/>
                                  </p:iterate>
                                  <p:childTnLst>
                                    <p:set>
                                      <p:cBhvr>
                                        <p:cTn id="47" fill="hold"/>
                                        <p:tgtEl>
                                          <p:spTgt spid="924">
                                            <p:txEl>
                                              <p:pRg st="5" end="5"/>
                                            </p:txEl>
                                          </p:spTgt>
                                        </p:tgtEl>
                                        <p:attrNameLst>
                                          <p:attrName>style.visibility</p:attrName>
                                        </p:attrNameLst>
                                      </p:cBhvr>
                                      <p:to>
                                        <p:strVal val="visible"/>
                                      </p:to>
                                    </p:set>
                                    <p:animEffect filter="wipe(left)" transition="in">
                                      <p:cBhvr>
                                        <p:cTn id="48" dur="1000"/>
                                        <p:tgtEl>
                                          <p:spTgt spid="924">
                                            <p:txEl>
                                              <p:pRg st="5" end="5"/>
                                            </p:txEl>
                                          </p:spTgt>
                                        </p:tgtEl>
                                      </p:cBhvr>
                                    </p:animEffect>
                                  </p:childTnLst>
                                </p:cTn>
                              </p:par>
                            </p:childTnLst>
                          </p:cTn>
                        </p:par>
                        <p:par>
                          <p:cTn id="49" fill="hold">
                            <p:stCondLst>
                              <p:cond delay="3000"/>
                            </p:stCondLst>
                            <p:childTnLst>
                              <p:par>
                                <p:cTn id="50" presetClass="entr" nodeType="afterEffect" presetID="10" grpId="6" fill="hold">
                                  <p:stCondLst>
                                    <p:cond delay="300"/>
                                  </p:stCondLst>
                                  <p:iterate type="el" backwards="0">
                                    <p:tmAbs val="0"/>
                                  </p:iterate>
                                  <p:childTnLst>
                                    <p:set>
                                      <p:cBhvr>
                                        <p:cTn id="51" fill="hold"/>
                                        <p:tgtEl>
                                          <p:spTgt spid="927"/>
                                        </p:tgtEl>
                                        <p:attrNameLst>
                                          <p:attrName>style.visibility</p:attrName>
                                        </p:attrNameLst>
                                      </p:cBhvr>
                                      <p:to>
                                        <p:strVal val="visible"/>
                                      </p:to>
                                    </p:set>
                                    <p:animEffect filter="fade" transition="in">
                                      <p:cBhvr>
                                        <p:cTn id="52" dur="500"/>
                                        <p:tgtEl>
                                          <p:spTgt spid="927"/>
                                        </p:tgtEl>
                                      </p:cBhvr>
                                    </p:animEffect>
                                  </p:childTnLst>
                                </p:cTn>
                              </p:par>
                            </p:childTnLst>
                          </p:cTn>
                        </p:par>
                        <p:par>
                          <p:cTn id="53" fill="hold">
                            <p:stCondLst>
                              <p:cond delay="3800"/>
                            </p:stCondLst>
                            <p:childTnLst>
                              <p:par>
                                <p:cTn id="54" presetClass="entr" nodeType="afterEffect" presetID="10" grpId="7" fill="hold">
                                  <p:stCondLst>
                                    <p:cond delay="300"/>
                                  </p:stCondLst>
                                  <p:iterate type="el" backwards="0">
                                    <p:tmAbs val="0"/>
                                  </p:iterate>
                                  <p:childTnLst>
                                    <p:set>
                                      <p:cBhvr>
                                        <p:cTn id="55" fill="hold"/>
                                        <p:tgtEl>
                                          <p:spTgt spid="932"/>
                                        </p:tgtEl>
                                        <p:attrNameLst>
                                          <p:attrName>style.visibility</p:attrName>
                                        </p:attrNameLst>
                                      </p:cBhvr>
                                      <p:to>
                                        <p:strVal val="visible"/>
                                      </p:to>
                                    </p:set>
                                    <p:animEffect filter="fade" transition="in">
                                      <p:cBhvr>
                                        <p:cTn id="56" dur="500"/>
                                        <p:tgtEl>
                                          <p:spTgt spid="932"/>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8" presetID="22" grpId="1" fill="hold">
                                  <p:stCondLst>
                                    <p:cond delay="0"/>
                                  </p:stCondLst>
                                  <p:iterate type="el" backwards="0">
                                    <p:tmAbs val="0"/>
                                  </p:iterate>
                                  <p:childTnLst>
                                    <p:set>
                                      <p:cBhvr>
                                        <p:cTn id="60" fill="hold"/>
                                        <p:tgtEl>
                                          <p:spTgt spid="924">
                                            <p:txEl>
                                              <p:pRg st="6" end="6"/>
                                            </p:txEl>
                                          </p:spTgt>
                                        </p:tgtEl>
                                        <p:attrNameLst>
                                          <p:attrName>style.visibility</p:attrName>
                                        </p:attrNameLst>
                                      </p:cBhvr>
                                      <p:to>
                                        <p:strVal val="visible"/>
                                      </p:to>
                                    </p:set>
                                    <p:animEffect filter="wipe(left)" transition="in">
                                      <p:cBhvr>
                                        <p:cTn id="61" dur="1000"/>
                                        <p:tgtEl>
                                          <p:spTgt spid="924">
                                            <p:txEl>
                                              <p:pRg st="6" end="6"/>
                                            </p:txEl>
                                          </p:spTgt>
                                        </p:tgtEl>
                                      </p:cBhvr>
                                    </p:animEffect>
                                  </p:childTnLst>
                                </p:cTn>
                              </p:par>
                            </p:childTnLst>
                          </p:cTn>
                        </p:par>
                        <p:par>
                          <p:cTn id="62" fill="hold">
                            <p:stCondLst>
                              <p:cond delay="1000"/>
                            </p:stCondLst>
                            <p:childTnLst>
                              <p:par>
                                <p:cTn id="63" presetClass="entr" nodeType="afterEffect" presetSubtype="8" presetID="22" grpId="1" fill="hold">
                                  <p:stCondLst>
                                    <p:cond delay="0"/>
                                  </p:stCondLst>
                                  <p:iterate type="el" backwards="0">
                                    <p:tmAbs val="0"/>
                                  </p:iterate>
                                  <p:childTnLst>
                                    <p:set>
                                      <p:cBhvr>
                                        <p:cTn id="64" fill="hold"/>
                                        <p:tgtEl>
                                          <p:spTgt spid="924">
                                            <p:txEl>
                                              <p:pRg st="7" end="7"/>
                                            </p:txEl>
                                          </p:spTgt>
                                        </p:tgtEl>
                                        <p:attrNameLst>
                                          <p:attrName>style.visibility</p:attrName>
                                        </p:attrNameLst>
                                      </p:cBhvr>
                                      <p:to>
                                        <p:strVal val="visible"/>
                                      </p:to>
                                    </p:set>
                                    <p:animEffect filter="wipe(left)" transition="in">
                                      <p:cBhvr>
                                        <p:cTn id="65" dur="1000"/>
                                        <p:tgtEl>
                                          <p:spTgt spid="924">
                                            <p:txEl>
                                              <p:pRg st="7" end="7"/>
                                            </p:txEl>
                                          </p:spTgt>
                                        </p:tgtEl>
                                      </p:cBhvr>
                                    </p:animEffect>
                                  </p:childTnLst>
                                </p:cTn>
                              </p:par>
                            </p:childTnLst>
                          </p:cTn>
                        </p:par>
                        <p:par>
                          <p:cTn id="66" fill="hold">
                            <p:stCondLst>
                              <p:cond delay="2000"/>
                            </p:stCondLst>
                            <p:childTnLst>
                              <p:par>
                                <p:cTn id="67" presetClass="entr" nodeType="afterEffect" presetSubtype="8" presetID="22" grpId="1" fill="hold">
                                  <p:stCondLst>
                                    <p:cond delay="0"/>
                                  </p:stCondLst>
                                  <p:iterate type="el" backwards="0">
                                    <p:tmAbs val="0"/>
                                  </p:iterate>
                                  <p:childTnLst>
                                    <p:set>
                                      <p:cBhvr>
                                        <p:cTn id="68" fill="hold"/>
                                        <p:tgtEl>
                                          <p:spTgt spid="924">
                                            <p:txEl>
                                              <p:pRg st="8" end="8"/>
                                            </p:txEl>
                                          </p:spTgt>
                                        </p:tgtEl>
                                        <p:attrNameLst>
                                          <p:attrName>style.visibility</p:attrName>
                                        </p:attrNameLst>
                                      </p:cBhvr>
                                      <p:to>
                                        <p:strVal val="visible"/>
                                      </p:to>
                                    </p:set>
                                    <p:animEffect filter="wipe(left)" transition="in">
                                      <p:cBhvr>
                                        <p:cTn id="69" dur="1000"/>
                                        <p:tgtEl>
                                          <p:spTgt spid="92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24" grpId="1"/>
      <p:bldP build="whole" bldLvl="1" animBg="1" rev="0" advAuto="0" spid="929" grpId="4"/>
      <p:bldP build="whole" bldLvl="1" animBg="1" rev="0" advAuto="0" spid="931" grpId="3"/>
      <p:bldP build="whole" bldLvl="1" animBg="1" rev="0" advAuto="0" spid="932" grpId="7"/>
      <p:bldP build="whole" bldLvl="1" animBg="1" rev="0" advAuto="0" spid="925" grpId="2"/>
      <p:bldP build="whole" bldLvl="1" animBg="1" rev="0" advAuto="0" spid="933" grpId="5"/>
      <p:bldP build="whole" bldLvl="1" animBg="1" rev="0" advAuto="0" spid="927" grpId="6"/>
    </p:bldLst>
  </p:timing>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