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63B82-DB92-441F-A6BA-F32AE2066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C466F-7CA2-4E81-A8A3-3E60BEAF7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A451C-C519-4BDF-B856-212C03E1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09B7-B829-4DD5-8CDB-21B0D416D483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9F836-5B2C-4746-9E5D-DC1543DC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0E431-285F-47FF-BBE8-82023630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F2F-D71B-4956-BD54-F053838B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1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D3DE2-DEDE-4706-8968-717F4B07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56628A-28F9-4431-B5FF-DDA5CC215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68F5D-46DB-410D-8771-644840D4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09B7-B829-4DD5-8CDB-21B0D416D483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FC5A1-3789-4418-B9C9-3830D36F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3F1AC-4470-4079-831E-13EB646C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F2F-D71B-4956-BD54-F053838B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5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4631EC-205C-44FD-BDFE-3EA80A6B2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48B335-BCF8-4D06-8AE5-1201B4CC8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89A4E-2C47-453C-B592-2DAEA02A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09B7-B829-4DD5-8CDB-21B0D416D483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33628-2B73-4FAA-A872-D68957E3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8A6BB-3D6E-45E6-888D-9E2A8A6A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F2F-D71B-4956-BD54-F053838B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7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B8350-E641-4DC0-8A2A-A931E21E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7477D-015D-466E-BF5E-C32ED28E4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7AA70-4D34-4936-896B-20673A1E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09B7-B829-4DD5-8CDB-21B0D416D483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8F66E-559A-40E3-BCE5-1C31F303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BC574-AC79-4E35-ABD7-54CE6622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F2F-D71B-4956-BD54-F053838B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0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C5551-7A63-4856-97C2-8348FFF8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929611-F8D3-4F4D-99C8-515DE28D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8121D-90AF-4CE3-BAA1-677D1562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09B7-B829-4DD5-8CDB-21B0D416D483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E9883-6F60-4780-A1E0-D4ABC04C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C4410-0623-422A-B85C-08D80B68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F2F-D71B-4956-BD54-F053838B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75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81304-8A1D-4EAB-85C1-4A9BDEC7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F560A-4C33-4F78-B961-53C5D2150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094A9C-246B-4FB3-9247-24D54B105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9F31AB-1B58-4371-A6B8-2774FF36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09B7-B829-4DD5-8CDB-21B0D416D483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89B1EB-1B02-4277-A329-2265862B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2AC15-3362-4B5F-A834-4990FC41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F2F-D71B-4956-BD54-F053838B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0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DE569-6549-4CED-A5CE-9DBCF4C9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250391-115D-441D-97E4-3869878ED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78EEBB-2209-4173-82EB-4B22FA95D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D9CC63-810A-4DD1-BB53-8497C027D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C6FBEF-8B0D-4056-B7DD-664EBC004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C4A615-B716-45E5-9505-B3641F3E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09B7-B829-4DD5-8CDB-21B0D416D483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F6D572-9A98-4B79-AC2E-0F467383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4BC8E3-121E-40B2-8E29-7A40ABC6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F2F-D71B-4956-BD54-F053838B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6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4CB80-2909-4F90-B36F-D9723C2C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A662AD-A58D-4B00-977B-0D60B82A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09B7-B829-4DD5-8CDB-21B0D416D483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094DF9-E559-4191-BA3C-D7A90E4D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3E1E07-7FF2-4ECE-887F-1CA3DFD7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F2F-D71B-4956-BD54-F053838B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3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997B35-6D46-432C-AD8E-38430FEC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09B7-B829-4DD5-8CDB-21B0D416D483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FC429-2DF0-4650-A38B-DDED7987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F95625-9AFD-45BE-BD4D-56068507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F2F-D71B-4956-BD54-F053838B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5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8C9BF-3FA0-4794-8FE0-7906889A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F6A10-2D7D-4106-93E2-14005A2F4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2314E-CC34-4261-B14E-1A2463DB7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973EA9-C977-4FE1-96CF-59EDC933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09B7-B829-4DD5-8CDB-21B0D416D483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EA1FE-067C-45E8-9DCE-E671CA3D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F4580A-3118-4FD5-8237-797C3B00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F2F-D71B-4956-BD54-F053838B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0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5F521-9338-4C8C-9448-77B29393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C04D07-7A81-4289-95A5-8D46AD7EF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5AAA92-2943-49EC-8E15-0CC54D5CE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D96DDA-A23E-478E-A757-F00592A0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09B7-B829-4DD5-8CDB-21B0D416D483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692797-ABD0-45A0-BC9F-4B172736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29772C-6B52-4827-8716-20645E62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F2F-D71B-4956-BD54-F053838B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4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4D708B-8964-44BA-82FF-02E4779D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A1D10-FCD7-4D05-A8C2-10441A77F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91DB6-EDB0-45BC-8A54-90F4CF72A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09B7-B829-4DD5-8CDB-21B0D416D483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B6523-C592-495F-9DCB-1B54EF3DF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F2C5E-5A6E-43A4-94C6-BC5251F54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DF2F-D71B-4956-BD54-F053838B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78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piler-teamwork-group09/python3-prot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05809BB-A496-436B-A3C7-90272CD5E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的原型继承及实现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49C3A0C3-9BA8-4C97-9F8D-F3C3BD38E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原型继承的简介和</a:t>
            </a:r>
            <a:r>
              <a:rPr lang="en-US" altLang="zh-CN" dirty="0"/>
              <a:t>Python3-proto</a:t>
            </a:r>
            <a:r>
              <a:rPr lang="zh-CN" altLang="en-US" dirty="0"/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331358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95993-C3FB-42B7-93A9-51C72D33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使用样例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5" name="内容占位符 4" descr="屏幕剪辑">
            <a:extLst>
              <a:ext uri="{FF2B5EF4-FFF2-40B4-BE49-F238E27FC236}">
                <a16:creationId xmlns:a16="http://schemas.microsoft.com/office/drawing/2014/main" id="{D460E3EC-03F3-4D08-9E6A-F78C68914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71" y="1739246"/>
            <a:ext cx="3796661" cy="288931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E6EDBF-36AC-42C1-A7AF-AD8C212BC720}"/>
              </a:ext>
            </a:extLst>
          </p:cNvPr>
          <p:cNvSpPr txBox="1"/>
          <p:nvPr/>
        </p:nvSpPr>
        <p:spPr>
          <a:xfrm>
            <a:off x="1630886" y="5038234"/>
            <a:ext cx="3681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上方输出：</a:t>
            </a:r>
            <a:r>
              <a:rPr lang="en-US" altLang="zh-CN" dirty="0"/>
              <a:t>my name is </a:t>
            </a:r>
            <a:r>
              <a:rPr lang="en-US" altLang="zh-CN" dirty="0" err="1"/>
              <a:t>alice</a:t>
            </a:r>
            <a:endParaRPr lang="en-US" altLang="zh-CN" dirty="0"/>
          </a:p>
          <a:p>
            <a:r>
              <a:rPr lang="zh-CN" altLang="en-US" dirty="0"/>
              <a:t>右侧输出：</a:t>
            </a:r>
            <a:endParaRPr lang="en-US" altLang="zh-CN" dirty="0"/>
          </a:p>
          <a:p>
            <a:r>
              <a:rPr lang="en-US" altLang="zh-CN" dirty="0"/>
              <a:t>hello everyone, my name is </a:t>
            </a:r>
            <a:r>
              <a:rPr lang="en-US" altLang="zh-CN" dirty="0" err="1"/>
              <a:t>alice</a:t>
            </a:r>
            <a:endParaRPr lang="en-US" altLang="zh-CN" dirty="0"/>
          </a:p>
          <a:p>
            <a:r>
              <a:rPr lang="en-US" altLang="zh-CN" dirty="0"/>
              <a:t>my lover is bob</a:t>
            </a:r>
          </a:p>
          <a:p>
            <a:r>
              <a:rPr lang="en-US" altLang="zh-CN" dirty="0"/>
              <a:t>bye </a:t>
            </a:r>
            <a:r>
              <a:rPr lang="en-US" altLang="zh-CN" dirty="0" err="1"/>
              <a:t>bye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8" name="图片 7" descr="屏幕剪辑">
            <a:extLst>
              <a:ext uri="{FF2B5EF4-FFF2-40B4-BE49-F238E27FC236}">
                <a16:creationId xmlns:a16="http://schemas.microsoft.com/office/drawing/2014/main" id="{2DAFE9F0-301A-4582-ACD2-F2F2D25E9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13" y="434080"/>
            <a:ext cx="4155888" cy="59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AD911-40BE-47ED-966A-3701E312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使用样例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5" name="内容占位符 4" descr="屏幕剪辑">
            <a:extLst>
              <a:ext uri="{FF2B5EF4-FFF2-40B4-BE49-F238E27FC236}">
                <a16:creationId xmlns:a16="http://schemas.microsoft.com/office/drawing/2014/main" id="{558E6DEE-B8ED-4C58-81E0-3B236C21F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06" y="1958489"/>
            <a:ext cx="4769936" cy="294102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34BB8C-DB7B-40A1-B0F2-BAAAAA0D288F}"/>
              </a:ext>
            </a:extLst>
          </p:cNvPr>
          <p:cNvSpPr txBox="1"/>
          <p:nvPr/>
        </p:nvSpPr>
        <p:spPr>
          <a:xfrm>
            <a:off x="1267706" y="5281613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上方输出：</a:t>
            </a:r>
            <a:r>
              <a:rPr lang="en-US" altLang="zh-CN" dirty="0"/>
              <a:t>i am small </a:t>
            </a:r>
            <a:r>
              <a:rPr lang="en-US" altLang="zh-CN" dirty="0" err="1"/>
              <a:t>alice</a:t>
            </a:r>
            <a:endParaRPr lang="en-US" altLang="zh-CN" dirty="0"/>
          </a:p>
          <a:p>
            <a:r>
              <a:rPr lang="zh-CN" altLang="en-US" dirty="0"/>
              <a:t>下方输出：</a:t>
            </a:r>
            <a:endParaRPr lang="en-US" altLang="zh-CN" dirty="0"/>
          </a:p>
          <a:p>
            <a:r>
              <a:rPr lang="en-US" altLang="zh-CN" dirty="0"/>
              <a:t>my sir name is </a:t>
            </a:r>
            <a:r>
              <a:rPr lang="en-US" altLang="zh-CN" dirty="0" err="1"/>
              <a:t>alice</a:t>
            </a:r>
            <a:endParaRPr lang="en-US" altLang="zh-CN" dirty="0"/>
          </a:p>
          <a:p>
            <a:r>
              <a:rPr lang="en-US" altLang="zh-CN" dirty="0"/>
              <a:t>my own name is bob</a:t>
            </a:r>
            <a:endParaRPr lang="zh-CN" altLang="en-US" dirty="0"/>
          </a:p>
        </p:txBody>
      </p:sp>
      <p:pic>
        <p:nvPicPr>
          <p:cNvPr id="8" name="图片 7" descr="屏幕剪辑">
            <a:extLst>
              <a:ext uri="{FF2B5EF4-FFF2-40B4-BE49-F238E27FC236}">
                <a16:creationId xmlns:a16="http://schemas.microsoft.com/office/drawing/2014/main" id="{F611F1D7-163B-411B-B67A-2C0047FF1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865" y="420428"/>
            <a:ext cx="3572947" cy="59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4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1867B-3427-4AD7-B9CD-02FEA666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展望：更加理想化的原型继承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F9EE4-2296-4B1E-B3D9-C16C1D5E5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怎样的场景需要用到动态的类型关系</a:t>
            </a:r>
            <a:endParaRPr lang="en-US" altLang="zh-CN" dirty="0"/>
          </a:p>
          <a:p>
            <a:pPr lvl="1"/>
            <a:r>
              <a:rPr lang="zh-CN" altLang="en-US" dirty="0"/>
              <a:t>先有鸡还是先有蛋的问题</a:t>
            </a:r>
            <a:endParaRPr lang="en-US" altLang="zh-CN" dirty="0"/>
          </a:p>
          <a:p>
            <a:pPr lvl="1"/>
            <a:r>
              <a:rPr lang="zh-CN" altLang="en-US"/>
              <a:t>例如</a:t>
            </a:r>
            <a:r>
              <a:rPr lang="en-US" altLang="zh-CN"/>
              <a:t>Python</a:t>
            </a:r>
            <a:r>
              <a:rPr lang="zh-CN" altLang="en-US" dirty="0"/>
              <a:t>中</a:t>
            </a:r>
            <a:r>
              <a:rPr lang="en-US" altLang="zh-CN" dirty="0"/>
              <a:t>object</a:t>
            </a:r>
            <a:r>
              <a:rPr lang="zh-CN" altLang="en-US" dirty="0"/>
              <a:t>和</a:t>
            </a:r>
            <a:r>
              <a:rPr lang="en-US" altLang="zh-CN" dirty="0"/>
              <a:t>type</a:t>
            </a:r>
            <a:r>
              <a:rPr lang="zh-CN" altLang="en-US" dirty="0"/>
              <a:t>的自举过程</a:t>
            </a:r>
            <a:endParaRPr lang="en-US" altLang="zh-CN" dirty="0"/>
          </a:p>
          <a:p>
            <a:r>
              <a:rPr lang="zh-CN" altLang="en-US" dirty="0"/>
              <a:t>在一个动态演化的系统中：</a:t>
            </a:r>
            <a:endParaRPr lang="en-US" altLang="zh-CN" dirty="0"/>
          </a:p>
          <a:p>
            <a:pPr lvl="1"/>
            <a:r>
              <a:rPr lang="zh-CN" altLang="en-US" dirty="0"/>
              <a:t>实例和类型的关系不会改变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Proto</a:t>
            </a:r>
            <a:r>
              <a:rPr lang="zh-CN" altLang="en-US" dirty="0"/>
              <a:t>类的基类会改变，但是获取属性那一刻是静止的</a:t>
            </a:r>
            <a:endParaRPr lang="en-US" altLang="zh-CN" dirty="0"/>
          </a:p>
          <a:p>
            <a:pPr lvl="1"/>
            <a:r>
              <a:rPr lang="zh-CN" altLang="en-US" dirty="0"/>
              <a:t>基类的删除：可直接在已实现的代码中添加</a:t>
            </a:r>
            <a:endParaRPr lang="en-US" altLang="zh-CN" dirty="0"/>
          </a:p>
          <a:p>
            <a:pPr lvl="1"/>
            <a:r>
              <a:rPr lang="zh-CN" altLang="en-US" dirty="0"/>
              <a:t>基类的继承顺序改变：可直接在以实现的代码中添加</a:t>
            </a:r>
            <a:endParaRPr lang="en-US" altLang="zh-CN" dirty="0"/>
          </a:p>
          <a:p>
            <a:pPr lvl="1"/>
            <a:r>
              <a:rPr lang="zh-CN" altLang="en-US" dirty="0"/>
              <a:t>基类的添加：</a:t>
            </a:r>
            <a:r>
              <a:rPr lang="en-US" altLang="zh-CN" dirty="0"/>
              <a:t>Proto</a:t>
            </a:r>
            <a:r>
              <a:rPr lang="zh-CN" altLang="en-US" dirty="0"/>
              <a:t>的派生及继承闭包组成的有向无环图被破坏</a:t>
            </a:r>
            <a:endParaRPr lang="en-US" altLang="zh-CN" dirty="0"/>
          </a:p>
          <a:p>
            <a:pPr lvl="2"/>
            <a:r>
              <a:rPr lang="zh-CN" altLang="en-US" dirty="0"/>
              <a:t>解决方案</a:t>
            </a:r>
            <a:r>
              <a:rPr lang="en-US" altLang="zh-CN" dirty="0"/>
              <a:t>1</a:t>
            </a:r>
            <a:r>
              <a:rPr lang="zh-CN" altLang="en-US" dirty="0"/>
              <a:t>：执行深度优先搜索，获得单一方向的树</a:t>
            </a:r>
            <a:endParaRPr lang="en-US" altLang="zh-CN" dirty="0"/>
          </a:p>
          <a:p>
            <a:pPr lvl="2"/>
            <a:r>
              <a:rPr lang="zh-CN" altLang="en-US" dirty="0"/>
              <a:t>解决方案</a:t>
            </a:r>
            <a:r>
              <a:rPr lang="en-US" altLang="zh-CN" dirty="0"/>
              <a:t>2</a:t>
            </a:r>
            <a:r>
              <a:rPr lang="zh-CN" altLang="en-US" dirty="0"/>
              <a:t>：为每个</a:t>
            </a:r>
            <a:r>
              <a:rPr lang="en-US" altLang="zh-CN" dirty="0"/>
              <a:t>Proto</a:t>
            </a:r>
            <a:r>
              <a:rPr lang="zh-CN" altLang="en-US" dirty="0"/>
              <a:t>对象添加一个高度属性，限制继承的单一方向性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87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765B9-DBA2-43EA-BD29-E5C8C05F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类型的自举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69266-FA13-4EA0-8FBA-C87A7C0A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大部分面向对象语言的类型自举方法是相同的，以</a:t>
            </a:r>
            <a:r>
              <a:rPr lang="en-US" altLang="zh-CN" dirty="0"/>
              <a:t>Python</a:t>
            </a:r>
            <a:r>
              <a:rPr lang="zh-CN" altLang="en-US" dirty="0"/>
              <a:t>新式类类型系统举例：</a:t>
            </a:r>
            <a:endParaRPr lang="en-US" altLang="zh-CN" dirty="0"/>
          </a:p>
          <a:p>
            <a:r>
              <a:rPr lang="zh-CN" altLang="en-US" dirty="0"/>
              <a:t>所有的类都是</a:t>
            </a:r>
            <a:r>
              <a:rPr lang="en-US" altLang="zh-CN" dirty="0"/>
              <a:t>object</a:t>
            </a:r>
            <a:r>
              <a:rPr lang="zh-CN" altLang="en-US" dirty="0"/>
              <a:t>的派生类，所有的对象都是</a:t>
            </a:r>
            <a:r>
              <a:rPr lang="en-US" altLang="zh-CN" dirty="0"/>
              <a:t>object</a:t>
            </a:r>
            <a:r>
              <a:rPr lang="zh-CN" altLang="en-US" dirty="0"/>
              <a:t>的实例</a:t>
            </a:r>
            <a:endParaRPr lang="en-US" altLang="zh-CN" dirty="0"/>
          </a:p>
          <a:p>
            <a:r>
              <a:rPr lang="zh-CN" altLang="en-US" dirty="0"/>
              <a:t>所有的元类都是</a:t>
            </a:r>
            <a:r>
              <a:rPr lang="en-US" altLang="zh-CN" dirty="0"/>
              <a:t>type</a:t>
            </a:r>
            <a:r>
              <a:rPr lang="zh-CN" altLang="en-US" dirty="0"/>
              <a:t>的派生类，所有的类都是</a:t>
            </a:r>
            <a:r>
              <a:rPr lang="en-US" altLang="zh-CN" dirty="0"/>
              <a:t>type</a:t>
            </a:r>
            <a:r>
              <a:rPr lang="zh-CN" altLang="en-US" dirty="0"/>
              <a:t>的实例</a:t>
            </a:r>
            <a:endParaRPr lang="en-US" altLang="zh-CN" dirty="0"/>
          </a:p>
          <a:p>
            <a:r>
              <a:rPr lang="zh-CN" altLang="en-US" dirty="0"/>
              <a:t>为了类型系统的自洽：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是</a:t>
            </a:r>
            <a:r>
              <a:rPr lang="en-US" altLang="zh-CN" dirty="0"/>
              <a:t>type</a:t>
            </a:r>
            <a:r>
              <a:rPr lang="zh-CN" altLang="en-US" dirty="0"/>
              <a:t>的实例</a:t>
            </a:r>
            <a:endParaRPr lang="en-US" altLang="zh-CN" dirty="0"/>
          </a:p>
          <a:p>
            <a:pPr lvl="1"/>
            <a:r>
              <a:rPr lang="en-US" altLang="zh-CN" dirty="0"/>
              <a:t>type</a:t>
            </a:r>
            <a:r>
              <a:rPr lang="zh-CN" altLang="en-US" dirty="0"/>
              <a:t>是</a:t>
            </a:r>
            <a:r>
              <a:rPr lang="en-US" altLang="zh-CN" dirty="0"/>
              <a:t>type</a:t>
            </a:r>
            <a:r>
              <a:rPr lang="zh-CN" altLang="en-US" dirty="0"/>
              <a:t>的实例</a:t>
            </a:r>
            <a:endParaRPr lang="en-US" altLang="zh-CN" dirty="0"/>
          </a:p>
          <a:p>
            <a:pPr lvl="1"/>
            <a:r>
              <a:rPr lang="en-US" altLang="zh-CN" dirty="0"/>
              <a:t>type</a:t>
            </a:r>
            <a:r>
              <a:rPr lang="zh-CN" altLang="en-US" dirty="0"/>
              <a:t>是</a:t>
            </a:r>
            <a:r>
              <a:rPr lang="en-US" altLang="zh-CN" dirty="0"/>
              <a:t>object</a:t>
            </a:r>
            <a:r>
              <a:rPr lang="zh-CN" altLang="en-US" dirty="0"/>
              <a:t>的派生类</a:t>
            </a:r>
            <a:endParaRPr lang="en-US" altLang="zh-CN" dirty="0"/>
          </a:p>
        </p:txBody>
      </p:sp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id="{3E1D91A4-C594-4E04-B1ED-A191629A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541" y="4290910"/>
            <a:ext cx="5414479" cy="12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1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FDD7B-A712-41E0-AEA6-C846E7B7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的类型系统：拓展和演变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88741-3355-46D7-810A-13CA311BA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i="1" dirty="0"/>
              <a:t>这里的类型系统指对象间的关系</a:t>
            </a:r>
            <a:endParaRPr lang="en-US" altLang="zh-CN" i="1" dirty="0"/>
          </a:p>
          <a:p>
            <a:r>
              <a:rPr lang="en-US" altLang="zh-CN" dirty="0"/>
              <a:t>Python</a:t>
            </a:r>
            <a:r>
              <a:rPr lang="zh-CN" altLang="en-US" dirty="0"/>
              <a:t>的语义核心是绑定、</a:t>
            </a:r>
            <a:r>
              <a:rPr lang="en-US" altLang="zh-CN" dirty="0"/>
              <a:t>built-in</a:t>
            </a:r>
            <a:r>
              <a:rPr lang="zh-CN" altLang="en-US" dirty="0"/>
              <a:t>调用和表达式解析的组合</a:t>
            </a:r>
            <a:endParaRPr lang="en-US" altLang="zh-CN" dirty="0"/>
          </a:p>
          <a:p>
            <a:r>
              <a:rPr lang="zh-CN" altLang="en-US" dirty="0"/>
              <a:t>抽象的类型系统不是必要的，是用来帮助程序员更好的组织代码和应用各种逻辑关系。和从</a:t>
            </a:r>
            <a:r>
              <a:rPr lang="en-US" altLang="zh-CN" dirty="0"/>
              <a:t>ES6</a:t>
            </a:r>
            <a:r>
              <a:rPr lang="zh-CN" altLang="en-US" dirty="0"/>
              <a:t>版本才引入</a:t>
            </a:r>
            <a:r>
              <a:rPr lang="en-US" altLang="zh-CN" dirty="0"/>
              <a:t>class</a:t>
            </a:r>
            <a:r>
              <a:rPr lang="zh-CN" altLang="en-US" dirty="0"/>
              <a:t>关键字的</a:t>
            </a:r>
            <a:r>
              <a:rPr lang="en-US" altLang="zh-CN" dirty="0"/>
              <a:t>JS</a:t>
            </a:r>
            <a:r>
              <a:rPr lang="zh-CN" altLang="en-US" dirty="0"/>
              <a:t>一样，</a:t>
            </a:r>
            <a:r>
              <a:rPr lang="en-US" altLang="zh-CN" dirty="0"/>
              <a:t>Python</a:t>
            </a:r>
            <a:r>
              <a:rPr lang="zh-CN" altLang="en-US" dirty="0"/>
              <a:t>中的</a:t>
            </a:r>
            <a:r>
              <a:rPr lang="en-US" altLang="zh-CN" dirty="0"/>
              <a:t>class</a:t>
            </a:r>
            <a:r>
              <a:rPr lang="zh-CN" altLang="en-US" dirty="0"/>
              <a:t>关键字同样也是语法糖</a:t>
            </a:r>
            <a:endParaRPr lang="en-US" altLang="zh-CN" dirty="0"/>
          </a:p>
          <a:p>
            <a:r>
              <a:rPr lang="zh-CN" altLang="en-US" dirty="0"/>
              <a:t>使用者可以通过</a:t>
            </a:r>
            <a:r>
              <a:rPr lang="en-US" altLang="zh-CN" dirty="0"/>
              <a:t>type</a:t>
            </a:r>
            <a:r>
              <a:rPr lang="zh-CN" altLang="en-US" dirty="0"/>
              <a:t>和</a:t>
            </a:r>
            <a:r>
              <a:rPr lang="en-US" altLang="zh-CN" dirty="0"/>
              <a:t>object</a:t>
            </a:r>
            <a:r>
              <a:rPr lang="zh-CN" altLang="en-US" dirty="0"/>
              <a:t>调用自由地组合来实现符合目标地类型系统，或者使用本地代码实现的类型系统</a:t>
            </a:r>
            <a:endParaRPr lang="en-US" altLang="zh-CN" dirty="0"/>
          </a:p>
          <a:p>
            <a:r>
              <a:rPr lang="zh-CN" altLang="en-US" dirty="0"/>
              <a:t>在复杂的</a:t>
            </a:r>
            <a:r>
              <a:rPr lang="en-US" altLang="zh-CN" dirty="0"/>
              <a:t>Python</a:t>
            </a:r>
            <a:r>
              <a:rPr lang="zh-CN" altLang="en-US" dirty="0"/>
              <a:t>工程中，使用元类或者扩展继承、派生的语义通常能使得代码逻辑更加清晰。</a:t>
            </a:r>
            <a:r>
              <a:rPr lang="en-US" altLang="zh-CN" dirty="0"/>
              <a:t>Python</a:t>
            </a:r>
            <a:r>
              <a:rPr lang="zh-CN" altLang="en-US" dirty="0"/>
              <a:t>也不断提供语法糖来简化许多常规操作，如已经实现的</a:t>
            </a:r>
            <a:r>
              <a:rPr lang="en-US" altLang="zh-CN" dirty="0"/>
              <a:t>PEP 487, PEP 520, PEP 3155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67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A3FB5-79EC-45D7-885C-52B2CAFA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Python</a:t>
            </a:r>
            <a:r>
              <a:rPr lang="zh-CN" altLang="en-US" dirty="0"/>
              <a:t>的原型继承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804C0-FDCA-4F42-A888-CC9788B07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扩展的目的</a:t>
            </a:r>
            <a:endParaRPr lang="en-US" altLang="zh-CN" dirty="0"/>
          </a:p>
          <a:p>
            <a:pPr lvl="1"/>
            <a:r>
              <a:rPr lang="zh-CN" altLang="en-US" dirty="0"/>
              <a:t>使得</a:t>
            </a:r>
            <a:r>
              <a:rPr lang="en-US" altLang="zh-CN" dirty="0"/>
              <a:t>JS</a:t>
            </a:r>
            <a:r>
              <a:rPr lang="zh-CN" altLang="en-US" dirty="0"/>
              <a:t>程序设计者更容易适应</a:t>
            </a:r>
            <a:r>
              <a:rPr lang="en-US" altLang="zh-CN" dirty="0"/>
              <a:t>Python</a:t>
            </a:r>
            <a:r>
              <a:rPr lang="zh-CN" altLang="en-US" dirty="0"/>
              <a:t>（已有开源代码实现）</a:t>
            </a:r>
            <a:endParaRPr lang="en-US" altLang="zh-CN" dirty="0"/>
          </a:p>
          <a:p>
            <a:pPr lvl="1"/>
            <a:r>
              <a:rPr lang="zh-CN" altLang="en-US" dirty="0"/>
              <a:t>两重实例化在应用中有一定的局限性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实例并非理想的对象：没有实现派生和继承的语义</a:t>
            </a:r>
            <a:endParaRPr lang="en-US" altLang="zh-CN" dirty="0"/>
          </a:p>
          <a:p>
            <a:pPr lvl="1"/>
            <a:r>
              <a:rPr lang="zh-CN" altLang="en-US" dirty="0"/>
              <a:t>比较：理想的原型继承系统对现有系统的优势与不足</a:t>
            </a:r>
            <a:endParaRPr lang="en-US" altLang="zh-CN" dirty="0"/>
          </a:p>
          <a:p>
            <a:pPr lvl="1"/>
            <a:r>
              <a:rPr lang="zh-CN" altLang="en-US" dirty="0"/>
              <a:t>为有这些需求的工程提供参考或者实现的模板</a:t>
            </a:r>
            <a:endParaRPr lang="en-US" altLang="zh-CN" dirty="0"/>
          </a:p>
          <a:p>
            <a:r>
              <a:rPr lang="zh-CN" altLang="en-US" dirty="0"/>
              <a:t>扩展的目标</a:t>
            </a:r>
            <a:endParaRPr lang="en-US" altLang="zh-CN" dirty="0"/>
          </a:p>
          <a:p>
            <a:pPr lvl="1"/>
            <a:r>
              <a:rPr lang="zh-CN" altLang="en-US" dirty="0"/>
              <a:t>构建</a:t>
            </a:r>
            <a:r>
              <a:rPr lang="en-US" altLang="zh-CN" dirty="0"/>
              <a:t>Proto</a:t>
            </a:r>
            <a:r>
              <a:rPr lang="zh-CN" altLang="en-US" dirty="0"/>
              <a:t>对象，满足所有</a:t>
            </a:r>
            <a:r>
              <a:rPr lang="en-US" altLang="zh-CN" dirty="0"/>
              <a:t>Proto</a:t>
            </a:r>
            <a:r>
              <a:rPr lang="zh-CN" altLang="en-US" dirty="0"/>
              <a:t>对象既是类也是元类，允许无限制派生</a:t>
            </a:r>
            <a:endParaRPr lang="en-US" altLang="zh-CN" dirty="0"/>
          </a:p>
          <a:p>
            <a:pPr lvl="1"/>
            <a:r>
              <a:rPr lang="zh-CN" altLang="en-US" dirty="0"/>
              <a:t>允许多重</a:t>
            </a:r>
            <a:r>
              <a:rPr lang="en-US" altLang="zh-CN" dirty="0"/>
              <a:t>Proto</a:t>
            </a:r>
            <a:r>
              <a:rPr lang="zh-CN" altLang="en-US" dirty="0"/>
              <a:t>继承，在继承的同时可以是另一个</a:t>
            </a:r>
            <a:r>
              <a:rPr lang="en-US" altLang="zh-CN" dirty="0"/>
              <a:t>Proto</a:t>
            </a:r>
            <a:r>
              <a:rPr lang="zh-CN" altLang="en-US" dirty="0"/>
              <a:t>对象的实例</a:t>
            </a:r>
            <a:endParaRPr lang="en-US" altLang="zh-CN" dirty="0"/>
          </a:p>
          <a:p>
            <a:pPr lvl="1"/>
            <a:r>
              <a:rPr lang="zh-CN" altLang="en-US" dirty="0"/>
              <a:t>使用者能够简单地使用这套系统，并且易于自省</a:t>
            </a:r>
            <a:endParaRPr lang="en-US" altLang="zh-CN" dirty="0"/>
          </a:p>
          <a:p>
            <a:pPr lvl="1"/>
            <a:r>
              <a:rPr lang="zh-CN" altLang="en-US" dirty="0"/>
              <a:t>支持类型系统结构可能的动态变化</a:t>
            </a:r>
          </a:p>
        </p:txBody>
      </p:sp>
    </p:spTree>
    <p:extLst>
      <p:ext uri="{BB962C8B-B14F-4D97-AF65-F5344CB8AC3E}">
        <p14:creationId xmlns:p14="http://schemas.microsoft.com/office/powerpoint/2010/main" val="371261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2CFA3-673D-49BE-9396-4DE5BADF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</a:t>
            </a:r>
            <a:r>
              <a:rPr lang="zh-CN" altLang="en-US" dirty="0"/>
              <a:t>对象系统的模型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844B6-A3C4-452C-B450-C1E73D76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Proto</a:t>
            </a:r>
            <a:r>
              <a:rPr lang="zh-CN" altLang="en-US" dirty="0"/>
              <a:t>是</a:t>
            </a:r>
            <a:r>
              <a:rPr lang="en-US" altLang="zh-CN" dirty="0"/>
              <a:t>type</a:t>
            </a:r>
            <a:r>
              <a:rPr lang="zh-CN" altLang="en-US" dirty="0"/>
              <a:t>的派生类和实例，也即是</a:t>
            </a:r>
            <a:r>
              <a:rPr lang="en-US" altLang="zh-CN" dirty="0"/>
              <a:t>object</a:t>
            </a:r>
            <a:r>
              <a:rPr lang="zh-CN" altLang="en-US" dirty="0"/>
              <a:t>的派生类</a:t>
            </a:r>
            <a:endParaRPr lang="en-US" altLang="zh-CN" dirty="0"/>
          </a:p>
          <a:p>
            <a:r>
              <a:rPr lang="zh-CN" altLang="en-US" dirty="0"/>
              <a:t>所有</a:t>
            </a:r>
            <a:r>
              <a:rPr lang="en-US" altLang="zh-CN" dirty="0"/>
              <a:t>Proto</a:t>
            </a:r>
            <a:r>
              <a:rPr lang="zh-CN" altLang="en-US" dirty="0"/>
              <a:t>对象是</a:t>
            </a:r>
            <a:r>
              <a:rPr lang="en-US" altLang="zh-CN" dirty="0"/>
              <a:t>Proto</a:t>
            </a:r>
            <a:r>
              <a:rPr lang="zh-CN" altLang="en-US" dirty="0"/>
              <a:t>的派生类和实例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Proto</a:t>
            </a:r>
            <a:r>
              <a:rPr lang="zh-CN" altLang="en-US" dirty="0"/>
              <a:t>对象只能是一个</a:t>
            </a:r>
            <a:r>
              <a:rPr lang="en-US" altLang="zh-CN" dirty="0"/>
              <a:t>Proto</a:t>
            </a:r>
            <a:r>
              <a:rPr lang="zh-CN" altLang="en-US" dirty="0"/>
              <a:t>对象的直接实例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Proto</a:t>
            </a:r>
            <a:r>
              <a:rPr lang="zh-CN" altLang="en-US" dirty="0"/>
              <a:t>对象可以是多个</a:t>
            </a:r>
            <a:r>
              <a:rPr lang="en-US" altLang="zh-CN" dirty="0"/>
              <a:t>Proto</a:t>
            </a:r>
            <a:r>
              <a:rPr lang="zh-CN" altLang="en-US" dirty="0"/>
              <a:t>对象的派生类（多重继承）</a:t>
            </a:r>
            <a:endParaRPr lang="en-US" altLang="zh-CN" dirty="0"/>
          </a:p>
          <a:p>
            <a:r>
              <a:rPr lang="zh-CN" altLang="en-US" dirty="0"/>
              <a:t>在属性的解析中，</a:t>
            </a:r>
            <a:r>
              <a:rPr lang="en-US" altLang="zh-CN" dirty="0"/>
              <a:t>Proto</a:t>
            </a:r>
            <a:r>
              <a:rPr lang="zh-CN" altLang="en-US" dirty="0"/>
              <a:t>对象优先搜索自身和所属类型，然后按照继承的顺序解析</a:t>
            </a:r>
            <a:endParaRPr lang="en-US" altLang="zh-CN" dirty="0"/>
          </a:p>
          <a:p>
            <a:r>
              <a:rPr lang="zh-CN" altLang="en-US" dirty="0"/>
              <a:t>继承不会影响所属类型，即如果一个</a:t>
            </a:r>
            <a:r>
              <a:rPr lang="en-US" altLang="zh-CN" dirty="0"/>
              <a:t>Proto</a:t>
            </a:r>
            <a:r>
              <a:rPr lang="zh-CN" altLang="en-US" dirty="0"/>
              <a:t>对象只继承自若干</a:t>
            </a:r>
            <a:r>
              <a:rPr lang="en-US" altLang="zh-CN" dirty="0"/>
              <a:t>Proto</a:t>
            </a:r>
            <a:r>
              <a:rPr lang="zh-CN" altLang="en-US" dirty="0"/>
              <a:t>对象，那么该对象是</a:t>
            </a:r>
            <a:r>
              <a:rPr lang="en-US" altLang="zh-CN" dirty="0"/>
              <a:t>Proto</a:t>
            </a:r>
            <a:r>
              <a:rPr lang="zh-CN" altLang="en-US" dirty="0"/>
              <a:t>的直接实例</a:t>
            </a:r>
            <a:endParaRPr lang="en-US" altLang="zh-CN" dirty="0"/>
          </a:p>
          <a:p>
            <a:r>
              <a:rPr lang="zh-CN" altLang="en-US" dirty="0"/>
              <a:t>实例化不会影响继承的类型，即如果一个</a:t>
            </a:r>
            <a:r>
              <a:rPr lang="en-US" altLang="zh-CN" dirty="0"/>
              <a:t>Proto</a:t>
            </a:r>
            <a:r>
              <a:rPr lang="zh-CN" altLang="en-US" dirty="0"/>
              <a:t>对象没有继承任何对象，那么该对象直接派生自</a:t>
            </a:r>
            <a:r>
              <a:rPr lang="en-US" altLang="zh-CN" dirty="0"/>
              <a:t>Proto</a:t>
            </a:r>
            <a:r>
              <a:rPr lang="zh-CN" altLang="en-US" dirty="0"/>
              <a:t>元类</a:t>
            </a:r>
          </a:p>
        </p:txBody>
      </p:sp>
    </p:spTree>
    <p:extLst>
      <p:ext uri="{BB962C8B-B14F-4D97-AF65-F5344CB8AC3E}">
        <p14:creationId xmlns:p14="http://schemas.microsoft.com/office/powerpoint/2010/main" val="58735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818F9-BE29-4E33-B4EE-ED006C97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属性的解析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BA704C-2F3C-47E3-AABF-3230254121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Python</a:t>
                </a:r>
                <a:r>
                  <a:rPr lang="zh-CN" altLang="en-US" dirty="0"/>
                  <a:t>新式类，有关类型信息的属性包括：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__class__</a:t>
                </a:r>
                <a:r>
                  <a:rPr lang="zh-CN" altLang="en-US" dirty="0"/>
                  <a:t>：该类是</a:t>
                </a:r>
                <a:r>
                  <a:rPr lang="en-US" altLang="zh-CN" dirty="0"/>
                  <a:t>__class__</a:t>
                </a:r>
                <a:r>
                  <a:rPr lang="zh-CN" altLang="en-US" dirty="0"/>
                  <a:t>元类的实例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__bases__</a:t>
                </a:r>
                <a:r>
                  <a:rPr lang="zh-CN" altLang="en-US" dirty="0"/>
                  <a:t>：该类的基类，该类是</a:t>
                </a:r>
                <a:r>
                  <a:rPr lang="en-US" altLang="zh-CN" dirty="0"/>
                  <a:t>__bases__</a:t>
                </a:r>
                <a:r>
                  <a:rPr lang="zh-CN" altLang="en-US" dirty="0"/>
                  <a:t>的实例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__</a:t>
                </a:r>
                <a:r>
                  <a:rPr lang="en-US" altLang="zh-CN" dirty="0" err="1"/>
                  <a:t>mro</a:t>
                </a:r>
                <a:r>
                  <a:rPr lang="en-US" altLang="zh-CN" dirty="0"/>
                  <a:t>__</a:t>
                </a:r>
                <a:r>
                  <a:rPr lang="zh-CN" altLang="en-US" dirty="0"/>
                  <a:t>：该类的方法解析顺序（</a:t>
                </a:r>
                <a:r>
                  <a:rPr lang="en-US" altLang="zh-CN" dirty="0"/>
                  <a:t>method resolution order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en-US" altLang="zh-CN" dirty="0"/>
                  <a:t>Python</a:t>
                </a:r>
                <a:r>
                  <a:rPr lang="zh-CN" altLang="en-US" dirty="0"/>
                  <a:t>原本的属性解析方式和我们目标不符在于：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__</a:t>
                </a:r>
                <a:r>
                  <a:rPr lang="en-US" altLang="zh-CN" dirty="0" err="1"/>
                  <a:t>mro</a:t>
                </a:r>
                <a:r>
                  <a:rPr lang="en-US" altLang="zh-CN" dirty="0"/>
                  <a:t>__</a:t>
                </a:r>
                <a:r>
                  <a:rPr lang="zh-CN" altLang="en-US" dirty="0"/>
                  <a:t>中包括的对象和顺序是</a:t>
                </a:r>
                <a:r>
                  <a:rPr lang="zh-CN" altLang="en-US" i="1" dirty="0"/>
                  <a:t>固定的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__</a:t>
                </a:r>
                <a:r>
                  <a:rPr lang="en-US" altLang="zh-CN" dirty="0" err="1"/>
                  <a:t>mro</a:t>
                </a:r>
                <a:r>
                  <a:rPr lang="en-US" altLang="zh-CN" dirty="0"/>
                  <a:t>__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__bases__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type</a:t>
                </a:r>
                <a:r>
                  <a:rPr lang="zh-CN" altLang="en-US" dirty="0"/>
                  <a:t>实例的属性，普通</a:t>
                </a:r>
                <a:r>
                  <a:rPr lang="en-US" altLang="zh-CN" dirty="0"/>
                  <a:t>object</a:t>
                </a:r>
                <a:r>
                  <a:rPr lang="zh-CN" altLang="en-US" dirty="0"/>
                  <a:t>不享有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__</a:t>
                </a:r>
                <a:r>
                  <a:rPr lang="en-US" altLang="zh-CN" dirty="0" err="1"/>
                  <a:t>mro</a:t>
                </a:r>
                <a:r>
                  <a:rPr lang="en-US" altLang="zh-CN" dirty="0"/>
                  <a:t>__</a:t>
                </a:r>
                <a:r>
                  <a:rPr lang="zh-CN" altLang="en-US" dirty="0"/>
                  <a:t>对于类来说，无法像普通</a:t>
                </a:r>
                <a:r>
                  <a:rPr lang="en-US" altLang="zh-CN" dirty="0"/>
                  <a:t>object</a:t>
                </a:r>
                <a:r>
                  <a:rPr lang="zh-CN" altLang="en-US" dirty="0"/>
                  <a:t>实例那样区别绑定和未绑定方法：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假设类型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是元类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的实例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A</a:t>
                </a:r>
                <a:r>
                  <a:rPr lang="zh-CN" altLang="en-US" dirty="0"/>
                  <a:t>有方法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的调用应该是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𝑜𝑢𝑛𝑑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若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有同名方法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dirty="0"/>
                  <a:t>，那么</a:t>
                </a:r>
                <a:r>
                  <a:rPr lang="zh-CN" altLang="en-US" b="1" dirty="0"/>
                  <a:t>只按照</a:t>
                </a:r>
                <a:r>
                  <a:rPr lang="en-US" altLang="zh-CN" dirty="0" err="1"/>
                  <a:t>mro</a:t>
                </a:r>
                <a:r>
                  <a:rPr lang="zh-CN" altLang="en-US" dirty="0"/>
                  <a:t>的查找无法跳过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dirty="0"/>
                  <a:t>调用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这个问题通常体现在连续实例化时同名钩子的属性解析上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BA704C-2F3C-47E3-AABF-3230254121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2145" b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37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A22F-3B02-40B4-AC5A-D44581BC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属性的解析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E072D-200A-41A6-A823-F6D1E300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4988" cy="4351338"/>
          </a:xfrm>
        </p:spPr>
        <p:txBody>
          <a:bodyPr/>
          <a:lstStyle/>
          <a:p>
            <a:r>
              <a:rPr lang="zh-CN" altLang="en-US" dirty="0"/>
              <a:t>我们提供了四种属性解析的方式</a:t>
            </a:r>
            <a:endParaRPr lang="en-US" altLang="zh-CN" dirty="0"/>
          </a:p>
          <a:p>
            <a:pPr lvl="1"/>
            <a:r>
              <a:rPr lang="zh-CN" altLang="en-US" dirty="0"/>
              <a:t>普通的</a:t>
            </a:r>
            <a:r>
              <a:rPr lang="en-US" altLang="zh-CN" dirty="0"/>
              <a:t>__</a:t>
            </a:r>
            <a:r>
              <a:rPr lang="en-US" altLang="zh-CN" dirty="0" err="1"/>
              <a:t>getattr</a:t>
            </a:r>
            <a:r>
              <a:rPr lang="en-US" altLang="zh-CN" dirty="0"/>
              <a:t>__:</a:t>
            </a:r>
            <a:r>
              <a:rPr lang="zh-CN" altLang="en-US" dirty="0"/>
              <a:t> </a:t>
            </a:r>
            <a:r>
              <a:rPr lang="en-US" altLang="zh-CN" dirty="0" err="1"/>
              <a:t>A.attribute</a:t>
            </a:r>
            <a:endParaRPr lang="en-US" altLang="zh-CN" dirty="0"/>
          </a:p>
          <a:p>
            <a:pPr lvl="1"/>
            <a:r>
              <a:rPr lang="zh-CN" altLang="en-US" dirty="0"/>
              <a:t>只查找基类的</a:t>
            </a:r>
            <a:r>
              <a:rPr lang="en-US" altLang="zh-CN" dirty="0"/>
              <a:t>super:</a:t>
            </a:r>
            <a:r>
              <a:rPr lang="zh-CN" altLang="en-US" dirty="0"/>
              <a:t> </a:t>
            </a:r>
            <a:r>
              <a:rPr lang="en-US" altLang="zh-CN" dirty="0" err="1"/>
              <a:t>Proto.super</a:t>
            </a:r>
            <a:r>
              <a:rPr lang="en-US" altLang="zh-CN" dirty="0"/>
              <a:t>(A).attribute</a:t>
            </a:r>
          </a:p>
          <a:p>
            <a:pPr lvl="1"/>
            <a:r>
              <a:rPr lang="zh-CN" altLang="en-US" dirty="0"/>
              <a:t>只查找方法的</a:t>
            </a:r>
            <a:r>
              <a:rPr lang="en-US" altLang="zh-CN" dirty="0" err="1"/>
              <a:t>method_only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Proto.method_only</a:t>
            </a:r>
            <a:r>
              <a:rPr lang="en-US" altLang="zh-CN" dirty="0"/>
              <a:t>(A).attribute</a:t>
            </a:r>
          </a:p>
          <a:p>
            <a:pPr lvl="1"/>
            <a:r>
              <a:rPr lang="zh-CN" altLang="en-US" dirty="0"/>
              <a:t>只查找基类方法的</a:t>
            </a:r>
            <a:r>
              <a:rPr lang="en-US" altLang="zh-CN" dirty="0" err="1"/>
              <a:t>super_method_only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Proto.super_method_only</a:t>
            </a:r>
            <a:r>
              <a:rPr lang="en-US" altLang="zh-CN" dirty="0"/>
              <a:t>(A).attribute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6EB720B-6D00-4D03-B9F4-E90571BE3174}"/>
              </a:ext>
            </a:extLst>
          </p:cNvPr>
          <p:cNvSpPr/>
          <p:nvPr/>
        </p:nvSpPr>
        <p:spPr>
          <a:xfrm>
            <a:off x="6504495" y="5420413"/>
            <a:ext cx="2116317" cy="10086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__</a:t>
            </a:r>
            <a:r>
              <a:rPr lang="en-US" altLang="zh-CN" dirty="0" err="1"/>
              <a:t>getattr</a:t>
            </a:r>
            <a:r>
              <a:rPr lang="en-US" altLang="zh-CN" dirty="0"/>
              <a:t>__: </a:t>
            </a:r>
            <a:r>
              <a:rPr lang="en-US" altLang="zh-CN" dirty="0" err="1"/>
              <a:t>A.f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3E88651-4371-4A41-85D8-3A2447E3A616}"/>
              </a:ext>
            </a:extLst>
          </p:cNvPr>
          <p:cNvSpPr/>
          <p:nvPr/>
        </p:nvSpPr>
        <p:spPr>
          <a:xfrm>
            <a:off x="3399934" y="5420413"/>
            <a:ext cx="2116317" cy="10086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method_only</a:t>
            </a:r>
            <a:r>
              <a:rPr lang="en-US" altLang="zh-CN" dirty="0"/>
              <a:t>:</a:t>
            </a:r>
          </a:p>
          <a:p>
            <a:pPr algn="ctr"/>
            <a:r>
              <a:rPr lang="en-US" altLang="zh-CN" dirty="0" err="1"/>
              <a:t>MetaA.f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089FEB8-C558-4DA5-98C0-DF22996E5F31}"/>
              </a:ext>
            </a:extLst>
          </p:cNvPr>
          <p:cNvSpPr/>
          <p:nvPr/>
        </p:nvSpPr>
        <p:spPr>
          <a:xfrm>
            <a:off x="6504495" y="3929497"/>
            <a:ext cx="2116317" cy="10086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super:</a:t>
            </a:r>
          </a:p>
          <a:p>
            <a:pPr algn="ctr"/>
            <a:r>
              <a:rPr lang="en-US" altLang="zh-CN" dirty="0" err="1"/>
              <a:t>BaseA.f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85A31C5-B253-4699-A48B-9B3E23E9E291}"/>
              </a:ext>
            </a:extLst>
          </p:cNvPr>
          <p:cNvSpPr/>
          <p:nvPr/>
        </p:nvSpPr>
        <p:spPr>
          <a:xfrm>
            <a:off x="3399935" y="3951583"/>
            <a:ext cx="2116317" cy="10086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super_method_only</a:t>
            </a:r>
            <a:r>
              <a:rPr lang="en-US" altLang="zh-CN" dirty="0"/>
              <a:t>:</a:t>
            </a:r>
          </a:p>
          <a:p>
            <a:pPr algn="ctr"/>
            <a:r>
              <a:rPr lang="en-US" altLang="zh-CN" dirty="0" err="1"/>
              <a:t>BaseMetaA.f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2079333-0B03-4466-A7AE-006BB7C80C55}"/>
              </a:ext>
            </a:extLst>
          </p:cNvPr>
          <p:cNvCxnSpPr>
            <a:stCxn id="7" idx="4"/>
            <a:endCxn id="5" idx="0"/>
          </p:cNvCxnSpPr>
          <p:nvPr/>
        </p:nvCxnSpPr>
        <p:spPr>
          <a:xfrm flipH="1">
            <a:off x="4458093" y="4960251"/>
            <a:ext cx="1" cy="460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3C7B038-F21E-48BC-8F85-9B7F2ADCC5DC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5516251" y="5924747"/>
            <a:ext cx="988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27EC53F-09B7-4C7C-9863-475CA35BA262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>
            <a:off x="7562654" y="4938165"/>
            <a:ext cx="0" cy="482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59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DD072-7B75-4761-B1CC-61EA9E95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我们还实现了很多的功能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016DC-FB8D-4AED-9757-950C444A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</a:t>
            </a:r>
            <a:r>
              <a:rPr lang="en-US" altLang="zh-CN" dirty="0"/>
              <a:t>proto, combine,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语句快速定义</a:t>
            </a:r>
            <a:endParaRPr lang="en-US" altLang="zh-CN" dirty="0"/>
          </a:p>
          <a:p>
            <a:r>
              <a:rPr lang="zh-CN" altLang="en-US" dirty="0"/>
              <a:t>添加方法和钩子：</a:t>
            </a:r>
            <a:r>
              <a:rPr lang="en-US" altLang="zh-CN" dirty="0"/>
              <a:t>Method, </a:t>
            </a:r>
            <a:r>
              <a:rPr lang="en-US" altLang="zh-CN" dirty="0" err="1"/>
              <a:t>ClassMethod</a:t>
            </a:r>
            <a:r>
              <a:rPr lang="en-US" altLang="zh-CN" dirty="0"/>
              <a:t>, </a:t>
            </a:r>
            <a:r>
              <a:rPr lang="en-US" altLang="zh-CN" dirty="0" err="1"/>
              <a:t>StaticMethod</a:t>
            </a:r>
            <a:r>
              <a:rPr lang="en-US" altLang="zh-CN" dirty="0"/>
              <a:t>, </a:t>
            </a:r>
            <a:r>
              <a:rPr lang="en-US" altLang="zh-CN" dirty="0" err="1"/>
              <a:t>Proto.method</a:t>
            </a:r>
            <a:r>
              <a:rPr lang="en-US" altLang="zh-CN" dirty="0"/>
              <a:t>, </a:t>
            </a:r>
            <a:r>
              <a:rPr lang="en-US" altLang="zh-CN" dirty="0" err="1"/>
              <a:t>Proto.class_method</a:t>
            </a:r>
            <a:r>
              <a:rPr lang="en-US" altLang="zh-CN" dirty="0"/>
              <a:t>, </a:t>
            </a:r>
            <a:r>
              <a:rPr lang="en-US" altLang="zh-CN" dirty="0" err="1"/>
              <a:t>Proto.static_method</a:t>
            </a:r>
            <a:r>
              <a:rPr lang="en-US" altLang="zh-CN" dirty="0"/>
              <a:t>, </a:t>
            </a:r>
            <a:r>
              <a:rPr lang="en-US" altLang="zh-CN" dirty="0" err="1"/>
              <a:t>Proto.init</a:t>
            </a:r>
            <a:r>
              <a:rPr lang="en-US" altLang="zh-CN" dirty="0"/>
              <a:t>, </a:t>
            </a:r>
            <a:r>
              <a:rPr lang="en-US" altLang="zh-CN" dirty="0" err="1"/>
              <a:t>Proto.enter</a:t>
            </a:r>
            <a:r>
              <a:rPr lang="en-US" altLang="zh-CN" dirty="0"/>
              <a:t>, </a:t>
            </a:r>
            <a:r>
              <a:rPr lang="en-US" altLang="zh-CN" dirty="0" err="1"/>
              <a:t>Proto.exit</a:t>
            </a:r>
            <a:r>
              <a:rPr lang="en-US" altLang="zh-CN" dirty="0"/>
              <a:t>, </a:t>
            </a:r>
            <a:r>
              <a:rPr lang="en-US" altLang="zh-CN" dirty="0" err="1"/>
              <a:t>Proto.getitem</a:t>
            </a:r>
            <a:r>
              <a:rPr lang="en-US" altLang="zh-CN" dirty="0"/>
              <a:t>, </a:t>
            </a:r>
            <a:r>
              <a:rPr lang="en-US" altLang="zh-CN" dirty="0" err="1"/>
              <a:t>Proto.setitem</a:t>
            </a:r>
            <a:endParaRPr lang="en-US" altLang="zh-CN" dirty="0"/>
          </a:p>
          <a:p>
            <a:r>
              <a:rPr lang="zh-CN" altLang="en-US" dirty="0"/>
              <a:t>查询类型关系：</a:t>
            </a:r>
            <a:r>
              <a:rPr lang="en-US" altLang="zh-CN" dirty="0" err="1"/>
              <a:t>is_instance</a:t>
            </a:r>
            <a:r>
              <a:rPr lang="en-US" altLang="zh-CN" dirty="0"/>
              <a:t>, </a:t>
            </a:r>
            <a:r>
              <a:rPr lang="en-US" altLang="zh-CN" dirty="0" err="1"/>
              <a:t>is_subclass</a:t>
            </a:r>
            <a:endParaRPr lang="en-US" altLang="zh-CN" dirty="0"/>
          </a:p>
          <a:p>
            <a:r>
              <a:rPr lang="zh-CN" altLang="en-US" dirty="0"/>
              <a:t>详情见链接</a:t>
            </a:r>
            <a:r>
              <a:rPr lang="en-US" altLang="zh-CN" dirty="0">
                <a:hlinkClick r:id="rId2"/>
              </a:rPr>
              <a:t>https://github.com/compiler-teamwork-group09/python3-proto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6575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D644B-D084-4D47-9822-A8A4FE85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使用样例</a:t>
            </a:r>
          </a:p>
        </p:txBody>
      </p:sp>
      <p:pic>
        <p:nvPicPr>
          <p:cNvPr id="5" name="内容占位符 4" descr="屏幕剪辑">
            <a:extLst>
              <a:ext uri="{FF2B5EF4-FFF2-40B4-BE49-F238E27FC236}">
                <a16:creationId xmlns:a16="http://schemas.microsoft.com/office/drawing/2014/main" id="{B3BE7029-B036-46A0-997E-63C3CC65D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5" y="1890712"/>
            <a:ext cx="3881188" cy="374808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55E988-92DD-4D5C-AC25-B19DA098D5EF}"/>
              </a:ext>
            </a:extLst>
          </p:cNvPr>
          <p:cNvSpPr txBox="1"/>
          <p:nvPr/>
        </p:nvSpPr>
        <p:spPr>
          <a:xfrm>
            <a:off x="1376363" y="59055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/>
              <a:t>my name is </a:t>
            </a:r>
            <a:r>
              <a:rPr lang="en-US" altLang="zh-CN" dirty="0" err="1"/>
              <a:t>alice</a:t>
            </a:r>
            <a:endParaRPr lang="zh-CN" altLang="en-US" dirty="0"/>
          </a:p>
        </p:txBody>
      </p:sp>
      <p:pic>
        <p:nvPicPr>
          <p:cNvPr id="8" name="图片 7" descr="屏幕剪辑">
            <a:extLst>
              <a:ext uri="{FF2B5EF4-FFF2-40B4-BE49-F238E27FC236}">
                <a16:creationId xmlns:a16="http://schemas.microsoft.com/office/drawing/2014/main" id="{1D3FBC7A-470C-45E2-AC71-2C557BD5B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40" y="411022"/>
            <a:ext cx="4222598" cy="522777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DD5CE3B-CC43-4138-88A4-26E8012B58A1}"/>
              </a:ext>
            </a:extLst>
          </p:cNvPr>
          <p:cNvSpPr txBox="1"/>
          <p:nvPr/>
        </p:nvSpPr>
        <p:spPr>
          <a:xfrm>
            <a:off x="6631139" y="5905500"/>
            <a:ext cx="320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/>
              <a:t>my name is superman</a:t>
            </a:r>
          </a:p>
          <a:p>
            <a:r>
              <a:rPr lang="en-US" altLang="zh-CN" dirty="0"/>
              <a:t>           nice to meet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47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1098</Words>
  <Application>Microsoft Office PowerPoint</Application>
  <PresentationFormat>宽屏</PresentationFormat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Python的原型继承及实现</vt:lpstr>
      <vt:lpstr>类型的自举</vt:lpstr>
      <vt:lpstr>Python的类型系统：拓展和演变</vt:lpstr>
      <vt:lpstr>扩展Python的原型继承</vt:lpstr>
      <vt:lpstr>Proto对象系统的模型</vt:lpstr>
      <vt:lpstr>属性的解析</vt:lpstr>
      <vt:lpstr>属性的解析</vt:lpstr>
      <vt:lpstr>我们还实现了很多的功能</vt:lpstr>
      <vt:lpstr>使用样例</vt:lpstr>
      <vt:lpstr>使用样例2</vt:lpstr>
      <vt:lpstr>使用样例3</vt:lpstr>
      <vt:lpstr>展望：更加理想化的原型继承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Python的原型继承及拓展</dc:title>
  <dc:creator>安鸣霄</dc:creator>
  <cp:lastModifiedBy>安鸣霄</cp:lastModifiedBy>
  <cp:revision>131</cp:revision>
  <dcterms:created xsi:type="dcterms:W3CDTF">2018-01-13T06:31:31Z</dcterms:created>
  <dcterms:modified xsi:type="dcterms:W3CDTF">2018-01-13T09:23:41Z</dcterms:modified>
</cp:coreProperties>
</file>