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1" r:id="rId4"/>
    <p:sldMasterId id="2147483868" r:id="rId5"/>
    <p:sldMasterId id="2147483879" r:id="rId6"/>
    <p:sldMasterId id="2147483857" r:id="rId7"/>
    <p:sldMasterId id="2147483846" r:id="rId8"/>
  </p:sldMasterIdLst>
  <p:notesMasterIdLst>
    <p:notesMasterId r:id="rId25"/>
  </p:notesMasterIdLst>
  <p:handoutMasterIdLst>
    <p:handoutMasterId r:id="rId26"/>
  </p:handoutMasterIdLst>
  <p:sldIdLst>
    <p:sldId id="286" r:id="rId9"/>
    <p:sldId id="257" r:id="rId10"/>
    <p:sldId id="290" r:id="rId11"/>
    <p:sldId id="302" r:id="rId12"/>
    <p:sldId id="298" r:id="rId13"/>
    <p:sldId id="285" r:id="rId14"/>
    <p:sldId id="293" r:id="rId15"/>
    <p:sldId id="288" r:id="rId16"/>
    <p:sldId id="289" r:id="rId17"/>
    <p:sldId id="296" r:id="rId18"/>
    <p:sldId id="295" r:id="rId19"/>
    <p:sldId id="297" r:id="rId20"/>
    <p:sldId id="291" r:id="rId21"/>
    <p:sldId id="303" r:id="rId22"/>
    <p:sldId id="292" r:id="rId23"/>
    <p:sldId id="301" r:id="rId24"/>
  </p:sldIdLst>
  <p:sldSz cx="12192000" cy="6858000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5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96829"/>
    <a:srgbClr val="983E24"/>
    <a:srgbClr val="5E90AE"/>
    <a:srgbClr val="149EC2"/>
    <a:srgbClr val="006D8F"/>
    <a:srgbClr val="005475"/>
    <a:srgbClr val="CF6930"/>
    <a:srgbClr val="A63F22"/>
    <a:srgbClr val="E16B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76" autoAdjust="0"/>
    <p:restoredTop sz="95397" autoAdjust="0"/>
  </p:normalViewPr>
  <p:slideViewPr>
    <p:cSldViewPr snapToGrid="0">
      <p:cViewPr varScale="1">
        <p:scale>
          <a:sx n="72" d="100"/>
          <a:sy n="72" d="100"/>
        </p:scale>
        <p:origin x="72" y="228"/>
      </p:cViewPr>
      <p:guideLst>
        <p:guide orient="horz" pos="395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 showGuides="1">
      <p:cViewPr varScale="1">
        <p:scale>
          <a:sx n="79" d="100"/>
          <a:sy n="79" d="100"/>
        </p:scale>
        <p:origin x="395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ECCBE-4E73-4CD8-B1C5-AB7E58C3DD49}" type="datetime1">
              <a:rPr lang="sv-SE" altLang="ja-JP" smtClean="0"/>
              <a:t>2015-11-24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Modelon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30CA6-0EAD-0E48-9B6D-9B7441A250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28451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6F2B2-1489-4A87-9FF2-698CD891EBA6}" type="datetime1">
              <a:rPr lang="sv-SE" altLang="ja-JP" smtClean="0"/>
              <a:t>2015-11-24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smtClean="0"/>
              <a:t>Modelon Confidential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0EDA9-BE20-4F0C-88AC-D0A9EC28318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72066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9FE5827-3B52-4BC3-BA00-5D22EEFE7EF3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402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4714819-CA52-4831-9E34-0410E87B087A}" type="datetime1">
              <a:rPr lang="sv-SE" smtClean="0"/>
              <a:t>2015-11-24</a:t>
            </a:fld>
            <a:endParaRPr lang="en-GB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Modelon Confidential</a:t>
            </a:r>
            <a:endParaRPr lang="en-GB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EDA9-BE20-4F0C-88AC-D0A9EC283181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136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03" y="2115541"/>
            <a:ext cx="11171541" cy="692206"/>
          </a:xfrm>
        </p:spPr>
        <p:txBody>
          <a:bodyPr anchor="t"/>
          <a:lstStyle>
            <a:lvl1pPr algn="l">
              <a:defRPr sz="4000" b="0" i="0" cap="all">
                <a:solidFill>
                  <a:schemeClr val="tx1"/>
                </a:solidFill>
                <a:latin typeface="ModelonTitilliumBold" panose="02000000000000000000" pitchFamily="2" charset="0"/>
                <a:cs typeface="ModelonTitilliumBold" panose="020000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02" y="2885198"/>
            <a:ext cx="11185885" cy="1500187"/>
          </a:xfrm>
        </p:spPr>
        <p:txBody>
          <a:bodyPr anchor="t">
            <a:normAutofit/>
          </a:bodyPr>
          <a:lstStyle>
            <a:lvl1pPr marL="0" indent="0">
              <a:buNone/>
              <a:defRPr sz="3200" b="0" i="0">
                <a:solidFill>
                  <a:schemeClr val="tx1"/>
                </a:solidFill>
                <a:latin typeface="ModelonTitilliumRegular" panose="02000000000000000000" pitchFamily="2" charset="0"/>
                <a:cs typeface="ModelonTitilliumRegular" panose="02000000000000000000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7501-9271-4239-A294-CE9FEFF988D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P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085" y="562296"/>
            <a:ext cx="5553512" cy="383855"/>
          </a:xfrm>
        </p:spPr>
        <p:txBody>
          <a:bodyPr anchor="b">
            <a:noAutofit/>
          </a:bodyPr>
          <a:lstStyle>
            <a:lvl1pPr marL="0" indent="0">
              <a:buNone/>
              <a:defRPr sz="2000" b="0" i="0" cap="all">
                <a:latin typeface="TitilliumBold"/>
                <a:cs typeface="Titillium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493" y="1035051"/>
            <a:ext cx="5559104" cy="527347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2671" y="563003"/>
            <a:ext cx="5749780" cy="383148"/>
          </a:xfrm>
        </p:spPr>
        <p:txBody>
          <a:bodyPr anchor="b">
            <a:noAutofit/>
          </a:bodyPr>
          <a:lstStyle>
            <a:lvl1pPr marL="0" indent="0">
              <a:buNone/>
              <a:defRPr sz="2000" b="0" i="0" cap="all">
                <a:latin typeface="TitilliumBold"/>
                <a:cs typeface="Titillium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8342" y="1035051"/>
            <a:ext cx="5724108" cy="527347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tshållare för sidfot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8" name="Platshållare för bild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7501-9271-4239-A294-CE9FEFF988D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1714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bild 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181725"/>
          </a:xfrm>
        </p:spPr>
        <p:txBody>
          <a:bodyPr/>
          <a:lstStyle/>
          <a:p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03" y="2115541"/>
            <a:ext cx="11171541" cy="692206"/>
          </a:xfrm>
        </p:spPr>
        <p:txBody>
          <a:bodyPr anchor="t"/>
          <a:lstStyle>
            <a:lvl1pPr algn="l">
              <a:defRPr sz="4000" b="0" i="0" cap="all">
                <a:solidFill>
                  <a:schemeClr val="bg2">
                    <a:lumMod val="40000"/>
                    <a:lumOff val="60000"/>
                  </a:schemeClr>
                </a:solidFill>
                <a:latin typeface="ModelonTitilliumLight" panose="02000000000000000000" pitchFamily="2" charset="0"/>
                <a:cs typeface="ModelonTitilliumLight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02" y="3020617"/>
            <a:ext cx="11185885" cy="551640"/>
          </a:xfrm>
        </p:spPr>
        <p:txBody>
          <a:bodyPr anchor="t">
            <a:normAutofit/>
          </a:bodyPr>
          <a:lstStyle>
            <a:lvl1pPr marL="0" indent="0">
              <a:buNone/>
              <a:defRPr sz="3200" b="0" i="0">
                <a:solidFill>
                  <a:schemeClr val="bg2">
                    <a:lumMod val="40000"/>
                    <a:lumOff val="60000"/>
                  </a:schemeClr>
                </a:solidFill>
                <a:latin typeface="ModelonTitilliumRegular" panose="02000000000000000000" pitchFamily="2" charset="0"/>
                <a:cs typeface="ModelonTitilliumRegular" panose="02000000000000000000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Platshållare för datum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Platshållare för sidfot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Platshållare för bildnumm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71C7501-9271-4239-A294-CE9FEFF988D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9399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bild 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181725"/>
          </a:xfrm>
        </p:spPr>
        <p:txBody>
          <a:bodyPr/>
          <a:lstStyle/>
          <a:p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03" y="2115541"/>
            <a:ext cx="11171541" cy="692206"/>
          </a:xfrm>
        </p:spPr>
        <p:txBody>
          <a:bodyPr anchor="t"/>
          <a:lstStyle>
            <a:lvl1pPr algn="l">
              <a:defRPr sz="4000" b="0" i="0" cap="all">
                <a:solidFill>
                  <a:schemeClr val="bg2">
                    <a:lumMod val="40000"/>
                    <a:lumOff val="60000"/>
                  </a:schemeClr>
                </a:solidFill>
                <a:latin typeface="ModelonTitilliumLight" panose="02000000000000000000" pitchFamily="2" charset="0"/>
                <a:cs typeface="ModelonTitilliumLight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02" y="3020617"/>
            <a:ext cx="11185885" cy="551640"/>
          </a:xfrm>
        </p:spPr>
        <p:txBody>
          <a:bodyPr anchor="t">
            <a:normAutofit/>
          </a:bodyPr>
          <a:lstStyle>
            <a:lvl1pPr marL="0" indent="0">
              <a:buNone/>
              <a:defRPr sz="3200" b="0" i="0">
                <a:solidFill>
                  <a:schemeClr val="bg2">
                    <a:lumMod val="40000"/>
                    <a:lumOff val="60000"/>
                  </a:schemeClr>
                </a:solidFill>
                <a:latin typeface="ModelonTitilliumRegular" panose="02000000000000000000" pitchFamily="2" charset="0"/>
                <a:cs typeface="ModelonTitilliumRegular" panose="02000000000000000000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Platshållare för datum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Platshållare för sidfot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Platshållare för bildnumm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71C7501-9271-4239-A294-CE9FEFF988D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6272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bild 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181725"/>
          </a:xfrm>
        </p:spPr>
        <p:txBody>
          <a:bodyPr/>
          <a:lstStyle/>
          <a:p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>
                <a:latin typeface="ModelonTitilliumLight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chemeClr val="bg2">
                    <a:lumMod val="20000"/>
                    <a:lumOff val="80000"/>
                  </a:schemeClr>
                </a:solidFill>
                <a:latin typeface="ModelonTitilliumRegular" panose="02000000000000000000" pitchFamily="2" charset="0"/>
              </a:defRPr>
            </a:lvl1pPr>
            <a:lvl2pPr>
              <a:defRPr sz="2600">
                <a:solidFill>
                  <a:schemeClr val="bg2">
                    <a:lumMod val="20000"/>
                    <a:lumOff val="80000"/>
                  </a:schemeClr>
                </a:solidFill>
                <a:latin typeface="ModelonTitilliumRegular" panose="02000000000000000000" pitchFamily="2" charset="0"/>
              </a:defRPr>
            </a:lvl2pPr>
            <a:lvl3pPr>
              <a:defRPr>
                <a:solidFill>
                  <a:schemeClr val="bg2">
                    <a:lumMod val="20000"/>
                    <a:lumOff val="80000"/>
                  </a:schemeClr>
                </a:solidFill>
                <a:latin typeface="ModelonTitilliumRegular" panose="02000000000000000000" pitchFamily="2" charset="0"/>
              </a:defRPr>
            </a:lvl3pPr>
            <a:lvl4pPr>
              <a:defRPr>
                <a:solidFill>
                  <a:schemeClr val="bg2">
                    <a:lumMod val="20000"/>
                    <a:lumOff val="80000"/>
                  </a:schemeClr>
                </a:solidFill>
                <a:latin typeface="ModelonTitilliumRegular" panose="02000000000000000000" pitchFamily="2" charset="0"/>
              </a:defRPr>
            </a:lvl4pPr>
            <a:lvl5pPr>
              <a:defRPr sz="1800">
                <a:solidFill>
                  <a:schemeClr val="bg2">
                    <a:lumMod val="20000"/>
                    <a:lumOff val="80000"/>
                  </a:schemeClr>
                </a:solidFill>
                <a:latin typeface="ModelonTitilliumRegular" panose="020000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71C7501-9271-4239-A294-CE9FEFF988D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7797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bild 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181725"/>
          </a:xfrm>
        </p:spPr>
        <p:txBody>
          <a:bodyPr/>
          <a:lstStyle/>
          <a:p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77460"/>
            <a:ext cx="5384800" cy="4741781"/>
          </a:xfrm>
        </p:spPr>
        <p:txBody>
          <a:bodyPr/>
          <a:lstStyle>
            <a:lvl1pPr>
              <a:defRPr sz="2800"/>
            </a:lvl1pPr>
            <a:lvl2pPr marL="742950" indent="-285750">
              <a:buSzPct val="80000"/>
              <a:buFont typeface="Wingdings" charset="2"/>
              <a:buChar char="§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77460"/>
            <a:ext cx="5384800" cy="4751865"/>
          </a:xfrm>
        </p:spPr>
        <p:txBody>
          <a:bodyPr/>
          <a:lstStyle>
            <a:lvl1pPr>
              <a:defRPr sz="2800"/>
            </a:lvl1pPr>
            <a:lvl2pPr marL="742950" indent="-285750">
              <a:buSzPct val="80000"/>
              <a:buFont typeface="Wingdings" charset="2"/>
              <a:buChar char="§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71C7501-9271-4239-A294-CE9FEFF988D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7312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bild 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181725"/>
          </a:xfrm>
        </p:spPr>
        <p:txBody>
          <a:bodyPr/>
          <a:lstStyle/>
          <a:p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33889"/>
            <a:ext cx="5386917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all">
                <a:latin typeface="ModelonTitilliumBold" panose="02000000000000000000" pitchFamily="2" charset="0"/>
                <a:cs typeface="ModelonTitilliumBold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873651"/>
            <a:ext cx="5386917" cy="4165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233889"/>
            <a:ext cx="5389033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all">
                <a:latin typeface="ModelonTitilliumBold" panose="02000000000000000000" pitchFamily="2" charset="0"/>
                <a:cs typeface="ModelonTitilliumBold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873651"/>
            <a:ext cx="5389033" cy="4165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71C7501-9271-4239-A294-CE9FEFF988D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6140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bild 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181725"/>
          </a:xfrm>
        </p:spPr>
        <p:txBody>
          <a:bodyPr/>
          <a:lstStyle/>
          <a:p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71C7501-9271-4239-A294-CE9FEFF988D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67490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bild 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181725"/>
          </a:xfrm>
        </p:spPr>
        <p:txBody>
          <a:bodyPr/>
          <a:lstStyle/>
          <a:p>
            <a:endParaRPr lang="sv-SE"/>
          </a:p>
        </p:txBody>
      </p:sp>
      <p:sp>
        <p:nvSpPr>
          <p:cNvPr id="2" name="Platshållare för datum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71C7501-9271-4239-A294-CE9FEFF988D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01022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bild 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181725"/>
          </a:xfrm>
        </p:spPr>
        <p:txBody>
          <a:bodyPr/>
          <a:lstStyle/>
          <a:p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749610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32474"/>
          </a:xfrm>
        </p:spPr>
        <p:txBody>
          <a:bodyPr/>
          <a:lstStyle>
            <a:lvl1pPr>
              <a:defRPr sz="3200"/>
            </a:lvl1pPr>
            <a:lvl2pPr>
              <a:buSzPct val="80000"/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2"/>
            <a:ext cx="4011084" cy="467452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71C7501-9271-4239-A294-CE9FEFF988D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84448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bild 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181725"/>
          </a:xfrm>
        </p:spPr>
        <p:txBody>
          <a:bodyPr/>
          <a:lstStyle/>
          <a:p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654" y="196327"/>
            <a:ext cx="11380071" cy="566738"/>
          </a:xfrm>
        </p:spPr>
        <p:txBody>
          <a:bodyPr anchor="b"/>
          <a:lstStyle>
            <a:lvl1pPr algn="l">
              <a:defRPr sz="2000" b="0" i="0" cap="all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306" y="1828390"/>
            <a:ext cx="11417449" cy="42009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4655" y="763065"/>
            <a:ext cx="11408757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71C7501-9271-4239-A294-CE9FEFF988D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4046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>
                <a:latin typeface="ModelonTitilliumLight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ModelonTitilliumRegular" panose="02000000000000000000" pitchFamily="2" charset="0"/>
              </a:defRPr>
            </a:lvl1pPr>
            <a:lvl2pPr>
              <a:defRPr sz="2600">
                <a:latin typeface="ModelonTitilliumRegular" panose="02000000000000000000" pitchFamily="2" charset="0"/>
              </a:defRPr>
            </a:lvl2pPr>
            <a:lvl3pPr>
              <a:defRPr>
                <a:latin typeface="ModelonTitilliumRegular" panose="02000000000000000000" pitchFamily="2" charset="0"/>
              </a:defRPr>
            </a:lvl3pPr>
            <a:lvl4pPr>
              <a:defRPr>
                <a:latin typeface="ModelonTitilliumRegular" panose="02000000000000000000" pitchFamily="2" charset="0"/>
              </a:defRPr>
            </a:lvl4pPr>
            <a:lvl5pPr>
              <a:defRPr sz="1800">
                <a:latin typeface="ModelonTitilliumRegular" panose="020000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7501-9271-4239-A294-CE9FEFF988D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P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tshållare för bild 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181725"/>
          </a:xfrm>
        </p:spPr>
        <p:txBody>
          <a:bodyPr/>
          <a:lstStyle/>
          <a:p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085" y="562296"/>
            <a:ext cx="5553512" cy="383855"/>
          </a:xfrm>
        </p:spPr>
        <p:txBody>
          <a:bodyPr anchor="b">
            <a:noAutofit/>
          </a:bodyPr>
          <a:lstStyle>
            <a:lvl1pPr marL="0" indent="0">
              <a:buNone/>
              <a:defRPr sz="2000" b="0" i="0" cap="all">
                <a:latin typeface="TitilliumBold"/>
                <a:cs typeface="Titillium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493" y="1035052"/>
            <a:ext cx="5559104" cy="4994274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2671" y="563003"/>
            <a:ext cx="5749780" cy="383148"/>
          </a:xfrm>
        </p:spPr>
        <p:txBody>
          <a:bodyPr anchor="b">
            <a:noAutofit/>
          </a:bodyPr>
          <a:lstStyle>
            <a:lvl1pPr marL="0" indent="0">
              <a:buNone/>
              <a:defRPr sz="2000" b="0" i="0" cap="all">
                <a:latin typeface="TitilliumBold"/>
                <a:cs typeface="Titillium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8342" y="1035052"/>
            <a:ext cx="5724108" cy="4994274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2" name="Platshållare för datum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tshållare för sidfot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Platshållare för bildnumm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71C7501-9271-4239-A294-CE9FEFF988D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955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/>
          <p:nvPr userDrawn="1"/>
        </p:nvSpPr>
        <p:spPr>
          <a:xfrm>
            <a:off x="0" y="676656"/>
            <a:ext cx="12192000" cy="6181344"/>
          </a:xfrm>
          <a:prstGeom prst="rect">
            <a:avLst/>
          </a:prstGeom>
          <a:gradFill flip="none" rotWithShape="1">
            <a:gsLst>
              <a:gs pos="90000">
                <a:srgbClr val="D96829"/>
              </a:gs>
              <a:gs pos="27000">
                <a:srgbClr val="983E24"/>
              </a:gs>
            </a:gsLst>
            <a:lin ang="144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0" i="0" dirty="0">
              <a:latin typeface="TitilliumRegular"/>
              <a:cs typeface="TitilliumRegula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03" y="2115541"/>
            <a:ext cx="11171541" cy="692206"/>
          </a:xfrm>
        </p:spPr>
        <p:txBody>
          <a:bodyPr anchor="t"/>
          <a:lstStyle>
            <a:lvl1pPr algn="l">
              <a:defRPr sz="4000" b="0" i="0" cap="all">
                <a:solidFill>
                  <a:schemeClr val="bg2">
                    <a:lumMod val="40000"/>
                    <a:lumOff val="60000"/>
                  </a:schemeClr>
                </a:solidFill>
                <a:latin typeface="ModelonTitilliumLight" panose="02000000000000000000" pitchFamily="2" charset="0"/>
                <a:cs typeface="ModelonTitilliumLight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02" y="3020617"/>
            <a:ext cx="11185885" cy="551640"/>
          </a:xfrm>
        </p:spPr>
        <p:txBody>
          <a:bodyPr anchor="t">
            <a:normAutofit/>
          </a:bodyPr>
          <a:lstStyle>
            <a:lvl1pPr marL="0" indent="0">
              <a:buNone/>
              <a:defRPr sz="3200" b="0" i="0">
                <a:solidFill>
                  <a:schemeClr val="bg2">
                    <a:lumMod val="40000"/>
                    <a:lumOff val="60000"/>
                  </a:schemeClr>
                </a:solidFill>
                <a:latin typeface="ModelonTitilliumRegular" panose="02000000000000000000" pitchFamily="2" charset="0"/>
                <a:cs typeface="ModelonTitilliumRegular" panose="02000000000000000000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Platshållare för datum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Platshållare för sidfot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Platshållare för bildnumm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71C7501-9271-4239-A294-CE9FEFF988D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Rektangel 3"/>
          <p:cNvSpPr/>
          <p:nvPr userDrawn="1"/>
        </p:nvSpPr>
        <p:spPr>
          <a:xfrm>
            <a:off x="0" y="0"/>
            <a:ext cx="12192000" cy="975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2" name="Picture 6" descr="Modelon_2011_Gradient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69" y="150805"/>
            <a:ext cx="2391637" cy="69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551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/>
          <p:nvPr userDrawn="1"/>
        </p:nvSpPr>
        <p:spPr>
          <a:xfrm>
            <a:off x="0" y="676656"/>
            <a:ext cx="12192000" cy="6181344"/>
          </a:xfrm>
          <a:prstGeom prst="rect">
            <a:avLst/>
          </a:prstGeom>
          <a:gradFill flip="none" rotWithShape="1">
            <a:gsLst>
              <a:gs pos="90000">
                <a:srgbClr val="D96829"/>
              </a:gs>
              <a:gs pos="27000">
                <a:srgbClr val="983E24"/>
              </a:gs>
            </a:gsLst>
            <a:lin ang="144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0" i="0" dirty="0">
              <a:latin typeface="TitilliumRegular"/>
              <a:cs typeface="TitilliumRegular"/>
            </a:endParaRPr>
          </a:p>
        </p:txBody>
      </p:sp>
      <p:sp>
        <p:nvSpPr>
          <p:cNvPr id="9" name="Rektangel 8"/>
          <p:cNvSpPr/>
          <p:nvPr userDrawn="1"/>
        </p:nvSpPr>
        <p:spPr>
          <a:xfrm>
            <a:off x="0" y="0"/>
            <a:ext cx="12192000" cy="975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0" name="Picture 6" descr="Modelon_2011_Gradient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69" y="150805"/>
            <a:ext cx="2391637" cy="690443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975359"/>
            <a:ext cx="12192000" cy="588264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indent="0">
              <a:buNone/>
              <a:defRPr sz="3200">
                <a:latin typeface="TitilliumRegular"/>
                <a:cs typeface="TitilliumRegular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6" name="Subtitle 2"/>
          <p:cNvSpPr>
            <a:spLocks noGrp="1"/>
          </p:cNvSpPr>
          <p:nvPr>
            <p:ph type="subTitle" idx="10"/>
          </p:nvPr>
        </p:nvSpPr>
        <p:spPr>
          <a:xfrm>
            <a:off x="0" y="5031447"/>
            <a:ext cx="12192000" cy="1523999"/>
          </a:xfrm>
          <a:prstGeom prst="rect">
            <a:avLst/>
          </a:prstGeom>
          <a:gradFill flip="none" rotWithShape="1">
            <a:gsLst>
              <a:gs pos="0">
                <a:srgbClr val="A63F22">
                  <a:alpha val="73000"/>
                </a:srgbClr>
              </a:gs>
              <a:gs pos="100000">
                <a:srgbClr val="A63F22">
                  <a:alpha val="73000"/>
                </a:srgbClr>
              </a:gs>
              <a:gs pos="25000">
                <a:srgbClr val="D96829">
                  <a:alpha val="73000"/>
                </a:srgb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 vert="horz" lIns="468000" tIns="900000" anchor="t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None/>
              <a:defRPr lang="en-US" sz="2800" b="0" i="0" kern="1200" dirty="0">
                <a:solidFill>
                  <a:schemeClr val="bg1"/>
                </a:solidFill>
                <a:latin typeface="ModelonTitilliumRegular" panose="02000000000000000000" pitchFamily="2" charset="0"/>
                <a:ea typeface="+mn-ea"/>
                <a:cs typeface="ModelonTitilliumRegular" panose="02000000000000000000" pitchFamily="2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dirty="0" err="1" smtClean="0"/>
              <a:t>Click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edit</a:t>
            </a:r>
            <a:r>
              <a:rPr lang="sv-SE" dirty="0" smtClean="0"/>
              <a:t> Master </a:t>
            </a:r>
            <a:r>
              <a:rPr lang="sv-SE" dirty="0" err="1" smtClean="0"/>
              <a:t>subtitle</a:t>
            </a:r>
            <a:r>
              <a:rPr lang="sv-SE" dirty="0" smtClean="0"/>
              <a:t> style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0" y="5004710"/>
            <a:ext cx="12192000" cy="882315"/>
          </a:xfrm>
          <a:prstGeom prst="rect">
            <a:avLst/>
          </a:prstGeom>
          <a:gradFill flip="none" rotWithShape="1">
            <a:gsLst>
              <a:gs pos="0">
                <a:srgbClr val="A63F22">
                  <a:alpha val="76000"/>
                </a:srgbClr>
              </a:gs>
              <a:gs pos="100000">
                <a:srgbClr val="A63F22">
                  <a:alpha val="76000"/>
                </a:srgbClr>
              </a:gs>
              <a:gs pos="25000">
                <a:srgbClr val="D96829">
                  <a:alpha val="76000"/>
                </a:srgb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 tIns="216000" anchor="t">
            <a:normAutofit/>
          </a:bodyPr>
          <a:lstStyle>
            <a:lvl1pPr marL="0" indent="388800" algn="l" defTabSz="914400" rtl="0" eaLnBrk="1" latinLnBrk="0" hangingPunct="1">
              <a:defRPr lang="en-US" sz="3600" b="0" i="0" kern="1200" cap="all" dirty="0">
                <a:solidFill>
                  <a:schemeClr val="bg1"/>
                </a:solidFill>
                <a:latin typeface="ModelonTitilliumBold" panose="02000000000000000000" pitchFamily="2" charset="0"/>
                <a:ea typeface="+mn-ea"/>
                <a:cs typeface="ModelonTitilliumBold" panose="02000000000000000000" pitchFamily="2" charset="0"/>
              </a:defRPr>
            </a:lvl1pPr>
          </a:lstStyle>
          <a:p>
            <a:r>
              <a:rPr lang="sv-SE" dirty="0" smtClean="0"/>
              <a:t>Click to edit Master </a:t>
            </a:r>
            <a:r>
              <a:rPr lang="sv-SE" dirty="0" err="1" smtClean="0"/>
              <a:t>title</a:t>
            </a:r>
            <a:r>
              <a:rPr lang="sv-SE" dirty="0" smtClean="0"/>
              <a:t> style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5063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>
                <a:latin typeface="ModelonTitilliumLight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ModelonTitilliumRegular" panose="02000000000000000000" pitchFamily="2" charset="0"/>
              </a:defRPr>
            </a:lvl1pPr>
            <a:lvl2pPr>
              <a:defRPr sz="2600">
                <a:latin typeface="ModelonTitilliumRegular" panose="02000000000000000000" pitchFamily="2" charset="0"/>
              </a:defRPr>
            </a:lvl2pPr>
            <a:lvl3pPr>
              <a:defRPr>
                <a:latin typeface="ModelonTitilliumRegular" panose="02000000000000000000" pitchFamily="2" charset="0"/>
              </a:defRPr>
            </a:lvl3pPr>
            <a:lvl4pPr>
              <a:defRPr>
                <a:latin typeface="ModelonTitilliumRegular" panose="02000000000000000000" pitchFamily="2" charset="0"/>
              </a:defRPr>
            </a:lvl4pPr>
            <a:lvl5pPr>
              <a:defRPr sz="1800">
                <a:latin typeface="ModelonTitilliumRegular" panose="020000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71C7501-9271-4239-A294-CE9FEFF988D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Isosceles Triangle 7"/>
          <p:cNvSpPr/>
          <p:nvPr userDrawn="1"/>
        </p:nvSpPr>
        <p:spPr>
          <a:xfrm rot="5400000">
            <a:off x="-171830" y="446467"/>
            <a:ext cx="715066" cy="37140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3636717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77460"/>
            <a:ext cx="5384800" cy="4741781"/>
          </a:xfrm>
        </p:spPr>
        <p:txBody>
          <a:bodyPr/>
          <a:lstStyle>
            <a:lvl1pPr>
              <a:defRPr sz="2800"/>
            </a:lvl1pPr>
            <a:lvl2pPr marL="742950" indent="-285750">
              <a:buSzPct val="80000"/>
              <a:buFont typeface="Wingdings" charset="2"/>
              <a:buChar char="§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77460"/>
            <a:ext cx="5384800" cy="4751865"/>
          </a:xfrm>
        </p:spPr>
        <p:txBody>
          <a:bodyPr/>
          <a:lstStyle>
            <a:lvl1pPr>
              <a:defRPr sz="2800"/>
            </a:lvl1pPr>
            <a:lvl2pPr marL="742950" indent="-285750">
              <a:buSzPct val="80000"/>
              <a:buFont typeface="Wingdings" charset="2"/>
              <a:buChar char="§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71C7501-9271-4239-A294-CE9FEFF988D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Isosceles Triangle 7"/>
          <p:cNvSpPr/>
          <p:nvPr userDrawn="1"/>
        </p:nvSpPr>
        <p:spPr>
          <a:xfrm rot="5400000">
            <a:off x="-171830" y="446467"/>
            <a:ext cx="715066" cy="37140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5899563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33889"/>
            <a:ext cx="5386917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all">
                <a:latin typeface="ModelonTitilliumBold" panose="02000000000000000000" pitchFamily="2" charset="0"/>
                <a:cs typeface="ModelonTitilliumBold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873651"/>
            <a:ext cx="5386917" cy="4165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233889"/>
            <a:ext cx="5389033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all">
                <a:latin typeface="ModelonTitilliumBold" panose="02000000000000000000" pitchFamily="2" charset="0"/>
                <a:cs typeface="ModelonTitilliumBold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873651"/>
            <a:ext cx="5389033" cy="4165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71C7501-9271-4239-A294-CE9FEFF988D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Isosceles Triangle 7"/>
          <p:cNvSpPr/>
          <p:nvPr userDrawn="1"/>
        </p:nvSpPr>
        <p:spPr>
          <a:xfrm rot="5400000">
            <a:off x="-171830" y="446467"/>
            <a:ext cx="715066" cy="37140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532066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71C7501-9271-4239-A294-CE9FEFF988D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Isosceles Triangle 7"/>
          <p:cNvSpPr/>
          <p:nvPr userDrawn="1"/>
        </p:nvSpPr>
        <p:spPr>
          <a:xfrm rot="5400000">
            <a:off x="-171830" y="446467"/>
            <a:ext cx="715066" cy="37140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9244125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datum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71C7501-9271-4239-A294-CE9FEFF988D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89689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749610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32474"/>
          </a:xfrm>
        </p:spPr>
        <p:txBody>
          <a:bodyPr/>
          <a:lstStyle>
            <a:lvl1pPr>
              <a:defRPr sz="3200"/>
            </a:lvl1pPr>
            <a:lvl2pPr>
              <a:buSzPct val="80000"/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2"/>
            <a:ext cx="4011084" cy="467452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71C7501-9271-4239-A294-CE9FEFF988D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40269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654" y="196327"/>
            <a:ext cx="11380071" cy="566738"/>
          </a:xfrm>
        </p:spPr>
        <p:txBody>
          <a:bodyPr anchor="b"/>
          <a:lstStyle>
            <a:lvl1pPr algn="l">
              <a:defRPr sz="2000" b="0" i="0" cap="all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306" y="1828390"/>
            <a:ext cx="11417449" cy="42009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4655" y="763065"/>
            <a:ext cx="11408757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71C7501-9271-4239-A294-CE9FEFF988D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6278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de marg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362950" cy="715066"/>
          </a:xfrm>
        </p:spPr>
        <p:txBody>
          <a:bodyPr/>
          <a:lstStyle>
            <a:lvl1pPr>
              <a:defRPr cap="all">
                <a:latin typeface="ModelonTitilliumLight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4100"/>
            <a:ext cx="8362950" cy="518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ModelonTitilliumRegular" panose="02000000000000000000" pitchFamily="2" charset="0"/>
              </a:defRPr>
            </a:lvl1pPr>
            <a:lvl2pPr>
              <a:defRPr sz="2600">
                <a:latin typeface="ModelonTitilliumRegular" panose="02000000000000000000" pitchFamily="2" charset="0"/>
              </a:defRPr>
            </a:lvl2pPr>
            <a:lvl3pPr>
              <a:defRPr>
                <a:latin typeface="ModelonTitilliumRegular" panose="02000000000000000000" pitchFamily="2" charset="0"/>
              </a:defRPr>
            </a:lvl3pPr>
            <a:lvl4pPr>
              <a:defRPr>
                <a:latin typeface="ModelonTitilliumRegular" panose="02000000000000000000" pitchFamily="2" charset="0"/>
              </a:defRPr>
            </a:lvl4pPr>
            <a:lvl5pPr>
              <a:defRPr sz="1800">
                <a:latin typeface="ModelonTitilliumRegular" panose="020000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Platshållare för bild 4"/>
          <p:cNvSpPr>
            <a:spLocks noGrp="1"/>
          </p:cNvSpPr>
          <p:nvPr>
            <p:ph type="pic" sz="quarter" idx="11"/>
          </p:nvPr>
        </p:nvSpPr>
        <p:spPr>
          <a:xfrm>
            <a:off x="9115425" y="0"/>
            <a:ext cx="3076575" cy="6858000"/>
          </a:xfrm>
        </p:spPr>
        <p:txBody>
          <a:bodyPr/>
          <a:lstStyle/>
          <a:p>
            <a:endParaRPr lang="sv-SE" dirty="0"/>
          </a:p>
        </p:txBody>
      </p:sp>
      <p:sp>
        <p:nvSpPr>
          <p:cNvPr id="6" name="Platshållare för datum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tshållare för sidfot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8" name="Platshållare för bildnumm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71C7501-9271-4239-A294-CE9FEFF988D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13915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P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085" y="562296"/>
            <a:ext cx="5553512" cy="383855"/>
          </a:xfrm>
        </p:spPr>
        <p:txBody>
          <a:bodyPr anchor="b">
            <a:noAutofit/>
          </a:bodyPr>
          <a:lstStyle>
            <a:lvl1pPr marL="0" indent="0">
              <a:buNone/>
              <a:defRPr sz="2000" b="0" i="0" cap="all">
                <a:latin typeface="TitilliumBold"/>
                <a:cs typeface="Titillium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493" y="1035052"/>
            <a:ext cx="5559104" cy="4994274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2671" y="563003"/>
            <a:ext cx="5749780" cy="383148"/>
          </a:xfrm>
        </p:spPr>
        <p:txBody>
          <a:bodyPr anchor="b">
            <a:noAutofit/>
          </a:bodyPr>
          <a:lstStyle>
            <a:lvl1pPr marL="0" indent="0">
              <a:buNone/>
              <a:defRPr sz="2000" b="0" i="0" cap="all">
                <a:latin typeface="TitilliumBold"/>
                <a:cs typeface="Titillium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8342" y="1035052"/>
            <a:ext cx="5724108" cy="4994274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2" name="Platshållare för datum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tshållare för sidfot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Platshållare för bildnumm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71C7501-9271-4239-A294-CE9FEFF988D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9414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03" y="2115541"/>
            <a:ext cx="11171541" cy="692206"/>
          </a:xfrm>
        </p:spPr>
        <p:txBody>
          <a:bodyPr anchor="t"/>
          <a:lstStyle>
            <a:lvl1pPr algn="l">
              <a:defRPr sz="4000" b="0" i="0" cap="all">
                <a:solidFill>
                  <a:schemeClr val="tx1"/>
                </a:solidFill>
                <a:latin typeface="ModelonTitilliumBold" panose="02000000000000000000" pitchFamily="2" charset="0"/>
                <a:cs typeface="ModelonTitilliumBold" panose="020000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02" y="2885198"/>
            <a:ext cx="11185885" cy="1500187"/>
          </a:xfrm>
        </p:spPr>
        <p:txBody>
          <a:bodyPr anchor="t">
            <a:normAutofit/>
          </a:bodyPr>
          <a:lstStyle>
            <a:lvl1pPr marL="0" indent="0">
              <a:buNone/>
              <a:defRPr sz="3200" b="0" i="0">
                <a:solidFill>
                  <a:schemeClr val="tx1"/>
                </a:solidFill>
                <a:latin typeface="ModelonTitilliumRegular" panose="02000000000000000000" pitchFamily="2" charset="0"/>
                <a:cs typeface="ModelonTitilliumRegular" panose="02000000000000000000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7501-9271-4239-A294-CE9FEFF988D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79421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>
                <a:latin typeface="ModelonTitilliumLight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ModelonTitilliumRegular" panose="02000000000000000000" pitchFamily="2" charset="0"/>
              </a:defRPr>
            </a:lvl1pPr>
            <a:lvl2pPr>
              <a:defRPr sz="2600">
                <a:latin typeface="ModelonTitilliumRegular" panose="02000000000000000000" pitchFamily="2" charset="0"/>
              </a:defRPr>
            </a:lvl2pPr>
            <a:lvl3pPr>
              <a:defRPr>
                <a:latin typeface="ModelonTitilliumRegular" panose="02000000000000000000" pitchFamily="2" charset="0"/>
              </a:defRPr>
            </a:lvl3pPr>
            <a:lvl4pPr>
              <a:defRPr>
                <a:latin typeface="ModelonTitilliumRegular" panose="02000000000000000000" pitchFamily="2" charset="0"/>
              </a:defRPr>
            </a:lvl4pPr>
            <a:lvl5pPr>
              <a:defRPr sz="1800">
                <a:latin typeface="ModelonTitilliumRegular" panose="020000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7501-9271-4239-A294-CE9FEFF988D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47090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de marg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362950" cy="715066"/>
          </a:xfrm>
        </p:spPr>
        <p:txBody>
          <a:bodyPr/>
          <a:lstStyle>
            <a:lvl1pPr>
              <a:defRPr cap="all">
                <a:latin typeface="ModelonTitilliumLight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4100"/>
            <a:ext cx="8362950" cy="518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ModelonTitilliumRegular" panose="02000000000000000000" pitchFamily="2" charset="0"/>
              </a:defRPr>
            </a:lvl1pPr>
            <a:lvl2pPr>
              <a:defRPr sz="2600">
                <a:latin typeface="ModelonTitilliumRegular" panose="02000000000000000000" pitchFamily="2" charset="0"/>
              </a:defRPr>
            </a:lvl2pPr>
            <a:lvl3pPr>
              <a:defRPr>
                <a:latin typeface="ModelonTitilliumRegular" panose="02000000000000000000" pitchFamily="2" charset="0"/>
              </a:defRPr>
            </a:lvl3pPr>
            <a:lvl4pPr>
              <a:defRPr>
                <a:latin typeface="ModelonTitilliumRegular" panose="02000000000000000000" pitchFamily="2" charset="0"/>
              </a:defRPr>
            </a:lvl4pPr>
            <a:lvl5pPr>
              <a:defRPr sz="1800">
                <a:latin typeface="ModelonTitilliumRegular" panose="020000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Platshållare för bild 4"/>
          <p:cNvSpPr>
            <a:spLocks noGrp="1"/>
          </p:cNvSpPr>
          <p:nvPr>
            <p:ph type="pic" sz="quarter" idx="11"/>
          </p:nvPr>
        </p:nvSpPr>
        <p:spPr>
          <a:xfrm>
            <a:off x="9115425" y="0"/>
            <a:ext cx="3076575" cy="6858000"/>
          </a:xfrm>
        </p:spPr>
        <p:txBody>
          <a:bodyPr/>
          <a:lstStyle/>
          <a:p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71C7501-9271-4239-A294-CE9FEFF988D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03839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77460"/>
            <a:ext cx="5384800" cy="5058794"/>
          </a:xfrm>
        </p:spPr>
        <p:txBody>
          <a:bodyPr/>
          <a:lstStyle>
            <a:lvl1pPr>
              <a:defRPr sz="2800"/>
            </a:lvl1pPr>
            <a:lvl2pPr marL="742950" indent="-285750">
              <a:buSzPct val="80000"/>
              <a:buFont typeface="Wingdings" charset="2"/>
              <a:buChar char="§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77460"/>
            <a:ext cx="5384800" cy="5069552"/>
          </a:xfrm>
        </p:spPr>
        <p:txBody>
          <a:bodyPr/>
          <a:lstStyle>
            <a:lvl1pPr>
              <a:defRPr sz="2800"/>
            </a:lvl1pPr>
            <a:lvl2pPr marL="742950" indent="-285750">
              <a:buSzPct val="80000"/>
              <a:buFont typeface="Wingdings" charset="2"/>
              <a:buChar char="§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7501-9271-4239-A294-CE9FEFF988D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11011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33889"/>
            <a:ext cx="5386917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all">
                <a:latin typeface="ModelonTitilliumBold" panose="02000000000000000000" pitchFamily="2" charset="0"/>
                <a:cs typeface="ModelonTitilliumBold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873651"/>
            <a:ext cx="5386917" cy="445184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233889"/>
            <a:ext cx="5389033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all">
                <a:latin typeface="ModelonTitilliumBold" panose="02000000000000000000" pitchFamily="2" charset="0"/>
                <a:cs typeface="ModelonTitilliumBold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873651"/>
            <a:ext cx="5389033" cy="445184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7501-9271-4239-A294-CE9FEFF988D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1367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7501-9271-4239-A294-CE9FEFF988D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9243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248595" y="6394595"/>
            <a:ext cx="25785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 baseline="0">
                <a:solidFill>
                  <a:schemeClr val="bg2"/>
                </a:solidFill>
                <a:latin typeface="ModelonTitilliumRegular" panose="02000000000000000000" pitchFamily="2" charset="0"/>
                <a:cs typeface="ModelonTitilliumRegular" panose="02000000000000000000" pitchFamily="2" charset="0"/>
              </a:defRPr>
            </a:lvl1pPr>
          </a:lstStyle>
          <a:p>
            <a:r>
              <a:rPr lang="sv-SE" altLang="ja-JP" smtClean="0"/>
              <a:t>2014-09-22</a:t>
            </a:r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5947" y="639459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 baseline="0">
                <a:solidFill>
                  <a:schemeClr val="bg2"/>
                </a:solidFill>
                <a:latin typeface="ModelonTitilliumRegular" panose="02000000000000000000" pitchFamily="2" charset="0"/>
                <a:cs typeface="ModelonTitilliumRegular" panose="02000000000000000000" pitchFamily="2" charset="0"/>
              </a:defRPr>
            </a:lvl1pPr>
          </a:lstStyle>
          <a:p>
            <a:r>
              <a:rPr lang="en-US" smtClean="0"/>
              <a:t>Presented at AVEC 2014, Copyright Modelon</a:t>
            </a:r>
            <a:endParaRPr lang="en-GB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40723" y="6394595"/>
            <a:ext cx="10416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 baseline="0">
                <a:solidFill>
                  <a:schemeClr val="bg2"/>
                </a:solidFill>
                <a:latin typeface="ModelonTitilliumRegular" panose="02000000000000000000" pitchFamily="2" charset="0"/>
                <a:cs typeface="ModelonTitilliumRegular" panose="02000000000000000000" pitchFamily="2" charset="0"/>
              </a:defRPr>
            </a:lvl1pPr>
          </a:lstStyle>
          <a:p>
            <a:fld id="{B71C7501-9271-4239-A294-CE9FEFF988D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874630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749610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buSzPct val="80000"/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7501-9271-4239-A294-CE9FEFF988D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32761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654" y="196327"/>
            <a:ext cx="11380071" cy="566738"/>
          </a:xfrm>
        </p:spPr>
        <p:txBody>
          <a:bodyPr anchor="b"/>
          <a:lstStyle>
            <a:lvl1pPr algn="l">
              <a:defRPr sz="2000" b="0" i="0" cap="all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306" y="1828389"/>
            <a:ext cx="11417449" cy="449710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4655" y="763065"/>
            <a:ext cx="11408757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3248595" y="6394595"/>
            <a:ext cx="25785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 baseline="0">
                <a:solidFill>
                  <a:schemeClr val="bg2"/>
                </a:solidFill>
                <a:latin typeface="ModelonTitilliumRegular" panose="02000000000000000000" pitchFamily="2" charset="0"/>
                <a:cs typeface="ModelonTitilliumRegular" panose="02000000000000000000" pitchFamily="2" charset="0"/>
              </a:defRPr>
            </a:lvl1pPr>
          </a:lstStyle>
          <a:p>
            <a:r>
              <a:rPr lang="sv-SE" altLang="ja-JP" smtClean="0"/>
              <a:t>2014-09-22</a:t>
            </a:r>
            <a:endParaRPr lang="en-GB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5947" y="639459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 baseline="0">
                <a:solidFill>
                  <a:schemeClr val="bg2"/>
                </a:solidFill>
                <a:latin typeface="ModelonTitilliumRegular" panose="02000000000000000000" pitchFamily="2" charset="0"/>
                <a:cs typeface="ModelonTitilliumRegular" panose="02000000000000000000" pitchFamily="2" charset="0"/>
              </a:defRPr>
            </a:lvl1pPr>
          </a:lstStyle>
          <a:p>
            <a:r>
              <a:rPr lang="en-US" smtClean="0"/>
              <a:t>Presented at AVEC 2014, Copyright Modelon</a:t>
            </a:r>
            <a:endParaRPr lang="en-GB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40723" y="6394595"/>
            <a:ext cx="10416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 baseline="0">
                <a:solidFill>
                  <a:schemeClr val="bg2"/>
                </a:solidFill>
                <a:latin typeface="ModelonTitilliumRegular" panose="02000000000000000000" pitchFamily="2" charset="0"/>
                <a:cs typeface="ModelonTitilliumRegular" panose="02000000000000000000" pitchFamily="2" charset="0"/>
              </a:defRPr>
            </a:lvl1pPr>
          </a:lstStyle>
          <a:p>
            <a:fld id="{B71C7501-9271-4239-A294-CE9FEFF988D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386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77460"/>
            <a:ext cx="5384800" cy="5058794"/>
          </a:xfrm>
        </p:spPr>
        <p:txBody>
          <a:bodyPr/>
          <a:lstStyle>
            <a:lvl1pPr>
              <a:defRPr sz="2800"/>
            </a:lvl1pPr>
            <a:lvl2pPr marL="742950" indent="-285750">
              <a:buSzPct val="80000"/>
              <a:buFont typeface="Wingdings" charset="2"/>
              <a:buChar char="§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77460"/>
            <a:ext cx="5384800" cy="5069552"/>
          </a:xfrm>
        </p:spPr>
        <p:txBody>
          <a:bodyPr/>
          <a:lstStyle>
            <a:lvl1pPr>
              <a:defRPr sz="2800"/>
            </a:lvl1pPr>
            <a:lvl2pPr marL="742950" indent="-285750">
              <a:buSzPct val="80000"/>
              <a:buFont typeface="Wingdings" charset="2"/>
              <a:buChar char="§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7501-9271-4239-A294-CE9FEFF988D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P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085" y="562296"/>
            <a:ext cx="5553512" cy="383855"/>
          </a:xfrm>
        </p:spPr>
        <p:txBody>
          <a:bodyPr anchor="b">
            <a:noAutofit/>
          </a:bodyPr>
          <a:lstStyle>
            <a:lvl1pPr marL="0" indent="0">
              <a:buNone/>
              <a:defRPr sz="2000" b="0" i="0" cap="all">
                <a:latin typeface="TitilliumBold"/>
                <a:cs typeface="Titillium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493" y="1035051"/>
            <a:ext cx="5559104" cy="527347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2671" y="563003"/>
            <a:ext cx="5749780" cy="383148"/>
          </a:xfrm>
        </p:spPr>
        <p:txBody>
          <a:bodyPr anchor="b">
            <a:noAutofit/>
          </a:bodyPr>
          <a:lstStyle>
            <a:lvl1pPr marL="0" indent="0">
              <a:buNone/>
              <a:defRPr sz="2000" b="0" i="0" cap="all">
                <a:latin typeface="TitilliumBold"/>
                <a:cs typeface="Titillium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8342" y="1035051"/>
            <a:ext cx="5724108" cy="527347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tshållare för sidfot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Platshållare för bild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7501-9271-4239-A294-CE9FEFF988D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8328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2811" y="2115541"/>
            <a:ext cx="11171541" cy="692206"/>
          </a:xfrm>
        </p:spPr>
        <p:txBody>
          <a:bodyPr anchor="t"/>
          <a:lstStyle>
            <a:lvl1pPr algn="l">
              <a:defRPr sz="4000" b="0" i="0" cap="all">
                <a:solidFill>
                  <a:schemeClr val="tx1"/>
                </a:solidFill>
                <a:latin typeface="ModelonTitilliumBold" panose="02000000000000000000" pitchFamily="2" charset="0"/>
                <a:cs typeface="ModelonTitilliumBold" panose="020000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2810" y="2885198"/>
            <a:ext cx="11185885" cy="1500187"/>
          </a:xfrm>
        </p:spPr>
        <p:txBody>
          <a:bodyPr anchor="t">
            <a:normAutofit/>
          </a:bodyPr>
          <a:lstStyle>
            <a:lvl1pPr marL="0" indent="0">
              <a:buNone/>
              <a:defRPr sz="3200" b="0" i="0">
                <a:solidFill>
                  <a:schemeClr val="tx1"/>
                </a:solidFill>
                <a:latin typeface="ModelonTitilliumRegular" panose="02000000000000000000" pitchFamily="2" charset="0"/>
                <a:cs typeface="ModelonTitilliumRegular" panose="02000000000000000000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7501-9271-4239-A294-CE9FEFF988D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32478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>
                <a:latin typeface="ModelonTitilliumLight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ModelonTitilliumRegular" panose="02000000000000000000" pitchFamily="2" charset="0"/>
              </a:defRPr>
            </a:lvl1pPr>
            <a:lvl2pPr>
              <a:defRPr sz="2600">
                <a:latin typeface="ModelonTitilliumRegular" panose="02000000000000000000" pitchFamily="2" charset="0"/>
              </a:defRPr>
            </a:lvl2pPr>
            <a:lvl3pPr>
              <a:defRPr>
                <a:latin typeface="ModelonTitilliumRegular" panose="02000000000000000000" pitchFamily="2" charset="0"/>
              </a:defRPr>
            </a:lvl3pPr>
            <a:lvl4pPr>
              <a:defRPr>
                <a:latin typeface="ModelonTitilliumRegular" panose="02000000000000000000" pitchFamily="2" charset="0"/>
              </a:defRPr>
            </a:lvl4pPr>
            <a:lvl5pPr>
              <a:defRPr sz="1800">
                <a:latin typeface="ModelonTitilliumRegular" panose="020000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7501-9271-4239-A294-CE9FEFF988D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496726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2896" y="1277460"/>
            <a:ext cx="5384800" cy="5058794"/>
          </a:xfrm>
        </p:spPr>
        <p:txBody>
          <a:bodyPr/>
          <a:lstStyle>
            <a:lvl1pPr>
              <a:defRPr sz="2800"/>
            </a:lvl1pPr>
            <a:lvl2pPr marL="742950" indent="-285750">
              <a:buSzPct val="80000"/>
              <a:buFont typeface="Wingdings" charset="2"/>
              <a:buChar char="§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0896" y="1277460"/>
            <a:ext cx="5384800" cy="5069552"/>
          </a:xfrm>
        </p:spPr>
        <p:txBody>
          <a:bodyPr/>
          <a:lstStyle>
            <a:lvl1pPr>
              <a:defRPr sz="2800"/>
            </a:lvl1pPr>
            <a:lvl2pPr marL="742950" indent="-285750">
              <a:buSzPct val="80000"/>
              <a:buFont typeface="Wingdings" charset="2"/>
              <a:buChar char="§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7501-9271-4239-A294-CE9FEFF988D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73479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2896" y="1233889"/>
            <a:ext cx="5386917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all">
                <a:latin typeface="ModelonTitilliumBold" panose="02000000000000000000" pitchFamily="2" charset="0"/>
                <a:cs typeface="ModelonTitilliumBold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2896" y="1873651"/>
            <a:ext cx="5386917" cy="445184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56664" y="1233889"/>
            <a:ext cx="5389033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all">
                <a:latin typeface="ModelonTitilliumBold" panose="02000000000000000000" pitchFamily="2" charset="0"/>
                <a:cs typeface="ModelonTitilliumBold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56664" y="1873651"/>
            <a:ext cx="5389033" cy="445184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7501-9271-4239-A294-CE9FEFF988D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623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7501-9271-4239-A294-CE9FEFF988D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19063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7501-9271-4239-A294-CE9FEFF988D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459176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2897" y="273050"/>
            <a:ext cx="4011084" cy="749610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0029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buSzPct val="80000"/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2897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7501-9271-4239-A294-CE9FEFF988D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662303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830" y="196327"/>
            <a:ext cx="10884695" cy="566738"/>
          </a:xfrm>
        </p:spPr>
        <p:txBody>
          <a:bodyPr anchor="b"/>
          <a:lstStyle>
            <a:lvl1pPr algn="l">
              <a:defRPr sz="2000" b="0" i="0" cap="all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76483" y="1828389"/>
            <a:ext cx="10920446" cy="449710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832" y="763065"/>
            <a:ext cx="10912132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7501-9271-4239-A294-CE9FEFF988D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75465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P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7413" y="562296"/>
            <a:ext cx="5295500" cy="383855"/>
          </a:xfrm>
        </p:spPr>
        <p:txBody>
          <a:bodyPr anchor="b">
            <a:noAutofit/>
          </a:bodyPr>
          <a:lstStyle>
            <a:lvl1pPr marL="0" indent="0">
              <a:buNone/>
              <a:defRPr sz="2000" b="0" i="0" cap="all">
                <a:latin typeface="TitilliumBold"/>
                <a:cs typeface="Titillium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1821" y="1035051"/>
            <a:ext cx="5300832" cy="527347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7471" y="563003"/>
            <a:ext cx="5482649" cy="383148"/>
          </a:xfrm>
        </p:spPr>
        <p:txBody>
          <a:bodyPr anchor="b">
            <a:noAutofit/>
          </a:bodyPr>
          <a:lstStyle>
            <a:lvl1pPr marL="0" indent="0">
              <a:buNone/>
              <a:defRPr sz="2000" b="0" i="0" cap="all">
                <a:latin typeface="TitilliumBold"/>
                <a:cs typeface="Titillium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7471" y="1035051"/>
            <a:ext cx="5483841" cy="527347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tshållare för sidfot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Platshållare för bild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7501-9271-4239-A294-CE9FEFF988D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1842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33889"/>
            <a:ext cx="5386917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all">
                <a:latin typeface="ModelonTitilliumBold" panose="02000000000000000000" pitchFamily="2" charset="0"/>
                <a:cs typeface="ModelonTitilliumBold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873651"/>
            <a:ext cx="5386917" cy="445184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233889"/>
            <a:ext cx="5389033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all">
                <a:latin typeface="ModelonTitilliumBold" panose="02000000000000000000" pitchFamily="2" charset="0"/>
                <a:cs typeface="ModelonTitilliumBold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873651"/>
            <a:ext cx="5389033" cy="445184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7501-9271-4239-A294-CE9FEFF988D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7501-9271-4239-A294-CE9FEFF988D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7501-9271-4239-A294-CE9FEFF988D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749610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buSzPct val="80000"/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7501-9271-4239-A294-CE9FEFF988D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654" y="196327"/>
            <a:ext cx="11380071" cy="566738"/>
          </a:xfrm>
        </p:spPr>
        <p:txBody>
          <a:bodyPr anchor="b">
            <a:normAutofit/>
          </a:bodyPr>
          <a:lstStyle>
            <a:lvl1pPr algn="l">
              <a:defRPr sz="2000" b="0" i="0" cap="all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306" y="1828389"/>
            <a:ext cx="11417449" cy="449710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4655" y="763065"/>
            <a:ext cx="11408757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7501-9271-4239-A294-CE9FEFF988D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image" Target="../media/image3.emf"/><Relationship Id="rId5" Type="http://schemas.openxmlformats.org/officeDocument/2006/relationships/slideLayout" Target="../slideLayouts/slideLayout45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94100"/>
            <a:ext cx="10972800" cy="5185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3248595" y="6394595"/>
            <a:ext cx="25785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 baseline="0">
                <a:solidFill>
                  <a:schemeClr val="bg2"/>
                </a:solidFill>
                <a:latin typeface="ModelonTitilliumRegular" panose="02000000000000000000" pitchFamily="2" charset="0"/>
                <a:cs typeface="ModelonTitilliumRegular" panose="020000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5947" y="639459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 baseline="0">
                <a:solidFill>
                  <a:schemeClr val="bg2"/>
                </a:solidFill>
                <a:latin typeface="ModelonTitilliumRegular" panose="02000000000000000000" pitchFamily="2" charset="0"/>
                <a:cs typeface="ModelonTitilliumRegular" panose="02000000000000000000" pitchFamily="2" charset="0"/>
              </a:defRPr>
            </a:lvl1pPr>
          </a:lstStyle>
          <a:p>
            <a:endParaRPr lang="en-GB" dirty="0" smtClean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40723" y="6394595"/>
            <a:ext cx="10416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 baseline="0">
                <a:solidFill>
                  <a:schemeClr val="bg2"/>
                </a:solidFill>
                <a:latin typeface="ModelonTitilliumRegular" panose="02000000000000000000" pitchFamily="2" charset="0"/>
                <a:cs typeface="ModelonTitilliumRegular" panose="02000000000000000000" pitchFamily="2" charset="0"/>
              </a:defRPr>
            </a:lvl1pPr>
          </a:lstStyle>
          <a:p>
            <a:fld id="{B71C7501-9271-4239-A294-CE9FEFF988D4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 descr="Modelon_2011_Gradient_RGB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10" y="6276918"/>
            <a:ext cx="1396606" cy="40318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4" r:id="rId2"/>
    <p:sldLayoutId id="214748384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812" r:id="rId10"/>
    <p:sldLayoutId id="2147483891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000" b="0" i="0" kern="1200" baseline="0">
          <a:solidFill>
            <a:schemeClr val="tx1"/>
          </a:solidFill>
          <a:latin typeface="ModelonTitilliumLight" panose="02000000000000000000" pitchFamily="2" charset="0"/>
          <a:ea typeface="+mj-ea"/>
          <a:cs typeface="ModelonTitilliumLight" panose="02000000000000000000" pitchFamily="2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b="0" i="0" kern="1200" cap="none">
          <a:solidFill>
            <a:schemeClr val="tx1"/>
          </a:solidFill>
          <a:latin typeface="ModelonTitilliumRegular" panose="02000000000000000000" pitchFamily="2" charset="0"/>
          <a:ea typeface="+mn-ea"/>
          <a:cs typeface="ModelonTitilliumRegular" panose="02000000000000000000" pitchFamily="2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b="0" i="0" kern="1200" cap="none">
          <a:solidFill>
            <a:schemeClr val="tx1"/>
          </a:solidFill>
          <a:latin typeface="ModelonTitilliumRegular" panose="02000000000000000000" pitchFamily="2" charset="0"/>
          <a:ea typeface="+mn-ea"/>
          <a:cs typeface="ModelonTitilliumRegular" panose="02000000000000000000" pitchFamily="2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0" i="0" kern="1200" cap="none">
          <a:solidFill>
            <a:schemeClr val="tx1"/>
          </a:solidFill>
          <a:latin typeface="ModelonTitilliumRegular" panose="02000000000000000000" pitchFamily="2" charset="0"/>
          <a:ea typeface="+mn-ea"/>
          <a:cs typeface="ModelonTitilliumRegular" panose="02000000000000000000" pitchFamily="2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b="0" i="0" kern="1200" cap="none">
          <a:solidFill>
            <a:schemeClr val="tx1"/>
          </a:solidFill>
          <a:latin typeface="ModelonTitilliumRegular" panose="02000000000000000000" pitchFamily="2" charset="0"/>
          <a:ea typeface="+mn-ea"/>
          <a:cs typeface="ModelonTitilliumRegular" panose="02000000000000000000" pitchFamily="2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b="0" i="0" kern="1200" cap="none">
          <a:solidFill>
            <a:schemeClr val="tx1"/>
          </a:solidFill>
          <a:latin typeface="ModelonTitilliumRegular" panose="02000000000000000000" pitchFamily="2" charset="0"/>
          <a:ea typeface="+mn-ea"/>
          <a:cs typeface="ModelonTitilliumRegular" panose="02000000000000000000" pitchFamily="2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066"/>
          </a:xfrm>
          <a:prstGeom prst="rect">
            <a:avLst/>
          </a:prstGeom>
          <a:solidFill>
            <a:srgbClr val="000000">
              <a:alpha val="55000"/>
            </a:srgb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94100"/>
            <a:ext cx="10972800" cy="4835225"/>
          </a:xfrm>
          <a:prstGeom prst="rect">
            <a:avLst/>
          </a:prstGeom>
          <a:solidFill>
            <a:srgbClr val="000000">
              <a:alpha val="55000"/>
            </a:srgb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3248595" y="6394595"/>
            <a:ext cx="25785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 baseline="0">
                <a:solidFill>
                  <a:schemeClr val="bg2"/>
                </a:solidFill>
                <a:latin typeface="ModelonTitilliumRegular" panose="02000000000000000000" pitchFamily="2" charset="0"/>
                <a:cs typeface="ModelonTitilliumRegular" panose="020000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5947" y="639459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 baseline="0">
                <a:solidFill>
                  <a:schemeClr val="bg2"/>
                </a:solidFill>
                <a:latin typeface="ModelonTitilliumRegular" panose="02000000000000000000" pitchFamily="2" charset="0"/>
                <a:cs typeface="ModelonTitilliumRegular" panose="020000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40723" y="6394595"/>
            <a:ext cx="10416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 baseline="0">
                <a:solidFill>
                  <a:schemeClr val="bg2"/>
                </a:solidFill>
                <a:latin typeface="ModelonTitilliumRegular" panose="02000000000000000000" pitchFamily="2" charset="0"/>
                <a:cs typeface="ModelonTitilliumRegular" panose="02000000000000000000" pitchFamily="2" charset="0"/>
              </a:defRPr>
            </a:lvl1pPr>
          </a:lstStyle>
          <a:p>
            <a:fld id="{B71C7501-9271-4239-A294-CE9FEFF988D4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 descr="Modelon_2011_Gradient_RGB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10" y="6276918"/>
            <a:ext cx="1396606" cy="40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014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000" b="0" i="0" kern="1200" baseline="0">
          <a:solidFill>
            <a:schemeClr val="bg2">
              <a:lumMod val="40000"/>
              <a:lumOff val="60000"/>
            </a:schemeClr>
          </a:solidFill>
          <a:latin typeface="ModelonTitilliumLight" panose="02000000000000000000" pitchFamily="2" charset="0"/>
          <a:ea typeface="+mj-ea"/>
          <a:cs typeface="ModelonTitilliumLight" panose="02000000000000000000" pitchFamily="2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b="0" i="0" kern="1200" cap="none">
          <a:solidFill>
            <a:schemeClr val="bg2">
              <a:lumMod val="40000"/>
              <a:lumOff val="60000"/>
            </a:schemeClr>
          </a:solidFill>
          <a:latin typeface="ModelonTitilliumRegular" panose="02000000000000000000" pitchFamily="2" charset="0"/>
          <a:ea typeface="+mn-ea"/>
          <a:cs typeface="ModelonTitilliumRegular" panose="02000000000000000000" pitchFamily="2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b="0" i="0" kern="1200" cap="none">
          <a:solidFill>
            <a:schemeClr val="bg2">
              <a:lumMod val="40000"/>
              <a:lumOff val="60000"/>
            </a:schemeClr>
          </a:solidFill>
          <a:latin typeface="ModelonTitilliumRegular" panose="02000000000000000000" pitchFamily="2" charset="0"/>
          <a:ea typeface="+mn-ea"/>
          <a:cs typeface="ModelonTitilliumRegular" panose="02000000000000000000" pitchFamily="2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0" i="0" kern="1200" cap="none">
          <a:solidFill>
            <a:schemeClr val="bg2">
              <a:lumMod val="40000"/>
              <a:lumOff val="60000"/>
            </a:schemeClr>
          </a:solidFill>
          <a:latin typeface="ModelonTitilliumRegular" panose="02000000000000000000" pitchFamily="2" charset="0"/>
          <a:ea typeface="+mn-ea"/>
          <a:cs typeface="ModelonTitilliumRegular" panose="02000000000000000000" pitchFamily="2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b="0" i="0" kern="1200" cap="none">
          <a:solidFill>
            <a:schemeClr val="bg2">
              <a:lumMod val="40000"/>
              <a:lumOff val="60000"/>
            </a:schemeClr>
          </a:solidFill>
          <a:latin typeface="ModelonTitilliumRegular" panose="02000000000000000000" pitchFamily="2" charset="0"/>
          <a:ea typeface="+mn-ea"/>
          <a:cs typeface="ModelonTitilliumRegular" panose="02000000000000000000" pitchFamily="2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b="0" i="0" kern="1200" cap="none">
          <a:solidFill>
            <a:schemeClr val="bg2">
              <a:lumMod val="40000"/>
              <a:lumOff val="60000"/>
            </a:schemeClr>
          </a:solidFill>
          <a:latin typeface="ModelonTitilliumRegular" panose="02000000000000000000" pitchFamily="2" charset="0"/>
          <a:ea typeface="+mn-ea"/>
          <a:cs typeface="ModelonTitilliumRegular" panose="02000000000000000000" pitchFamily="2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2"/>
          <p:cNvSpPr/>
          <p:nvPr userDrawn="1"/>
        </p:nvSpPr>
        <p:spPr>
          <a:xfrm>
            <a:off x="0" y="0"/>
            <a:ext cx="12192000" cy="6181344"/>
          </a:xfrm>
          <a:prstGeom prst="rect">
            <a:avLst/>
          </a:prstGeom>
          <a:gradFill flip="none" rotWithShape="1">
            <a:gsLst>
              <a:gs pos="90000">
                <a:srgbClr val="D96829"/>
              </a:gs>
              <a:gs pos="27000">
                <a:srgbClr val="983E24"/>
              </a:gs>
            </a:gsLst>
            <a:lin ang="144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0" i="0" dirty="0">
              <a:latin typeface="TitilliumRegular"/>
              <a:cs typeface="TitilliumRegular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066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94100"/>
            <a:ext cx="10972800" cy="4835225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3248595" y="6394595"/>
            <a:ext cx="25785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 baseline="0">
                <a:solidFill>
                  <a:schemeClr val="bg2"/>
                </a:solidFill>
                <a:latin typeface="ModelonTitilliumRegular" panose="02000000000000000000" pitchFamily="2" charset="0"/>
                <a:cs typeface="ModelonTitilliumRegular" panose="020000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5947" y="639459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 baseline="0">
                <a:solidFill>
                  <a:schemeClr val="bg2"/>
                </a:solidFill>
                <a:latin typeface="ModelonTitilliumRegular" panose="02000000000000000000" pitchFamily="2" charset="0"/>
                <a:cs typeface="ModelonTitilliumRegular" panose="020000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40723" y="6394595"/>
            <a:ext cx="10416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 baseline="0">
                <a:solidFill>
                  <a:schemeClr val="bg2"/>
                </a:solidFill>
                <a:latin typeface="ModelonTitilliumRegular" panose="02000000000000000000" pitchFamily="2" charset="0"/>
                <a:cs typeface="ModelonTitilliumRegular" panose="02000000000000000000" pitchFamily="2" charset="0"/>
              </a:defRPr>
            </a:lvl1pPr>
          </a:lstStyle>
          <a:p>
            <a:fld id="{B71C7501-9271-4239-A294-CE9FEFF988D4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 descr="Modelon_2011_Gradient_RGB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10" y="6276918"/>
            <a:ext cx="1396606" cy="40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823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90" r:id="rId2"/>
    <p:sldLayoutId id="2147483881" r:id="rId3"/>
    <p:sldLayoutId id="2147483882" r:id="rId4"/>
    <p:sldLayoutId id="2147483883" r:id="rId5"/>
    <p:sldLayoutId id="2147483884" r:id="rId6"/>
    <p:sldLayoutId id="2147483889" r:id="rId7"/>
    <p:sldLayoutId id="2147483886" r:id="rId8"/>
    <p:sldLayoutId id="2147483887" r:id="rId9"/>
    <p:sldLayoutId id="2147483888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000" b="0" i="0" kern="1200" baseline="0">
          <a:solidFill>
            <a:schemeClr val="bg2">
              <a:lumMod val="40000"/>
              <a:lumOff val="60000"/>
            </a:schemeClr>
          </a:solidFill>
          <a:latin typeface="ModelonTitilliumLight" panose="02000000000000000000" pitchFamily="2" charset="0"/>
          <a:ea typeface="+mj-ea"/>
          <a:cs typeface="ModelonTitilliumLight" panose="02000000000000000000" pitchFamily="2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b="0" i="0" kern="1200" cap="none">
          <a:solidFill>
            <a:schemeClr val="bg2">
              <a:lumMod val="40000"/>
              <a:lumOff val="60000"/>
            </a:schemeClr>
          </a:solidFill>
          <a:latin typeface="ModelonTitilliumRegular" panose="02000000000000000000" pitchFamily="2" charset="0"/>
          <a:ea typeface="+mn-ea"/>
          <a:cs typeface="ModelonTitilliumRegular" panose="02000000000000000000" pitchFamily="2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b="0" i="0" kern="1200" cap="none">
          <a:solidFill>
            <a:schemeClr val="bg2">
              <a:lumMod val="40000"/>
              <a:lumOff val="60000"/>
            </a:schemeClr>
          </a:solidFill>
          <a:latin typeface="ModelonTitilliumRegular" panose="02000000000000000000" pitchFamily="2" charset="0"/>
          <a:ea typeface="+mn-ea"/>
          <a:cs typeface="ModelonTitilliumRegular" panose="02000000000000000000" pitchFamily="2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0" i="0" kern="1200" cap="none">
          <a:solidFill>
            <a:schemeClr val="bg2">
              <a:lumMod val="40000"/>
              <a:lumOff val="60000"/>
            </a:schemeClr>
          </a:solidFill>
          <a:latin typeface="ModelonTitilliumRegular" panose="02000000000000000000" pitchFamily="2" charset="0"/>
          <a:ea typeface="+mn-ea"/>
          <a:cs typeface="ModelonTitilliumRegular" panose="02000000000000000000" pitchFamily="2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b="0" i="0" kern="1200" cap="none">
          <a:solidFill>
            <a:schemeClr val="bg2">
              <a:lumMod val="40000"/>
              <a:lumOff val="60000"/>
            </a:schemeClr>
          </a:solidFill>
          <a:latin typeface="ModelonTitilliumRegular" panose="02000000000000000000" pitchFamily="2" charset="0"/>
          <a:ea typeface="+mn-ea"/>
          <a:cs typeface="ModelonTitilliumRegular" panose="02000000000000000000" pitchFamily="2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b="0" i="0" kern="1200" cap="none">
          <a:solidFill>
            <a:schemeClr val="bg2">
              <a:lumMod val="40000"/>
              <a:lumOff val="60000"/>
            </a:schemeClr>
          </a:solidFill>
          <a:latin typeface="ModelonTitilliumRegular" panose="02000000000000000000" pitchFamily="2" charset="0"/>
          <a:ea typeface="+mn-ea"/>
          <a:cs typeface="ModelonTitilliumRegular" panose="02000000000000000000" pitchFamily="2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94100"/>
            <a:ext cx="10972800" cy="5185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3248595" y="6394595"/>
            <a:ext cx="25785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 baseline="0">
                <a:solidFill>
                  <a:schemeClr val="bg2"/>
                </a:solidFill>
                <a:latin typeface="ModelonTitilliumRegular" panose="02000000000000000000" pitchFamily="2" charset="0"/>
                <a:cs typeface="ModelonTitilliumRegular" panose="020000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5947" y="639459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 baseline="0">
                <a:solidFill>
                  <a:schemeClr val="bg2"/>
                </a:solidFill>
                <a:latin typeface="ModelonTitilliumRegular" panose="02000000000000000000" pitchFamily="2" charset="0"/>
                <a:cs typeface="ModelonTitilliumRegular" panose="020000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40723" y="6394595"/>
            <a:ext cx="10416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 baseline="0">
                <a:solidFill>
                  <a:schemeClr val="bg2"/>
                </a:solidFill>
                <a:latin typeface="ModelonTitilliumRegular" panose="02000000000000000000" pitchFamily="2" charset="0"/>
                <a:cs typeface="ModelonTitilliumRegular" panose="02000000000000000000" pitchFamily="2" charset="0"/>
              </a:defRPr>
            </a:lvl1pPr>
          </a:lstStyle>
          <a:p>
            <a:fld id="{B71C7501-9271-4239-A294-CE9FEFF988D4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5" descr="Modelon_Logo_PPT_Grey_transp.png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43" y="6244101"/>
            <a:ext cx="1450641" cy="46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06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000" b="0" i="0" kern="1200" baseline="0">
          <a:solidFill>
            <a:schemeClr val="tx1"/>
          </a:solidFill>
          <a:latin typeface="ModelonTitilliumLight" panose="02000000000000000000" pitchFamily="2" charset="0"/>
          <a:ea typeface="+mj-ea"/>
          <a:cs typeface="ModelonTitilliumLight" panose="02000000000000000000" pitchFamily="2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b="0" i="0" kern="1200" cap="none">
          <a:solidFill>
            <a:schemeClr val="tx1"/>
          </a:solidFill>
          <a:latin typeface="ModelonTitilliumRegular" panose="02000000000000000000" pitchFamily="2" charset="0"/>
          <a:ea typeface="+mn-ea"/>
          <a:cs typeface="ModelonTitilliumRegular" panose="02000000000000000000" pitchFamily="2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b="0" i="0" kern="1200" cap="none">
          <a:solidFill>
            <a:schemeClr val="tx1"/>
          </a:solidFill>
          <a:latin typeface="ModelonTitilliumRegular" panose="02000000000000000000" pitchFamily="2" charset="0"/>
          <a:ea typeface="+mn-ea"/>
          <a:cs typeface="ModelonTitilliumRegular" panose="02000000000000000000" pitchFamily="2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0" i="0" kern="1200" cap="none">
          <a:solidFill>
            <a:schemeClr val="tx1"/>
          </a:solidFill>
          <a:latin typeface="ModelonTitilliumRegular" panose="02000000000000000000" pitchFamily="2" charset="0"/>
          <a:ea typeface="+mn-ea"/>
          <a:cs typeface="ModelonTitilliumRegular" panose="02000000000000000000" pitchFamily="2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b="0" i="0" kern="1200" cap="none">
          <a:solidFill>
            <a:schemeClr val="tx1"/>
          </a:solidFill>
          <a:latin typeface="ModelonTitilliumRegular" panose="02000000000000000000" pitchFamily="2" charset="0"/>
          <a:ea typeface="+mn-ea"/>
          <a:cs typeface="ModelonTitilliumRegular" panose="02000000000000000000" pitchFamily="2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b="0" i="0" kern="1200" cap="none">
          <a:solidFill>
            <a:schemeClr val="tx1"/>
          </a:solidFill>
          <a:latin typeface="ModelonTitilliumRegular" panose="02000000000000000000" pitchFamily="2" charset="0"/>
          <a:ea typeface="+mn-ea"/>
          <a:cs typeface="ModelonTitilliumRegular" panose="02000000000000000000" pitchFamily="2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Modelon_M_outline_blue.eps"/>
          <p:cNvPicPr>
            <a:picLocks noChangeAspect="1"/>
          </p:cNvPicPr>
          <p:nvPr userDrawn="1"/>
        </p:nvPicPr>
        <p:blipFill rotWithShape="1">
          <a:blip r:embed="rId11" cstate="print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246" b="10393"/>
          <a:stretch/>
        </p:blipFill>
        <p:spPr>
          <a:xfrm>
            <a:off x="7048805" y="2443216"/>
            <a:ext cx="5151823" cy="442407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0704" y="289947"/>
            <a:ext cx="10972800" cy="715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704" y="1209409"/>
            <a:ext cx="10972800" cy="5185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3248595" y="6394595"/>
            <a:ext cx="25785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 baseline="0">
                <a:solidFill>
                  <a:schemeClr val="bg2"/>
                </a:solidFill>
                <a:latin typeface="ModelonTitilliumRegular" panose="02000000000000000000" pitchFamily="2" charset="0"/>
                <a:cs typeface="ModelonTitilliumRegular" panose="020000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5947" y="639459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 baseline="0">
                <a:solidFill>
                  <a:schemeClr val="bg2"/>
                </a:solidFill>
                <a:latin typeface="ModelonTitilliumRegular" panose="02000000000000000000" pitchFamily="2" charset="0"/>
                <a:cs typeface="ModelonTitilliumRegular" panose="020000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40723" y="6394595"/>
            <a:ext cx="10416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 baseline="0">
                <a:solidFill>
                  <a:schemeClr val="bg2"/>
                </a:solidFill>
                <a:latin typeface="ModelonTitilliumRegular" panose="02000000000000000000" pitchFamily="2" charset="0"/>
                <a:cs typeface="ModelonTitilliumRegular" panose="02000000000000000000" pitchFamily="2" charset="0"/>
              </a:defRPr>
            </a:lvl1pPr>
          </a:lstStyle>
          <a:p>
            <a:fld id="{B71C7501-9271-4239-A294-CE9FEFF988D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Rectangle 12"/>
          <p:cNvSpPr/>
          <p:nvPr userDrawn="1"/>
        </p:nvSpPr>
        <p:spPr>
          <a:xfrm>
            <a:off x="-1" y="0"/>
            <a:ext cx="862060" cy="6858000"/>
          </a:xfrm>
          <a:prstGeom prst="rect">
            <a:avLst/>
          </a:prstGeom>
          <a:gradFill flip="none" rotWithShape="1">
            <a:gsLst>
              <a:gs pos="90000">
                <a:srgbClr val="D96829"/>
              </a:gs>
              <a:gs pos="27000">
                <a:srgbClr val="983E24"/>
              </a:gs>
            </a:gsLst>
            <a:lin ang="14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0" i="0" dirty="0">
              <a:latin typeface="TitilliumRegular"/>
              <a:cs typeface="TitilliumRegular"/>
            </a:endParaRPr>
          </a:p>
        </p:txBody>
      </p:sp>
    </p:spTree>
    <p:extLst>
      <p:ext uri="{BB962C8B-B14F-4D97-AF65-F5344CB8AC3E}">
        <p14:creationId xmlns:p14="http://schemas.microsoft.com/office/powerpoint/2010/main" val="287266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000" b="0" i="0" kern="1200" baseline="0">
          <a:solidFill>
            <a:schemeClr val="tx1"/>
          </a:solidFill>
          <a:latin typeface="ModelonTitilliumLight" panose="02000000000000000000" pitchFamily="2" charset="0"/>
          <a:ea typeface="+mj-ea"/>
          <a:cs typeface="ModelonTitilliumLight" panose="02000000000000000000" pitchFamily="2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b="0" i="0" kern="1200" cap="none">
          <a:solidFill>
            <a:schemeClr val="tx1"/>
          </a:solidFill>
          <a:latin typeface="ModelonTitilliumRegular" panose="02000000000000000000" pitchFamily="2" charset="0"/>
          <a:ea typeface="+mn-ea"/>
          <a:cs typeface="ModelonTitilliumRegular" panose="02000000000000000000" pitchFamily="2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b="0" i="0" kern="1200" cap="none">
          <a:solidFill>
            <a:schemeClr val="tx1"/>
          </a:solidFill>
          <a:latin typeface="ModelonTitilliumRegular" panose="02000000000000000000" pitchFamily="2" charset="0"/>
          <a:ea typeface="+mn-ea"/>
          <a:cs typeface="ModelonTitilliumRegular" panose="02000000000000000000" pitchFamily="2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0" i="0" kern="1200" cap="none">
          <a:solidFill>
            <a:schemeClr val="tx1"/>
          </a:solidFill>
          <a:latin typeface="ModelonTitilliumRegular" panose="02000000000000000000" pitchFamily="2" charset="0"/>
          <a:ea typeface="+mn-ea"/>
          <a:cs typeface="ModelonTitilliumRegular" panose="02000000000000000000" pitchFamily="2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b="0" i="0" kern="1200" cap="none">
          <a:solidFill>
            <a:schemeClr val="tx1"/>
          </a:solidFill>
          <a:latin typeface="ModelonTitilliumRegular" panose="02000000000000000000" pitchFamily="2" charset="0"/>
          <a:ea typeface="+mn-ea"/>
          <a:cs typeface="ModelonTitilliumRegular" panose="02000000000000000000" pitchFamily="2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b="0" i="0" kern="1200" cap="none">
          <a:solidFill>
            <a:schemeClr val="tx1"/>
          </a:solidFill>
          <a:latin typeface="ModelonTitilliumRegular" panose="02000000000000000000" pitchFamily="2" charset="0"/>
          <a:ea typeface="+mn-ea"/>
          <a:cs typeface="ModelonTitilliumRegular" panose="02000000000000000000" pitchFamily="2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modelica.org/education/educational-material/lecture-material/english/ModelicaOverview.ppt/view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mi-standard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latshållare för bild 6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73" b="16173"/>
          <a:stretch>
            <a:fillRect/>
          </a:stretch>
        </p:blipFill>
        <p:spPr/>
      </p:pic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475403" y="2115541"/>
            <a:ext cx="10703137" cy="692206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Building </a:t>
            </a:r>
            <a:r>
              <a:rPr lang="en-US" dirty="0"/>
              <a:t>Industrial grade </a:t>
            </a:r>
            <a:r>
              <a:rPr lang="en-US" dirty="0" err="1"/>
              <a:t>Modelica</a:t>
            </a:r>
            <a:r>
              <a:rPr lang="en-US" dirty="0"/>
              <a:t> compiler</a:t>
            </a:r>
            <a:endParaRPr lang="sv-SE" dirty="0"/>
          </a:p>
        </p:txBody>
      </p:sp>
      <p:sp>
        <p:nvSpPr>
          <p:cNvPr id="5" name="Platshållare för text 4"/>
          <p:cNvSpPr>
            <a:spLocks noGrp="1"/>
          </p:cNvSpPr>
          <p:nvPr>
            <p:ph type="body" idx="1"/>
          </p:nvPr>
        </p:nvSpPr>
        <p:spPr>
          <a:xfrm>
            <a:off x="475403" y="3020617"/>
            <a:ext cx="9537278" cy="551640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rmAutofit lnSpcReduction="10000"/>
          </a:bodyPr>
          <a:lstStyle/>
          <a:p>
            <a:r>
              <a:rPr lang="en-US" b="1" dirty="0" smtClean="0"/>
              <a:t>Tech talk in The </a:t>
            </a:r>
            <a:r>
              <a:rPr lang="en-US" b="1" dirty="0"/>
              <a:t>Computer Scientist in </a:t>
            </a:r>
            <a:r>
              <a:rPr lang="en-US" b="1" dirty="0" smtClean="0"/>
              <a:t>Society course</a:t>
            </a:r>
          </a:p>
          <a:p>
            <a:endParaRPr lang="en-US" b="1" dirty="0"/>
          </a:p>
        </p:txBody>
      </p:sp>
      <p:sp>
        <p:nvSpPr>
          <p:cNvPr id="6" name="Platshållare för text 4"/>
          <p:cNvSpPr txBox="1">
            <a:spLocks/>
          </p:cNvSpPr>
          <p:nvPr/>
        </p:nvSpPr>
        <p:spPr>
          <a:xfrm>
            <a:off x="503057" y="5184697"/>
            <a:ext cx="7958191" cy="551640"/>
          </a:xfrm>
          <a:prstGeom prst="rect">
            <a:avLst/>
          </a:prstGeom>
          <a:solidFill>
            <a:srgbClr val="000000">
              <a:alpha val="55000"/>
            </a:srgb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0" i="0" kern="1200" cap="none">
                <a:solidFill>
                  <a:schemeClr val="bg2">
                    <a:lumMod val="40000"/>
                    <a:lumOff val="60000"/>
                  </a:schemeClr>
                </a:solidFill>
                <a:latin typeface="ModelonTitilliumRegular" panose="02000000000000000000" pitchFamily="2" charset="0"/>
                <a:ea typeface="+mn-ea"/>
                <a:cs typeface="ModelonTitilliumRegular" panose="02000000000000000000" pitchFamily="2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1800" b="0" i="0" kern="1200" cap="none">
                <a:solidFill>
                  <a:schemeClr val="tx1">
                    <a:tint val="75000"/>
                  </a:schemeClr>
                </a:solidFill>
                <a:latin typeface="ModelonTitilliumRegular" panose="02000000000000000000" pitchFamily="2" charset="0"/>
                <a:ea typeface="+mn-ea"/>
                <a:cs typeface="ModelonTitilliumRegular" panose="02000000000000000000" pitchFamily="2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0" i="0" kern="1200" cap="none">
                <a:solidFill>
                  <a:schemeClr val="tx1">
                    <a:tint val="75000"/>
                  </a:schemeClr>
                </a:solidFill>
                <a:latin typeface="ModelonTitilliumRegular" panose="02000000000000000000" pitchFamily="2" charset="0"/>
                <a:ea typeface="+mn-ea"/>
                <a:cs typeface="ModelonTitilliumRegular" panose="02000000000000000000" pitchFamily="2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1400" b="0" i="0" kern="1200" cap="none">
                <a:solidFill>
                  <a:schemeClr val="tx1">
                    <a:tint val="75000"/>
                  </a:schemeClr>
                </a:solidFill>
                <a:latin typeface="ModelonTitilliumRegular" panose="02000000000000000000" pitchFamily="2" charset="0"/>
                <a:ea typeface="+mn-ea"/>
                <a:cs typeface="ModelonTitilliumRegular" panose="02000000000000000000" pitchFamily="2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i="0" kern="1200" cap="none">
                <a:solidFill>
                  <a:schemeClr val="tx1">
                    <a:tint val="75000"/>
                  </a:schemeClr>
                </a:solidFill>
                <a:latin typeface="ModelonTitilliumRegular" panose="02000000000000000000" pitchFamily="2" charset="0"/>
                <a:ea typeface="+mn-ea"/>
                <a:cs typeface="ModelonTitilliumRegular" panose="02000000000000000000" pitchFamily="2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Contact: Iakov.Nakhimovski@modelon.com</a:t>
            </a:r>
            <a:endParaRPr lang="en-US" b="1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9429197" y="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© Modelon 2015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2740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sv-SE" sz="2400" dirty="0"/>
                  <a:t>Consider non-linear system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/>
                            </a:rPr>
                            <m:t>𝐹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)=0</m:t>
                      </m:r>
                    </m:oMath>
                  </m:oMathPara>
                </a14:m>
                <a:endParaRPr lang="sv-SE" sz="2400" dirty="0"/>
              </a:p>
              <a:p>
                <a:pPr marL="0" indent="0">
                  <a:buNone/>
                </a:pPr>
                <a:r>
                  <a:rPr lang="sv-SE" sz="2400" dirty="0"/>
                  <a:t>Tearing is the procedure of rewriting the system on the form:</a:t>
                </a:r>
              </a:p>
              <a:p>
                <a:pPr marL="0" indent="0">
                  <a:buNone/>
                </a:pPr>
                <a:r>
                  <a:rPr lang="sv-SE" sz="2400" dirty="0"/>
                  <a:t>i) Solved equations/torn variables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sv-SE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sv-S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sv-SE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𝑠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,1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/>
                                    </a:rPr>
                                    <m:t>≔</m:t>
                                  </m:r>
                                  <m:sSub>
                                    <m:sSubPr>
                                      <m:ctrlPr>
                                        <a:rPr lang="sv-S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sv-S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v-SE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sv-SE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400" i="1">
                                                  <a:latin typeface="Cambria Math"/>
                                                </a:rPr>
                                                <m:t>𝑧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sv-S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sv-SE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𝑠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,2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/>
                                    </a:rPr>
                                    <m:t>≔</m:t>
                                  </m:r>
                                  <m:sSub>
                                    <m:sSubPr>
                                      <m:ctrlPr>
                                        <a:rPr lang="sv-S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sv-S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v-SE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sv-SE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400" i="1">
                                                  <a:latin typeface="Cambria Math"/>
                                                </a:rPr>
                                                <m:t>𝑧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sv-SE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sv-SE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400" i="1">
                                                  <a:latin typeface="Cambria Math"/>
                                                </a:rPr>
                                                <m:t>𝑧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sv-SE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sv-S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sv-SE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𝑠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𝑛𝑠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/>
                                    </a:rPr>
                                    <m:t>≔</m:t>
                                  </m:r>
                                  <m:sSub>
                                    <m:sSubPr>
                                      <m:ctrlPr>
                                        <a:rPr lang="sv-S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𝑛𝑠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sv-S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v-SE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sv-SE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400" i="1">
                                                  <a:latin typeface="Cambria Math"/>
                                                </a:rPr>
                                                <m:t>𝑧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sv-SE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sv-SE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400" i="1">
                                                  <a:latin typeface="Cambria Math"/>
                                                </a:rPr>
                                                <m:t>𝑧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𝑛𝑠</m:t>
                                          </m:r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sv-SE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sv-SE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400" i="1">
                                                  <a:latin typeface="Cambria Math"/>
                                                </a:rPr>
                                                <m:t>𝑧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sv-SE" dirty="0" smtClean="0"/>
              </a:p>
              <a:p>
                <a:pPr marL="0" indent="0">
                  <a:buNone/>
                </a:pPr>
                <a:r>
                  <a:rPr lang="sv-SE" sz="2400" dirty="0"/>
                  <a:t>i) Residual equations/iteration variables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𝐺</m:t>
                      </m:r>
                      <m:d>
                        <m:d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sv-S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sv-SE" sz="2400" dirty="0"/>
              </a:p>
              <a:p>
                <a:pPr marL="0" indent="0">
                  <a:buNone/>
                </a:pPr>
                <a:r>
                  <a:rPr lang="sv-SE" sz="2400" dirty="0"/>
                  <a:t>Where ns&gt;&gt;nu</a:t>
                </a:r>
              </a:p>
              <a:p>
                <a:pPr marL="0" indent="0">
                  <a:buNone/>
                </a:pPr>
                <a:r>
                  <a:rPr lang="sv-SE" sz="2400" dirty="0"/>
                  <a:t>Non-linear solver iterates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sv-SE" sz="2400" dirty="0"/>
                  <a:t> to solve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/>
                      </a:rPr>
                      <m:t>=0</m:t>
                    </m:r>
                  </m:oMath>
                </a14:m>
                <a:r>
                  <a:rPr lang="sv-SE" sz="2400" dirty="0"/>
                  <a:t>, i.e., the torn variables are not exposed to the solver</a:t>
                </a:r>
                <a:endParaRPr lang="sv-SE" sz="2400" dirty="0"/>
              </a:p>
              <a:p>
                <a:pPr marL="0" indent="0">
                  <a:buNone/>
                </a:pPr>
                <a:endParaRPr lang="sv-SE" sz="2400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33" t="-824" b="-2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tearing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49376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Transform BLT-blocks (algebraic loops) into</a:t>
            </a:r>
            <a:br>
              <a:rPr lang="en-US" sz="2400" dirty="0"/>
            </a:br>
            <a:r>
              <a:rPr lang="en-US" sz="2400" dirty="0"/>
              <a:t>bordered triangular matrices</a:t>
            </a:r>
          </a:p>
          <a:p>
            <a:r>
              <a:rPr lang="en-US" sz="2400" dirty="0"/>
              <a:t>Exploit that many equations can be solved</a:t>
            </a:r>
            <a:br>
              <a:rPr lang="en-US" sz="2400" dirty="0"/>
            </a:br>
            <a:r>
              <a:rPr lang="en-US" sz="2400" dirty="0"/>
              <a:t>analytically – diagonal incidence (L)</a:t>
            </a:r>
          </a:p>
          <a:p>
            <a:r>
              <a:rPr lang="en-US" sz="2400" dirty="0"/>
              <a:t>Only a small number of residual </a:t>
            </a:r>
            <a:br>
              <a:rPr lang="en-US" sz="2400" dirty="0"/>
            </a:br>
            <a:r>
              <a:rPr lang="en-US" sz="2400" dirty="0"/>
              <a:t>equation remains (J)</a:t>
            </a:r>
          </a:p>
          <a:p>
            <a:r>
              <a:rPr lang="en-US" sz="2400" dirty="0"/>
              <a:t>Finding smallest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k</a:t>
            </a:r>
            <a:r>
              <a:rPr lang="en-US" sz="2400" dirty="0"/>
              <a:t> is NP-complete</a:t>
            </a:r>
          </a:p>
          <a:p>
            <a:r>
              <a:rPr lang="en-US" sz="2400" dirty="0"/>
              <a:t>Intuition: if tearing variables are</a:t>
            </a:r>
            <a:br>
              <a:rPr lang="en-US" sz="2400" dirty="0"/>
            </a:br>
            <a:r>
              <a:rPr lang="en-US" sz="2400" dirty="0"/>
              <a:t>known, L-part can be </a:t>
            </a:r>
            <a:r>
              <a:rPr lang="en-US" sz="2400" dirty="0" smtClean="0"/>
              <a:t>computed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analytically in sequence</a:t>
            </a:r>
            <a:endParaRPr lang="en-GB" sz="24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Goal of Tearing</a:t>
            </a:r>
            <a:endParaRPr lang="en-GB" b="1" dirty="0"/>
          </a:p>
        </p:txBody>
      </p:sp>
      <p:grpSp>
        <p:nvGrpSpPr>
          <p:cNvPr id="27" name="Group 26"/>
          <p:cNvGrpSpPr/>
          <p:nvPr/>
        </p:nvGrpSpPr>
        <p:grpSpPr>
          <a:xfrm>
            <a:off x="7359385" y="2436186"/>
            <a:ext cx="3855351" cy="3730902"/>
            <a:chOff x="4677144" y="1628775"/>
            <a:chExt cx="3855351" cy="3730902"/>
          </a:xfrm>
        </p:grpSpPr>
        <p:sp>
          <p:nvSpPr>
            <p:cNvPr id="7" name="Rectangle 6"/>
            <p:cNvSpPr/>
            <p:nvPr/>
          </p:nvSpPr>
          <p:spPr>
            <a:xfrm>
              <a:off x="5887732" y="2839362"/>
              <a:ext cx="2644763" cy="2520315"/>
            </a:xfrm>
            <a:prstGeom prst="rect">
              <a:avLst/>
            </a:prstGeom>
            <a:solidFill>
              <a:srgbClr val="F0CC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87732" y="2839362"/>
              <a:ext cx="1924673" cy="1800225"/>
            </a:xfrm>
            <a:prstGeom prst="rect">
              <a:avLst/>
            </a:prstGeom>
            <a:solidFill>
              <a:srgbClr val="F0E4E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812405" y="4639587"/>
              <a:ext cx="720090" cy="720090"/>
            </a:xfrm>
            <a:prstGeom prst="rect">
              <a:avLst/>
            </a:prstGeom>
            <a:solidFill>
              <a:srgbClr val="F0C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812405" y="3554807"/>
              <a:ext cx="72009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sv-SE" dirty="0"/>
                <a:t>A</a:t>
              </a:r>
              <a:r>
                <a:rPr lang="sv-SE" baseline="-25000" dirty="0"/>
                <a:t>k</a:t>
              </a:r>
              <a:r>
                <a:rPr lang="sv-SE" baseline="-25000" dirty="0">
                  <a:latin typeface="Times New Roman"/>
                  <a:cs typeface="Times New Roman"/>
                </a:rPr>
                <a:t> ∙ </a:t>
              </a:r>
              <a:r>
                <a:rPr lang="sv-SE" baseline="-25000" dirty="0"/>
                <a:t>m</a:t>
              </a:r>
              <a:endParaRPr lang="sv-SE" baseline="-25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87732" y="4814966"/>
              <a:ext cx="1924673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sv-SE" dirty="0"/>
                <a:t>B</a:t>
              </a:r>
              <a:r>
                <a:rPr lang="sv-SE" baseline="-25000" dirty="0"/>
                <a:t>k</a:t>
              </a:r>
              <a:r>
                <a:rPr lang="sv-SE" baseline="-25000" dirty="0">
                  <a:latin typeface="Times New Roman"/>
                  <a:cs typeface="Times New Roman"/>
                </a:rPr>
                <a:t> ∙ </a:t>
              </a:r>
              <a:r>
                <a:rPr lang="sv-SE" baseline="-25000" dirty="0"/>
                <a:t>m</a:t>
              </a:r>
              <a:endParaRPr lang="sv-SE" baseline="-25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812405" y="4814966"/>
              <a:ext cx="72009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sv-SE" dirty="0"/>
                <a:t>J</a:t>
              </a:r>
              <a:r>
                <a:rPr lang="sv-SE" baseline="-25000" dirty="0"/>
                <a:t>k</a:t>
              </a:r>
              <a:r>
                <a:rPr lang="sv-SE" baseline="-25000" dirty="0">
                  <a:latin typeface="Times New Roman"/>
                  <a:cs typeface="Times New Roman"/>
                </a:rPr>
                <a:t> ∙ </a:t>
              </a:r>
              <a:r>
                <a:rPr lang="sv-SE" baseline="-25000" dirty="0"/>
                <a:t>k</a:t>
              </a:r>
              <a:endParaRPr lang="sv-SE" baseline="-25000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977890" y="2928897"/>
              <a:ext cx="1752600" cy="1638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977891" y="3554808"/>
              <a:ext cx="1752600" cy="369332"/>
            </a:xfrm>
            <a:prstGeom prst="rect">
              <a:avLst/>
            </a:prstGeom>
            <a:solidFill>
              <a:srgbClr val="F0E4E4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sv-SE" dirty="0"/>
                <a:t>L</a:t>
              </a:r>
              <a:r>
                <a:rPr lang="sv-SE" baseline="-25000" dirty="0"/>
                <a:t>m</a:t>
              </a:r>
              <a:r>
                <a:rPr lang="sv-SE" baseline="-25000" dirty="0">
                  <a:latin typeface="Times New Roman"/>
                  <a:cs typeface="Times New Roman"/>
                </a:rPr>
                <a:t> ∙ </a:t>
              </a:r>
              <a:r>
                <a:rPr lang="sv-SE" baseline="-25000" dirty="0"/>
                <a:t>m</a:t>
              </a:r>
              <a:endParaRPr lang="sv-SE" baseline="-25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77144" y="4676467"/>
              <a:ext cx="121058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sv-SE" dirty="0"/>
                <a:t>Residual</a:t>
              </a:r>
            </a:p>
            <a:p>
              <a:pPr algn="r"/>
              <a:r>
                <a:rPr lang="sv-SE" dirty="0"/>
                <a:t>Equations</a:t>
              </a:r>
              <a:endParaRPr lang="sv-SE" dirty="0"/>
            </a:p>
          </p:txBody>
        </p:sp>
        <p:sp>
          <p:nvSpPr>
            <p:cNvPr id="25" name="TextBox 24"/>
            <p:cNvSpPr txBox="1"/>
            <p:nvPr/>
          </p:nvSpPr>
          <p:spPr>
            <a:xfrm rot="5400000">
              <a:off x="7567156" y="1910903"/>
              <a:ext cx="121058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sv-SE" dirty="0"/>
                <a:t>Tearing</a:t>
              </a:r>
            </a:p>
            <a:p>
              <a:pPr algn="r"/>
              <a:r>
                <a:rPr lang="sv-SE" dirty="0"/>
                <a:t>Variables</a:t>
              </a:r>
              <a:endParaRPr lang="sv-SE" dirty="0"/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1994" y="274638"/>
            <a:ext cx="3028452" cy="293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056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6441708" y="2648123"/>
            <a:ext cx="3598175" cy="35552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0801142" y="6203373"/>
            <a:ext cx="781258" cy="365125"/>
          </a:xfrm>
          <a:prstGeom prst="rect">
            <a:avLst/>
          </a:prstGeom>
        </p:spPr>
        <p:txBody>
          <a:bodyPr/>
          <a:lstStyle/>
          <a:p>
            <a:fld id="{B71C7501-9271-4239-A294-CE9FEFF988D4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Tearing algorithm</a:t>
            </a:r>
            <a:endParaRPr lang="sv-S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923" y="3243844"/>
            <a:ext cx="3213110" cy="2348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853219" y="2843733"/>
            <a:ext cx="3036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dirty="0">
                <a:latin typeface="TitilliumRegular" pitchFamily="50" charset="0"/>
              </a:rPr>
              <a:t>Torn BLT form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141289" y="2648122"/>
            <a:ext cx="3721683" cy="35552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22" name="Picture 2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7535" y="3243844"/>
            <a:ext cx="3225130" cy="2429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Box 22"/>
          <p:cNvSpPr txBox="1"/>
          <p:nvPr/>
        </p:nvSpPr>
        <p:spPr>
          <a:xfrm>
            <a:off x="2251442" y="2843733"/>
            <a:ext cx="3480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dirty="0">
                <a:latin typeface="TitilliumRegular" pitchFamily="50" charset="0"/>
              </a:rPr>
              <a:t>BLT form</a:t>
            </a:r>
            <a:endParaRPr lang="sv-SE" sz="1600" dirty="0">
              <a:latin typeface="TitilliumRegular" pitchFamily="50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26673" y="1175407"/>
            <a:ext cx="80394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Tearing algorithm computes a small set of residuals and iteration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No gurantee for minimal number of iteration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Structural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Heuristics exploit information about e.g., start values to make selections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218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7501-9271-4239-A294-CE9FEFF988D4}" type="slidenum">
              <a:rPr lang="en-GB" smtClean="0"/>
              <a:pPr/>
              <a:t>13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025" y="274638"/>
            <a:ext cx="10396919" cy="5980216"/>
          </a:xfrm>
          <a:prstGeom prst="rect">
            <a:avLst/>
          </a:prstGeom>
        </p:spPr>
      </p:pic>
      <p:pic>
        <p:nvPicPr>
          <p:cNvPr id="3076" name="Picture 4" descr="jenkins-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" y="34925"/>
            <a:ext cx="3695700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628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7501-9271-4239-A294-CE9FEFF988D4}" type="slidenum">
              <a:rPr lang="en-GB" smtClean="0"/>
              <a:pPr/>
              <a:t>14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051" y="274638"/>
            <a:ext cx="8415897" cy="607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37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Error</a:t>
            </a:r>
            <a:r>
              <a:rPr lang="sv-SE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7501-9271-4239-A294-CE9FEFF988D4}" type="slidenum">
              <a:rPr lang="en-GB" smtClean="0"/>
              <a:pPr/>
              <a:t>15</a:t>
            </a:fld>
            <a:endParaRPr lang="en-GB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678" y="1178791"/>
            <a:ext cx="8110537" cy="507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85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20" r="22166"/>
          <a:stretch/>
        </p:blipFill>
        <p:spPr>
          <a:xfrm flipH="1">
            <a:off x="7540380" y="0"/>
            <a:ext cx="4651620" cy="6858000"/>
          </a:xfrm>
          <a:prstGeom prst="rect">
            <a:avLst/>
          </a:prstGeom>
        </p:spPr>
      </p:pic>
      <p:sp>
        <p:nvSpPr>
          <p:cNvPr id="5" name="Rubrik 4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066"/>
          </a:xfrm>
        </p:spPr>
        <p:txBody>
          <a:bodyPr/>
          <a:lstStyle/>
          <a:p>
            <a:r>
              <a:rPr lang="sv-SE" dirty="0" smtClean="0"/>
              <a:t>OPTIMICA </a:t>
            </a:r>
            <a:r>
              <a:rPr lang="sv-SE" dirty="0" err="1" smtClean="0"/>
              <a:t>Compiler</a:t>
            </a:r>
            <a:r>
              <a:rPr lang="sv-SE" dirty="0" smtClean="0"/>
              <a:t> </a:t>
            </a:r>
            <a:r>
              <a:rPr lang="sv-SE" dirty="0" err="1" smtClean="0"/>
              <a:t>TooLkit</a:t>
            </a:r>
            <a:endParaRPr lang="sv-SE" dirty="0"/>
          </a:p>
        </p:txBody>
      </p:sp>
      <p:sp>
        <p:nvSpPr>
          <p:cNvPr id="29" name="Platshållare för innehåll 28"/>
          <p:cNvSpPr>
            <a:spLocks noGrp="1"/>
          </p:cNvSpPr>
          <p:nvPr>
            <p:ph idx="1"/>
          </p:nvPr>
        </p:nvSpPr>
        <p:spPr>
          <a:xfrm>
            <a:off x="609600" y="1194100"/>
            <a:ext cx="6674532" cy="5185186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07000"/>
              </a:lnSpc>
              <a:spcBef>
                <a:spcPts val="1050"/>
              </a:spcBef>
              <a:spcAft>
                <a:spcPts val="1800"/>
              </a:spcAft>
              <a:buNone/>
            </a:pPr>
            <a:r>
              <a:rPr lang="sv-SE" dirty="0">
                <a:solidFill>
                  <a:srgbClr val="333333"/>
                </a:solidFill>
                <a:ea typeface="Times New Roman" panose="02020603050405020304" pitchFamily="18" charset="0"/>
                <a:cs typeface="Helvetica" panose="020B0604020202020204" pitchFamily="34" charset="0"/>
              </a:rPr>
              <a:t>The OPTIMICA </a:t>
            </a:r>
            <a:r>
              <a:rPr lang="sv-SE" dirty="0" err="1">
                <a:solidFill>
                  <a:srgbClr val="333333"/>
                </a:solidFill>
                <a:ea typeface="Times New Roman" panose="02020603050405020304" pitchFamily="18" charset="0"/>
                <a:cs typeface="Helvetica" panose="020B0604020202020204" pitchFamily="34" charset="0"/>
              </a:rPr>
              <a:t>Compiler</a:t>
            </a:r>
            <a:r>
              <a:rPr lang="sv-SE" dirty="0">
                <a:solidFill>
                  <a:srgbClr val="333333"/>
                </a:solidFill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sv-SE" dirty="0" err="1">
                <a:solidFill>
                  <a:srgbClr val="333333"/>
                </a:solidFill>
                <a:ea typeface="Times New Roman" panose="02020603050405020304" pitchFamily="18" charset="0"/>
                <a:cs typeface="Helvetica" panose="020B0604020202020204" pitchFamily="34" charset="0"/>
              </a:rPr>
              <a:t>Toolkit</a:t>
            </a:r>
            <a:r>
              <a:rPr lang="sv-SE" dirty="0">
                <a:solidFill>
                  <a:srgbClr val="333333"/>
                </a:solidFill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sv-SE" dirty="0" err="1">
                <a:solidFill>
                  <a:srgbClr val="333333"/>
                </a:solidFill>
                <a:ea typeface="Times New Roman" panose="02020603050405020304" pitchFamily="18" charset="0"/>
                <a:cs typeface="Helvetica" panose="020B0604020202020204" pitchFamily="34" charset="0"/>
              </a:rPr>
              <a:t>unifies</a:t>
            </a:r>
            <a:r>
              <a:rPr lang="sv-SE" dirty="0">
                <a:solidFill>
                  <a:srgbClr val="333333"/>
                </a:solidFill>
                <a:ea typeface="Times New Roman" panose="02020603050405020304" pitchFamily="18" charset="0"/>
                <a:cs typeface="Helvetica" panose="020B0604020202020204" pitchFamily="34" charset="0"/>
              </a:rPr>
              <a:t> simulation and </a:t>
            </a:r>
            <a:r>
              <a:rPr lang="sv-SE" dirty="0" err="1">
                <a:solidFill>
                  <a:srgbClr val="333333"/>
                </a:solidFill>
                <a:ea typeface="Times New Roman" panose="02020603050405020304" pitchFamily="18" charset="0"/>
                <a:cs typeface="Helvetica" panose="020B0604020202020204" pitchFamily="34" charset="0"/>
              </a:rPr>
              <a:t>optimization</a:t>
            </a:r>
            <a:r>
              <a:rPr lang="sv-SE" dirty="0">
                <a:solidFill>
                  <a:srgbClr val="333333"/>
                </a:solidFill>
                <a:ea typeface="Times New Roman" panose="02020603050405020304" pitchFamily="18" charset="0"/>
                <a:cs typeface="Helvetica" panose="020B0604020202020204" pitchFamily="34" charset="0"/>
              </a:rPr>
              <a:t> for </a:t>
            </a:r>
            <a:r>
              <a:rPr lang="sv-SE" dirty="0" err="1">
                <a:solidFill>
                  <a:srgbClr val="333333"/>
                </a:solidFill>
                <a:ea typeface="Times New Roman" panose="02020603050405020304" pitchFamily="18" charset="0"/>
                <a:cs typeface="Helvetica" panose="020B0604020202020204" pitchFamily="34" charset="0"/>
              </a:rPr>
              <a:t>transient</a:t>
            </a:r>
            <a:r>
              <a:rPr lang="sv-SE" dirty="0">
                <a:solidFill>
                  <a:srgbClr val="333333"/>
                </a:solidFill>
                <a:ea typeface="Times New Roman" panose="02020603050405020304" pitchFamily="18" charset="0"/>
                <a:cs typeface="Helvetica" panose="020B0604020202020204" pitchFamily="34" charset="0"/>
              </a:rPr>
              <a:t> and </a:t>
            </a:r>
            <a:r>
              <a:rPr lang="sv-SE" dirty="0" err="1">
                <a:solidFill>
                  <a:srgbClr val="333333"/>
                </a:solidFill>
                <a:ea typeface="Times New Roman" panose="02020603050405020304" pitchFamily="18" charset="0"/>
                <a:cs typeface="Helvetica" panose="020B0604020202020204" pitchFamily="34" charset="0"/>
              </a:rPr>
              <a:t>steady-state</a:t>
            </a:r>
            <a:r>
              <a:rPr lang="sv-SE" dirty="0">
                <a:solidFill>
                  <a:srgbClr val="333333"/>
                </a:solidFill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sv-SE" dirty="0" err="1">
                <a:solidFill>
                  <a:srgbClr val="333333"/>
                </a:solidFill>
                <a:ea typeface="Times New Roman" panose="02020603050405020304" pitchFamily="18" charset="0"/>
                <a:cs typeface="Helvetica" panose="020B0604020202020204" pitchFamily="34" charset="0"/>
              </a:rPr>
              <a:t>computations</a:t>
            </a:r>
            <a:r>
              <a:rPr lang="sv-SE" dirty="0">
                <a:solidFill>
                  <a:srgbClr val="333333"/>
                </a:solidFill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sv-SE" dirty="0" err="1">
                <a:solidFill>
                  <a:srgbClr val="333333"/>
                </a:solidFill>
                <a:ea typeface="Times New Roman" panose="02020603050405020304" pitchFamily="18" charset="0"/>
                <a:cs typeface="Helvetica" panose="020B0604020202020204" pitchFamily="34" charset="0"/>
              </a:rPr>
              <a:t>throughout</a:t>
            </a:r>
            <a:r>
              <a:rPr lang="sv-SE" dirty="0">
                <a:solidFill>
                  <a:srgbClr val="333333"/>
                </a:solidFill>
                <a:ea typeface="Times New Roman" panose="02020603050405020304" pitchFamily="18" charset="0"/>
                <a:cs typeface="Helvetica" panose="020B0604020202020204" pitchFamily="34" charset="0"/>
              </a:rPr>
              <a:t> the design process.</a:t>
            </a:r>
          </a:p>
          <a:p>
            <a:r>
              <a:rPr lang="en-US" dirty="0"/>
              <a:t>Flexibility and interoperability with user-friendly scripting APIs in </a:t>
            </a:r>
            <a:r>
              <a:rPr lang="en-US" dirty="0">
                <a:latin typeface="ModelonTitilliumBold" panose="02000000000000000000" pitchFamily="2" charset="0"/>
              </a:rPr>
              <a:t>MATLAB and Python</a:t>
            </a:r>
            <a:r>
              <a:rPr lang="en-US" dirty="0"/>
              <a:t> </a:t>
            </a:r>
          </a:p>
          <a:p>
            <a:r>
              <a:rPr lang="en-US" dirty="0" smtClean="0"/>
              <a:t>Integrates </a:t>
            </a:r>
            <a:r>
              <a:rPr lang="en-US" dirty="0"/>
              <a:t>with user toolchain and development processes for application development and deployment </a:t>
            </a:r>
            <a:endParaRPr lang="en-US" dirty="0" smtClean="0"/>
          </a:p>
          <a:p>
            <a:r>
              <a:rPr lang="en-US" dirty="0" smtClean="0"/>
              <a:t>Transient </a:t>
            </a:r>
            <a:r>
              <a:rPr lang="en-US" dirty="0"/>
              <a:t>simulation with Modelica and FMI </a:t>
            </a:r>
          </a:p>
          <a:p>
            <a:r>
              <a:rPr lang="en-US" dirty="0"/>
              <a:t>Industrial grade optimization with </a:t>
            </a:r>
            <a:r>
              <a:rPr lang="en-US" dirty="0">
                <a:latin typeface="ModelonTitilliumBold" panose="02000000000000000000" pitchFamily="2" charset="0"/>
              </a:rPr>
              <a:t>third party </a:t>
            </a:r>
            <a:r>
              <a:rPr lang="en-US" dirty="0" smtClean="0">
                <a:latin typeface="ModelonTitilliumBold" panose="02000000000000000000" pitchFamily="2" charset="0"/>
              </a:rPr>
              <a:t>algorithms</a:t>
            </a:r>
          </a:p>
          <a:p>
            <a:r>
              <a:rPr lang="sv-SE" dirty="0" err="1" smtClean="0"/>
              <a:t>Based</a:t>
            </a:r>
            <a:r>
              <a:rPr lang="sv-SE" dirty="0" smtClean="0"/>
              <a:t> on JModelica.org </a:t>
            </a:r>
            <a:r>
              <a:rPr lang="sv-SE" dirty="0" err="1" smtClean="0"/>
              <a:t>technology</a:t>
            </a:r>
            <a:endParaRPr lang="sv-SE" dirty="0"/>
          </a:p>
        </p:txBody>
      </p:sp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11th Modelica Conference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4294967295"/>
          </p:nvPr>
        </p:nvSpPr>
        <p:spPr>
          <a:xfrm>
            <a:off x="10540723" y="2724193"/>
            <a:ext cx="1041677" cy="365125"/>
          </a:xfrm>
          <a:prstGeom prst="rect">
            <a:avLst/>
          </a:prstGeom>
        </p:spPr>
        <p:txBody>
          <a:bodyPr/>
          <a:lstStyle/>
          <a:p>
            <a:fld id="{B71C7501-9271-4239-A294-CE9FEFF988D4}" type="slidenum">
              <a:rPr lang="en-GB" smtClean="0"/>
              <a:pPr/>
              <a:t>16</a:t>
            </a:fld>
            <a:endParaRPr lang="en-GB" dirty="0"/>
          </a:p>
        </p:txBody>
      </p:sp>
      <p:grpSp>
        <p:nvGrpSpPr>
          <p:cNvPr id="10" name="Grupp 9"/>
          <p:cNvGrpSpPr/>
          <p:nvPr/>
        </p:nvGrpSpPr>
        <p:grpSpPr>
          <a:xfrm>
            <a:off x="7817927" y="3045373"/>
            <a:ext cx="4096526" cy="3556868"/>
            <a:chOff x="7518230" y="463792"/>
            <a:chExt cx="5592611" cy="3062046"/>
          </a:xfrm>
        </p:grpSpPr>
        <p:sp>
          <p:nvSpPr>
            <p:cNvPr id="11" name="Rektangel med rundade hörn 10"/>
            <p:cNvSpPr/>
            <p:nvPr/>
          </p:nvSpPr>
          <p:spPr>
            <a:xfrm>
              <a:off x="7611942" y="562639"/>
              <a:ext cx="5498899" cy="2963199"/>
            </a:xfrm>
            <a:prstGeom prst="roundRect">
              <a:avLst>
                <a:gd name="adj" fmla="val 1629"/>
              </a:avLst>
            </a:prstGeom>
            <a:solidFill>
              <a:srgbClr val="00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12" name="Grupp 11"/>
            <p:cNvGrpSpPr/>
            <p:nvPr/>
          </p:nvGrpSpPr>
          <p:grpSpPr>
            <a:xfrm>
              <a:off x="7518230" y="463792"/>
              <a:ext cx="5542315" cy="3011607"/>
              <a:chOff x="1556861" y="1633557"/>
              <a:chExt cx="10449575" cy="3011607"/>
            </a:xfrm>
          </p:grpSpPr>
          <p:sp>
            <p:nvSpPr>
              <p:cNvPr id="13" name="textruta 12"/>
              <p:cNvSpPr txBox="1"/>
              <p:nvPr/>
            </p:nvSpPr>
            <p:spPr>
              <a:xfrm>
                <a:off x="1556861" y="1633557"/>
                <a:ext cx="69848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sz="7200" dirty="0" smtClean="0">
                    <a:solidFill>
                      <a:srgbClr val="D96829"/>
                    </a:solidFill>
                    <a:latin typeface="ModelonTitilliumRegular" panose="02000000000000000000" pitchFamily="2" charset="0"/>
                  </a:rPr>
                  <a:t>”</a:t>
                </a:r>
                <a:endParaRPr lang="sv-SE" sz="2800" dirty="0">
                  <a:latin typeface="ModelonTitilliumRegular" panose="02000000000000000000" pitchFamily="2" charset="0"/>
                </a:endParaRPr>
              </a:p>
            </p:txBody>
          </p:sp>
          <p:sp>
            <p:nvSpPr>
              <p:cNvPr id="14" name="Rektangel 13"/>
              <p:cNvSpPr/>
              <p:nvPr/>
            </p:nvSpPr>
            <p:spPr>
              <a:xfrm>
                <a:off x="2350169" y="1782842"/>
                <a:ext cx="9656267" cy="286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[</a:t>
                </a:r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</a:rPr>
                  <a:t>We] are integrating </a:t>
                </a:r>
                <a:r>
                  <a:rPr lang="en-US" dirty="0" err="1">
                    <a:solidFill>
                      <a:schemeClr val="bg1">
                        <a:lumMod val="95000"/>
                      </a:schemeClr>
                    </a:solidFill>
                  </a:rPr>
                  <a:t>Modelon’s</a:t>
                </a:r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bg1">
                        <a:lumMod val="95000"/>
                      </a:schemeClr>
                    </a:solidFill>
                  </a:rPr>
                  <a:t>Optimica</a:t>
                </a:r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</a:rPr>
                  <a:t> Compiler into the </a:t>
                </a:r>
                <a:r>
                  <a:rPr lang="en-US" dirty="0" err="1">
                    <a:solidFill>
                      <a:schemeClr val="bg1">
                        <a:lumMod val="95000"/>
                      </a:schemeClr>
                    </a:solidFill>
                  </a:rPr>
                  <a:t>Simplorer</a:t>
                </a:r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</a:rPr>
                  <a:t> environment, providing our customer base with support for creating and simulating a rich collection of Modelica models that span numerous engineering disciplines and </a:t>
                </a:r>
                <a:r>
                  <a:rPr 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applications</a:t>
                </a:r>
              </a:p>
              <a:p>
                <a:endParaRPr lang="en-US" dirty="0">
                  <a:solidFill>
                    <a:schemeClr val="bg1">
                      <a:lumMod val="95000"/>
                    </a:schemeClr>
                  </a:solidFill>
                  <a:latin typeface="ModelonTitilliumBold" panose="02000000000000000000" pitchFamily="2" charset="0"/>
                </a:endParaRPr>
              </a:p>
              <a:p>
                <a:r>
                  <a:rPr lang="en-US" dirty="0" smtClean="0">
                    <a:solidFill>
                      <a:schemeClr val="bg1">
                        <a:lumMod val="9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odelonTitilliumBold" panose="02000000000000000000" pitchFamily="2" charset="0"/>
                  </a:rPr>
                  <a:t>Lee Johnson, ANSYS</a:t>
                </a:r>
                <a:endParaRPr lang="sv-SE" dirty="0">
                  <a:solidFill>
                    <a:schemeClr val="bg1">
                      <a:lumMod val="95000"/>
                    </a:schemeClr>
                  </a:solidFill>
                  <a:latin typeface="ModelonTitilliumBold" panose="020000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28491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9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modelon</a:t>
            </a:r>
            <a:r>
              <a:rPr lang="sv-SE" dirty="0" smtClean="0"/>
              <a:t> CUSTOMER </a:t>
            </a:r>
            <a:r>
              <a:rPr lang="sv-SE" dirty="0" smtClean="0"/>
              <a:t>AND </a:t>
            </a:r>
            <a:r>
              <a:rPr lang="sv-SE" dirty="0" smtClean="0"/>
              <a:t>OFFICE </a:t>
            </a:r>
            <a:r>
              <a:rPr lang="sv-SE" dirty="0" smtClean="0"/>
              <a:t>LOCATIONS</a:t>
            </a:r>
            <a:endParaRPr lang="sv-SE" dirty="0"/>
          </a:p>
        </p:txBody>
      </p:sp>
      <p:pic>
        <p:nvPicPr>
          <p:cNvPr id="10" name="Platshållare för innehåll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953" y="1193800"/>
            <a:ext cx="9646093" cy="5184775"/>
          </a:xfrm>
        </p:spPr>
      </p:pic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7501-9271-4239-A294-CE9FEFF988D4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11" name="Picture 2" descr="C:\Users\johan_002\AppData\Local\Microsoft\Windows\Temporary Internet Files\Content.IE5\17UWGWR6\MC900432586[1]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833"/>
                    </a14:imgEffect>
                    <a14:imgEffect>
                      <a14:brightnessContrast bright="-62000" contrast="-5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25884" y="2365349"/>
            <a:ext cx="391118" cy="39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johan_002\AppData\Local\Microsoft\Windows\Temporary Internet Files\Content.IE5\17UWGWR6\MC900432586[1]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833"/>
                    </a14:imgEffect>
                    <a14:imgEffect>
                      <a14:brightnessContrast bright="-62000" contrast="-5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63295" y="2365349"/>
            <a:ext cx="391118" cy="39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johan_002\AppData\Local\Microsoft\Windows\Temporary Internet Files\Content.IE5\17UWGWR6\MC900432586[1]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833"/>
                    </a14:imgEffect>
                    <a14:imgEffect>
                      <a14:brightnessContrast bright="-62000" contrast="-5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77038" y="2133694"/>
            <a:ext cx="391118" cy="39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johan_002\AppData\Local\Microsoft\Windows\Temporary Internet Files\Content.IE5\17UWGWR6\MC900432586[1]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833"/>
                    </a14:imgEffect>
                    <a14:imgEffect>
                      <a14:brightnessContrast bright="-62000" contrast="-5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00441" y="1803971"/>
            <a:ext cx="391118" cy="39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johan_002\AppData\Local\Microsoft\Windows\Temporary Internet Files\Content.IE5\17UWGWR6\MC900432586[1]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833"/>
                    </a14:imgEffect>
                    <a14:imgEffect>
                      <a14:brightnessContrast bright="-62000" contrast="-5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599400" y="2622301"/>
            <a:ext cx="391118" cy="39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357761" y="2753765"/>
            <a:ext cx="2140299" cy="646331"/>
          </a:xfrm>
          <a:prstGeom prst="rect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sv-SE" dirty="0" smtClean="0">
                <a:latin typeface="ModelonTitilliumRegular" pitchFamily="2" charset="0"/>
              </a:rPr>
              <a:t>Ann Arbor, MI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sv-SE" dirty="0" smtClean="0">
                <a:latin typeface="ModelonTitilliumRegular" pitchFamily="2" charset="0"/>
              </a:rPr>
              <a:t>Hartford, CT</a:t>
            </a:r>
            <a:endParaRPr lang="sv-SE" dirty="0">
              <a:latin typeface="ModelonTitilliumRegular" pitchFamily="2" charset="0"/>
            </a:endParaRPr>
          </a:p>
        </p:txBody>
      </p:sp>
      <p:sp>
        <p:nvSpPr>
          <p:cNvPr id="17" name="TextBox 15"/>
          <p:cNvSpPr txBox="1"/>
          <p:nvPr/>
        </p:nvSpPr>
        <p:spPr>
          <a:xfrm>
            <a:off x="5215797" y="2641082"/>
            <a:ext cx="2140299" cy="1200329"/>
          </a:xfrm>
          <a:prstGeom prst="rect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sv-SE" dirty="0" smtClean="0">
                <a:latin typeface="ModelonTitilliumRegular" pitchFamily="2" charset="0"/>
              </a:rPr>
              <a:t>Gothenburg, 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sv-SE" dirty="0" smtClean="0">
                <a:latin typeface="ModelonTitilliumRegular" pitchFamily="2" charset="0"/>
              </a:rPr>
              <a:t>Lund, 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sv-SE" dirty="0" smtClean="0">
                <a:latin typeface="ModelonTitilliumRegular" pitchFamily="2" charset="0"/>
              </a:rPr>
              <a:t>Hamburg, DE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sv-SE" dirty="0" err="1" smtClean="0">
                <a:latin typeface="ModelonTitilliumRegular" pitchFamily="2" charset="0"/>
              </a:rPr>
              <a:t>Munic</a:t>
            </a:r>
            <a:r>
              <a:rPr lang="sv-SE" dirty="0" smtClean="0">
                <a:latin typeface="ModelonTitilliumRegular" pitchFamily="2" charset="0"/>
              </a:rPr>
              <a:t>, DE</a:t>
            </a:r>
            <a:endParaRPr lang="sv-SE" dirty="0">
              <a:latin typeface="ModelonTitilliumRegular" pitchFamily="2" charset="0"/>
            </a:endParaRPr>
          </a:p>
        </p:txBody>
      </p:sp>
      <p:sp>
        <p:nvSpPr>
          <p:cNvPr id="18" name="TextBox 15"/>
          <p:cNvSpPr txBox="1"/>
          <p:nvPr/>
        </p:nvSpPr>
        <p:spPr>
          <a:xfrm>
            <a:off x="8747088" y="2999753"/>
            <a:ext cx="2140299" cy="369332"/>
          </a:xfrm>
          <a:prstGeom prst="rect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sv-SE" dirty="0" smtClean="0">
                <a:latin typeface="ModelonTitilliumRegular" pitchFamily="2" charset="0"/>
              </a:rPr>
              <a:t>Tokyo, JP</a:t>
            </a:r>
            <a:endParaRPr lang="sv-SE" dirty="0">
              <a:latin typeface="ModelonTitilliumRegular" pitchFamily="2" charset="0"/>
            </a:endParaRPr>
          </a:p>
        </p:txBody>
      </p:sp>
      <p:sp>
        <p:nvSpPr>
          <p:cNvPr id="21" name="TextBox 15"/>
          <p:cNvSpPr txBox="1"/>
          <p:nvPr/>
        </p:nvSpPr>
        <p:spPr>
          <a:xfrm>
            <a:off x="609600" y="4801078"/>
            <a:ext cx="11170391" cy="923330"/>
          </a:xfrm>
          <a:prstGeom prst="rect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ModelonTitilliumRegular" panose="02000000000000000000" pitchFamily="2" charset="0"/>
              </a:rPr>
              <a:t>Global customers mostly among Fortune 500 technology companies in Automotive, Aerospace, Energy and Industrial Equipment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ModelonTitilliumRegular" panose="02000000000000000000" pitchFamily="2" charset="0"/>
              </a:rPr>
              <a:t>&gt;</a:t>
            </a:r>
            <a:r>
              <a:rPr lang="en-US" dirty="0">
                <a:solidFill>
                  <a:schemeClr val="bg1"/>
                </a:solidFill>
                <a:latin typeface="ModelonTitilliumRegular" panose="02000000000000000000" pitchFamily="2" charset="0"/>
              </a:rPr>
              <a:t>30% annual growth</a:t>
            </a:r>
          </a:p>
        </p:txBody>
      </p:sp>
    </p:spTree>
    <p:extLst>
      <p:ext uri="{BB962C8B-B14F-4D97-AF65-F5344CB8AC3E}">
        <p14:creationId xmlns:p14="http://schemas.microsoft.com/office/powerpoint/2010/main" val="39953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391" y="5536550"/>
            <a:ext cx="10721009" cy="667599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www.modelica.org/education/educational-material/lecture-material/english/ModelicaOverview.ppt/view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7501-9271-4239-A294-CE9FEFF988D4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1026" name="Picture 2" descr="Different Views of Modelic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366" y="416385"/>
            <a:ext cx="6943267" cy="4929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055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/>
          <p:cNvSpPr/>
          <p:nvPr/>
        </p:nvSpPr>
        <p:spPr>
          <a:xfrm>
            <a:off x="448993" y="4921348"/>
            <a:ext cx="3508469" cy="103515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sv-SE" sz="1400" dirty="0"/>
              <a:t>JModelica.org is </a:t>
            </a:r>
            <a:r>
              <a:rPr lang="sv-SE" sz="1400" dirty="0" err="1"/>
              <a:t>developed</a:t>
            </a:r>
            <a:endParaRPr lang="sv-SE" dirty="0" smtClean="0"/>
          </a:p>
          <a:p>
            <a:pPr algn="r"/>
            <a:r>
              <a:rPr lang="sv-SE" dirty="0" smtClean="0"/>
              <a:t> </a:t>
            </a:r>
            <a:r>
              <a:rPr lang="sv-SE" sz="1400" dirty="0"/>
              <a:t>in </a:t>
            </a:r>
            <a:r>
              <a:rPr lang="sv-SE" sz="1400" dirty="0" err="1"/>
              <a:t>collaboration</a:t>
            </a:r>
            <a:r>
              <a:rPr lang="sv-SE" sz="1400" dirty="0"/>
              <a:t> </a:t>
            </a:r>
            <a:r>
              <a:rPr lang="sv-SE" sz="1400" dirty="0" err="1"/>
              <a:t>with</a:t>
            </a:r>
            <a:r>
              <a:rPr lang="sv-SE" sz="1400" dirty="0"/>
              <a:t> </a:t>
            </a:r>
            <a:endParaRPr lang="sv-SE" dirty="0" smtClean="0"/>
          </a:p>
          <a:p>
            <a:pPr algn="r"/>
            <a:r>
              <a:rPr lang="sv-SE" sz="1400" dirty="0" err="1"/>
              <a:t>academic</a:t>
            </a:r>
            <a:r>
              <a:rPr lang="sv-SE" sz="1400" dirty="0"/>
              <a:t> institutions at </a:t>
            </a:r>
            <a:endParaRPr lang="sv-SE" dirty="0" smtClean="0"/>
          </a:p>
          <a:p>
            <a:pPr algn="r"/>
            <a:r>
              <a:rPr lang="sv-SE" sz="1400" dirty="0"/>
              <a:t>Lund </a:t>
            </a:r>
            <a:r>
              <a:rPr lang="sv-SE" sz="1400" dirty="0" err="1"/>
              <a:t>university</a:t>
            </a: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4177145" y="1247671"/>
            <a:ext cx="5704897" cy="47088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Jmodelica.org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492" y="1394116"/>
            <a:ext cx="4407568" cy="2186774"/>
          </a:xfrm>
        </p:spPr>
        <p:txBody>
          <a:bodyPr>
            <a:normAutofit/>
          </a:bodyPr>
          <a:lstStyle/>
          <a:p>
            <a:r>
              <a:rPr lang="sv-SE" sz="1800" dirty="0" err="1"/>
              <a:t>Open</a:t>
            </a:r>
            <a:r>
              <a:rPr lang="sv-SE" sz="1800" dirty="0"/>
              <a:t> source </a:t>
            </a:r>
            <a:r>
              <a:rPr lang="sv-SE" sz="1800" dirty="0" err="1"/>
              <a:t>license</a:t>
            </a:r>
            <a:r>
              <a:rPr lang="sv-SE" sz="1800" dirty="0"/>
              <a:t> (GPL)</a:t>
            </a:r>
            <a:endParaRPr lang="sv-SE" sz="2400" dirty="0"/>
          </a:p>
          <a:p>
            <a:r>
              <a:rPr lang="sv-SE" sz="1800" dirty="0" err="1"/>
              <a:t>Modeling</a:t>
            </a:r>
            <a:r>
              <a:rPr lang="sv-SE" sz="1800" dirty="0"/>
              <a:t> </a:t>
            </a:r>
            <a:r>
              <a:rPr lang="sv-SE" sz="1800" dirty="0" err="1"/>
              <a:t>with</a:t>
            </a:r>
            <a:r>
              <a:rPr lang="sv-SE" sz="1800" dirty="0"/>
              <a:t> Modelica</a:t>
            </a:r>
            <a:endParaRPr lang="sv-SE" sz="2400" dirty="0"/>
          </a:p>
          <a:p>
            <a:r>
              <a:rPr lang="sv-SE" sz="1800" dirty="0"/>
              <a:t>Simulation </a:t>
            </a:r>
            <a:r>
              <a:rPr lang="sv-SE" sz="1800" dirty="0" err="1"/>
              <a:t>with</a:t>
            </a:r>
            <a:r>
              <a:rPr lang="sv-SE" sz="1800" dirty="0"/>
              <a:t> FMI</a:t>
            </a:r>
            <a:endParaRPr lang="sv-SE" sz="2400" dirty="0"/>
          </a:p>
          <a:p>
            <a:r>
              <a:rPr lang="sv-SE" sz="1800" dirty="0" err="1"/>
              <a:t>Optimization</a:t>
            </a:r>
            <a:r>
              <a:rPr lang="sv-SE" sz="1800"/>
              <a:t> with </a:t>
            </a:r>
            <a:r>
              <a:rPr lang="sv-SE" sz="1800" smtClean="0"/>
              <a:t>Optimica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11th Modelica Conference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6285947" y="6394595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© Modelon 2015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0540723" y="6394595"/>
            <a:ext cx="1041677" cy="365125"/>
          </a:xfrm>
          <a:prstGeom prst="rect">
            <a:avLst/>
          </a:prstGeom>
        </p:spPr>
        <p:txBody>
          <a:bodyPr/>
          <a:lstStyle/>
          <a:p>
            <a:fld id="{B71C7501-9271-4239-A294-CE9FEFF988D4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7" name="Platshållare för innehåll 3" descr="AmineWashe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917" r="-30917"/>
          <a:stretch>
            <a:fillRect/>
          </a:stretch>
        </p:blipFill>
        <p:spPr>
          <a:xfrm>
            <a:off x="9804919" y="1378922"/>
            <a:ext cx="2958187" cy="1471819"/>
          </a:xfrm>
          <a:prstGeom prst="rect">
            <a:avLst/>
          </a:prstGeom>
        </p:spPr>
      </p:pic>
      <p:pic>
        <p:nvPicPr>
          <p:cNvPr id="9" name="Bildobjekt 8" descr="Picture 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2447" y="-1282"/>
            <a:ext cx="1999552" cy="1378853"/>
          </a:xfrm>
          <a:prstGeom prst="rect">
            <a:avLst/>
          </a:prstGeom>
        </p:spPr>
      </p:pic>
      <p:pic>
        <p:nvPicPr>
          <p:cNvPr id="10" name="Bildobjekt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2446" y="2872799"/>
            <a:ext cx="1999553" cy="1480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Bildobjekt 1" descr="Picture 34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042" y="4353434"/>
            <a:ext cx="2309958" cy="1630714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5484672" y="4563760"/>
            <a:ext cx="849737" cy="334684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smtClean="0"/>
              <a:t>FMI Library</a:t>
            </a:r>
            <a:endParaRPr lang="en-US" sz="1000" dirty="0"/>
          </a:p>
        </p:txBody>
      </p:sp>
      <p:sp>
        <p:nvSpPr>
          <p:cNvPr id="14" name="Rounded Rectangle 13"/>
          <p:cNvSpPr/>
          <p:nvPr/>
        </p:nvSpPr>
        <p:spPr>
          <a:xfrm>
            <a:off x="4348661" y="5086664"/>
            <a:ext cx="849737" cy="334684"/>
          </a:xfrm>
          <a:prstGeom prst="roundRect">
            <a:avLst/>
          </a:prstGeom>
          <a:solidFill>
            <a:srgbClr val="E16B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smtClean="0"/>
              <a:t>Assimulo</a:t>
            </a:r>
            <a:endParaRPr lang="en-US" sz="1000" dirty="0"/>
          </a:p>
        </p:txBody>
      </p:sp>
      <p:sp>
        <p:nvSpPr>
          <p:cNvPr id="15" name="Rounded Rectangle 14"/>
          <p:cNvSpPr/>
          <p:nvPr/>
        </p:nvSpPr>
        <p:spPr>
          <a:xfrm>
            <a:off x="8888114" y="5093114"/>
            <a:ext cx="849737" cy="334684"/>
          </a:xfrm>
          <a:prstGeom prst="roundRect">
            <a:avLst/>
          </a:prstGeom>
          <a:solidFill>
            <a:srgbClr val="E16B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900" dirty="0" smtClean="0"/>
              <a:t>PyModelica</a:t>
            </a:r>
            <a:endParaRPr lang="en-US" sz="900" dirty="0"/>
          </a:p>
        </p:txBody>
      </p:sp>
      <p:sp>
        <p:nvSpPr>
          <p:cNvPr id="17" name="Rounded Rectangle 16"/>
          <p:cNvSpPr/>
          <p:nvPr/>
        </p:nvSpPr>
        <p:spPr>
          <a:xfrm>
            <a:off x="5484673" y="5086664"/>
            <a:ext cx="849737" cy="334684"/>
          </a:xfrm>
          <a:prstGeom prst="roundRect">
            <a:avLst/>
          </a:prstGeom>
          <a:solidFill>
            <a:srgbClr val="E16B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smtClean="0"/>
              <a:t>PyFMI</a:t>
            </a:r>
            <a:endParaRPr lang="en-US" sz="1000" dirty="0"/>
          </a:p>
        </p:txBody>
      </p:sp>
      <p:grpSp>
        <p:nvGrpSpPr>
          <p:cNvPr id="18" name="Group 7"/>
          <p:cNvGrpSpPr/>
          <p:nvPr/>
        </p:nvGrpSpPr>
        <p:grpSpPr>
          <a:xfrm>
            <a:off x="4254480" y="2037644"/>
            <a:ext cx="3164259" cy="785275"/>
            <a:chOff x="2752078" y="2186129"/>
            <a:chExt cx="3471169" cy="895684"/>
          </a:xfrm>
        </p:grpSpPr>
        <p:sp>
          <p:nvSpPr>
            <p:cNvPr id="19" name="Rounded Rectangle 11"/>
            <p:cNvSpPr/>
            <p:nvPr/>
          </p:nvSpPr>
          <p:spPr>
            <a:xfrm>
              <a:off x="2752078" y="2186129"/>
              <a:ext cx="3471169" cy="895684"/>
            </a:xfrm>
            <a:prstGeom prst="roundRect">
              <a:avLst/>
            </a:prstGeom>
            <a:solidFill>
              <a:srgbClr val="00B05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sv-SE" sz="1000" dirty="0" smtClean="0"/>
                <a:t>Simulation and optimization runtime</a:t>
              </a:r>
              <a:endParaRPr lang="en-US" sz="1000" dirty="0"/>
            </a:p>
          </p:txBody>
        </p:sp>
        <p:sp>
          <p:nvSpPr>
            <p:cNvPr id="20" name="Rounded Rectangle 15"/>
            <p:cNvSpPr/>
            <p:nvPr/>
          </p:nvSpPr>
          <p:spPr>
            <a:xfrm>
              <a:off x="2887834" y="2554257"/>
              <a:ext cx="932155" cy="381740"/>
            </a:xfrm>
            <a:prstGeom prst="roundRect">
              <a:avLst/>
            </a:prstGeom>
            <a:solidFill>
              <a:srgbClr val="00B05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000" dirty="0" smtClean="0"/>
                <a:t>FMI 1.0 runtime</a:t>
              </a:r>
              <a:endParaRPr lang="en-US" sz="1000" dirty="0"/>
            </a:p>
          </p:txBody>
        </p:sp>
        <p:sp>
          <p:nvSpPr>
            <p:cNvPr id="21" name="Rounded Rectangle 27"/>
            <p:cNvSpPr/>
            <p:nvPr/>
          </p:nvSpPr>
          <p:spPr>
            <a:xfrm>
              <a:off x="4015297" y="2559402"/>
              <a:ext cx="932155" cy="381740"/>
            </a:xfrm>
            <a:prstGeom prst="roundRect">
              <a:avLst/>
            </a:prstGeom>
            <a:solidFill>
              <a:srgbClr val="00B05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000" dirty="0" smtClean="0"/>
                <a:t>FMI 2.0RC1 runtime</a:t>
              </a:r>
              <a:endParaRPr lang="en-US" sz="1000" dirty="0"/>
            </a:p>
          </p:txBody>
        </p:sp>
        <p:sp>
          <p:nvSpPr>
            <p:cNvPr id="22" name="Rounded Rectangle 40"/>
            <p:cNvSpPr/>
            <p:nvPr/>
          </p:nvSpPr>
          <p:spPr>
            <a:xfrm>
              <a:off x="5142760" y="2554257"/>
              <a:ext cx="932155" cy="381740"/>
            </a:xfrm>
            <a:prstGeom prst="roundRect">
              <a:avLst/>
            </a:prstGeom>
            <a:solidFill>
              <a:srgbClr val="00B05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000" dirty="0" smtClean="0"/>
                <a:t>Optim. runtime</a:t>
              </a:r>
              <a:endParaRPr lang="en-US" sz="1000" dirty="0"/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7753634" y="4584397"/>
            <a:ext cx="849737" cy="334684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smtClean="0"/>
              <a:t>CasADi Modelica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6619154" y="5090577"/>
            <a:ext cx="849737" cy="334684"/>
          </a:xfrm>
          <a:prstGeom prst="roundRect">
            <a:avLst/>
          </a:prstGeom>
          <a:solidFill>
            <a:srgbClr val="E16B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smtClean="0"/>
              <a:t>Collocation Optim.</a:t>
            </a:r>
            <a:endParaRPr lang="en-US" sz="1000" dirty="0"/>
          </a:p>
        </p:txBody>
      </p:sp>
      <p:sp>
        <p:nvSpPr>
          <p:cNvPr id="25" name="Rounded Rectangle 24"/>
          <p:cNvSpPr/>
          <p:nvPr/>
        </p:nvSpPr>
        <p:spPr>
          <a:xfrm>
            <a:off x="7753634" y="5090577"/>
            <a:ext cx="849737" cy="334684"/>
          </a:xfrm>
          <a:prstGeom prst="roundRect">
            <a:avLst/>
          </a:prstGeom>
          <a:solidFill>
            <a:srgbClr val="E16B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smtClean="0"/>
              <a:t>CasADi Interface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5104152" y="3999272"/>
            <a:ext cx="849737" cy="334684"/>
          </a:xfrm>
          <a:prstGeom prst="roundRect">
            <a:avLst/>
          </a:prstGeom>
          <a:solidFill>
            <a:srgbClr val="005475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smtClean="0"/>
              <a:t>FMU 1.0 (ME/CS)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6193519" y="3999075"/>
            <a:ext cx="849737" cy="334684"/>
          </a:xfrm>
          <a:prstGeom prst="roundRect">
            <a:avLst/>
          </a:prstGeom>
          <a:solidFill>
            <a:srgbClr val="005475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900" dirty="0" smtClean="0"/>
              <a:t>FMU 2.0RC1 (ME/CS)</a:t>
            </a:r>
            <a:endParaRPr lang="en-US" sz="900" dirty="0"/>
          </a:p>
        </p:txBody>
      </p:sp>
      <p:sp>
        <p:nvSpPr>
          <p:cNvPr id="29" name="Rounded Rectangle 28"/>
          <p:cNvSpPr/>
          <p:nvPr/>
        </p:nvSpPr>
        <p:spPr>
          <a:xfrm>
            <a:off x="7280442" y="3999075"/>
            <a:ext cx="849737" cy="334684"/>
          </a:xfrm>
          <a:prstGeom prst="roundRect">
            <a:avLst/>
          </a:prstGeom>
          <a:solidFill>
            <a:srgbClr val="005475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900" dirty="0" smtClean="0"/>
              <a:t>FMUX</a:t>
            </a:r>
          </a:p>
          <a:p>
            <a:pPr algn="ctr"/>
            <a:r>
              <a:rPr lang="sv-SE" sz="900" dirty="0" smtClean="0"/>
              <a:t>(XML eqns.)</a:t>
            </a:r>
            <a:endParaRPr lang="en-US" sz="900" dirty="0"/>
          </a:p>
        </p:txBody>
      </p:sp>
      <p:grpSp>
        <p:nvGrpSpPr>
          <p:cNvPr id="30" name="Group 59"/>
          <p:cNvGrpSpPr/>
          <p:nvPr/>
        </p:nvGrpSpPr>
        <p:grpSpPr>
          <a:xfrm>
            <a:off x="7848319" y="1949838"/>
            <a:ext cx="1415898" cy="1726952"/>
            <a:chOff x="139082" y="1270590"/>
            <a:chExt cx="1553229" cy="1969760"/>
          </a:xfrm>
        </p:grpSpPr>
        <p:sp>
          <p:nvSpPr>
            <p:cNvPr id="31" name="Rounded Rectangle 60"/>
            <p:cNvSpPr/>
            <p:nvPr/>
          </p:nvSpPr>
          <p:spPr>
            <a:xfrm>
              <a:off x="139082" y="1270590"/>
              <a:ext cx="1553229" cy="196976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sv-SE" sz="1000" dirty="0" smtClean="0"/>
                <a:t>Modelica compiler</a:t>
              </a:r>
              <a:endParaRPr lang="en-US" sz="1000" dirty="0"/>
            </a:p>
          </p:txBody>
        </p:sp>
        <p:sp>
          <p:nvSpPr>
            <p:cNvPr id="32" name="Rounded Rectangle 61"/>
            <p:cNvSpPr/>
            <p:nvPr/>
          </p:nvSpPr>
          <p:spPr>
            <a:xfrm>
              <a:off x="457201" y="1688898"/>
              <a:ext cx="932155" cy="38174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000" dirty="0" smtClean="0"/>
                <a:t>Front-end</a:t>
              </a:r>
              <a:endParaRPr lang="en-US" sz="1000" dirty="0"/>
            </a:p>
          </p:txBody>
        </p:sp>
        <p:sp>
          <p:nvSpPr>
            <p:cNvPr id="33" name="Rounded Rectangle 62"/>
            <p:cNvSpPr/>
            <p:nvPr/>
          </p:nvSpPr>
          <p:spPr>
            <a:xfrm>
              <a:off x="457200" y="2186129"/>
              <a:ext cx="932155" cy="38174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000" dirty="0" smtClean="0"/>
                <a:t>Symbolic kernel</a:t>
              </a:r>
              <a:endParaRPr lang="en-US" sz="1000" dirty="0"/>
            </a:p>
          </p:txBody>
        </p:sp>
        <p:sp>
          <p:nvSpPr>
            <p:cNvPr id="34" name="Rounded Rectangle 95"/>
            <p:cNvSpPr/>
            <p:nvPr/>
          </p:nvSpPr>
          <p:spPr>
            <a:xfrm>
              <a:off x="457201" y="2700073"/>
              <a:ext cx="932155" cy="38174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000" dirty="0" smtClean="0"/>
                <a:t>Code generation</a:t>
              </a:r>
              <a:endParaRPr lang="en-US" sz="1000" dirty="0"/>
            </a:p>
          </p:txBody>
        </p:sp>
      </p:grpSp>
      <p:sp>
        <p:nvSpPr>
          <p:cNvPr id="35" name="Rounded Rectangle 34"/>
          <p:cNvSpPr/>
          <p:nvPr/>
        </p:nvSpPr>
        <p:spPr>
          <a:xfrm>
            <a:off x="4750410" y="1464194"/>
            <a:ext cx="849737" cy="334684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smtClean="0"/>
              <a:t>C/C++</a:t>
            </a:r>
            <a:endParaRPr lang="en-US" sz="1000" dirty="0"/>
          </a:p>
        </p:txBody>
      </p:sp>
      <p:sp>
        <p:nvSpPr>
          <p:cNvPr id="36" name="Rounded Rectangle 35"/>
          <p:cNvSpPr/>
          <p:nvPr/>
        </p:nvSpPr>
        <p:spPr>
          <a:xfrm>
            <a:off x="5807788" y="1464194"/>
            <a:ext cx="849737" cy="33468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 smtClean="0"/>
              <a:t>Java/JastAdd</a:t>
            </a:r>
            <a:endParaRPr lang="en-US" sz="800" dirty="0"/>
          </a:p>
        </p:txBody>
      </p:sp>
      <p:sp>
        <p:nvSpPr>
          <p:cNvPr id="37" name="Rounded Rectangle 36"/>
          <p:cNvSpPr/>
          <p:nvPr/>
        </p:nvSpPr>
        <p:spPr>
          <a:xfrm>
            <a:off x="6869219" y="1464194"/>
            <a:ext cx="849737" cy="334684"/>
          </a:xfrm>
          <a:prstGeom prst="roundRect">
            <a:avLst/>
          </a:prstGeom>
          <a:solidFill>
            <a:srgbClr val="005475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900" dirty="0" smtClean="0"/>
              <a:t>Compilation target</a:t>
            </a:r>
            <a:endParaRPr lang="en-US" sz="900" dirty="0"/>
          </a:p>
        </p:txBody>
      </p:sp>
      <p:sp>
        <p:nvSpPr>
          <p:cNvPr id="38" name="Rounded Rectangle 37"/>
          <p:cNvSpPr/>
          <p:nvPr/>
        </p:nvSpPr>
        <p:spPr>
          <a:xfrm>
            <a:off x="7930650" y="1461873"/>
            <a:ext cx="849737" cy="334684"/>
          </a:xfrm>
          <a:prstGeom prst="roundRect">
            <a:avLst/>
          </a:prstGeom>
          <a:solidFill>
            <a:srgbClr val="E16B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smtClean="0"/>
              <a:t>Python package</a:t>
            </a:r>
            <a:endParaRPr lang="en-US" sz="1000" dirty="0"/>
          </a:p>
        </p:txBody>
      </p:sp>
      <p:cxnSp>
        <p:nvCxnSpPr>
          <p:cNvPr id="39" name="Straight Arrow Connector 38"/>
          <p:cNvCxnSpPr>
            <a:stCxn id="19" idx="2"/>
            <a:endCxn id="26" idx="0"/>
          </p:cNvCxnSpPr>
          <p:nvPr/>
        </p:nvCxnSpPr>
        <p:spPr>
          <a:xfrm flipH="1">
            <a:off x="5529021" y="2822919"/>
            <a:ext cx="307589" cy="117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9" idx="2"/>
            <a:endCxn id="27" idx="0"/>
          </p:cNvCxnSpPr>
          <p:nvPr/>
        </p:nvCxnSpPr>
        <p:spPr>
          <a:xfrm>
            <a:off x="5836610" y="2822919"/>
            <a:ext cx="781778" cy="1176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1" idx="1"/>
            <a:endCxn id="26" idx="0"/>
          </p:cNvCxnSpPr>
          <p:nvPr/>
        </p:nvCxnSpPr>
        <p:spPr>
          <a:xfrm flipH="1">
            <a:off x="5529021" y="2813314"/>
            <a:ext cx="2319298" cy="118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1"/>
            <a:endCxn id="27" idx="0"/>
          </p:cNvCxnSpPr>
          <p:nvPr/>
        </p:nvCxnSpPr>
        <p:spPr>
          <a:xfrm flipH="1">
            <a:off x="6618388" y="2813314"/>
            <a:ext cx="1229931" cy="1185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1" idx="2"/>
            <a:endCxn id="29" idx="0"/>
          </p:cNvCxnSpPr>
          <p:nvPr/>
        </p:nvCxnSpPr>
        <p:spPr>
          <a:xfrm flipH="1">
            <a:off x="7705311" y="3676790"/>
            <a:ext cx="850957" cy="322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1" idx="2"/>
            <a:endCxn id="23" idx="0"/>
          </p:cNvCxnSpPr>
          <p:nvPr/>
        </p:nvCxnSpPr>
        <p:spPr>
          <a:xfrm flipH="1">
            <a:off x="8178503" y="3676790"/>
            <a:ext cx="377765" cy="907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2"/>
          </p:cNvCxnSpPr>
          <p:nvPr/>
        </p:nvCxnSpPr>
        <p:spPr>
          <a:xfrm>
            <a:off x="5529021" y="4333956"/>
            <a:ext cx="308978" cy="223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3" idx="2"/>
            <a:endCxn id="17" idx="0"/>
          </p:cNvCxnSpPr>
          <p:nvPr/>
        </p:nvCxnSpPr>
        <p:spPr>
          <a:xfrm>
            <a:off x="5909541" y="4898444"/>
            <a:ext cx="1" cy="188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7" idx="1"/>
            <a:endCxn id="14" idx="3"/>
          </p:cNvCxnSpPr>
          <p:nvPr/>
        </p:nvCxnSpPr>
        <p:spPr>
          <a:xfrm flipH="1">
            <a:off x="5198398" y="5254006"/>
            <a:ext cx="286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1" idx="2"/>
            <a:endCxn id="15" idx="0"/>
          </p:cNvCxnSpPr>
          <p:nvPr/>
        </p:nvCxnSpPr>
        <p:spPr>
          <a:xfrm>
            <a:off x="8556268" y="3676790"/>
            <a:ext cx="756715" cy="1416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7" idx="2"/>
            <a:endCxn id="13" idx="0"/>
          </p:cNvCxnSpPr>
          <p:nvPr/>
        </p:nvCxnSpPr>
        <p:spPr>
          <a:xfrm flipH="1">
            <a:off x="5909541" y="4333759"/>
            <a:ext cx="708847" cy="230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9" idx="2"/>
            <a:endCxn id="23" idx="0"/>
          </p:cNvCxnSpPr>
          <p:nvPr/>
        </p:nvCxnSpPr>
        <p:spPr>
          <a:xfrm>
            <a:off x="7705311" y="4333759"/>
            <a:ext cx="473192" cy="250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3" idx="2"/>
            <a:endCxn id="25" idx="0"/>
          </p:cNvCxnSpPr>
          <p:nvPr/>
        </p:nvCxnSpPr>
        <p:spPr>
          <a:xfrm>
            <a:off x="8178503" y="4919081"/>
            <a:ext cx="0" cy="171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5" idx="1"/>
            <a:endCxn id="24" idx="3"/>
          </p:cNvCxnSpPr>
          <p:nvPr/>
        </p:nvCxnSpPr>
        <p:spPr>
          <a:xfrm flipH="1">
            <a:off x="7468891" y="5257919"/>
            <a:ext cx="284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4348661" y="5530996"/>
            <a:ext cx="5389190" cy="334684"/>
          </a:xfrm>
          <a:prstGeom prst="roundRect">
            <a:avLst/>
          </a:prstGeom>
          <a:solidFill>
            <a:srgbClr val="E16B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900" dirty="0" smtClean="0"/>
              <a:t>Python user scripts</a:t>
            </a:r>
            <a:endParaRPr lang="en-US" sz="900" dirty="0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091" y="5111542"/>
            <a:ext cx="480953" cy="629611"/>
          </a:xfrm>
          <a:prstGeom prst="rect">
            <a:avLst/>
          </a:prstGeom>
        </p:spPr>
      </p:pic>
      <p:pic>
        <p:nvPicPr>
          <p:cNvPr id="102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217" y="5116018"/>
            <a:ext cx="486288" cy="62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49" y="2806001"/>
            <a:ext cx="2311018" cy="1383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542" y="3252153"/>
            <a:ext cx="2090836" cy="1630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4485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890016"/>
            <a:ext cx="10972800" cy="548927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sv-SE" sz="2000" dirty="0"/>
              <a:t>FMI – Functional </a:t>
            </a:r>
            <a:r>
              <a:rPr lang="sv-SE" sz="2000" dirty="0" err="1"/>
              <a:t>Mock-up</a:t>
            </a:r>
            <a:r>
              <a:rPr lang="sv-SE" sz="2000" dirty="0"/>
              <a:t> Interface</a:t>
            </a:r>
          </a:p>
          <a:p>
            <a:pPr lvl="1"/>
            <a:r>
              <a:rPr lang="sv-SE" sz="2000" dirty="0" err="1" smtClean="0"/>
              <a:t>Open</a:t>
            </a:r>
            <a:r>
              <a:rPr lang="sv-SE" sz="2000" dirty="0" smtClean="0"/>
              <a:t> </a:t>
            </a:r>
            <a:r>
              <a:rPr lang="sv-SE" sz="2000" dirty="0"/>
              <a:t>interface standard for </a:t>
            </a:r>
            <a:r>
              <a:rPr lang="sv-SE" sz="2000" dirty="0"/>
              <a:t>model exchange between different modeling and simulation </a:t>
            </a:r>
            <a:r>
              <a:rPr lang="sv-SE" sz="2000" dirty="0" err="1"/>
              <a:t>environments</a:t>
            </a:r>
            <a:r>
              <a:rPr lang="sv-SE" sz="2000" dirty="0"/>
              <a:t>.</a:t>
            </a:r>
          </a:p>
          <a:p>
            <a:pPr lvl="1"/>
            <a:r>
              <a:rPr lang="sv-SE" sz="2000" dirty="0"/>
              <a:t>Consists of</a:t>
            </a:r>
          </a:p>
          <a:p>
            <a:pPr lvl="2"/>
            <a:r>
              <a:rPr lang="sv-SE" u="sng" dirty="0" err="1"/>
              <a:t>Model</a:t>
            </a:r>
            <a:r>
              <a:rPr lang="sv-SE" u="sng" dirty="0"/>
              <a:t> </a:t>
            </a:r>
            <a:r>
              <a:rPr lang="sv-SE" u="sng" dirty="0" err="1"/>
              <a:t>Description</a:t>
            </a:r>
            <a:r>
              <a:rPr lang="sv-SE" u="sng" dirty="0"/>
              <a:t> XML Schema</a:t>
            </a:r>
            <a:r>
              <a:rPr lang="sv-SE" dirty="0"/>
              <a:t>: </a:t>
            </a:r>
          </a:p>
          <a:p>
            <a:pPr lvl="2"/>
            <a:r>
              <a:rPr lang="sv-SE" dirty="0"/>
              <a:t>	</a:t>
            </a:r>
            <a:r>
              <a:rPr lang="sv-SE" dirty="0" err="1"/>
              <a:t>Define</a:t>
            </a:r>
            <a:r>
              <a:rPr lang="sv-SE" dirty="0"/>
              <a:t> </a:t>
            </a:r>
            <a:r>
              <a:rPr lang="sv-SE" dirty="0" err="1"/>
              <a:t>model</a:t>
            </a:r>
            <a:r>
              <a:rPr lang="sv-SE" dirty="0"/>
              <a:t> </a:t>
            </a:r>
            <a:r>
              <a:rPr lang="sv-SE" dirty="0" err="1"/>
              <a:t>variables</a:t>
            </a:r>
            <a:r>
              <a:rPr lang="sv-SE" dirty="0"/>
              <a:t> and  meta data.</a:t>
            </a:r>
          </a:p>
          <a:p>
            <a:pPr lvl="2"/>
            <a:r>
              <a:rPr lang="sv-SE" u="sng" dirty="0" err="1"/>
              <a:t>Model</a:t>
            </a:r>
            <a:r>
              <a:rPr lang="sv-SE" u="sng" dirty="0"/>
              <a:t> </a:t>
            </a:r>
            <a:r>
              <a:rPr lang="sv-SE" u="sng" dirty="0" err="1"/>
              <a:t>Binary</a:t>
            </a:r>
            <a:r>
              <a:rPr lang="sv-SE" u="sng" dirty="0"/>
              <a:t> Interface</a:t>
            </a:r>
            <a:r>
              <a:rPr lang="sv-SE" dirty="0"/>
              <a:t>: </a:t>
            </a:r>
          </a:p>
          <a:p>
            <a:pPr lvl="2"/>
            <a:r>
              <a:rPr lang="sv-SE" dirty="0"/>
              <a:t>	</a:t>
            </a:r>
            <a:r>
              <a:rPr lang="sv-SE" dirty="0"/>
              <a:t>C API to </a:t>
            </a:r>
            <a:r>
              <a:rPr lang="sv-SE" dirty="0" err="1"/>
              <a:t>expose</a:t>
            </a:r>
            <a:r>
              <a:rPr lang="sv-SE" dirty="0"/>
              <a:t> </a:t>
            </a:r>
            <a:r>
              <a:rPr lang="sv-SE" dirty="0" err="1"/>
              <a:t>model</a:t>
            </a:r>
            <a:r>
              <a:rPr lang="sv-SE" dirty="0"/>
              <a:t> </a:t>
            </a:r>
            <a:r>
              <a:rPr lang="sv-SE" dirty="0" err="1"/>
              <a:t>equations</a:t>
            </a:r>
            <a:r>
              <a:rPr lang="sv-SE" dirty="0"/>
              <a:t> </a:t>
            </a:r>
            <a:r>
              <a:rPr lang="sv-SE" dirty="0" err="1"/>
              <a:t>evalutation</a:t>
            </a:r>
            <a:r>
              <a:rPr lang="sv-SE" dirty="0" smtClean="0"/>
              <a:t>.</a:t>
            </a:r>
          </a:p>
          <a:p>
            <a:pPr lvl="2"/>
            <a:r>
              <a:rPr lang="sv-SE" dirty="0" err="1" smtClean="0"/>
              <a:t>Packaging</a:t>
            </a:r>
            <a:r>
              <a:rPr lang="sv-SE" dirty="0" smtClean="0"/>
              <a:t> </a:t>
            </a:r>
            <a:r>
              <a:rPr lang="sv-SE" dirty="0" err="1" smtClean="0"/>
              <a:t>into</a:t>
            </a:r>
            <a:r>
              <a:rPr lang="sv-SE" dirty="0" smtClean="0"/>
              <a:t> an </a:t>
            </a:r>
            <a:r>
              <a:rPr lang="sv-SE" dirty="0"/>
              <a:t>FMU – </a:t>
            </a:r>
            <a:r>
              <a:rPr lang="sv-SE" dirty="0" err="1"/>
              <a:t>Functional</a:t>
            </a:r>
            <a:r>
              <a:rPr lang="sv-SE" dirty="0"/>
              <a:t> </a:t>
            </a:r>
            <a:r>
              <a:rPr lang="sv-SE" dirty="0" err="1"/>
              <a:t>Mock-up</a:t>
            </a:r>
            <a:r>
              <a:rPr lang="sv-SE" dirty="0"/>
              <a:t> </a:t>
            </a:r>
            <a:r>
              <a:rPr lang="sv-SE" dirty="0" err="1"/>
              <a:t>Unit</a:t>
            </a:r>
            <a:endParaRPr lang="sv-SE" dirty="0"/>
          </a:p>
          <a:p>
            <a:pPr marL="1828800" lvl="4" indent="0">
              <a:buNone/>
            </a:pPr>
            <a:r>
              <a:rPr lang="sv-SE" dirty="0" err="1" smtClean="0"/>
              <a:t>Zip-file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err="1" smtClean="0"/>
              <a:t>specified</a:t>
            </a:r>
            <a:r>
              <a:rPr lang="sv-SE" dirty="0" smtClean="0"/>
              <a:t> </a:t>
            </a:r>
            <a:r>
              <a:rPr lang="sv-SE" dirty="0" err="1" smtClean="0"/>
              <a:t>content</a:t>
            </a:r>
            <a:endParaRPr lang="sv-SE" dirty="0"/>
          </a:p>
          <a:p>
            <a:pPr lvl="1"/>
            <a:r>
              <a:rPr lang="sv-SE" sz="2000" dirty="0" err="1" smtClean="0"/>
              <a:t>Development</a:t>
            </a:r>
            <a:r>
              <a:rPr lang="sv-SE" sz="2000" dirty="0" smtClean="0"/>
              <a:t> </a:t>
            </a:r>
            <a:r>
              <a:rPr lang="sv-SE" sz="2000" dirty="0" err="1"/>
              <a:t>started</a:t>
            </a:r>
            <a:r>
              <a:rPr lang="sv-SE" sz="2000" dirty="0"/>
              <a:t> as a part of the MODELISAR project</a:t>
            </a:r>
          </a:p>
          <a:p>
            <a:pPr lvl="2"/>
            <a:r>
              <a:rPr lang="sv-SE" dirty="0"/>
              <a:t>ITEA2 European project to improve the design of systems and embedded software in vehicles.</a:t>
            </a:r>
          </a:p>
          <a:p>
            <a:pPr lvl="2"/>
            <a:r>
              <a:rPr lang="sv-SE" dirty="0">
                <a:hlinkClick r:id="rId3"/>
              </a:rPr>
              <a:t>http://www.fmi-standard.org</a:t>
            </a:r>
            <a:r>
              <a:rPr lang="sv-SE" dirty="0" smtClean="0">
                <a:hlinkClick r:id="rId3"/>
              </a:rPr>
              <a:t>/</a:t>
            </a:r>
            <a:endParaRPr lang="sv-SE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latin typeface="ModelonTitilliumBold" panose="02000000000000000000" pitchFamily="2" charset="0"/>
              </a:rPr>
              <a:t>What is FMI?</a:t>
            </a:r>
            <a:endParaRPr lang="en-US" dirty="0">
              <a:latin typeface="ModelonTitilliumBold" panose="02000000000000000000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9886747" y="1"/>
            <a:ext cx="781258" cy="365125"/>
          </a:xfrm>
          <a:prstGeom prst="rect">
            <a:avLst/>
          </a:prstGeom>
        </p:spPr>
        <p:txBody>
          <a:bodyPr/>
          <a:lstStyle/>
          <a:p>
            <a:fld id="{B71C7501-9271-4239-A294-CE9FEFF988D4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429542" y="6394595"/>
            <a:ext cx="781258" cy="365125"/>
          </a:xfrm>
          <a:prstGeom prst="rect">
            <a:avLst/>
          </a:prstGeom>
        </p:spPr>
        <p:txBody>
          <a:bodyPr/>
          <a:lstStyle/>
          <a:p>
            <a:fld id="{B71C7501-9271-4239-A294-CE9FEFF988D4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8640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744" y="285298"/>
            <a:ext cx="7071992" cy="715066"/>
          </a:xfrm>
        </p:spPr>
        <p:txBody>
          <a:bodyPr>
            <a:noAutofit/>
          </a:bodyPr>
          <a:lstStyle/>
          <a:p>
            <a:r>
              <a:rPr lang="sv-SE" sz="3200" dirty="0" smtClean="0"/>
              <a:t>From Research </a:t>
            </a:r>
            <a:r>
              <a:rPr lang="sv-SE" sz="3200" dirty="0" err="1" smtClean="0"/>
              <a:t>project</a:t>
            </a:r>
            <a:r>
              <a:rPr lang="sv-SE" sz="3200" dirty="0" smtClean="0"/>
              <a:t> </a:t>
            </a:r>
            <a:br>
              <a:rPr lang="sv-SE" sz="3200" dirty="0" smtClean="0"/>
            </a:br>
            <a:r>
              <a:rPr lang="sv-SE" sz="3200" dirty="0" smtClean="0"/>
              <a:t>to </a:t>
            </a:r>
            <a:r>
              <a:rPr lang="sv-SE" sz="3200" dirty="0" err="1" smtClean="0"/>
              <a:t>industrial</a:t>
            </a:r>
            <a:r>
              <a:rPr lang="sv-SE" sz="3200" dirty="0" smtClean="0"/>
              <a:t> </a:t>
            </a:r>
            <a:r>
              <a:rPr lang="sv-SE" sz="3200" dirty="0" err="1" smtClean="0"/>
              <a:t>Modelica</a:t>
            </a:r>
            <a:r>
              <a:rPr lang="sv-SE" sz="3200" dirty="0" smtClean="0"/>
              <a:t> </a:t>
            </a:r>
            <a:r>
              <a:rPr lang="sv-SE" sz="3200" dirty="0" err="1" smtClean="0"/>
              <a:t>Compiler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dirty="0" smtClean="0"/>
              <a:t>11th </a:t>
            </a:r>
            <a:r>
              <a:rPr lang="sv-SE" dirty="0" err="1" smtClean="0"/>
              <a:t>Modelica</a:t>
            </a:r>
            <a:r>
              <a:rPr lang="sv-SE" dirty="0" smtClean="0"/>
              <a:t> Conference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0540723" y="6394595"/>
            <a:ext cx="1041677" cy="365125"/>
          </a:xfrm>
          <a:prstGeom prst="rect">
            <a:avLst/>
          </a:prstGeom>
        </p:spPr>
        <p:txBody>
          <a:bodyPr/>
          <a:lstStyle/>
          <a:p>
            <a:fld id="{B71C7501-9271-4239-A294-CE9FEFF988D4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556768" y="1160748"/>
            <a:ext cx="6475336" cy="2077219"/>
          </a:xfrm>
          <a:prstGeom prst="roundRect">
            <a:avLst>
              <a:gd name="adj" fmla="val 596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sz="3200" dirty="0" smtClean="0"/>
              <a:t>JModelica.org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 smtClean="0"/>
              <a:t>Open source licens (GPL)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 smtClean="0"/>
              <a:t>Base-line Modelica and FMI support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 smtClean="0"/>
              <a:t>Modular components and openendedness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 smtClean="0"/>
              <a:t>Community support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 smtClean="0"/>
              <a:t>Python scripting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56768" y="3425767"/>
            <a:ext cx="6475336" cy="2571709"/>
          </a:xfrm>
          <a:prstGeom prst="roundRect">
            <a:avLst>
              <a:gd name="adj" fmla="val 4882"/>
            </a:avLst>
          </a:prstGeom>
          <a:solidFill>
            <a:srgbClr val="E16B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sz="2800" dirty="0" smtClean="0"/>
              <a:t>OPTIMICA Compiler Toolkit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 smtClean="0"/>
              <a:t>Based on JModelica.org </a:t>
            </a:r>
            <a:r>
              <a:rPr lang="sv-SE" dirty="0" err="1" smtClean="0"/>
              <a:t>components</a:t>
            </a:r>
            <a:endParaRPr lang="sv-S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 smtClean="0"/>
              <a:t>End-</a:t>
            </a:r>
            <a:r>
              <a:rPr lang="sv-SE" dirty="0" err="1" smtClean="0"/>
              <a:t>user</a:t>
            </a:r>
            <a:r>
              <a:rPr lang="sv-SE" dirty="0" smtClean="0"/>
              <a:t> and OEM </a:t>
            </a:r>
            <a:r>
              <a:rPr lang="sv-SE" dirty="0" err="1" smtClean="0"/>
              <a:t>licenses</a:t>
            </a:r>
            <a:endParaRPr lang="sv-S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 err="1" smtClean="0"/>
              <a:t>Python</a:t>
            </a:r>
            <a:r>
              <a:rPr lang="sv-SE" dirty="0" smtClean="0"/>
              <a:t> and MATLAB </a:t>
            </a:r>
            <a:r>
              <a:rPr lang="sv-SE" dirty="0" err="1" smtClean="0"/>
              <a:t>scripting</a:t>
            </a:r>
            <a:endParaRPr lang="sv-S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 err="1" smtClean="0"/>
              <a:t>Encrypted</a:t>
            </a:r>
            <a:r>
              <a:rPr lang="sv-SE" dirty="0" smtClean="0"/>
              <a:t> </a:t>
            </a:r>
            <a:r>
              <a:rPr lang="sv-SE" dirty="0" err="1" smtClean="0"/>
              <a:t>library</a:t>
            </a:r>
            <a:r>
              <a:rPr lang="sv-SE" dirty="0" smtClean="0"/>
              <a:t> support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 err="1" smtClean="0"/>
              <a:t>Steady-state</a:t>
            </a:r>
            <a:r>
              <a:rPr lang="sv-SE" dirty="0" smtClean="0"/>
              <a:t> simulation support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 err="1" smtClean="0"/>
              <a:t>Third</a:t>
            </a:r>
            <a:r>
              <a:rPr lang="sv-SE" dirty="0" smtClean="0"/>
              <a:t> party numerical solvers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 smtClean="0"/>
              <a:t>Support </a:t>
            </a:r>
            <a:r>
              <a:rPr lang="sv-SE" dirty="0" err="1" smtClean="0"/>
              <a:t>contract</a:t>
            </a:r>
            <a:endParaRPr lang="sv-SE" dirty="0" smtClean="0"/>
          </a:p>
        </p:txBody>
      </p:sp>
      <p:pic>
        <p:nvPicPr>
          <p:cNvPr id="11" name="Platshållare för innehåll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03" r="-1"/>
          <a:stretch/>
        </p:blipFill>
        <p:spPr>
          <a:xfrm>
            <a:off x="7529786" y="-5663"/>
            <a:ext cx="5363168" cy="6862859"/>
          </a:xfrm>
          <a:prstGeom prst="rect">
            <a:avLst/>
          </a:prstGeom>
        </p:spPr>
      </p:pic>
      <p:grpSp>
        <p:nvGrpSpPr>
          <p:cNvPr id="12" name="Grupp 8"/>
          <p:cNvGrpSpPr/>
          <p:nvPr/>
        </p:nvGrpSpPr>
        <p:grpSpPr>
          <a:xfrm>
            <a:off x="7822656" y="3543353"/>
            <a:ext cx="4369344" cy="2011327"/>
            <a:chOff x="7518230" y="1341616"/>
            <a:chExt cx="5686323" cy="2011327"/>
          </a:xfrm>
        </p:grpSpPr>
        <p:sp>
          <p:nvSpPr>
            <p:cNvPr id="13" name="Rektangel med rundade hörn 9"/>
            <p:cNvSpPr/>
            <p:nvPr/>
          </p:nvSpPr>
          <p:spPr>
            <a:xfrm>
              <a:off x="7611942" y="1440464"/>
              <a:ext cx="5498899" cy="1619398"/>
            </a:xfrm>
            <a:prstGeom prst="roundRect">
              <a:avLst>
                <a:gd name="adj" fmla="val 2824"/>
              </a:avLst>
            </a:prstGeom>
            <a:solidFill>
              <a:srgbClr val="00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14" name="Grupp 10"/>
            <p:cNvGrpSpPr/>
            <p:nvPr/>
          </p:nvGrpSpPr>
          <p:grpSpPr>
            <a:xfrm>
              <a:off x="7518230" y="1341616"/>
              <a:ext cx="5686323" cy="2011327"/>
              <a:chOff x="1556861" y="2511381"/>
              <a:chExt cx="10721090" cy="2011327"/>
            </a:xfrm>
          </p:grpSpPr>
          <p:sp>
            <p:nvSpPr>
              <p:cNvPr id="15" name="textruta 11"/>
              <p:cNvSpPr txBox="1"/>
              <p:nvPr/>
            </p:nvSpPr>
            <p:spPr>
              <a:xfrm>
                <a:off x="1556861" y="2511381"/>
                <a:ext cx="133024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sz="7200" dirty="0" smtClean="0">
                    <a:solidFill>
                      <a:srgbClr val="D96829"/>
                    </a:solidFill>
                  </a:rPr>
                  <a:t>”</a:t>
                </a:r>
                <a:endParaRPr lang="sv-SE" sz="2800" dirty="0"/>
              </a:p>
            </p:txBody>
          </p:sp>
          <p:sp>
            <p:nvSpPr>
              <p:cNvPr id="16" name="Rektangel 12"/>
              <p:cNvSpPr/>
              <p:nvPr/>
            </p:nvSpPr>
            <p:spPr>
              <a:xfrm>
                <a:off x="2621684" y="2768382"/>
                <a:ext cx="9656267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[</a:t>
                </a:r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</a:rPr>
                  <a:t>We are] applying the platform to Mitsubishi Electric </a:t>
                </a:r>
                <a:r>
                  <a:rPr 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Problems</a:t>
                </a:r>
              </a:p>
              <a:p>
                <a:endParaRPr lang="en-US" dirty="0">
                  <a:solidFill>
                    <a:schemeClr val="bg1">
                      <a:lumMod val="95000"/>
                    </a:schemeClr>
                  </a:solidFill>
                </a:endParaRPr>
              </a:p>
              <a:p>
                <a:r>
                  <a:rPr lang="en-US" dirty="0" smtClean="0">
                    <a:solidFill>
                      <a:schemeClr val="bg1">
                        <a:lumMod val="9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odelonTitilliumBold" panose="02000000000000000000" pitchFamily="2" charset="0"/>
                  </a:rPr>
                  <a:t>Scott </a:t>
                </a:r>
                <a:r>
                  <a:rPr lang="en-US" dirty="0" err="1">
                    <a:solidFill>
                      <a:schemeClr val="bg1">
                        <a:lumMod val="9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odelonTitilliumBold" panose="02000000000000000000" pitchFamily="2" charset="0"/>
                  </a:rPr>
                  <a:t>Bortoff</a:t>
                </a:r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odelonTitilliumBold" panose="02000000000000000000" pitchFamily="2" charset="0"/>
                  </a:rPr>
                  <a:t>, Mitsubishi Electric Research </a:t>
                </a:r>
                <a:r>
                  <a:rPr lang="en-US" dirty="0" err="1">
                    <a:solidFill>
                      <a:schemeClr val="bg1">
                        <a:lumMod val="9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odelonTitilliumBold" panose="02000000000000000000" pitchFamily="2" charset="0"/>
                  </a:rPr>
                  <a:t>Laboraties</a:t>
                </a:r>
                <a:endParaRPr lang="en-US" dirty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odelonTitilliumBold" panose="02000000000000000000" pitchFamily="2" charset="0"/>
                </a:endParaRPr>
              </a:p>
              <a:p>
                <a:endParaRPr lang="sv-SE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</p:grpSp>
      <p:sp>
        <p:nvSpPr>
          <p:cNvPr id="22" name="Rektangel med rundade hörn 9"/>
          <p:cNvSpPr/>
          <p:nvPr/>
        </p:nvSpPr>
        <p:spPr>
          <a:xfrm>
            <a:off x="7896200" y="5429396"/>
            <a:ext cx="4225328" cy="1217432"/>
          </a:xfrm>
          <a:prstGeom prst="roundRect">
            <a:avLst>
              <a:gd name="adj" fmla="val 2824"/>
            </a:avLst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3" name="Rektangel 12"/>
          <p:cNvSpPr/>
          <p:nvPr/>
        </p:nvSpPr>
        <p:spPr>
          <a:xfrm>
            <a:off x="8186149" y="5446499"/>
            <a:ext cx="39353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It was so much easier when we did not have any real users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delonTitilliumBold" panose="02000000000000000000" pitchFamily="2" charset="0"/>
              </a:rPr>
              <a:t>Jon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delonTitilliumBold" panose="02000000000000000000" pitchFamily="2" charset="0"/>
              </a:rPr>
              <a:t>Sten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delonTitilliumBold" panose="02000000000000000000" pitchFamily="2" charset="0"/>
              </a:rPr>
              <a:t>, Modelon</a:t>
            </a:r>
            <a:endParaRPr lang="sv-SE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ruta 11"/>
          <p:cNvSpPr txBox="1"/>
          <p:nvPr/>
        </p:nvSpPr>
        <p:spPr>
          <a:xfrm>
            <a:off x="7840149" y="5261599"/>
            <a:ext cx="5421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7200" dirty="0" smtClean="0">
                <a:solidFill>
                  <a:srgbClr val="D96829"/>
                </a:solidFill>
              </a:rPr>
              <a:t>”</a:t>
            </a:r>
            <a:endParaRPr lang="sv-SE" sz="2800" dirty="0"/>
          </a:p>
        </p:txBody>
      </p:sp>
    </p:spTree>
    <p:extLst>
      <p:ext uri="{BB962C8B-B14F-4D97-AF65-F5344CB8AC3E}">
        <p14:creationId xmlns:p14="http://schemas.microsoft.com/office/powerpoint/2010/main" val="2814119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Modelica</a:t>
            </a:r>
            <a:r>
              <a:rPr lang="sv-SE" dirty="0" smtClean="0"/>
              <a:t> </a:t>
            </a:r>
            <a:r>
              <a:rPr lang="sv-SE" dirty="0" err="1" smtClean="0"/>
              <a:t>compiler</a:t>
            </a:r>
            <a:r>
              <a:rPr lang="sv-SE" dirty="0" smtClean="0"/>
              <a:t> </a:t>
            </a:r>
            <a:r>
              <a:rPr lang="sv-SE" dirty="0" err="1" smtClean="0"/>
              <a:t>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Symbolic simplifications</a:t>
            </a:r>
          </a:p>
          <a:p>
            <a:r>
              <a:rPr lang="sv-SE" dirty="0" smtClean="0"/>
              <a:t>Index reduction</a:t>
            </a:r>
          </a:p>
          <a:p>
            <a:r>
              <a:rPr lang="sv-SE" b="1" dirty="0" smtClean="0"/>
              <a:t>Equation sorting and Block Lower Triangular form</a:t>
            </a:r>
          </a:p>
          <a:p>
            <a:r>
              <a:rPr lang="sv-SE" b="1" dirty="0" smtClean="0"/>
              <a:t>Tearing of systems </a:t>
            </a:r>
            <a:r>
              <a:rPr lang="sv-SE" b="1" dirty="0" err="1" smtClean="0"/>
              <a:t>of</a:t>
            </a:r>
            <a:r>
              <a:rPr lang="sv-SE" b="1" dirty="0" smtClean="0"/>
              <a:t> </a:t>
            </a:r>
            <a:r>
              <a:rPr lang="sv-SE" b="1" dirty="0" err="1" smtClean="0"/>
              <a:t>equations</a:t>
            </a:r>
            <a:endParaRPr lang="sv-SE" b="1" dirty="0" smtClean="0"/>
          </a:p>
          <a:p>
            <a:r>
              <a:rPr lang="sv-SE" dirty="0" err="1" smtClean="0"/>
              <a:t>Code</a:t>
            </a:r>
            <a:r>
              <a:rPr lang="sv-SE" dirty="0" smtClean="0"/>
              <a:t> generation (XML and C)</a:t>
            </a:r>
            <a:endParaRPr lang="sv-SE" dirty="0" smtClean="0"/>
          </a:p>
          <a:p>
            <a:r>
              <a:rPr lang="sv-SE" dirty="0" err="1" smtClean="0"/>
              <a:t>Linking</a:t>
            </a:r>
            <a:r>
              <a:rPr lang="sv-SE" dirty="0" smtClean="0"/>
              <a:t> in run-</a:t>
            </a:r>
            <a:r>
              <a:rPr lang="sv-SE" dirty="0" err="1" smtClean="0"/>
              <a:t>time</a:t>
            </a:r>
            <a:r>
              <a:rPr lang="sv-SE" dirty="0" smtClean="0"/>
              <a:t> </a:t>
            </a:r>
            <a:r>
              <a:rPr lang="sv-SE" dirty="0" err="1" smtClean="0"/>
              <a:t>library</a:t>
            </a:r>
            <a:r>
              <a:rPr lang="sv-SE" dirty="0" smtClean="0"/>
              <a:t> (</a:t>
            </a:r>
            <a:r>
              <a:rPr lang="sv-SE" dirty="0" err="1" smtClean="0"/>
              <a:t>numerical</a:t>
            </a:r>
            <a:r>
              <a:rPr lang="sv-SE" dirty="0" smtClean="0"/>
              <a:t> </a:t>
            </a:r>
            <a:r>
              <a:rPr lang="sv-SE" dirty="0" err="1" smtClean="0"/>
              <a:t>solvers</a:t>
            </a:r>
            <a:r>
              <a:rPr lang="sv-SE" dirty="0" smtClean="0"/>
              <a:t>) and </a:t>
            </a:r>
            <a:r>
              <a:rPr lang="sv-SE" dirty="0" err="1" smtClean="0"/>
              <a:t>packaging</a:t>
            </a:r>
            <a:endParaRPr lang="sv-SE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29542" y="6394595"/>
            <a:ext cx="781258" cy="365125"/>
          </a:xfrm>
          <a:prstGeom prst="rect">
            <a:avLst/>
          </a:prstGeom>
        </p:spPr>
        <p:txBody>
          <a:bodyPr/>
          <a:lstStyle/>
          <a:p>
            <a:fld id="{B71C7501-9271-4239-A294-CE9FEFF988D4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2344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9429542" y="6394595"/>
            <a:ext cx="781258" cy="365125"/>
          </a:xfrm>
          <a:prstGeom prst="rect">
            <a:avLst/>
          </a:prstGeom>
        </p:spPr>
        <p:txBody>
          <a:bodyPr/>
          <a:lstStyle/>
          <a:p>
            <a:fld id="{B71C7501-9271-4239-A294-CE9FEFF988D4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Equation sorting Example</a:t>
            </a:r>
            <a:endParaRPr lang="sv-SE" dirty="0"/>
          </a:p>
        </p:txBody>
      </p:sp>
      <p:grpSp>
        <p:nvGrpSpPr>
          <p:cNvPr id="5" name="Group 4"/>
          <p:cNvGrpSpPr/>
          <p:nvPr/>
        </p:nvGrpSpPr>
        <p:grpSpPr>
          <a:xfrm>
            <a:off x="3359696" y="2204864"/>
            <a:ext cx="5448300" cy="3276600"/>
            <a:chOff x="0" y="0"/>
            <a:chExt cx="5448300" cy="3276600"/>
          </a:xfrm>
        </p:grpSpPr>
        <p:pic>
          <p:nvPicPr>
            <p:cNvPr id="6" name="Picture 5"/>
            <p:cNvPicPr>
              <a:picLocks noGrp="1" noChangeAspect="1"/>
            </p:cNvPicPr>
            <p:nvPr/>
          </p:nvPicPr>
          <p:blipFill rotWithShape="1">
            <a:blip r:embed="rId2" cstate="print"/>
            <a:srcRect t="6123" b="6123"/>
            <a:stretch/>
          </p:blipFill>
          <p:spPr bwMode="auto">
            <a:xfrm>
              <a:off x="0" y="0"/>
              <a:ext cx="3381375" cy="327660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3790950" y="0"/>
              <a:ext cx="1657350" cy="3076575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1050">
                  <a:solidFill>
                    <a:srgbClr val="0000FF"/>
                  </a:solidFill>
                  <a:latin typeface="Courier New,courier"/>
                  <a:ea typeface="Times New Roman"/>
                  <a:cs typeface="MS Shell Dlg 2"/>
                </a:rPr>
                <a:t>model</a:t>
              </a:r>
              <a:r>
                <a:rPr lang="en-US" sz="1050">
                  <a:latin typeface="Courier New,courier"/>
                  <a:ea typeface="Times New Roman"/>
                  <a:cs typeface="MS Shell Dlg 2"/>
                </a:rPr>
                <a:t> Circuit</a:t>
              </a:r>
              <a:endParaRPr lang="sv-SE" sz="1100">
                <a:latin typeface="Calibri"/>
                <a:ea typeface="Calibri"/>
                <a:cs typeface="Times New Roman"/>
              </a:endParaRPr>
            </a:p>
            <a:p>
              <a:pPr>
                <a:lnSpc>
                  <a:spcPct val="115000"/>
                </a:lnSpc>
              </a:pPr>
              <a:r>
                <a:rPr lang="en-US" sz="1050">
                  <a:latin typeface="Courier New,courier"/>
                  <a:ea typeface="Times New Roman"/>
                  <a:cs typeface="MS Shell Dlg 2"/>
                </a:rPr>
                <a:t>  </a:t>
              </a:r>
              <a:r>
                <a:rPr lang="en-US" sz="1050">
                  <a:solidFill>
                    <a:srgbClr val="FF0000"/>
                  </a:solidFill>
                  <a:latin typeface="Courier New,courier"/>
                  <a:ea typeface="Times New Roman"/>
                  <a:cs typeface="MS Shell Dlg 2"/>
                </a:rPr>
                <a:t>Real</a:t>
              </a:r>
              <a:r>
                <a:rPr lang="en-US" sz="1050">
                  <a:latin typeface="Courier New,courier"/>
                  <a:ea typeface="Times New Roman"/>
                  <a:cs typeface="MS Shell Dlg 2"/>
                </a:rPr>
                <a:t> u0,u1,u2,u3,uL;</a:t>
              </a:r>
              <a:endParaRPr lang="sv-SE" sz="1100">
                <a:latin typeface="Calibri"/>
                <a:ea typeface="Calibri"/>
                <a:cs typeface="Times New Roman"/>
              </a:endParaRPr>
            </a:p>
            <a:p>
              <a:pPr>
                <a:lnSpc>
                  <a:spcPct val="115000"/>
                </a:lnSpc>
              </a:pPr>
              <a:r>
                <a:rPr lang="en-US" sz="1050">
                  <a:latin typeface="Courier New,courier"/>
                  <a:ea typeface="Times New Roman"/>
                  <a:cs typeface="MS Shell Dlg 2"/>
                </a:rPr>
                <a:t>  </a:t>
              </a:r>
              <a:r>
                <a:rPr lang="sv-SE" sz="1050">
                  <a:solidFill>
                    <a:srgbClr val="FF0000"/>
                  </a:solidFill>
                  <a:latin typeface="Courier New,courier"/>
                  <a:ea typeface="Times New Roman"/>
                  <a:cs typeface="MS Shell Dlg 2"/>
                </a:rPr>
                <a:t>Real</a:t>
              </a:r>
              <a:r>
                <a:rPr lang="sv-SE" sz="1050">
                  <a:latin typeface="Courier New,courier"/>
                  <a:ea typeface="Times New Roman"/>
                  <a:cs typeface="MS Shell Dlg 2"/>
                </a:rPr>
                <a:t> i0,i1,i2,i3,iL;</a:t>
              </a:r>
              <a:endParaRPr lang="sv-SE" sz="1100">
                <a:latin typeface="Calibri"/>
                <a:ea typeface="Calibri"/>
                <a:cs typeface="Times New Roman"/>
              </a:endParaRPr>
            </a:p>
            <a:p>
              <a:pPr>
                <a:lnSpc>
                  <a:spcPct val="115000"/>
                </a:lnSpc>
              </a:pPr>
              <a:r>
                <a:rPr lang="sv-SE" sz="1050">
                  <a:latin typeface="Courier New,courier"/>
                  <a:ea typeface="Times New Roman"/>
                  <a:cs typeface="MS Shell Dlg 2"/>
                </a:rPr>
                <a:t>  </a:t>
              </a:r>
              <a:r>
                <a:rPr lang="en-US" sz="1050">
                  <a:solidFill>
                    <a:srgbClr val="0000FF"/>
                  </a:solidFill>
                  <a:latin typeface="Courier New,courier"/>
                  <a:ea typeface="Times New Roman"/>
                  <a:cs typeface="MS Shell Dlg 2"/>
                </a:rPr>
                <a:t>parameter </a:t>
              </a:r>
              <a:r>
                <a:rPr lang="en-US" sz="1050">
                  <a:solidFill>
                    <a:srgbClr val="FF0000"/>
                  </a:solidFill>
                  <a:latin typeface="Courier New,courier"/>
                  <a:ea typeface="Times New Roman"/>
                  <a:cs typeface="MS Shell Dlg 2"/>
                </a:rPr>
                <a:t>Real</a:t>
              </a:r>
              <a:r>
                <a:rPr lang="en-US" sz="1050">
                  <a:latin typeface="Courier New,courier"/>
                  <a:ea typeface="Times New Roman"/>
                  <a:cs typeface="MS Shell Dlg 2"/>
                </a:rPr>
                <a:t> R1 = 1;</a:t>
              </a:r>
              <a:endParaRPr lang="sv-SE" sz="1100">
                <a:latin typeface="Calibri"/>
                <a:ea typeface="Calibri"/>
                <a:cs typeface="Times New Roman"/>
              </a:endParaRPr>
            </a:p>
            <a:p>
              <a:pPr>
                <a:lnSpc>
                  <a:spcPct val="115000"/>
                </a:lnSpc>
              </a:pPr>
              <a:r>
                <a:rPr lang="en-US" sz="1050">
                  <a:latin typeface="Courier New,courier"/>
                  <a:ea typeface="Times New Roman"/>
                  <a:cs typeface="MS Shell Dlg 2"/>
                </a:rPr>
                <a:t>  </a:t>
              </a:r>
              <a:r>
                <a:rPr lang="en-US" sz="1050">
                  <a:solidFill>
                    <a:srgbClr val="0000FF"/>
                  </a:solidFill>
                  <a:latin typeface="Courier New,courier"/>
                  <a:ea typeface="Times New Roman"/>
                  <a:cs typeface="MS Shell Dlg 2"/>
                </a:rPr>
                <a:t>parameter </a:t>
              </a:r>
              <a:r>
                <a:rPr lang="en-US" sz="1050">
                  <a:solidFill>
                    <a:srgbClr val="FF0000"/>
                  </a:solidFill>
                  <a:latin typeface="Courier New,courier"/>
                  <a:ea typeface="Times New Roman"/>
                  <a:cs typeface="MS Shell Dlg 2"/>
                </a:rPr>
                <a:t>Real</a:t>
              </a:r>
              <a:r>
                <a:rPr lang="en-US" sz="1050">
                  <a:latin typeface="Courier New,courier"/>
                  <a:ea typeface="Times New Roman"/>
                  <a:cs typeface="MS Shell Dlg 2"/>
                </a:rPr>
                <a:t> R2 = 1;</a:t>
              </a:r>
              <a:endParaRPr lang="sv-SE" sz="1100">
                <a:latin typeface="Calibri"/>
                <a:ea typeface="Calibri"/>
                <a:cs typeface="Times New Roman"/>
              </a:endParaRPr>
            </a:p>
            <a:p>
              <a:pPr>
                <a:lnSpc>
                  <a:spcPct val="115000"/>
                </a:lnSpc>
              </a:pPr>
              <a:r>
                <a:rPr lang="en-US" sz="1050">
                  <a:latin typeface="Courier New,courier"/>
                  <a:ea typeface="Times New Roman"/>
                  <a:cs typeface="MS Shell Dlg 2"/>
                </a:rPr>
                <a:t>  </a:t>
              </a:r>
              <a:r>
                <a:rPr lang="en-US" sz="1050">
                  <a:solidFill>
                    <a:srgbClr val="0000FF"/>
                  </a:solidFill>
                  <a:latin typeface="Courier New,courier"/>
                  <a:ea typeface="Times New Roman"/>
                  <a:cs typeface="MS Shell Dlg 2"/>
                </a:rPr>
                <a:t>parameter </a:t>
              </a:r>
              <a:r>
                <a:rPr lang="en-US" sz="1050">
                  <a:solidFill>
                    <a:srgbClr val="FF0000"/>
                  </a:solidFill>
                  <a:latin typeface="Courier New,courier"/>
                  <a:ea typeface="Times New Roman"/>
                  <a:cs typeface="MS Shell Dlg 2"/>
                </a:rPr>
                <a:t>Real</a:t>
              </a:r>
              <a:r>
                <a:rPr lang="en-US" sz="1050">
                  <a:latin typeface="Courier New,courier"/>
                  <a:ea typeface="Times New Roman"/>
                  <a:cs typeface="MS Shell Dlg 2"/>
                </a:rPr>
                <a:t> R3 = 1;</a:t>
              </a:r>
              <a:endParaRPr lang="sv-SE" sz="1100">
                <a:latin typeface="Calibri"/>
                <a:ea typeface="Calibri"/>
                <a:cs typeface="Times New Roman"/>
              </a:endParaRPr>
            </a:p>
            <a:p>
              <a:pPr>
                <a:lnSpc>
                  <a:spcPct val="115000"/>
                </a:lnSpc>
              </a:pPr>
              <a:r>
                <a:rPr lang="en-US" sz="1050">
                  <a:latin typeface="Courier New,courier"/>
                  <a:ea typeface="Times New Roman"/>
                  <a:cs typeface="MS Shell Dlg 2"/>
                </a:rPr>
                <a:t>  </a:t>
              </a:r>
              <a:r>
                <a:rPr lang="en-US" sz="1050">
                  <a:solidFill>
                    <a:srgbClr val="0000FF"/>
                  </a:solidFill>
                  <a:latin typeface="Courier New,courier"/>
                  <a:ea typeface="Times New Roman"/>
                  <a:cs typeface="MS Shell Dlg 2"/>
                </a:rPr>
                <a:t>parameter </a:t>
              </a:r>
              <a:r>
                <a:rPr lang="en-US" sz="1050">
                  <a:solidFill>
                    <a:srgbClr val="FF0000"/>
                  </a:solidFill>
                  <a:latin typeface="Courier New,courier"/>
                  <a:ea typeface="Times New Roman"/>
                  <a:cs typeface="MS Shell Dlg 2"/>
                </a:rPr>
                <a:t>Real</a:t>
              </a:r>
              <a:r>
                <a:rPr lang="en-US" sz="1050">
                  <a:latin typeface="Courier New,courier"/>
                  <a:ea typeface="Times New Roman"/>
                  <a:cs typeface="MS Shell Dlg 2"/>
                </a:rPr>
                <a:t> L = 1;</a:t>
              </a:r>
              <a:endParaRPr lang="sv-SE" sz="1100">
                <a:latin typeface="Calibri"/>
                <a:ea typeface="Calibri"/>
                <a:cs typeface="Times New Roman"/>
              </a:endParaRPr>
            </a:p>
            <a:p>
              <a:pPr>
                <a:lnSpc>
                  <a:spcPct val="115000"/>
                </a:lnSpc>
              </a:pPr>
              <a:r>
                <a:rPr lang="sv-SE" sz="1050">
                  <a:solidFill>
                    <a:srgbClr val="0000FF"/>
                  </a:solidFill>
                  <a:latin typeface="Courier New,courier"/>
                  <a:ea typeface="Times New Roman"/>
                  <a:cs typeface="MS Shell Dlg 2"/>
                </a:rPr>
                <a:t>equation </a:t>
              </a:r>
              <a:endParaRPr lang="sv-SE" sz="1100">
                <a:latin typeface="Calibri"/>
                <a:ea typeface="Calibri"/>
                <a:cs typeface="Times New Roman"/>
              </a:endParaRPr>
            </a:p>
            <a:p>
              <a:pPr>
                <a:lnSpc>
                  <a:spcPct val="115000"/>
                </a:lnSpc>
              </a:pPr>
              <a:r>
                <a:rPr lang="sv-SE" sz="1050">
                  <a:latin typeface="Courier New,courier"/>
                  <a:ea typeface="Times New Roman"/>
                  <a:cs typeface="MS Shell Dlg 2"/>
                </a:rPr>
                <a:t>  u0 =</a:t>
              </a:r>
              <a:r>
                <a:rPr lang="sv-SE" sz="1050">
                  <a:solidFill>
                    <a:srgbClr val="FF0000"/>
                  </a:solidFill>
                  <a:latin typeface="Courier New,courier"/>
                  <a:ea typeface="Times New Roman"/>
                  <a:cs typeface="MS Shell Dlg 2"/>
                </a:rPr>
                <a:t> sin</a:t>
              </a:r>
              <a:r>
                <a:rPr lang="sv-SE" sz="1050">
                  <a:latin typeface="Courier New,courier"/>
                  <a:ea typeface="Times New Roman"/>
                  <a:cs typeface="MS Shell Dlg 2"/>
                </a:rPr>
                <a:t>(time);</a:t>
              </a:r>
              <a:endParaRPr lang="sv-SE" sz="1100">
                <a:latin typeface="Calibri"/>
                <a:ea typeface="Calibri"/>
                <a:cs typeface="Times New Roman"/>
              </a:endParaRPr>
            </a:p>
            <a:p>
              <a:pPr>
                <a:lnSpc>
                  <a:spcPct val="115000"/>
                </a:lnSpc>
              </a:pPr>
              <a:r>
                <a:rPr lang="sv-SE" sz="1050">
                  <a:latin typeface="Courier New,courier"/>
                  <a:ea typeface="Times New Roman"/>
                  <a:cs typeface="MS Shell Dlg 2"/>
                </a:rPr>
                <a:t>  u1 = R1*i1;</a:t>
              </a:r>
              <a:endParaRPr lang="sv-SE" sz="1100">
                <a:latin typeface="Calibri"/>
                <a:ea typeface="Calibri"/>
                <a:cs typeface="Times New Roman"/>
              </a:endParaRPr>
            </a:p>
            <a:p>
              <a:pPr>
                <a:lnSpc>
                  <a:spcPct val="115000"/>
                </a:lnSpc>
              </a:pPr>
              <a:r>
                <a:rPr lang="sv-SE" sz="1050">
                  <a:latin typeface="Courier New,courier"/>
                  <a:ea typeface="Times New Roman"/>
                  <a:cs typeface="MS Shell Dlg 2"/>
                </a:rPr>
                <a:t>  u2 = R2*i2;</a:t>
              </a:r>
              <a:endParaRPr lang="sv-SE" sz="1100">
                <a:latin typeface="Calibri"/>
                <a:ea typeface="Calibri"/>
                <a:cs typeface="Times New Roman"/>
              </a:endParaRPr>
            </a:p>
            <a:p>
              <a:pPr>
                <a:lnSpc>
                  <a:spcPct val="115000"/>
                </a:lnSpc>
              </a:pPr>
              <a:r>
                <a:rPr lang="sv-SE" sz="1050">
                  <a:latin typeface="Courier New,courier"/>
                  <a:ea typeface="Times New Roman"/>
                  <a:cs typeface="MS Shell Dlg 2"/>
                </a:rPr>
                <a:t>  u3 = R3*i3;</a:t>
              </a:r>
              <a:endParaRPr lang="sv-SE" sz="1100">
                <a:latin typeface="Calibri"/>
                <a:ea typeface="Calibri"/>
                <a:cs typeface="Times New Roman"/>
              </a:endParaRPr>
            </a:p>
            <a:p>
              <a:pPr>
                <a:lnSpc>
                  <a:spcPct val="115000"/>
                </a:lnSpc>
              </a:pPr>
              <a:r>
                <a:rPr lang="sv-SE" sz="1050">
                  <a:latin typeface="Courier New,courier"/>
                  <a:ea typeface="Times New Roman"/>
                  <a:cs typeface="MS Shell Dlg 2"/>
                </a:rPr>
                <a:t>  uL = L*</a:t>
              </a:r>
              <a:r>
                <a:rPr lang="sv-SE" sz="1050">
                  <a:solidFill>
                    <a:srgbClr val="FF0000"/>
                  </a:solidFill>
                  <a:latin typeface="Courier New,courier"/>
                  <a:ea typeface="Times New Roman"/>
                  <a:cs typeface="MS Shell Dlg 2"/>
                </a:rPr>
                <a:t>der</a:t>
              </a:r>
              <a:r>
                <a:rPr lang="sv-SE" sz="1050">
                  <a:latin typeface="Courier New,courier"/>
                  <a:ea typeface="Times New Roman"/>
                  <a:cs typeface="MS Shell Dlg 2"/>
                </a:rPr>
                <a:t>(iL);</a:t>
              </a:r>
              <a:endParaRPr lang="sv-SE" sz="1100">
                <a:latin typeface="Calibri"/>
                <a:ea typeface="Calibri"/>
                <a:cs typeface="Times New Roman"/>
              </a:endParaRPr>
            </a:p>
            <a:p>
              <a:pPr>
                <a:lnSpc>
                  <a:spcPct val="115000"/>
                </a:lnSpc>
              </a:pPr>
              <a:r>
                <a:rPr lang="sv-SE" sz="1050">
                  <a:latin typeface="Courier New,courier"/>
                  <a:ea typeface="Times New Roman"/>
                  <a:cs typeface="MS Shell Dlg 2"/>
                </a:rPr>
                <a:t>  u0 = u1 + u3;</a:t>
              </a:r>
              <a:endParaRPr lang="sv-SE" sz="1100">
                <a:latin typeface="Calibri"/>
                <a:ea typeface="Calibri"/>
                <a:cs typeface="Times New Roman"/>
              </a:endParaRPr>
            </a:p>
            <a:p>
              <a:pPr>
                <a:lnSpc>
                  <a:spcPct val="115000"/>
                </a:lnSpc>
              </a:pPr>
              <a:r>
                <a:rPr lang="sv-SE" sz="1050">
                  <a:latin typeface="Courier New,courier"/>
                  <a:ea typeface="Times New Roman"/>
                  <a:cs typeface="MS Shell Dlg 2"/>
                </a:rPr>
                <a:t>  uL = u1 + u2;</a:t>
              </a:r>
              <a:endParaRPr lang="sv-SE" sz="1100">
                <a:latin typeface="Calibri"/>
                <a:ea typeface="Calibri"/>
                <a:cs typeface="Times New Roman"/>
              </a:endParaRPr>
            </a:p>
            <a:p>
              <a:pPr>
                <a:lnSpc>
                  <a:spcPct val="115000"/>
                </a:lnSpc>
              </a:pPr>
              <a:r>
                <a:rPr lang="sv-SE" sz="1050">
                  <a:latin typeface="Courier New,courier"/>
                  <a:ea typeface="Times New Roman"/>
                  <a:cs typeface="MS Shell Dlg 2"/>
                </a:rPr>
                <a:t>  u2 = u3;</a:t>
              </a:r>
              <a:endParaRPr lang="sv-SE" sz="1100">
                <a:latin typeface="Calibri"/>
                <a:ea typeface="Calibri"/>
                <a:cs typeface="Times New Roman"/>
              </a:endParaRPr>
            </a:p>
            <a:p>
              <a:pPr>
                <a:lnSpc>
                  <a:spcPct val="115000"/>
                </a:lnSpc>
              </a:pPr>
              <a:r>
                <a:rPr lang="sv-SE" sz="1050">
                  <a:latin typeface="Courier New,courier"/>
                  <a:ea typeface="Times New Roman"/>
                  <a:cs typeface="MS Shell Dlg 2"/>
                </a:rPr>
                <a:t>  i0 = i1 + iL;</a:t>
              </a:r>
              <a:endParaRPr lang="sv-SE" sz="1100">
                <a:latin typeface="Calibri"/>
                <a:ea typeface="Calibri"/>
                <a:cs typeface="Times New Roman"/>
              </a:endParaRPr>
            </a:p>
            <a:p>
              <a:pPr>
                <a:lnSpc>
                  <a:spcPct val="115000"/>
                </a:lnSpc>
              </a:pPr>
              <a:r>
                <a:rPr lang="sv-SE" sz="1050">
                  <a:latin typeface="Courier New,courier"/>
                  <a:ea typeface="Times New Roman"/>
                  <a:cs typeface="MS Shell Dlg 2"/>
                </a:rPr>
                <a:t>  </a:t>
              </a:r>
              <a:r>
                <a:rPr lang="en-US" sz="1050">
                  <a:latin typeface="Courier New,courier"/>
                  <a:ea typeface="Times New Roman"/>
                  <a:cs typeface="MS Shell Dlg 2"/>
                </a:rPr>
                <a:t>i1 = i2 + i3;</a:t>
              </a:r>
              <a:endParaRPr lang="sv-SE" sz="1100">
                <a:latin typeface="Calibri"/>
                <a:ea typeface="Calibri"/>
                <a:cs typeface="Times New Roman"/>
              </a:endParaRPr>
            </a:p>
            <a:p>
              <a:pPr>
                <a:lnSpc>
                  <a:spcPct val="115000"/>
                </a:lnSpc>
              </a:pPr>
              <a:r>
                <a:rPr lang="en-US" sz="1050">
                  <a:solidFill>
                    <a:srgbClr val="0000FF"/>
                  </a:solidFill>
                  <a:latin typeface="Courier New,courier"/>
                  <a:ea typeface="Times New Roman"/>
                  <a:cs typeface="MS Shell Dlg 2"/>
                </a:rPr>
                <a:t>end </a:t>
              </a:r>
              <a:r>
                <a:rPr lang="en-US" sz="1050">
                  <a:latin typeface="Courier New,courier"/>
                  <a:ea typeface="Times New Roman"/>
                  <a:cs typeface="MS Shell Dlg 2"/>
                </a:rPr>
                <a:t>Circuit;</a:t>
              </a:r>
              <a:endParaRPr lang="sv-SE" sz="1100">
                <a:latin typeface="Calibri"/>
                <a:ea typeface="Calibri"/>
                <a:cs typeface="Times New Roman"/>
              </a:endParaRPr>
            </a:p>
            <a:p>
              <a:r>
                <a:rPr lang="en-US" sz="1000">
                  <a:latin typeface="Times New Roman"/>
                  <a:ea typeface="Times New Roman"/>
                </a:rPr>
                <a:t> </a:t>
              </a:r>
              <a:endParaRPr lang="sv-SE" sz="1200">
                <a:latin typeface="Times New Roman"/>
                <a:ea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8731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ounded Rectangle 74"/>
          <p:cNvSpPr/>
          <p:nvPr/>
        </p:nvSpPr>
        <p:spPr>
          <a:xfrm>
            <a:off x="7546065" y="1371600"/>
            <a:ext cx="3002597" cy="37225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4" name="Rounded Rectangle 73"/>
          <p:cNvSpPr/>
          <p:nvPr/>
        </p:nvSpPr>
        <p:spPr>
          <a:xfrm>
            <a:off x="4467028" y="1712053"/>
            <a:ext cx="3002597" cy="29152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3" name="Rounded Rectangle 72"/>
          <p:cNvSpPr/>
          <p:nvPr/>
        </p:nvSpPr>
        <p:spPr>
          <a:xfrm>
            <a:off x="1670489" y="1203784"/>
            <a:ext cx="2724147" cy="406811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9429542" y="6394595"/>
            <a:ext cx="781258" cy="365125"/>
          </a:xfrm>
          <a:prstGeom prst="rect">
            <a:avLst/>
          </a:prstGeom>
        </p:spPr>
        <p:txBody>
          <a:bodyPr/>
          <a:lstStyle/>
          <a:p>
            <a:fld id="{B71C7501-9271-4239-A294-CE9FEFF988D4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Equation sorting</a:t>
            </a:r>
            <a:endParaRPr lang="sv-S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7160" y="2443162"/>
            <a:ext cx="2660091" cy="1929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7"/>
          <p:cNvGrpSpPr/>
          <p:nvPr/>
        </p:nvGrpSpPr>
        <p:grpSpPr>
          <a:xfrm>
            <a:off x="1670487" y="1203784"/>
            <a:ext cx="2796541" cy="3133737"/>
            <a:chOff x="0" y="0"/>
            <a:chExt cx="3983127" cy="3463914"/>
          </a:xfrm>
        </p:grpSpPr>
        <p:sp>
          <p:nvSpPr>
            <p:cNvPr id="9" name="Oval 8"/>
            <p:cNvSpPr/>
            <p:nvPr/>
          </p:nvSpPr>
          <p:spPr>
            <a:xfrm>
              <a:off x="1722603" y="516971"/>
              <a:ext cx="100254" cy="100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sv-SE" sz="1100">
                  <a:ea typeface="Times New Roman"/>
                  <a:cs typeface="Times New Roman"/>
                </a:rPr>
                <a:t> </a:t>
              </a:r>
              <a:endParaRPr lang="sv-SE" sz="1100">
                <a:ea typeface="Calibri"/>
                <a:cs typeface="Times New Roman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2827247" y="516971"/>
              <a:ext cx="100254" cy="100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sv-SE" sz="1100">
                  <a:ea typeface="Times New Roman"/>
                  <a:cs typeface="Times New Roman"/>
                </a:rPr>
                <a:t> </a:t>
              </a:r>
              <a:endParaRPr lang="sv-SE" sz="1100">
                <a:ea typeface="Calibri"/>
                <a:cs typeface="Times New Roman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722603" y="861760"/>
              <a:ext cx="100254" cy="100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sv-SE" sz="1100">
                  <a:ea typeface="Times New Roman"/>
                  <a:cs typeface="Times New Roman"/>
                </a:rPr>
                <a:t> </a:t>
              </a:r>
              <a:endParaRPr lang="sv-SE" sz="1100">
                <a:ea typeface="Calibri"/>
                <a:cs typeface="Times New Roman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2827247" y="861760"/>
              <a:ext cx="100254" cy="100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sv-SE" sz="1100">
                  <a:ea typeface="Times New Roman"/>
                  <a:cs typeface="Times New Roman"/>
                </a:rPr>
                <a:t> </a:t>
              </a:r>
              <a:endParaRPr lang="sv-SE" sz="1100">
                <a:ea typeface="Calibri"/>
                <a:cs typeface="Times New Roman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1722603" y="1206549"/>
              <a:ext cx="100254" cy="100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sv-SE" sz="1100">
                  <a:ea typeface="Times New Roman"/>
                  <a:cs typeface="Times New Roman"/>
                </a:rPr>
                <a:t> </a:t>
              </a:r>
              <a:endParaRPr lang="sv-SE" sz="1100">
                <a:ea typeface="Calibri"/>
                <a:cs typeface="Times New Roman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827247" y="1206549"/>
              <a:ext cx="100254" cy="100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sv-SE" sz="1100">
                  <a:ea typeface="Times New Roman"/>
                  <a:cs typeface="Times New Roman"/>
                </a:rPr>
                <a:t> </a:t>
              </a:r>
              <a:endParaRPr lang="sv-SE" sz="1100">
                <a:ea typeface="Calibri"/>
                <a:cs typeface="Times New Roman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1722603" y="1551338"/>
              <a:ext cx="100254" cy="100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sv-SE" sz="1100">
                  <a:ea typeface="Times New Roman"/>
                  <a:cs typeface="Times New Roman"/>
                </a:rPr>
                <a:t> </a:t>
              </a:r>
              <a:endParaRPr lang="sv-SE" sz="1100">
                <a:ea typeface="Calibri"/>
                <a:cs typeface="Times New Roman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2827247" y="1551338"/>
              <a:ext cx="100254" cy="100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sv-SE" sz="1100">
                  <a:ea typeface="Times New Roman"/>
                  <a:cs typeface="Times New Roman"/>
                </a:rPr>
                <a:t> </a:t>
              </a:r>
              <a:endParaRPr lang="sv-SE" sz="1100">
                <a:ea typeface="Calibri"/>
                <a:cs typeface="Times New Roman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1722603" y="1896127"/>
              <a:ext cx="100254" cy="100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sv-SE" sz="1100">
                  <a:ea typeface="Times New Roman"/>
                  <a:cs typeface="Times New Roman"/>
                </a:rPr>
                <a:t> </a:t>
              </a:r>
              <a:endParaRPr lang="sv-SE" sz="1100">
                <a:ea typeface="Calibri"/>
                <a:cs typeface="Times New Roman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2827247" y="1896127"/>
              <a:ext cx="100254" cy="100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sv-SE" sz="1100">
                  <a:ea typeface="Times New Roman"/>
                  <a:cs typeface="Times New Roman"/>
                </a:rPr>
                <a:t> </a:t>
              </a:r>
              <a:endParaRPr lang="sv-SE" sz="1100">
                <a:ea typeface="Calibri"/>
                <a:cs typeface="Times New Roman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1722603" y="2240916"/>
              <a:ext cx="100254" cy="100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sv-SE" sz="1100">
                  <a:ea typeface="Times New Roman"/>
                  <a:cs typeface="Times New Roman"/>
                </a:rPr>
                <a:t> </a:t>
              </a:r>
              <a:endParaRPr lang="sv-SE" sz="1100">
                <a:ea typeface="Calibri"/>
                <a:cs typeface="Times New Roman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2827247" y="2240916"/>
              <a:ext cx="100254" cy="100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sv-SE" sz="1100">
                  <a:ea typeface="Times New Roman"/>
                  <a:cs typeface="Times New Roman"/>
                </a:rPr>
                <a:t> </a:t>
              </a:r>
              <a:endParaRPr lang="sv-SE" sz="1100">
                <a:ea typeface="Calibri"/>
                <a:cs typeface="Times New Roman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1722603" y="2585705"/>
              <a:ext cx="100254" cy="100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sv-SE" sz="1100">
                  <a:ea typeface="Times New Roman"/>
                  <a:cs typeface="Times New Roman"/>
                </a:rPr>
                <a:t> </a:t>
              </a:r>
              <a:endParaRPr lang="sv-SE" sz="1100">
                <a:ea typeface="Calibri"/>
                <a:cs typeface="Times New Roman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2827247" y="2585705"/>
              <a:ext cx="100254" cy="100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sv-SE" sz="1100">
                  <a:ea typeface="Times New Roman"/>
                  <a:cs typeface="Times New Roman"/>
                </a:rPr>
                <a:t> </a:t>
              </a:r>
              <a:endParaRPr lang="sv-SE" sz="1100">
                <a:ea typeface="Calibri"/>
                <a:cs typeface="Times New Roman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1722603" y="2930494"/>
              <a:ext cx="100254" cy="100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sv-SE" sz="1100">
                  <a:ea typeface="Times New Roman"/>
                  <a:cs typeface="Times New Roman"/>
                </a:rPr>
                <a:t> </a:t>
              </a:r>
              <a:endParaRPr lang="sv-SE" sz="1100">
                <a:ea typeface="Calibri"/>
                <a:cs typeface="Times New Roman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2827247" y="2930494"/>
              <a:ext cx="100254" cy="100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sv-SE" sz="1100">
                  <a:ea typeface="Times New Roman"/>
                  <a:cs typeface="Times New Roman"/>
                </a:rPr>
                <a:t> </a:t>
              </a:r>
              <a:endParaRPr lang="sv-SE" sz="1100">
                <a:ea typeface="Calibri"/>
                <a:cs typeface="Times New Roman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1722603" y="3275287"/>
              <a:ext cx="100254" cy="100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sv-SE" sz="1100">
                  <a:ea typeface="Times New Roman"/>
                  <a:cs typeface="Times New Roman"/>
                </a:rPr>
                <a:t> </a:t>
              </a:r>
              <a:endParaRPr lang="sv-SE" sz="1100">
                <a:ea typeface="Calibri"/>
                <a:cs typeface="Times New Roman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2829863" y="3275287"/>
              <a:ext cx="100254" cy="100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sv-SE" sz="1100">
                  <a:ea typeface="Times New Roman"/>
                  <a:cs typeface="Times New Roman"/>
                </a:rPr>
                <a:t> </a:t>
              </a:r>
              <a:endParaRPr lang="sv-SE" sz="1100">
                <a:ea typeface="Calibri"/>
                <a:cs typeface="Times New Roman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1822857" y="567098"/>
              <a:ext cx="100439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822857" y="911887"/>
              <a:ext cx="100439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822857" y="1256676"/>
              <a:ext cx="1004390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822857" y="1946254"/>
              <a:ext cx="100439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822857" y="3325414"/>
              <a:ext cx="1007006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822857" y="911887"/>
              <a:ext cx="1004390" cy="1723945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822857" y="1256676"/>
              <a:ext cx="1004390" cy="172394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822857" y="1601465"/>
              <a:ext cx="1007006" cy="172394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1822857" y="2980621"/>
              <a:ext cx="1004390" cy="344793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1822857" y="2635832"/>
              <a:ext cx="1004390" cy="68958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1822857" y="2635832"/>
              <a:ext cx="1004390" cy="344789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1822857" y="2291043"/>
              <a:ext cx="1004390" cy="6895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1822857" y="1601465"/>
              <a:ext cx="1004390" cy="103436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1822857" y="1256676"/>
              <a:ext cx="1004390" cy="1379156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1822857" y="911887"/>
              <a:ext cx="1004390" cy="1723945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1822857" y="1256676"/>
              <a:ext cx="1004390" cy="103436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1822857" y="911887"/>
              <a:ext cx="1004390" cy="1379156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1822857" y="567098"/>
              <a:ext cx="1004390" cy="1723945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1822857" y="1601465"/>
              <a:ext cx="1004390" cy="344789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1822857" y="1256676"/>
              <a:ext cx="1004390" cy="344789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8"/>
            <p:cNvSpPr txBox="1"/>
            <p:nvPr/>
          </p:nvSpPr>
          <p:spPr>
            <a:xfrm>
              <a:off x="2996129" y="369332"/>
              <a:ext cx="720090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sv-SE" sz="1400">
                  <a:solidFill>
                    <a:srgbClr val="000000"/>
                  </a:solidFill>
                  <a:latin typeface="Calibri"/>
                  <a:ea typeface="Times New Roman"/>
                  <a:cs typeface="Times New Roman"/>
                </a:rPr>
                <a:t>u0</a:t>
              </a:r>
              <a:endParaRPr lang="sv-SE" sz="1200">
                <a:latin typeface="Times New Roman"/>
                <a:ea typeface="Times New Roman"/>
              </a:endParaRPr>
            </a:p>
          </p:txBody>
        </p:sp>
        <p:sp>
          <p:nvSpPr>
            <p:cNvPr id="48" name="TextBox 49"/>
            <p:cNvSpPr txBox="1"/>
            <p:nvPr/>
          </p:nvSpPr>
          <p:spPr>
            <a:xfrm>
              <a:off x="2996129" y="715759"/>
              <a:ext cx="720090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sv-SE" sz="1400">
                  <a:solidFill>
                    <a:srgbClr val="000000"/>
                  </a:solidFill>
                  <a:latin typeface="Calibri"/>
                  <a:ea typeface="Times New Roman"/>
                  <a:cs typeface="Times New Roman"/>
                </a:rPr>
                <a:t>u1</a:t>
              </a:r>
              <a:endParaRPr lang="sv-SE" sz="1200">
                <a:latin typeface="Times New Roman"/>
                <a:ea typeface="Times New Roman"/>
              </a:endParaRPr>
            </a:p>
          </p:txBody>
        </p:sp>
        <p:sp>
          <p:nvSpPr>
            <p:cNvPr id="49" name="TextBox 50"/>
            <p:cNvSpPr txBox="1"/>
            <p:nvPr/>
          </p:nvSpPr>
          <p:spPr>
            <a:xfrm>
              <a:off x="2996129" y="1062186"/>
              <a:ext cx="720090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sv-SE" sz="1400">
                  <a:solidFill>
                    <a:srgbClr val="000000"/>
                  </a:solidFill>
                  <a:latin typeface="Calibri"/>
                  <a:ea typeface="Times New Roman"/>
                  <a:cs typeface="Times New Roman"/>
                </a:rPr>
                <a:t>u2</a:t>
              </a:r>
              <a:endParaRPr lang="sv-SE" sz="1200">
                <a:latin typeface="Times New Roman"/>
                <a:ea typeface="Times New Roman"/>
              </a:endParaRPr>
            </a:p>
          </p:txBody>
        </p:sp>
        <p:sp>
          <p:nvSpPr>
            <p:cNvPr id="50" name="TextBox 51"/>
            <p:cNvSpPr txBox="1"/>
            <p:nvPr/>
          </p:nvSpPr>
          <p:spPr>
            <a:xfrm>
              <a:off x="2996129" y="1408613"/>
              <a:ext cx="720090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sv-SE" sz="1400">
                  <a:solidFill>
                    <a:srgbClr val="000000"/>
                  </a:solidFill>
                  <a:latin typeface="Calibri"/>
                  <a:ea typeface="Times New Roman"/>
                  <a:cs typeface="Times New Roman"/>
                </a:rPr>
                <a:t>uL</a:t>
              </a:r>
              <a:endParaRPr lang="sv-SE" sz="1200">
                <a:latin typeface="Times New Roman"/>
                <a:ea typeface="Times New Roman"/>
              </a:endParaRPr>
            </a:p>
          </p:txBody>
        </p:sp>
        <p:sp>
          <p:nvSpPr>
            <p:cNvPr id="51" name="TextBox 52"/>
            <p:cNvSpPr txBox="1"/>
            <p:nvPr/>
          </p:nvSpPr>
          <p:spPr>
            <a:xfrm>
              <a:off x="2996129" y="1755040"/>
              <a:ext cx="986998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sv-SE" sz="1400">
                  <a:solidFill>
                    <a:srgbClr val="000000"/>
                  </a:solidFill>
                  <a:latin typeface="Calibri"/>
                  <a:ea typeface="Times New Roman"/>
                  <a:cs typeface="Times New Roman"/>
                </a:rPr>
                <a:t>der(iL)</a:t>
              </a:r>
              <a:endParaRPr lang="sv-SE" sz="1200">
                <a:latin typeface="Times New Roman"/>
                <a:ea typeface="Times New Roman"/>
              </a:endParaRPr>
            </a:p>
          </p:txBody>
        </p:sp>
        <p:sp>
          <p:nvSpPr>
            <p:cNvPr id="52" name="TextBox 53"/>
            <p:cNvSpPr txBox="1"/>
            <p:nvPr/>
          </p:nvSpPr>
          <p:spPr>
            <a:xfrm>
              <a:off x="2996129" y="2101467"/>
              <a:ext cx="720090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sv-SE" sz="1400">
                  <a:solidFill>
                    <a:srgbClr val="000000"/>
                  </a:solidFill>
                  <a:latin typeface="Calibri"/>
                  <a:ea typeface="Times New Roman"/>
                  <a:cs typeface="Times New Roman"/>
                </a:rPr>
                <a:t>i0</a:t>
              </a:r>
              <a:endParaRPr lang="sv-SE" sz="1200">
                <a:latin typeface="Times New Roman"/>
                <a:ea typeface="Times New Roman"/>
              </a:endParaRPr>
            </a:p>
          </p:txBody>
        </p:sp>
        <p:sp>
          <p:nvSpPr>
            <p:cNvPr id="53" name="TextBox 54"/>
            <p:cNvSpPr txBox="1"/>
            <p:nvPr/>
          </p:nvSpPr>
          <p:spPr>
            <a:xfrm>
              <a:off x="2996129" y="2447894"/>
              <a:ext cx="720090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sv-SE" sz="1400">
                  <a:solidFill>
                    <a:srgbClr val="000000"/>
                  </a:solidFill>
                  <a:latin typeface="Calibri"/>
                  <a:ea typeface="Times New Roman"/>
                  <a:cs typeface="Times New Roman"/>
                </a:rPr>
                <a:t>i1</a:t>
              </a:r>
              <a:endParaRPr lang="sv-SE" sz="1200">
                <a:latin typeface="Times New Roman"/>
                <a:ea typeface="Times New Roman"/>
              </a:endParaRPr>
            </a:p>
          </p:txBody>
        </p:sp>
        <p:sp>
          <p:nvSpPr>
            <p:cNvPr id="54" name="TextBox 55"/>
            <p:cNvSpPr txBox="1"/>
            <p:nvPr/>
          </p:nvSpPr>
          <p:spPr>
            <a:xfrm>
              <a:off x="2996129" y="3140748"/>
              <a:ext cx="720090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sv-SE" sz="1400">
                  <a:solidFill>
                    <a:srgbClr val="000000"/>
                  </a:solidFill>
                  <a:latin typeface="Calibri"/>
                  <a:ea typeface="Times New Roman"/>
                  <a:cs typeface="Times New Roman"/>
                </a:rPr>
                <a:t>i3</a:t>
              </a:r>
              <a:endParaRPr lang="sv-SE" sz="1200">
                <a:latin typeface="Times New Roman"/>
                <a:ea typeface="Times New Roman"/>
              </a:endParaRPr>
            </a:p>
          </p:txBody>
        </p:sp>
        <p:sp>
          <p:nvSpPr>
            <p:cNvPr id="55" name="TextBox 56"/>
            <p:cNvSpPr txBox="1"/>
            <p:nvPr/>
          </p:nvSpPr>
          <p:spPr>
            <a:xfrm>
              <a:off x="2996129" y="2794321"/>
              <a:ext cx="720090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sv-SE" sz="1400">
                  <a:solidFill>
                    <a:srgbClr val="000000"/>
                  </a:solidFill>
                  <a:latin typeface="Calibri"/>
                  <a:ea typeface="Times New Roman"/>
                  <a:cs typeface="Times New Roman"/>
                </a:rPr>
                <a:t>i2</a:t>
              </a:r>
              <a:endParaRPr lang="sv-SE" sz="1200">
                <a:latin typeface="Times New Roman"/>
                <a:ea typeface="Times New Roman"/>
              </a:endParaRPr>
            </a:p>
          </p:txBody>
        </p:sp>
        <p:sp>
          <p:nvSpPr>
            <p:cNvPr id="56" name="TextBox 57"/>
            <p:cNvSpPr txBox="1"/>
            <p:nvPr/>
          </p:nvSpPr>
          <p:spPr>
            <a:xfrm>
              <a:off x="0" y="377205"/>
              <a:ext cx="2175968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sv-SE" sz="1400">
                  <a:solidFill>
                    <a:srgbClr val="000000"/>
                  </a:solidFill>
                  <a:latin typeface="Calibri"/>
                  <a:ea typeface="Times New Roman"/>
                  <a:cs typeface="Times New Roman"/>
                </a:rPr>
                <a:t>U0 = sin(time)</a:t>
              </a:r>
              <a:endParaRPr lang="sv-SE" sz="1200">
                <a:latin typeface="Times New Roman"/>
                <a:ea typeface="Times New Roman"/>
              </a:endParaRPr>
            </a:p>
          </p:txBody>
        </p:sp>
        <p:sp>
          <p:nvSpPr>
            <p:cNvPr id="57" name="TextBox 58"/>
            <p:cNvSpPr txBox="1"/>
            <p:nvPr/>
          </p:nvSpPr>
          <p:spPr>
            <a:xfrm>
              <a:off x="0" y="3156137"/>
              <a:ext cx="1636748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r"/>
              <a:r>
                <a:rPr lang="sv-SE" sz="1400">
                  <a:solidFill>
                    <a:srgbClr val="000000"/>
                  </a:solidFill>
                  <a:latin typeface="Calibri"/>
                  <a:ea typeface="Times New Roman"/>
                  <a:cs typeface="Times New Roman"/>
                </a:rPr>
                <a:t>i1 = i2 + i3</a:t>
              </a:r>
              <a:endParaRPr lang="sv-SE" sz="1200">
                <a:latin typeface="Times New Roman"/>
                <a:ea typeface="Times New Roman"/>
              </a:endParaRPr>
            </a:p>
          </p:txBody>
        </p:sp>
        <p:sp>
          <p:nvSpPr>
            <p:cNvPr id="58" name="TextBox 59"/>
            <p:cNvSpPr txBox="1"/>
            <p:nvPr/>
          </p:nvSpPr>
          <p:spPr>
            <a:xfrm>
              <a:off x="0" y="2808767"/>
              <a:ext cx="1636748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r"/>
              <a:r>
                <a:rPr lang="sv-SE" sz="1400">
                  <a:solidFill>
                    <a:srgbClr val="000000"/>
                  </a:solidFill>
                  <a:latin typeface="Calibri"/>
                  <a:ea typeface="Times New Roman"/>
                  <a:cs typeface="Times New Roman"/>
                </a:rPr>
                <a:t>i0 = i1 + iL</a:t>
              </a:r>
              <a:endParaRPr lang="sv-SE" sz="1200">
                <a:latin typeface="Times New Roman"/>
                <a:ea typeface="Times New Roman"/>
              </a:endParaRPr>
            </a:p>
          </p:txBody>
        </p:sp>
        <p:sp>
          <p:nvSpPr>
            <p:cNvPr id="59" name="TextBox 60"/>
            <p:cNvSpPr txBox="1"/>
            <p:nvPr/>
          </p:nvSpPr>
          <p:spPr>
            <a:xfrm>
              <a:off x="0" y="2461401"/>
              <a:ext cx="1636748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r"/>
              <a:r>
                <a:rPr lang="sv-SE" sz="1400">
                  <a:solidFill>
                    <a:srgbClr val="000000"/>
                  </a:solidFill>
                  <a:latin typeface="Calibri"/>
                  <a:ea typeface="Times New Roman"/>
                  <a:cs typeface="Times New Roman"/>
                </a:rPr>
                <a:t>uL = u1 + u2</a:t>
              </a:r>
              <a:endParaRPr lang="sv-SE" sz="1200">
                <a:latin typeface="Times New Roman"/>
                <a:ea typeface="Times New Roman"/>
              </a:endParaRPr>
            </a:p>
          </p:txBody>
        </p:sp>
        <p:sp>
          <p:nvSpPr>
            <p:cNvPr id="60" name="TextBox 61"/>
            <p:cNvSpPr txBox="1"/>
            <p:nvPr/>
          </p:nvSpPr>
          <p:spPr>
            <a:xfrm>
              <a:off x="0" y="2114035"/>
              <a:ext cx="1636748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r"/>
              <a:r>
                <a:rPr lang="sv-SE" sz="1400">
                  <a:solidFill>
                    <a:srgbClr val="000000"/>
                  </a:solidFill>
                  <a:latin typeface="Calibri"/>
                  <a:ea typeface="Times New Roman"/>
                  <a:cs typeface="Times New Roman"/>
                </a:rPr>
                <a:t>u0 = u1 + u2</a:t>
              </a:r>
              <a:endParaRPr lang="sv-SE" sz="1200">
                <a:latin typeface="Times New Roman"/>
                <a:ea typeface="Times New Roman"/>
              </a:endParaRPr>
            </a:p>
          </p:txBody>
        </p:sp>
        <p:sp>
          <p:nvSpPr>
            <p:cNvPr id="61" name="TextBox 62"/>
            <p:cNvSpPr txBox="1"/>
            <p:nvPr/>
          </p:nvSpPr>
          <p:spPr>
            <a:xfrm>
              <a:off x="1" y="1766669"/>
              <a:ext cx="1958904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sv-SE" sz="1400">
                  <a:solidFill>
                    <a:srgbClr val="000000"/>
                  </a:solidFill>
                  <a:latin typeface="Calibri"/>
                  <a:ea typeface="Times New Roman"/>
                  <a:cs typeface="Times New Roman"/>
                </a:rPr>
                <a:t>uL = L*der(iL)</a:t>
              </a:r>
              <a:endParaRPr lang="sv-SE" sz="1200">
                <a:latin typeface="Times New Roman"/>
                <a:ea typeface="Times New Roman"/>
              </a:endParaRPr>
            </a:p>
          </p:txBody>
        </p:sp>
        <p:sp>
          <p:nvSpPr>
            <p:cNvPr id="62" name="TextBox 63"/>
            <p:cNvSpPr txBox="1"/>
            <p:nvPr/>
          </p:nvSpPr>
          <p:spPr>
            <a:xfrm>
              <a:off x="0" y="1419303"/>
              <a:ext cx="1636748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r"/>
              <a:r>
                <a:rPr lang="sv-SE" sz="1400" dirty="0">
                  <a:solidFill>
                    <a:srgbClr val="000000"/>
                  </a:solidFill>
                  <a:latin typeface="Calibri"/>
                  <a:ea typeface="Times New Roman"/>
                  <a:cs typeface="Times New Roman"/>
                </a:rPr>
                <a:t>u2 = R3 * i3</a:t>
              </a:r>
              <a:endParaRPr lang="sv-SE" sz="1200" dirty="0">
                <a:latin typeface="Times New Roman"/>
                <a:ea typeface="Times New Roman"/>
              </a:endParaRPr>
            </a:p>
          </p:txBody>
        </p:sp>
        <p:sp>
          <p:nvSpPr>
            <p:cNvPr id="63" name="TextBox 64"/>
            <p:cNvSpPr txBox="1"/>
            <p:nvPr/>
          </p:nvSpPr>
          <p:spPr>
            <a:xfrm>
              <a:off x="0" y="1071937"/>
              <a:ext cx="1636748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r"/>
              <a:r>
                <a:rPr lang="sv-SE" sz="1400">
                  <a:solidFill>
                    <a:srgbClr val="000000"/>
                  </a:solidFill>
                  <a:latin typeface="Calibri"/>
                  <a:ea typeface="Times New Roman"/>
                  <a:cs typeface="Times New Roman"/>
                </a:rPr>
                <a:t>u2 = R2 * i2</a:t>
              </a:r>
              <a:endParaRPr lang="sv-SE" sz="1200">
                <a:latin typeface="Times New Roman"/>
                <a:ea typeface="Times New Roman"/>
              </a:endParaRPr>
            </a:p>
          </p:txBody>
        </p:sp>
        <p:sp>
          <p:nvSpPr>
            <p:cNvPr id="64" name="TextBox 65"/>
            <p:cNvSpPr txBox="1"/>
            <p:nvPr/>
          </p:nvSpPr>
          <p:spPr>
            <a:xfrm>
              <a:off x="0" y="724571"/>
              <a:ext cx="1636748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r"/>
              <a:r>
                <a:rPr lang="sv-SE" sz="1400">
                  <a:solidFill>
                    <a:srgbClr val="000000"/>
                  </a:solidFill>
                  <a:latin typeface="Calibri"/>
                  <a:ea typeface="Times New Roman"/>
                  <a:cs typeface="Times New Roman"/>
                </a:rPr>
                <a:t>u1 = R1 * i1</a:t>
              </a:r>
              <a:endParaRPr lang="sv-SE" sz="1200">
                <a:latin typeface="Times New Roman"/>
                <a:ea typeface="Times New Roman"/>
              </a:endParaRPr>
            </a:p>
          </p:txBody>
        </p:sp>
        <p:sp>
          <p:nvSpPr>
            <p:cNvPr id="65" name="TextBox 66"/>
            <p:cNvSpPr txBox="1"/>
            <p:nvPr/>
          </p:nvSpPr>
          <p:spPr>
            <a:xfrm>
              <a:off x="612206" y="0"/>
              <a:ext cx="1563762" cy="37020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sv-SE" sz="1600">
                  <a:solidFill>
                    <a:srgbClr val="000000"/>
                  </a:solidFill>
                  <a:latin typeface="Calibri"/>
                  <a:ea typeface="Times New Roman"/>
                  <a:cs typeface="Times New Roman"/>
                </a:rPr>
                <a:t>Equations</a:t>
              </a:r>
              <a:endParaRPr lang="sv-SE" sz="1200">
                <a:latin typeface="Times New Roman"/>
                <a:ea typeface="Times New Roman"/>
              </a:endParaRPr>
            </a:p>
          </p:txBody>
        </p:sp>
        <p:sp>
          <p:nvSpPr>
            <p:cNvPr id="66" name="TextBox 67"/>
            <p:cNvSpPr txBox="1"/>
            <p:nvPr/>
          </p:nvSpPr>
          <p:spPr>
            <a:xfrm>
              <a:off x="2495602" y="0"/>
              <a:ext cx="1384682" cy="37020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sv-SE" sz="1600">
                  <a:solidFill>
                    <a:srgbClr val="000000"/>
                  </a:solidFill>
                  <a:latin typeface="Calibri"/>
                  <a:ea typeface="Times New Roman"/>
                  <a:cs typeface="Times New Roman"/>
                </a:rPr>
                <a:t>Variables</a:t>
              </a:r>
              <a:endParaRPr lang="sv-SE" sz="1200">
                <a:latin typeface="Times New Roman"/>
                <a:ea typeface="Times New Roman"/>
              </a:endParaRPr>
            </a:p>
          </p:txBody>
        </p:sp>
      </p:grpSp>
      <p:pic>
        <p:nvPicPr>
          <p:cNvPr id="67" name="Picture 6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7418" y="2774286"/>
            <a:ext cx="2720582" cy="2161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" name="TextBox 69"/>
          <p:cNvSpPr txBox="1"/>
          <p:nvPr/>
        </p:nvSpPr>
        <p:spPr>
          <a:xfrm>
            <a:off x="1820799" y="4355526"/>
            <a:ext cx="24588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sv-SE" sz="1400" dirty="0">
                <a:latin typeface="TitilliumRegular" pitchFamily="50" charset="0"/>
              </a:rPr>
              <a:t>Bipartitite graph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sv-SE" sz="1400" dirty="0">
                <a:latin typeface="TitilliumRegular" pitchFamily="50" charset="0"/>
              </a:rPr>
              <a:t>Maximum matching</a:t>
            </a:r>
            <a:endParaRPr lang="sv-SE" sz="1400" dirty="0">
              <a:latin typeface="TitilliumRegular" pitchFamily="50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sv-SE" sz="1400" dirty="0">
                <a:latin typeface="TitilliumRegular" pitchFamily="50" charset="0"/>
              </a:rPr>
              <a:t>Linear time algorithms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857194" y="1818768"/>
            <a:ext cx="2450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sv-SE" sz="1400" dirty="0">
                <a:latin typeface="TitilliumRegular" pitchFamily="50" charset="0"/>
              </a:rPr>
              <a:t>Incidence matrix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sv-SE" sz="1400" dirty="0">
                <a:latin typeface="TitilliumRegular" pitchFamily="50" charset="0"/>
              </a:rPr>
              <a:t>Matched entries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609689" y="1627092"/>
            <a:ext cx="28083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sv-SE" sz="1400" dirty="0">
                <a:latin typeface="TitilliumRegular" pitchFamily="50" charset="0"/>
              </a:rPr>
              <a:t>Block Lower Triangular Form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sv-SE" sz="1400" dirty="0">
                <a:latin typeface="TitilliumRegular" pitchFamily="50" charset="0"/>
              </a:rPr>
              <a:t>Tarjan’s algorithm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sv-SE" sz="1400" dirty="0">
                <a:latin typeface="TitilliumRegular" pitchFamily="50" charset="0"/>
              </a:rPr>
              <a:t>Minimally sized blocks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680452" y="4938814"/>
                <a:ext cx="2228238" cy="13818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sv-SE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sv-SE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sv-SE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  <m:r>
                                    <m:rPr>
                                      <m:brk m:alnAt="7"/>
                                    </m:rP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sv-SE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sv-SE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  <m:t>…,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sv-SE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sv-SE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sv-SE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sv-SE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sv-SE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sv-SE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  <m:t>…,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sv-SE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sv-SE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sv-SE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sv-SE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sv-SE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sv-SE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452" y="4938813"/>
                <a:ext cx="2228238" cy="138185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7201171" y="5406438"/>
                <a:ext cx="334749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dirty="0"/>
                  <a:t>Block types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sv-SE" dirty="0"/>
                  <a:t>Solved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sv-SE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sv-S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sv-S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sv-SE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v-SE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sv-SE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sv-SE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sv-SE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sv-SE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sv-SE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v-SE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v-SE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sv-SE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sv-SE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sv-SE" dirty="0"/>
                  <a:t>Implicit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sv-SE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sv-SE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acc>
                              <m:accPr>
                                <m:chr m:val="̅"/>
                                <m:ctrlPr>
                                  <a:rPr lang="sv-SE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sv-SE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sv-SE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sv-S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v-SE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sv-SE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7170" y="5406438"/>
                <a:ext cx="3347491" cy="923330"/>
              </a:xfrm>
              <a:prstGeom prst="rect">
                <a:avLst/>
              </a:prstGeom>
              <a:blipFill rotWithShape="0">
                <a:blip r:embed="rId5"/>
                <a:stretch>
                  <a:fillRect l="-1457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6095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Modelon 1">
      <a:dk1>
        <a:sysClr val="windowText" lastClr="000000"/>
      </a:dk1>
      <a:lt1>
        <a:sysClr val="window" lastClr="FFFFFF"/>
      </a:lt1>
      <a:dk2>
        <a:srgbClr val="3F3F3F"/>
      </a:dk2>
      <a:lt2>
        <a:srgbClr val="BFBFBF"/>
      </a:lt2>
      <a:accent1>
        <a:srgbClr val="0097B8"/>
      </a:accent1>
      <a:accent2>
        <a:srgbClr val="BA4B2F"/>
      </a:accent2>
      <a:accent3>
        <a:srgbClr val="0097B5"/>
      </a:accent3>
      <a:accent4>
        <a:srgbClr val="B94B2F"/>
      </a:accent4>
      <a:accent5>
        <a:srgbClr val="004B5A"/>
      </a:accent5>
      <a:accent6>
        <a:srgbClr val="5C2517"/>
      </a:accent6>
      <a:hlink>
        <a:srgbClr val="004B5A"/>
      </a:hlink>
      <a:folHlink>
        <a:srgbClr val="5C2517"/>
      </a:folHlink>
    </a:clrScheme>
    <a:fontScheme name="Modelon 1">
      <a:majorFont>
        <a:latin typeface="TitilliumText22L Th"/>
        <a:ea typeface=""/>
        <a:cs typeface=""/>
      </a:majorFont>
      <a:minorFont>
        <a:latin typeface="TitilliumText22L Rg"/>
        <a:ea typeface=""/>
        <a:cs typeface="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on_PowerPoint_template_16-9_TrueTypeFonts_AT.potx" id="{C6EBCEB5-EB5D-4314-A618-3A296C19A4DB}" vid="{9E7F5C35-1042-4421-B518-B2204E9ADF0F}"/>
    </a:ext>
  </a:extLst>
</a:theme>
</file>

<file path=ppt/theme/theme2.xml><?xml version="1.0" encoding="utf-8"?>
<a:theme xmlns:a="http://schemas.openxmlformats.org/drawingml/2006/main" name="Fancy">
  <a:themeElements>
    <a:clrScheme name="Modelon 1">
      <a:dk1>
        <a:sysClr val="windowText" lastClr="000000"/>
      </a:dk1>
      <a:lt1>
        <a:sysClr val="window" lastClr="FFFFFF"/>
      </a:lt1>
      <a:dk2>
        <a:srgbClr val="3F3F3F"/>
      </a:dk2>
      <a:lt2>
        <a:srgbClr val="BFBFBF"/>
      </a:lt2>
      <a:accent1>
        <a:srgbClr val="0097B8"/>
      </a:accent1>
      <a:accent2>
        <a:srgbClr val="BA4B2F"/>
      </a:accent2>
      <a:accent3>
        <a:srgbClr val="0097B5"/>
      </a:accent3>
      <a:accent4>
        <a:srgbClr val="B94B2F"/>
      </a:accent4>
      <a:accent5>
        <a:srgbClr val="004B5A"/>
      </a:accent5>
      <a:accent6>
        <a:srgbClr val="5C2517"/>
      </a:accent6>
      <a:hlink>
        <a:srgbClr val="004B5A"/>
      </a:hlink>
      <a:folHlink>
        <a:srgbClr val="5C2517"/>
      </a:folHlink>
    </a:clrScheme>
    <a:fontScheme name="Modelon 1">
      <a:majorFont>
        <a:latin typeface="TitilliumText22L Th"/>
        <a:ea typeface=""/>
        <a:cs typeface=""/>
      </a:majorFont>
      <a:minorFont>
        <a:latin typeface="TitilliumText22L Rg"/>
        <a:ea typeface=""/>
        <a:cs typeface="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on_PowerPoint_template_16-9_TrueTypeFonts_AT.potx" id="{C6EBCEB5-EB5D-4314-A618-3A296C19A4DB}" vid="{9E7F5C35-1042-4421-B518-B2204E9ADF0F}"/>
    </a:ext>
  </a:extLst>
</a:theme>
</file>

<file path=ppt/theme/theme3.xml><?xml version="1.0" encoding="utf-8"?>
<a:theme xmlns:a="http://schemas.openxmlformats.org/drawingml/2006/main" name="Red">
  <a:themeElements>
    <a:clrScheme name="Modelon 1">
      <a:dk1>
        <a:sysClr val="windowText" lastClr="000000"/>
      </a:dk1>
      <a:lt1>
        <a:sysClr val="window" lastClr="FFFFFF"/>
      </a:lt1>
      <a:dk2>
        <a:srgbClr val="3F3F3F"/>
      </a:dk2>
      <a:lt2>
        <a:srgbClr val="BFBFBF"/>
      </a:lt2>
      <a:accent1>
        <a:srgbClr val="0097B8"/>
      </a:accent1>
      <a:accent2>
        <a:srgbClr val="BA4B2F"/>
      </a:accent2>
      <a:accent3>
        <a:srgbClr val="0097B5"/>
      </a:accent3>
      <a:accent4>
        <a:srgbClr val="B94B2F"/>
      </a:accent4>
      <a:accent5>
        <a:srgbClr val="004B5A"/>
      </a:accent5>
      <a:accent6>
        <a:srgbClr val="5C2517"/>
      </a:accent6>
      <a:hlink>
        <a:srgbClr val="004B5A"/>
      </a:hlink>
      <a:folHlink>
        <a:srgbClr val="5C2517"/>
      </a:folHlink>
    </a:clrScheme>
    <a:fontScheme name="Modelon 1">
      <a:majorFont>
        <a:latin typeface="TitilliumText22L Th"/>
        <a:ea typeface=""/>
        <a:cs typeface=""/>
      </a:majorFont>
      <a:minorFont>
        <a:latin typeface="TitilliumText22L Rg"/>
        <a:ea typeface=""/>
        <a:cs typeface="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on_PowerPoint_template_16-9_TrueTypeFonts_AT.potx" id="{C6EBCEB5-EB5D-4314-A618-3A296C19A4DB}" vid="{9E7F5C35-1042-4421-B518-B2204E9ADF0F}"/>
    </a:ext>
  </a:extLst>
</a:theme>
</file>

<file path=ppt/theme/theme4.xml><?xml version="1.0" encoding="utf-8"?>
<a:theme xmlns:a="http://schemas.openxmlformats.org/drawingml/2006/main" name="Grey">
  <a:themeElements>
    <a:clrScheme name="Modelon 1">
      <a:dk1>
        <a:sysClr val="windowText" lastClr="000000"/>
      </a:dk1>
      <a:lt1>
        <a:sysClr val="window" lastClr="FFFFFF"/>
      </a:lt1>
      <a:dk2>
        <a:srgbClr val="3F3F3F"/>
      </a:dk2>
      <a:lt2>
        <a:srgbClr val="BFBFBF"/>
      </a:lt2>
      <a:accent1>
        <a:srgbClr val="0097B8"/>
      </a:accent1>
      <a:accent2>
        <a:srgbClr val="BA4B2F"/>
      </a:accent2>
      <a:accent3>
        <a:srgbClr val="0097B5"/>
      </a:accent3>
      <a:accent4>
        <a:srgbClr val="B94B2F"/>
      </a:accent4>
      <a:accent5>
        <a:srgbClr val="004B5A"/>
      </a:accent5>
      <a:accent6>
        <a:srgbClr val="5C2517"/>
      </a:accent6>
      <a:hlink>
        <a:srgbClr val="004B5A"/>
      </a:hlink>
      <a:folHlink>
        <a:srgbClr val="5C2517"/>
      </a:folHlink>
    </a:clrScheme>
    <a:fontScheme name="Modelon 1">
      <a:majorFont>
        <a:latin typeface="TitilliumText22L Th"/>
        <a:ea typeface=""/>
        <a:cs typeface=""/>
      </a:majorFont>
      <a:minorFont>
        <a:latin typeface="TitilliumText22L Rg"/>
        <a:ea typeface=""/>
        <a:cs typeface="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on_PowerPoint_template_16-9_TrueTypeFonts_AT.potx" id="{C6EBCEB5-EB5D-4314-A618-3A296C19A4DB}" vid="{9E7F5C35-1042-4421-B518-B2204E9ADF0F}"/>
    </a:ext>
  </a:extLst>
</a:theme>
</file>

<file path=ppt/theme/theme5.xml><?xml version="1.0" encoding="utf-8"?>
<a:theme xmlns:a="http://schemas.openxmlformats.org/drawingml/2006/main" name="M">
  <a:themeElements>
    <a:clrScheme name="Modelon 1">
      <a:dk1>
        <a:sysClr val="windowText" lastClr="000000"/>
      </a:dk1>
      <a:lt1>
        <a:sysClr val="window" lastClr="FFFFFF"/>
      </a:lt1>
      <a:dk2>
        <a:srgbClr val="3F3F3F"/>
      </a:dk2>
      <a:lt2>
        <a:srgbClr val="BFBFBF"/>
      </a:lt2>
      <a:accent1>
        <a:srgbClr val="0097B8"/>
      </a:accent1>
      <a:accent2>
        <a:srgbClr val="BA4B2F"/>
      </a:accent2>
      <a:accent3>
        <a:srgbClr val="0097B5"/>
      </a:accent3>
      <a:accent4>
        <a:srgbClr val="B94B2F"/>
      </a:accent4>
      <a:accent5>
        <a:srgbClr val="004B5A"/>
      </a:accent5>
      <a:accent6>
        <a:srgbClr val="5C2517"/>
      </a:accent6>
      <a:hlink>
        <a:srgbClr val="004B5A"/>
      </a:hlink>
      <a:folHlink>
        <a:srgbClr val="5C2517"/>
      </a:folHlink>
    </a:clrScheme>
    <a:fontScheme name="Modelon 1">
      <a:majorFont>
        <a:latin typeface="TitilliumText22L Th"/>
        <a:ea typeface=""/>
        <a:cs typeface=""/>
      </a:majorFont>
      <a:minorFont>
        <a:latin typeface="TitilliumText22L Rg"/>
        <a:ea typeface=""/>
        <a:cs typeface="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on_PowerPoint_template_16-9_TrueTypeFonts_AT.potx" id="{C6EBCEB5-EB5D-4314-A618-3A296C19A4DB}" vid="{9E7F5C35-1042-4421-B518-B2204E9ADF0F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DE924B4909204EA4C90CA47BBA55BA" ma:contentTypeVersion="1" ma:contentTypeDescription="Create a new document." ma:contentTypeScope="" ma:versionID="a5c35fb5b655da883d5d10a9b43f0857">
  <xsd:schema xmlns:xsd="http://www.w3.org/2001/XMLSchema" xmlns:xs="http://www.w3.org/2001/XMLSchema" xmlns:p="http://schemas.microsoft.com/office/2006/metadata/properties" xmlns:ns3="3a3362cf-bb0a-4025-8e6a-cf00d05f7cf5" targetNamespace="http://schemas.microsoft.com/office/2006/metadata/properties" ma:root="true" ma:fieldsID="bf97e7d514fa92ac12348949b099b06c" ns3:_="">
    <xsd:import namespace="3a3362cf-bb0a-4025-8e6a-cf00d05f7cf5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3362cf-bb0a-4025-8e6a-cf00d05f7cf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3a3362cf-bb0a-4025-8e6a-cf00d05f7cf5">
      <UserInfo>
        <DisplayName>Rui Gao</DisplayName>
        <AccountId>31</AccountId>
        <AccountType/>
      </UserInfo>
      <UserInfo>
        <DisplayName>John Griffin</DisplayName>
        <AccountId>26</AccountId>
        <AccountType/>
      </UserInfo>
      <UserInfo>
        <DisplayName>Magnus Engström</DisplayName>
        <AccountId>15</AccountId>
        <AccountType/>
      </UserInfo>
      <UserInfo>
        <DisplayName>Magnus Gäfvert</DisplayName>
        <AccountId>16</AccountId>
        <AccountType/>
      </UserInfo>
      <UserInfo>
        <DisplayName>John Batteh</DisplayName>
        <AccountId>33</AccountId>
        <AccountType/>
      </UserInfo>
      <UserInfo>
        <DisplayName>Karin Fröjd</DisplayName>
        <AccountId>40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7E0114C-E491-4712-A95E-618AF2C2D5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3362cf-bb0a-4025-8e6a-cf00d05f7c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757C609-7962-4E22-8820-AA4A32BAB910}">
  <ds:schemaRefs>
    <ds:schemaRef ds:uri="http://purl.org/dc/dcmitype/"/>
    <ds:schemaRef ds:uri="http://schemas.microsoft.com/office/2006/metadata/properties"/>
    <ds:schemaRef ds:uri="http://purl.org/dc/terms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3a3362cf-bb0a-4025-8e6a-cf00d05f7cf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E8F2DB9-B7D3-423C-8375-05A72C183C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16688</TotalTime>
  <Words>597</Words>
  <Application>Microsoft Office PowerPoint</Application>
  <PresentationFormat>Widescreen</PresentationFormat>
  <Paragraphs>228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16</vt:i4>
      </vt:variant>
    </vt:vector>
  </HeadingPairs>
  <TitlesOfParts>
    <vt:vector size="37" baseType="lpstr">
      <vt:lpstr>MS PGothic</vt:lpstr>
      <vt:lpstr>Arial</vt:lpstr>
      <vt:lpstr>Calibri</vt:lpstr>
      <vt:lpstr>Cambria Math</vt:lpstr>
      <vt:lpstr>Consolas</vt:lpstr>
      <vt:lpstr>Courier New,courier</vt:lpstr>
      <vt:lpstr>Helvetica</vt:lpstr>
      <vt:lpstr>ModelonTitilliumBold</vt:lpstr>
      <vt:lpstr>ModelonTitilliumLight</vt:lpstr>
      <vt:lpstr>ModelonTitilliumRegular</vt:lpstr>
      <vt:lpstr>MS Shell Dlg 2</vt:lpstr>
      <vt:lpstr>Times New Roman</vt:lpstr>
      <vt:lpstr>TitilliumBold</vt:lpstr>
      <vt:lpstr>TitilliumRegular</vt:lpstr>
      <vt:lpstr>TitilliumText22L Rg</vt:lpstr>
      <vt:lpstr>Wingdings</vt:lpstr>
      <vt:lpstr>Default</vt:lpstr>
      <vt:lpstr>Fancy</vt:lpstr>
      <vt:lpstr>Red</vt:lpstr>
      <vt:lpstr>Grey</vt:lpstr>
      <vt:lpstr>M</vt:lpstr>
      <vt:lpstr>Building Industrial grade Modelica compiler</vt:lpstr>
      <vt:lpstr>modelon CUSTOMER AND OFFICE LOCATIONS</vt:lpstr>
      <vt:lpstr>PowerPoint Presentation</vt:lpstr>
      <vt:lpstr>Jmodelica.org</vt:lpstr>
      <vt:lpstr>What is FMI?</vt:lpstr>
      <vt:lpstr>From Research project  to industrial Modelica Compiler</vt:lpstr>
      <vt:lpstr>Modelica compiler stages</vt:lpstr>
      <vt:lpstr>Equation sorting Example</vt:lpstr>
      <vt:lpstr>Equation sorting</vt:lpstr>
      <vt:lpstr>tearing</vt:lpstr>
      <vt:lpstr>Goal of Tearing</vt:lpstr>
      <vt:lpstr>Tearing algorithm</vt:lpstr>
      <vt:lpstr>PowerPoint Presentation</vt:lpstr>
      <vt:lpstr>PowerPoint Presentation</vt:lpstr>
      <vt:lpstr>Error?</vt:lpstr>
      <vt:lpstr>OPTIMICA Compiler TooLkit</vt:lpstr>
    </vt:vector>
  </TitlesOfParts>
  <Company>Microsoft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Modelon Enterprise overview</dc:title>
  <dc:subject>Presentation of Modelon, VDL and VDL-RT</dc:subject>
  <dc:creator>Johan Andreasson</dc:creator>
  <cp:keywords>Modelon; Company; Enterprise; Overview</cp:keywords>
  <cp:lastModifiedBy>Iakov Nakhimovski</cp:lastModifiedBy>
  <cp:revision>419</cp:revision>
  <cp:lastPrinted>2014-07-14T03:23:15Z</cp:lastPrinted>
  <dcterms:created xsi:type="dcterms:W3CDTF">2014-01-21T09:38:15Z</dcterms:created>
  <dcterms:modified xsi:type="dcterms:W3CDTF">2015-11-26T08:30:24Z</dcterms:modified>
  <cp:category>Overview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0x0101007ADE924B4909204EA4C90CA47BBA55BA</vt:lpwstr>
  </property>
  <property fmtid="{D5CDD505-2E9C-101B-9397-08002B2CF9AE}" pid="3" name="IsMyDocuments">
    <vt:bool>true</vt:bool>
  </property>
</Properties>
</file>