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64" r:id="rId4"/>
    <p:sldId id="262" r:id="rId5"/>
    <p:sldId id="259" r:id="rId6"/>
    <p:sldId id="260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10FEB-3E3F-4CBE-9150-D6D5FCDC3A4C}" v="36" dt="2019-05-13T01:55:16.580"/>
    <p1510:client id="{312338CB-D306-4BFB-945E-A7B909E70C14}" v="1" dt="2019-05-13T16:08:46.162"/>
    <p1510:client id="{76D10263-B079-47E9-8255-7B654D8D15D5}" v="33" dt="2019-05-13T12:40:03.558"/>
    <p1510:client id="{ACA39DFA-CD45-4A0F-8A00-66B4707D097E}" v="1579" dt="2019-05-13T14:41:16.702"/>
    <p1510:client id="{F702C5A7-04D0-43B5-8952-1EC2F833B1BD}" v="2" dt="2019-05-13T02:29:50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EEDB4-1E37-439A-A22B-D5AC2D04EF0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9170E-C78B-4A36-9AD9-D898232D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5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9170E-C78B-4A36-9AD9-D898232D9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9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1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0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9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jackv13/extracting-insights-from-fomc-statements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ompletegraph/DATA607FINAL/blob/master/Code/Project-Final.Rmd" TargetMode="External"/><Relationship Id="rId4" Type="http://schemas.openxmlformats.org/officeDocument/2006/relationships/hyperlink" Target="https://github.com/completegraph/DATA607FINAL/tree/master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C4865-EA67-4DF4-9A86-1096BFFC87DB}"/>
              </a:ext>
            </a:extLst>
          </p:cNvPr>
          <p:cNvSpPr txBox="1"/>
          <p:nvPr/>
        </p:nvSpPr>
        <p:spPr>
          <a:xfrm>
            <a:off x="63955" y="433546"/>
            <a:ext cx="9056646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Extracting insights from FOMC Statements</a:t>
            </a:r>
            <a:endParaRPr lang="en-US" sz="5400">
              <a:latin typeface="+mj-lt"/>
              <a:ea typeface="+mj-ea"/>
              <a:cs typeface="Calibri Light"/>
            </a:endParaRPr>
          </a:p>
        </p:txBody>
      </p:sp>
      <p:pic>
        <p:nvPicPr>
          <p:cNvPr id="7" name="Picture 8" descr="A picture containing outdoor&#10;&#10;Description generated with high confidence">
            <a:extLst>
              <a:ext uri="{FF2B5EF4-FFF2-40B4-BE49-F238E27FC236}">
                <a16:creationId xmlns:a16="http://schemas.microsoft.com/office/drawing/2014/main" id="{C34830DE-4509-4CB3-8BC2-5EEF2DD22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1" y="2831894"/>
            <a:ext cx="5497533" cy="3372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A40D71-CDE8-4CCF-935C-61EABAA5A255}"/>
              </a:ext>
            </a:extLst>
          </p:cNvPr>
          <p:cNvSpPr txBox="1"/>
          <p:nvPr/>
        </p:nvSpPr>
        <p:spPr>
          <a:xfrm>
            <a:off x="5658193" y="3063957"/>
            <a:ext cx="3337670" cy="23441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"/>
                <a:cs typeface="Times"/>
              </a:rPr>
              <a:t>Alexander Ng </a:t>
            </a:r>
            <a:endParaRPr lang="en-US" sz="2400">
              <a:cs typeface="Calibri"/>
            </a:endParaRPr>
          </a:p>
          <a:p>
            <a:r>
              <a:rPr lang="en-US" sz="2400">
                <a:latin typeface="Times"/>
                <a:cs typeface="Times"/>
              </a:rPr>
              <a:t>Arun Reddy </a:t>
            </a:r>
            <a:endParaRPr lang="en-US" sz="2400">
              <a:latin typeface="Calibri" panose="020F0502020204030204"/>
              <a:cs typeface="Calibri" panose="020F0502020204030204"/>
            </a:endParaRPr>
          </a:p>
          <a:p>
            <a:r>
              <a:rPr lang="en-US" sz="2400">
                <a:latin typeface="Times"/>
                <a:cs typeface="Times"/>
              </a:rPr>
              <a:t>Henry Otuadinma </a:t>
            </a:r>
            <a:endParaRPr lang="en-US" sz="2400">
              <a:latin typeface="Calibri" panose="020F0502020204030204"/>
              <a:cs typeface="Calibri"/>
            </a:endParaRPr>
          </a:p>
          <a:p>
            <a:r>
              <a:rPr lang="en-US" sz="2400">
                <a:latin typeface="Times"/>
                <a:cs typeface="Times"/>
              </a:rPr>
              <a:t>Jagdish Chhabria </a:t>
            </a:r>
            <a:endParaRPr lang="en-US" sz="2400">
              <a:latin typeface="Calibri" panose="020F0502020204030204"/>
              <a:cs typeface="Calibri"/>
            </a:endParaRPr>
          </a:p>
          <a:p>
            <a:endParaRPr lang="en-US" sz="2400">
              <a:latin typeface="Calibri" panose="020F0502020204030204"/>
              <a:cs typeface="Calibri"/>
            </a:endParaRPr>
          </a:p>
          <a:p>
            <a:r>
              <a:rPr lang="en-US" sz="2400">
                <a:latin typeface="Times"/>
                <a:cs typeface="Times"/>
              </a:rPr>
              <a:t>Date: 05/13/2019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55EEFA5-CF57-428E-A3EA-96C38FC8F0DA}"/>
              </a:ext>
            </a:extLst>
          </p:cNvPr>
          <p:cNvSpPr txBox="1"/>
          <p:nvPr/>
        </p:nvSpPr>
        <p:spPr>
          <a:xfrm>
            <a:off x="1100772" y="286347"/>
            <a:ext cx="698968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latin typeface="Times"/>
                <a:cs typeface="Calibri"/>
              </a:rPr>
              <a:t>Intro to Fed Speak 101: FOMC Statements</a:t>
            </a:r>
          </a:p>
        </p:txBody>
      </p:sp>
      <p:pic>
        <p:nvPicPr>
          <p:cNvPr id="6" name="Picture 6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AA04C639-D67A-412C-98D8-A33BC9C0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32" y="1031673"/>
            <a:ext cx="2743200" cy="1826971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11C1F8-42E0-45FA-887C-84DA6A67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5" y="1029664"/>
            <a:ext cx="6318014" cy="5303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FF5F1A-FF4B-40E3-9430-324C50B9938F}"/>
              </a:ext>
            </a:extLst>
          </p:cNvPr>
          <p:cNvSpPr txBox="1"/>
          <p:nvPr/>
        </p:nvSpPr>
        <p:spPr>
          <a:xfrm>
            <a:off x="6670076" y="3232941"/>
            <a:ext cx="215746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Times"/>
                <a:cs typeface="Calibri"/>
              </a:rPr>
              <a:t>Key Attributes</a:t>
            </a:r>
          </a:p>
          <a:p>
            <a:r>
              <a:rPr lang="en-US">
                <a:highlight>
                  <a:srgbClr val="00FFFF"/>
                </a:highlight>
                <a:latin typeface="Times"/>
                <a:cs typeface="Calibri"/>
              </a:rPr>
              <a:t>Economic Growth</a:t>
            </a:r>
          </a:p>
          <a:p>
            <a:r>
              <a:rPr lang="en-US">
                <a:highlight>
                  <a:srgbClr val="FFFF00"/>
                </a:highlight>
                <a:latin typeface="Times"/>
                <a:cs typeface="Calibri"/>
              </a:rPr>
              <a:t>Employment</a:t>
            </a:r>
          </a:p>
          <a:p>
            <a:r>
              <a:rPr lang="en-US">
                <a:highlight>
                  <a:srgbClr val="FF0000"/>
                </a:highlight>
                <a:latin typeface="Times"/>
                <a:cs typeface="Calibri"/>
              </a:rPr>
              <a:t>Inflation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  <a:latin typeface="Times"/>
                <a:cs typeface="Calibri"/>
              </a:rPr>
              <a:t>Future Rate Outlook</a:t>
            </a:r>
          </a:p>
          <a:p>
            <a:r>
              <a:rPr lang="en-US">
                <a:highlight>
                  <a:srgbClr val="00FF00"/>
                </a:highlight>
                <a:latin typeface="Times"/>
                <a:cs typeface="Calibri"/>
              </a:rPr>
              <a:t>Policy Rate Target</a:t>
            </a:r>
          </a:p>
          <a:p>
            <a:endParaRPr lang="en-US">
              <a:latin typeface="Times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87318-42CE-418A-9A38-8B0B32B61AC9}"/>
              </a:ext>
            </a:extLst>
          </p:cNvPr>
          <p:cNvSpPr txBox="1"/>
          <p:nvPr/>
        </p:nvSpPr>
        <p:spPr>
          <a:xfrm>
            <a:off x="6920233" y="5464028"/>
            <a:ext cx="165308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"/>
                <a:cs typeface="Calibri"/>
              </a:rPr>
              <a:t>Analyzed</a:t>
            </a:r>
          </a:p>
          <a:p>
            <a:pPr algn="ctr"/>
            <a:r>
              <a:rPr lang="en-US">
                <a:latin typeface="Times"/>
                <a:cs typeface="Calibri"/>
              </a:rPr>
              <a:t>102 Statements 2007-2019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0044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E6CD3B5-1F8C-4665-B407-E3007AF2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66" y="1050321"/>
            <a:ext cx="6799203" cy="5172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D02005-C7F2-4980-88D8-AB80B5F35343}"/>
              </a:ext>
            </a:extLst>
          </p:cNvPr>
          <p:cNvSpPr txBox="1"/>
          <p:nvPr/>
        </p:nvSpPr>
        <p:spPr>
          <a:xfrm>
            <a:off x="814291" y="311907"/>
            <a:ext cx="69896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"/>
                <a:cs typeface="Calibri"/>
              </a:rPr>
              <a:t>How are the Attributes Related?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3A901-BB1A-44D5-8EDE-FB4385D9908C}"/>
              </a:ext>
            </a:extLst>
          </p:cNvPr>
          <p:cNvSpPr txBox="1"/>
          <p:nvPr/>
        </p:nvSpPr>
        <p:spPr>
          <a:xfrm>
            <a:off x="5361059" y="1911169"/>
            <a:ext cx="3041633" cy="286232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"/>
                <a:cs typeface="Calibri"/>
              </a:rPr>
              <a:t>Correlation only works for numerical variables.</a:t>
            </a:r>
          </a:p>
          <a:p>
            <a:endParaRPr lang="en-US">
              <a:latin typeface="Times"/>
              <a:cs typeface="Calibri"/>
            </a:endParaRPr>
          </a:p>
          <a:p>
            <a:r>
              <a:rPr lang="en-US">
                <a:latin typeface="Times"/>
                <a:cs typeface="Calibri"/>
              </a:rPr>
              <a:t>For categorical variables:</a:t>
            </a:r>
          </a:p>
          <a:p>
            <a:endParaRPr lang="en-US">
              <a:latin typeface="Times"/>
              <a:cs typeface="Calibri"/>
            </a:endParaRPr>
          </a:p>
          <a:p>
            <a:r>
              <a:rPr lang="en-US">
                <a:latin typeface="Times"/>
                <a:cs typeface="Calibri"/>
              </a:rPr>
              <a:t>Cramer's V </a:t>
            </a:r>
          </a:p>
          <a:p>
            <a:r>
              <a:rPr lang="en-US">
                <a:latin typeface="Times"/>
                <a:cs typeface="Calibri"/>
              </a:rPr>
              <a:t>Range: 0-1</a:t>
            </a:r>
          </a:p>
          <a:p>
            <a:r>
              <a:rPr lang="en-US">
                <a:latin typeface="Times"/>
                <a:cs typeface="Calibri"/>
              </a:rPr>
              <a:t>0 means no association</a:t>
            </a:r>
          </a:p>
          <a:p>
            <a:r>
              <a:rPr lang="en-US">
                <a:latin typeface="Times"/>
                <a:cs typeface="Calibri"/>
              </a:rPr>
              <a:t>1 mean perfect association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12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2A601AB1-8B7B-4A0A-BC26-73A6BE5B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7" y="853529"/>
            <a:ext cx="7418774" cy="3171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1829EC1-9C8E-4F75-B958-ED9C15EF8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92" y="4089256"/>
            <a:ext cx="8032678" cy="2566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EEFA5-CF57-428E-A3EA-96C38FC8F0DA}"/>
              </a:ext>
            </a:extLst>
          </p:cNvPr>
          <p:cNvSpPr txBox="1"/>
          <p:nvPr/>
        </p:nvSpPr>
        <p:spPr>
          <a:xfrm>
            <a:off x="1044328" y="267532"/>
            <a:ext cx="69896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"/>
                <a:cs typeface="Times"/>
              </a:rPr>
              <a:t>FOMC Statement Length and Most Frequent Words</a:t>
            </a:r>
          </a:p>
        </p:txBody>
      </p:sp>
    </p:spTree>
    <p:extLst>
      <p:ext uri="{BB962C8B-B14F-4D97-AF65-F5344CB8AC3E}">
        <p14:creationId xmlns:p14="http://schemas.microsoft.com/office/powerpoint/2010/main" val="225710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8BA98D-A2C3-4CC6-82A3-407E1642C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1" y="4506299"/>
            <a:ext cx="8927800" cy="2224896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F1B89DB-63A3-4973-89BA-DF1996B2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7" y="476757"/>
            <a:ext cx="8003565" cy="4020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D02005-C7F2-4980-88D8-AB80B5F35343}"/>
              </a:ext>
            </a:extLst>
          </p:cNvPr>
          <p:cNvSpPr txBox="1"/>
          <p:nvPr/>
        </p:nvSpPr>
        <p:spPr>
          <a:xfrm>
            <a:off x="814291" y="123759"/>
            <a:ext cx="69896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"/>
                <a:ea typeface="+mn-lt"/>
                <a:cs typeface="+mn-lt"/>
              </a:rPr>
              <a:t>Textual Classifications</a:t>
            </a:r>
            <a:endParaRPr lang="en-US" b="1">
              <a:latin typeface="Times"/>
              <a:cs typeface="Time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5593A0-A360-4D67-ABA0-1D6159995BE8}"/>
              </a:ext>
            </a:extLst>
          </p:cNvPr>
          <p:cNvSpPr/>
          <p:nvPr/>
        </p:nvSpPr>
        <p:spPr>
          <a:xfrm>
            <a:off x="7670535" y="4506902"/>
            <a:ext cx="1354515" cy="2281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4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35E4-F34E-44B0-AF53-53257DC6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95" y="231682"/>
            <a:ext cx="7499555" cy="647847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Times"/>
                <a:cs typeface="Calibri Light"/>
              </a:rPr>
              <a:t>Sentiment Score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42C73BE-25C0-416A-B97F-46ED495CEC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20" y="993835"/>
            <a:ext cx="6200672" cy="1023693"/>
          </a:xfrm>
          <a:prstGeom prst="rect">
            <a:avLst/>
          </a:prstGeo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2A9D0F8C-57B8-4422-BEE4-E6F3251BC5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9708" y="2310306"/>
            <a:ext cx="7591729" cy="401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3F43CC-227E-4422-B5E5-97A505163C0B}"/>
              </a:ext>
            </a:extLst>
          </p:cNvPr>
          <p:cNvSpPr txBox="1"/>
          <p:nvPr/>
        </p:nvSpPr>
        <p:spPr>
          <a:xfrm>
            <a:off x="6800748" y="1293197"/>
            <a:ext cx="192967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"/>
                <a:cs typeface="Times"/>
              </a:rPr>
              <a:t>Loughran-McDonald Dictionary</a:t>
            </a:r>
          </a:p>
        </p:txBody>
      </p:sp>
    </p:spTree>
    <p:extLst>
      <p:ext uri="{BB962C8B-B14F-4D97-AF65-F5344CB8AC3E}">
        <p14:creationId xmlns:p14="http://schemas.microsoft.com/office/powerpoint/2010/main" val="38215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B2442C1B-4A93-4CEF-8933-E7719BE94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795" y="728562"/>
            <a:ext cx="4803893" cy="3400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D02005-C7F2-4980-88D8-AB80B5F35343}"/>
              </a:ext>
            </a:extLst>
          </p:cNvPr>
          <p:cNvSpPr txBox="1"/>
          <p:nvPr/>
        </p:nvSpPr>
        <p:spPr>
          <a:xfrm>
            <a:off x="814291" y="123759"/>
            <a:ext cx="69896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"/>
                <a:cs typeface="Calibri"/>
              </a:rPr>
              <a:t>Sentiment and Equity Markets</a:t>
            </a:r>
          </a:p>
        </p:txBody>
      </p:sp>
      <p:pic>
        <p:nvPicPr>
          <p:cNvPr id="9" name="Picture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8CCB6B4-F6D8-4597-B707-6CBBC488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5" y="780714"/>
            <a:ext cx="4267200" cy="3349237"/>
          </a:xfrm>
          <a:prstGeom prst="rect">
            <a:avLst/>
          </a:prstGeom>
        </p:spPr>
      </p:pic>
      <p:pic>
        <p:nvPicPr>
          <p:cNvPr id="11" name="Picture 11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69F2B3A2-9A83-4073-A204-CDFAFFEA0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762" y="4225350"/>
            <a:ext cx="4601127" cy="2282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109E18-F15D-47FA-9055-C151CD224225}"/>
              </a:ext>
            </a:extLst>
          </p:cNvPr>
          <p:cNvSpPr txBox="1"/>
          <p:nvPr/>
        </p:nvSpPr>
        <p:spPr>
          <a:xfrm>
            <a:off x="199474" y="4224246"/>
            <a:ext cx="364347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latin typeface="Times"/>
                <a:cs typeface="Calibri"/>
              </a:rPr>
              <a:t>Level of sentiment is positively related to level of equities during the observation period.  Results are very statistical significant.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Times"/>
                <a:cs typeface="Calibri"/>
              </a:rPr>
              <a:t>But sentiment is more volatile than equity market – possibly due to robustness issues.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Times"/>
                <a:cs typeface="Calibri"/>
              </a:rPr>
              <a:t>Regression on returns or lagged variables is next logical step.</a:t>
            </a:r>
          </a:p>
        </p:txBody>
      </p:sp>
    </p:spTree>
    <p:extLst>
      <p:ext uri="{BB962C8B-B14F-4D97-AF65-F5344CB8AC3E}">
        <p14:creationId xmlns:p14="http://schemas.microsoft.com/office/powerpoint/2010/main" val="238742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A group of people sitting on a stage in front of a curtain&#10;&#10;Description generated with very high confidence">
            <a:extLst>
              <a:ext uri="{FF2B5EF4-FFF2-40B4-BE49-F238E27FC236}">
                <a16:creationId xmlns:a16="http://schemas.microsoft.com/office/drawing/2014/main" id="{3AC1B6B2-9BF8-4F26-BFE5-B02209B5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8" y="125040"/>
            <a:ext cx="8992186" cy="498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D02005-C7F2-4980-88D8-AB80B5F35343}"/>
              </a:ext>
            </a:extLst>
          </p:cNvPr>
          <p:cNvSpPr txBox="1"/>
          <p:nvPr/>
        </p:nvSpPr>
        <p:spPr>
          <a:xfrm>
            <a:off x="823117" y="247327"/>
            <a:ext cx="724564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Times"/>
                <a:cs typeface="Calibri"/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198D-BE2B-47C2-B2AC-D1734D09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38" y="5117819"/>
            <a:ext cx="7886700" cy="1663743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Times"/>
                <a:ea typeface="+mn-lt"/>
                <a:cs typeface="+mn-lt"/>
              </a:rPr>
              <a:t>Our Paper, Data and Code</a:t>
            </a:r>
          </a:p>
          <a:p>
            <a:pPr marL="0" indent="0">
              <a:buNone/>
            </a:pPr>
            <a:r>
              <a:rPr lang="en-US" sz="1600">
                <a:latin typeface="Times"/>
                <a:ea typeface="+mn-lt"/>
                <a:cs typeface="+mn-lt"/>
                <a:hlinkClick r:id="rId3"/>
              </a:rPr>
              <a:t>http://rpubs.com/jackv13/extracting-insights-from-fomc-statements</a:t>
            </a:r>
            <a:endParaRPr lang="en-US" sz="160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1600">
                <a:latin typeface="Times"/>
                <a:ea typeface="+mn-lt"/>
                <a:cs typeface="+mn-lt"/>
                <a:hlinkClick r:id="rId4"/>
              </a:rPr>
              <a:t>https://github.com/completegraph/DATA607FINAL/tree/master/DATA</a:t>
            </a:r>
            <a:endParaRPr lang="en-US" sz="160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1600">
                <a:latin typeface="Times"/>
                <a:ea typeface="+mn-lt"/>
                <a:cs typeface="+mn-lt"/>
                <a:hlinkClick r:id="rId5"/>
              </a:rPr>
              <a:t>https://github.com/completegraph/DATA607FINAL/blob/master/Code/Project-Final.Rmd</a:t>
            </a:r>
            <a:endParaRPr lang="en-US" sz="1600">
              <a:latin typeface="Times"/>
              <a:cs typeface="Times"/>
            </a:endParaRPr>
          </a:p>
          <a:p>
            <a:pPr marL="0" indent="0">
              <a:buNone/>
            </a:pPr>
            <a:endParaRPr lang="en-US" sz="1600">
              <a:latin typeface="Times"/>
              <a:cs typeface="Calibri"/>
            </a:endParaRPr>
          </a:p>
          <a:p>
            <a:pPr marL="0" indent="0">
              <a:buNone/>
            </a:pPr>
            <a:endParaRPr lang="en-US" sz="140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40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400">
              <a:latin typeface="Time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73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Sentiment Score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</cp:revision>
  <dcterms:created xsi:type="dcterms:W3CDTF">2013-07-15T20:26:40Z</dcterms:created>
  <dcterms:modified xsi:type="dcterms:W3CDTF">2019-05-13T16:24:05Z</dcterms:modified>
</cp:coreProperties>
</file>