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4" r:id="rId4"/>
    <p:sldId id="262" r:id="rId5"/>
    <p:sldId id="259" r:id="rId6"/>
    <p:sldId id="260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D28"/>
    <a:srgbClr val="2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10FEB-3E3F-4CBE-9150-D6D5FCDC3A4C}" v="36" dt="2019-05-13T01:55:16.580"/>
    <p1510:client id="{76D10263-B079-47E9-8255-7B654D8D15D5}" v="33" dt="2019-05-13T12:40:03.558"/>
    <p1510:client id="{ACA39DFA-CD45-4A0F-8A00-66B4707D097E}" v="1579" dt="2019-05-13T14:41:16.702"/>
    <p1510:client id="{F702C5A7-04D0-43B5-8952-1EC2F833B1BD}" v="2" dt="2019-05-13T02:29:50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37CE-EDC9-5345-8C7E-B9D2DAB4CEF1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F726-75C8-4E40-BAEB-9AA185FCD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EDB4-1E37-439A-A22B-D5AC2D04EF0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170E-C78B-4A36-9AD9-D898232D9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8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170E-C78B-4A36-9AD9-D898232D9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FC84-9E5F-6441-BE5E-0288992FE81D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69-5E05-8C46-9A39-EB1AFF205802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DC9A-29C2-D041-AFD2-A6F3484AA475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0B8B-6313-9C48-8748-046FF817DA62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060E-1DD2-3A45-820C-E0ADEBA556D8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108-E30F-4E4A-8AF6-1AA79C4228A2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24FA-8256-0041-9ECF-409B941695BA}" type="datetime1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E8C-5E1D-9949-AE56-230A81F9776E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D764-4CEE-3F45-96F1-48499898F5D5}" type="datetime1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7955-42D2-C342-8D6B-A664668D4FEC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117-14AD-B846-A19E-AA213ED329C2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8C23-2667-7F4D-BEB2-4169957449BB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jackv13/extracting-insights-from-fomc-statements" TargetMode="External"/><Relationship Id="rId4" Type="http://schemas.openxmlformats.org/officeDocument/2006/relationships/hyperlink" Target="https://github.com/completegraph/DATA607FINAL/tree/master/DATA" TargetMode="External"/><Relationship Id="rId5" Type="http://schemas.openxmlformats.org/officeDocument/2006/relationships/hyperlink" Target="https://github.com/completegraph/DATA607FINAL/blob/master/Code/Project-Final.Rm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3BC4865-EA67-4DF4-9A86-1096BFFC87DB}"/>
              </a:ext>
            </a:extLst>
          </p:cNvPr>
          <p:cNvSpPr txBox="1"/>
          <p:nvPr/>
        </p:nvSpPr>
        <p:spPr>
          <a:xfrm>
            <a:off x="63955" y="433546"/>
            <a:ext cx="9056646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imes New Roman"/>
                <a:ea typeface="+mj-ea"/>
                <a:cs typeface="Times New Roman"/>
              </a:rPr>
              <a:t>Extracting insights from FOMC Statements</a:t>
            </a:r>
          </a:p>
        </p:txBody>
      </p:sp>
      <p:pic>
        <p:nvPicPr>
          <p:cNvPr id="7" name="Picture 8" descr="A picture containing outdoor&#10;&#10;Description generated with high confidence">
            <a:extLst>
              <a:ext uri="{FF2B5EF4-FFF2-40B4-BE49-F238E27FC236}">
                <a16:creationId xmlns="" xmlns:a16="http://schemas.microsoft.com/office/drawing/2014/main" id="{C34830DE-4509-4CB3-8BC2-5EEF2DD2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" y="2831894"/>
            <a:ext cx="5497533" cy="3372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A40D71-CDE8-4CCF-935C-61EABAA5A255}"/>
              </a:ext>
            </a:extLst>
          </p:cNvPr>
          <p:cNvSpPr txBox="1"/>
          <p:nvPr/>
        </p:nvSpPr>
        <p:spPr>
          <a:xfrm>
            <a:off x="5658193" y="3063957"/>
            <a:ext cx="3337670" cy="2344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"/>
                <a:cs typeface="Times"/>
              </a:rPr>
              <a:t>Alexander Ng </a:t>
            </a:r>
            <a:endParaRPr lang="en-US" sz="2400">
              <a:cs typeface="Calibri"/>
            </a:endParaRPr>
          </a:p>
          <a:p>
            <a:r>
              <a:rPr lang="en-US" sz="2400">
                <a:latin typeface="Times"/>
                <a:cs typeface="Times"/>
              </a:rPr>
              <a:t>Arun Reddy 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r>
              <a:rPr lang="en-US" sz="2400">
                <a:latin typeface="Times"/>
                <a:cs typeface="Times"/>
              </a:rPr>
              <a:t>Henry Otuadinma </a:t>
            </a:r>
            <a:endParaRPr lang="en-US" sz="2400">
              <a:latin typeface="Calibri" panose="020F0502020204030204"/>
              <a:cs typeface="Calibri"/>
            </a:endParaRPr>
          </a:p>
          <a:p>
            <a:r>
              <a:rPr lang="en-US" sz="2400">
                <a:latin typeface="Times"/>
                <a:cs typeface="Times"/>
              </a:rPr>
              <a:t>Jagdish Chhabria </a:t>
            </a:r>
            <a:endParaRPr lang="en-US" sz="2400">
              <a:latin typeface="Calibri" panose="020F0502020204030204"/>
              <a:cs typeface="Calibri"/>
            </a:endParaRPr>
          </a:p>
          <a:p>
            <a:endParaRPr lang="en-US" sz="2400">
              <a:latin typeface="Calibri" panose="020F0502020204030204"/>
              <a:cs typeface="Calibri"/>
            </a:endParaRPr>
          </a:p>
          <a:p>
            <a:r>
              <a:rPr lang="en-US" sz="2400">
                <a:latin typeface="Times"/>
                <a:cs typeface="Times"/>
              </a:rPr>
              <a:t>Date: 05/13/2019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5EEFA5-CF57-428E-A3EA-96C38FC8F0DA}"/>
              </a:ext>
            </a:extLst>
          </p:cNvPr>
          <p:cNvSpPr txBox="1"/>
          <p:nvPr/>
        </p:nvSpPr>
        <p:spPr>
          <a:xfrm>
            <a:off x="1100772" y="286347"/>
            <a:ext cx="69896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"/>
                <a:cs typeface="Calibri"/>
              </a:rPr>
              <a:t>Intro to Fed Speak 101: FOMC Statements</a:t>
            </a:r>
          </a:p>
        </p:txBody>
      </p:sp>
      <p:pic>
        <p:nvPicPr>
          <p:cNvPr id="6" name="Picture 6" descr="A person wearing a suit and tie&#10;&#10;Description generated with very high confidence">
            <a:extLst>
              <a:ext uri="{FF2B5EF4-FFF2-40B4-BE49-F238E27FC236}">
                <a16:creationId xmlns="" xmlns:a16="http://schemas.microsoft.com/office/drawing/2014/main" id="{AA04C639-D67A-412C-98D8-A33BC9C0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32" y="1031673"/>
            <a:ext cx="2743200" cy="182697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911C1F8-42E0-45FA-887C-84DA6A67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" y="1029664"/>
            <a:ext cx="6318014" cy="5303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6FF5F1A-FF4B-40E3-9430-324C50B9938F}"/>
              </a:ext>
            </a:extLst>
          </p:cNvPr>
          <p:cNvSpPr txBox="1"/>
          <p:nvPr/>
        </p:nvSpPr>
        <p:spPr>
          <a:xfrm>
            <a:off x="6670076" y="3232941"/>
            <a:ext cx="2157464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latin typeface="Times"/>
                <a:cs typeface="Calibri"/>
              </a:rPr>
              <a:t>Key Attributes</a:t>
            </a:r>
          </a:p>
          <a:p>
            <a:r>
              <a:rPr lang="en-US" dirty="0">
                <a:solidFill>
                  <a:srgbClr val="2B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highlight>
                  <a:srgbClr val="00FFFF"/>
                </a:highlight>
                <a:latin typeface="Times"/>
                <a:cs typeface="Calibri"/>
              </a:rPr>
              <a:t>Economic Growth</a:t>
            </a:r>
          </a:p>
          <a:p>
            <a:r>
              <a:rPr lang="en-US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Times"/>
                <a:cs typeface="Calibri"/>
              </a:rPr>
              <a:t>Employment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highlight>
                  <a:srgbClr val="FF0000"/>
                </a:highlight>
                <a:latin typeface="Times"/>
                <a:cs typeface="Calibri"/>
              </a:rPr>
              <a:t>Inflation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"/>
                <a:cs typeface="Calibri"/>
              </a:rPr>
              <a:t>Future Rate Outlook</a:t>
            </a:r>
          </a:p>
          <a:p>
            <a:r>
              <a:rPr lang="en-US" dirty="0">
                <a:solidFill>
                  <a:srgbClr val="26CD28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highlight>
                  <a:srgbClr val="00FF00"/>
                </a:highlight>
                <a:latin typeface="Times"/>
                <a:cs typeface="Calibri"/>
              </a:rPr>
              <a:t>Policy Rate Target</a:t>
            </a:r>
          </a:p>
          <a:p>
            <a:endParaRPr lang="en-US" dirty="0">
              <a:latin typeface="Times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1787318-42CE-418A-9A38-8B0B32B61AC9}"/>
              </a:ext>
            </a:extLst>
          </p:cNvPr>
          <p:cNvSpPr txBox="1"/>
          <p:nvPr/>
        </p:nvSpPr>
        <p:spPr>
          <a:xfrm>
            <a:off x="6920233" y="5464028"/>
            <a:ext cx="16530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"/>
                <a:cs typeface="Calibri"/>
              </a:rPr>
              <a:t>Analyzed</a:t>
            </a:r>
          </a:p>
          <a:p>
            <a:pPr algn="ctr"/>
            <a:r>
              <a:rPr lang="en-US" dirty="0">
                <a:latin typeface="Times"/>
                <a:cs typeface="Calibri"/>
              </a:rPr>
              <a:t>102 Statements 2007-2019</a:t>
            </a:r>
            <a:endParaRPr lang="en-US">
              <a:cs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7E6CD3B5-1F8C-4665-B407-E3007AF2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66" y="1050321"/>
            <a:ext cx="6799203" cy="5172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14291" y="311907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"/>
                <a:cs typeface="Calibri"/>
              </a:rPr>
              <a:t>How are the Attributes Related?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9B3A901-BB1A-44D5-8EDE-FB4385D9908C}"/>
              </a:ext>
            </a:extLst>
          </p:cNvPr>
          <p:cNvSpPr txBox="1"/>
          <p:nvPr/>
        </p:nvSpPr>
        <p:spPr>
          <a:xfrm>
            <a:off x="5361059" y="1911169"/>
            <a:ext cx="3041633" cy="286232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"/>
                <a:cs typeface="Calibri"/>
              </a:rPr>
              <a:t>Correlation only works for numerical variables.</a:t>
            </a:r>
          </a:p>
          <a:p>
            <a:endParaRPr lang="en-US" dirty="0">
              <a:latin typeface="Times"/>
              <a:cs typeface="Calibri"/>
            </a:endParaRPr>
          </a:p>
          <a:p>
            <a:r>
              <a:rPr lang="en-US" dirty="0">
                <a:latin typeface="Times"/>
                <a:cs typeface="Calibri"/>
              </a:rPr>
              <a:t>For categorical variables:</a:t>
            </a:r>
          </a:p>
          <a:p>
            <a:endParaRPr lang="en-US" dirty="0">
              <a:latin typeface="Times"/>
              <a:cs typeface="Calibri"/>
            </a:endParaRPr>
          </a:p>
          <a:p>
            <a:r>
              <a:rPr lang="en-US" dirty="0">
                <a:latin typeface="Times"/>
                <a:cs typeface="Calibri"/>
              </a:rPr>
              <a:t>Cramer's V </a:t>
            </a:r>
          </a:p>
          <a:p>
            <a:r>
              <a:rPr lang="en-US" dirty="0">
                <a:latin typeface="Times"/>
                <a:cs typeface="Calibri"/>
              </a:rPr>
              <a:t>Range: 0-1</a:t>
            </a:r>
          </a:p>
          <a:p>
            <a:r>
              <a:rPr lang="en-US" dirty="0">
                <a:latin typeface="Times"/>
                <a:cs typeface="Calibri"/>
              </a:rPr>
              <a:t>0 means no association</a:t>
            </a:r>
          </a:p>
          <a:p>
            <a:r>
              <a:rPr lang="en-US" dirty="0">
                <a:latin typeface="Times"/>
                <a:cs typeface="Calibri"/>
              </a:rPr>
              <a:t>1 mean perfect association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&#10;&#10;Description generated with high confidence">
            <a:extLst>
              <a:ext uri="{FF2B5EF4-FFF2-40B4-BE49-F238E27FC236}">
                <a16:creationId xmlns="" xmlns:a16="http://schemas.microsoft.com/office/drawing/2014/main" id="{2A601AB1-8B7B-4A0A-BC26-73A6BE5B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7" y="853529"/>
            <a:ext cx="7418774" cy="3171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E1829EC1-9C8E-4F75-B958-ED9C15EF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2" y="4089256"/>
            <a:ext cx="8032678" cy="2566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5EEFA5-CF57-428E-A3EA-96C38FC8F0DA}"/>
              </a:ext>
            </a:extLst>
          </p:cNvPr>
          <p:cNvSpPr txBox="1"/>
          <p:nvPr/>
        </p:nvSpPr>
        <p:spPr>
          <a:xfrm>
            <a:off x="1044328" y="267532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"/>
                <a:cs typeface="Times"/>
              </a:rPr>
              <a:t>FOMC Statement Length and Most Frequent Words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388CD2-2C85-4F68-8FD6-32FBDBE9F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53" y="632305"/>
            <a:ext cx="9151906" cy="6162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7F1B89DB-63A3-4973-89BA-DF1996B2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7" y="476757"/>
            <a:ext cx="8003565" cy="402065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03FCE65-E82F-4BD6-9D02-8AEBA862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5" y="4684053"/>
            <a:ext cx="8136273" cy="1933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14291" y="123759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"/>
                <a:ea typeface="+mn-lt"/>
                <a:cs typeface="+mn-lt"/>
              </a:rPr>
              <a:t>Textual Classifications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5593A0-A360-4D67-ABA0-1D6159995BE8}"/>
              </a:ext>
            </a:extLst>
          </p:cNvPr>
          <p:cNvSpPr/>
          <p:nvPr/>
        </p:nvSpPr>
        <p:spPr>
          <a:xfrm>
            <a:off x="7397365" y="4550034"/>
            <a:ext cx="1354515" cy="2094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30750" y="6373284"/>
            <a:ext cx="20574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935E4-F34E-44B0-AF53-53257DC6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95" y="231682"/>
            <a:ext cx="7499555" cy="647847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"/>
                <a:cs typeface="Calibri Light"/>
              </a:rPr>
              <a:t>Sentiment Score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942C73BE-25C0-416A-B97F-46ED495CE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20" y="993835"/>
            <a:ext cx="6200672" cy="1023693"/>
          </a:xfrm>
          <a:prstGeom prst="rect">
            <a:avLst/>
          </a:prstGeo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2A9D0F8C-57B8-4422-BEE4-E6F3251BC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9708" y="2310306"/>
            <a:ext cx="7591729" cy="401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3F43CC-227E-4422-B5E5-97A505163C0B}"/>
              </a:ext>
            </a:extLst>
          </p:cNvPr>
          <p:cNvSpPr txBox="1"/>
          <p:nvPr/>
        </p:nvSpPr>
        <p:spPr>
          <a:xfrm>
            <a:off x="6800748" y="1293197"/>
            <a:ext cx="192967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Times"/>
                <a:cs typeface="Times"/>
              </a:rPr>
              <a:t>Loughran-McDonald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B2442C1B-4A93-4CEF-8933-E7719BE94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795" y="728562"/>
            <a:ext cx="4803893" cy="3400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14291" y="123759"/>
            <a:ext cx="69896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"/>
                <a:cs typeface="Calibri"/>
              </a:rPr>
              <a:t>Sentiment and Equity Markets</a:t>
            </a:r>
          </a:p>
        </p:txBody>
      </p:sp>
      <p:pic>
        <p:nvPicPr>
          <p:cNvPr id="9" name="Picture 9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E8CCB6B4-F6D8-4597-B707-6CBBC488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5" y="780714"/>
            <a:ext cx="4267200" cy="3349237"/>
          </a:xfrm>
          <a:prstGeom prst="rect">
            <a:avLst/>
          </a:prstGeom>
        </p:spPr>
      </p:pic>
      <p:pic>
        <p:nvPicPr>
          <p:cNvPr id="11" name="Picture 11" descr="A picture containing text&#10;&#10;Description generated with high confidence">
            <a:extLst>
              <a:ext uri="{FF2B5EF4-FFF2-40B4-BE49-F238E27FC236}">
                <a16:creationId xmlns="" xmlns:a16="http://schemas.microsoft.com/office/drawing/2014/main" id="{69F2B3A2-9A83-4073-A204-CDFAFFEA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62" y="4225350"/>
            <a:ext cx="4601127" cy="228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D109E18-F15D-47FA-9055-C151CD224225}"/>
              </a:ext>
            </a:extLst>
          </p:cNvPr>
          <p:cNvSpPr txBox="1"/>
          <p:nvPr/>
        </p:nvSpPr>
        <p:spPr>
          <a:xfrm>
            <a:off x="199474" y="4224246"/>
            <a:ext cx="364347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Times"/>
                <a:cs typeface="Calibri"/>
              </a:rPr>
              <a:t>Level of sentiment is positively related to level of equities during the observation period.  Results are very statistical significant.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Times"/>
                <a:cs typeface="Calibri"/>
              </a:rPr>
              <a:t>But sentiment is more volatile than equity market – possibly due to robustness issues.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Times"/>
                <a:cs typeface="Calibri"/>
              </a:rPr>
              <a:t>Regression on returns or lagged variables is next logical step.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A group of people sitting on a stage in front of a curtain&#10;&#10;Description generated with very high confidence">
            <a:extLst>
              <a:ext uri="{FF2B5EF4-FFF2-40B4-BE49-F238E27FC236}">
                <a16:creationId xmlns="" xmlns:a16="http://schemas.microsoft.com/office/drawing/2014/main" id="{3AC1B6B2-9BF8-4F26-BFE5-B02209B5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8" y="125040"/>
            <a:ext cx="8992186" cy="498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D02005-C7F2-4980-88D8-AB80B5F35343}"/>
              </a:ext>
            </a:extLst>
          </p:cNvPr>
          <p:cNvSpPr txBox="1"/>
          <p:nvPr/>
        </p:nvSpPr>
        <p:spPr>
          <a:xfrm>
            <a:off x="823117" y="247327"/>
            <a:ext cx="724564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"/>
                <a:cs typeface="Calibri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6A198D-BE2B-47C2-B2AC-D1734D09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38" y="5117819"/>
            <a:ext cx="7886700" cy="1663743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"/>
                <a:ea typeface="+mn-lt"/>
                <a:cs typeface="+mn-lt"/>
              </a:rPr>
              <a:t>Our Paper, Data and Code</a:t>
            </a:r>
          </a:p>
          <a:p>
            <a:pPr marL="0" indent="0">
              <a:buNone/>
            </a:pPr>
            <a:r>
              <a:rPr lang="en-US" sz="1600" dirty="0">
                <a:latin typeface="Times"/>
                <a:ea typeface="+mn-lt"/>
                <a:cs typeface="+mn-lt"/>
                <a:hlinkClick r:id="rId3"/>
              </a:rPr>
              <a:t>http://rpubs.com/jackv13/extracting-insights-from-fomc-statements</a:t>
            </a:r>
            <a:endParaRPr lang="en-US" sz="16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1600" dirty="0">
                <a:latin typeface="Times"/>
                <a:ea typeface="+mn-lt"/>
                <a:cs typeface="+mn-lt"/>
                <a:hlinkClick r:id="rId4"/>
              </a:rPr>
              <a:t>https://github.com/completegraph/DATA607FINAL/tree/master/DATA</a:t>
            </a:r>
            <a:endParaRPr lang="en-US" sz="16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1600" dirty="0">
                <a:latin typeface="Times"/>
                <a:ea typeface="+mn-lt"/>
                <a:cs typeface="+mn-lt"/>
                <a:hlinkClick r:id="rId5"/>
              </a:rPr>
              <a:t>https://github.com/completegraph/DATA607FINAL/blob/master/Code/Project-Final.Rmd</a:t>
            </a:r>
            <a:endParaRPr lang="en-US" sz="1600">
              <a:latin typeface="Times"/>
              <a:cs typeface="Times"/>
            </a:endParaRPr>
          </a:p>
          <a:p>
            <a:pPr marL="0" indent="0">
              <a:buNone/>
            </a:pPr>
            <a:endParaRPr lang="en-US" sz="1600" dirty="0">
              <a:latin typeface="Times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latin typeface="Times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152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Sentiment Score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</cp:lastModifiedBy>
  <cp:revision>672</cp:revision>
  <dcterms:created xsi:type="dcterms:W3CDTF">2013-07-15T20:26:40Z</dcterms:created>
  <dcterms:modified xsi:type="dcterms:W3CDTF">2019-05-13T14:52:29Z</dcterms:modified>
</cp:coreProperties>
</file>