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Montserrat"/>
      <p:regular r:id="rId19"/>
      <p:bold r:id="rId20"/>
      <p:italic r:id="rId21"/>
      <p:boldItalic r:id="rId22"/>
    </p:embeddedFont>
    <p:embeddedFont>
      <p:font typeface="Lato"/>
      <p:regular r:id="rId23"/>
      <p:bold r:id="rId24"/>
      <p:italic r:id="rId25"/>
      <p:boldItalic r:id="rId26"/>
    </p:embeddedFont>
    <p:embeddedFont>
      <p:font typeface="Archivo Medium"/>
      <p:regular r:id="rId27"/>
      <p:bold r:id="rId28"/>
      <p:italic r:id="rId29"/>
      <p:boldItalic r:id="rId30"/>
    </p:embeddedFont>
    <p:embeddedFont>
      <p:font typeface="Archivo"/>
      <p:regular r:id="rId31"/>
      <p:bold r:id="rId32"/>
      <p:italic r:id="rId33"/>
      <p:boldItalic r:id="rId34"/>
    </p:embeddedFont>
    <p:embeddedFont>
      <p:font typeface="Archivo SemiBold"/>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ArchivoMedium-bold.fntdata"/><Relationship Id="rId27" Type="http://schemas.openxmlformats.org/officeDocument/2006/relationships/font" Target="fonts/Archivo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chivo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chivo-regular.fntdata"/><Relationship Id="rId30" Type="http://schemas.openxmlformats.org/officeDocument/2006/relationships/font" Target="fonts/ArchivoMedium-boldItalic.fntdata"/><Relationship Id="rId11" Type="http://schemas.openxmlformats.org/officeDocument/2006/relationships/slide" Target="slides/slide6.xml"/><Relationship Id="rId33" Type="http://schemas.openxmlformats.org/officeDocument/2006/relationships/font" Target="fonts/Archivo-italic.fntdata"/><Relationship Id="rId10" Type="http://schemas.openxmlformats.org/officeDocument/2006/relationships/slide" Target="slides/slide5.xml"/><Relationship Id="rId32" Type="http://schemas.openxmlformats.org/officeDocument/2006/relationships/font" Target="fonts/Archivo-bold.fntdata"/><Relationship Id="rId13" Type="http://schemas.openxmlformats.org/officeDocument/2006/relationships/slide" Target="slides/slide8.xml"/><Relationship Id="rId35" Type="http://schemas.openxmlformats.org/officeDocument/2006/relationships/font" Target="fonts/ArchivoSemiBold-regular.fntdata"/><Relationship Id="rId12" Type="http://schemas.openxmlformats.org/officeDocument/2006/relationships/slide" Target="slides/slide7.xml"/><Relationship Id="rId34" Type="http://schemas.openxmlformats.org/officeDocument/2006/relationships/font" Target="fonts/Archivo-boldItalic.fntdata"/><Relationship Id="rId15" Type="http://schemas.openxmlformats.org/officeDocument/2006/relationships/font" Target="fonts/Roboto-regular.fntdata"/><Relationship Id="rId37" Type="http://schemas.openxmlformats.org/officeDocument/2006/relationships/font" Target="fonts/ArchivoSemiBold-italic.fntdata"/><Relationship Id="rId14" Type="http://schemas.openxmlformats.org/officeDocument/2006/relationships/slide" Target="slides/slide9.xml"/><Relationship Id="rId36" Type="http://schemas.openxmlformats.org/officeDocument/2006/relationships/font" Target="fonts/ArchivoSemiBold-bold.fntdata"/><Relationship Id="rId17" Type="http://schemas.openxmlformats.org/officeDocument/2006/relationships/font" Target="fonts/Roboto-italic.fntdata"/><Relationship Id="rId16" Type="http://schemas.openxmlformats.org/officeDocument/2006/relationships/font" Target="fonts/Roboto-bold.fntdata"/><Relationship Id="rId38" Type="http://schemas.openxmlformats.org/officeDocument/2006/relationships/font" Target="fonts/ArchivoSemiBold-boldItalic.fntdata"/><Relationship Id="rId19" Type="http://schemas.openxmlformats.org/officeDocument/2006/relationships/font" Target="fonts/Montserrat-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bbdd4ff6c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bbdd4ff6c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bbdd4ff6c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bbdd4ff6c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6b53b3f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6b53b3f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bbdd4ff6c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bbdd4ff6c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1f81b2a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1f81b2a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1f81b2a9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1f81b2a9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1f81b2a9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1f81b2a9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1f81b2a9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f1f81b2a9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bbdd4ff6c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bbdd4ff6c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1.png"/><Relationship Id="rId4"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252020"/>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250125" y="1578400"/>
            <a:ext cx="5304600" cy="1578900"/>
          </a:xfrm>
          <a:prstGeom prst="rect">
            <a:avLst/>
          </a:prstGeom>
        </p:spPr>
        <p:txBody>
          <a:bodyPr anchorCtr="0" anchor="ctr"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1" name="Google Shape;11;p2"/>
          <p:cNvSpPr txBox="1"/>
          <p:nvPr>
            <p:ph idx="1" type="subTitle"/>
          </p:nvPr>
        </p:nvSpPr>
        <p:spPr>
          <a:xfrm>
            <a:off x="3250125" y="3284325"/>
            <a:ext cx="3470700" cy="5061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Font typeface="Archivo Medium"/>
              <a:buNone/>
              <a:defRPr sz="1400">
                <a:latin typeface="Archivo Medium"/>
                <a:ea typeface="Archivo Medium"/>
                <a:cs typeface="Archivo Medium"/>
                <a:sym typeface="Archivo Medium"/>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pic>
        <p:nvPicPr>
          <p:cNvPr id="13" name="Google Shape;13;p2"/>
          <p:cNvPicPr preferRelativeResize="0"/>
          <p:nvPr/>
        </p:nvPicPr>
        <p:blipFill>
          <a:blip r:embed="rId2">
            <a:alphaModFix/>
          </a:blip>
          <a:stretch>
            <a:fillRect/>
          </a:stretch>
        </p:blipFill>
        <p:spPr>
          <a:xfrm>
            <a:off x="144000" y="144000"/>
            <a:ext cx="504000" cy="504000"/>
          </a:xfrm>
          <a:prstGeom prst="rect">
            <a:avLst/>
          </a:prstGeom>
          <a:noFill/>
          <a:ln>
            <a:noFill/>
          </a:ln>
        </p:spPr>
      </p:pic>
      <p:sp>
        <p:nvSpPr>
          <p:cNvPr id="14" name="Google Shape;14;p2"/>
          <p:cNvSpPr txBox="1"/>
          <p:nvPr/>
        </p:nvSpPr>
        <p:spPr>
          <a:xfrm>
            <a:off x="648000" y="160499"/>
            <a:ext cx="4480200" cy="47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solidFill>
                  <a:schemeClr val="lt1"/>
                </a:solidFill>
                <a:latin typeface="Archivo SemiBold"/>
                <a:ea typeface="Archivo SemiBold"/>
                <a:cs typeface="Archivo SemiBold"/>
                <a:sym typeface="Archivo SemiBold"/>
              </a:rPr>
              <a:t>The University of Adelaide</a:t>
            </a:r>
            <a:endParaRPr sz="1000">
              <a:solidFill>
                <a:schemeClr val="lt1"/>
              </a:solidFill>
              <a:latin typeface="Archivo SemiBold"/>
              <a:ea typeface="Archivo SemiBold"/>
              <a:cs typeface="Archivo SemiBold"/>
              <a:sym typeface="Archivo SemiBold"/>
            </a:endParaRPr>
          </a:p>
          <a:p>
            <a:pPr indent="0" lvl="0" marL="0" rtl="0" algn="l">
              <a:spcBef>
                <a:spcPts val="0"/>
              </a:spcBef>
              <a:spcAft>
                <a:spcPts val="0"/>
              </a:spcAft>
              <a:buNone/>
            </a:pPr>
            <a:r>
              <a:rPr b="1" lang="en-GB" sz="1600">
                <a:solidFill>
                  <a:schemeClr val="lt1"/>
                </a:solidFill>
                <a:latin typeface="Archivo"/>
                <a:ea typeface="Archivo"/>
                <a:cs typeface="Archivo"/>
                <a:sym typeface="Archivo"/>
              </a:rPr>
              <a:t>Computer Science Club</a:t>
            </a:r>
            <a:endParaRPr b="1" sz="1600">
              <a:solidFill>
                <a:schemeClr val="lt1"/>
              </a:solidFill>
              <a:latin typeface="Archivo"/>
              <a:ea typeface="Archivo"/>
              <a:cs typeface="Archivo"/>
              <a:sym typeface="Archivo"/>
            </a:endParaRPr>
          </a:p>
        </p:txBody>
      </p:sp>
      <p:pic>
        <p:nvPicPr>
          <p:cNvPr id="15" name="Google Shape;15;p2"/>
          <p:cNvPicPr preferRelativeResize="0"/>
          <p:nvPr/>
        </p:nvPicPr>
        <p:blipFill rotWithShape="1">
          <a:blip r:embed="rId3">
            <a:alphaModFix/>
          </a:blip>
          <a:srcRect b="40016" l="9387" r="0" t="29137"/>
          <a:stretch/>
        </p:blipFill>
        <p:spPr>
          <a:xfrm>
            <a:off x="0" y="3675950"/>
            <a:ext cx="6088875" cy="1467549"/>
          </a:xfrm>
          <a:prstGeom prst="rect">
            <a:avLst/>
          </a:prstGeom>
          <a:noFill/>
          <a:ln>
            <a:noFill/>
          </a:ln>
        </p:spPr>
      </p:pic>
      <p:pic>
        <p:nvPicPr>
          <p:cNvPr id="16" name="Google Shape;16;p2"/>
          <p:cNvPicPr preferRelativeResize="0"/>
          <p:nvPr/>
        </p:nvPicPr>
        <p:blipFill rotWithShape="1">
          <a:blip r:embed="rId4">
            <a:alphaModFix/>
          </a:blip>
          <a:srcRect b="62414" l="0" r="26985" t="0"/>
          <a:stretch/>
        </p:blipFill>
        <p:spPr>
          <a:xfrm>
            <a:off x="3839475" y="0"/>
            <a:ext cx="5304525" cy="19332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 name="Shape 59"/>
        <p:cNvGrpSpPr/>
        <p:nvPr/>
      </p:nvGrpSpPr>
      <p:grpSpPr>
        <a:xfrm>
          <a:off x="0" y="0"/>
          <a:ext cx="0" cy="0"/>
          <a:chOff x="0" y="0"/>
          <a:chExt cx="0" cy="0"/>
        </a:xfrm>
      </p:grpSpPr>
      <p:sp>
        <p:nvSpPr>
          <p:cNvPr id="60" name="Google Shape;60;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61" name="Google Shape;61;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2" name="Google Shape;6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pic>
        <p:nvPicPr>
          <p:cNvPr id="63" name="Google Shape;63;p11"/>
          <p:cNvPicPr preferRelativeResize="0"/>
          <p:nvPr/>
        </p:nvPicPr>
        <p:blipFill rotWithShape="1">
          <a:blip r:embed="rId2">
            <a:alphaModFix/>
          </a:blip>
          <a:srcRect b="42203" l="29218" r="0" t="0"/>
          <a:stretch/>
        </p:blipFill>
        <p:spPr>
          <a:xfrm rot="2079924">
            <a:off x="5337106" y="-286473"/>
            <a:ext cx="5419686" cy="444489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pic>
        <p:nvPicPr>
          <p:cNvPr id="20" name="Google Shape;20;p3"/>
          <p:cNvPicPr preferRelativeResize="0"/>
          <p:nvPr/>
        </p:nvPicPr>
        <p:blipFill rotWithShape="1">
          <a:blip r:embed="rId2">
            <a:alphaModFix/>
          </a:blip>
          <a:srcRect b="42203" l="29218" r="0" t="0"/>
          <a:stretch/>
        </p:blipFill>
        <p:spPr>
          <a:xfrm rot="2079924">
            <a:off x="5337106" y="-286473"/>
            <a:ext cx="5419686" cy="444489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360000" y="36000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3" name="Google Shape;23;p4"/>
          <p:cNvSpPr txBox="1"/>
          <p:nvPr>
            <p:ph idx="1" type="body"/>
          </p:nvPr>
        </p:nvSpPr>
        <p:spPr>
          <a:xfrm>
            <a:off x="360000" y="1260000"/>
            <a:ext cx="8226600" cy="3403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pic>
        <p:nvPicPr>
          <p:cNvPr id="25" name="Google Shape;25;p4"/>
          <p:cNvPicPr preferRelativeResize="0"/>
          <p:nvPr/>
        </p:nvPicPr>
        <p:blipFill rotWithShape="1">
          <a:blip r:embed="rId2">
            <a:alphaModFix amt="40000"/>
          </a:blip>
          <a:srcRect b="67214" l="0" r="33590" t="3704"/>
          <a:stretch/>
        </p:blipFill>
        <p:spPr>
          <a:xfrm>
            <a:off x="4319250" y="0"/>
            <a:ext cx="4824750" cy="1495774"/>
          </a:xfrm>
          <a:prstGeom prst="rect">
            <a:avLst/>
          </a:prstGeom>
          <a:noFill/>
          <a:ln>
            <a:noFill/>
          </a:ln>
        </p:spPr>
      </p:pic>
      <p:pic>
        <p:nvPicPr>
          <p:cNvPr id="26" name="Google Shape;26;p4"/>
          <p:cNvPicPr preferRelativeResize="0"/>
          <p:nvPr/>
        </p:nvPicPr>
        <p:blipFill rotWithShape="1">
          <a:blip r:embed="rId3">
            <a:alphaModFix amt="40000"/>
          </a:blip>
          <a:srcRect b="0" l="41191" r="10342" t="73802"/>
          <a:stretch/>
        </p:blipFill>
        <p:spPr>
          <a:xfrm>
            <a:off x="0" y="3796000"/>
            <a:ext cx="3520850" cy="13475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type="title"/>
          </p:nvPr>
        </p:nvSpPr>
        <p:spPr>
          <a:xfrm>
            <a:off x="360000" y="36000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9" name="Google Shape;29;p5"/>
          <p:cNvSpPr txBox="1"/>
          <p:nvPr>
            <p:ph idx="1" type="body"/>
          </p:nvPr>
        </p:nvSpPr>
        <p:spPr>
          <a:xfrm>
            <a:off x="360000" y="1260000"/>
            <a:ext cx="3960000" cy="3240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5"/>
          <p:cNvSpPr txBox="1"/>
          <p:nvPr>
            <p:ph idx="2" type="body"/>
          </p:nvPr>
        </p:nvSpPr>
        <p:spPr>
          <a:xfrm>
            <a:off x="4751625" y="1260000"/>
            <a:ext cx="3960000" cy="3240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pic>
        <p:nvPicPr>
          <p:cNvPr id="32" name="Google Shape;32;p5"/>
          <p:cNvPicPr preferRelativeResize="0"/>
          <p:nvPr/>
        </p:nvPicPr>
        <p:blipFill rotWithShape="1">
          <a:blip r:embed="rId2">
            <a:alphaModFix amt="40000"/>
          </a:blip>
          <a:srcRect b="0" l="41191" r="10342" t="73802"/>
          <a:stretch/>
        </p:blipFill>
        <p:spPr>
          <a:xfrm>
            <a:off x="0" y="3796000"/>
            <a:ext cx="3520850" cy="1347501"/>
          </a:xfrm>
          <a:prstGeom prst="rect">
            <a:avLst/>
          </a:prstGeom>
          <a:noFill/>
          <a:ln>
            <a:noFill/>
          </a:ln>
        </p:spPr>
      </p:pic>
      <p:pic>
        <p:nvPicPr>
          <p:cNvPr id="33" name="Google Shape;33;p5"/>
          <p:cNvPicPr preferRelativeResize="0"/>
          <p:nvPr/>
        </p:nvPicPr>
        <p:blipFill rotWithShape="1">
          <a:blip r:embed="rId3">
            <a:alphaModFix amt="40000"/>
          </a:blip>
          <a:srcRect b="67214" l="0" r="33590" t="3704"/>
          <a:stretch/>
        </p:blipFill>
        <p:spPr>
          <a:xfrm>
            <a:off x="4319250" y="0"/>
            <a:ext cx="4824750" cy="14957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6"/>
          <p:cNvSpPr txBox="1"/>
          <p:nvPr>
            <p:ph type="title"/>
          </p:nvPr>
        </p:nvSpPr>
        <p:spPr>
          <a:xfrm>
            <a:off x="360000" y="36000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6" name="Google Shape;36;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pic>
        <p:nvPicPr>
          <p:cNvPr id="37" name="Google Shape;37;p6"/>
          <p:cNvPicPr preferRelativeResize="0"/>
          <p:nvPr/>
        </p:nvPicPr>
        <p:blipFill rotWithShape="1">
          <a:blip r:embed="rId2">
            <a:alphaModFix amt="40000"/>
          </a:blip>
          <a:srcRect b="67214" l="0" r="33590" t="3704"/>
          <a:stretch/>
        </p:blipFill>
        <p:spPr>
          <a:xfrm>
            <a:off x="4319250" y="0"/>
            <a:ext cx="4824750" cy="1495774"/>
          </a:xfrm>
          <a:prstGeom prst="rect">
            <a:avLst/>
          </a:prstGeom>
          <a:noFill/>
          <a:ln>
            <a:noFill/>
          </a:ln>
        </p:spPr>
      </p:pic>
      <p:pic>
        <p:nvPicPr>
          <p:cNvPr id="38" name="Google Shape;38;p6"/>
          <p:cNvPicPr preferRelativeResize="0"/>
          <p:nvPr/>
        </p:nvPicPr>
        <p:blipFill rotWithShape="1">
          <a:blip r:embed="rId3">
            <a:alphaModFix amt="40000"/>
          </a:blip>
          <a:srcRect b="0" l="41191" r="10342" t="73802"/>
          <a:stretch/>
        </p:blipFill>
        <p:spPr>
          <a:xfrm>
            <a:off x="0" y="3796000"/>
            <a:ext cx="3520850" cy="13475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7"/>
          <p:cNvSpPr txBox="1"/>
          <p:nvPr>
            <p:ph type="title"/>
          </p:nvPr>
        </p:nvSpPr>
        <p:spPr>
          <a:xfrm>
            <a:off x="360000" y="36000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1" name="Google Shape;41;p7"/>
          <p:cNvSpPr txBox="1"/>
          <p:nvPr>
            <p:ph idx="1" type="body"/>
          </p:nvPr>
        </p:nvSpPr>
        <p:spPr>
          <a:xfrm>
            <a:off x="360000" y="180000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2" name="Google Shape;4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pic>
        <p:nvPicPr>
          <p:cNvPr id="43" name="Google Shape;43;p7"/>
          <p:cNvPicPr preferRelativeResize="0"/>
          <p:nvPr/>
        </p:nvPicPr>
        <p:blipFill rotWithShape="1">
          <a:blip r:embed="rId2">
            <a:alphaModFix amt="40000"/>
          </a:blip>
          <a:srcRect b="67214" l="0" r="33590" t="3704"/>
          <a:stretch/>
        </p:blipFill>
        <p:spPr>
          <a:xfrm>
            <a:off x="4319250" y="0"/>
            <a:ext cx="4824750" cy="1495774"/>
          </a:xfrm>
          <a:prstGeom prst="rect">
            <a:avLst/>
          </a:prstGeom>
          <a:noFill/>
          <a:ln>
            <a:noFill/>
          </a:ln>
        </p:spPr>
      </p:pic>
      <p:pic>
        <p:nvPicPr>
          <p:cNvPr id="44" name="Google Shape;44;p7"/>
          <p:cNvPicPr preferRelativeResize="0"/>
          <p:nvPr/>
        </p:nvPicPr>
        <p:blipFill rotWithShape="1">
          <a:blip r:embed="rId3">
            <a:alphaModFix amt="40000"/>
          </a:blip>
          <a:srcRect b="0" l="41191" r="10342" t="73802"/>
          <a:stretch/>
        </p:blipFill>
        <p:spPr>
          <a:xfrm>
            <a:off x="0" y="3796000"/>
            <a:ext cx="3520850" cy="13475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5" name="Shape 45"/>
        <p:cNvGrpSpPr/>
        <p:nvPr/>
      </p:nvGrpSpPr>
      <p:grpSpPr>
        <a:xfrm>
          <a:off x="0" y="0"/>
          <a:ext cx="0" cy="0"/>
          <a:chOff x="0" y="0"/>
          <a:chExt cx="0" cy="0"/>
        </a:xfrm>
      </p:grpSpPr>
      <p:sp>
        <p:nvSpPr>
          <p:cNvPr id="46" name="Google Shape;46;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 name="Google Shape;4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pic>
        <p:nvPicPr>
          <p:cNvPr id="48" name="Google Shape;48;p8"/>
          <p:cNvPicPr preferRelativeResize="0"/>
          <p:nvPr/>
        </p:nvPicPr>
        <p:blipFill rotWithShape="1">
          <a:blip r:embed="rId2">
            <a:alphaModFix/>
          </a:blip>
          <a:srcRect b="42203" l="29218" r="0" t="0"/>
          <a:stretch/>
        </p:blipFill>
        <p:spPr>
          <a:xfrm rot="2079924">
            <a:off x="5337106" y="-286473"/>
            <a:ext cx="5419686" cy="444489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9"/>
          <p:cNvSpPr txBox="1"/>
          <p:nvPr>
            <p:ph type="title"/>
          </p:nvPr>
        </p:nvSpPr>
        <p:spPr>
          <a:xfrm>
            <a:off x="1080000" y="1440000"/>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1" name="Google Shape;51;p9"/>
          <p:cNvSpPr txBox="1"/>
          <p:nvPr>
            <p:ph idx="1" type="subTitle"/>
          </p:nvPr>
        </p:nvSpPr>
        <p:spPr>
          <a:xfrm>
            <a:off x="1080000" y="3319675"/>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52" name="Google Shape;52;p9"/>
          <p:cNvSpPr txBox="1"/>
          <p:nvPr>
            <p:ph idx="2" type="body"/>
          </p:nvPr>
        </p:nvSpPr>
        <p:spPr>
          <a:xfrm>
            <a:off x="4430700" y="1478275"/>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3" name="Google Shape;5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pic>
        <p:nvPicPr>
          <p:cNvPr id="54" name="Google Shape;54;p9"/>
          <p:cNvPicPr preferRelativeResize="0"/>
          <p:nvPr/>
        </p:nvPicPr>
        <p:blipFill rotWithShape="1">
          <a:blip r:embed="rId2">
            <a:alphaModFix amt="40000"/>
          </a:blip>
          <a:srcRect b="67214" l="0" r="33590" t="3704"/>
          <a:stretch/>
        </p:blipFill>
        <p:spPr>
          <a:xfrm>
            <a:off x="4319250" y="0"/>
            <a:ext cx="4824750" cy="1495774"/>
          </a:xfrm>
          <a:prstGeom prst="rect">
            <a:avLst/>
          </a:prstGeom>
          <a:noFill/>
          <a:ln>
            <a:noFill/>
          </a:ln>
        </p:spPr>
      </p:pic>
      <p:pic>
        <p:nvPicPr>
          <p:cNvPr id="55" name="Google Shape;55;p9"/>
          <p:cNvPicPr preferRelativeResize="0"/>
          <p:nvPr/>
        </p:nvPicPr>
        <p:blipFill rotWithShape="1">
          <a:blip r:embed="rId3">
            <a:alphaModFix amt="40000"/>
          </a:blip>
          <a:srcRect b="0" l="41191" r="10342" t="73802"/>
          <a:stretch/>
        </p:blipFill>
        <p:spPr>
          <a:xfrm>
            <a:off x="0" y="3796000"/>
            <a:ext cx="3520850" cy="134750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58" name="Google Shape;5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rgbClr val="25202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Archivo"/>
              <a:buNone/>
              <a:defRPr b="1" sz="2800">
                <a:solidFill>
                  <a:schemeClr val="lt1"/>
                </a:solidFill>
                <a:latin typeface="Archivo"/>
                <a:ea typeface="Archivo"/>
                <a:cs typeface="Archivo"/>
                <a:sym typeface="Archivo"/>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Archivo"/>
              <a:buChar char="●"/>
              <a:defRPr sz="1300">
                <a:solidFill>
                  <a:schemeClr val="lt1"/>
                </a:solidFill>
                <a:latin typeface="Archivo"/>
                <a:ea typeface="Archivo"/>
                <a:cs typeface="Archivo"/>
                <a:sym typeface="Archivo"/>
              </a:defRPr>
            </a:lvl1pPr>
            <a:lvl2pPr indent="-298450" lvl="1" marL="914400" rtl="0">
              <a:lnSpc>
                <a:spcPct val="115000"/>
              </a:lnSpc>
              <a:spcBef>
                <a:spcPts val="0"/>
              </a:spcBef>
              <a:spcAft>
                <a:spcPts val="0"/>
              </a:spcAft>
              <a:buClr>
                <a:schemeClr val="lt1"/>
              </a:buClr>
              <a:buSzPts val="1100"/>
              <a:buFont typeface="Archivo"/>
              <a:buChar char="○"/>
              <a:defRPr sz="1100">
                <a:solidFill>
                  <a:schemeClr val="lt1"/>
                </a:solidFill>
                <a:latin typeface="Archivo"/>
                <a:ea typeface="Archivo"/>
                <a:cs typeface="Archivo"/>
                <a:sym typeface="Archivo"/>
              </a:defRPr>
            </a:lvl2pPr>
            <a:lvl3pPr indent="-298450" lvl="2" marL="1371600" rtl="0">
              <a:lnSpc>
                <a:spcPct val="115000"/>
              </a:lnSpc>
              <a:spcBef>
                <a:spcPts val="0"/>
              </a:spcBef>
              <a:spcAft>
                <a:spcPts val="0"/>
              </a:spcAft>
              <a:buClr>
                <a:schemeClr val="lt1"/>
              </a:buClr>
              <a:buSzPts val="1100"/>
              <a:buFont typeface="Archivo"/>
              <a:buChar char="■"/>
              <a:defRPr sz="1100">
                <a:solidFill>
                  <a:schemeClr val="lt1"/>
                </a:solidFill>
                <a:latin typeface="Archivo"/>
                <a:ea typeface="Archivo"/>
                <a:cs typeface="Archivo"/>
                <a:sym typeface="Archivo"/>
              </a:defRPr>
            </a:lvl3pPr>
            <a:lvl4pPr indent="-298450" lvl="3" marL="1828800" rtl="0">
              <a:lnSpc>
                <a:spcPct val="115000"/>
              </a:lnSpc>
              <a:spcBef>
                <a:spcPts val="0"/>
              </a:spcBef>
              <a:spcAft>
                <a:spcPts val="0"/>
              </a:spcAft>
              <a:buClr>
                <a:schemeClr val="lt1"/>
              </a:buClr>
              <a:buSzPts val="1100"/>
              <a:buFont typeface="Archivo"/>
              <a:buChar char="●"/>
              <a:defRPr sz="1100">
                <a:solidFill>
                  <a:schemeClr val="lt1"/>
                </a:solidFill>
                <a:latin typeface="Archivo"/>
                <a:ea typeface="Archivo"/>
                <a:cs typeface="Archivo"/>
                <a:sym typeface="Archivo"/>
              </a:defRPr>
            </a:lvl4pPr>
            <a:lvl5pPr indent="-298450" lvl="4" marL="2286000" rtl="0">
              <a:lnSpc>
                <a:spcPct val="115000"/>
              </a:lnSpc>
              <a:spcBef>
                <a:spcPts val="0"/>
              </a:spcBef>
              <a:spcAft>
                <a:spcPts val="0"/>
              </a:spcAft>
              <a:buClr>
                <a:schemeClr val="lt1"/>
              </a:buClr>
              <a:buSzPts val="1100"/>
              <a:buFont typeface="Archivo"/>
              <a:buChar char="○"/>
              <a:defRPr sz="1100">
                <a:solidFill>
                  <a:schemeClr val="lt1"/>
                </a:solidFill>
                <a:latin typeface="Archivo"/>
                <a:ea typeface="Archivo"/>
                <a:cs typeface="Archivo"/>
                <a:sym typeface="Archivo"/>
              </a:defRPr>
            </a:lvl5pPr>
            <a:lvl6pPr indent="-298450" lvl="5" marL="2743200" rtl="0">
              <a:lnSpc>
                <a:spcPct val="115000"/>
              </a:lnSpc>
              <a:spcBef>
                <a:spcPts val="0"/>
              </a:spcBef>
              <a:spcAft>
                <a:spcPts val="0"/>
              </a:spcAft>
              <a:buClr>
                <a:schemeClr val="lt1"/>
              </a:buClr>
              <a:buSzPts val="1100"/>
              <a:buFont typeface="Archivo"/>
              <a:buChar char="■"/>
              <a:defRPr sz="1100">
                <a:solidFill>
                  <a:schemeClr val="lt1"/>
                </a:solidFill>
                <a:latin typeface="Archivo"/>
                <a:ea typeface="Archivo"/>
                <a:cs typeface="Archivo"/>
                <a:sym typeface="Archivo"/>
              </a:defRPr>
            </a:lvl6pPr>
            <a:lvl7pPr indent="-298450" lvl="6" marL="3200400" rtl="0">
              <a:lnSpc>
                <a:spcPct val="115000"/>
              </a:lnSpc>
              <a:spcBef>
                <a:spcPts val="0"/>
              </a:spcBef>
              <a:spcAft>
                <a:spcPts val="0"/>
              </a:spcAft>
              <a:buClr>
                <a:schemeClr val="lt1"/>
              </a:buClr>
              <a:buSzPts val="1100"/>
              <a:buFont typeface="Archivo"/>
              <a:buChar char="●"/>
              <a:defRPr sz="1100">
                <a:solidFill>
                  <a:schemeClr val="lt1"/>
                </a:solidFill>
                <a:latin typeface="Archivo"/>
                <a:ea typeface="Archivo"/>
                <a:cs typeface="Archivo"/>
                <a:sym typeface="Archivo"/>
              </a:defRPr>
            </a:lvl7pPr>
            <a:lvl8pPr indent="-298450" lvl="7" marL="3657600" rtl="0">
              <a:lnSpc>
                <a:spcPct val="115000"/>
              </a:lnSpc>
              <a:spcBef>
                <a:spcPts val="0"/>
              </a:spcBef>
              <a:spcAft>
                <a:spcPts val="0"/>
              </a:spcAft>
              <a:buClr>
                <a:schemeClr val="lt1"/>
              </a:buClr>
              <a:buSzPts val="1100"/>
              <a:buFont typeface="Archivo"/>
              <a:buChar char="○"/>
              <a:defRPr sz="1100">
                <a:solidFill>
                  <a:schemeClr val="lt1"/>
                </a:solidFill>
                <a:latin typeface="Archivo"/>
                <a:ea typeface="Archivo"/>
                <a:cs typeface="Archivo"/>
                <a:sym typeface="Archivo"/>
              </a:defRPr>
            </a:lvl8pPr>
            <a:lvl9pPr indent="-298450" lvl="8" marL="4114800" rtl="0">
              <a:lnSpc>
                <a:spcPct val="115000"/>
              </a:lnSpc>
              <a:spcBef>
                <a:spcPts val="0"/>
              </a:spcBef>
              <a:spcAft>
                <a:spcPts val="0"/>
              </a:spcAft>
              <a:buClr>
                <a:schemeClr val="lt1"/>
              </a:buClr>
              <a:buSzPts val="1100"/>
              <a:buFont typeface="Archivo"/>
              <a:buChar char="■"/>
              <a:defRPr sz="1100">
                <a:solidFill>
                  <a:schemeClr val="lt1"/>
                </a:solidFill>
                <a:latin typeface="Archivo"/>
                <a:ea typeface="Archivo"/>
                <a:cs typeface="Archivo"/>
                <a:sym typeface="Archiv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colab.research.google.com/github/compsci-adl/pandas-workshop/blob/main/workshop.ipynb" TargetMode="Externa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3"/>
          <p:cNvSpPr txBox="1"/>
          <p:nvPr>
            <p:ph type="ctrTitle"/>
          </p:nvPr>
        </p:nvSpPr>
        <p:spPr>
          <a:xfrm>
            <a:off x="3250125" y="1578400"/>
            <a:ext cx="5304600" cy="1578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Pandas Workshop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4"/>
          <p:cNvPicPr preferRelativeResize="0"/>
          <p:nvPr/>
        </p:nvPicPr>
        <p:blipFill>
          <a:blip r:embed="rId3">
            <a:alphaModFix/>
          </a:blip>
          <a:stretch>
            <a:fillRect/>
          </a:stretch>
        </p:blipFill>
        <p:spPr>
          <a:xfrm>
            <a:off x="3312000" y="1311750"/>
            <a:ext cx="2520000" cy="2520000"/>
          </a:xfrm>
          <a:prstGeom prst="rect">
            <a:avLst/>
          </a:prstGeom>
          <a:noFill/>
          <a:ln>
            <a:noFill/>
          </a:ln>
        </p:spPr>
      </p:pic>
      <p:sp>
        <p:nvSpPr>
          <p:cNvPr id="76" name="Google Shape;76;p14"/>
          <p:cNvSpPr txBox="1"/>
          <p:nvPr/>
        </p:nvSpPr>
        <p:spPr>
          <a:xfrm>
            <a:off x="2713050" y="645225"/>
            <a:ext cx="3717900" cy="32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solidFill>
                  <a:schemeClr val="lt1"/>
                </a:solidFill>
                <a:latin typeface="Archivo"/>
                <a:ea typeface="Archivo"/>
                <a:cs typeface="Archivo"/>
                <a:sym typeface="Archivo"/>
              </a:rPr>
              <a:t>Computer Science Club</a:t>
            </a:r>
            <a:endParaRPr b="1" sz="2400">
              <a:solidFill>
                <a:schemeClr val="lt1"/>
              </a:solidFill>
              <a:latin typeface="Archivo"/>
              <a:ea typeface="Archivo"/>
              <a:cs typeface="Archivo"/>
              <a:sym typeface="Archivo"/>
            </a:endParaRPr>
          </a:p>
        </p:txBody>
      </p:sp>
      <p:pic>
        <p:nvPicPr>
          <p:cNvPr id="77" name="Google Shape;77;p14"/>
          <p:cNvPicPr preferRelativeResize="0"/>
          <p:nvPr/>
        </p:nvPicPr>
        <p:blipFill>
          <a:blip r:embed="rId4">
            <a:alphaModFix/>
          </a:blip>
          <a:stretch>
            <a:fillRect/>
          </a:stretch>
        </p:blipFill>
        <p:spPr>
          <a:xfrm>
            <a:off x="540000" y="1440000"/>
            <a:ext cx="1786427" cy="1786427"/>
          </a:xfrm>
          <a:prstGeom prst="rect">
            <a:avLst/>
          </a:prstGeom>
          <a:noFill/>
          <a:ln>
            <a:noFill/>
          </a:ln>
        </p:spPr>
      </p:pic>
      <p:pic>
        <p:nvPicPr>
          <p:cNvPr id="78" name="Google Shape;78;p14"/>
          <p:cNvPicPr preferRelativeResize="0"/>
          <p:nvPr/>
        </p:nvPicPr>
        <p:blipFill>
          <a:blip r:embed="rId5">
            <a:alphaModFix/>
          </a:blip>
          <a:stretch>
            <a:fillRect/>
          </a:stretch>
        </p:blipFill>
        <p:spPr>
          <a:xfrm>
            <a:off x="6817563" y="1440000"/>
            <a:ext cx="1786425" cy="1786425"/>
          </a:xfrm>
          <a:prstGeom prst="rect">
            <a:avLst/>
          </a:prstGeom>
          <a:noFill/>
          <a:ln>
            <a:noFill/>
          </a:ln>
        </p:spPr>
      </p:pic>
      <p:sp>
        <p:nvSpPr>
          <p:cNvPr id="79" name="Google Shape;79;p14"/>
          <p:cNvSpPr/>
          <p:nvPr/>
        </p:nvSpPr>
        <p:spPr>
          <a:xfrm>
            <a:off x="3342762" y="4175775"/>
            <a:ext cx="2458500" cy="720600"/>
          </a:xfrm>
          <a:prstGeom prst="roundRect">
            <a:avLst>
              <a:gd fmla="val 16667" name="adj"/>
            </a:avLst>
          </a:prstGeom>
          <a:solidFill>
            <a:srgbClr val="7E7FE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Archivo"/>
                <a:ea typeface="Archivo"/>
                <a:cs typeface="Archivo"/>
                <a:sym typeface="Archivo"/>
              </a:rPr>
              <a:t>EM 110 - Duck Lounge</a:t>
            </a:r>
            <a:endParaRPr b="1">
              <a:latin typeface="Archivo"/>
              <a:ea typeface="Archivo"/>
              <a:cs typeface="Archivo"/>
              <a:sym typeface="Archivo"/>
            </a:endParaRPr>
          </a:p>
          <a:p>
            <a:pPr indent="0" lvl="0" marL="0" rtl="0" algn="ctr">
              <a:spcBef>
                <a:spcPts val="0"/>
              </a:spcBef>
              <a:spcAft>
                <a:spcPts val="0"/>
              </a:spcAft>
              <a:buNone/>
            </a:pPr>
            <a:r>
              <a:rPr lang="en-GB">
                <a:latin typeface="Archivo"/>
                <a:ea typeface="Archivo"/>
                <a:cs typeface="Archivo"/>
                <a:sym typeface="Archivo"/>
              </a:rPr>
              <a:t>Engineering Maths Building</a:t>
            </a:r>
            <a:endParaRPr>
              <a:latin typeface="Archivo"/>
              <a:ea typeface="Archivo"/>
              <a:cs typeface="Archivo"/>
              <a:sym typeface="Archivo"/>
            </a:endParaRPr>
          </a:p>
        </p:txBody>
      </p:sp>
      <p:grpSp>
        <p:nvGrpSpPr>
          <p:cNvPr id="80" name="Google Shape;80;p14"/>
          <p:cNvGrpSpPr/>
          <p:nvPr/>
        </p:nvGrpSpPr>
        <p:grpSpPr>
          <a:xfrm>
            <a:off x="540000" y="3522975"/>
            <a:ext cx="2555500" cy="1339502"/>
            <a:chOff x="540000" y="3522975"/>
            <a:chExt cx="2555500" cy="1339502"/>
          </a:xfrm>
        </p:grpSpPr>
        <p:pic>
          <p:nvPicPr>
            <p:cNvPr id="81" name="Google Shape;81;p14"/>
            <p:cNvPicPr preferRelativeResize="0"/>
            <p:nvPr/>
          </p:nvPicPr>
          <p:blipFill>
            <a:blip r:embed="rId6">
              <a:alphaModFix/>
            </a:blip>
            <a:stretch>
              <a:fillRect/>
            </a:stretch>
          </p:blipFill>
          <p:spPr>
            <a:xfrm>
              <a:off x="540000" y="4209675"/>
              <a:ext cx="690440" cy="652802"/>
            </a:xfrm>
            <a:prstGeom prst="rect">
              <a:avLst/>
            </a:prstGeom>
            <a:noFill/>
            <a:ln>
              <a:noFill/>
            </a:ln>
          </p:spPr>
        </p:pic>
        <p:sp>
          <p:nvSpPr>
            <p:cNvPr id="82" name="Google Shape;82;p14"/>
            <p:cNvSpPr/>
            <p:nvPr/>
          </p:nvSpPr>
          <p:spPr>
            <a:xfrm>
              <a:off x="1198300" y="3522975"/>
              <a:ext cx="1897200" cy="652800"/>
            </a:xfrm>
            <a:prstGeom prst="wedgeRoundRectCallout">
              <a:avLst>
                <a:gd fmla="val -37853" name="adj1"/>
                <a:gd fmla="val 78259" name="adj2"/>
                <a:gd fmla="val 0" name="adj3"/>
              </a:avLst>
            </a:prstGeom>
            <a:solidFill>
              <a:srgbClr val="7E7FE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Archivo"/>
                  <a:ea typeface="Archivo"/>
                  <a:cs typeface="Archivo"/>
                  <a:sym typeface="Archivo"/>
                </a:rPr>
                <a:t>Go straight to our FB Events page!</a:t>
              </a:r>
              <a:endParaRPr>
                <a:latin typeface="Archivo"/>
                <a:ea typeface="Archivo"/>
                <a:cs typeface="Archivo"/>
                <a:sym typeface="Archivo"/>
              </a:endParaRPr>
            </a:p>
          </p:txBody>
        </p:sp>
      </p:grpSp>
      <p:grpSp>
        <p:nvGrpSpPr>
          <p:cNvPr id="83" name="Google Shape;83;p14"/>
          <p:cNvGrpSpPr/>
          <p:nvPr/>
        </p:nvGrpSpPr>
        <p:grpSpPr>
          <a:xfrm flipH="1">
            <a:off x="6048500" y="3556875"/>
            <a:ext cx="2555500" cy="1339502"/>
            <a:chOff x="540000" y="3522975"/>
            <a:chExt cx="2555500" cy="1339502"/>
          </a:xfrm>
        </p:grpSpPr>
        <p:pic>
          <p:nvPicPr>
            <p:cNvPr id="84" name="Google Shape;84;p14"/>
            <p:cNvPicPr preferRelativeResize="0"/>
            <p:nvPr/>
          </p:nvPicPr>
          <p:blipFill>
            <a:blip r:embed="rId6">
              <a:alphaModFix/>
            </a:blip>
            <a:stretch>
              <a:fillRect/>
            </a:stretch>
          </p:blipFill>
          <p:spPr>
            <a:xfrm>
              <a:off x="540000" y="4209675"/>
              <a:ext cx="690440" cy="652802"/>
            </a:xfrm>
            <a:prstGeom prst="rect">
              <a:avLst/>
            </a:prstGeom>
            <a:noFill/>
            <a:ln>
              <a:noFill/>
            </a:ln>
          </p:spPr>
        </p:pic>
        <p:sp>
          <p:nvSpPr>
            <p:cNvPr id="85" name="Google Shape;85;p14"/>
            <p:cNvSpPr/>
            <p:nvPr/>
          </p:nvSpPr>
          <p:spPr>
            <a:xfrm>
              <a:off x="1198300" y="3522975"/>
              <a:ext cx="1897200" cy="652800"/>
            </a:xfrm>
            <a:prstGeom prst="wedgeRoundRectCallout">
              <a:avLst>
                <a:gd fmla="val -37853" name="adj1"/>
                <a:gd fmla="val 78259" name="adj2"/>
                <a:gd fmla="val 0" name="adj3"/>
              </a:avLst>
            </a:prstGeom>
            <a:solidFill>
              <a:srgbClr val="7E7FE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Archivo"/>
                  <a:ea typeface="Archivo"/>
                  <a:cs typeface="Archivo"/>
                  <a:sym typeface="Archivo"/>
                </a:rPr>
                <a:t>Check us out!</a:t>
              </a:r>
              <a:endParaRPr>
                <a:latin typeface="Archivo"/>
                <a:ea typeface="Archivo"/>
                <a:cs typeface="Archivo"/>
                <a:sym typeface="Archiv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ph type="title"/>
          </p:nvPr>
        </p:nvSpPr>
        <p:spPr>
          <a:xfrm>
            <a:off x="360000" y="36000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GB"/>
              <a:t>Kaurna</a:t>
            </a:r>
            <a:r>
              <a:rPr lang="en-GB" sz="1300">
                <a:latin typeface="Lato"/>
                <a:ea typeface="Lato"/>
                <a:cs typeface="Lato"/>
                <a:sym typeface="Lato"/>
              </a:rPr>
              <a:t>  </a:t>
            </a:r>
            <a:r>
              <a:rPr lang="en-GB"/>
              <a:t>Acknowledgement</a:t>
            </a:r>
            <a:endParaRPr sz="1300">
              <a:latin typeface="Lato"/>
              <a:ea typeface="Lato"/>
              <a:cs typeface="Lato"/>
              <a:sym typeface="Lato"/>
            </a:endParaRPr>
          </a:p>
          <a:p>
            <a:pPr indent="0" lvl="0" marL="0" rtl="0" algn="l">
              <a:spcBef>
                <a:spcPts val="1200"/>
              </a:spcBef>
              <a:spcAft>
                <a:spcPts val="0"/>
              </a:spcAft>
              <a:buNone/>
            </a:pPr>
            <a:r>
              <a:t/>
            </a:r>
            <a:endParaRPr sz="1300">
              <a:latin typeface="Lato"/>
              <a:ea typeface="Lato"/>
              <a:cs typeface="Lato"/>
              <a:sym typeface="Lato"/>
            </a:endParaRPr>
          </a:p>
        </p:txBody>
      </p:sp>
      <p:sp>
        <p:nvSpPr>
          <p:cNvPr id="91" name="Google Shape;91;p15"/>
          <p:cNvSpPr txBox="1"/>
          <p:nvPr>
            <p:ph idx="1" type="body"/>
          </p:nvPr>
        </p:nvSpPr>
        <p:spPr>
          <a:xfrm>
            <a:off x="360000" y="1260000"/>
            <a:ext cx="8226600" cy="340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t>We acknowledge and pay our respects to the Kaurna people, the traditional custodians whose ancestral lands we gather on. We acknowledge the deep feelings of attachment and relationship of the Kaurna people to country and we respect and value their past, present and ongoing connection to the land and cultural beliefs.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360000" y="3600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is Pandas</a:t>
            </a:r>
            <a:endParaRPr/>
          </a:p>
        </p:txBody>
      </p:sp>
      <p:sp>
        <p:nvSpPr>
          <p:cNvPr id="97" name="Google Shape;97;p16"/>
          <p:cNvSpPr txBox="1"/>
          <p:nvPr>
            <p:ph idx="1" type="body"/>
          </p:nvPr>
        </p:nvSpPr>
        <p:spPr>
          <a:xfrm>
            <a:off x="360000" y="1274100"/>
            <a:ext cx="6167400" cy="338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Pandas is an open-source Python library that provides high-performance, easy-to-use data structures and data analysis tools.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It is </a:t>
            </a:r>
            <a:r>
              <a:rPr lang="en-GB"/>
              <a:t>built</a:t>
            </a:r>
            <a:r>
              <a:rPr lang="en-GB"/>
              <a:t> on python and numpy so supports most python and numpy features and </a:t>
            </a:r>
            <a:r>
              <a:rPr lang="en-GB"/>
              <a:t>supports</a:t>
            </a:r>
            <a:r>
              <a:rPr lang="en-GB"/>
              <a:t> most standard features of the library.</a:t>
            </a:r>
            <a:endParaRPr/>
          </a:p>
          <a:p>
            <a:pPr indent="0" lvl="0" marL="0" rtl="0" algn="l">
              <a:spcBef>
                <a:spcPts val="1200"/>
              </a:spcBef>
              <a:spcAft>
                <a:spcPts val="1200"/>
              </a:spcAft>
              <a:buNone/>
            </a:pPr>
            <a:r>
              <a:t/>
            </a:r>
            <a:endParaRPr/>
          </a:p>
        </p:txBody>
      </p:sp>
      <p:pic>
        <p:nvPicPr>
          <p:cNvPr id="98" name="Google Shape;98;p16"/>
          <p:cNvPicPr preferRelativeResize="0"/>
          <p:nvPr/>
        </p:nvPicPr>
        <p:blipFill>
          <a:blip r:embed="rId3">
            <a:alphaModFix/>
          </a:blip>
          <a:stretch>
            <a:fillRect/>
          </a:stretch>
        </p:blipFill>
        <p:spPr>
          <a:xfrm>
            <a:off x="6638750" y="1600200"/>
            <a:ext cx="1752225" cy="1752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360000" y="3600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Brief Introduction to Data Science</a:t>
            </a:r>
            <a:endParaRPr/>
          </a:p>
        </p:txBody>
      </p:sp>
      <p:sp>
        <p:nvSpPr>
          <p:cNvPr id="104" name="Google Shape;104;p17"/>
          <p:cNvSpPr txBox="1"/>
          <p:nvPr>
            <p:ph idx="1" type="body"/>
          </p:nvPr>
        </p:nvSpPr>
        <p:spPr>
          <a:xfrm>
            <a:off x="360000" y="1129925"/>
            <a:ext cx="7306800" cy="962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6000"/>
              <a:t>Data Science is mostly focused on the exploration of data and finding trends within the data. </a:t>
            </a:r>
            <a:endParaRPr sz="6000"/>
          </a:p>
          <a:p>
            <a:pPr indent="0" lvl="0" marL="0" rtl="0" algn="l">
              <a:spcBef>
                <a:spcPts val="1200"/>
              </a:spcBef>
              <a:spcAft>
                <a:spcPts val="0"/>
              </a:spcAft>
              <a:buNone/>
            </a:pPr>
            <a:r>
              <a:t/>
            </a:r>
            <a:endParaRPr sz="6000"/>
          </a:p>
          <a:p>
            <a:pPr indent="0" lvl="0" marL="0" rtl="0" algn="l">
              <a:spcBef>
                <a:spcPts val="1200"/>
              </a:spcBef>
              <a:spcAft>
                <a:spcPts val="0"/>
              </a:spcAft>
              <a:buNone/>
            </a:pPr>
            <a:r>
              <a:t/>
            </a:r>
            <a:endParaRPr sz="6000"/>
          </a:p>
          <a:p>
            <a:pPr indent="0" lvl="0" marL="0" rtl="0" algn="l">
              <a:spcBef>
                <a:spcPts val="1200"/>
              </a:spcBef>
              <a:spcAft>
                <a:spcPts val="0"/>
              </a:spcAft>
              <a:buNone/>
            </a:pPr>
            <a:r>
              <a:t/>
            </a:r>
            <a:endParaRPr sz="3227"/>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5" name="Google Shape;105;p17"/>
          <p:cNvPicPr preferRelativeResize="0"/>
          <p:nvPr/>
        </p:nvPicPr>
        <p:blipFill rotWithShape="1">
          <a:blip r:embed="rId3">
            <a:alphaModFix/>
          </a:blip>
          <a:srcRect b="5816" l="3353" r="8150" t="6717"/>
          <a:stretch/>
        </p:blipFill>
        <p:spPr>
          <a:xfrm>
            <a:off x="532300" y="1898400"/>
            <a:ext cx="3940750" cy="2200275"/>
          </a:xfrm>
          <a:prstGeom prst="rect">
            <a:avLst/>
          </a:prstGeom>
          <a:noFill/>
          <a:ln>
            <a:noFill/>
          </a:ln>
        </p:spPr>
      </p:pic>
      <p:pic>
        <p:nvPicPr>
          <p:cNvPr id="106" name="Google Shape;106;p17"/>
          <p:cNvPicPr preferRelativeResize="0"/>
          <p:nvPr/>
        </p:nvPicPr>
        <p:blipFill>
          <a:blip r:embed="rId4">
            <a:alphaModFix/>
          </a:blip>
          <a:stretch>
            <a:fillRect/>
          </a:stretch>
        </p:blipFill>
        <p:spPr>
          <a:xfrm>
            <a:off x="5858050" y="1722325"/>
            <a:ext cx="2918350" cy="2419000"/>
          </a:xfrm>
          <a:prstGeom prst="rect">
            <a:avLst/>
          </a:prstGeom>
          <a:noFill/>
          <a:ln>
            <a:noFill/>
          </a:ln>
        </p:spPr>
      </p:pic>
      <p:sp>
        <p:nvSpPr>
          <p:cNvPr id="107" name="Google Shape;107;p17"/>
          <p:cNvSpPr txBox="1"/>
          <p:nvPr/>
        </p:nvSpPr>
        <p:spPr>
          <a:xfrm>
            <a:off x="1295925" y="756400"/>
            <a:ext cx="5248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Archivo"/>
                <a:ea typeface="Archivo"/>
                <a:cs typeface="Archivo"/>
                <a:sym typeface="Archivo"/>
              </a:rPr>
              <a:t>But behind every beautiful visualisation there is messy raw data that needs to be cleaned</a:t>
            </a:r>
            <a:endParaRPr sz="1300">
              <a:solidFill>
                <a:schemeClr val="lt1"/>
              </a:solidFill>
              <a:latin typeface="Archivo"/>
              <a:ea typeface="Archivo"/>
              <a:cs typeface="Archivo"/>
              <a:sym typeface="Archivo"/>
            </a:endParaRPr>
          </a:p>
        </p:txBody>
      </p:sp>
      <p:pic>
        <p:nvPicPr>
          <p:cNvPr id="108" name="Google Shape;108;p17"/>
          <p:cNvPicPr preferRelativeResize="0"/>
          <p:nvPr/>
        </p:nvPicPr>
        <p:blipFill rotWithShape="1">
          <a:blip r:embed="rId5">
            <a:alphaModFix/>
          </a:blip>
          <a:srcRect b="9861" l="0" r="0" t="7548"/>
          <a:stretch/>
        </p:blipFill>
        <p:spPr>
          <a:xfrm>
            <a:off x="360000" y="1274100"/>
            <a:ext cx="7586851" cy="3030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par>
                                <p:cTn fill="hold" nodeType="withEffect" presetClass="entr" presetID="23" presetSubtype="16">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1000"/>
                                        <p:tgtEl>
                                          <p:spTgt spid="108"/>
                                        </p:tgtEl>
                                        <p:attrNameLst>
                                          <p:attrName>ppt_w</p:attrName>
                                        </p:attrNameLst>
                                      </p:cBhvr>
                                      <p:tavLst>
                                        <p:tav fmla="" tm="0">
                                          <p:val>
                                            <p:strVal val="0"/>
                                          </p:val>
                                        </p:tav>
                                        <p:tav fmla="" tm="100000">
                                          <p:val>
                                            <p:strVal val="#ppt_w"/>
                                          </p:val>
                                        </p:tav>
                                      </p:tavLst>
                                    </p:anim>
                                    <p:anim calcmode="lin" valueType="num">
                                      <p:cBhvr additive="base">
                                        <p:cTn dur="1000"/>
                                        <p:tgtEl>
                                          <p:spTgt spid="10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360000" y="3600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Why Pandas?</a:t>
            </a:r>
            <a:endParaRPr/>
          </a:p>
        </p:txBody>
      </p:sp>
      <p:pic>
        <p:nvPicPr>
          <p:cNvPr id="114" name="Google Shape;114;p18"/>
          <p:cNvPicPr preferRelativeResize="0"/>
          <p:nvPr/>
        </p:nvPicPr>
        <p:blipFill rotWithShape="1">
          <a:blip r:embed="rId3">
            <a:alphaModFix/>
          </a:blip>
          <a:srcRect b="9861" l="0" r="0" t="7548"/>
          <a:stretch/>
        </p:blipFill>
        <p:spPr>
          <a:xfrm>
            <a:off x="360000" y="1096650"/>
            <a:ext cx="4147651" cy="1779501"/>
          </a:xfrm>
          <a:prstGeom prst="rect">
            <a:avLst/>
          </a:prstGeom>
          <a:noFill/>
          <a:ln>
            <a:noFill/>
          </a:ln>
        </p:spPr>
      </p:pic>
      <p:cxnSp>
        <p:nvCxnSpPr>
          <p:cNvPr id="115" name="Google Shape;115;p18"/>
          <p:cNvCxnSpPr/>
          <p:nvPr/>
        </p:nvCxnSpPr>
        <p:spPr>
          <a:xfrm flipH="1" rot="10800000">
            <a:off x="4507650" y="1274100"/>
            <a:ext cx="1092600" cy="18600"/>
          </a:xfrm>
          <a:prstGeom prst="straightConnector1">
            <a:avLst/>
          </a:prstGeom>
          <a:noFill/>
          <a:ln cap="flat" cmpd="sng" w="9525">
            <a:solidFill>
              <a:schemeClr val="dk2"/>
            </a:solidFill>
            <a:prstDash val="solid"/>
            <a:round/>
            <a:headEnd len="med" w="med" type="none"/>
            <a:tailEnd len="med" w="med" type="triangle"/>
          </a:ln>
        </p:spPr>
      </p:cxnSp>
      <p:pic>
        <p:nvPicPr>
          <p:cNvPr id="116" name="Google Shape;116;p18"/>
          <p:cNvPicPr preferRelativeResize="0"/>
          <p:nvPr/>
        </p:nvPicPr>
        <p:blipFill>
          <a:blip r:embed="rId4">
            <a:alphaModFix/>
          </a:blip>
          <a:stretch>
            <a:fillRect/>
          </a:stretch>
        </p:blipFill>
        <p:spPr>
          <a:xfrm>
            <a:off x="5600250" y="819513"/>
            <a:ext cx="1752225" cy="1752225"/>
          </a:xfrm>
          <a:prstGeom prst="rect">
            <a:avLst/>
          </a:prstGeom>
          <a:noFill/>
          <a:ln>
            <a:noFill/>
          </a:ln>
        </p:spPr>
      </p:pic>
      <p:cxnSp>
        <p:nvCxnSpPr>
          <p:cNvPr id="117" name="Google Shape;117;p18"/>
          <p:cNvCxnSpPr>
            <a:stCxn id="116" idx="2"/>
          </p:cNvCxnSpPr>
          <p:nvPr/>
        </p:nvCxnSpPr>
        <p:spPr>
          <a:xfrm>
            <a:off x="6476363" y="2571738"/>
            <a:ext cx="378000" cy="631200"/>
          </a:xfrm>
          <a:prstGeom prst="straightConnector1">
            <a:avLst/>
          </a:prstGeom>
          <a:noFill/>
          <a:ln cap="flat" cmpd="sng" w="9525">
            <a:solidFill>
              <a:schemeClr val="dk2"/>
            </a:solidFill>
            <a:prstDash val="solid"/>
            <a:round/>
            <a:headEnd len="med" w="med" type="none"/>
            <a:tailEnd len="med" w="med" type="triangle"/>
          </a:ln>
        </p:spPr>
      </p:cxnSp>
      <p:pic>
        <p:nvPicPr>
          <p:cNvPr id="118" name="Google Shape;118;p18"/>
          <p:cNvPicPr preferRelativeResize="0"/>
          <p:nvPr/>
        </p:nvPicPr>
        <p:blipFill>
          <a:blip r:embed="rId5">
            <a:alphaModFix/>
          </a:blip>
          <a:stretch>
            <a:fillRect/>
          </a:stretch>
        </p:blipFill>
        <p:spPr>
          <a:xfrm>
            <a:off x="6231625" y="2983950"/>
            <a:ext cx="2527700" cy="2095200"/>
          </a:xfrm>
          <a:prstGeom prst="rect">
            <a:avLst/>
          </a:prstGeom>
          <a:noFill/>
          <a:ln>
            <a:noFill/>
          </a:ln>
        </p:spPr>
      </p:pic>
      <p:sp>
        <p:nvSpPr>
          <p:cNvPr id="119" name="Google Shape;119;p18"/>
          <p:cNvSpPr txBox="1"/>
          <p:nvPr/>
        </p:nvSpPr>
        <p:spPr>
          <a:xfrm>
            <a:off x="317500" y="3146975"/>
            <a:ext cx="2185200" cy="14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lt1"/>
              </a:solidFill>
              <a:latin typeface="Archivo"/>
              <a:ea typeface="Archivo"/>
              <a:cs typeface="Archivo"/>
              <a:sym typeface="Archivo"/>
            </a:endParaRPr>
          </a:p>
        </p:txBody>
      </p:sp>
      <p:sp>
        <p:nvSpPr>
          <p:cNvPr id="120" name="Google Shape;120;p18"/>
          <p:cNvSpPr txBox="1"/>
          <p:nvPr/>
        </p:nvSpPr>
        <p:spPr>
          <a:xfrm>
            <a:off x="420225" y="3072275"/>
            <a:ext cx="5388300" cy="16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Archivo"/>
                <a:ea typeface="Archivo"/>
                <a:cs typeface="Archivo"/>
                <a:sym typeface="Archivo"/>
              </a:rPr>
              <a:t>Pandas helps turn messy data from unusable to great </a:t>
            </a:r>
            <a:r>
              <a:rPr lang="en-GB" sz="1300">
                <a:solidFill>
                  <a:schemeClr val="lt1"/>
                </a:solidFill>
                <a:latin typeface="Archivo"/>
                <a:ea typeface="Archivo"/>
                <a:cs typeface="Archivo"/>
                <a:sym typeface="Archivo"/>
              </a:rPr>
              <a:t>visualisations</a:t>
            </a:r>
            <a:r>
              <a:rPr lang="en-GB" sz="1300">
                <a:solidFill>
                  <a:schemeClr val="lt1"/>
                </a:solidFill>
                <a:latin typeface="Archivo"/>
                <a:ea typeface="Archivo"/>
                <a:cs typeface="Archivo"/>
                <a:sym typeface="Archivo"/>
              </a:rPr>
              <a:t> and </a:t>
            </a:r>
            <a:endParaRPr sz="1300">
              <a:solidFill>
                <a:schemeClr val="lt1"/>
              </a:solidFill>
              <a:latin typeface="Archivo"/>
              <a:ea typeface="Archivo"/>
              <a:cs typeface="Archivo"/>
              <a:sym typeface="Archivo"/>
            </a:endParaRPr>
          </a:p>
          <a:p>
            <a:pPr indent="0" lvl="0" marL="0" rtl="0" algn="l">
              <a:spcBef>
                <a:spcPts val="0"/>
              </a:spcBef>
              <a:spcAft>
                <a:spcPts val="0"/>
              </a:spcAft>
              <a:buNone/>
            </a:pPr>
            <a:r>
              <a:rPr lang="en-GB" sz="1300">
                <a:solidFill>
                  <a:schemeClr val="lt1"/>
                </a:solidFill>
                <a:latin typeface="Archivo"/>
                <a:ea typeface="Archivo"/>
                <a:cs typeface="Archivo"/>
                <a:sym typeface="Archivo"/>
              </a:rPr>
              <a:t>Prediction models. </a:t>
            </a:r>
            <a:endParaRPr sz="1300">
              <a:solidFill>
                <a:schemeClr val="lt1"/>
              </a:solidFill>
              <a:latin typeface="Archivo"/>
              <a:ea typeface="Archivo"/>
              <a:cs typeface="Archivo"/>
              <a:sym typeface="Archivo"/>
            </a:endParaRPr>
          </a:p>
          <a:p>
            <a:pPr indent="0" lvl="0" marL="0" rtl="0" algn="l">
              <a:spcBef>
                <a:spcPts val="0"/>
              </a:spcBef>
              <a:spcAft>
                <a:spcPts val="0"/>
              </a:spcAft>
              <a:buNone/>
            </a:pPr>
            <a:r>
              <a:t/>
            </a:r>
            <a:endParaRPr sz="1300">
              <a:solidFill>
                <a:schemeClr val="lt1"/>
              </a:solidFill>
              <a:latin typeface="Archivo"/>
              <a:ea typeface="Archivo"/>
              <a:cs typeface="Archivo"/>
              <a:sym typeface="Archivo"/>
            </a:endParaRPr>
          </a:p>
          <a:p>
            <a:pPr indent="0" lvl="0" marL="0" rtl="0" algn="l">
              <a:spcBef>
                <a:spcPts val="0"/>
              </a:spcBef>
              <a:spcAft>
                <a:spcPts val="0"/>
              </a:spcAft>
              <a:buNone/>
            </a:pPr>
            <a:r>
              <a:t/>
            </a:r>
            <a:endParaRPr sz="1300">
              <a:solidFill>
                <a:schemeClr val="lt1"/>
              </a:solidFill>
              <a:latin typeface="Archivo"/>
              <a:ea typeface="Archivo"/>
              <a:cs typeface="Archivo"/>
              <a:sym typeface="Archivo"/>
            </a:endParaRPr>
          </a:p>
          <a:p>
            <a:pPr indent="0" lvl="0" marL="0" rtl="0" algn="l">
              <a:spcBef>
                <a:spcPts val="0"/>
              </a:spcBef>
              <a:spcAft>
                <a:spcPts val="0"/>
              </a:spcAft>
              <a:buNone/>
            </a:pPr>
            <a:r>
              <a:rPr lang="en-GB" sz="700">
                <a:solidFill>
                  <a:schemeClr val="lt1"/>
                </a:solidFill>
                <a:latin typeface="Archivo"/>
                <a:ea typeface="Archivo"/>
                <a:cs typeface="Archivo"/>
                <a:sym typeface="Archivo"/>
              </a:rPr>
              <a:t>*pandas doesn’t directly create the visualisations</a:t>
            </a:r>
            <a:endParaRPr sz="700">
              <a:solidFill>
                <a:schemeClr val="lt1"/>
              </a:solidFill>
              <a:latin typeface="Archivo"/>
              <a:ea typeface="Archivo"/>
              <a:cs typeface="Archivo"/>
              <a:sym typeface="Archiv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60000" y="3600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Invite to Notebook</a:t>
            </a:r>
            <a:endParaRPr/>
          </a:p>
        </p:txBody>
      </p:sp>
      <p:sp>
        <p:nvSpPr>
          <p:cNvPr id="126" name="Google Shape;126;p19"/>
          <p:cNvSpPr txBox="1"/>
          <p:nvPr>
            <p:ph idx="1" type="body"/>
          </p:nvPr>
        </p:nvSpPr>
        <p:spPr>
          <a:xfrm>
            <a:off x="360000" y="1260000"/>
            <a:ext cx="8226600" cy="340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For this demo we will be using Google Collab(a virtual python </a:t>
            </a:r>
            <a:r>
              <a:rPr lang="en-GB"/>
              <a:t>environment</a:t>
            </a:r>
            <a:r>
              <a:rPr lang="en-GB"/>
              <a:t>)</a:t>
            </a:r>
            <a:r>
              <a:rPr lang="en-GB"/>
              <a:t>. The QR code bellow will lead you to the notebook that we will be using for the workshop.</a:t>
            </a:r>
            <a:endParaRPr/>
          </a:p>
          <a:p>
            <a:pPr indent="0" lvl="0" marL="0" rtl="0" algn="l">
              <a:spcBef>
                <a:spcPts val="1200"/>
              </a:spcBef>
              <a:spcAft>
                <a:spcPts val="0"/>
              </a:spcAft>
              <a:buNone/>
            </a:pPr>
            <a:r>
              <a:rPr lang="en-GB" u="sng">
                <a:solidFill>
                  <a:schemeClr val="hlink"/>
                </a:solidFill>
                <a:hlinkClick r:id="rId3"/>
              </a:rPr>
              <a:t>https://colab.research.google.com/github/compsci-adl/pandas-workshop/blob/main/workshop.ipynb</a:t>
            </a:r>
            <a:endParaRPr/>
          </a:p>
          <a:p>
            <a:pPr indent="0" lvl="0" marL="0" rtl="0" algn="l">
              <a:spcBef>
                <a:spcPts val="1200"/>
              </a:spcBef>
              <a:spcAft>
                <a:spcPts val="1200"/>
              </a:spcAft>
              <a:buNone/>
            </a:pPr>
            <a:r>
              <a:t/>
            </a:r>
            <a:endParaRPr/>
          </a:p>
        </p:txBody>
      </p:sp>
      <p:pic>
        <p:nvPicPr>
          <p:cNvPr id="127" name="Google Shape;127;p19"/>
          <p:cNvPicPr preferRelativeResize="0"/>
          <p:nvPr/>
        </p:nvPicPr>
        <p:blipFill>
          <a:blip r:embed="rId4">
            <a:alphaModFix/>
          </a:blip>
          <a:stretch>
            <a:fillRect/>
          </a:stretch>
        </p:blipFill>
        <p:spPr>
          <a:xfrm>
            <a:off x="416750" y="2308475"/>
            <a:ext cx="2235725" cy="2235725"/>
          </a:xfrm>
          <a:prstGeom prst="rect">
            <a:avLst/>
          </a:prstGeom>
          <a:noFill/>
          <a:ln>
            <a:noFill/>
          </a:ln>
        </p:spPr>
      </p:pic>
      <p:sp>
        <p:nvSpPr>
          <p:cNvPr id="128" name="Google Shape;128;p19"/>
          <p:cNvSpPr txBox="1"/>
          <p:nvPr/>
        </p:nvSpPr>
        <p:spPr>
          <a:xfrm>
            <a:off x="2930250" y="2440775"/>
            <a:ext cx="4729500" cy="14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Archivo"/>
                <a:ea typeface="Archivo"/>
                <a:cs typeface="Archivo"/>
                <a:sym typeface="Archivo"/>
              </a:rPr>
              <a:t>Check discord announcement made prior</a:t>
            </a:r>
            <a:endParaRPr sz="1300">
              <a:solidFill>
                <a:schemeClr val="lt1"/>
              </a:solidFill>
              <a:latin typeface="Archivo"/>
              <a:ea typeface="Archivo"/>
              <a:cs typeface="Archivo"/>
              <a:sym typeface="Archivo"/>
            </a:endParaRPr>
          </a:p>
          <a:p>
            <a:pPr indent="0" lvl="0" marL="0" rtl="0" algn="l">
              <a:spcBef>
                <a:spcPts val="0"/>
              </a:spcBef>
              <a:spcAft>
                <a:spcPts val="0"/>
              </a:spcAft>
              <a:buNone/>
            </a:pPr>
            <a:r>
              <a:t/>
            </a:r>
            <a:endParaRPr sz="1300">
              <a:solidFill>
                <a:schemeClr val="lt1"/>
              </a:solidFill>
              <a:latin typeface="Archivo"/>
              <a:ea typeface="Archivo"/>
              <a:cs typeface="Archivo"/>
              <a:sym typeface="Archivo"/>
            </a:endParaRPr>
          </a:p>
          <a:p>
            <a:pPr indent="0" lvl="0" marL="0" rtl="0" algn="l">
              <a:spcBef>
                <a:spcPts val="0"/>
              </a:spcBef>
              <a:spcAft>
                <a:spcPts val="0"/>
              </a:spcAft>
              <a:buNone/>
            </a:pPr>
            <a:r>
              <a:rPr lang="en-GB" sz="1300">
                <a:solidFill>
                  <a:schemeClr val="lt1"/>
                </a:solidFill>
                <a:latin typeface="Archivo"/>
                <a:ea typeface="Archivo"/>
                <a:cs typeface="Archivo"/>
                <a:sym typeface="Archivo"/>
              </a:rPr>
              <a:t>Check CS-club github for link</a:t>
            </a:r>
            <a:endParaRPr sz="1300">
              <a:solidFill>
                <a:schemeClr val="lt1"/>
              </a:solidFill>
              <a:latin typeface="Archivo"/>
              <a:ea typeface="Archivo"/>
              <a:cs typeface="Archivo"/>
              <a:sym typeface="Archiv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60000" y="3600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Conclusions</a:t>
            </a:r>
            <a:endParaRPr/>
          </a:p>
        </p:txBody>
      </p:sp>
      <p:sp>
        <p:nvSpPr>
          <p:cNvPr id="134" name="Google Shape;134;p20"/>
          <p:cNvSpPr txBox="1"/>
          <p:nvPr>
            <p:ph idx="1" type="body"/>
          </p:nvPr>
        </p:nvSpPr>
        <p:spPr>
          <a:xfrm>
            <a:off x="360000" y="1260000"/>
            <a:ext cx="8226600" cy="340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This workshop was just a basic overview of the most common functions.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If you are </a:t>
            </a:r>
            <a:r>
              <a:rPr lang="en-GB"/>
              <a:t>interested</a:t>
            </a:r>
            <a:r>
              <a:rPr lang="en-GB"/>
              <a:t> in learning more about  learning about data science or machine learning:</a:t>
            </a:r>
            <a:endParaRPr/>
          </a:p>
          <a:p>
            <a:pPr indent="0" lvl="0" marL="0" rtl="0" algn="l">
              <a:spcBef>
                <a:spcPts val="1200"/>
              </a:spcBef>
              <a:spcAft>
                <a:spcPts val="1200"/>
              </a:spcAft>
              <a:buNone/>
            </a:pPr>
            <a:r>
              <a:t/>
            </a:r>
            <a:endParaRPr/>
          </a:p>
        </p:txBody>
      </p:sp>
      <p:grpSp>
        <p:nvGrpSpPr>
          <p:cNvPr id="135" name="Google Shape;135;p20"/>
          <p:cNvGrpSpPr/>
          <p:nvPr/>
        </p:nvGrpSpPr>
        <p:grpSpPr>
          <a:xfrm>
            <a:off x="4452919" y="2796089"/>
            <a:ext cx="1834900" cy="1582600"/>
            <a:chOff x="1083025" y="2306625"/>
            <a:chExt cx="1834900" cy="1582600"/>
          </a:xfrm>
        </p:grpSpPr>
        <p:sp>
          <p:nvSpPr>
            <p:cNvPr id="136" name="Google Shape;136;p20"/>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GB" sz="1000">
                  <a:solidFill>
                    <a:srgbClr val="858585"/>
                  </a:solidFill>
                  <a:latin typeface="Roboto"/>
                  <a:ea typeface="Roboto"/>
                  <a:cs typeface="Roboto"/>
                  <a:sym typeface="Roboto"/>
                </a:rPr>
                <a:t>math </a:t>
              </a:r>
              <a:r>
                <a:rPr b="1" lang="en-GB" sz="1000">
                  <a:solidFill>
                    <a:srgbClr val="858585"/>
                  </a:solidFill>
                  <a:latin typeface="Roboto"/>
                  <a:ea typeface="Roboto"/>
                  <a:cs typeface="Roboto"/>
                  <a:sym typeface="Roboto"/>
                </a:rPr>
                <a:t>concepts / numpy / sklearn</a:t>
              </a:r>
              <a:endParaRPr b="1" sz="1000">
                <a:solidFill>
                  <a:srgbClr val="858585"/>
                </a:solidFill>
                <a:latin typeface="Roboto"/>
                <a:ea typeface="Roboto"/>
                <a:cs typeface="Roboto"/>
                <a:sym typeface="Roboto"/>
              </a:endParaRPr>
            </a:p>
          </p:txBody>
        </p:sp>
        <p:sp>
          <p:nvSpPr>
            <p:cNvPr id="137" name="Google Shape;137;p20"/>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800">
                <a:solidFill>
                  <a:srgbClr val="858585"/>
                </a:solidFill>
                <a:latin typeface="Roboto"/>
                <a:ea typeface="Roboto"/>
                <a:cs typeface="Roboto"/>
                <a:sym typeface="Roboto"/>
              </a:endParaRPr>
            </a:p>
          </p:txBody>
        </p:sp>
        <p:sp>
          <p:nvSpPr>
            <p:cNvPr id="138" name="Google Shape;138;p20"/>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  </a:t>
              </a:r>
              <a:endParaRPr/>
            </a:p>
          </p:txBody>
        </p:sp>
        <p:sp>
          <p:nvSpPr>
            <p:cNvPr id="139" name="Google Shape;139;p20"/>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20"/>
          <p:cNvGrpSpPr/>
          <p:nvPr/>
        </p:nvGrpSpPr>
        <p:grpSpPr>
          <a:xfrm>
            <a:off x="789875" y="2796100"/>
            <a:ext cx="1834900" cy="834800"/>
            <a:chOff x="1083025" y="2306625"/>
            <a:chExt cx="1834900" cy="834800"/>
          </a:xfrm>
        </p:grpSpPr>
        <p:sp>
          <p:nvSpPr>
            <p:cNvPr id="141" name="Google Shape;141;p20"/>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GB" sz="1000">
                  <a:solidFill>
                    <a:srgbClr val="0C57D3"/>
                  </a:solidFill>
                  <a:latin typeface="Roboto"/>
                  <a:ea typeface="Roboto"/>
                  <a:cs typeface="Roboto"/>
                  <a:sym typeface="Roboto"/>
                </a:rPr>
                <a:t>Pandas / numpy / matplotlib</a:t>
              </a:r>
              <a:endParaRPr b="1" sz="1000">
                <a:solidFill>
                  <a:srgbClr val="0C57D3"/>
                </a:solidFill>
                <a:latin typeface="Roboto"/>
                <a:ea typeface="Roboto"/>
                <a:cs typeface="Roboto"/>
                <a:sym typeface="Roboto"/>
              </a:endParaRPr>
            </a:p>
          </p:txBody>
        </p:sp>
        <p:sp>
          <p:nvSpPr>
            <p:cNvPr id="142" name="Google Shape;142;p20"/>
            <p:cNvSpPr/>
            <p:nvPr/>
          </p:nvSpPr>
          <p:spPr>
            <a:xfrm flipH="1">
              <a:off x="1083025" y="2306625"/>
              <a:ext cx="1834800" cy="143400"/>
            </a:xfrm>
            <a:prstGeom prst="parallelogram">
              <a:avLst>
                <a:gd fmla="val 96952" name="adj"/>
              </a:avLst>
            </a:prstGeom>
            <a:solidFill>
              <a:srgbClr val="0D5C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  </a:t>
              </a:r>
              <a:endParaRPr/>
            </a:p>
          </p:txBody>
        </p:sp>
        <p:sp>
          <p:nvSpPr>
            <p:cNvPr id="143" name="Google Shape;143;p20"/>
            <p:cNvSpPr/>
            <p:nvPr/>
          </p:nvSpPr>
          <p:spPr>
            <a:xfrm>
              <a:off x="1083125" y="2460449"/>
              <a:ext cx="1834800" cy="143400"/>
            </a:xfrm>
            <a:prstGeom prst="parallelogram">
              <a:avLst>
                <a:gd fmla="val 96952" name="adj"/>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20"/>
          <p:cNvGrpSpPr/>
          <p:nvPr/>
        </p:nvGrpSpPr>
        <p:grpSpPr>
          <a:xfrm>
            <a:off x="6228294" y="2796089"/>
            <a:ext cx="1834900" cy="1582600"/>
            <a:chOff x="1083025" y="2306625"/>
            <a:chExt cx="1834900" cy="1582600"/>
          </a:xfrm>
        </p:grpSpPr>
        <p:sp>
          <p:nvSpPr>
            <p:cNvPr id="145" name="Google Shape;145;p20"/>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GB" sz="1000">
                  <a:solidFill>
                    <a:srgbClr val="858585"/>
                  </a:solidFill>
                  <a:latin typeface="Roboto"/>
                  <a:ea typeface="Roboto"/>
                  <a:cs typeface="Roboto"/>
                  <a:sym typeface="Roboto"/>
                </a:rPr>
                <a:t>Tensorflow / opencv</a:t>
              </a:r>
              <a:endParaRPr b="1" sz="1000">
                <a:solidFill>
                  <a:srgbClr val="858585"/>
                </a:solidFill>
                <a:latin typeface="Roboto"/>
                <a:ea typeface="Roboto"/>
                <a:cs typeface="Roboto"/>
                <a:sym typeface="Roboto"/>
              </a:endParaRPr>
            </a:p>
          </p:txBody>
        </p:sp>
        <p:sp>
          <p:nvSpPr>
            <p:cNvPr id="146" name="Google Shape;146;p20"/>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800">
                <a:solidFill>
                  <a:srgbClr val="858585"/>
                </a:solidFill>
                <a:latin typeface="Roboto"/>
                <a:ea typeface="Roboto"/>
                <a:cs typeface="Roboto"/>
                <a:sym typeface="Roboto"/>
              </a:endParaRPr>
            </a:p>
          </p:txBody>
        </p:sp>
        <p:sp>
          <p:nvSpPr>
            <p:cNvPr id="147" name="Google Shape;147;p20"/>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  </a:t>
              </a:r>
              <a:endParaRPr/>
            </a:p>
          </p:txBody>
        </p:sp>
        <p:sp>
          <p:nvSpPr>
            <p:cNvPr id="148" name="Google Shape;148;p20"/>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20"/>
          <p:cNvGrpSpPr/>
          <p:nvPr/>
        </p:nvGrpSpPr>
        <p:grpSpPr>
          <a:xfrm>
            <a:off x="2624769" y="2796089"/>
            <a:ext cx="1834900" cy="834800"/>
            <a:chOff x="1083025" y="2306625"/>
            <a:chExt cx="1834900" cy="834800"/>
          </a:xfrm>
        </p:grpSpPr>
        <p:sp>
          <p:nvSpPr>
            <p:cNvPr id="150" name="Google Shape;150;p20"/>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GB" sz="1000">
                  <a:solidFill>
                    <a:srgbClr val="858585"/>
                  </a:solidFill>
                  <a:latin typeface="Roboto"/>
                  <a:ea typeface="Roboto"/>
                  <a:cs typeface="Roboto"/>
                  <a:sym typeface="Roboto"/>
                </a:rPr>
                <a:t>numpy</a:t>
              </a:r>
              <a:r>
                <a:rPr b="1" lang="en-GB" sz="1000">
                  <a:solidFill>
                    <a:srgbClr val="858585"/>
                  </a:solidFill>
                  <a:latin typeface="Roboto"/>
                  <a:ea typeface="Roboto"/>
                  <a:cs typeface="Roboto"/>
                  <a:sym typeface="Roboto"/>
                </a:rPr>
                <a:t> / math concepts</a:t>
              </a:r>
              <a:endParaRPr b="1" sz="1000">
                <a:solidFill>
                  <a:srgbClr val="858585"/>
                </a:solidFill>
                <a:latin typeface="Roboto"/>
                <a:ea typeface="Roboto"/>
                <a:cs typeface="Roboto"/>
                <a:sym typeface="Roboto"/>
              </a:endParaRPr>
            </a:p>
          </p:txBody>
        </p:sp>
        <p:sp>
          <p:nvSpPr>
            <p:cNvPr id="151" name="Google Shape;151;p20"/>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  </a:t>
              </a:r>
              <a:endParaRPr/>
            </a:p>
          </p:txBody>
        </p:sp>
        <p:sp>
          <p:nvSpPr>
            <p:cNvPr id="152" name="Google Shape;152;p20"/>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grpSp>
        <p:nvGrpSpPr>
          <p:cNvPr id="157" name="Google Shape;157;p21"/>
          <p:cNvGrpSpPr/>
          <p:nvPr/>
        </p:nvGrpSpPr>
        <p:grpSpPr>
          <a:xfrm>
            <a:off x="524584" y="1300436"/>
            <a:ext cx="4850850" cy="2542642"/>
            <a:chOff x="540000" y="3522975"/>
            <a:chExt cx="2555500" cy="1339502"/>
          </a:xfrm>
        </p:grpSpPr>
        <p:pic>
          <p:nvPicPr>
            <p:cNvPr id="158" name="Google Shape;158;p21"/>
            <p:cNvPicPr preferRelativeResize="0"/>
            <p:nvPr/>
          </p:nvPicPr>
          <p:blipFill>
            <a:blip r:embed="rId3">
              <a:alphaModFix/>
            </a:blip>
            <a:stretch>
              <a:fillRect/>
            </a:stretch>
          </p:blipFill>
          <p:spPr>
            <a:xfrm>
              <a:off x="540000" y="4209675"/>
              <a:ext cx="690440" cy="652802"/>
            </a:xfrm>
            <a:prstGeom prst="rect">
              <a:avLst/>
            </a:prstGeom>
            <a:noFill/>
            <a:ln>
              <a:noFill/>
            </a:ln>
          </p:spPr>
        </p:pic>
        <p:sp>
          <p:nvSpPr>
            <p:cNvPr id="159" name="Google Shape;159;p21"/>
            <p:cNvSpPr/>
            <p:nvPr/>
          </p:nvSpPr>
          <p:spPr>
            <a:xfrm>
              <a:off x="1198300" y="3522975"/>
              <a:ext cx="1897200" cy="652800"/>
            </a:xfrm>
            <a:prstGeom prst="wedgeRoundRectCallout">
              <a:avLst>
                <a:gd fmla="val -37853" name="adj1"/>
                <a:gd fmla="val 78259" name="adj2"/>
                <a:gd fmla="val 0" name="adj3"/>
              </a:avLst>
            </a:prstGeom>
            <a:solidFill>
              <a:srgbClr val="7E7F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600">
                  <a:latin typeface="Archivo"/>
                  <a:ea typeface="Archivo"/>
                  <a:cs typeface="Archivo"/>
                  <a:sym typeface="Archivo"/>
                </a:rPr>
                <a:t>Please give us some feedback on our event! We would really appreciate it!</a:t>
              </a:r>
              <a:endParaRPr sz="1600">
                <a:latin typeface="Archivo"/>
                <a:ea typeface="Archivo"/>
                <a:cs typeface="Archivo"/>
                <a:sym typeface="Archivo"/>
              </a:endParaRPr>
            </a:p>
          </p:txBody>
        </p:sp>
      </p:grpSp>
      <p:pic>
        <p:nvPicPr>
          <p:cNvPr id="160" name="Google Shape;160;p21"/>
          <p:cNvPicPr preferRelativeResize="0"/>
          <p:nvPr/>
        </p:nvPicPr>
        <p:blipFill>
          <a:blip r:embed="rId4">
            <a:alphaModFix/>
          </a:blip>
          <a:stretch>
            <a:fillRect/>
          </a:stretch>
        </p:blipFill>
        <p:spPr>
          <a:xfrm>
            <a:off x="5859425" y="1435450"/>
            <a:ext cx="2272600" cy="227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