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80" r:id="rId11"/>
    <p:sldId id="278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87" r:id="rId25"/>
    <p:sldId id="276" r:id="rId26"/>
    <p:sldId id="288" r:id="rId27"/>
    <p:sldId id="289" r:id="rId28"/>
    <p:sldId id="290" r:id="rId29"/>
    <p:sldId id="291" r:id="rId30"/>
    <p:sldId id="279" r:id="rId31"/>
    <p:sldId id="283" r:id="rId32"/>
    <p:sldId id="281" r:id="rId33"/>
    <p:sldId id="282" r:id="rId34"/>
    <p:sldId id="284" r:id="rId35"/>
    <p:sldId id="285" r:id="rId36"/>
    <p:sldId id="296" r:id="rId37"/>
    <p:sldId id="286" r:id="rId38"/>
    <p:sldId id="293" r:id="rId39"/>
    <p:sldId id="292" r:id="rId40"/>
    <p:sldId id="294" r:id="rId41"/>
    <p:sldId id="295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70A2-950D-47F6-8AEE-5D960744DB43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5859-508B-4B36-905C-11D2447B8A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70A2-950D-47F6-8AEE-5D960744DB43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5859-508B-4B36-905C-11D2447B8A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70A2-950D-47F6-8AEE-5D960744DB43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5859-508B-4B36-905C-11D2447B8A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70A2-950D-47F6-8AEE-5D960744DB43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5859-508B-4B36-905C-11D2447B8A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70A2-950D-47F6-8AEE-5D960744DB43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5859-508B-4B36-905C-11D2447B8A0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70A2-950D-47F6-8AEE-5D960744DB43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5859-508B-4B36-905C-11D2447B8A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70A2-950D-47F6-8AEE-5D960744DB43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5859-508B-4B36-905C-11D2447B8A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70A2-950D-47F6-8AEE-5D960744DB43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5859-508B-4B36-905C-11D2447B8A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70A2-950D-47F6-8AEE-5D960744DB43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5859-508B-4B36-905C-11D2447B8A0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70A2-950D-47F6-8AEE-5D960744DB43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5859-508B-4B36-905C-11D2447B8A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70A2-950D-47F6-8AEE-5D960744DB43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5859-508B-4B36-905C-11D2447B8A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33470A2-950D-47F6-8AEE-5D960744DB43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FF45859-508B-4B36-905C-11D2447B8A0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\\neitds-01.all.disttccd.net\faculty\DOUGLAS.ATKINSON\Spring%202017\COSC%201436%20Fundamentals%201\Lecture%20Slides%20Spring%202017\She's%20a%20witch!%20-%20YouTube.wmv" TargetMode="External"/><Relationship Id="rId1" Type="http://schemas.microsoft.com/office/2007/relationships/media" Target="file:///\\neitds-01.all.disttccd.net\faculty\DOUGLAS.ATKINSON\Spring%202017\COSC%201436%20Fundamentals%201\Lecture%20Slides%20Spring%202017\She's%20a%20witch!%20-%20YouTube.wmv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Logic, Flow Charts and </a:t>
            </a:r>
            <a:r>
              <a:rPr lang="en-US" dirty="0" err="1" smtClean="0"/>
              <a:t>Pseudocode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79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Logic Constructs</a:t>
            </a:r>
          </a:p>
          <a:p>
            <a:pPr lvl="1"/>
            <a:r>
              <a:rPr lang="en-US" dirty="0" smtClean="0"/>
              <a:t>All structured programs can be written using only three constructions: sequential,  selection, and repeating</a:t>
            </a:r>
          </a:p>
          <a:p>
            <a:pPr lvl="1"/>
            <a:r>
              <a:rPr lang="en-US" dirty="0" smtClean="0"/>
              <a:t>Each construction has a single entry point and a single exit point</a:t>
            </a:r>
          </a:p>
          <a:p>
            <a:pPr lvl="1"/>
            <a:r>
              <a:rPr lang="en-US" dirty="0" smtClean="0"/>
              <a:t>Construction combinations</a:t>
            </a:r>
          </a:p>
          <a:p>
            <a:pPr lvl="2"/>
            <a:r>
              <a:rPr lang="en-US" dirty="0" smtClean="0"/>
              <a:t>Stacked</a:t>
            </a:r>
          </a:p>
          <a:p>
            <a:pPr lvl="2"/>
            <a:r>
              <a:rPr lang="en-US" dirty="0" smtClean="0"/>
              <a:t>Nested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Flowcharts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896144"/>
            <a:ext cx="5257799" cy="5849302"/>
          </a:xfrm>
        </p:spPr>
      </p:pic>
    </p:spTree>
    <p:extLst>
      <p:ext uri="{BB962C8B-B14F-4D97-AF65-F5344CB8AC3E}">
        <p14:creationId xmlns:p14="http://schemas.microsoft.com/office/powerpoint/2010/main" val="343632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flowchart is a method to symbolically represent execution flow paths.</a:t>
            </a:r>
          </a:p>
          <a:p>
            <a:r>
              <a:rPr lang="en-US" dirty="0" smtClean="0"/>
              <a:t>Flowcharts can be used to design the logic of a program before actual coding takes place.</a:t>
            </a:r>
          </a:p>
          <a:p>
            <a:r>
              <a:rPr lang="en-US" dirty="0" smtClean="0"/>
              <a:t>Major parts of a flow chart: terminals, input/output operations, processes, connectors, decision, external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25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Terminal</a:t>
            </a:r>
          </a:p>
          <a:p>
            <a:endParaRPr lang="en-US" dirty="0"/>
          </a:p>
          <a:p>
            <a:pPr lvl="1"/>
            <a:r>
              <a:rPr lang="en-US" dirty="0" smtClean="0"/>
              <a:t>Begins and ends the programming flow</a:t>
            </a:r>
          </a:p>
          <a:p>
            <a:pPr lvl="1"/>
            <a:r>
              <a:rPr lang="en-US" dirty="0" smtClean="0"/>
              <a:t>Does not necessarily represent any code</a:t>
            </a:r>
          </a:p>
          <a:p>
            <a:r>
              <a:rPr lang="en-US" dirty="0" smtClean="0"/>
              <a:t>Connectors</a:t>
            </a:r>
          </a:p>
          <a:p>
            <a:pPr lvl="1"/>
            <a:r>
              <a:rPr lang="en-US" dirty="0" smtClean="0"/>
              <a:t>On page connector	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Off page connector</a:t>
            </a:r>
          </a:p>
          <a:p>
            <a:endParaRPr lang="en-US" dirty="0"/>
          </a:p>
        </p:txBody>
      </p:sp>
      <p:sp>
        <p:nvSpPr>
          <p:cNvPr id="4" name="Flowchart: Terminator 3"/>
          <p:cNvSpPr/>
          <p:nvPr/>
        </p:nvSpPr>
        <p:spPr>
          <a:xfrm>
            <a:off x="2513076" y="2068286"/>
            <a:ext cx="1828800" cy="381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5181600" y="42672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Off-page Connector 6"/>
          <p:cNvSpPr/>
          <p:nvPr/>
        </p:nvSpPr>
        <p:spPr>
          <a:xfrm>
            <a:off x="5181600" y="5246914"/>
            <a:ext cx="612648" cy="61264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8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Represents all statements that are not specifically represented by other symbols</a:t>
            </a:r>
          </a:p>
          <a:p>
            <a:pPr lvl="1"/>
            <a:r>
              <a:rPr lang="en-US" dirty="0" smtClean="0"/>
              <a:t>Could be one statement or several statements depending on the level of abstraction (see later slides)</a:t>
            </a:r>
          </a:p>
          <a:p>
            <a:pPr lvl="1"/>
            <a:r>
              <a:rPr lang="en-US" dirty="0" smtClean="0"/>
              <a:t>All constructs can be represented by a process rectangle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2895600" y="2209800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0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Input/Output</a:t>
            </a:r>
            <a:r>
              <a:rPr lang="en-US" dirty="0" smtClean="0"/>
              <a:t> operations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Represents input from the user (keyboard, mouse)</a:t>
            </a:r>
          </a:p>
          <a:p>
            <a:pPr lvl="1"/>
            <a:r>
              <a:rPr lang="en-US" dirty="0" smtClean="0"/>
              <a:t>Represents output to the user (monitor, printer)</a:t>
            </a:r>
          </a:p>
          <a:p>
            <a:pPr lvl="1"/>
            <a:r>
              <a:rPr lang="en-US" dirty="0" smtClean="0"/>
              <a:t>Type of operation should be clear from context or labeled on symbol</a:t>
            </a:r>
          </a:p>
          <a:p>
            <a:pPr lvl="1"/>
            <a:r>
              <a:rPr lang="en-US" dirty="0" smtClean="0"/>
              <a:t>This is really just a special process rectangle</a:t>
            </a:r>
            <a:endParaRPr lang="en-US" dirty="0"/>
          </a:p>
        </p:txBody>
      </p:sp>
      <p:sp>
        <p:nvSpPr>
          <p:cNvPr id="4" name="Flowchart: Data 3"/>
          <p:cNvSpPr/>
          <p:nvPr/>
        </p:nvSpPr>
        <p:spPr>
          <a:xfrm>
            <a:off x="2667000" y="2286000"/>
            <a:ext cx="914400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5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External Module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Represents a collection of instruction that is outside of the flowchart</a:t>
            </a:r>
          </a:p>
          <a:p>
            <a:pPr lvl="1"/>
            <a:r>
              <a:rPr lang="en-US" dirty="0" smtClean="0"/>
              <a:t>Flow goes into and out of the external module but what happens inside the module is of no concern as long as the module does what it advertises</a:t>
            </a:r>
          </a:p>
          <a:p>
            <a:pPr lvl="1"/>
            <a:r>
              <a:rPr lang="en-US" dirty="0" smtClean="0"/>
              <a:t>An external module can be expanded into it’s own flowchart</a:t>
            </a:r>
            <a:endParaRPr lang="en-US" dirty="0"/>
          </a:p>
        </p:txBody>
      </p:sp>
      <p:sp>
        <p:nvSpPr>
          <p:cNvPr id="4" name="Flowchart: Predefined Process 3"/>
          <p:cNvSpPr/>
          <p:nvPr/>
        </p:nvSpPr>
        <p:spPr>
          <a:xfrm>
            <a:off x="2819400" y="2286000"/>
            <a:ext cx="914400" cy="61264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1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This is the work horse of the flowchart</a:t>
            </a:r>
          </a:p>
          <a:p>
            <a:pPr lvl="1"/>
            <a:r>
              <a:rPr lang="en-US" dirty="0" smtClean="0"/>
              <a:t>Can represent a yes/no decision or a multi-answer decision</a:t>
            </a:r>
          </a:p>
          <a:p>
            <a:pPr lvl="1"/>
            <a:r>
              <a:rPr lang="en-US" dirty="0" smtClean="0"/>
              <a:t>Used to build selection and repeating constructs</a:t>
            </a:r>
          </a:p>
        </p:txBody>
      </p:sp>
      <p:sp>
        <p:nvSpPr>
          <p:cNvPr id="4" name="Flowchart: Decision 3"/>
          <p:cNvSpPr/>
          <p:nvPr/>
        </p:nvSpPr>
        <p:spPr>
          <a:xfrm>
            <a:off x="2699657" y="2286000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0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Sequential</a:t>
            </a:r>
          </a:p>
          <a:p>
            <a:pPr lvl="1"/>
            <a:r>
              <a:rPr lang="en-US" dirty="0" smtClean="0"/>
              <a:t>Almost all programs can be represented with the flowchart on the left</a:t>
            </a:r>
          </a:p>
          <a:p>
            <a:pPr lvl="1"/>
            <a:r>
              <a:rPr lang="en-US" dirty="0" smtClean="0"/>
              <a:t>READ input, Calculate, WRITE output</a:t>
            </a:r>
          </a:p>
          <a:p>
            <a:pPr lvl="1"/>
            <a:r>
              <a:rPr lang="en-US" dirty="0" smtClean="0"/>
              <a:t>“Do Something” is replaced by other constructs</a:t>
            </a:r>
          </a:p>
          <a:p>
            <a:pPr lvl="1"/>
            <a:r>
              <a:rPr lang="en-US" dirty="0" smtClean="0"/>
              <a:t>Replacement can be done through top-down stepwise refinement</a:t>
            </a:r>
          </a:p>
          <a:p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5630918" y="1313110"/>
            <a:ext cx="2895600" cy="4163325"/>
            <a:chOff x="2764221" y="1447800"/>
            <a:chExt cx="2895600" cy="4163325"/>
          </a:xfrm>
        </p:grpSpPr>
        <p:sp>
          <p:nvSpPr>
            <p:cNvPr id="5" name="Flowchart: Terminator 4"/>
            <p:cNvSpPr/>
            <p:nvPr/>
          </p:nvSpPr>
          <p:spPr>
            <a:xfrm>
              <a:off x="3733800" y="1447800"/>
              <a:ext cx="914400" cy="30175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Start</a:t>
              </a:r>
              <a:endParaRPr lang="en-US" dirty="0"/>
            </a:p>
          </p:txBody>
        </p:sp>
        <p:sp>
          <p:nvSpPr>
            <p:cNvPr id="6" name="Flowchart: Terminator 5"/>
            <p:cNvSpPr/>
            <p:nvPr/>
          </p:nvSpPr>
          <p:spPr>
            <a:xfrm>
              <a:off x="3754821" y="5309373"/>
              <a:ext cx="914400" cy="30175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End</a:t>
              </a:r>
              <a:endParaRPr lang="en-US" dirty="0"/>
            </a:p>
          </p:txBody>
        </p:sp>
        <p:sp>
          <p:nvSpPr>
            <p:cNvPr id="8" name="Flowchart: Process 7"/>
            <p:cNvSpPr/>
            <p:nvPr/>
          </p:nvSpPr>
          <p:spPr>
            <a:xfrm>
              <a:off x="3297621" y="3200400"/>
              <a:ext cx="1828800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 Something</a:t>
              </a:r>
              <a:endParaRPr lang="en-US" dirty="0"/>
            </a:p>
          </p:txBody>
        </p:sp>
        <p:sp>
          <p:nvSpPr>
            <p:cNvPr id="9" name="Flowchart: Data 8"/>
            <p:cNvSpPr/>
            <p:nvPr/>
          </p:nvSpPr>
          <p:spPr>
            <a:xfrm>
              <a:off x="3107121" y="2209800"/>
              <a:ext cx="2209800" cy="612648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Get Input </a:t>
              </a:r>
              <a:endParaRPr lang="en-US" dirty="0"/>
            </a:p>
          </p:txBody>
        </p:sp>
        <p:sp>
          <p:nvSpPr>
            <p:cNvPr id="10" name="Flowchart: Data 9"/>
            <p:cNvSpPr/>
            <p:nvPr/>
          </p:nvSpPr>
          <p:spPr>
            <a:xfrm>
              <a:off x="2764221" y="4256348"/>
              <a:ext cx="2895600" cy="612648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Write  Output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5" idx="2"/>
            </p:cNvCxnSpPr>
            <p:nvPr/>
          </p:nvCxnSpPr>
          <p:spPr>
            <a:xfrm>
              <a:off x="4191000" y="1749552"/>
              <a:ext cx="0" cy="4602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4"/>
              <a:endCxn id="8" idx="0"/>
            </p:cNvCxnSpPr>
            <p:nvPr/>
          </p:nvCxnSpPr>
          <p:spPr>
            <a:xfrm>
              <a:off x="4212021" y="2822448"/>
              <a:ext cx="0" cy="3779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2"/>
              <a:endCxn id="10" idx="1"/>
            </p:cNvCxnSpPr>
            <p:nvPr/>
          </p:nvCxnSpPr>
          <p:spPr>
            <a:xfrm>
              <a:off x="4212021" y="3813048"/>
              <a:ext cx="0" cy="443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4"/>
              <a:endCxn id="6" idx="0"/>
            </p:cNvCxnSpPr>
            <p:nvPr/>
          </p:nvCxnSpPr>
          <p:spPr>
            <a:xfrm>
              <a:off x="4212021" y="4868996"/>
              <a:ext cx="0" cy="4403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440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Flowcharts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with connectors</a:t>
            </a:r>
            <a:endParaRPr lang="en-US" dirty="0"/>
          </a:p>
        </p:txBody>
      </p:sp>
      <p:sp>
        <p:nvSpPr>
          <p:cNvPr id="4" name="Flowchart: Terminator 3"/>
          <p:cNvSpPr/>
          <p:nvPr/>
        </p:nvSpPr>
        <p:spPr>
          <a:xfrm>
            <a:off x="2125980" y="2135124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Flowchart: Terminator 4"/>
          <p:cNvSpPr/>
          <p:nvPr/>
        </p:nvSpPr>
        <p:spPr>
          <a:xfrm>
            <a:off x="6187440" y="6019800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1935480" y="2822448"/>
            <a:ext cx="1295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Something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1668780" y="4953000"/>
            <a:ext cx="18288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Something else</a:t>
            </a:r>
            <a:endParaRPr lang="en-US" dirty="0"/>
          </a:p>
        </p:txBody>
      </p:sp>
      <p:sp>
        <p:nvSpPr>
          <p:cNvPr id="8" name="Flowchart: Data 7"/>
          <p:cNvSpPr/>
          <p:nvPr/>
        </p:nvSpPr>
        <p:spPr>
          <a:xfrm>
            <a:off x="1478280" y="3962400"/>
            <a:ext cx="2209800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Input from User</a:t>
            </a:r>
            <a:endParaRPr lang="en-US" dirty="0"/>
          </a:p>
        </p:txBody>
      </p:sp>
      <p:sp>
        <p:nvSpPr>
          <p:cNvPr id="9" name="Flowchart: Data 8"/>
          <p:cNvSpPr/>
          <p:nvPr/>
        </p:nvSpPr>
        <p:spPr>
          <a:xfrm>
            <a:off x="5257800" y="4655820"/>
            <a:ext cx="2819400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 Output to User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>
            <a:off x="2583180" y="2436876"/>
            <a:ext cx="0" cy="385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8" idx="1"/>
          </p:cNvCxnSpPr>
          <p:nvPr/>
        </p:nvCxnSpPr>
        <p:spPr>
          <a:xfrm>
            <a:off x="2583180" y="3435096"/>
            <a:ext cx="0" cy="527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4"/>
            <a:endCxn id="7" idx="0"/>
          </p:cNvCxnSpPr>
          <p:nvPr/>
        </p:nvCxnSpPr>
        <p:spPr>
          <a:xfrm>
            <a:off x="2583180" y="4575048"/>
            <a:ext cx="0" cy="377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2354580" y="594207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Flowchart: Connector 23"/>
          <p:cNvSpPr/>
          <p:nvPr/>
        </p:nvSpPr>
        <p:spPr>
          <a:xfrm>
            <a:off x="6416040" y="190652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5730240" y="3128772"/>
            <a:ext cx="18288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more stuff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7" idx="2"/>
            <a:endCxn id="23" idx="0"/>
          </p:cNvCxnSpPr>
          <p:nvPr/>
        </p:nvCxnSpPr>
        <p:spPr>
          <a:xfrm>
            <a:off x="2583180" y="5565648"/>
            <a:ext cx="0" cy="376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4"/>
            <a:endCxn id="25" idx="0"/>
          </p:cNvCxnSpPr>
          <p:nvPr/>
        </p:nvCxnSpPr>
        <p:spPr>
          <a:xfrm>
            <a:off x="6644640" y="2363724"/>
            <a:ext cx="0" cy="765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2"/>
            <a:endCxn id="9" idx="1"/>
          </p:cNvCxnSpPr>
          <p:nvPr/>
        </p:nvCxnSpPr>
        <p:spPr>
          <a:xfrm>
            <a:off x="6644640" y="3741420"/>
            <a:ext cx="2286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4"/>
            <a:endCxn id="5" idx="0"/>
          </p:cNvCxnSpPr>
          <p:nvPr/>
        </p:nvCxnSpPr>
        <p:spPr>
          <a:xfrm flipH="1">
            <a:off x="6644640" y="5268468"/>
            <a:ext cx="22860" cy="751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16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Programming Logic</a:t>
            </a:r>
            <a:endParaRPr lang="en-US"/>
          </a:p>
        </p:txBody>
      </p:sp>
      <p:pic>
        <p:nvPicPr>
          <p:cNvPr id="10" name="She's a witch! - YouTube.wm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35100" y="1738313"/>
            <a:ext cx="7499350" cy="4217987"/>
          </a:xfrm>
        </p:spPr>
      </p:pic>
    </p:spTree>
    <p:extLst>
      <p:ext uri="{BB962C8B-B14F-4D97-AF65-F5344CB8AC3E}">
        <p14:creationId xmlns:p14="http://schemas.microsoft.com/office/powerpoint/2010/main" val="136214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Selection</a:t>
            </a:r>
          </a:p>
          <a:p>
            <a:endParaRPr lang="en-US" dirty="0"/>
          </a:p>
        </p:txBody>
      </p:sp>
      <p:sp>
        <p:nvSpPr>
          <p:cNvPr id="4" name="Flowchart: Decision 3"/>
          <p:cNvSpPr/>
          <p:nvPr/>
        </p:nvSpPr>
        <p:spPr>
          <a:xfrm>
            <a:off x="3886200" y="3048000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2667000" y="4008120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/>
          <p:cNvSpPr/>
          <p:nvPr/>
        </p:nvSpPr>
        <p:spPr>
          <a:xfrm>
            <a:off x="5105400" y="4008120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3886200" y="5486400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/>
          <p:cNvCxnSpPr>
            <a:stCxn id="4" idx="1"/>
            <a:endCxn id="5" idx="0"/>
          </p:cNvCxnSpPr>
          <p:nvPr/>
        </p:nvCxnSpPr>
        <p:spPr>
          <a:xfrm rot="10800000" flipV="1">
            <a:off x="3124200" y="3354324"/>
            <a:ext cx="762000" cy="6537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3"/>
            <a:endCxn id="6" idx="0"/>
          </p:cNvCxnSpPr>
          <p:nvPr/>
        </p:nvCxnSpPr>
        <p:spPr>
          <a:xfrm>
            <a:off x="4800600" y="3354324"/>
            <a:ext cx="762000" cy="6537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2"/>
            <a:endCxn id="7" idx="0"/>
          </p:cNvCxnSpPr>
          <p:nvPr/>
        </p:nvCxnSpPr>
        <p:spPr>
          <a:xfrm rot="16200000" flipH="1">
            <a:off x="3300984" y="4443984"/>
            <a:ext cx="865632" cy="12192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7" idx="0"/>
          </p:cNvCxnSpPr>
          <p:nvPr/>
        </p:nvCxnSpPr>
        <p:spPr>
          <a:xfrm rot="5400000">
            <a:off x="4520184" y="4443984"/>
            <a:ext cx="865632" cy="12192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0"/>
          </p:cNvCxnSpPr>
          <p:nvPr/>
        </p:nvCxnSpPr>
        <p:spPr>
          <a:xfrm>
            <a:off x="4343400" y="2590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49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Multi-way selection (case structure)</a:t>
            </a:r>
            <a:endParaRPr lang="en-US" dirty="0"/>
          </a:p>
        </p:txBody>
      </p:sp>
      <p:sp>
        <p:nvSpPr>
          <p:cNvPr id="4" name="Flowchart: Decision 3"/>
          <p:cNvSpPr/>
          <p:nvPr/>
        </p:nvSpPr>
        <p:spPr>
          <a:xfrm>
            <a:off x="4099560" y="2589276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1447800" y="4041648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/>
          <p:cNvSpPr/>
          <p:nvPr/>
        </p:nvSpPr>
        <p:spPr>
          <a:xfrm>
            <a:off x="4114800" y="5715000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3185160" y="4024884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5029200" y="3963924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6705600" y="3931920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905000" y="3581400"/>
            <a:ext cx="525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43100" y="5029200"/>
            <a:ext cx="525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</p:cNvCxnSpPr>
          <p:nvPr/>
        </p:nvCxnSpPr>
        <p:spPr>
          <a:xfrm>
            <a:off x="4556760" y="3201924"/>
            <a:ext cx="15240" cy="379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5" idx="0"/>
          </p:cNvCxnSpPr>
          <p:nvPr/>
        </p:nvCxnSpPr>
        <p:spPr>
          <a:xfrm>
            <a:off x="1905000" y="3581400"/>
            <a:ext cx="0" cy="460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0"/>
          </p:cNvCxnSpPr>
          <p:nvPr/>
        </p:nvCxnSpPr>
        <p:spPr>
          <a:xfrm>
            <a:off x="7162800" y="3581400"/>
            <a:ext cx="0" cy="350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0"/>
          </p:cNvCxnSpPr>
          <p:nvPr/>
        </p:nvCxnSpPr>
        <p:spPr>
          <a:xfrm>
            <a:off x="3642360" y="3581400"/>
            <a:ext cx="0" cy="4434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8" idx="0"/>
          </p:cNvCxnSpPr>
          <p:nvPr/>
        </p:nvCxnSpPr>
        <p:spPr>
          <a:xfrm>
            <a:off x="5486400" y="3581400"/>
            <a:ext cx="0" cy="382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4" idx="0"/>
          </p:cNvCxnSpPr>
          <p:nvPr/>
        </p:nvCxnSpPr>
        <p:spPr>
          <a:xfrm>
            <a:off x="4533900" y="2209800"/>
            <a:ext cx="22860" cy="379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6" idx="0"/>
          </p:cNvCxnSpPr>
          <p:nvPr/>
        </p:nvCxnSpPr>
        <p:spPr>
          <a:xfrm>
            <a:off x="4533900" y="5029200"/>
            <a:ext cx="381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2"/>
          </p:cNvCxnSpPr>
          <p:nvPr/>
        </p:nvCxnSpPr>
        <p:spPr>
          <a:xfrm>
            <a:off x="1905000" y="4654296"/>
            <a:ext cx="38100" cy="374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2"/>
          </p:cNvCxnSpPr>
          <p:nvPr/>
        </p:nvCxnSpPr>
        <p:spPr>
          <a:xfrm>
            <a:off x="7162800" y="4544568"/>
            <a:ext cx="0" cy="484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2"/>
          </p:cNvCxnSpPr>
          <p:nvPr/>
        </p:nvCxnSpPr>
        <p:spPr>
          <a:xfrm>
            <a:off x="3642360" y="4637532"/>
            <a:ext cx="0" cy="39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2"/>
          </p:cNvCxnSpPr>
          <p:nvPr/>
        </p:nvCxnSpPr>
        <p:spPr>
          <a:xfrm>
            <a:off x="5486400" y="4576572"/>
            <a:ext cx="0" cy="452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62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Repetition with Pre-test loop</a:t>
            </a:r>
            <a:endParaRPr lang="en-US" dirty="0"/>
          </a:p>
        </p:txBody>
      </p:sp>
      <p:sp>
        <p:nvSpPr>
          <p:cNvPr id="4" name="Flowchart: Decision 3"/>
          <p:cNvSpPr/>
          <p:nvPr/>
        </p:nvSpPr>
        <p:spPr>
          <a:xfrm>
            <a:off x="3390900" y="2819400"/>
            <a:ext cx="11811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5638800" y="2819400"/>
            <a:ext cx="1295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Statements in Loop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3257550" y="4419600"/>
            <a:ext cx="14478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Statements after loop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4572000" y="3125724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3"/>
          </p:cNvCxnSpPr>
          <p:nvPr/>
        </p:nvCxnSpPr>
        <p:spPr>
          <a:xfrm flipH="1" flipV="1">
            <a:off x="3981450" y="2362200"/>
            <a:ext cx="2952750" cy="763524"/>
          </a:xfrm>
          <a:prstGeom prst="bentConnector3">
            <a:avLst>
              <a:gd name="adj1" fmla="val -77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6" idx="0"/>
          </p:cNvCxnSpPr>
          <p:nvPr/>
        </p:nvCxnSpPr>
        <p:spPr>
          <a:xfrm>
            <a:off x="3981450" y="3432048"/>
            <a:ext cx="0" cy="987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4" idx="0"/>
          </p:cNvCxnSpPr>
          <p:nvPr/>
        </p:nvCxnSpPr>
        <p:spPr>
          <a:xfrm>
            <a:off x="3981450" y="19050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54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Repetition with Post-test loop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4008120" y="2360676"/>
            <a:ext cx="170688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Statements inside the loop</a:t>
            </a:r>
            <a:endParaRPr lang="en-US" dirty="0"/>
          </a:p>
        </p:txBody>
      </p:sp>
      <p:sp>
        <p:nvSpPr>
          <p:cNvPr id="5" name="Flowchart: Decision 4"/>
          <p:cNvSpPr/>
          <p:nvPr/>
        </p:nvSpPr>
        <p:spPr>
          <a:xfrm>
            <a:off x="4236720" y="3581400"/>
            <a:ext cx="124968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4008120" y="4800600"/>
            <a:ext cx="170688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Statements after the loop</a:t>
            </a:r>
            <a:endParaRPr lang="en-US" dirty="0"/>
          </a:p>
        </p:txBody>
      </p:sp>
      <p:cxnSp>
        <p:nvCxnSpPr>
          <p:cNvPr id="8" name="Straight Arrow Connector 7"/>
          <p:cNvCxnSpPr>
            <a:endCxn id="4" idx="0"/>
          </p:cNvCxnSpPr>
          <p:nvPr/>
        </p:nvCxnSpPr>
        <p:spPr>
          <a:xfrm>
            <a:off x="4861560" y="1752600"/>
            <a:ext cx="0" cy="608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4861560" y="2973324"/>
            <a:ext cx="0" cy="608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4861560" y="4194048"/>
            <a:ext cx="0" cy="606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</p:cNvCxnSpPr>
          <p:nvPr/>
        </p:nvCxnSpPr>
        <p:spPr>
          <a:xfrm flipH="1" flipV="1">
            <a:off x="4861560" y="2056638"/>
            <a:ext cx="624840" cy="1831086"/>
          </a:xfrm>
          <a:prstGeom prst="bentConnector4">
            <a:avLst>
              <a:gd name="adj1" fmla="val -121951"/>
              <a:gd name="adj2" fmla="val 999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05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 for forming structured programs using flowcharts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US" dirty="0" smtClean="0"/>
              <a:t>Begin with the simplest flowchart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US" dirty="0" smtClean="0"/>
              <a:t>Any rectangle (action) can be replaced by two rectangles (actions) in sequence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US" dirty="0" smtClean="0"/>
              <a:t>Any rectangle (action) can be replaced by any control statement (selection or repetition)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US" dirty="0" smtClean="0"/>
              <a:t>Rules 2 and 3 can be applied as often as needed and in any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2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Abstraction is the process of removing nonessential details from an object</a:t>
            </a:r>
          </a:p>
          <a:p>
            <a:r>
              <a:rPr lang="en-US" dirty="0" smtClean="0"/>
              <a:t>Abstraction lets us pay attention to only what is needed at the moment</a:t>
            </a:r>
          </a:p>
          <a:p>
            <a:r>
              <a:rPr lang="en-US" dirty="0" smtClean="0"/>
              <a:t>Abstraction is seen in the use of the process symbol in flowcharts</a:t>
            </a:r>
          </a:p>
          <a:p>
            <a:pPr lvl="1"/>
            <a:r>
              <a:rPr lang="en-US" dirty="0" smtClean="0"/>
              <a:t>Process could be one programming statement</a:t>
            </a:r>
          </a:p>
          <a:p>
            <a:pPr lvl="1"/>
            <a:r>
              <a:rPr lang="en-US" dirty="0" smtClean="0"/>
              <a:t>It could be several statements</a:t>
            </a:r>
          </a:p>
          <a:p>
            <a:pPr lvl="1"/>
            <a:r>
              <a:rPr lang="en-US" dirty="0" smtClean="0"/>
              <a:t>It could be an entire </a:t>
            </a:r>
            <a:r>
              <a:rPr lang="en-US" smtClean="0"/>
              <a:t>other flowchart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69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Flowcharts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Write a program that will allow the user to enter grades until the user enters a -1.  The program should then average the grades and then display the average.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lowchart: Terminator 4"/>
          <p:cNvSpPr/>
          <p:nvPr/>
        </p:nvSpPr>
        <p:spPr>
          <a:xfrm>
            <a:off x="6553200" y="1984248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6" name="Flowchart: Terminator 5"/>
          <p:cNvSpPr/>
          <p:nvPr/>
        </p:nvSpPr>
        <p:spPr>
          <a:xfrm>
            <a:off x="6553200" y="5410200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5600700" y="3200400"/>
            <a:ext cx="2819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Average an undetermined number of grades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2"/>
            <a:endCxn id="7" idx="0"/>
          </p:cNvCxnSpPr>
          <p:nvPr/>
        </p:nvCxnSpPr>
        <p:spPr>
          <a:xfrm>
            <a:off x="7010400" y="22860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2"/>
            <a:endCxn id="6" idx="0"/>
          </p:cNvCxnSpPr>
          <p:nvPr/>
        </p:nvCxnSpPr>
        <p:spPr>
          <a:xfrm>
            <a:off x="7010400" y="3813048"/>
            <a:ext cx="0" cy="1597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5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460" y="228600"/>
            <a:ext cx="7498080" cy="1143000"/>
          </a:xfrm>
        </p:spPr>
        <p:txBody>
          <a:bodyPr/>
          <a:lstStyle/>
          <a:p>
            <a:r>
              <a:rPr lang="en-US" dirty="0" smtClean="0"/>
              <a:t>Flowchart - Example</a:t>
            </a:r>
            <a:endParaRPr lang="en-US" dirty="0"/>
          </a:p>
        </p:txBody>
      </p:sp>
      <p:sp>
        <p:nvSpPr>
          <p:cNvPr id="4" name="Flowchart: Terminator 3"/>
          <p:cNvSpPr/>
          <p:nvPr/>
        </p:nvSpPr>
        <p:spPr>
          <a:xfrm>
            <a:off x="4686300" y="1524000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Flowchart: Terminator 4"/>
          <p:cNvSpPr/>
          <p:nvPr/>
        </p:nvSpPr>
        <p:spPr>
          <a:xfrm>
            <a:off x="4686300" y="5486400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3733800" y="2286000"/>
            <a:ext cx="2819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grades from user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5143500" y="1825752"/>
            <a:ext cx="0" cy="460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>
          <a:xfrm>
            <a:off x="3733800" y="3358896"/>
            <a:ext cx="2819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Average</a:t>
            </a:r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733800" y="4416026"/>
            <a:ext cx="2819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Average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126421" y="2898648"/>
            <a:ext cx="0" cy="460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43500" y="3917732"/>
            <a:ext cx="0" cy="460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43500" y="5028674"/>
            <a:ext cx="0" cy="460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67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958438"/>
          </a:xfrm>
        </p:spPr>
        <p:txBody>
          <a:bodyPr/>
          <a:lstStyle/>
          <a:p>
            <a:r>
              <a:rPr lang="en-US" dirty="0" smtClean="0"/>
              <a:t>Flowchart - Example</a:t>
            </a:r>
            <a:endParaRPr lang="en-US" dirty="0"/>
          </a:p>
        </p:txBody>
      </p:sp>
      <p:sp>
        <p:nvSpPr>
          <p:cNvPr id="3" name="Flowchart: Terminator 2"/>
          <p:cNvSpPr/>
          <p:nvPr/>
        </p:nvSpPr>
        <p:spPr>
          <a:xfrm>
            <a:off x="1546006" y="1057341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4" name="Flowchart: Terminator 3"/>
          <p:cNvSpPr/>
          <p:nvPr/>
        </p:nvSpPr>
        <p:spPr>
          <a:xfrm>
            <a:off x="1513161" y="6302687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604016" y="1819341"/>
            <a:ext cx="2819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first grade from user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2"/>
          </p:cNvCxnSpPr>
          <p:nvPr/>
        </p:nvCxnSpPr>
        <p:spPr>
          <a:xfrm>
            <a:off x="2003206" y="1359093"/>
            <a:ext cx="0" cy="460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Process 6"/>
          <p:cNvSpPr/>
          <p:nvPr/>
        </p:nvSpPr>
        <p:spPr>
          <a:xfrm>
            <a:off x="573799" y="4225421"/>
            <a:ext cx="2819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Average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560661" y="5251704"/>
            <a:ext cx="2819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Average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83499" y="2401141"/>
            <a:ext cx="0" cy="460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75616" y="4791456"/>
            <a:ext cx="0" cy="460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70361" y="5839811"/>
            <a:ext cx="0" cy="460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ecision 11"/>
          <p:cNvSpPr/>
          <p:nvPr/>
        </p:nvSpPr>
        <p:spPr>
          <a:xfrm>
            <a:off x="1077967" y="2861389"/>
            <a:ext cx="1811064" cy="90982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grade not -1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983499" y="3771217"/>
            <a:ext cx="0" cy="460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862426" y="3316303"/>
            <a:ext cx="8329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/>
          <p:cNvSpPr/>
          <p:nvPr/>
        </p:nvSpPr>
        <p:spPr>
          <a:xfrm>
            <a:off x="6796581" y="3034520"/>
            <a:ext cx="19812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next grade from user</a:t>
            </a:r>
            <a:endParaRPr lang="en-US" dirty="0"/>
          </a:p>
        </p:txBody>
      </p:sp>
      <p:sp>
        <p:nvSpPr>
          <p:cNvPr id="17" name="Flowchart: Process 16"/>
          <p:cNvSpPr/>
          <p:nvPr/>
        </p:nvSpPr>
        <p:spPr>
          <a:xfrm>
            <a:off x="3695371" y="3034520"/>
            <a:ext cx="2629229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grade to </a:t>
            </a:r>
            <a:r>
              <a:rPr lang="en-US" dirty="0" err="1" smtClean="0"/>
              <a:t>totalGrade</a:t>
            </a:r>
            <a:endParaRPr lang="en-US" dirty="0" smtClean="0"/>
          </a:p>
          <a:p>
            <a:pPr algn="ctr"/>
            <a:r>
              <a:rPr lang="en-US" dirty="0" smtClean="0"/>
              <a:t>Add 1 to count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324600" y="3341447"/>
            <a:ext cx="495629" cy="24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0800000">
            <a:off x="1970361" y="2631265"/>
            <a:ext cx="6789850" cy="685038"/>
          </a:xfrm>
          <a:prstGeom prst="bentConnector3">
            <a:avLst>
              <a:gd name="adj1" fmla="val -24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032452" y="3267616"/>
            <a:ext cx="4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018971" y="382934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25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4206" y="228600"/>
            <a:ext cx="7498080" cy="640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Flowchart - Example</a:t>
            </a:r>
            <a:endParaRPr lang="en-US" dirty="0"/>
          </a:p>
        </p:txBody>
      </p:sp>
      <p:sp>
        <p:nvSpPr>
          <p:cNvPr id="17" name="Flowchart: Terminator 16"/>
          <p:cNvSpPr/>
          <p:nvPr/>
        </p:nvSpPr>
        <p:spPr>
          <a:xfrm>
            <a:off x="3479259" y="805085"/>
            <a:ext cx="718385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Start</a:t>
            </a:r>
            <a:endParaRPr lang="en-US" sz="1400" dirty="0"/>
          </a:p>
        </p:txBody>
      </p:sp>
      <p:sp>
        <p:nvSpPr>
          <p:cNvPr id="18" name="Flowchart: Process 17"/>
          <p:cNvSpPr/>
          <p:nvPr/>
        </p:nvSpPr>
        <p:spPr>
          <a:xfrm>
            <a:off x="2695945" y="1338538"/>
            <a:ext cx="2285015" cy="6221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Set </a:t>
            </a:r>
            <a:r>
              <a:rPr lang="en-US" sz="1400" dirty="0" err="1" smtClean="0"/>
              <a:t>totalGrade</a:t>
            </a:r>
            <a:r>
              <a:rPr lang="en-US" sz="1400" dirty="0" smtClean="0"/>
              <a:t> = 0</a:t>
            </a:r>
          </a:p>
          <a:p>
            <a:pPr algn="ctr"/>
            <a:r>
              <a:rPr lang="en-US" sz="1400" dirty="0" smtClean="0"/>
              <a:t>Set count = 0</a:t>
            </a:r>
          </a:p>
          <a:p>
            <a:pPr algn="ctr"/>
            <a:r>
              <a:rPr lang="en-US" sz="1400" dirty="0" smtClean="0"/>
              <a:t>Get first grade from user</a:t>
            </a:r>
            <a:endParaRPr lang="en-US" sz="1400" dirty="0"/>
          </a:p>
        </p:txBody>
      </p:sp>
      <p:cxnSp>
        <p:nvCxnSpPr>
          <p:cNvPr id="19" name="Straight Arrow Connector 18"/>
          <p:cNvCxnSpPr>
            <a:stCxn id="17" idx="2"/>
          </p:cNvCxnSpPr>
          <p:nvPr/>
        </p:nvCxnSpPr>
        <p:spPr>
          <a:xfrm>
            <a:off x="3838452" y="1106837"/>
            <a:ext cx="1" cy="231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ocess 20"/>
          <p:cNvSpPr/>
          <p:nvPr/>
        </p:nvSpPr>
        <p:spPr>
          <a:xfrm>
            <a:off x="4959631" y="5618457"/>
            <a:ext cx="1753852" cy="4632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Display Average</a:t>
            </a:r>
            <a:endParaRPr lang="en-US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838452" y="2002454"/>
            <a:ext cx="0" cy="460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788243" y="5156421"/>
            <a:ext cx="0" cy="460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Decision 24"/>
          <p:cNvSpPr/>
          <p:nvPr/>
        </p:nvSpPr>
        <p:spPr>
          <a:xfrm>
            <a:off x="3122530" y="2399638"/>
            <a:ext cx="1431844" cy="90982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Is grade not -1</a:t>
            </a:r>
            <a:endParaRPr lang="en-US" sz="14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802980" y="3305488"/>
            <a:ext cx="0" cy="460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554374" y="2828946"/>
            <a:ext cx="8329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/>
          <p:cNvSpPr/>
          <p:nvPr/>
        </p:nvSpPr>
        <p:spPr>
          <a:xfrm>
            <a:off x="7543800" y="2498475"/>
            <a:ext cx="1233980" cy="7366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Get next grade from user</a:t>
            </a:r>
            <a:endParaRPr lang="en-US" sz="1400" dirty="0"/>
          </a:p>
        </p:txBody>
      </p:sp>
      <p:sp>
        <p:nvSpPr>
          <p:cNvPr id="29" name="Flowchart: Process 28"/>
          <p:cNvSpPr/>
          <p:nvPr/>
        </p:nvSpPr>
        <p:spPr>
          <a:xfrm>
            <a:off x="5407980" y="2498476"/>
            <a:ext cx="1669915" cy="7366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 grade to </a:t>
            </a:r>
            <a:r>
              <a:rPr lang="en-US" sz="1400" dirty="0" err="1" smtClean="0"/>
              <a:t>totalGrade</a:t>
            </a:r>
            <a:endParaRPr lang="en-US" sz="1400" dirty="0" smtClean="0"/>
          </a:p>
          <a:p>
            <a:pPr algn="ctr"/>
            <a:r>
              <a:rPr lang="en-US" sz="1400" dirty="0" smtClean="0"/>
              <a:t>Add 1 to count</a:t>
            </a:r>
            <a:endParaRPr lang="en-US" sz="14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7077895" y="2854552"/>
            <a:ext cx="495629" cy="24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10800000">
            <a:off x="3838453" y="2095221"/>
            <a:ext cx="4921759" cy="685038"/>
          </a:xfrm>
          <a:prstGeom prst="bentConnector3">
            <a:avLst>
              <a:gd name="adj1" fmla="val -28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24400" y="2780259"/>
            <a:ext cx="4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838452" y="3363611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55" name="Flowchart: Terminator 54"/>
          <p:cNvSpPr/>
          <p:nvPr/>
        </p:nvSpPr>
        <p:spPr>
          <a:xfrm>
            <a:off x="3599793" y="6477000"/>
            <a:ext cx="718385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End</a:t>
            </a:r>
            <a:endParaRPr lang="en-US" sz="1400" dirty="0"/>
          </a:p>
        </p:txBody>
      </p:sp>
      <p:sp>
        <p:nvSpPr>
          <p:cNvPr id="61" name="Flowchart: Decision 60"/>
          <p:cNvSpPr/>
          <p:nvPr/>
        </p:nvSpPr>
        <p:spPr>
          <a:xfrm>
            <a:off x="3079532" y="3778697"/>
            <a:ext cx="1431844" cy="90982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Is count &gt; 0</a:t>
            </a:r>
            <a:endParaRPr lang="en-US" sz="1400" dirty="0"/>
          </a:p>
        </p:txBody>
      </p:sp>
      <p:sp>
        <p:nvSpPr>
          <p:cNvPr id="63" name="Flowchart: Process 62"/>
          <p:cNvSpPr/>
          <p:nvPr/>
        </p:nvSpPr>
        <p:spPr>
          <a:xfrm>
            <a:off x="1596128" y="4850097"/>
            <a:ext cx="1680472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Display “No Grades to Average”</a:t>
            </a:r>
            <a:endParaRPr lang="en-US" sz="1400" dirty="0"/>
          </a:p>
        </p:txBody>
      </p:sp>
      <p:sp>
        <p:nvSpPr>
          <p:cNvPr id="64" name="Flowchart: Process 63"/>
          <p:cNvSpPr/>
          <p:nvPr/>
        </p:nvSpPr>
        <p:spPr>
          <a:xfrm>
            <a:off x="4884682" y="4523199"/>
            <a:ext cx="1828801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Set average = </a:t>
            </a:r>
            <a:r>
              <a:rPr lang="en-US" sz="1400" dirty="0" err="1" smtClean="0"/>
              <a:t>totalGrade</a:t>
            </a:r>
            <a:r>
              <a:rPr lang="en-US" sz="1400" dirty="0" smtClean="0"/>
              <a:t> / count</a:t>
            </a:r>
            <a:endParaRPr lang="en-US" sz="1400" dirty="0"/>
          </a:p>
        </p:txBody>
      </p:sp>
      <p:cxnSp>
        <p:nvCxnSpPr>
          <p:cNvPr id="65" name="Elbow Connector 64"/>
          <p:cNvCxnSpPr>
            <a:endCxn id="63" idx="0"/>
          </p:cNvCxnSpPr>
          <p:nvPr/>
        </p:nvCxnSpPr>
        <p:spPr>
          <a:xfrm rot="10800000" flipV="1">
            <a:off x="2436364" y="4196301"/>
            <a:ext cx="1145036" cy="6537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4495800" y="4196301"/>
            <a:ext cx="1219199" cy="326898"/>
          </a:xfrm>
          <a:prstGeom prst="bentConnector3">
            <a:avLst>
              <a:gd name="adj1" fmla="val 1004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630354" y="3862994"/>
            <a:ext cx="4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414372" y="3901417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87" name="Elbow Connector 86"/>
          <p:cNvCxnSpPr>
            <a:stCxn id="63" idx="2"/>
            <a:endCxn id="55" idx="0"/>
          </p:cNvCxnSpPr>
          <p:nvPr/>
        </p:nvCxnSpPr>
        <p:spPr>
          <a:xfrm rot="16200000" flipH="1">
            <a:off x="2690548" y="5208561"/>
            <a:ext cx="1014255" cy="152262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21" idx="2"/>
            <a:endCxn id="55" idx="0"/>
          </p:cNvCxnSpPr>
          <p:nvPr/>
        </p:nvCxnSpPr>
        <p:spPr>
          <a:xfrm rot="5400000">
            <a:off x="4700149" y="5340591"/>
            <a:ext cx="395247" cy="187757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07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 is a set of instructions for a computer.</a:t>
            </a:r>
          </a:p>
          <a:p>
            <a:r>
              <a:rPr lang="en-US" dirty="0" smtClean="0"/>
              <a:t>A program can not have any arbitrary instructions</a:t>
            </a:r>
          </a:p>
          <a:p>
            <a:r>
              <a:rPr lang="en-US" dirty="0" smtClean="0"/>
              <a:t>Three </a:t>
            </a:r>
            <a:r>
              <a:rPr lang="en-US" dirty="0" smtClean="0"/>
              <a:t>views </a:t>
            </a:r>
            <a:r>
              <a:rPr lang="en-US" dirty="0" smtClean="0"/>
              <a:t>of a program</a:t>
            </a:r>
          </a:p>
          <a:p>
            <a:pPr lvl="1"/>
            <a:r>
              <a:rPr lang="en-US" dirty="0" smtClean="0"/>
              <a:t>Syntax</a:t>
            </a:r>
          </a:p>
          <a:p>
            <a:pPr lvl="1"/>
            <a:r>
              <a:rPr lang="en-US" dirty="0" smtClean="0"/>
              <a:t>Semantics</a:t>
            </a:r>
          </a:p>
          <a:p>
            <a:pPr lvl="1"/>
            <a:r>
              <a:rPr lang="en-US" dirty="0" smtClean="0"/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372903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kind of structured English for describing algorithms</a:t>
            </a:r>
          </a:p>
          <a:p>
            <a:r>
              <a:rPr lang="en-US" dirty="0" smtClean="0"/>
              <a:t>Focuses on logic instead of syntax</a:t>
            </a:r>
          </a:p>
          <a:p>
            <a:r>
              <a:rPr lang="en-US" dirty="0" smtClean="0"/>
              <a:t>Must be complete as it describes the entire logic of the algorithm</a:t>
            </a:r>
          </a:p>
          <a:p>
            <a:r>
              <a:rPr lang="en-US" dirty="0" smtClean="0"/>
              <a:t>Should be </a:t>
            </a:r>
            <a:r>
              <a:rPr lang="en-US" smtClean="0"/>
              <a:t>implementation neutral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Structure Theorem</a:t>
            </a:r>
          </a:p>
          <a:p>
            <a:pPr lvl="1"/>
            <a:r>
              <a:rPr lang="en-US" dirty="0" smtClean="0"/>
              <a:t>It is possible to write any computer program by using only three basic control structures: sequence, selection, and repetition</a:t>
            </a:r>
          </a:p>
          <a:p>
            <a:pPr lvl="1"/>
            <a:r>
              <a:rPr lang="en-US" dirty="0" smtClean="0"/>
              <a:t>Pseudo-code follows the structure theorem</a:t>
            </a:r>
          </a:p>
          <a:p>
            <a:pPr lvl="1"/>
            <a:r>
              <a:rPr lang="en-US" dirty="0" smtClean="0"/>
              <a:t>Any properly formed flowchart can be written as pseudo-code and vice-versa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2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One statement per line</a:t>
            </a:r>
          </a:p>
          <a:p>
            <a:pPr lvl="2"/>
            <a:r>
              <a:rPr lang="en-US" dirty="0" smtClean="0"/>
              <a:t>Only include statements that perform some action</a:t>
            </a:r>
          </a:p>
          <a:p>
            <a:pPr lvl="3"/>
            <a:r>
              <a:rPr lang="en-US" dirty="0" smtClean="0"/>
              <a:t>Receive information</a:t>
            </a:r>
          </a:p>
          <a:p>
            <a:pPr lvl="3"/>
            <a:r>
              <a:rPr lang="en-US" dirty="0" smtClean="0"/>
              <a:t>Output information</a:t>
            </a:r>
          </a:p>
          <a:p>
            <a:pPr lvl="3"/>
            <a:r>
              <a:rPr lang="en-US" dirty="0" smtClean="0"/>
              <a:t>Perform a calculation (arithmetic)</a:t>
            </a:r>
          </a:p>
          <a:p>
            <a:pPr lvl="3"/>
            <a:r>
              <a:rPr lang="en-US" dirty="0" smtClean="0"/>
              <a:t>Assign a value</a:t>
            </a:r>
          </a:p>
          <a:p>
            <a:pPr lvl="3"/>
            <a:r>
              <a:rPr lang="en-US" dirty="0" smtClean="0"/>
              <a:t>Compare two values</a:t>
            </a:r>
          </a:p>
          <a:p>
            <a:pPr lvl="3"/>
            <a:r>
              <a:rPr lang="en-US" dirty="0" smtClean="0"/>
              <a:t>Repeat</a:t>
            </a:r>
          </a:p>
          <a:p>
            <a:pPr lvl="1"/>
            <a:r>
              <a:rPr lang="en-US" dirty="0" smtClean="0"/>
              <a:t>Capitalize initial keywords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74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Indent to show hierarchy</a:t>
            </a:r>
          </a:p>
          <a:p>
            <a:pPr lvl="2"/>
            <a:r>
              <a:rPr lang="en-US" dirty="0" smtClean="0"/>
              <a:t>Sequence: keep statements that are “stacked” in a sequence all starting in the same column</a:t>
            </a:r>
          </a:p>
          <a:p>
            <a:pPr lvl="2"/>
            <a:r>
              <a:rPr lang="en-US" dirty="0" smtClean="0"/>
              <a:t>Selection: indent that statements that fall inside the selection structure, but not the keyword that form the selection</a:t>
            </a:r>
          </a:p>
          <a:p>
            <a:pPr lvl="2"/>
            <a:r>
              <a:rPr lang="en-US" dirty="0" smtClean="0"/>
              <a:t>Repetition: indent the statements that fall inside the loop, but not the keywords that form the loop</a:t>
            </a:r>
          </a:p>
          <a:p>
            <a:pPr lvl="1"/>
            <a:r>
              <a:rPr lang="en-US" dirty="0" smtClean="0"/>
              <a:t>End multiline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3644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Sequence</a:t>
            </a:r>
          </a:p>
          <a:p>
            <a:pPr lvl="2"/>
            <a:r>
              <a:rPr lang="en-US" dirty="0" smtClean="0"/>
              <a:t>READ, WRITE, SET =, CALL</a:t>
            </a:r>
          </a:p>
          <a:p>
            <a:pPr lvl="2"/>
            <a:r>
              <a:rPr lang="en-US" dirty="0" smtClean="0"/>
              <a:t>Calculation symbols: *, /, +, -, ^, %, ()</a:t>
            </a:r>
          </a:p>
          <a:p>
            <a:pPr lvl="1"/>
            <a:r>
              <a:rPr lang="en-US" dirty="0" smtClean="0"/>
              <a:t>Selection</a:t>
            </a:r>
          </a:p>
          <a:p>
            <a:pPr lvl="2"/>
            <a:r>
              <a:rPr lang="en-US" smtClean="0"/>
              <a:t>IF THEN, </a:t>
            </a:r>
            <a:r>
              <a:rPr lang="en-US" dirty="0" smtClean="0"/>
              <a:t>ELSE, ENDIF</a:t>
            </a:r>
          </a:p>
          <a:p>
            <a:pPr lvl="2"/>
            <a:r>
              <a:rPr lang="en-US" dirty="0" smtClean="0"/>
              <a:t>CASE OF, ENDCASE</a:t>
            </a:r>
          </a:p>
          <a:p>
            <a:pPr lvl="2"/>
            <a:r>
              <a:rPr lang="en-US" dirty="0" smtClean="0"/>
              <a:t>Relational operators</a:t>
            </a:r>
          </a:p>
          <a:p>
            <a:pPr lvl="3"/>
            <a:r>
              <a:rPr lang="en-US" dirty="0" smtClean="0"/>
              <a:t>&lt;, &lt;=, &gt;, &gt;=, ==, &lt;&gt;</a:t>
            </a:r>
          </a:p>
          <a:p>
            <a:pPr lvl="2"/>
            <a:r>
              <a:rPr lang="en-US" dirty="0" smtClean="0"/>
              <a:t>Logical operators</a:t>
            </a:r>
          </a:p>
          <a:p>
            <a:pPr lvl="3"/>
            <a:r>
              <a:rPr lang="en-US" dirty="0" smtClean="0"/>
              <a:t>AND, OR, NOT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6762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Repetition</a:t>
            </a:r>
          </a:p>
          <a:p>
            <a:pPr lvl="2"/>
            <a:r>
              <a:rPr lang="en-US" dirty="0" smtClean="0"/>
              <a:t>WHILE, ENDWHILE</a:t>
            </a:r>
          </a:p>
          <a:p>
            <a:pPr lvl="2"/>
            <a:r>
              <a:rPr lang="en-US" dirty="0" smtClean="0"/>
              <a:t>REPEAT, UNTIL</a:t>
            </a:r>
          </a:p>
          <a:p>
            <a:pPr lvl="2"/>
            <a:r>
              <a:rPr lang="en-US" dirty="0" smtClean="0"/>
              <a:t>FOR start TO end </a:t>
            </a:r>
            <a:r>
              <a:rPr lang="en-US" smtClean="0"/>
              <a:t>STEP increment, </a:t>
            </a:r>
            <a:r>
              <a:rPr lang="en-US" dirty="0" smtClean="0"/>
              <a:t>ENDFOR</a:t>
            </a:r>
          </a:p>
          <a:p>
            <a:pPr lvl="2"/>
            <a:r>
              <a:rPr lang="en-US" dirty="0" smtClean="0"/>
              <a:t>FOREACH item IN set, ENDFOREACH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1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Program</a:t>
            </a:r>
          </a:p>
          <a:p>
            <a:pPr lvl="2"/>
            <a:r>
              <a:rPr lang="en-US" dirty="0" smtClean="0"/>
              <a:t>PROGRAM </a:t>
            </a:r>
            <a:r>
              <a:rPr lang="en-US" dirty="0" err="1" smtClean="0"/>
              <a:t>programName</a:t>
            </a:r>
            <a:r>
              <a:rPr lang="en-US" dirty="0" smtClean="0"/>
              <a:t>, ENDPROGRAM</a:t>
            </a:r>
          </a:p>
          <a:p>
            <a:pPr lvl="1"/>
            <a:r>
              <a:rPr lang="en-US" dirty="0" smtClean="0"/>
              <a:t>Functions</a:t>
            </a:r>
          </a:p>
          <a:p>
            <a:pPr lvl="2"/>
            <a:r>
              <a:rPr lang="en-US" dirty="0" smtClean="0"/>
              <a:t>FUNCTION </a:t>
            </a:r>
            <a:r>
              <a:rPr lang="en-US" dirty="0" err="1" smtClean="0"/>
              <a:t>functionName</a:t>
            </a:r>
            <a:r>
              <a:rPr lang="en-US" dirty="0" smtClean="0"/>
              <a:t> : </a:t>
            </a:r>
            <a:r>
              <a:rPr lang="en-US" dirty="0" err="1" smtClean="0"/>
              <a:t>parameterList</a:t>
            </a:r>
            <a:r>
              <a:rPr lang="en-US" dirty="0" smtClean="0"/>
              <a:t>, ENDFUNCTION</a:t>
            </a:r>
          </a:p>
          <a:p>
            <a:pPr lvl="2"/>
            <a:r>
              <a:rPr lang="en-US" dirty="0" smtClean="0"/>
              <a:t>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965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Storing data</a:t>
            </a:r>
          </a:p>
          <a:p>
            <a:pPr lvl="1"/>
            <a:r>
              <a:rPr lang="en-US" dirty="0" smtClean="0"/>
              <a:t>Data is stored in variables</a:t>
            </a:r>
          </a:p>
          <a:p>
            <a:pPr lvl="1"/>
            <a:r>
              <a:rPr lang="en-US" dirty="0" smtClean="0"/>
              <a:t>Naming variables</a:t>
            </a:r>
          </a:p>
          <a:p>
            <a:pPr lvl="2"/>
            <a:r>
              <a:rPr lang="en-US" dirty="0" smtClean="0"/>
              <a:t>variable names will start with a lowercase letter</a:t>
            </a:r>
          </a:p>
          <a:p>
            <a:pPr lvl="2"/>
            <a:r>
              <a:rPr lang="en-US" dirty="0" smtClean="0"/>
              <a:t>they will have no spaces in them</a:t>
            </a:r>
          </a:p>
          <a:p>
            <a:pPr lvl="2"/>
            <a:r>
              <a:rPr lang="en-US" dirty="0" smtClean="0"/>
              <a:t>additional words in them will start with a capital</a:t>
            </a:r>
          </a:p>
          <a:p>
            <a:pPr lvl="2"/>
            <a:r>
              <a:rPr lang="en-US" dirty="0" smtClean="0"/>
              <a:t>names must be unique within the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7810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4800600"/>
          </a:xfrm>
        </p:spPr>
        <p:txBody>
          <a:bodyPr/>
          <a:lstStyle/>
          <a:p>
            <a:r>
              <a:rPr lang="en-US" dirty="0"/>
              <a:t>Write a program that will allow the user to enter grades until the user enters a -1.  The program should then average the grades and then display the average.</a:t>
            </a:r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Average a list of numbers and display average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60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smtClean="0"/>
              <a:t>Get numbers from user</a:t>
            </a:r>
          </a:p>
          <a:p>
            <a:pPr marL="82296" indent="0">
              <a:buNone/>
            </a:pPr>
            <a:r>
              <a:rPr lang="en-US" dirty="0" smtClean="0"/>
              <a:t>Calculate the average</a:t>
            </a:r>
          </a:p>
          <a:p>
            <a:pPr marL="82296" indent="0">
              <a:buNone/>
            </a:pPr>
            <a:r>
              <a:rPr lang="en-US" dirty="0" smtClean="0"/>
              <a:t>Display the average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91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is the vocabulary used to write a program</a:t>
            </a:r>
          </a:p>
          <a:p>
            <a:r>
              <a:rPr lang="en-US" dirty="0" smtClean="0"/>
              <a:t>Semantics is the meaning of an instruction when tokens (program vocabulary) are placed in a particular order</a:t>
            </a:r>
          </a:p>
          <a:p>
            <a:r>
              <a:rPr lang="en-US" dirty="0" smtClean="0"/>
              <a:t>Logic is the specific order of the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82296" indent="0">
              <a:buNone/>
            </a:pPr>
            <a:r>
              <a:rPr lang="en-US" dirty="0" smtClean="0"/>
              <a:t>SET count = 0</a:t>
            </a:r>
          </a:p>
          <a:p>
            <a:pPr marL="82296" indent="0">
              <a:buNone/>
            </a:pPr>
            <a:r>
              <a:rPr lang="en-US" dirty="0" smtClean="0"/>
              <a:t>SET </a:t>
            </a:r>
            <a:r>
              <a:rPr lang="en-US" dirty="0" err="1" smtClean="0"/>
              <a:t>totalGrade</a:t>
            </a:r>
            <a:r>
              <a:rPr lang="en-US" dirty="0" smtClean="0"/>
              <a:t> = 0</a:t>
            </a:r>
          </a:p>
          <a:p>
            <a:pPr marL="82296" indent="0">
              <a:buNone/>
            </a:pPr>
            <a:r>
              <a:rPr lang="en-US" dirty="0" smtClean="0"/>
              <a:t>READ grade</a:t>
            </a:r>
          </a:p>
          <a:p>
            <a:pPr marL="82296" indent="0">
              <a:buNone/>
            </a:pPr>
            <a:r>
              <a:rPr lang="en-US" dirty="0" smtClean="0"/>
              <a:t>WHILE grade &lt;&gt; -1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SET </a:t>
            </a:r>
            <a:r>
              <a:rPr lang="en-US" dirty="0" err="1" smtClean="0"/>
              <a:t>totalGrade</a:t>
            </a:r>
            <a:r>
              <a:rPr lang="en-US" dirty="0" smtClean="0"/>
              <a:t> = </a:t>
            </a:r>
            <a:r>
              <a:rPr lang="en-US" dirty="0" err="1" smtClean="0"/>
              <a:t>totalGrade</a:t>
            </a:r>
            <a:r>
              <a:rPr lang="en-US" dirty="0" smtClean="0"/>
              <a:t> + grade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SET count = count + 1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READ grade</a:t>
            </a:r>
          </a:p>
          <a:p>
            <a:pPr marL="82296" indent="0">
              <a:buNone/>
            </a:pPr>
            <a:r>
              <a:rPr lang="en-US" dirty="0" smtClean="0"/>
              <a:t>ENDWHILE</a:t>
            </a:r>
          </a:p>
          <a:p>
            <a:pPr marL="82296" indent="0">
              <a:buNone/>
            </a:pPr>
            <a:r>
              <a:rPr lang="en-US" dirty="0" smtClean="0"/>
              <a:t>Calculate the average</a:t>
            </a:r>
          </a:p>
          <a:p>
            <a:pPr marL="82296" indent="0">
              <a:buNone/>
            </a:pPr>
            <a:r>
              <a:rPr lang="en-US" dirty="0" smtClean="0"/>
              <a:t>Display the average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2309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29200"/>
          </a:xfrm>
        </p:spPr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en-US" dirty="0"/>
              <a:t>SET count = 0</a:t>
            </a:r>
          </a:p>
          <a:p>
            <a:pPr marL="82296" indent="0">
              <a:buNone/>
            </a:pPr>
            <a:r>
              <a:rPr lang="en-US" dirty="0"/>
              <a:t>SET </a:t>
            </a:r>
            <a:r>
              <a:rPr lang="en-US" dirty="0" err="1"/>
              <a:t>totalGrade</a:t>
            </a:r>
            <a:r>
              <a:rPr lang="en-US" dirty="0"/>
              <a:t> = 0</a:t>
            </a:r>
          </a:p>
          <a:p>
            <a:pPr marL="82296" indent="0">
              <a:buNone/>
            </a:pPr>
            <a:r>
              <a:rPr lang="en-US" dirty="0"/>
              <a:t>READ grade</a:t>
            </a:r>
          </a:p>
          <a:p>
            <a:pPr marL="82296" indent="0">
              <a:buNone/>
            </a:pPr>
            <a:r>
              <a:rPr lang="en-US" dirty="0"/>
              <a:t>WHILE grade &lt;&gt; -1</a:t>
            </a:r>
          </a:p>
          <a:p>
            <a:pPr marL="82296" indent="0">
              <a:buNone/>
            </a:pPr>
            <a:r>
              <a:rPr lang="en-US" dirty="0"/>
              <a:t>	SET </a:t>
            </a:r>
            <a:r>
              <a:rPr lang="en-US" dirty="0" err="1"/>
              <a:t>totalGrade</a:t>
            </a:r>
            <a:r>
              <a:rPr lang="en-US" dirty="0"/>
              <a:t> = </a:t>
            </a:r>
            <a:r>
              <a:rPr lang="en-US" dirty="0" err="1"/>
              <a:t>totalGrade</a:t>
            </a:r>
            <a:r>
              <a:rPr lang="en-US" dirty="0"/>
              <a:t> + grade</a:t>
            </a:r>
          </a:p>
          <a:p>
            <a:pPr marL="82296" indent="0">
              <a:buNone/>
            </a:pPr>
            <a:r>
              <a:rPr lang="en-US" dirty="0"/>
              <a:t>	SET count = count + 1</a:t>
            </a:r>
          </a:p>
          <a:p>
            <a:pPr marL="82296" indent="0">
              <a:buNone/>
            </a:pPr>
            <a:r>
              <a:rPr lang="en-US" dirty="0"/>
              <a:t>	READ grade</a:t>
            </a:r>
          </a:p>
          <a:p>
            <a:pPr marL="82296" indent="0">
              <a:buNone/>
            </a:pPr>
            <a:r>
              <a:rPr lang="en-US" dirty="0"/>
              <a:t>ENDWHILE</a:t>
            </a:r>
          </a:p>
          <a:p>
            <a:pPr marL="82296" indent="0">
              <a:buNone/>
            </a:pPr>
            <a:r>
              <a:rPr lang="en-US" dirty="0" smtClean="0"/>
              <a:t>IF count &gt; 0 THEN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SET average = </a:t>
            </a:r>
            <a:r>
              <a:rPr lang="en-US" dirty="0" err="1" smtClean="0"/>
              <a:t>totalGrade</a:t>
            </a:r>
            <a:r>
              <a:rPr lang="en-US" dirty="0" smtClean="0"/>
              <a:t> / count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WRITE average</a:t>
            </a:r>
          </a:p>
          <a:p>
            <a:pPr marL="82296" indent="0">
              <a:buNone/>
            </a:pPr>
            <a:r>
              <a:rPr lang="en-US" dirty="0" smtClean="0"/>
              <a:t>ELSE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WRITE “No grades to average”</a:t>
            </a:r>
            <a:endParaRPr lang="en-US" dirty="0"/>
          </a:p>
          <a:p>
            <a:pPr marL="82296" indent="0">
              <a:buNone/>
            </a:pPr>
            <a:r>
              <a:rPr lang="en-US" dirty="0" smtClean="0"/>
              <a:t>ENDIF</a:t>
            </a:r>
            <a:endParaRPr lang="en-US" dirty="0"/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62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types of programming errors</a:t>
            </a:r>
          </a:p>
          <a:p>
            <a:pPr lvl="1"/>
            <a:r>
              <a:rPr lang="en-US" dirty="0" smtClean="0"/>
              <a:t>Compilation (Syntax) errors</a:t>
            </a:r>
          </a:p>
          <a:p>
            <a:pPr lvl="2"/>
            <a:r>
              <a:rPr lang="en-US" dirty="0" smtClean="0"/>
              <a:t>Caused from syntax and/or semantic errors</a:t>
            </a:r>
          </a:p>
          <a:p>
            <a:pPr lvl="2"/>
            <a:r>
              <a:rPr lang="en-US" dirty="0" smtClean="0"/>
              <a:t>Easiest errors to find because the program will not compile with these types of errors</a:t>
            </a:r>
          </a:p>
          <a:p>
            <a:pPr lvl="1"/>
            <a:r>
              <a:rPr lang="en-US" dirty="0" smtClean="0"/>
              <a:t>Run-time errors</a:t>
            </a:r>
          </a:p>
          <a:p>
            <a:pPr lvl="2"/>
            <a:r>
              <a:rPr lang="en-US" dirty="0" smtClean="0"/>
              <a:t>Caused when the program attempts to carry out and operation that is impossible to do</a:t>
            </a:r>
          </a:p>
          <a:p>
            <a:pPr lvl="2"/>
            <a:r>
              <a:rPr lang="en-US" dirty="0" smtClean="0"/>
              <a:t>Invalid memory access, divide by zero</a:t>
            </a:r>
          </a:p>
          <a:p>
            <a:pPr lvl="2"/>
            <a:r>
              <a:rPr lang="en-US" dirty="0" smtClean="0"/>
              <a:t>Sometimes difficult to find when intermittent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21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types of programming errors</a:t>
            </a:r>
          </a:p>
          <a:p>
            <a:pPr lvl="1"/>
            <a:r>
              <a:rPr lang="en-US" dirty="0" smtClean="0"/>
              <a:t>Logic error</a:t>
            </a:r>
          </a:p>
          <a:p>
            <a:pPr lvl="2"/>
            <a:r>
              <a:rPr lang="en-US" dirty="0" smtClean="0"/>
              <a:t>Error caused by incorrect sequence of statements</a:t>
            </a:r>
          </a:p>
          <a:p>
            <a:pPr lvl="2"/>
            <a:r>
              <a:rPr lang="en-US" dirty="0" smtClean="0"/>
              <a:t>Most difficult error to find because the program will continue to run but produce incorrect results</a:t>
            </a:r>
          </a:p>
          <a:p>
            <a:pPr lvl="2"/>
            <a:r>
              <a:rPr lang="en-US" dirty="0" smtClean="0"/>
              <a:t>Most commonly due to an incorrect </a:t>
            </a:r>
            <a:r>
              <a:rPr lang="en-US" dirty="0" err="1" smtClean="0"/>
              <a:t>boolean</a:t>
            </a:r>
            <a:r>
              <a:rPr lang="en-US" smtClean="0"/>
              <a:t> expressions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394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Logic: </a:t>
            </a:r>
            <a:r>
              <a:rPr lang="en-US" dirty="0"/>
              <a:t>Instructions given to the computer </a:t>
            </a:r>
            <a:r>
              <a:rPr lang="en-US" dirty="0" smtClean="0"/>
              <a:t>in a </a:t>
            </a:r>
            <a:r>
              <a:rPr lang="en-US" dirty="0"/>
              <a:t>specific sequence, without omitting </a:t>
            </a:r>
            <a:r>
              <a:rPr lang="en-US" dirty="0" smtClean="0"/>
              <a:t>any instructions </a:t>
            </a:r>
            <a:r>
              <a:rPr lang="en-US" dirty="0"/>
              <a:t>or adding </a:t>
            </a:r>
            <a:r>
              <a:rPr lang="en-US" dirty="0" smtClean="0"/>
              <a:t>extraneous</a:t>
            </a:r>
          </a:p>
          <a:p>
            <a:r>
              <a:rPr lang="en-US" dirty="0"/>
              <a:t>Logic error: An error that occurs </a:t>
            </a:r>
            <a:r>
              <a:rPr lang="en-US" dirty="0" smtClean="0"/>
              <a:t>when incorrect </a:t>
            </a:r>
            <a:r>
              <a:rPr lang="en-US" dirty="0"/>
              <a:t>instructions are performed, </a:t>
            </a:r>
            <a:r>
              <a:rPr lang="en-US" dirty="0" smtClean="0"/>
              <a:t>or when </a:t>
            </a:r>
            <a:r>
              <a:rPr lang="en-US" dirty="0"/>
              <a:t>instructions are performed in </a:t>
            </a:r>
            <a:r>
              <a:rPr lang="en-US" dirty="0" smtClean="0"/>
              <a:t>the wrong </a:t>
            </a:r>
            <a:r>
              <a:rPr lang="en-US" dirty="0"/>
              <a:t>order.</a:t>
            </a:r>
          </a:p>
        </p:txBody>
      </p:sp>
    </p:spTree>
    <p:extLst>
      <p:ext uri="{BB962C8B-B14F-4D97-AF65-F5344CB8AC3E}">
        <p14:creationId xmlns:p14="http://schemas.microsoft.com/office/powerpoint/2010/main" val="56416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you call a bug (program error) that can not be eliminated?</a:t>
            </a:r>
          </a:p>
          <a:p>
            <a:endParaRPr lang="en-US" dirty="0"/>
          </a:p>
          <a:p>
            <a:r>
              <a:rPr lang="en-US" dirty="0" smtClean="0"/>
              <a:t>A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4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Execution Flow Paths</a:t>
            </a:r>
          </a:p>
          <a:p>
            <a:pPr lvl="1"/>
            <a:r>
              <a:rPr lang="en-US" dirty="0" smtClean="0"/>
              <a:t>Sequential</a:t>
            </a:r>
          </a:p>
          <a:p>
            <a:pPr marL="457200" lvl="1" indent="0">
              <a:buNone/>
            </a:pPr>
            <a:r>
              <a:rPr lang="en-US" dirty="0" smtClean="0"/>
              <a:t>	A			B			C</a:t>
            </a:r>
            <a:endParaRPr lang="en-US" dirty="0"/>
          </a:p>
          <a:p>
            <a:pPr lvl="1"/>
            <a:r>
              <a:rPr lang="en-US" dirty="0" smtClean="0"/>
              <a:t>Selection</a:t>
            </a:r>
          </a:p>
          <a:p>
            <a:pPr marL="457200" lvl="1" indent="0">
              <a:buNone/>
            </a:pPr>
            <a:r>
              <a:rPr lang="en-US" dirty="0" smtClean="0"/>
              <a:t>	A			B			C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				D</a:t>
            </a:r>
            <a:endParaRPr lang="en-US" dirty="0"/>
          </a:p>
          <a:p>
            <a:pPr lvl="1"/>
            <a:r>
              <a:rPr lang="en-US" dirty="0" smtClean="0"/>
              <a:t>Repeating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A		B		C		D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752600" y="2590800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495800" y="2601686"/>
            <a:ext cx="2438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752600" y="3505200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90357" y="3505200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90357" y="3526971"/>
            <a:ext cx="2362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752600" y="49530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505200" y="49530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10200" y="4953000"/>
            <a:ext cx="14423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257800" y="51054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524000" y="55626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524000" y="5105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0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2271</TotalTime>
  <Words>1273</Words>
  <Application>Microsoft Office PowerPoint</Application>
  <PresentationFormat>On-screen Show (4:3)</PresentationFormat>
  <Paragraphs>281</Paragraphs>
  <Slides>41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Gill Sans MT</vt:lpstr>
      <vt:lpstr>Verdana</vt:lpstr>
      <vt:lpstr>Wingdings 2</vt:lpstr>
      <vt:lpstr>Solstice</vt:lpstr>
      <vt:lpstr>Programming Logic, Flow Charts and Pseudocode</vt:lpstr>
      <vt:lpstr>Programming Logic</vt:lpstr>
      <vt:lpstr>Programming Logic</vt:lpstr>
      <vt:lpstr>Programming Logic</vt:lpstr>
      <vt:lpstr>Programming Logic</vt:lpstr>
      <vt:lpstr>Programming Logic</vt:lpstr>
      <vt:lpstr>Programming Logic</vt:lpstr>
      <vt:lpstr>Programming Logic</vt:lpstr>
      <vt:lpstr>Programming Logic</vt:lpstr>
      <vt:lpstr>Programming Logic</vt:lpstr>
      <vt:lpstr>Flowcharts</vt:lpstr>
      <vt:lpstr>Flowcharts</vt:lpstr>
      <vt:lpstr>Flowcharts</vt:lpstr>
      <vt:lpstr>Flowcharts</vt:lpstr>
      <vt:lpstr>Flowcharts</vt:lpstr>
      <vt:lpstr>Flowcharts</vt:lpstr>
      <vt:lpstr>Flowcharts</vt:lpstr>
      <vt:lpstr>Flowcharts</vt:lpstr>
      <vt:lpstr>Flowcharts</vt:lpstr>
      <vt:lpstr>Flowchart</vt:lpstr>
      <vt:lpstr>Flowcharts</vt:lpstr>
      <vt:lpstr>Flowcharts</vt:lpstr>
      <vt:lpstr>Flowcharts</vt:lpstr>
      <vt:lpstr>Flowcharts</vt:lpstr>
      <vt:lpstr>Abstraction</vt:lpstr>
      <vt:lpstr>Flowcharts - Example</vt:lpstr>
      <vt:lpstr>Flowchart - Example</vt:lpstr>
      <vt:lpstr>Flowchart - Example</vt:lpstr>
      <vt:lpstr>Flowchart - Example</vt:lpstr>
      <vt:lpstr>Pseudo-code</vt:lpstr>
      <vt:lpstr>Pseudo-code</vt:lpstr>
      <vt:lpstr>Pseudo-code</vt:lpstr>
      <vt:lpstr>Pseudo-code</vt:lpstr>
      <vt:lpstr>Pseudo-code</vt:lpstr>
      <vt:lpstr>Pseudo-code</vt:lpstr>
      <vt:lpstr>Pseudo-code</vt:lpstr>
      <vt:lpstr>Pseudo-code</vt:lpstr>
      <vt:lpstr>Pseudo-code Example</vt:lpstr>
      <vt:lpstr>Pseudo-code Example</vt:lpstr>
      <vt:lpstr>Pseudo-code Example</vt:lpstr>
      <vt:lpstr>Pseudo-code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Logic and Flow Charts</dc:title>
  <dc:creator>Douglas Atkinson</dc:creator>
  <cp:lastModifiedBy>ATKINSON, DOUGLAS</cp:lastModifiedBy>
  <cp:revision>74</cp:revision>
  <dcterms:created xsi:type="dcterms:W3CDTF">2013-01-17T22:07:15Z</dcterms:created>
  <dcterms:modified xsi:type="dcterms:W3CDTF">2018-01-18T22:27:57Z</dcterms:modified>
</cp:coreProperties>
</file>