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8"/>
  </p:notesMasterIdLst>
  <p:sldIdLst>
    <p:sldId id="256" r:id="rId2"/>
    <p:sldId id="274" r:id="rId3"/>
    <p:sldId id="267" r:id="rId4"/>
    <p:sldId id="268" r:id="rId5"/>
    <p:sldId id="269" r:id="rId6"/>
    <p:sldId id="270" r:id="rId7"/>
    <p:sldId id="271" r:id="rId8"/>
    <p:sldId id="272" r:id="rId9"/>
    <p:sldId id="273" r:id="rId10"/>
    <p:sldId id="257" r:id="rId11"/>
    <p:sldId id="258" r:id="rId12"/>
    <p:sldId id="275" r:id="rId13"/>
    <p:sldId id="276" r:id="rId14"/>
    <p:sldId id="277" r:id="rId15"/>
    <p:sldId id="278" r:id="rId16"/>
    <p:sldId id="279" r:id="rId17"/>
    <p:sldId id="280" r:id="rId18"/>
    <p:sldId id="259" r:id="rId19"/>
    <p:sldId id="260" r:id="rId20"/>
    <p:sldId id="261" r:id="rId21"/>
    <p:sldId id="262" r:id="rId22"/>
    <p:sldId id="263" r:id="rId23"/>
    <p:sldId id="264" r:id="rId24"/>
    <p:sldId id="265" r:id="rId25"/>
    <p:sldId id="266" r:id="rId26"/>
    <p:sldId id="281"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8F2F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163" autoAdjust="0"/>
    <p:restoredTop sz="94660"/>
  </p:normalViewPr>
  <p:slideViewPr>
    <p:cSldViewPr snapToGrid="0">
      <p:cViewPr varScale="1">
        <p:scale>
          <a:sx n="74" d="100"/>
          <a:sy n="74" d="100"/>
        </p:scale>
        <p:origin x="57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2677B8-CC71-4162-B9CA-B68433728A7F}" type="datetimeFigureOut">
              <a:rPr lang="en-US" smtClean="0"/>
              <a:t>12/2/2015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0834E05-B87D-42B6-8286-CA0B0F4AF91D}" type="slidenum">
              <a:rPr lang="en-US" smtClean="0"/>
              <a:t>‹#›</a:t>
            </a:fld>
            <a:endParaRPr lang="en-US"/>
          </a:p>
        </p:txBody>
      </p:sp>
    </p:spTree>
    <p:extLst>
      <p:ext uri="{BB962C8B-B14F-4D97-AF65-F5344CB8AC3E}">
        <p14:creationId xmlns:p14="http://schemas.microsoft.com/office/powerpoint/2010/main" val="2841968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smtClean="0"/>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ECD19FB2-3AAB-4D03-B13A-2960828C78E3}" type="datetimeFigureOut">
              <a:rPr lang="en-US" dirty="0"/>
              <a:t>12/2/2015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B80C674-7DFC-42FE-B9CD-82963CDB1557}" type="datetimeFigureOut">
              <a:rPr lang="en-US" dirty="0"/>
              <a:t>12/2/2015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076456F-F47D-4F25-8053-2A695DA0CA7D}" type="datetimeFigureOut">
              <a:rPr lang="en-US" dirty="0"/>
              <a:t>12/2/2015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D6C7379-69CC-4837-9905-BEBA22830C8A}" type="datetimeFigureOut">
              <a:rPr lang="en-US" dirty="0"/>
              <a:t>12/2/2015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smtClean="0"/>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9EB8B7E-8AEE-4F10-BFEE-C999AD004D36}" type="datetimeFigureOut">
              <a:rPr lang="en-US" dirty="0"/>
              <a:t>12/2/2015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Click to 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Click to 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8668F3F9-58BC-440B-B37B-805B9055EF92}" type="datetimeFigureOut">
              <a:rPr lang="en-US" dirty="0"/>
              <a:t>12/2/2015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0D5A53AF-48EA-489D-8260-9DCAB666386A}" type="datetimeFigureOut">
              <a:rPr lang="en-US" dirty="0"/>
              <a:t>12/2/2015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DED02AE-B9A4-47BD-AF8E-97E16144138B}" type="datetimeFigureOut">
              <a:rPr lang="en-US" dirty="0"/>
              <a:t>12/2/2015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F0FD78B-DB02-4362-BCDC-98A55456977C}" type="datetimeFigureOut">
              <a:rPr lang="en-US" dirty="0"/>
              <a:t>12/2/2015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9916976-5D93-46E4-A98A-FAD63E4D0EA8}" type="datetimeFigureOut">
              <a:rPr lang="en-US" dirty="0"/>
              <a:t>12/2/2015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smtClean="0"/>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F39F4F5-F4D2-4D2A-AB60-88D37ADCB869}" type="datetimeFigureOut">
              <a:rPr lang="en-US" dirty="0"/>
              <a:t>12/2/2015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23BC6CE-6D1E-47E5-8859-F31AC5380EB2}" type="datetimeFigureOut">
              <a:rPr lang="en-US" dirty="0"/>
              <a:t>12/2/2015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Click to 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1B4E7C4-4DA4-404D-9965-B13F2DD7D8BF}" type="datetimeFigureOut">
              <a:rPr lang="en-US" dirty="0"/>
              <a:t>12/2/2015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76FB7AA-4A53-424F-AD41-70827B6504BA}" type="datetimeFigureOut">
              <a:rPr lang="en-US" dirty="0"/>
              <a:t>12/2/2015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884882-FB12-4BC8-9960-9AD8104D7FAE}" type="datetimeFigureOut">
              <a:rPr lang="en-US" dirty="0"/>
              <a:t>12/2/2015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7D1BD23-6E54-4D9D-AD88-A2813C73CC25}" type="datetimeFigureOut">
              <a:rPr lang="en-US" dirty="0"/>
              <a:t>12/2/2015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471A834-4F3C-4AF9-9C74-05EC35A0F292}" type="datetimeFigureOut">
              <a:rPr lang="en-US" dirty="0"/>
              <a:t>12/2/2015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51CF1133-3259-4C45-BABA-5B62D9C6F78D}" type="datetimeFigureOut">
              <a:rPr lang="en-US" dirty="0"/>
              <a:t>12/2/2015</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Layout" Target="../slideLayouts/slideLayout2.xml"/><Relationship Id="rId1" Type="http://schemas.openxmlformats.org/officeDocument/2006/relationships/tags" Target="../tags/tag1.xml"/><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13.wmf"/><Relationship Id="rId2" Type="http://schemas.openxmlformats.org/officeDocument/2006/relationships/tags" Target="../tags/tag2.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image" Target="../media/image15.png"/><Relationship Id="rId4" Type="http://schemas.openxmlformats.org/officeDocument/2006/relationships/image" Target="../media/image14.png"/></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09799" y="1129985"/>
            <a:ext cx="9144000" cy="1641490"/>
          </a:xfrm>
        </p:spPr>
        <p:txBody>
          <a:bodyPr>
            <a:normAutofit fontScale="90000"/>
          </a:bodyPr>
          <a:lstStyle/>
          <a:p>
            <a:r>
              <a:rPr lang="en-US" dirty="0" smtClean="0"/>
              <a:t>Face Recognition </a:t>
            </a:r>
            <a:br>
              <a:rPr lang="en-US" dirty="0" smtClean="0"/>
            </a:br>
            <a:r>
              <a:rPr lang="en-US" dirty="0" smtClean="0"/>
              <a:t>And Description System</a:t>
            </a:r>
            <a:endParaRPr lang="en-US" dirty="0"/>
          </a:p>
        </p:txBody>
      </p:sp>
      <p:sp>
        <p:nvSpPr>
          <p:cNvPr id="3" name="Subtitle 2"/>
          <p:cNvSpPr>
            <a:spLocks noGrp="1"/>
          </p:cNvSpPr>
          <p:nvPr>
            <p:ph type="subTitle" idx="1"/>
          </p:nvPr>
        </p:nvSpPr>
        <p:spPr/>
        <p:txBody>
          <a:bodyPr>
            <a:normAutofit fontScale="92500"/>
          </a:bodyPr>
          <a:lstStyle/>
          <a:p>
            <a:r>
              <a:rPr lang="en-US" dirty="0" smtClean="0"/>
              <a:t>By Aditya </a:t>
            </a:r>
            <a:r>
              <a:rPr lang="en-US" dirty="0" err="1" smtClean="0"/>
              <a:t>Kulkarni,Sushant</a:t>
            </a:r>
            <a:r>
              <a:rPr lang="en-US" dirty="0" smtClean="0"/>
              <a:t> Belsare and </a:t>
            </a:r>
            <a:r>
              <a:rPr lang="en-US" dirty="0" err="1" smtClean="0"/>
              <a:t>Sarang</a:t>
            </a:r>
            <a:r>
              <a:rPr lang="en-US" dirty="0" smtClean="0"/>
              <a:t> Kulkarni</a:t>
            </a:r>
            <a:endParaRPr lang="en-US" dirty="0"/>
          </a:p>
        </p:txBody>
      </p:sp>
    </p:spTree>
    <p:extLst>
      <p:ext uri="{BB962C8B-B14F-4D97-AF65-F5344CB8AC3E}">
        <p14:creationId xmlns:p14="http://schemas.microsoft.com/office/powerpoint/2010/main" val="228219036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Literature Survey</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243380245"/>
              </p:ext>
            </p:extLst>
          </p:nvPr>
        </p:nvGraphicFramePr>
        <p:xfrm>
          <a:off x="1120775" y="1825625"/>
          <a:ext cx="10233024" cy="4676141"/>
        </p:xfrm>
        <a:graphic>
          <a:graphicData uri="http://schemas.openxmlformats.org/drawingml/2006/table">
            <a:tbl>
              <a:tblPr firstRow="1" bandRow="1">
                <a:tableStyleId>{5C22544A-7EE6-4342-B048-85BDC9FD1C3A}</a:tableStyleId>
              </a:tblPr>
              <a:tblGrid>
                <a:gridCol w="2558256"/>
                <a:gridCol w="2558256"/>
                <a:gridCol w="2558256"/>
                <a:gridCol w="2558256"/>
              </a:tblGrid>
              <a:tr h="370840">
                <a:tc>
                  <a:txBody>
                    <a:bodyPr/>
                    <a:lstStyle/>
                    <a:p>
                      <a:pPr marL="0" marR="0">
                        <a:lnSpc>
                          <a:spcPct val="107000"/>
                        </a:lnSpc>
                        <a:spcBef>
                          <a:spcPts val="0"/>
                        </a:spcBef>
                        <a:spcAft>
                          <a:spcPts val="0"/>
                        </a:spcAft>
                      </a:pPr>
                      <a:r>
                        <a:rPr lang="en-US" sz="1100" dirty="0" err="1">
                          <a:effectLst/>
                          <a:latin typeface="Calibri" panose="020F0502020204030204" pitchFamily="34" charset="0"/>
                          <a:ea typeface="Calibri" panose="020F0502020204030204" pitchFamily="34" charset="0"/>
                          <a:cs typeface="Times New Roman" panose="02020603050405020304" pitchFamily="18" charset="0"/>
                        </a:rPr>
                        <a:t>Sr</a:t>
                      </a:r>
                      <a:r>
                        <a:rPr lang="en-US" sz="1100" dirty="0">
                          <a:effectLst/>
                          <a:latin typeface="Calibri" panose="020F0502020204030204" pitchFamily="34" charset="0"/>
                          <a:ea typeface="Calibri" panose="020F0502020204030204" pitchFamily="34" charset="0"/>
                          <a:cs typeface="Times New Roman" panose="02020603050405020304" pitchFamily="18" charset="0"/>
                        </a:rPr>
                        <a:t> No</a:t>
                      </a:r>
                    </a:p>
                  </a:txBody>
                  <a:tcPr marL="68580" marR="68580" marT="0" marB="0"/>
                </a:tc>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IEEE Paper Name</a:t>
                      </a:r>
                    </a:p>
                  </a:txBody>
                  <a:tcPr marL="68580" marR="68580" marT="0" marB="0"/>
                </a:tc>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Advantages</a:t>
                      </a:r>
                    </a:p>
                  </a:txBody>
                  <a:tcPr marL="68580" marR="68580" marT="0" marB="0"/>
                </a:tc>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Disadvantages</a:t>
                      </a:r>
                    </a:p>
                  </a:txBody>
                  <a:tcPr marL="68580" marR="68580" marT="0" marB="0"/>
                </a:tc>
              </a:tr>
              <a:tr h="370840">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1</a:t>
                      </a:r>
                    </a:p>
                  </a:txBody>
                  <a:tcPr marL="68580" marR="68580" marT="0" marB="0"/>
                </a:tc>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A Complementary Study for the Evaluation of  Face Recognition Technology By Taketo Horiuchi,Takuro Hada(2013)</a:t>
                      </a:r>
                    </a:p>
                  </a:txBody>
                  <a:tcPr marL="68580" marR="68580" marT="0" marB="0"/>
                </a:tc>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Complementary experiments by confirming whether the recognition accuracy is influenced by four factors,</a:t>
                      </a:r>
                    </a:p>
                    <a:p>
                      <a:pPr marL="342900" marR="0" lvl="0" indent="-342900">
                        <a:lnSpc>
                          <a:spcPct val="107000"/>
                        </a:lnSpc>
                        <a:spcBef>
                          <a:spcPts val="0"/>
                        </a:spcBef>
                        <a:spcAft>
                          <a:spcPts val="0"/>
                        </a:spcAft>
                        <a:buFont typeface="Symbol" panose="05050102010706020507" pitchFamily="18" charset="2"/>
                        <a:buChar char=""/>
                      </a:pPr>
                      <a:r>
                        <a:rPr lang="en-US" sz="1100">
                          <a:effectLst/>
                          <a:latin typeface="Calibri" panose="020F0502020204030204" pitchFamily="34" charset="0"/>
                          <a:ea typeface="Calibri" panose="020F0502020204030204" pitchFamily="34" charset="0"/>
                          <a:cs typeface="Times New Roman" panose="02020603050405020304" pitchFamily="18" charset="0"/>
                        </a:rPr>
                        <a:t>A change over the years (15 year aging)</a:t>
                      </a:r>
                    </a:p>
                    <a:p>
                      <a:pPr marL="342900" marR="0" lvl="0" indent="-342900">
                        <a:lnSpc>
                          <a:spcPct val="107000"/>
                        </a:lnSpc>
                        <a:spcBef>
                          <a:spcPts val="0"/>
                        </a:spcBef>
                        <a:spcAft>
                          <a:spcPts val="0"/>
                        </a:spcAft>
                        <a:buFont typeface="Symbol" panose="05050102010706020507" pitchFamily="18" charset="2"/>
                        <a:buChar char=""/>
                      </a:pPr>
                      <a:r>
                        <a:rPr lang="en-US" sz="1100">
                          <a:effectLst/>
                          <a:latin typeface="Calibri" panose="020F0502020204030204" pitchFamily="34" charset="0"/>
                          <a:ea typeface="Calibri" panose="020F0502020204030204" pitchFamily="34" charset="0"/>
                          <a:cs typeface="Times New Roman" panose="02020603050405020304" pitchFamily="18" charset="0"/>
                        </a:rPr>
                        <a:t>An angle of photo taking</a:t>
                      </a:r>
                    </a:p>
                    <a:p>
                      <a:pPr marL="342900" marR="0" lvl="0" indent="-342900">
                        <a:lnSpc>
                          <a:spcPct val="107000"/>
                        </a:lnSpc>
                        <a:spcBef>
                          <a:spcPts val="0"/>
                        </a:spcBef>
                        <a:spcAft>
                          <a:spcPts val="0"/>
                        </a:spcAft>
                        <a:buFont typeface="Symbol" panose="05050102010706020507" pitchFamily="18" charset="2"/>
                        <a:buChar char=""/>
                      </a:pPr>
                      <a:r>
                        <a:rPr lang="en-US" sz="1100">
                          <a:effectLst/>
                          <a:latin typeface="Calibri" panose="020F0502020204030204" pitchFamily="34" charset="0"/>
                          <a:ea typeface="Calibri" panose="020F0502020204030204" pitchFamily="34" charset="0"/>
                          <a:cs typeface="Times New Roman" panose="02020603050405020304" pitchFamily="18" charset="0"/>
                        </a:rPr>
                        <a:t>A change of expressions (smiling and laughing)</a:t>
                      </a:r>
                    </a:p>
                    <a:p>
                      <a:pPr marL="342900" marR="0" lvl="0" indent="-342900">
                        <a:lnSpc>
                          <a:spcPct val="107000"/>
                        </a:lnSpc>
                        <a:spcBef>
                          <a:spcPts val="0"/>
                        </a:spcBef>
                        <a:spcAft>
                          <a:spcPts val="0"/>
                        </a:spcAft>
                        <a:buFont typeface="Symbol" panose="05050102010706020507" pitchFamily="18" charset="2"/>
                        <a:buChar char=""/>
                      </a:pPr>
                      <a:r>
                        <a:rPr lang="en-US" sz="1100">
                          <a:effectLst/>
                          <a:latin typeface="Calibri" panose="020F0502020204030204" pitchFamily="34" charset="0"/>
                          <a:ea typeface="Calibri" panose="020F0502020204030204" pitchFamily="34" charset="0"/>
                          <a:cs typeface="Times New Roman" panose="02020603050405020304" pitchFamily="18" charset="0"/>
                        </a:rPr>
                        <a:t>Wearing accessories (cap, sunglasses, beard and mustache).</a:t>
                      </a:r>
                    </a:p>
                  </a:txBody>
                  <a:tcPr marL="68580" marR="68580" marT="0" marB="0"/>
                </a:tc>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The results of the experiments were no more than the evaluation with good condition while neglecting other conditions such as low resolution camera</a:t>
                      </a:r>
                    </a:p>
                  </a:txBody>
                  <a:tcPr marL="68580" marR="68580" marT="0" marB="0"/>
                </a:tc>
              </a:tr>
              <a:tr h="370840">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2</a:t>
                      </a:r>
                    </a:p>
                  </a:txBody>
                  <a:tcPr marL="68580" marR="68580" marT="0" marB="0"/>
                </a:tc>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The Development Trend of Evaluating   Face-Recognition Technology By Caixia Liu(2014)</a:t>
                      </a:r>
                    </a:p>
                  </a:txBody>
                  <a:tcPr marL="68580" marR="68580" marT="0" marB="0"/>
                </a:tc>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Whether FERET, FRVT, FRGC of American, or CAS- PEAL (2004), Gallery (2008) of China, all made an indelible contribution to the rapid development of visible light face- recognition technology.</a:t>
                      </a:r>
                    </a:p>
                  </a:txBody>
                  <a:tcPr marL="68580" marR="68580" marT="0" marB="0"/>
                </a:tc>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FERET, FRVT, FRGC of American, or CAS- PEAL (2004), Gallery (2008) of China, all preferred to testing face-recognition algorithm relatively, and their test environments were mostly in natural light.</a:t>
                      </a:r>
                    </a:p>
                  </a:txBody>
                  <a:tcPr marL="68580" marR="68580" marT="0" marB="0"/>
                </a:tc>
              </a:tr>
              <a:tr h="370840">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3</a:t>
                      </a:r>
                    </a:p>
                  </a:txBody>
                  <a:tcPr marL="68580" marR="68580" marT="0" marB="0"/>
                </a:tc>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Automatic Face Recognition System by Combining Four Individual Algorithms By Manzoor Ahmad Lone,S. M. Zakariya and Rashid Ali(2011)</a:t>
                      </a:r>
                    </a:p>
                  </a:txBody>
                  <a:tcPr marL="68580" marR="68580" marT="0" marB="0"/>
                </a:tc>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In the multi-algorithmic approach, we combine PCA, DCT, Correlation and PIFS techniques in a pair of two, three and all to obtain combinations face recognition system namely PCA-DCT, PCA-DCT-Corr and PCA-DCT-Corr-PIFS. These combinations based systems provide better results than the corresponding individual algorithms.</a:t>
                      </a:r>
                    </a:p>
                  </a:txBody>
                  <a:tcPr marL="68580" marR="68580" marT="0" marB="0"/>
                </a:tc>
                <a:tc>
                  <a:txBody>
                    <a:bodyPr/>
                    <a:lstStyle/>
                    <a:p>
                      <a:pPr marL="0" marR="0">
                        <a:lnSpc>
                          <a:spcPct val="107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This approach is implemented against ORL (Olivetti Research Laboratory) database consisting 400 face images taken from 40 people, 10 images per person against dark homogeneous background.</a:t>
                      </a:r>
                    </a:p>
                  </a:txBody>
                  <a:tcPr marL="68580" marR="68580" marT="0" marB="0"/>
                </a:tc>
              </a:tr>
            </a:tbl>
          </a:graphicData>
        </a:graphic>
      </p:graphicFrame>
    </p:spTree>
    <p:extLst>
      <p:ext uri="{BB962C8B-B14F-4D97-AF65-F5344CB8AC3E}">
        <p14:creationId xmlns:p14="http://schemas.microsoft.com/office/powerpoint/2010/main" val="422878194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Literature Survey</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344356113"/>
              </p:ext>
            </p:extLst>
          </p:nvPr>
        </p:nvGraphicFramePr>
        <p:xfrm>
          <a:off x="1120775" y="1825625"/>
          <a:ext cx="10233024" cy="4317366"/>
        </p:xfrm>
        <a:graphic>
          <a:graphicData uri="http://schemas.openxmlformats.org/drawingml/2006/table">
            <a:tbl>
              <a:tblPr firstRow="1" bandRow="1">
                <a:tableStyleId>{5C22544A-7EE6-4342-B048-85BDC9FD1C3A}</a:tableStyleId>
              </a:tblPr>
              <a:tblGrid>
                <a:gridCol w="2558256"/>
                <a:gridCol w="2558256"/>
                <a:gridCol w="2558256"/>
                <a:gridCol w="2558256"/>
              </a:tblGrid>
              <a:tr h="370840">
                <a:tc>
                  <a:txBody>
                    <a:bodyPr/>
                    <a:lstStyle/>
                    <a:p>
                      <a:pPr marL="0" marR="0">
                        <a:lnSpc>
                          <a:spcPct val="107000"/>
                        </a:lnSpc>
                        <a:spcBef>
                          <a:spcPts val="0"/>
                        </a:spcBef>
                        <a:spcAft>
                          <a:spcPts val="0"/>
                        </a:spcAft>
                      </a:pPr>
                      <a:r>
                        <a:rPr lang="en-US" sz="1100" dirty="0" err="1">
                          <a:effectLst/>
                          <a:latin typeface="Calibri" panose="020F0502020204030204" pitchFamily="34" charset="0"/>
                          <a:ea typeface="Calibri" panose="020F0502020204030204" pitchFamily="34" charset="0"/>
                          <a:cs typeface="Times New Roman" panose="02020603050405020304" pitchFamily="18" charset="0"/>
                        </a:rPr>
                        <a:t>Sr</a:t>
                      </a:r>
                      <a:r>
                        <a:rPr lang="en-US" sz="1100" dirty="0">
                          <a:effectLst/>
                          <a:latin typeface="Calibri" panose="020F0502020204030204" pitchFamily="34" charset="0"/>
                          <a:ea typeface="Calibri" panose="020F0502020204030204" pitchFamily="34" charset="0"/>
                          <a:cs typeface="Times New Roman" panose="02020603050405020304" pitchFamily="18" charset="0"/>
                        </a:rPr>
                        <a:t> No</a:t>
                      </a:r>
                    </a:p>
                  </a:txBody>
                  <a:tcPr marL="68580" marR="68580" marT="0" marB="0"/>
                </a:tc>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IEEE Paper Name</a:t>
                      </a:r>
                    </a:p>
                  </a:txBody>
                  <a:tcPr marL="68580" marR="68580" marT="0" marB="0"/>
                </a:tc>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Advantages</a:t>
                      </a:r>
                    </a:p>
                  </a:txBody>
                  <a:tcPr marL="68580" marR="68580" marT="0" marB="0"/>
                </a:tc>
                <a:tc>
                  <a:txBody>
                    <a:bodyPr/>
                    <a:lstStyle/>
                    <a:p>
                      <a:pPr marL="0" marR="0">
                        <a:lnSpc>
                          <a:spcPct val="107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Disadvantages</a:t>
                      </a:r>
                    </a:p>
                  </a:txBody>
                  <a:tcPr marL="68580" marR="68580" marT="0" marB="0"/>
                </a:tc>
              </a:tr>
              <a:tr h="370840">
                <a:tc>
                  <a:txBody>
                    <a:bodyPr/>
                    <a:lstStyle/>
                    <a:p>
                      <a:pPr marL="0" marR="0">
                        <a:lnSpc>
                          <a:spcPct val="107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4</a:t>
                      </a:r>
                    </a:p>
                  </a:txBody>
                  <a:tcPr marL="68580" marR="68580" marT="0" marB="0"/>
                </a:tc>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Feature Extraction and Classification by Machine Learning Methods for Biometric Recognition of Face and Iris By Miloš Oravec(2014)</a:t>
                      </a:r>
                    </a:p>
                  </a:txBody>
                  <a:tcPr marL="68580" marR="68580" marT="0" marB="0"/>
                </a:tc>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Introduction of machine learning by MLP wherein m&lt;p and m is number of hidden neurons, p is number of input-output neurons. Using this machine learning for feature extraction and classification of data for face recognition.</a:t>
                      </a:r>
                    </a:p>
                  </a:txBody>
                  <a:tcPr marL="68580" marR="68580" marT="0" marB="0"/>
                </a:tc>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Dimensionality of the feature space is the same as that of data space but when the transform is not chosen appropriately, the dimensionality of the feature space will remain unchanged.</a:t>
                      </a:r>
                    </a:p>
                  </a:txBody>
                  <a:tcPr marL="68580" marR="68580" marT="0" marB="0"/>
                </a:tc>
              </a:tr>
              <a:tr h="370840">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5</a:t>
                      </a:r>
                    </a:p>
                  </a:txBody>
                  <a:tcPr marL="68580" marR="68580" marT="0" marB="0"/>
                </a:tc>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Face Recognition using Subspaces Techniques By G. Prabhu Teja,S.Ravi(2012)</a:t>
                      </a:r>
                    </a:p>
                  </a:txBody>
                  <a:tcPr marL="68580" marR="68580" marT="0" marB="0"/>
                </a:tc>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The approach is primarily to reduce the error rates by using preprocessing techniques and recognizing using subspace methods in which False Acceptance Rate (FAR) and False Rejection Rate (FRR) will compute to find error rates (ERR).</a:t>
                      </a:r>
                    </a:p>
                  </a:txBody>
                  <a:tcPr marL="68580" marR="68580" marT="0" marB="0"/>
                </a:tc>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Difference of Gaussian filter does not support the complete removal of darkness instead removing local shading</a:t>
                      </a:r>
                    </a:p>
                  </a:txBody>
                  <a:tcPr marL="68580" marR="68580" marT="0" marB="0"/>
                </a:tc>
              </a:tr>
              <a:tr h="370840">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6</a:t>
                      </a:r>
                    </a:p>
                  </a:txBody>
                  <a:tcPr marL="68580" marR="68580" marT="0" marB="0"/>
                </a:tc>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Markovian Mixture Face Recognition with Discriminative Face Alignment By Ming Zhao,Tat Seng-Chua(2008)</a:t>
                      </a:r>
                    </a:p>
                  </a:txBody>
                  <a:tcPr marL="68580" marR="68580" marT="0" marB="0"/>
                </a:tc>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Mixture of top-down as well as bottom up approach to incorporate class-speciﬁc knowledge.</a:t>
                      </a:r>
                    </a:p>
                  </a:txBody>
                  <a:tcPr marL="68580" marR="68580" marT="0" marB="0"/>
                </a:tc>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Discriminative face alignment model for each person increases space complexity.</a:t>
                      </a:r>
                    </a:p>
                  </a:txBody>
                  <a:tcPr marL="68580" marR="68580" marT="0" marB="0"/>
                </a:tc>
              </a:tr>
              <a:tr h="370840">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7</a:t>
                      </a:r>
                    </a:p>
                  </a:txBody>
                  <a:tcPr marL="68580" marR="68580" marT="0" marB="0"/>
                </a:tc>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Face Recognition Using Principal Component Analysis and Self Organizing Maps By Dian Retno Anggraini(2014)</a:t>
                      </a:r>
                    </a:p>
                  </a:txBody>
                  <a:tcPr marL="68580" marR="68580" marT="0" marB="0"/>
                </a:tc>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Self-Organizing Maps, is an unsupervised learning neural network. It is used to classify patterns of image feature extraction by Principal Component Analysis method. Accuracy obtained after implementation is better.</a:t>
                      </a:r>
                    </a:p>
                  </a:txBody>
                  <a:tcPr marL="68580" marR="68580" marT="0" marB="0"/>
                </a:tc>
                <a:tc>
                  <a:txBody>
                    <a:bodyPr/>
                    <a:lstStyle/>
                    <a:p>
                      <a:pPr marL="0" marR="0">
                        <a:lnSpc>
                          <a:spcPct val="107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Results are not satisfactory when computed against CNNL database.</a:t>
                      </a:r>
                    </a:p>
                  </a:txBody>
                  <a:tcPr marL="68580" marR="68580" marT="0" marB="0"/>
                </a:tc>
              </a:tr>
            </a:tbl>
          </a:graphicData>
        </a:graphic>
      </p:graphicFrame>
    </p:spTree>
    <p:extLst>
      <p:ext uri="{BB962C8B-B14F-4D97-AF65-F5344CB8AC3E}">
        <p14:creationId xmlns:p14="http://schemas.microsoft.com/office/powerpoint/2010/main" val="397121660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924133" y="526289"/>
            <a:ext cx="8473102" cy="5423750"/>
          </a:xfrm>
          <a:prstGeom prst="rect">
            <a:avLst/>
          </a:prstGeom>
        </p:spPr>
      </p:pic>
    </p:spTree>
    <p:extLst>
      <p:ext uri="{BB962C8B-B14F-4D97-AF65-F5344CB8AC3E}">
        <p14:creationId xmlns:p14="http://schemas.microsoft.com/office/powerpoint/2010/main" val="197522548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63640" y="218941"/>
            <a:ext cx="11294771" cy="6124754"/>
          </a:xfrm>
          <a:prstGeom prst="rect">
            <a:avLst/>
          </a:prstGeom>
        </p:spPr>
        <p:txBody>
          <a:bodyPr wrap="square">
            <a:spAutoFit/>
          </a:bodyPr>
          <a:lstStyle/>
          <a:p>
            <a:r>
              <a:rPr lang="en-US" sz="2800" dirty="0" smtClean="0"/>
              <a:t>• Recognition of Image: In this phase the image is compared with the existing images in the database. </a:t>
            </a:r>
          </a:p>
          <a:p>
            <a:endParaRPr lang="en-US" sz="2800" dirty="0" smtClean="0"/>
          </a:p>
          <a:p>
            <a:r>
              <a:rPr lang="en-US" sz="2800" dirty="0" smtClean="0"/>
              <a:t>•Description of image if recognize : This phase will return the related information of the Image which is there in the Database. </a:t>
            </a:r>
          </a:p>
          <a:p>
            <a:endParaRPr lang="en-US" sz="2800" dirty="0"/>
          </a:p>
          <a:p>
            <a:r>
              <a:rPr lang="en-US" sz="2800" dirty="0" smtClean="0"/>
              <a:t>• Get the description if not recognized: This phase will ask the user for the description if the image is not recognized.</a:t>
            </a:r>
          </a:p>
          <a:p>
            <a:endParaRPr lang="en-US" sz="2800" dirty="0"/>
          </a:p>
          <a:p>
            <a:r>
              <a:rPr lang="en-US" sz="2800" dirty="0" smtClean="0"/>
              <a:t>• Validate the information: In this phase the information provided by the user for a particular image is cross veriﬁed and is validated by the administrator.</a:t>
            </a:r>
          </a:p>
          <a:p>
            <a:endParaRPr lang="en-US" sz="2800" dirty="0"/>
          </a:p>
          <a:p>
            <a:r>
              <a:rPr lang="en-US" sz="2800" dirty="0" smtClean="0"/>
              <a:t>• Database: It stores the image and image related information.</a:t>
            </a:r>
            <a:endParaRPr lang="en-US" sz="2800" dirty="0"/>
          </a:p>
        </p:txBody>
      </p:sp>
    </p:spTree>
    <p:extLst>
      <p:ext uri="{BB962C8B-B14F-4D97-AF65-F5344CB8AC3E}">
        <p14:creationId xmlns:p14="http://schemas.microsoft.com/office/powerpoint/2010/main" val="371433464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391507" y="96444"/>
            <a:ext cx="4023360" cy="6562578"/>
          </a:xfrm>
          <a:prstGeom prst="rect">
            <a:avLst/>
          </a:prstGeom>
        </p:spPr>
      </p:pic>
      <p:sp>
        <p:nvSpPr>
          <p:cNvPr id="4" name="Rectangle 3"/>
          <p:cNvSpPr/>
          <p:nvPr/>
        </p:nvSpPr>
        <p:spPr>
          <a:xfrm>
            <a:off x="7329268" y="3377733"/>
            <a:ext cx="4079631" cy="707886"/>
          </a:xfrm>
          <a:prstGeom prst="rect">
            <a:avLst/>
          </a:prstGeom>
        </p:spPr>
        <p:txBody>
          <a:bodyPr wrap="square">
            <a:spAutoFit/>
          </a:bodyPr>
          <a:lstStyle/>
          <a:p>
            <a:pPr algn="ctr"/>
            <a:r>
              <a:rPr lang="en-US" sz="4000" dirty="0" smtClean="0">
                <a:ln w="0"/>
                <a:effectLst>
                  <a:outerShdw blurRad="38100" dist="19050" dir="2700000" algn="tl" rotWithShape="0">
                    <a:schemeClr val="dk1">
                      <a:alpha val="40000"/>
                    </a:schemeClr>
                  </a:outerShdw>
                </a:effectLst>
              </a:rPr>
              <a:t>Activity Diagram</a:t>
            </a:r>
            <a:endParaRPr lang="en-US" sz="4000" dirty="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4512056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526969" y="559236"/>
            <a:ext cx="7556969" cy="3393786"/>
          </a:xfrm>
          <a:prstGeom prst="rect">
            <a:avLst/>
          </a:prstGeom>
        </p:spPr>
      </p:pic>
      <p:sp>
        <p:nvSpPr>
          <p:cNvPr id="3" name="Rectangle 2"/>
          <p:cNvSpPr/>
          <p:nvPr/>
        </p:nvSpPr>
        <p:spPr>
          <a:xfrm>
            <a:off x="3329979" y="4993083"/>
            <a:ext cx="5166287" cy="923330"/>
          </a:xfrm>
          <a:prstGeom prst="rect">
            <a:avLst/>
          </a:prstGeom>
          <a:noFill/>
        </p:spPr>
        <p:txBody>
          <a:bodyPr wrap="non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Dataflow diagram</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7102212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2208635" y="280429"/>
            <a:ext cx="3742000" cy="6468729"/>
          </a:xfrm>
          <a:prstGeom prst="rect">
            <a:avLst/>
          </a:prstGeom>
        </p:spPr>
      </p:pic>
      <p:sp>
        <p:nvSpPr>
          <p:cNvPr id="4" name="Rectangle 3"/>
          <p:cNvSpPr/>
          <p:nvPr/>
        </p:nvSpPr>
        <p:spPr>
          <a:xfrm>
            <a:off x="7127396" y="3053128"/>
            <a:ext cx="4070731" cy="923330"/>
          </a:xfrm>
          <a:prstGeom prst="rect">
            <a:avLst/>
          </a:prstGeom>
          <a:noFill/>
        </p:spPr>
        <p:txBody>
          <a:bodyPr wrap="non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State diagram</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90441607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091201" y="1315656"/>
            <a:ext cx="5352381" cy="2876190"/>
          </a:xfrm>
          <a:prstGeom prst="rect">
            <a:avLst/>
          </a:prstGeom>
        </p:spPr>
      </p:pic>
      <p:sp>
        <p:nvSpPr>
          <p:cNvPr id="4" name="Rectangle 3"/>
          <p:cNvSpPr/>
          <p:nvPr/>
        </p:nvSpPr>
        <p:spPr>
          <a:xfrm>
            <a:off x="4383263" y="4893747"/>
            <a:ext cx="2768258" cy="646331"/>
          </a:xfrm>
          <a:prstGeom prst="rect">
            <a:avLst/>
          </a:prstGeom>
        </p:spPr>
        <p:txBody>
          <a:bodyPr wrap="none">
            <a:spAutoFit/>
          </a:bodyPr>
          <a:lstStyle/>
          <a:p>
            <a:pPr algn="ctr"/>
            <a:r>
              <a:rPr lang="en-US" sz="3600" dirty="0" smtClean="0">
                <a:ln w="0"/>
                <a:effectLst>
                  <a:outerShdw blurRad="38100" dist="19050" dir="2700000" algn="tl" rotWithShape="0">
                    <a:schemeClr val="dk1">
                      <a:alpha val="40000"/>
                    </a:schemeClr>
                  </a:outerShdw>
                </a:effectLst>
              </a:rPr>
              <a:t>Venn diagram</a:t>
            </a:r>
            <a:endParaRPr lang="en-US" sz="3600" dirty="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94750109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Eigenface,the</a:t>
            </a:r>
            <a:r>
              <a:rPr lang="en-US" dirty="0" smtClean="0"/>
              <a:t> algorithm</a:t>
            </a:r>
            <a:endParaRPr lang="en-US" dirty="0"/>
          </a:p>
        </p:txBody>
      </p:sp>
      <p:sp>
        <p:nvSpPr>
          <p:cNvPr id="3" name="Content Placeholder 2"/>
          <p:cNvSpPr>
            <a:spLocks noGrp="1"/>
          </p:cNvSpPr>
          <p:nvPr>
            <p:ph idx="1"/>
          </p:nvPr>
        </p:nvSpPr>
        <p:spPr/>
        <p:txBody>
          <a:bodyPr/>
          <a:lstStyle/>
          <a:p>
            <a:r>
              <a:rPr lang="en-US" dirty="0" smtClean="0"/>
              <a:t>First we will obtain images I_1,I_2,…..,I_M which are training faces</a:t>
            </a:r>
          </a:p>
          <a:p>
            <a:endParaRPr lang="en-US" dirty="0" smtClean="0"/>
          </a:p>
          <a:p>
            <a:endParaRPr lang="en-US" dirty="0"/>
          </a:p>
          <a:p>
            <a:endParaRPr lang="en-US" dirty="0" smtClean="0"/>
          </a:p>
          <a:p>
            <a:endParaRPr lang="en-US" dirty="0"/>
          </a:p>
          <a:p>
            <a:endParaRPr lang="en-US" dirty="0" smtClean="0"/>
          </a:p>
          <a:p>
            <a:endParaRPr lang="en-US" dirty="0"/>
          </a:p>
          <a:p>
            <a:r>
              <a:rPr lang="en-US" dirty="0" smtClean="0"/>
              <a:t>Now we will represent every Image </a:t>
            </a:r>
            <a:r>
              <a:rPr lang="en-US" dirty="0" err="1" smtClean="0"/>
              <a:t>I_i</a:t>
            </a:r>
            <a:r>
              <a:rPr lang="en-US" dirty="0" smtClean="0"/>
              <a:t> in the form of vector </a:t>
            </a:r>
            <a:r>
              <a:rPr lang="el-GR" dirty="0" smtClean="0"/>
              <a:t>Γ¡</a:t>
            </a:r>
            <a:endParaRPr lang="en-US" dirty="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05375" y="2603035"/>
            <a:ext cx="2381250" cy="2524125"/>
          </a:xfrm>
          <a:prstGeom prst="rect">
            <a:avLst/>
          </a:prstGeom>
        </p:spPr>
      </p:pic>
    </p:spTree>
    <p:extLst>
      <p:ext uri="{BB962C8B-B14F-4D97-AF65-F5344CB8AC3E}">
        <p14:creationId xmlns:p14="http://schemas.microsoft.com/office/powerpoint/2010/main" val="244006510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Eigenface,the</a:t>
            </a:r>
            <a:r>
              <a:rPr lang="en-US" dirty="0" smtClean="0"/>
              <a:t> algorithm</a:t>
            </a:r>
            <a:endParaRPr lang="en-US" dirty="0"/>
          </a:p>
        </p:txBody>
      </p:sp>
      <p:sp>
        <p:nvSpPr>
          <p:cNvPr id="3" name="Content Placeholder 2"/>
          <p:cNvSpPr>
            <a:spLocks noGrp="1"/>
          </p:cNvSpPr>
          <p:nvPr>
            <p:ph idx="1"/>
          </p:nvPr>
        </p:nvSpPr>
        <p:spPr/>
        <p:txBody>
          <a:bodyPr/>
          <a:lstStyle/>
          <a:p>
            <a:r>
              <a:rPr lang="en-US" dirty="0" smtClean="0"/>
              <a:t>Now we will compute the average vector </a:t>
            </a:r>
            <a:r>
              <a:rPr lang="el-GR" dirty="0" smtClean="0"/>
              <a:t>ψ</a:t>
            </a:r>
            <a:r>
              <a:rPr lang="en-US" dirty="0" smtClean="0"/>
              <a:t>,</a:t>
            </a:r>
          </a:p>
          <a:p>
            <a:pPr marL="0" indent="0">
              <a:buNone/>
            </a:pP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57392" y="2819315"/>
            <a:ext cx="3877216" cy="1219370"/>
          </a:xfrm>
          <a:prstGeom prst="rect">
            <a:avLst/>
          </a:prstGeom>
        </p:spPr>
      </p:pic>
      <p:pic>
        <p:nvPicPr>
          <p:cNvPr id="5" name="Picture 35"/>
          <p:cNvPicPr>
            <a:picLocks noChangeAspect="1" noChangeArrowheads="1"/>
          </p:cNvPicPr>
          <p:nvPr>
            <p:custDataLst>
              <p:tags r:id="rId1"/>
            </p:custDataLst>
          </p:nvPr>
        </p:nvPicPr>
        <p:blipFill>
          <a:blip r:embed="rId4">
            <a:extLst>
              <a:ext uri="{28A0092B-C50C-407E-A947-70E740481C1C}">
                <a14:useLocalDpi xmlns:a14="http://schemas.microsoft.com/office/drawing/2010/main" val="0"/>
              </a:ext>
            </a:extLst>
          </a:blip>
          <a:srcRect l="21390" t="22325" r="26585" b="19127"/>
          <a:stretch>
            <a:fillRect/>
          </a:stretch>
        </p:blipFill>
        <p:spPr bwMode="auto">
          <a:xfrm>
            <a:off x="5478868" y="4438609"/>
            <a:ext cx="1516063" cy="1871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2776389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Index</a:t>
            </a:r>
            <a:endParaRPr lang="en-US" dirty="0"/>
          </a:p>
        </p:txBody>
      </p:sp>
      <p:sp>
        <p:nvSpPr>
          <p:cNvPr id="3" name="Content Placeholder 2"/>
          <p:cNvSpPr>
            <a:spLocks noGrp="1"/>
          </p:cNvSpPr>
          <p:nvPr>
            <p:ph idx="1"/>
          </p:nvPr>
        </p:nvSpPr>
        <p:spPr/>
        <p:txBody>
          <a:bodyPr/>
          <a:lstStyle/>
          <a:p>
            <a:r>
              <a:rPr lang="en-US" dirty="0" smtClean="0"/>
              <a:t>Introduction</a:t>
            </a:r>
          </a:p>
          <a:p>
            <a:r>
              <a:rPr lang="en-US" dirty="0" smtClean="0"/>
              <a:t>Problem Statement</a:t>
            </a:r>
          </a:p>
          <a:p>
            <a:r>
              <a:rPr lang="en-US" dirty="0" smtClean="0"/>
              <a:t>Objective</a:t>
            </a:r>
          </a:p>
          <a:p>
            <a:r>
              <a:rPr lang="en-US" dirty="0" smtClean="0"/>
              <a:t>Literature Survey</a:t>
            </a:r>
          </a:p>
          <a:p>
            <a:r>
              <a:rPr lang="en-US" dirty="0" smtClean="0"/>
              <a:t>Architecture</a:t>
            </a:r>
          </a:p>
          <a:p>
            <a:r>
              <a:rPr lang="en-US" dirty="0" smtClean="0"/>
              <a:t>Methodology</a:t>
            </a:r>
          </a:p>
          <a:p>
            <a:r>
              <a:rPr lang="en-US" smtClean="0"/>
              <a:t>Outcome</a:t>
            </a:r>
            <a:endParaRPr lang="en-US" dirty="0" smtClean="0"/>
          </a:p>
          <a:p>
            <a:endParaRPr lang="en-US" dirty="0"/>
          </a:p>
        </p:txBody>
      </p:sp>
    </p:spTree>
    <p:extLst>
      <p:ext uri="{BB962C8B-B14F-4D97-AF65-F5344CB8AC3E}">
        <p14:creationId xmlns:p14="http://schemas.microsoft.com/office/powerpoint/2010/main" val="1106821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Eigenface,the</a:t>
            </a:r>
            <a:r>
              <a:rPr lang="en-US" dirty="0" smtClean="0"/>
              <a:t> algorithm</a:t>
            </a:r>
            <a:endParaRPr lang="en-US" dirty="0"/>
          </a:p>
        </p:txBody>
      </p:sp>
      <p:sp>
        <p:nvSpPr>
          <p:cNvPr id="3" name="Content Placeholder 2"/>
          <p:cNvSpPr>
            <a:spLocks noGrp="1"/>
          </p:cNvSpPr>
          <p:nvPr>
            <p:ph idx="1"/>
          </p:nvPr>
        </p:nvSpPr>
        <p:spPr/>
        <p:txBody>
          <a:bodyPr/>
          <a:lstStyle/>
          <a:p>
            <a:r>
              <a:rPr lang="en-US" dirty="0" smtClean="0"/>
              <a:t>Now we will subtract the mean face,</a:t>
            </a:r>
          </a:p>
          <a:p>
            <a:pPr marL="0" indent="0">
              <a:buNone/>
            </a:pPr>
            <a:r>
              <a:rPr lang="en-US" dirty="0"/>
              <a:t>	</a:t>
            </a:r>
            <a:endParaRPr lang="en-US" dirty="0" smtClean="0"/>
          </a:p>
          <a:p>
            <a:pPr marL="0" indent="0">
              <a:buNone/>
            </a:pPr>
            <a:endParaRPr lang="en-US" dirty="0"/>
          </a:p>
          <a:p>
            <a:pPr marL="0" indent="0">
              <a:buNone/>
            </a:pPr>
            <a:endParaRPr lang="en-US" dirty="0" smtClean="0"/>
          </a:p>
          <a:p>
            <a:r>
              <a:rPr lang="en-US" dirty="0" smtClean="0"/>
              <a:t>Now we will compute the covariance matrix,</a:t>
            </a:r>
          </a:p>
          <a:p>
            <a:pPr marL="0" indent="0">
              <a:buNone/>
            </a:pPr>
            <a:r>
              <a:rPr lang="en-US" dirty="0"/>
              <a:t>	</a:t>
            </a:r>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62697" y="2647258"/>
            <a:ext cx="4248786" cy="715538"/>
          </a:xfrm>
          <a:prstGeom prst="rect">
            <a:avLst/>
          </a:prstGeom>
        </p:spPr>
      </p:pic>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350507" y="4461927"/>
            <a:ext cx="6161422" cy="1601248"/>
          </a:xfrm>
          <a:prstGeom prst="rect">
            <a:avLst/>
          </a:prstGeom>
        </p:spPr>
      </p:pic>
      <p:graphicFrame>
        <p:nvGraphicFramePr>
          <p:cNvPr id="6" name="Object 4"/>
          <p:cNvGraphicFramePr>
            <a:graphicFrameLocks noChangeAspect="1"/>
          </p:cNvGraphicFramePr>
          <p:nvPr>
            <p:custDataLst>
              <p:tags r:id="rId2"/>
            </p:custDataLst>
            <p:extLst>
              <p:ext uri="{D42A27DB-BD31-4B8C-83A1-F6EECF244321}">
                <p14:modId xmlns:p14="http://schemas.microsoft.com/office/powerpoint/2010/main" val="2288151605"/>
              </p:ext>
            </p:extLst>
          </p:nvPr>
        </p:nvGraphicFramePr>
        <p:xfrm>
          <a:off x="6931880" y="2089000"/>
          <a:ext cx="4528409" cy="1823361"/>
        </p:xfrm>
        <a:graphic>
          <a:graphicData uri="http://schemas.openxmlformats.org/presentationml/2006/ole">
            <mc:AlternateContent xmlns:mc="http://schemas.openxmlformats.org/markup-compatibility/2006">
              <mc:Choice xmlns:v="urn:schemas-microsoft-com:vml" Requires="v">
                <p:oleObj spid="_x0000_s6151" name="Equation" r:id="rId6" imgW="5359400" imgH="2159000" progId="Equation.DSMT4">
                  <p:embed/>
                </p:oleObj>
              </mc:Choice>
              <mc:Fallback>
                <p:oleObj name="Equation" r:id="rId6" imgW="5359400" imgH="215900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931880" y="2089000"/>
                        <a:ext cx="4528409" cy="1823361"/>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260928486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Eigenface,the</a:t>
            </a:r>
            <a:r>
              <a:rPr lang="en-US" dirty="0" smtClean="0"/>
              <a:t> algorithm</a:t>
            </a:r>
            <a:endParaRPr lang="en-US" dirty="0"/>
          </a:p>
        </p:txBody>
      </p:sp>
      <p:sp>
        <p:nvSpPr>
          <p:cNvPr id="3" name="Content Placeholder 2"/>
          <p:cNvSpPr>
            <a:spLocks noGrp="1"/>
          </p:cNvSpPr>
          <p:nvPr>
            <p:ph idx="1"/>
          </p:nvPr>
        </p:nvSpPr>
        <p:spPr/>
        <p:txBody>
          <a:bodyPr/>
          <a:lstStyle/>
          <a:p>
            <a:r>
              <a:rPr lang="en-US" dirty="0" smtClean="0"/>
              <a:t>Now we will compute eigenvector </a:t>
            </a:r>
            <a:r>
              <a:rPr lang="el-GR" dirty="0" smtClean="0"/>
              <a:t>μ¡</a:t>
            </a:r>
            <a:r>
              <a:rPr lang="en-US" dirty="0" smtClean="0"/>
              <a:t> of C.</a:t>
            </a:r>
          </a:p>
          <a:p>
            <a:r>
              <a:rPr lang="en-US" dirty="0" smtClean="0"/>
              <a:t>But the matrix is very large and hence not practical.</a:t>
            </a:r>
          </a:p>
          <a:p>
            <a:r>
              <a:rPr lang="en-US" dirty="0" smtClean="0"/>
              <a:t>Consider a matrix  	 of which we will compute eigenvector V¡.</a:t>
            </a:r>
          </a:p>
          <a:p>
            <a:pPr marL="0" indent="0">
              <a:buNone/>
            </a:pPr>
            <a:r>
              <a:rPr lang="en-US" dirty="0"/>
              <a:t>	</a:t>
            </a: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r>
              <a:rPr lang="en-US" dirty="0" smtClean="0"/>
              <a:t>			where </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94173" y="2930093"/>
            <a:ext cx="674775" cy="295954"/>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94173" y="3396598"/>
            <a:ext cx="3162741" cy="581106"/>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22460" y="4010384"/>
            <a:ext cx="5306165" cy="1066949"/>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29051" y="5384226"/>
            <a:ext cx="1066949" cy="485843"/>
          </a:xfrm>
          <a:prstGeom prst="rect">
            <a:avLst/>
          </a:prstGeom>
        </p:spPr>
      </p:pic>
    </p:spTree>
    <p:extLst>
      <p:ext uri="{BB962C8B-B14F-4D97-AF65-F5344CB8AC3E}">
        <p14:creationId xmlns:p14="http://schemas.microsoft.com/office/powerpoint/2010/main" val="301950067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Eigenface,the</a:t>
            </a:r>
            <a:r>
              <a:rPr lang="en-US" dirty="0" smtClean="0"/>
              <a:t> algorithm</a:t>
            </a:r>
            <a:endParaRPr lang="en-US" dirty="0"/>
          </a:p>
        </p:txBody>
      </p:sp>
      <p:sp>
        <p:nvSpPr>
          <p:cNvPr id="3" name="Content Placeholder 2"/>
          <p:cNvSpPr>
            <a:spLocks noGrp="1"/>
          </p:cNvSpPr>
          <p:nvPr>
            <p:ph idx="1"/>
          </p:nvPr>
        </p:nvSpPr>
        <p:spPr/>
        <p:txBody>
          <a:bodyPr/>
          <a:lstStyle/>
          <a:p>
            <a:r>
              <a:rPr lang="en-US" dirty="0" smtClean="0"/>
              <a:t>Each face </a:t>
            </a:r>
            <a:r>
              <a:rPr lang="el-GR" dirty="0" smtClean="0"/>
              <a:t>Φ¡</a:t>
            </a:r>
            <a:r>
              <a:rPr lang="en-US" dirty="0" smtClean="0"/>
              <a:t> in the training set can be represented as linear combination of best K eigenvectors,</a:t>
            </a:r>
          </a:p>
          <a:p>
            <a:pPr marL="0" indent="0">
              <a:buNone/>
            </a:pPr>
            <a:r>
              <a:rPr lang="en-US" dirty="0"/>
              <a:t>	</a:t>
            </a:r>
            <a:r>
              <a:rPr lang="en-US" dirty="0" smtClean="0"/>
              <a:t>	</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9599" y="3296345"/>
            <a:ext cx="8792802" cy="1409897"/>
          </a:xfrm>
          <a:prstGeom prst="rect">
            <a:avLst/>
          </a:prstGeom>
        </p:spPr>
      </p:pic>
    </p:spTree>
    <p:extLst>
      <p:ext uri="{BB962C8B-B14F-4D97-AF65-F5344CB8AC3E}">
        <p14:creationId xmlns:p14="http://schemas.microsoft.com/office/powerpoint/2010/main" val="212080291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Eigenface,the</a:t>
            </a:r>
            <a:r>
              <a:rPr lang="en-US" dirty="0" smtClean="0"/>
              <a:t> algorithm</a:t>
            </a:r>
            <a:endParaRPr lang="en-US" dirty="0"/>
          </a:p>
        </p:txBody>
      </p:sp>
      <p:sp>
        <p:nvSpPr>
          <p:cNvPr id="5" name="Content Placeholder 4"/>
          <p:cNvSpPr>
            <a:spLocks noGrp="1"/>
          </p:cNvSpPr>
          <p:nvPr>
            <p:ph idx="1"/>
          </p:nvPr>
        </p:nvSpPr>
        <p:spPr/>
        <p:txBody>
          <a:bodyPr/>
          <a:lstStyle/>
          <a:p>
            <a:r>
              <a:rPr lang="en-US" dirty="0" err="1" smtClean="0"/>
              <a:t>Eigenfaces</a:t>
            </a:r>
            <a:r>
              <a:rPr lang="en-US" dirty="0" smtClean="0"/>
              <a:t> of original faces</a:t>
            </a:r>
            <a:endParaRPr lang="en-US" dirty="0"/>
          </a:p>
        </p:txBody>
      </p:sp>
      <p:pic>
        <p:nvPicPr>
          <p:cNvPr id="6" name="Picture 4"/>
          <p:cNvPicPr>
            <a:picLocks noChangeAspect="1" noChangeArrowheads="1"/>
          </p:cNvPicPr>
          <p:nvPr>
            <p:custDataLst>
              <p:tags r:id="rId1"/>
            </p:custDataLst>
          </p:nvPr>
        </p:nvPicPr>
        <p:blipFill>
          <a:blip r:embed="rId3">
            <a:extLst>
              <a:ext uri="{28A0092B-C50C-407E-A947-70E740481C1C}">
                <a14:useLocalDpi xmlns:a14="http://schemas.microsoft.com/office/drawing/2010/main" val="0"/>
              </a:ext>
            </a:extLst>
          </a:blip>
          <a:srcRect r="17502" b="39203"/>
          <a:stretch>
            <a:fillRect/>
          </a:stretch>
        </p:blipFill>
        <p:spPr bwMode="auto">
          <a:xfrm>
            <a:off x="3500050" y="2729914"/>
            <a:ext cx="5473700" cy="3319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2646661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Eigenface,the</a:t>
            </a:r>
            <a:r>
              <a:rPr lang="en-US" dirty="0" smtClean="0"/>
              <a:t> algorithm</a:t>
            </a:r>
            <a:endParaRPr lang="en-US" dirty="0"/>
          </a:p>
        </p:txBody>
      </p:sp>
      <p:sp>
        <p:nvSpPr>
          <p:cNvPr id="3" name="Content Placeholder 2"/>
          <p:cNvSpPr>
            <a:spLocks noGrp="1"/>
          </p:cNvSpPr>
          <p:nvPr>
            <p:ph idx="1"/>
          </p:nvPr>
        </p:nvSpPr>
        <p:spPr/>
        <p:txBody>
          <a:bodyPr/>
          <a:lstStyle/>
          <a:p>
            <a:r>
              <a:rPr lang="en-US" dirty="0" smtClean="0"/>
              <a:t>Each normalized training face </a:t>
            </a:r>
            <a:r>
              <a:rPr lang="el-GR" dirty="0" smtClean="0"/>
              <a:t>Φ¡</a:t>
            </a:r>
            <a:r>
              <a:rPr lang="en-US" dirty="0" smtClean="0"/>
              <a:t> is represented in this basis by a vector,</a:t>
            </a:r>
          </a:p>
          <a:p>
            <a:pPr marL="0" indent="0">
              <a:buNone/>
            </a:pPr>
            <a:r>
              <a:rPr lang="en-US" dirty="0"/>
              <a:t>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58224" y="3036361"/>
            <a:ext cx="3875552" cy="1929866"/>
          </a:xfrm>
          <a:prstGeom prst="rect">
            <a:avLst/>
          </a:prstGeom>
        </p:spPr>
      </p:pic>
    </p:spTree>
    <p:extLst>
      <p:ext uri="{BB962C8B-B14F-4D97-AF65-F5344CB8AC3E}">
        <p14:creationId xmlns:p14="http://schemas.microsoft.com/office/powerpoint/2010/main" val="64288106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Eigenface,the</a:t>
            </a:r>
            <a:r>
              <a:rPr lang="en-US" dirty="0" smtClean="0"/>
              <a:t> algorithm</a:t>
            </a:r>
            <a:endParaRPr lang="en-US" dirty="0"/>
          </a:p>
        </p:txBody>
      </p:sp>
      <p:sp>
        <p:nvSpPr>
          <p:cNvPr id="3" name="Content Placeholder 2"/>
          <p:cNvSpPr>
            <a:spLocks noGrp="1"/>
          </p:cNvSpPr>
          <p:nvPr>
            <p:ph idx="1"/>
          </p:nvPr>
        </p:nvSpPr>
        <p:spPr/>
        <p:txBody>
          <a:bodyPr/>
          <a:lstStyle/>
          <a:p>
            <a:r>
              <a:rPr lang="en-US" dirty="0" smtClean="0"/>
              <a:t>For the recognition of face we are calculating,</a:t>
            </a:r>
          </a:p>
          <a:p>
            <a:pPr marL="0" indent="0">
              <a:buNone/>
            </a:pPr>
            <a:r>
              <a:rPr lang="en-US" dirty="0"/>
              <a:t>	</a:t>
            </a:r>
            <a:endParaRPr lang="en-US" dirty="0" smtClean="0"/>
          </a:p>
          <a:p>
            <a:pPr marL="0" indent="0">
              <a:buNone/>
            </a:pPr>
            <a:r>
              <a:rPr lang="en-US" dirty="0"/>
              <a:t>	</a:t>
            </a:r>
            <a:endParaRPr lang="en-US" dirty="0" smtClean="0"/>
          </a:p>
          <a:p>
            <a:pPr marL="0" indent="0">
              <a:buNone/>
            </a:pPr>
            <a:endParaRPr lang="en-US" dirty="0"/>
          </a:p>
          <a:p>
            <a:pPr marL="0" indent="0">
              <a:buNone/>
            </a:pPr>
            <a:endParaRPr lang="en-US" dirty="0" smtClean="0"/>
          </a:p>
          <a:p>
            <a:r>
              <a:rPr lang="en-US" dirty="0" smtClean="0"/>
              <a:t>If the value of        is less than threshold then eigenvector is recognized as face l from training set.</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95365" y="2685175"/>
            <a:ext cx="4801270" cy="981212"/>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27211" y="4499920"/>
            <a:ext cx="336307" cy="329444"/>
          </a:xfrm>
          <a:prstGeom prst="rect">
            <a:avLst/>
          </a:prstGeom>
        </p:spPr>
      </p:pic>
    </p:spTree>
    <p:extLst>
      <p:ext uri="{BB962C8B-B14F-4D97-AF65-F5344CB8AC3E}">
        <p14:creationId xmlns:p14="http://schemas.microsoft.com/office/powerpoint/2010/main" val="176733574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620732" y="421083"/>
            <a:ext cx="2781724" cy="923330"/>
          </a:xfrm>
          <a:prstGeom prst="rect">
            <a:avLst/>
          </a:prstGeom>
          <a:noFill/>
        </p:spPr>
        <p:txBody>
          <a:bodyPr wrap="non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Outcome</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3" name="Rectangle 2"/>
          <p:cNvSpPr/>
          <p:nvPr/>
        </p:nvSpPr>
        <p:spPr>
          <a:xfrm>
            <a:off x="492369" y="2376492"/>
            <a:ext cx="11310425" cy="3970318"/>
          </a:xfrm>
          <a:prstGeom prst="rect">
            <a:avLst/>
          </a:prstGeom>
        </p:spPr>
        <p:txBody>
          <a:bodyPr wrap="square">
            <a:spAutoFit/>
          </a:bodyPr>
          <a:lstStyle/>
          <a:p>
            <a:pPr marL="457200" indent="-457200">
              <a:buFont typeface="Wingdings" panose="05000000000000000000" pitchFamily="2" charset="2"/>
              <a:buChar char="§"/>
            </a:pPr>
            <a:r>
              <a:rPr lang="en-US" sz="2800" dirty="0" smtClean="0"/>
              <a:t>Given </a:t>
            </a:r>
            <a:r>
              <a:rPr lang="en-US" sz="2800" dirty="0"/>
              <a:t>the input as human face </a:t>
            </a:r>
            <a:r>
              <a:rPr lang="en-US" sz="2800" dirty="0" err="1" smtClean="0"/>
              <a:t>image,the</a:t>
            </a:r>
            <a:r>
              <a:rPr lang="en-US" sz="2800" dirty="0" smtClean="0"/>
              <a:t> </a:t>
            </a:r>
            <a:r>
              <a:rPr lang="en-US" sz="2800" dirty="0"/>
              <a:t>image is </a:t>
            </a:r>
            <a:r>
              <a:rPr lang="en-US" sz="2800" dirty="0" smtClean="0"/>
              <a:t>recognized by the system. </a:t>
            </a:r>
          </a:p>
          <a:p>
            <a:pPr marL="457200" indent="-457200">
              <a:buFont typeface="Wingdings" panose="05000000000000000000" pitchFamily="2" charset="2"/>
              <a:buChar char="§"/>
            </a:pPr>
            <a:r>
              <a:rPr lang="en-US" sz="2800" dirty="0" smtClean="0"/>
              <a:t>Then </a:t>
            </a:r>
            <a:r>
              <a:rPr lang="en-US" sz="2800" dirty="0"/>
              <a:t>the description equivalent to image must be retrieved</a:t>
            </a:r>
            <a:r>
              <a:rPr lang="en-US" sz="2800" dirty="0" smtClean="0"/>
              <a:t>.</a:t>
            </a:r>
          </a:p>
          <a:p>
            <a:endParaRPr lang="en-US" sz="2800" dirty="0" smtClean="0"/>
          </a:p>
          <a:p>
            <a:pPr marL="457200" indent="-457200">
              <a:buFont typeface="Wingdings" panose="05000000000000000000" pitchFamily="2" charset="2"/>
              <a:buChar char="§"/>
            </a:pPr>
            <a:r>
              <a:rPr lang="en-US" sz="2800" dirty="0" smtClean="0"/>
              <a:t>If the image is not </a:t>
            </a:r>
            <a:r>
              <a:rPr lang="en-US" sz="2800" dirty="0" err="1" smtClean="0"/>
              <a:t>recognized,then</a:t>
            </a:r>
            <a:r>
              <a:rPr lang="en-US" sz="2800" dirty="0" smtClean="0"/>
              <a:t> the description is asked to the user.</a:t>
            </a:r>
          </a:p>
          <a:p>
            <a:endParaRPr lang="en-US" sz="2800" dirty="0" smtClean="0"/>
          </a:p>
          <a:p>
            <a:endParaRPr lang="en-US" sz="2800" dirty="0" smtClean="0"/>
          </a:p>
          <a:p>
            <a:endParaRPr lang="en-US" sz="2800" dirty="0"/>
          </a:p>
          <a:p>
            <a:endParaRPr lang="en-US" sz="2800" dirty="0"/>
          </a:p>
        </p:txBody>
      </p:sp>
    </p:spTree>
    <p:extLst>
      <p:ext uri="{BB962C8B-B14F-4D97-AF65-F5344CB8AC3E}">
        <p14:creationId xmlns:p14="http://schemas.microsoft.com/office/powerpoint/2010/main" val="281507746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1524000" y="304801"/>
            <a:ext cx="9144000" cy="1071563"/>
          </a:xfrm>
        </p:spPr>
        <p:txBody>
          <a:bodyPr>
            <a:normAutofit fontScale="90000"/>
          </a:bodyPr>
          <a:lstStyle/>
          <a:p>
            <a:r>
              <a:rPr lang="en-US" dirty="0" smtClean="0">
                <a:solidFill>
                  <a:srgbClr val="FF0000"/>
                </a:solidFill>
                <a:ea typeface="ＭＳ Ｐゴシック" pitchFamily="34" charset="-128"/>
              </a:rPr>
              <a:t>Introduction</a:t>
            </a:r>
            <a:br>
              <a:rPr lang="en-US" dirty="0" smtClean="0">
                <a:solidFill>
                  <a:srgbClr val="FF0000"/>
                </a:solidFill>
                <a:ea typeface="ＭＳ Ｐゴシック" pitchFamily="34" charset="-128"/>
              </a:rPr>
            </a:br>
            <a:endParaRPr lang="en-US" dirty="0" smtClean="0">
              <a:solidFill>
                <a:srgbClr val="FF0000"/>
              </a:solidFill>
              <a:ea typeface="ＭＳ Ｐゴシック" pitchFamily="34" charset="-128"/>
            </a:endParaRPr>
          </a:p>
        </p:txBody>
      </p:sp>
      <p:sp>
        <p:nvSpPr>
          <p:cNvPr id="6147" name="Content Placeholder 2"/>
          <p:cNvSpPr>
            <a:spLocks noGrp="1"/>
          </p:cNvSpPr>
          <p:nvPr>
            <p:ph idx="1"/>
          </p:nvPr>
        </p:nvSpPr>
        <p:spPr>
          <a:xfrm>
            <a:off x="1676400" y="990600"/>
            <a:ext cx="8686800" cy="5410200"/>
          </a:xfrm>
        </p:spPr>
        <p:txBody>
          <a:bodyPr>
            <a:normAutofit/>
          </a:bodyPr>
          <a:lstStyle/>
          <a:p>
            <a:r>
              <a:rPr lang="en-US" sz="2400" dirty="0">
                <a:ea typeface="ＭＳ Ｐゴシック" pitchFamily="34" charset="-128"/>
              </a:rPr>
              <a:t>The information age revolutionizing the ways transactions are completed. This growth in electronic transactions has  resulted in a greater demand  for fast and accurate user identification  and authentication.</a:t>
            </a:r>
          </a:p>
          <a:p>
            <a:pPr>
              <a:buNone/>
            </a:pPr>
            <a:endParaRPr lang="en-US" sz="2400" dirty="0">
              <a:ea typeface="ＭＳ Ｐゴシック" pitchFamily="34" charset="-128"/>
            </a:endParaRPr>
          </a:p>
          <a:p>
            <a:r>
              <a:rPr lang="en-US" sz="2400" dirty="0"/>
              <a:t>In today's networked world, the need to maintain the security of information or physical property is becoming both increasingly important and increasingly difficult.</a:t>
            </a:r>
          </a:p>
          <a:p>
            <a:endParaRPr lang="en-US" dirty="0" smtClean="0">
              <a:ea typeface="ＭＳ Ｐゴシック" pitchFamily="34" charset="-128"/>
            </a:endParaRPr>
          </a:p>
          <a:p>
            <a:endParaRPr lang="en-US" dirty="0" smtClean="0">
              <a:ea typeface="ＭＳ Ｐゴシック" pitchFamily="34" charset="-128"/>
            </a:endParaRPr>
          </a:p>
          <a:p>
            <a:endParaRPr lang="en-US" dirty="0" smtClean="0">
              <a:ea typeface="ＭＳ Ｐゴシック" pitchFamily="34" charset="-128"/>
            </a:endParaRPr>
          </a:p>
        </p:txBody>
      </p:sp>
      <p:pic>
        <p:nvPicPr>
          <p:cNvPr id="5" name="Picture 4" descr="download.jpg"/>
          <p:cNvPicPr>
            <a:picLocks noChangeAspect="1"/>
          </p:cNvPicPr>
          <p:nvPr/>
        </p:nvPicPr>
        <p:blipFill>
          <a:blip r:embed="rId2" cstate="print"/>
          <a:stretch>
            <a:fillRect/>
          </a:stretch>
        </p:blipFill>
        <p:spPr>
          <a:xfrm>
            <a:off x="2362200" y="4800600"/>
            <a:ext cx="2303318" cy="1447800"/>
          </a:xfrm>
          <a:prstGeom prst="rect">
            <a:avLst/>
          </a:prstGeom>
        </p:spPr>
      </p:pic>
      <p:pic>
        <p:nvPicPr>
          <p:cNvPr id="6" name="Picture 5" descr="30-atm.jpg"/>
          <p:cNvPicPr>
            <a:picLocks noChangeAspect="1"/>
          </p:cNvPicPr>
          <p:nvPr/>
        </p:nvPicPr>
        <p:blipFill>
          <a:blip r:embed="rId3" cstate="print"/>
          <a:stretch>
            <a:fillRect/>
          </a:stretch>
        </p:blipFill>
        <p:spPr>
          <a:xfrm>
            <a:off x="6934200" y="4876800"/>
            <a:ext cx="2362200" cy="1389626"/>
          </a:xfrm>
          <a:prstGeom prst="rect">
            <a:avLst/>
          </a:prstGeom>
        </p:spPr>
      </p:pic>
    </p:spTree>
    <p:extLst>
      <p:ext uri="{BB962C8B-B14F-4D97-AF65-F5344CB8AC3E}">
        <p14:creationId xmlns:p14="http://schemas.microsoft.com/office/powerpoint/2010/main" val="30677547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1524000" y="304801"/>
            <a:ext cx="9144000" cy="1071563"/>
          </a:xfrm>
        </p:spPr>
        <p:txBody>
          <a:bodyPr>
            <a:normAutofit fontScale="90000"/>
          </a:bodyPr>
          <a:lstStyle/>
          <a:p>
            <a:r>
              <a:rPr lang="en-US" dirty="0" smtClean="0">
                <a:solidFill>
                  <a:srgbClr val="FF0000"/>
                </a:solidFill>
                <a:ea typeface="ＭＳ Ｐゴシック" pitchFamily="34" charset="-128"/>
              </a:rPr>
              <a:t>Introduction</a:t>
            </a:r>
            <a:br>
              <a:rPr lang="en-US" dirty="0" smtClean="0">
                <a:solidFill>
                  <a:srgbClr val="FF0000"/>
                </a:solidFill>
                <a:ea typeface="ＭＳ Ｐゴシック" pitchFamily="34" charset="-128"/>
              </a:rPr>
            </a:br>
            <a:endParaRPr lang="en-US" dirty="0" smtClean="0">
              <a:solidFill>
                <a:srgbClr val="FF0000"/>
              </a:solidFill>
              <a:ea typeface="ＭＳ Ｐゴシック" pitchFamily="34" charset="-128"/>
            </a:endParaRPr>
          </a:p>
        </p:txBody>
      </p:sp>
      <p:sp>
        <p:nvSpPr>
          <p:cNvPr id="6147" name="Content Placeholder 2"/>
          <p:cNvSpPr>
            <a:spLocks noGrp="1"/>
          </p:cNvSpPr>
          <p:nvPr>
            <p:ph idx="1"/>
          </p:nvPr>
        </p:nvSpPr>
        <p:spPr>
          <a:xfrm>
            <a:off x="1676400" y="914400"/>
            <a:ext cx="8686800" cy="5410200"/>
          </a:xfrm>
        </p:spPr>
        <p:txBody>
          <a:bodyPr>
            <a:normAutofit/>
          </a:bodyPr>
          <a:lstStyle/>
          <a:p>
            <a:r>
              <a:rPr lang="en-US" sz="2400" dirty="0"/>
              <a:t>From time to time we hear about the crimes of credit card fraud, computer breaking  by hackers, or security breaches in a company or government building.</a:t>
            </a:r>
          </a:p>
          <a:p>
            <a:pPr>
              <a:buNone/>
            </a:pPr>
            <a:endParaRPr lang="en-US" sz="2400" dirty="0"/>
          </a:p>
          <a:p>
            <a:r>
              <a:rPr lang="en-US" sz="2400" dirty="0"/>
              <a:t>If someone steals, duplicates, or acquires identity means, he or she will be able to access our data or our personal property any time they want. </a:t>
            </a:r>
            <a:endParaRPr lang="en-US" sz="2400" dirty="0">
              <a:ea typeface="ＭＳ Ｐゴシック" pitchFamily="34" charset="-128"/>
            </a:endParaRPr>
          </a:p>
          <a:p>
            <a:endParaRPr lang="en-US" sz="2400" dirty="0">
              <a:ea typeface="ＭＳ Ｐゴシック" pitchFamily="34" charset="-128"/>
            </a:endParaRPr>
          </a:p>
          <a:p>
            <a:r>
              <a:rPr lang="en-US" sz="2400" dirty="0"/>
              <a:t>Recently, technology became available to allow verification of "true" individual identity. This technology is based in a field called "biometrics".</a:t>
            </a:r>
            <a:endParaRPr lang="en-US" sz="2400" dirty="0">
              <a:ea typeface="ＭＳ Ｐゴシック" pitchFamily="34" charset="-128"/>
            </a:endParaRPr>
          </a:p>
          <a:p>
            <a:endParaRPr lang="en-US" sz="2400" dirty="0"/>
          </a:p>
          <a:p>
            <a:endParaRPr lang="en-US" dirty="0" smtClean="0">
              <a:ea typeface="ＭＳ Ｐゴシック" pitchFamily="34" charset="-128"/>
            </a:endParaRPr>
          </a:p>
          <a:p>
            <a:endParaRPr lang="en-US" dirty="0" smtClean="0">
              <a:ea typeface="ＭＳ Ｐゴシック" pitchFamily="34" charset="-128"/>
            </a:endParaRPr>
          </a:p>
          <a:p>
            <a:endParaRPr lang="en-US" dirty="0" smtClean="0">
              <a:ea typeface="ＭＳ Ｐゴシック" pitchFamily="34" charset="-128"/>
            </a:endParaRPr>
          </a:p>
        </p:txBody>
      </p:sp>
      <p:pic>
        <p:nvPicPr>
          <p:cNvPr id="8" name="Picture 7" descr="images.jpg"/>
          <p:cNvPicPr>
            <a:picLocks noChangeAspect="1"/>
          </p:cNvPicPr>
          <p:nvPr/>
        </p:nvPicPr>
        <p:blipFill>
          <a:blip r:embed="rId2" cstate="print"/>
          <a:stretch>
            <a:fillRect/>
          </a:stretch>
        </p:blipFill>
        <p:spPr>
          <a:xfrm>
            <a:off x="7543800" y="5105400"/>
            <a:ext cx="2209800" cy="1600200"/>
          </a:xfrm>
          <a:prstGeom prst="rect">
            <a:avLst/>
          </a:prstGeom>
        </p:spPr>
      </p:pic>
    </p:spTree>
    <p:extLst>
      <p:ext uri="{BB962C8B-B14F-4D97-AF65-F5344CB8AC3E}">
        <p14:creationId xmlns:p14="http://schemas.microsoft.com/office/powerpoint/2010/main" val="39870605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1524000" y="304801"/>
            <a:ext cx="9144000" cy="1071563"/>
          </a:xfrm>
        </p:spPr>
        <p:txBody>
          <a:bodyPr>
            <a:normAutofit fontScale="90000"/>
          </a:bodyPr>
          <a:lstStyle/>
          <a:p>
            <a:r>
              <a:rPr lang="en-US" dirty="0" smtClean="0">
                <a:solidFill>
                  <a:srgbClr val="FF0000"/>
                </a:solidFill>
                <a:ea typeface="ＭＳ Ｐゴシック" pitchFamily="34" charset="-128"/>
              </a:rPr>
              <a:t>Biometrics</a:t>
            </a:r>
            <a:br>
              <a:rPr lang="en-US" dirty="0" smtClean="0">
                <a:solidFill>
                  <a:srgbClr val="FF0000"/>
                </a:solidFill>
                <a:ea typeface="ＭＳ Ｐゴシック" pitchFamily="34" charset="-128"/>
              </a:rPr>
            </a:br>
            <a:endParaRPr lang="en-US" dirty="0" smtClean="0">
              <a:solidFill>
                <a:srgbClr val="FF0000"/>
              </a:solidFill>
              <a:ea typeface="ＭＳ Ｐゴシック" pitchFamily="34" charset="-128"/>
            </a:endParaRPr>
          </a:p>
        </p:txBody>
      </p:sp>
      <p:sp>
        <p:nvSpPr>
          <p:cNvPr id="6147" name="Content Placeholder 2"/>
          <p:cNvSpPr>
            <a:spLocks noGrp="1"/>
          </p:cNvSpPr>
          <p:nvPr>
            <p:ph idx="1"/>
          </p:nvPr>
        </p:nvSpPr>
        <p:spPr>
          <a:xfrm>
            <a:off x="1676400" y="914400"/>
            <a:ext cx="8686800" cy="5410200"/>
          </a:xfrm>
        </p:spPr>
        <p:txBody>
          <a:bodyPr>
            <a:normAutofit/>
          </a:bodyPr>
          <a:lstStyle/>
          <a:p>
            <a:r>
              <a:rPr lang="en-US" sz="2400" dirty="0"/>
              <a:t>Biometrics is unique, measurable characteristic of a human being that can be used automatically recognize an individual.</a:t>
            </a:r>
          </a:p>
          <a:p>
            <a:endParaRPr lang="en-US" sz="2400" dirty="0"/>
          </a:p>
          <a:p>
            <a:r>
              <a:rPr lang="en-US" sz="2400" dirty="0"/>
              <a:t>Biometrics can measure both physiological and behavioral characteristics. </a:t>
            </a:r>
          </a:p>
          <a:p>
            <a:endParaRPr lang="en-US" sz="2400" dirty="0">
              <a:ea typeface="ＭＳ Ｐゴシック" pitchFamily="34" charset="-128"/>
            </a:endParaRPr>
          </a:p>
          <a:p>
            <a:r>
              <a:rPr lang="en-US" sz="2400" dirty="0"/>
              <a:t>Physiological biometrics include:         </a:t>
            </a:r>
          </a:p>
          <a:p>
            <a:pPr marL="493776" indent="-457200">
              <a:buFont typeface="+mj-lt"/>
              <a:buAutoNum type="alphaLcPeriod"/>
            </a:pPr>
            <a:r>
              <a:rPr lang="en-US" sz="2400" dirty="0">
                <a:ea typeface="ＭＳ Ｐゴシック" pitchFamily="34" charset="-128"/>
              </a:rPr>
              <a:t>Finger scan</a:t>
            </a:r>
          </a:p>
          <a:p>
            <a:pPr marL="493776" indent="-457200">
              <a:buFont typeface="+mj-lt"/>
              <a:buAutoNum type="alphaLcPeriod"/>
            </a:pPr>
            <a:r>
              <a:rPr lang="en-US" sz="2400" dirty="0">
                <a:ea typeface="ＭＳ Ｐゴシック" pitchFamily="34" charset="-128"/>
              </a:rPr>
              <a:t>Facial Recognition</a:t>
            </a:r>
          </a:p>
          <a:p>
            <a:pPr marL="493776" indent="-457200">
              <a:buFont typeface="+mj-lt"/>
              <a:buAutoNum type="alphaLcPeriod"/>
            </a:pPr>
            <a:r>
              <a:rPr lang="en-US" sz="2400" dirty="0">
                <a:ea typeface="ＭＳ Ｐゴシック" pitchFamily="34" charset="-128"/>
              </a:rPr>
              <a:t>Hand scan</a:t>
            </a:r>
          </a:p>
          <a:p>
            <a:pPr marL="493776" indent="-457200">
              <a:buNone/>
            </a:pPr>
            <a:r>
              <a:rPr lang="en-US" sz="2400" dirty="0">
                <a:ea typeface="ＭＳ Ｐゴシック" pitchFamily="34" charset="-128"/>
              </a:rPr>
              <a:t>   </a:t>
            </a:r>
          </a:p>
          <a:p>
            <a:endParaRPr lang="en-US" sz="2400" dirty="0"/>
          </a:p>
          <a:p>
            <a:endParaRPr lang="en-US" dirty="0" smtClean="0">
              <a:ea typeface="ＭＳ Ｐゴシック" pitchFamily="34" charset="-128"/>
            </a:endParaRPr>
          </a:p>
          <a:p>
            <a:endParaRPr lang="en-US" dirty="0" smtClean="0">
              <a:ea typeface="ＭＳ Ｐゴシック" pitchFamily="34" charset="-128"/>
            </a:endParaRPr>
          </a:p>
          <a:p>
            <a:endParaRPr lang="en-US" dirty="0" smtClean="0">
              <a:ea typeface="ＭＳ Ｐゴシック" pitchFamily="34" charset="-128"/>
            </a:endParaRPr>
          </a:p>
        </p:txBody>
      </p:sp>
    </p:spTree>
    <p:extLst>
      <p:ext uri="{BB962C8B-B14F-4D97-AF65-F5344CB8AC3E}">
        <p14:creationId xmlns:p14="http://schemas.microsoft.com/office/powerpoint/2010/main" val="41098398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1524000" y="304801"/>
            <a:ext cx="9144000" cy="1071563"/>
          </a:xfrm>
        </p:spPr>
        <p:txBody>
          <a:bodyPr>
            <a:normAutofit fontScale="90000"/>
          </a:bodyPr>
          <a:lstStyle/>
          <a:p>
            <a:r>
              <a:rPr lang="en-US" dirty="0" smtClean="0">
                <a:solidFill>
                  <a:srgbClr val="FF0000"/>
                </a:solidFill>
                <a:ea typeface="ＭＳ Ｐゴシック" pitchFamily="34" charset="-128"/>
              </a:rPr>
              <a:t>Facial Recognition???</a:t>
            </a:r>
            <a:br>
              <a:rPr lang="en-US" dirty="0" smtClean="0">
                <a:solidFill>
                  <a:srgbClr val="FF0000"/>
                </a:solidFill>
                <a:ea typeface="ＭＳ Ｐゴシック" pitchFamily="34" charset="-128"/>
              </a:rPr>
            </a:br>
            <a:endParaRPr lang="en-US" dirty="0" smtClean="0">
              <a:solidFill>
                <a:srgbClr val="FF0000"/>
              </a:solidFill>
              <a:ea typeface="ＭＳ Ｐゴシック" pitchFamily="34" charset="-128"/>
            </a:endParaRPr>
          </a:p>
        </p:txBody>
      </p:sp>
      <p:sp>
        <p:nvSpPr>
          <p:cNvPr id="6147" name="Content Placeholder 2"/>
          <p:cNvSpPr>
            <a:spLocks noGrp="1"/>
          </p:cNvSpPr>
          <p:nvPr>
            <p:ph idx="1"/>
          </p:nvPr>
        </p:nvSpPr>
        <p:spPr>
          <a:xfrm>
            <a:off x="1676400" y="914400"/>
            <a:ext cx="8686800" cy="5410200"/>
          </a:xfrm>
        </p:spPr>
        <p:txBody>
          <a:bodyPr>
            <a:normAutofit/>
          </a:bodyPr>
          <a:lstStyle/>
          <a:p>
            <a:r>
              <a:rPr lang="en-US" sz="2400" dirty="0"/>
              <a:t>There are several reasons to choose face recognition. This include the following:</a:t>
            </a:r>
          </a:p>
          <a:p>
            <a:endParaRPr lang="en-US" sz="2400" dirty="0">
              <a:ea typeface="ＭＳ Ｐゴシック" pitchFamily="34" charset="-128"/>
            </a:endParaRPr>
          </a:p>
          <a:p>
            <a:pPr marL="493776" indent="-457200">
              <a:buFont typeface="+mj-lt"/>
              <a:buAutoNum type="alphaLcPeriod"/>
            </a:pPr>
            <a:r>
              <a:rPr lang="en-US" sz="2400" dirty="0">
                <a:ea typeface="ＭＳ Ｐゴシック" pitchFamily="34" charset="-128"/>
              </a:rPr>
              <a:t>It requires no physical interaction on behalf of the user.</a:t>
            </a:r>
          </a:p>
          <a:p>
            <a:pPr marL="493776" indent="-457200">
              <a:buFont typeface="+mj-lt"/>
              <a:buAutoNum type="alphaLcPeriod"/>
            </a:pPr>
            <a:endParaRPr lang="en-US" sz="2400" dirty="0">
              <a:ea typeface="ＭＳ Ｐゴシック" pitchFamily="34" charset="-128"/>
            </a:endParaRPr>
          </a:p>
          <a:p>
            <a:pPr marL="493776" indent="-457200">
              <a:buFont typeface="+mj-lt"/>
              <a:buAutoNum type="alphaLcPeriod"/>
            </a:pPr>
            <a:r>
              <a:rPr lang="en-US" sz="2400" dirty="0">
                <a:ea typeface="ＭＳ Ｐゴシック" pitchFamily="34" charset="-128"/>
              </a:rPr>
              <a:t>It is accurate and allows for high enrolment and verification rates.</a:t>
            </a:r>
          </a:p>
          <a:p>
            <a:pPr marL="493776" indent="-457200">
              <a:buFont typeface="+mj-lt"/>
              <a:buAutoNum type="alphaLcPeriod"/>
            </a:pPr>
            <a:endParaRPr lang="en-US" sz="2400" dirty="0">
              <a:ea typeface="ＭＳ Ｐゴシック" pitchFamily="34" charset="-128"/>
            </a:endParaRPr>
          </a:p>
          <a:p>
            <a:pPr marL="493776" indent="-457200">
              <a:buFont typeface="+mj-lt"/>
              <a:buAutoNum type="alphaLcPeriod"/>
            </a:pPr>
            <a:r>
              <a:rPr lang="en-US" sz="2400" dirty="0">
                <a:ea typeface="ＭＳ Ｐゴシック" pitchFamily="34" charset="-128"/>
              </a:rPr>
              <a:t>It can use your existing hardware infrastructure , existing cameras and image capture devices will work with no problems.</a:t>
            </a:r>
          </a:p>
          <a:p>
            <a:endParaRPr lang="en-US" sz="2400" dirty="0"/>
          </a:p>
          <a:p>
            <a:endParaRPr lang="en-US" dirty="0" smtClean="0">
              <a:ea typeface="ＭＳ Ｐゴシック" pitchFamily="34" charset="-128"/>
            </a:endParaRPr>
          </a:p>
          <a:p>
            <a:endParaRPr lang="en-US" dirty="0" smtClean="0">
              <a:ea typeface="ＭＳ Ｐゴシック" pitchFamily="34" charset="-128"/>
            </a:endParaRPr>
          </a:p>
          <a:p>
            <a:endParaRPr lang="en-US" dirty="0" smtClean="0">
              <a:ea typeface="ＭＳ Ｐゴシック" pitchFamily="34" charset="-128"/>
            </a:endParaRPr>
          </a:p>
        </p:txBody>
      </p:sp>
    </p:spTree>
    <p:extLst>
      <p:ext uri="{BB962C8B-B14F-4D97-AF65-F5344CB8AC3E}">
        <p14:creationId xmlns:p14="http://schemas.microsoft.com/office/powerpoint/2010/main" val="399942787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1524000" y="304801"/>
            <a:ext cx="9144000" cy="1071563"/>
          </a:xfrm>
        </p:spPr>
        <p:txBody>
          <a:bodyPr>
            <a:normAutofit fontScale="90000"/>
          </a:bodyPr>
          <a:lstStyle/>
          <a:p>
            <a:r>
              <a:rPr lang="en-US" dirty="0" smtClean="0">
                <a:solidFill>
                  <a:srgbClr val="FF0000"/>
                </a:solidFill>
                <a:ea typeface="ＭＳ Ｐゴシック" pitchFamily="34" charset="-128"/>
              </a:rPr>
              <a:t>Facial Recognition</a:t>
            </a:r>
            <a:br>
              <a:rPr lang="en-US" dirty="0" smtClean="0">
                <a:solidFill>
                  <a:srgbClr val="FF0000"/>
                </a:solidFill>
                <a:ea typeface="ＭＳ Ｐゴシック" pitchFamily="34" charset="-128"/>
              </a:rPr>
            </a:br>
            <a:endParaRPr lang="en-US" dirty="0" smtClean="0">
              <a:solidFill>
                <a:srgbClr val="FF0000"/>
              </a:solidFill>
              <a:ea typeface="ＭＳ Ｐゴシック" pitchFamily="34" charset="-128"/>
            </a:endParaRPr>
          </a:p>
        </p:txBody>
      </p:sp>
      <p:sp>
        <p:nvSpPr>
          <p:cNvPr id="6147" name="Content Placeholder 2"/>
          <p:cNvSpPr>
            <a:spLocks noGrp="1"/>
          </p:cNvSpPr>
          <p:nvPr>
            <p:ph idx="1"/>
          </p:nvPr>
        </p:nvSpPr>
        <p:spPr>
          <a:xfrm>
            <a:off x="1676400" y="914400"/>
            <a:ext cx="8686800" cy="5410200"/>
          </a:xfrm>
        </p:spPr>
        <p:txBody>
          <a:bodyPr>
            <a:normAutofit/>
          </a:bodyPr>
          <a:lstStyle/>
          <a:p>
            <a:r>
              <a:rPr lang="en-US" sz="2400" dirty="0"/>
              <a:t>In face recognition ,there are two types of comparisons:</a:t>
            </a:r>
          </a:p>
          <a:p>
            <a:endParaRPr lang="en-US" sz="2400" dirty="0">
              <a:ea typeface="ＭＳ Ｐゴシック" pitchFamily="34" charset="-128"/>
            </a:endParaRPr>
          </a:p>
          <a:p>
            <a:endParaRPr lang="en-US" sz="2400" dirty="0">
              <a:ea typeface="ＭＳ Ｐゴシック" pitchFamily="34" charset="-128"/>
            </a:endParaRPr>
          </a:p>
          <a:p>
            <a:r>
              <a:rPr lang="en-US" sz="2400" dirty="0">
                <a:ea typeface="ＭＳ Ｐゴシック" pitchFamily="34" charset="-128"/>
              </a:rPr>
              <a:t>VERIFICATION-</a:t>
            </a:r>
          </a:p>
          <a:p>
            <a:pPr marL="493776" indent="-457200">
              <a:buNone/>
            </a:pPr>
            <a:r>
              <a:rPr lang="en-US" sz="2400" dirty="0">
                <a:ea typeface="ＭＳ Ｐゴシック" pitchFamily="34" charset="-128"/>
              </a:rPr>
              <a:t>    The system compare given individual with who  they say        they are and give decision yes or no.</a:t>
            </a:r>
          </a:p>
          <a:p>
            <a:pPr marL="493776" indent="-457200">
              <a:buNone/>
            </a:pPr>
            <a:endParaRPr lang="en-US" sz="2400" dirty="0"/>
          </a:p>
          <a:p>
            <a:r>
              <a:rPr lang="en-US" sz="2400" dirty="0">
                <a:ea typeface="ＭＳ Ｐゴシック" pitchFamily="34" charset="-128"/>
              </a:rPr>
              <a:t>IDENTIFICATION-</a:t>
            </a:r>
          </a:p>
          <a:p>
            <a:pPr>
              <a:buNone/>
            </a:pPr>
            <a:r>
              <a:rPr lang="en-US" sz="2400" dirty="0">
                <a:ea typeface="ＭＳ Ｐゴシック" pitchFamily="34" charset="-128"/>
              </a:rPr>
              <a:t>    The system compares the given individual to all other individuals in the database and  gives a ranked list of matches.</a:t>
            </a:r>
          </a:p>
          <a:p>
            <a:endParaRPr lang="en-US" dirty="0" smtClean="0">
              <a:ea typeface="ＭＳ Ｐゴシック" pitchFamily="34" charset="-128"/>
            </a:endParaRPr>
          </a:p>
          <a:p>
            <a:endParaRPr lang="en-US" dirty="0" smtClean="0">
              <a:ea typeface="ＭＳ Ｐゴシック" pitchFamily="34" charset="-128"/>
            </a:endParaRPr>
          </a:p>
        </p:txBody>
      </p:sp>
    </p:spTree>
    <p:extLst>
      <p:ext uri="{BB962C8B-B14F-4D97-AF65-F5344CB8AC3E}">
        <p14:creationId xmlns:p14="http://schemas.microsoft.com/office/powerpoint/2010/main" val="265297517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1524000" y="304801"/>
            <a:ext cx="9144000" cy="1071563"/>
          </a:xfrm>
        </p:spPr>
        <p:txBody>
          <a:bodyPr>
            <a:normAutofit fontScale="90000"/>
          </a:bodyPr>
          <a:lstStyle/>
          <a:p>
            <a:r>
              <a:rPr lang="en-US" dirty="0" smtClean="0">
                <a:solidFill>
                  <a:srgbClr val="FF0000"/>
                </a:solidFill>
                <a:ea typeface="ＭＳ Ｐゴシック" pitchFamily="34" charset="-128"/>
              </a:rPr>
              <a:t>Problem Statement:</a:t>
            </a:r>
            <a:br>
              <a:rPr lang="en-US" dirty="0" smtClean="0">
                <a:solidFill>
                  <a:srgbClr val="FF0000"/>
                </a:solidFill>
                <a:ea typeface="ＭＳ Ｐゴシック" pitchFamily="34" charset="-128"/>
              </a:rPr>
            </a:br>
            <a:endParaRPr lang="en-US" dirty="0" smtClean="0">
              <a:solidFill>
                <a:srgbClr val="FF0000"/>
              </a:solidFill>
              <a:ea typeface="ＭＳ Ｐゴシック" pitchFamily="34" charset="-128"/>
            </a:endParaRPr>
          </a:p>
        </p:txBody>
      </p:sp>
      <p:sp>
        <p:nvSpPr>
          <p:cNvPr id="6147" name="Content Placeholder 2"/>
          <p:cNvSpPr>
            <a:spLocks noGrp="1"/>
          </p:cNvSpPr>
          <p:nvPr>
            <p:ph idx="1"/>
          </p:nvPr>
        </p:nvSpPr>
        <p:spPr>
          <a:xfrm>
            <a:off x="1676400" y="1066800"/>
            <a:ext cx="8686800" cy="5410200"/>
          </a:xfrm>
        </p:spPr>
        <p:txBody>
          <a:bodyPr>
            <a:normAutofit/>
          </a:bodyPr>
          <a:lstStyle/>
          <a:p>
            <a:endParaRPr lang="en-US" sz="2400" dirty="0">
              <a:ea typeface="ＭＳ Ｐゴシック" pitchFamily="34" charset="-128"/>
            </a:endParaRPr>
          </a:p>
          <a:p>
            <a:pPr>
              <a:buFont typeface="Wingdings" pitchFamily="2" charset="2"/>
              <a:buChar char="v"/>
            </a:pPr>
            <a:r>
              <a:rPr lang="en-US" sz="2400" dirty="0">
                <a:ea typeface="ＭＳ Ｐゴシック" pitchFamily="34" charset="-128"/>
              </a:rPr>
              <a:t>Currently existing systems is not completely flawless , the system somehow tends to inaccuracy even though its minute.</a:t>
            </a:r>
          </a:p>
          <a:p>
            <a:pPr>
              <a:buFont typeface="Wingdings" pitchFamily="2" charset="2"/>
              <a:buChar char="v"/>
            </a:pPr>
            <a:endParaRPr lang="en-US" sz="2400" dirty="0">
              <a:ea typeface="ＭＳ Ｐゴシック" pitchFamily="34" charset="-128"/>
            </a:endParaRPr>
          </a:p>
          <a:p>
            <a:pPr>
              <a:buFont typeface="Wingdings" pitchFamily="2" charset="2"/>
              <a:buChar char="v"/>
            </a:pPr>
            <a:r>
              <a:rPr lang="en-US" sz="2400" dirty="0">
                <a:ea typeface="ＭＳ Ｐゴシック" pitchFamily="34" charset="-128"/>
              </a:rPr>
              <a:t>Till date there is not single face recognition for fulfilling maximum factors in real time application.</a:t>
            </a:r>
          </a:p>
          <a:p>
            <a:pPr>
              <a:buFont typeface="Wingdings" pitchFamily="2" charset="2"/>
              <a:buChar char="v"/>
            </a:pPr>
            <a:endParaRPr lang="en-US" sz="2400" dirty="0">
              <a:ea typeface="ＭＳ Ｐゴシック" pitchFamily="34" charset="-128"/>
            </a:endParaRPr>
          </a:p>
          <a:p>
            <a:pPr>
              <a:buFont typeface="Wingdings" pitchFamily="2" charset="2"/>
              <a:buChar char="v"/>
            </a:pPr>
            <a:r>
              <a:rPr lang="en-US" sz="2400" dirty="0">
                <a:ea typeface="ＭＳ Ｐゴシック" pitchFamily="34" charset="-128"/>
              </a:rPr>
              <a:t>Every method have its pros and cons.</a:t>
            </a:r>
          </a:p>
          <a:p>
            <a:pPr>
              <a:buFont typeface="Wingdings" pitchFamily="2" charset="2"/>
              <a:buChar char="v"/>
            </a:pPr>
            <a:endParaRPr lang="en-US" sz="2400" dirty="0">
              <a:ea typeface="ＭＳ Ｐゴシック" pitchFamily="34" charset="-128"/>
            </a:endParaRPr>
          </a:p>
          <a:p>
            <a:pPr>
              <a:buFont typeface="Wingdings" pitchFamily="2" charset="2"/>
              <a:buChar char="v"/>
            </a:pPr>
            <a:r>
              <a:rPr lang="en-US" sz="2400" dirty="0">
                <a:ea typeface="ＭＳ Ｐゴシック" pitchFamily="34" charset="-128"/>
              </a:rPr>
              <a:t>The presenter motivated by the unsatisfactory scenario of face recognition system to enhance the performance of it.</a:t>
            </a:r>
          </a:p>
          <a:p>
            <a:pPr>
              <a:buFont typeface="Wingdings" pitchFamily="2" charset="2"/>
              <a:buChar char="v"/>
            </a:pPr>
            <a:endParaRPr lang="en-US" sz="2400" dirty="0">
              <a:ea typeface="ＭＳ Ｐゴシック" pitchFamily="34" charset="-128"/>
            </a:endParaRPr>
          </a:p>
          <a:p>
            <a:pPr>
              <a:buNone/>
            </a:pPr>
            <a:endParaRPr lang="en-US" dirty="0" smtClean="0">
              <a:ea typeface="ＭＳ Ｐゴシック" pitchFamily="34" charset="-128"/>
            </a:endParaRPr>
          </a:p>
          <a:p>
            <a:endParaRPr lang="en-US" dirty="0" smtClean="0">
              <a:ea typeface="ＭＳ Ｐゴシック" pitchFamily="34" charset="-128"/>
            </a:endParaRPr>
          </a:p>
        </p:txBody>
      </p:sp>
    </p:spTree>
    <p:extLst>
      <p:ext uri="{BB962C8B-B14F-4D97-AF65-F5344CB8AC3E}">
        <p14:creationId xmlns:p14="http://schemas.microsoft.com/office/powerpoint/2010/main" val="290075352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1524000" y="304801"/>
            <a:ext cx="9144000" cy="1071563"/>
          </a:xfrm>
        </p:spPr>
        <p:txBody>
          <a:bodyPr>
            <a:normAutofit/>
          </a:bodyPr>
          <a:lstStyle/>
          <a:p>
            <a:r>
              <a:rPr lang="en-US" dirty="0" smtClean="0">
                <a:solidFill>
                  <a:srgbClr val="FF0000"/>
                </a:solidFill>
                <a:ea typeface="ＭＳ Ｐゴシック" pitchFamily="34" charset="-128"/>
              </a:rPr>
              <a:t>Objective:</a:t>
            </a:r>
          </a:p>
        </p:txBody>
      </p:sp>
      <p:sp>
        <p:nvSpPr>
          <p:cNvPr id="6147" name="Content Placeholder 2"/>
          <p:cNvSpPr>
            <a:spLocks noGrp="1"/>
          </p:cNvSpPr>
          <p:nvPr>
            <p:ph idx="1"/>
          </p:nvPr>
        </p:nvSpPr>
        <p:spPr>
          <a:xfrm>
            <a:off x="1676400" y="1066800"/>
            <a:ext cx="8686800" cy="5410200"/>
          </a:xfrm>
        </p:spPr>
        <p:txBody>
          <a:bodyPr>
            <a:normAutofit/>
          </a:bodyPr>
          <a:lstStyle/>
          <a:p>
            <a:endParaRPr lang="en-US" sz="2400" dirty="0">
              <a:ea typeface="ＭＳ Ｐゴシック" pitchFamily="34" charset="-128"/>
            </a:endParaRPr>
          </a:p>
          <a:p>
            <a:endParaRPr lang="en-US" sz="2400" dirty="0">
              <a:ea typeface="ＭＳ Ｐゴシック" pitchFamily="34" charset="-128"/>
            </a:endParaRPr>
          </a:p>
          <a:p>
            <a:pPr>
              <a:buFont typeface="Wingdings" pitchFamily="2" charset="2"/>
              <a:buChar char="v"/>
            </a:pPr>
            <a:r>
              <a:rPr lang="en-US" dirty="0">
                <a:ea typeface="ＭＳ Ｐゴシック" pitchFamily="34" charset="-128"/>
              </a:rPr>
              <a:t>To develop a system which can recognize human faces and gives equivalent description about it.</a:t>
            </a:r>
          </a:p>
          <a:p>
            <a:pPr>
              <a:buFont typeface="Wingdings" pitchFamily="2" charset="2"/>
              <a:buChar char="v"/>
            </a:pPr>
            <a:endParaRPr lang="en-US" dirty="0">
              <a:ea typeface="ＭＳ Ｐゴシック" pitchFamily="34" charset="-128"/>
            </a:endParaRPr>
          </a:p>
          <a:p>
            <a:pPr>
              <a:buFont typeface="Wingdings" pitchFamily="2" charset="2"/>
              <a:buChar char="v"/>
            </a:pPr>
            <a:endParaRPr lang="en-US" dirty="0">
              <a:ea typeface="ＭＳ Ｐゴシック" pitchFamily="34" charset="-128"/>
            </a:endParaRPr>
          </a:p>
          <a:p>
            <a:pPr>
              <a:buFont typeface="Wingdings" pitchFamily="2" charset="2"/>
              <a:buChar char="v"/>
            </a:pPr>
            <a:r>
              <a:rPr lang="en-US" dirty="0">
                <a:ea typeface="ＭＳ Ｐゴシック" pitchFamily="34" charset="-128"/>
              </a:rPr>
              <a:t> </a:t>
            </a:r>
            <a:r>
              <a:rPr lang="en-US" dirty="0"/>
              <a:t>To distinguish between different facial patterns with a designed system.</a:t>
            </a:r>
            <a:endParaRPr lang="en-US" dirty="0">
              <a:ea typeface="ＭＳ Ｐゴシック" pitchFamily="34" charset="-128"/>
            </a:endParaRPr>
          </a:p>
          <a:p>
            <a:pPr>
              <a:buFont typeface="Wingdings" pitchFamily="2" charset="2"/>
              <a:buChar char="v"/>
            </a:pPr>
            <a:endParaRPr lang="en-US" sz="2400" dirty="0">
              <a:ea typeface="ＭＳ Ｐゴシック" pitchFamily="34" charset="-128"/>
            </a:endParaRPr>
          </a:p>
          <a:p>
            <a:pPr>
              <a:buFont typeface="Wingdings" pitchFamily="2" charset="2"/>
              <a:buChar char="v"/>
            </a:pPr>
            <a:endParaRPr lang="en-US" sz="2400" dirty="0">
              <a:ea typeface="ＭＳ Ｐゴシック" pitchFamily="34" charset="-128"/>
            </a:endParaRPr>
          </a:p>
          <a:p>
            <a:pPr>
              <a:buNone/>
            </a:pPr>
            <a:endParaRPr lang="en-US" dirty="0" smtClean="0">
              <a:ea typeface="ＭＳ Ｐゴシック" pitchFamily="34" charset="-128"/>
            </a:endParaRPr>
          </a:p>
        </p:txBody>
      </p:sp>
    </p:spTree>
    <p:extLst>
      <p:ext uri="{BB962C8B-B14F-4D97-AF65-F5344CB8AC3E}">
        <p14:creationId xmlns:p14="http://schemas.microsoft.com/office/powerpoint/2010/main" val="3130069814"/>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Depth</Template>
  <TotalTime>140</TotalTime>
  <Words>1252</Words>
  <Application>Microsoft Office PowerPoint</Application>
  <PresentationFormat>Widescreen</PresentationFormat>
  <Paragraphs>176</Paragraphs>
  <Slides>26</Slides>
  <Notes>0</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26</vt:i4>
      </vt:variant>
    </vt:vector>
  </HeadingPairs>
  <TitlesOfParts>
    <vt:vector size="35" baseType="lpstr">
      <vt:lpstr>ＭＳ Ｐゴシック</vt:lpstr>
      <vt:lpstr>Arial</vt:lpstr>
      <vt:lpstr>Calibri</vt:lpstr>
      <vt:lpstr>Corbel</vt:lpstr>
      <vt:lpstr>Symbol</vt:lpstr>
      <vt:lpstr>Times New Roman</vt:lpstr>
      <vt:lpstr>Wingdings</vt:lpstr>
      <vt:lpstr>Depth</vt:lpstr>
      <vt:lpstr>Equation</vt:lpstr>
      <vt:lpstr>Face Recognition  And Description System</vt:lpstr>
      <vt:lpstr>Index</vt:lpstr>
      <vt:lpstr>Introduction </vt:lpstr>
      <vt:lpstr>Introduction </vt:lpstr>
      <vt:lpstr>Biometrics </vt:lpstr>
      <vt:lpstr>Facial Recognition??? </vt:lpstr>
      <vt:lpstr>Facial Recognition </vt:lpstr>
      <vt:lpstr>Problem Statement: </vt:lpstr>
      <vt:lpstr>Objective:</vt:lpstr>
      <vt:lpstr>Literature Survey</vt:lpstr>
      <vt:lpstr>Literature Survey</vt:lpstr>
      <vt:lpstr>PowerPoint Presentation</vt:lpstr>
      <vt:lpstr>PowerPoint Presentation</vt:lpstr>
      <vt:lpstr>PowerPoint Presentation</vt:lpstr>
      <vt:lpstr>PowerPoint Presentation</vt:lpstr>
      <vt:lpstr>PowerPoint Presentation</vt:lpstr>
      <vt:lpstr>PowerPoint Presentation</vt:lpstr>
      <vt:lpstr>Eigenface,the algorithm</vt:lpstr>
      <vt:lpstr>Eigenface,the algorithm</vt:lpstr>
      <vt:lpstr>Eigenface,the algorithm</vt:lpstr>
      <vt:lpstr>Eigenface,the algorithm</vt:lpstr>
      <vt:lpstr>Eigenface,the algorithm</vt:lpstr>
      <vt:lpstr>Eigenface,the algorithm</vt:lpstr>
      <vt:lpstr>Eigenface,the algorithm</vt:lpstr>
      <vt:lpstr>Eigenface,the algorithm</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Sushant Belsare</dc:creator>
  <cp:lastModifiedBy>Sushant Belsare</cp:lastModifiedBy>
  <cp:revision>13</cp:revision>
  <dcterms:created xsi:type="dcterms:W3CDTF">2015-12-02T03:48:19Z</dcterms:created>
  <dcterms:modified xsi:type="dcterms:W3CDTF">2015-12-02T06:31:58Z</dcterms:modified>
</cp:coreProperties>
</file>