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6" r:id="rId1"/>
  </p:sldMasterIdLst>
  <p:notesMasterIdLst>
    <p:notesMasterId r:id="rId34"/>
  </p:notesMasterIdLst>
  <p:sldIdLst>
    <p:sldId id="256" r:id="rId2"/>
    <p:sldId id="257" r:id="rId3"/>
    <p:sldId id="433" r:id="rId4"/>
    <p:sldId id="368" r:id="rId5"/>
    <p:sldId id="369" r:id="rId6"/>
    <p:sldId id="370" r:id="rId7"/>
    <p:sldId id="371" r:id="rId8"/>
    <p:sldId id="372" r:id="rId9"/>
    <p:sldId id="464" r:id="rId10"/>
    <p:sldId id="465" r:id="rId11"/>
    <p:sldId id="466" r:id="rId12"/>
    <p:sldId id="474" r:id="rId13"/>
    <p:sldId id="467" r:id="rId14"/>
    <p:sldId id="468" r:id="rId15"/>
    <p:sldId id="469" r:id="rId16"/>
    <p:sldId id="470" r:id="rId17"/>
    <p:sldId id="471" r:id="rId18"/>
    <p:sldId id="472" r:id="rId19"/>
    <p:sldId id="473" r:id="rId20"/>
    <p:sldId id="452" r:id="rId21"/>
    <p:sldId id="261" r:id="rId22"/>
    <p:sldId id="475" r:id="rId23"/>
    <p:sldId id="262" r:id="rId24"/>
    <p:sldId id="263" r:id="rId25"/>
    <p:sldId id="264" r:id="rId26"/>
    <p:sldId id="265" r:id="rId27"/>
    <p:sldId id="266" r:id="rId28"/>
    <p:sldId id="267" r:id="rId29"/>
    <p:sldId id="453" r:id="rId30"/>
    <p:sldId id="268" r:id="rId31"/>
    <p:sldId id="270" r:id="rId32"/>
    <p:sldId id="269" r:id="rId33"/>
  </p:sldIdLst>
  <p:sldSz cx="12192000" cy="6858000"/>
  <p:notesSz cx="6858000" cy="9144000"/>
  <p:defaultText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861"/>
    <p:restoredTop sz="94664"/>
  </p:normalViewPr>
  <p:slideViewPr>
    <p:cSldViewPr snapToGrid="0" snapToObjects="1">
      <p:cViewPr varScale="1">
        <p:scale>
          <a:sx n="88" d="100"/>
          <a:sy n="88" d="100"/>
        </p:scale>
        <p:origin x="-245"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C"/>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7FE9A0-1507-5D46-9DF1-ED39833A0C48}" type="datetimeFigureOut">
              <a:rPr lang="es-EC" smtClean="0"/>
              <a:t>10/11/2019</a:t>
            </a:fld>
            <a:endParaRPr lang="es-EC"/>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C"/>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lang="es-ES"/>
              <a:t>Editar los estilos de texto del patrón
Segundo nivel
Tercer nivel
Cuarto nivel
Quinto nivel</a:t>
            </a:r>
            <a:endParaRPr lang="es-EC"/>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C"/>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7E0398-5A7B-6641-A4DF-C6D12A0491FE}" type="slidenum">
              <a:rPr lang="es-EC" smtClean="0"/>
              <a:t>‹Nº›</a:t>
            </a:fld>
            <a:endParaRPr lang="es-EC"/>
          </a:p>
        </p:txBody>
      </p:sp>
    </p:spTree>
    <p:extLst>
      <p:ext uri="{BB962C8B-B14F-4D97-AF65-F5344CB8AC3E}">
        <p14:creationId xmlns:p14="http://schemas.microsoft.com/office/powerpoint/2010/main" val="1864965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fld id="{BCA7A06E-ABF4-4094-A656-16708A94B7B8}" type="slidenum">
              <a:rPr lang="es-CO" smtClean="0"/>
              <a:pPr/>
              <a:t>23</a:t>
            </a:fld>
            <a:endParaRPr lang="es-CO"/>
          </a:p>
        </p:txBody>
      </p:sp>
    </p:spTree>
    <p:extLst>
      <p:ext uri="{BB962C8B-B14F-4D97-AF65-F5344CB8AC3E}">
        <p14:creationId xmlns:p14="http://schemas.microsoft.com/office/powerpoint/2010/main" val="3697971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fld id="{BCA7A06E-ABF4-4094-A656-16708A94B7B8}" type="slidenum">
              <a:rPr lang="es-CO" smtClean="0"/>
              <a:pPr/>
              <a:t>27</a:t>
            </a:fld>
            <a:endParaRPr lang="es-CO"/>
          </a:p>
        </p:txBody>
      </p:sp>
    </p:spTree>
    <p:extLst>
      <p:ext uri="{BB962C8B-B14F-4D97-AF65-F5344CB8AC3E}">
        <p14:creationId xmlns:p14="http://schemas.microsoft.com/office/powerpoint/2010/main" val="22349579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358E9C39-D233-9F46-80E2-135DCE553263}" type="datetimeFigureOut">
              <a:rPr lang="es-EC" smtClean="0"/>
              <a:t>10/11/2019</a:t>
            </a:fld>
            <a:endParaRPr lang="es-EC"/>
          </a:p>
        </p:txBody>
      </p:sp>
      <p:sp>
        <p:nvSpPr>
          <p:cNvPr id="5" name="Footer Placeholder 4"/>
          <p:cNvSpPr>
            <a:spLocks noGrp="1"/>
          </p:cNvSpPr>
          <p:nvPr>
            <p:ph type="ftr" sz="quarter" idx="11"/>
          </p:nvPr>
        </p:nvSpPr>
        <p:spPr>
          <a:xfrm>
            <a:off x="2416500" y="329307"/>
            <a:ext cx="4973915" cy="309201"/>
          </a:xfrm>
        </p:spPr>
        <p:txBody>
          <a:bodyPr/>
          <a:lstStyle/>
          <a:p>
            <a:endParaRPr lang="es-EC"/>
          </a:p>
        </p:txBody>
      </p:sp>
      <p:sp>
        <p:nvSpPr>
          <p:cNvPr id="6" name="Slide Number Placeholder 5"/>
          <p:cNvSpPr>
            <a:spLocks noGrp="1"/>
          </p:cNvSpPr>
          <p:nvPr>
            <p:ph type="sldNum" sz="quarter" idx="12"/>
          </p:nvPr>
        </p:nvSpPr>
        <p:spPr>
          <a:xfrm>
            <a:off x="1437664" y="798973"/>
            <a:ext cx="811019" cy="503578"/>
          </a:xfrm>
        </p:spPr>
        <p:txBody>
          <a:bodyPr/>
          <a:lstStyle/>
          <a:p>
            <a:fld id="{664167FB-3E31-A240-BC2A-D709F2EE39C8}" type="slidenum">
              <a:rPr lang="es-EC" smtClean="0"/>
              <a:t>‹Nº›</a:t>
            </a:fld>
            <a:endParaRPr lang="es-EC"/>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31655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p>
            <a:fld id="{358E9C39-D233-9F46-80E2-135DCE553263}" type="datetimeFigureOut">
              <a:rPr lang="es-EC" smtClean="0"/>
              <a:t>10/11/2019</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664167FB-3E31-A240-BC2A-D709F2EE39C8}" type="slidenum">
              <a:rPr lang="es-EC" smtClean="0"/>
              <a:t>‹Nº›</a:t>
            </a:fld>
            <a:endParaRPr lang="es-EC"/>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07988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p>
            <a:fld id="{358E9C39-D233-9F46-80E2-135DCE553263}" type="datetimeFigureOut">
              <a:rPr lang="es-EC" smtClean="0"/>
              <a:t>10/11/2019</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664167FB-3E31-A240-BC2A-D709F2EE39C8}" type="slidenum">
              <a:rPr lang="es-EC" smtClean="0"/>
              <a:t>‹Nº›</a:t>
            </a:fld>
            <a:endParaRPr lang="es-EC"/>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204731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ítulo y contenido">
    <p:bg>
      <p:bgPr>
        <a:solidFill>
          <a:schemeClr val="bg1"/>
        </a:solidFill>
        <a:effectLst/>
      </p:bgPr>
    </p:bg>
    <p:spTree>
      <p:nvGrpSpPr>
        <p:cNvPr id="1" name=""/>
        <p:cNvGrpSpPr/>
        <p:nvPr/>
      </p:nvGrpSpPr>
      <p:grpSpPr>
        <a:xfrm>
          <a:off x="0" y="0"/>
          <a:ext cx="0" cy="0"/>
          <a:chOff x="0" y="0"/>
          <a:chExt cx="0" cy="0"/>
        </a:xfrm>
      </p:grpSpPr>
      <p:pic>
        <p:nvPicPr>
          <p:cNvPr id="4" name="9 Imagen" descr="bg01.jpg">
            <a:extLst>
              <a:ext uri="{FF2B5EF4-FFF2-40B4-BE49-F238E27FC236}">
                <a16:creationId xmlns="" xmlns:a16="http://schemas.microsoft.com/office/drawing/2014/main" id="{11CC4302-B82B-AE47-862F-85083C3DC9E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46400" y="1600200"/>
            <a:ext cx="9245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6">
            <a:extLst>
              <a:ext uri="{FF2B5EF4-FFF2-40B4-BE49-F238E27FC236}">
                <a16:creationId xmlns="" xmlns:a16="http://schemas.microsoft.com/office/drawing/2014/main" id="{65115F1F-EEB8-844C-A387-3ABF2CDEE663}"/>
              </a:ext>
            </a:extLst>
          </p:cNvPr>
          <p:cNvSpPr/>
          <p:nvPr/>
        </p:nvSpPr>
        <p:spPr bwMode="white">
          <a:xfrm>
            <a:off x="0" y="1235075"/>
            <a:ext cx="12192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s-ES" sz="1800"/>
          </a:p>
        </p:txBody>
      </p:sp>
      <p:sp>
        <p:nvSpPr>
          <p:cNvPr id="6" name="Rectangle 7">
            <a:extLst>
              <a:ext uri="{FF2B5EF4-FFF2-40B4-BE49-F238E27FC236}">
                <a16:creationId xmlns="" xmlns:a16="http://schemas.microsoft.com/office/drawing/2014/main" id="{9793EFB2-37A2-5D48-BCFC-AEFC6BF538CA}"/>
              </a:ext>
            </a:extLst>
          </p:cNvPr>
          <p:cNvSpPr/>
          <p:nvPr/>
        </p:nvSpPr>
        <p:spPr>
          <a:xfrm>
            <a:off x="0" y="1279525"/>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s-ES" sz="1800"/>
          </a:p>
        </p:txBody>
      </p:sp>
      <p:sp>
        <p:nvSpPr>
          <p:cNvPr id="7" name="Rectangle 8">
            <a:extLst>
              <a:ext uri="{FF2B5EF4-FFF2-40B4-BE49-F238E27FC236}">
                <a16:creationId xmlns="" xmlns:a16="http://schemas.microsoft.com/office/drawing/2014/main" id="{76EBE18B-A000-7E43-A17E-32E291DA10B9}"/>
              </a:ext>
            </a:extLst>
          </p:cNvPr>
          <p:cNvSpPr/>
          <p:nvPr/>
        </p:nvSpPr>
        <p:spPr>
          <a:xfrm>
            <a:off x="787400" y="1279525"/>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s-ES" sz="1800"/>
          </a:p>
        </p:txBody>
      </p:sp>
      <p:sp>
        <p:nvSpPr>
          <p:cNvPr id="9" name="8 Marcador de número de diapositiva">
            <a:extLst>
              <a:ext uri="{FF2B5EF4-FFF2-40B4-BE49-F238E27FC236}">
                <a16:creationId xmlns="" xmlns:a16="http://schemas.microsoft.com/office/drawing/2014/main" id="{C6708376-841B-8B4F-90CC-97873AC6652C}"/>
              </a:ext>
            </a:extLst>
          </p:cNvPr>
          <p:cNvSpPr>
            <a:spLocks noGrp="1"/>
          </p:cNvSpPr>
          <p:nvPr/>
        </p:nvSpPr>
        <p:spPr>
          <a:xfrm>
            <a:off x="0" y="0"/>
            <a:ext cx="0" cy="0"/>
          </a:xfrm>
        </p:spPr>
        <p:txBody>
          <a:bodyPr>
            <a:normAutofit fontScale="25000" lnSpcReduction="20000"/>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pPr>
            <a:fld id="{951E42C8-E471-D448-BABC-3780F3C160BC}" type="slidenum">
              <a:rPr lang="es-ES" altLang="es-EC" sz="500"/>
              <a:pPr algn="ctr" eaLnBrk="1" hangingPunct="1">
                <a:lnSpc>
                  <a:spcPct val="80000"/>
                </a:lnSpc>
              </a:pPr>
              <a:t>‹Nº›</a:t>
            </a:fld>
            <a:endParaRPr lang="es-ES" altLang="es-EC" sz="400" b="1">
              <a:solidFill>
                <a:srgbClr val="FFFFFF"/>
              </a:solidFill>
            </a:endParaRPr>
          </a:p>
        </p:txBody>
      </p:sp>
      <p:sp>
        <p:nvSpPr>
          <p:cNvPr id="2" name="Title 1"/>
          <p:cNvSpPr>
            <a:spLocks noGrp="1"/>
          </p:cNvSpPr>
          <p:nvPr>
            <p:ph type="title"/>
          </p:nvPr>
        </p:nvSpPr>
        <p:spPr>
          <a:xfrm>
            <a:off x="816864" y="228600"/>
            <a:ext cx="10871200" cy="990600"/>
          </a:xfrm>
        </p:spPr>
        <p:txBody>
          <a:bodyPr/>
          <a:lstStyle/>
          <a:p>
            <a:r>
              <a:rPr lang="es-ES"/>
              <a:t>Haga clic para modificar el estilo de título del patrón</a:t>
            </a:r>
          </a:p>
        </p:txBody>
      </p:sp>
      <p:sp>
        <p:nvSpPr>
          <p:cNvPr id="8" name="Content Placeholder 7"/>
          <p:cNvSpPr>
            <a:spLocks noGrp="1"/>
          </p:cNvSpPr>
          <p:nvPr>
            <p:ph sz="quarter" idx="1"/>
          </p:nvPr>
        </p:nvSpPr>
        <p:spPr>
          <a:xfrm>
            <a:off x="816864" y="1600200"/>
            <a:ext cx="10871200" cy="4495800"/>
          </a:xfrm>
        </p:spPr>
        <p:txBody>
          <a:bodyPr/>
          <a:lstStyle>
            <a:lvl1pPr algn="just">
              <a:spcAft>
                <a:spcPts val="0"/>
              </a:spcAft>
              <a:defRPr/>
            </a:lvl1pPr>
            <a:lvl2pPr algn="just">
              <a:spcAft>
                <a:spcPts val="0"/>
              </a:spcAft>
              <a:defRPr/>
            </a:lvl2pPr>
            <a:lvl3pPr algn="just">
              <a:spcAft>
                <a:spcPts val="0"/>
              </a:spcAft>
              <a:defRPr/>
            </a:lvl3pPr>
            <a:lvl4pPr algn="just">
              <a:spcAft>
                <a:spcPts val="0"/>
              </a:spcAft>
              <a:defRPr/>
            </a:lvl4pPr>
            <a:lvl5pPr algn="just">
              <a:spcAft>
                <a:spcPts val="0"/>
              </a:spcAft>
              <a:defRPr/>
            </a:lvl5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10" name="Footer Placeholder 2">
            <a:extLst>
              <a:ext uri="{FF2B5EF4-FFF2-40B4-BE49-F238E27FC236}">
                <a16:creationId xmlns="" xmlns:a16="http://schemas.microsoft.com/office/drawing/2014/main" id="{140BE30C-0F04-704A-8E0B-A45FE541D37C}"/>
              </a:ext>
            </a:extLst>
          </p:cNvPr>
          <p:cNvSpPr>
            <a:spLocks noGrp="1"/>
          </p:cNvSpPr>
          <p:nvPr>
            <p:ph type="ftr" sz="quarter" idx="10"/>
          </p:nvPr>
        </p:nvSpPr>
        <p:spPr>
          <a:xfrm>
            <a:off x="812800" y="6350001"/>
            <a:ext cx="8932333" cy="365125"/>
          </a:xfrm>
          <a:prstGeom prst="rect">
            <a:avLst/>
          </a:prstGeom>
        </p:spPr>
        <p:txBody>
          <a:bodyPr vert="horz" wrap="square" lIns="91440" tIns="45720" rIns="91440" bIns="45720" numCol="1" anchor="ctr" anchorCtr="0" compatLnSpc="1">
            <a:prstTxWarp prst="textNoShape">
              <a:avLst/>
            </a:prstTxWarp>
          </a:bodyPr>
          <a:lstStyle>
            <a:lvl1pPr algn="r">
              <a:defRPr sz="1400" smtClean="0">
                <a:solidFill>
                  <a:schemeClr val="tx2"/>
                </a:solidFill>
                <a:latin typeface="Tw Cen MT" pitchFamily="34" charset="0"/>
              </a:defRPr>
            </a:lvl1pPr>
          </a:lstStyle>
          <a:p>
            <a:pPr>
              <a:defRPr/>
            </a:pPr>
            <a:r>
              <a:rPr lang="es-ES"/>
              <a:t>páginas web</a:t>
            </a:r>
          </a:p>
        </p:txBody>
      </p:sp>
      <p:sp>
        <p:nvSpPr>
          <p:cNvPr id="11" name="Rectangle 11">
            <a:extLst>
              <a:ext uri="{FF2B5EF4-FFF2-40B4-BE49-F238E27FC236}">
                <a16:creationId xmlns="" xmlns:a16="http://schemas.microsoft.com/office/drawing/2014/main" id="{3615E96D-A40C-F546-B024-1C663146AF1A}"/>
              </a:ext>
            </a:extLst>
          </p:cNvPr>
          <p:cNvSpPr>
            <a:spLocks noGrp="1" noChangeArrowheads="1"/>
          </p:cNvSpPr>
          <p:nvPr>
            <p:ph type="sldNum" sz="quarter" idx="11"/>
          </p:nvPr>
        </p:nvSpPr>
        <p:spPr bwMode="auto">
          <a:xfrm>
            <a:off x="9922933" y="6381750"/>
            <a:ext cx="1837267" cy="4127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lvl1pPr>
          </a:lstStyle>
          <a:p>
            <a:fld id="{A63E61DD-1C14-454B-8132-F1257E5D149F}" type="slidenum">
              <a:rPr lang="es-ES" altLang="es-EC"/>
              <a:pPr/>
              <a:t>‹Nº›</a:t>
            </a:fld>
            <a:endParaRPr lang="es-ES" altLang="es-EC"/>
          </a:p>
        </p:txBody>
      </p:sp>
    </p:spTree>
    <p:extLst>
      <p:ext uri="{BB962C8B-B14F-4D97-AF65-F5344CB8AC3E}">
        <p14:creationId xmlns:p14="http://schemas.microsoft.com/office/powerpoint/2010/main" val="39224846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_tradnl"/>
              <a:t>Clic para editar título</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n-US" dirty="0"/>
          </a:p>
        </p:txBody>
      </p:sp>
      <p:sp>
        <p:nvSpPr>
          <p:cNvPr id="4" name="Date Placeholder 3"/>
          <p:cNvSpPr>
            <a:spLocks noGrp="1"/>
          </p:cNvSpPr>
          <p:nvPr>
            <p:ph type="dt" sz="half" idx="10"/>
          </p:nvPr>
        </p:nvSpPr>
        <p:spPr/>
        <p:txBody>
          <a:bodyPr/>
          <a:lstStyle/>
          <a:p>
            <a:fld id="{B9D43029-9305-BF48-B7D7-BD919F0B8AAC}" type="datetimeFigureOut">
              <a:rPr lang="es-ES_tradnl" smtClean="0"/>
              <a:t>10/11/2019</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C85E040A-9C4C-B347-9EF0-B198E25983FD}" type="slidenum">
              <a:rPr lang="es-ES_tradnl" smtClean="0"/>
              <a:t>‹Nº›</a:t>
            </a:fld>
            <a:endParaRPr lang="es-ES_tradnl"/>
          </a:p>
        </p:txBody>
      </p:sp>
    </p:spTree>
    <p:extLst>
      <p:ext uri="{BB962C8B-B14F-4D97-AF65-F5344CB8AC3E}">
        <p14:creationId xmlns:p14="http://schemas.microsoft.com/office/powerpoint/2010/main" val="4147576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p>
            <a:fld id="{358E9C39-D233-9F46-80E2-135DCE553263}" type="datetimeFigureOut">
              <a:rPr lang="es-EC" smtClean="0"/>
              <a:t>10/11/2019</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664167FB-3E31-A240-BC2A-D709F2EE39C8}" type="slidenum">
              <a:rPr lang="es-EC" smtClean="0"/>
              <a:t>‹Nº›</a:t>
            </a:fld>
            <a:endParaRPr lang="es-EC"/>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0814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p>
            <a:fld id="{358E9C39-D233-9F46-80E2-135DCE553263}" type="datetimeFigureOut">
              <a:rPr lang="es-EC" smtClean="0"/>
              <a:t>10/11/2019</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664167FB-3E31-A240-BC2A-D709F2EE39C8}" type="slidenum">
              <a:rPr lang="es-EC" smtClean="0"/>
              <a:t>‹Nº›</a:t>
            </a:fld>
            <a:endParaRPr lang="es-EC"/>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77779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s-ES"/>
              <a:t>Editar los estilos de texto del patrón
Segundo nivel
Tercer nivel
Cuarto nivel
Quinto nivel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s-ES"/>
              <a:t>Editar los estilos de texto del patrón
Segundo nivel
Tercer nivel
Cuarto nivel
Quinto nivel</a:t>
            </a:r>
            <a:endParaRPr lang="en-US" dirty="0"/>
          </a:p>
        </p:txBody>
      </p:sp>
      <p:sp>
        <p:nvSpPr>
          <p:cNvPr id="5" name="Date Placeholder 4"/>
          <p:cNvSpPr>
            <a:spLocks noGrp="1"/>
          </p:cNvSpPr>
          <p:nvPr>
            <p:ph type="dt" sz="half" idx="10"/>
          </p:nvPr>
        </p:nvSpPr>
        <p:spPr/>
        <p:txBody>
          <a:bodyPr/>
          <a:lstStyle/>
          <a:p>
            <a:fld id="{358E9C39-D233-9F46-80E2-135DCE553263}" type="datetimeFigureOut">
              <a:rPr lang="es-EC" smtClean="0"/>
              <a:t>10/11/2019</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664167FB-3E31-A240-BC2A-D709F2EE39C8}" type="slidenum">
              <a:rPr lang="es-EC" smtClean="0"/>
              <a:t>‹Nº›</a:t>
            </a:fld>
            <a:endParaRPr lang="es-EC"/>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32376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
Segundo nivel
Tercer nivel
Cuarto nivel
Quinto nivel</a:t>
            </a:r>
            <a:endParaRPr lang="en-US" dirty="0"/>
          </a:p>
        </p:txBody>
      </p:sp>
      <p:sp>
        <p:nvSpPr>
          <p:cNvPr id="4" name="Content Placeholder 3"/>
          <p:cNvSpPr>
            <a:spLocks noGrp="1"/>
          </p:cNvSpPr>
          <p:nvPr>
            <p:ph sz="half" idx="2"/>
          </p:nvPr>
        </p:nvSpPr>
        <p:spPr>
          <a:xfrm>
            <a:off x="1447191" y="2824269"/>
            <a:ext cx="4645152" cy="2644457"/>
          </a:xfrm>
        </p:spPr>
        <p:txBody>
          <a:bodyPr/>
          <a:lstStyle/>
          <a:p>
            <a:pPr lvl="0"/>
            <a:r>
              <a:rPr lang="es-ES"/>
              <a:t>Editar los estilos de texto del patrón
Segundo nivel
Tercer nivel
Cuarto nivel
Quinto nivel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
Segundo nivel
Tercer nivel
Cuarto nivel
Quinto nivel</a:t>
            </a:r>
            <a:endParaRPr lang="en-US" dirty="0"/>
          </a:p>
        </p:txBody>
      </p:sp>
      <p:sp>
        <p:nvSpPr>
          <p:cNvPr id="6" name="Content Placeholder 5"/>
          <p:cNvSpPr>
            <a:spLocks noGrp="1"/>
          </p:cNvSpPr>
          <p:nvPr>
            <p:ph sz="quarter" idx="4"/>
          </p:nvPr>
        </p:nvSpPr>
        <p:spPr>
          <a:xfrm>
            <a:off x="6412362" y="2821491"/>
            <a:ext cx="4645152" cy="2637371"/>
          </a:xfrm>
        </p:spPr>
        <p:txBody>
          <a:bodyPr/>
          <a:lstStyle/>
          <a:p>
            <a:pPr lvl="0"/>
            <a:r>
              <a:rPr lang="es-ES"/>
              <a:t>Editar los estilos de texto del patrón
Segundo nivel
Tercer nivel
Cuarto nivel
Quinto nivel</a:t>
            </a:r>
            <a:endParaRPr lang="en-US" dirty="0"/>
          </a:p>
        </p:txBody>
      </p:sp>
      <p:sp>
        <p:nvSpPr>
          <p:cNvPr id="7" name="Date Placeholder 6"/>
          <p:cNvSpPr>
            <a:spLocks noGrp="1"/>
          </p:cNvSpPr>
          <p:nvPr>
            <p:ph type="dt" sz="half" idx="10"/>
          </p:nvPr>
        </p:nvSpPr>
        <p:spPr/>
        <p:txBody>
          <a:bodyPr/>
          <a:lstStyle/>
          <a:p>
            <a:fld id="{358E9C39-D233-9F46-80E2-135DCE553263}" type="datetimeFigureOut">
              <a:rPr lang="es-EC" smtClean="0"/>
              <a:t>10/11/2019</a:t>
            </a:fld>
            <a:endParaRPr lang="es-EC"/>
          </a:p>
        </p:txBody>
      </p:sp>
      <p:sp>
        <p:nvSpPr>
          <p:cNvPr id="8" name="Footer Placeholder 7"/>
          <p:cNvSpPr>
            <a:spLocks noGrp="1"/>
          </p:cNvSpPr>
          <p:nvPr>
            <p:ph type="ftr" sz="quarter" idx="11"/>
          </p:nvPr>
        </p:nvSpPr>
        <p:spPr/>
        <p:txBody>
          <a:bodyPr/>
          <a:lstStyle/>
          <a:p>
            <a:endParaRPr lang="es-EC"/>
          </a:p>
        </p:txBody>
      </p:sp>
      <p:sp>
        <p:nvSpPr>
          <p:cNvPr id="9" name="Slide Number Placeholder 8"/>
          <p:cNvSpPr>
            <a:spLocks noGrp="1"/>
          </p:cNvSpPr>
          <p:nvPr>
            <p:ph type="sldNum" sz="quarter" idx="12"/>
          </p:nvPr>
        </p:nvSpPr>
        <p:spPr/>
        <p:txBody>
          <a:bodyPr/>
          <a:lstStyle/>
          <a:p>
            <a:fld id="{664167FB-3E31-A240-BC2A-D709F2EE39C8}" type="slidenum">
              <a:rPr lang="es-EC" smtClean="0"/>
              <a:t>‹Nº›</a:t>
            </a:fld>
            <a:endParaRPr lang="es-EC"/>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01813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358E9C39-D233-9F46-80E2-135DCE553263}" type="datetimeFigureOut">
              <a:rPr lang="es-EC" smtClean="0"/>
              <a:t>10/11/2019</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664167FB-3E31-A240-BC2A-D709F2EE39C8}" type="slidenum">
              <a:rPr lang="es-EC" smtClean="0"/>
              <a:t>‹Nº›</a:t>
            </a:fld>
            <a:endParaRPr lang="es-EC"/>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00355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8E9C39-D233-9F46-80E2-135DCE553263}" type="datetimeFigureOut">
              <a:rPr lang="es-EC" smtClean="0"/>
              <a:t>10/11/2019</a:t>
            </a:fld>
            <a:endParaRPr lang="es-EC"/>
          </a:p>
        </p:txBody>
      </p:sp>
      <p:sp>
        <p:nvSpPr>
          <p:cNvPr id="3" name="Footer Placeholder 2"/>
          <p:cNvSpPr>
            <a:spLocks noGrp="1"/>
          </p:cNvSpPr>
          <p:nvPr>
            <p:ph type="ftr" sz="quarter" idx="11"/>
          </p:nvPr>
        </p:nvSpPr>
        <p:spPr/>
        <p:txBody>
          <a:bodyPr/>
          <a:lstStyle/>
          <a:p>
            <a:endParaRPr lang="es-EC"/>
          </a:p>
        </p:txBody>
      </p:sp>
      <p:sp>
        <p:nvSpPr>
          <p:cNvPr id="4" name="Slide Number Placeholder 3"/>
          <p:cNvSpPr>
            <a:spLocks noGrp="1"/>
          </p:cNvSpPr>
          <p:nvPr>
            <p:ph type="sldNum" sz="quarter" idx="12"/>
          </p:nvPr>
        </p:nvSpPr>
        <p:spPr/>
        <p:txBody>
          <a:bodyPr/>
          <a:lstStyle/>
          <a:p>
            <a:fld id="{664167FB-3E31-A240-BC2A-D709F2EE39C8}" type="slidenum">
              <a:rPr lang="es-EC" smtClean="0"/>
              <a:t>‹Nº›</a:t>
            </a:fld>
            <a:endParaRPr lang="es-EC"/>
          </a:p>
        </p:txBody>
      </p:sp>
    </p:spTree>
    <p:extLst>
      <p:ext uri="{BB962C8B-B14F-4D97-AF65-F5344CB8AC3E}">
        <p14:creationId xmlns:p14="http://schemas.microsoft.com/office/powerpoint/2010/main" val="3103484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s-ES"/>
              <a:t>Editar los estilos de texto del patrón
Segundo nivel
Tercer nivel
Cuarto nivel
Quinto nivel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
Segundo nivel
Tercer nivel
Cuarto nivel
Quinto nivel</a:t>
            </a:r>
            <a:endParaRPr lang="en-US" dirty="0"/>
          </a:p>
        </p:txBody>
      </p:sp>
      <p:sp>
        <p:nvSpPr>
          <p:cNvPr id="5" name="Date Placeholder 4"/>
          <p:cNvSpPr>
            <a:spLocks noGrp="1"/>
          </p:cNvSpPr>
          <p:nvPr>
            <p:ph type="dt" sz="half" idx="10"/>
          </p:nvPr>
        </p:nvSpPr>
        <p:spPr/>
        <p:txBody>
          <a:bodyPr/>
          <a:lstStyle/>
          <a:p>
            <a:fld id="{358E9C39-D233-9F46-80E2-135DCE553263}" type="datetimeFigureOut">
              <a:rPr lang="es-EC" smtClean="0"/>
              <a:t>10/11/2019</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664167FB-3E31-A240-BC2A-D709F2EE39C8}" type="slidenum">
              <a:rPr lang="es-EC" smtClean="0"/>
              <a:t>‹Nº›</a:t>
            </a:fld>
            <a:endParaRPr lang="es-EC"/>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43423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
Segundo nivel
Tercer nivel
Cuarto nivel
Quinto nivel</a:t>
            </a:r>
            <a:endParaRPr lang="en-US" dirty="0"/>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58E9C39-D233-9F46-80E2-135DCE553263}" type="datetimeFigureOut">
              <a:rPr lang="es-EC" smtClean="0"/>
              <a:t>10/11/2019</a:t>
            </a:fld>
            <a:endParaRPr lang="es-EC"/>
          </a:p>
        </p:txBody>
      </p:sp>
      <p:sp>
        <p:nvSpPr>
          <p:cNvPr id="6" name="Footer Placeholder 5"/>
          <p:cNvSpPr>
            <a:spLocks noGrp="1"/>
          </p:cNvSpPr>
          <p:nvPr>
            <p:ph type="ftr" sz="quarter" idx="11"/>
          </p:nvPr>
        </p:nvSpPr>
        <p:spPr>
          <a:xfrm>
            <a:off x="1447382" y="318640"/>
            <a:ext cx="5541004" cy="320931"/>
          </a:xfrm>
        </p:spPr>
        <p:txBody>
          <a:bodyPr/>
          <a:lstStyle/>
          <a:p>
            <a:endParaRPr lang="es-EC"/>
          </a:p>
        </p:txBody>
      </p:sp>
      <p:sp>
        <p:nvSpPr>
          <p:cNvPr id="7" name="Slide Number Placeholder 6"/>
          <p:cNvSpPr>
            <a:spLocks noGrp="1"/>
          </p:cNvSpPr>
          <p:nvPr>
            <p:ph type="sldNum" sz="quarter" idx="12"/>
          </p:nvPr>
        </p:nvSpPr>
        <p:spPr/>
        <p:txBody>
          <a:bodyPr/>
          <a:lstStyle/>
          <a:p>
            <a:fld id="{664167FB-3E31-A240-BC2A-D709F2EE39C8}" type="slidenum">
              <a:rPr lang="es-EC" smtClean="0"/>
              <a:t>‹Nº›</a:t>
            </a:fld>
            <a:endParaRPr lang="es-EC"/>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27718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5">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358E9C39-D233-9F46-80E2-135DCE553263}" type="datetimeFigureOut">
              <a:rPr lang="es-EC" smtClean="0"/>
              <a:t>10/11/2019</a:t>
            </a:fld>
            <a:endParaRPr lang="es-EC"/>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s-EC"/>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64167FB-3E31-A240-BC2A-D709F2EE39C8}" type="slidenum">
              <a:rPr lang="es-EC" smtClean="0"/>
              <a:t>‹Nº›</a:t>
            </a:fld>
            <a:endParaRPr lang="es-EC"/>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3969996"/>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20" r:id="rId13"/>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mailto:quezadaspablo@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compu2019/BaseDeDatos" TargetMode="External"/><Relationship Id="rId2" Type="http://schemas.openxmlformats.org/officeDocument/2006/relationships/hyperlink" Target="https://b.socrative.com/teacher/#import-quiz/43036802"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 xmlns:a16="http://schemas.microsoft.com/office/drawing/2014/main" id="{D53BBECD-ECAF-A74D-B2B2-85DD41E9A939}"/>
              </a:ext>
            </a:extLst>
          </p:cNvPr>
          <p:cNvSpPr>
            <a:spLocks noGrp="1"/>
          </p:cNvSpPr>
          <p:nvPr>
            <p:ph type="subTitle" idx="1"/>
          </p:nvPr>
        </p:nvSpPr>
        <p:spPr>
          <a:xfrm>
            <a:off x="3180678" y="3923349"/>
            <a:ext cx="6392813" cy="879614"/>
          </a:xfrm>
        </p:spPr>
        <p:txBody>
          <a:bodyPr>
            <a:normAutofit/>
          </a:bodyPr>
          <a:lstStyle/>
          <a:p>
            <a:pPr algn="ctr"/>
            <a:r>
              <a:rPr lang="es-EC" dirty="0"/>
              <a:t>Pablo Alejandro Quezada Sarmiento</a:t>
            </a:r>
          </a:p>
          <a:p>
            <a:pPr algn="ctr"/>
            <a:endParaRPr lang="es-EC" dirty="0"/>
          </a:p>
          <a:p>
            <a:pPr algn="ctr"/>
            <a:endParaRPr lang="es-EC" dirty="0"/>
          </a:p>
        </p:txBody>
      </p:sp>
      <p:sp>
        <p:nvSpPr>
          <p:cNvPr id="6" name="CuadroTexto 5">
            <a:extLst>
              <a:ext uri="{FF2B5EF4-FFF2-40B4-BE49-F238E27FC236}">
                <a16:creationId xmlns="" xmlns:a16="http://schemas.microsoft.com/office/drawing/2014/main" id="{04ED8013-0E84-504F-93FC-C644AA00351F}"/>
              </a:ext>
            </a:extLst>
          </p:cNvPr>
          <p:cNvSpPr txBox="1"/>
          <p:nvPr/>
        </p:nvSpPr>
        <p:spPr>
          <a:xfrm>
            <a:off x="4645265" y="4479797"/>
            <a:ext cx="3463637" cy="646331"/>
          </a:xfrm>
          <a:prstGeom prst="rect">
            <a:avLst/>
          </a:prstGeom>
          <a:noFill/>
        </p:spPr>
        <p:txBody>
          <a:bodyPr wrap="square" rtlCol="0">
            <a:spAutoFit/>
          </a:bodyPr>
          <a:lstStyle/>
          <a:p>
            <a:pPr algn="ctr"/>
            <a:r>
              <a:rPr lang="es-EC" dirty="0">
                <a:hlinkClick r:id="rId2"/>
              </a:rPr>
              <a:t>quezadaspablo@gmail.com</a:t>
            </a:r>
            <a:endParaRPr lang="es-EC" dirty="0"/>
          </a:p>
          <a:p>
            <a:pPr algn="ctr"/>
            <a:r>
              <a:rPr lang="es-EC" dirty="0"/>
              <a:t>@paquesar</a:t>
            </a:r>
          </a:p>
        </p:txBody>
      </p:sp>
      <p:pic>
        <p:nvPicPr>
          <p:cNvPr id="7" name="Imagen 6">
            <a:extLst>
              <a:ext uri="{FF2B5EF4-FFF2-40B4-BE49-F238E27FC236}">
                <a16:creationId xmlns="" xmlns:a16="http://schemas.microsoft.com/office/drawing/2014/main" id="{2689EBB4-B8A6-4A4D-B726-240AFB0F7168}"/>
              </a:ext>
            </a:extLst>
          </p:cNvPr>
          <p:cNvPicPr>
            <a:picLocks noChangeAspect="1"/>
          </p:cNvPicPr>
          <p:nvPr/>
        </p:nvPicPr>
        <p:blipFill>
          <a:blip r:embed="rId3"/>
          <a:stretch>
            <a:fillRect/>
          </a:stretch>
        </p:blipFill>
        <p:spPr>
          <a:xfrm>
            <a:off x="2018371" y="254885"/>
            <a:ext cx="8887521" cy="1485900"/>
          </a:xfrm>
          <a:prstGeom prst="rect">
            <a:avLst/>
          </a:prstGeom>
        </p:spPr>
      </p:pic>
      <p:sp>
        <p:nvSpPr>
          <p:cNvPr id="8" name="CuadroTexto 7">
            <a:extLst>
              <a:ext uri="{FF2B5EF4-FFF2-40B4-BE49-F238E27FC236}">
                <a16:creationId xmlns="" xmlns:a16="http://schemas.microsoft.com/office/drawing/2014/main" id="{DC7FE7D2-1DF3-A340-9AD5-4BD4D310772A}"/>
              </a:ext>
            </a:extLst>
          </p:cNvPr>
          <p:cNvSpPr txBox="1"/>
          <p:nvPr/>
        </p:nvSpPr>
        <p:spPr>
          <a:xfrm>
            <a:off x="3430992" y="2317662"/>
            <a:ext cx="7069873" cy="954107"/>
          </a:xfrm>
          <a:prstGeom prst="rect">
            <a:avLst/>
          </a:prstGeom>
          <a:noFill/>
        </p:spPr>
        <p:txBody>
          <a:bodyPr wrap="square" rtlCol="0">
            <a:spAutoFit/>
          </a:bodyPr>
          <a:lstStyle/>
          <a:p>
            <a:pPr algn="ctr"/>
            <a:r>
              <a:rPr lang="es-EC" sz="2800" dirty="0">
                <a:solidFill>
                  <a:srgbClr val="00B050"/>
                </a:solidFill>
              </a:rPr>
              <a:t>FACULTAD DE MECÁNICA</a:t>
            </a:r>
          </a:p>
          <a:p>
            <a:pPr algn="ctr"/>
            <a:r>
              <a:rPr lang="es-EC" sz="2800" dirty="0">
                <a:solidFill>
                  <a:srgbClr val="00B050"/>
                </a:solidFill>
              </a:rPr>
              <a:t>BASE DE DATOS</a:t>
            </a:r>
          </a:p>
        </p:txBody>
      </p:sp>
    </p:spTree>
    <p:extLst>
      <p:ext uri="{BB962C8B-B14F-4D97-AF65-F5344CB8AC3E}">
        <p14:creationId xmlns:p14="http://schemas.microsoft.com/office/powerpoint/2010/main" val="3379291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F7D02262-6F17-F546-8DF5-249CC21A21AC}"/>
              </a:ext>
            </a:extLst>
          </p:cNvPr>
          <p:cNvSpPr>
            <a:spLocks noGrp="1"/>
          </p:cNvSpPr>
          <p:nvPr>
            <p:ph type="title"/>
          </p:nvPr>
        </p:nvSpPr>
        <p:spPr/>
        <p:txBody>
          <a:bodyPr/>
          <a:lstStyle/>
          <a:p>
            <a:endParaRPr lang="es-EC"/>
          </a:p>
        </p:txBody>
      </p:sp>
      <p:sp>
        <p:nvSpPr>
          <p:cNvPr id="3" name="Marcador de contenido 2">
            <a:extLst>
              <a:ext uri="{FF2B5EF4-FFF2-40B4-BE49-F238E27FC236}">
                <a16:creationId xmlns="" xmlns:a16="http://schemas.microsoft.com/office/drawing/2014/main" id="{3A4EC39A-05DB-804A-8501-3128475F365A}"/>
              </a:ext>
            </a:extLst>
          </p:cNvPr>
          <p:cNvSpPr>
            <a:spLocks noGrp="1"/>
          </p:cNvSpPr>
          <p:nvPr>
            <p:ph sz="quarter" idx="13"/>
          </p:nvPr>
        </p:nvSpPr>
        <p:spPr/>
        <p:txBody>
          <a:bodyPr/>
          <a:lstStyle/>
          <a:p>
            <a:r>
              <a:rPr lang="es-EC" dirty="0"/>
              <a:t>El diseño de una base de datos es un proceso complejo que abarca decisiones a muy distintos niveles. La complejidad se controla mejor si se descompone el problema en subproblemas y se resuelve cada uno de estos subproblemas independientemente, utilizando técnicas específicas</a:t>
            </a:r>
          </a:p>
        </p:txBody>
      </p:sp>
    </p:spTree>
    <p:extLst>
      <p:ext uri="{BB962C8B-B14F-4D97-AF65-F5344CB8AC3E}">
        <p14:creationId xmlns:p14="http://schemas.microsoft.com/office/powerpoint/2010/main" val="1169196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F6DB9FA7-64EF-7B48-87E5-E06759D0F85C}"/>
              </a:ext>
            </a:extLst>
          </p:cNvPr>
          <p:cNvSpPr>
            <a:spLocks noGrp="1"/>
          </p:cNvSpPr>
          <p:nvPr>
            <p:ph type="title"/>
          </p:nvPr>
        </p:nvSpPr>
        <p:spPr/>
        <p:txBody>
          <a:bodyPr/>
          <a:lstStyle/>
          <a:p>
            <a:endParaRPr lang="es-EC"/>
          </a:p>
        </p:txBody>
      </p:sp>
      <p:sp>
        <p:nvSpPr>
          <p:cNvPr id="3" name="Marcador de contenido 2">
            <a:extLst>
              <a:ext uri="{FF2B5EF4-FFF2-40B4-BE49-F238E27FC236}">
                <a16:creationId xmlns="" xmlns:a16="http://schemas.microsoft.com/office/drawing/2014/main" id="{CC7EE2F7-F419-2049-86D6-00305D131D02}"/>
              </a:ext>
            </a:extLst>
          </p:cNvPr>
          <p:cNvSpPr>
            <a:spLocks noGrp="1"/>
          </p:cNvSpPr>
          <p:nvPr>
            <p:ph sz="quarter" idx="13"/>
          </p:nvPr>
        </p:nvSpPr>
        <p:spPr/>
        <p:txBody>
          <a:bodyPr/>
          <a:lstStyle/>
          <a:p>
            <a:r>
              <a:rPr lang="es-EC" b="1" dirty="0"/>
              <a:t>Modelo Conceptual.</a:t>
            </a:r>
            <a:endParaRPr lang="es-EC" dirty="0"/>
          </a:p>
          <a:p>
            <a:r>
              <a:rPr lang="es-EC" dirty="0"/>
              <a:t>“Se utilizan para representar la realidad a un alto nivel de abstracción. Mediante los modelos conceptuales se puede construir una descripción de la realidad fácil de entender.”</a:t>
            </a:r>
          </a:p>
          <a:p>
            <a:r>
              <a:rPr lang="es-EC" dirty="0"/>
              <a:t>Se utiliza para la abstracción de la base de datos, para construir una descripción para entender en la realida</a:t>
            </a:r>
          </a:p>
          <a:p>
            <a:endParaRPr lang="es-EC" dirty="0"/>
          </a:p>
        </p:txBody>
      </p:sp>
    </p:spTree>
    <p:extLst>
      <p:ext uri="{BB962C8B-B14F-4D97-AF65-F5344CB8AC3E}">
        <p14:creationId xmlns:p14="http://schemas.microsoft.com/office/powerpoint/2010/main" val="930821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4AA6BF18-7D69-624F-A589-926D87D2C8ED}"/>
              </a:ext>
            </a:extLst>
          </p:cNvPr>
          <p:cNvSpPr>
            <a:spLocks noGrp="1"/>
          </p:cNvSpPr>
          <p:nvPr>
            <p:ph type="title"/>
          </p:nvPr>
        </p:nvSpPr>
        <p:spPr/>
        <p:txBody>
          <a:bodyPr/>
          <a:lstStyle/>
          <a:p>
            <a:endParaRPr lang="es-EC"/>
          </a:p>
        </p:txBody>
      </p:sp>
      <p:sp>
        <p:nvSpPr>
          <p:cNvPr id="3" name="Marcador de contenido 2">
            <a:extLst>
              <a:ext uri="{FF2B5EF4-FFF2-40B4-BE49-F238E27FC236}">
                <a16:creationId xmlns="" xmlns:a16="http://schemas.microsoft.com/office/drawing/2014/main" id="{E7E1D05E-092B-7C46-BFFD-4D3E1F7DA5C1}"/>
              </a:ext>
            </a:extLst>
          </p:cNvPr>
          <p:cNvSpPr>
            <a:spLocks noGrp="1"/>
          </p:cNvSpPr>
          <p:nvPr>
            <p:ph sz="quarter" idx="13"/>
          </p:nvPr>
        </p:nvSpPr>
        <p:spPr/>
        <p:txBody>
          <a:bodyPr/>
          <a:lstStyle/>
          <a:p>
            <a:r>
              <a:rPr lang="es-EC" b="1" dirty="0"/>
              <a:t>Modelo Lógico.</a:t>
            </a:r>
            <a:endParaRPr lang="es-EC" dirty="0"/>
          </a:p>
          <a:p>
            <a:r>
              <a:rPr lang="es-EC" dirty="0"/>
              <a:t>“Es una descripción de la estructura de la base de datos en términos de las estructuras de datos que puede procesar un tipo de SGBD     (SISTEMA DE GESTION DE BASE DE DATOS). Un modelo lógico es un lenguaje usado para especificar esquemas lógicos (modelo relacional, modelo de red, etc.). El diseño lógico depende del tipo de SGBD que se vaya a utilizar, no depende del producto concreto</a:t>
            </a:r>
          </a:p>
          <a:p>
            <a:endParaRPr lang="es-EC" dirty="0"/>
          </a:p>
        </p:txBody>
      </p:sp>
    </p:spTree>
    <p:extLst>
      <p:ext uri="{BB962C8B-B14F-4D97-AF65-F5344CB8AC3E}">
        <p14:creationId xmlns:p14="http://schemas.microsoft.com/office/powerpoint/2010/main" val="2739512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0DF5DCB6-83AC-B74E-BB67-D3CCED35CCA3}"/>
              </a:ext>
            </a:extLst>
          </p:cNvPr>
          <p:cNvSpPr>
            <a:spLocks noGrp="1"/>
          </p:cNvSpPr>
          <p:nvPr>
            <p:ph type="title"/>
          </p:nvPr>
        </p:nvSpPr>
        <p:spPr/>
        <p:txBody>
          <a:bodyPr/>
          <a:lstStyle/>
          <a:p>
            <a:endParaRPr lang="es-EC"/>
          </a:p>
        </p:txBody>
      </p:sp>
      <p:sp>
        <p:nvSpPr>
          <p:cNvPr id="3" name="Marcador de contenido 2">
            <a:extLst>
              <a:ext uri="{FF2B5EF4-FFF2-40B4-BE49-F238E27FC236}">
                <a16:creationId xmlns="" xmlns:a16="http://schemas.microsoft.com/office/drawing/2014/main" id="{3FCE8C1F-47BC-BB43-B685-9116AAF5CC23}"/>
              </a:ext>
            </a:extLst>
          </p:cNvPr>
          <p:cNvSpPr>
            <a:spLocks noGrp="1"/>
          </p:cNvSpPr>
          <p:nvPr>
            <p:ph sz="quarter" idx="13"/>
          </p:nvPr>
        </p:nvSpPr>
        <p:spPr/>
        <p:txBody>
          <a:bodyPr/>
          <a:lstStyle/>
          <a:p>
            <a:r>
              <a:rPr lang="es-EC" b="1" dirty="0"/>
              <a:t>Modelo Físico.</a:t>
            </a:r>
            <a:endParaRPr lang="es-EC" dirty="0"/>
          </a:p>
          <a:p>
            <a:r>
              <a:rPr lang="es-EC" dirty="0"/>
              <a:t>“Es una descripción de la implementación de una base de datos en memoria secundaria: las estructuras de almacenamiento y los métodos utilizados para tener un acceso eficiente a los datos. Por ello, el diseño físico depende del SGBD concreto y el esquema físico se expresa mediante su lenguaje de definición de dato</a:t>
            </a:r>
          </a:p>
          <a:p>
            <a:endParaRPr lang="es-EC" dirty="0"/>
          </a:p>
        </p:txBody>
      </p:sp>
    </p:spTree>
    <p:extLst>
      <p:ext uri="{BB962C8B-B14F-4D97-AF65-F5344CB8AC3E}">
        <p14:creationId xmlns:p14="http://schemas.microsoft.com/office/powerpoint/2010/main" val="36952145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308C19A-347B-B041-A68B-53A7CD435F61}"/>
              </a:ext>
            </a:extLst>
          </p:cNvPr>
          <p:cNvSpPr>
            <a:spLocks noGrp="1"/>
          </p:cNvSpPr>
          <p:nvPr>
            <p:ph type="title"/>
          </p:nvPr>
        </p:nvSpPr>
        <p:spPr/>
        <p:txBody>
          <a:bodyPr/>
          <a:lstStyle/>
          <a:p>
            <a:r>
              <a:rPr lang="es-EC" b="1" dirty="0"/>
              <a:t>Sistema de gestión de Base de datos</a:t>
            </a:r>
            <a:endParaRPr lang="es-EC" dirty="0"/>
          </a:p>
        </p:txBody>
      </p:sp>
      <p:sp>
        <p:nvSpPr>
          <p:cNvPr id="3" name="Marcador de contenido 2">
            <a:extLst>
              <a:ext uri="{FF2B5EF4-FFF2-40B4-BE49-F238E27FC236}">
                <a16:creationId xmlns="" xmlns:a16="http://schemas.microsoft.com/office/drawing/2014/main" id="{CA3D8A2E-D8A3-0F48-9931-0BD41F0A2265}"/>
              </a:ext>
            </a:extLst>
          </p:cNvPr>
          <p:cNvSpPr>
            <a:spLocks noGrp="1"/>
          </p:cNvSpPr>
          <p:nvPr>
            <p:ph sz="quarter" idx="13"/>
          </p:nvPr>
        </p:nvSpPr>
        <p:spPr/>
        <p:txBody>
          <a:bodyPr/>
          <a:lstStyle/>
          <a:p>
            <a:r>
              <a:rPr lang="es-EC" dirty="0"/>
              <a:t>“Es el conjunto de programas que permiten definir, manipular y utilizar la información que contienen las bases de datos.”</a:t>
            </a:r>
          </a:p>
          <a:p>
            <a:r>
              <a:rPr lang="es-EC" dirty="0"/>
              <a:t>“Debe ser capaz de aceptar definiciones de datos (esquemas externos, el esquema Conceptual, el esquema interno, y todas las correspondencias asociadas) en versión fuente y convertirlas en la versión objeto apropiad</a:t>
            </a:r>
          </a:p>
          <a:p>
            <a:endParaRPr lang="es-EC" dirty="0"/>
          </a:p>
        </p:txBody>
      </p:sp>
    </p:spTree>
    <p:extLst>
      <p:ext uri="{BB962C8B-B14F-4D97-AF65-F5344CB8AC3E}">
        <p14:creationId xmlns:p14="http://schemas.microsoft.com/office/powerpoint/2010/main" val="13229347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43F24EFB-431C-7547-86E6-DC2B9F9BBCFF}"/>
              </a:ext>
            </a:extLst>
          </p:cNvPr>
          <p:cNvSpPr>
            <a:spLocks noGrp="1"/>
          </p:cNvSpPr>
          <p:nvPr>
            <p:ph type="title"/>
          </p:nvPr>
        </p:nvSpPr>
        <p:spPr/>
        <p:txBody>
          <a:bodyPr/>
          <a:lstStyle/>
          <a:p>
            <a:endParaRPr lang="es-EC"/>
          </a:p>
        </p:txBody>
      </p:sp>
      <p:sp>
        <p:nvSpPr>
          <p:cNvPr id="3" name="Marcador de contenido 2">
            <a:extLst>
              <a:ext uri="{FF2B5EF4-FFF2-40B4-BE49-F238E27FC236}">
                <a16:creationId xmlns="" xmlns:a16="http://schemas.microsoft.com/office/drawing/2014/main" id="{E98F9B81-8F43-4E44-9FC9-05443F2E31AE}"/>
              </a:ext>
            </a:extLst>
          </p:cNvPr>
          <p:cNvSpPr>
            <a:spLocks noGrp="1"/>
          </p:cNvSpPr>
          <p:nvPr>
            <p:ph sz="quarter" idx="13"/>
          </p:nvPr>
        </p:nvSpPr>
        <p:spPr/>
        <p:txBody>
          <a:bodyPr/>
          <a:lstStyle/>
          <a:p>
            <a:r>
              <a:rPr lang="es-EC" b="1" dirty="0"/>
              <a:t>ENTIDADES.</a:t>
            </a:r>
            <a:endParaRPr lang="es-EC" dirty="0"/>
          </a:p>
          <a:p>
            <a:r>
              <a:rPr lang="es-EC" dirty="0"/>
              <a:t>Es una clase generalizada de personas, lugares o cosas (objetos), para los cuales se recopilan, almacenan y mantienen datos</a:t>
            </a:r>
          </a:p>
          <a:p>
            <a:r>
              <a:rPr lang="es-EC" b="1" dirty="0"/>
              <a:t>ATRIBUTOS.</a:t>
            </a:r>
            <a:endParaRPr lang="es-EC" dirty="0"/>
          </a:p>
          <a:p>
            <a:r>
              <a:rPr lang="es-EC" dirty="0"/>
              <a:t>Es una característica de una entidad.</a:t>
            </a:r>
          </a:p>
          <a:p>
            <a:r>
              <a:rPr lang="es-EC" dirty="0"/>
              <a:t>INDICADORES</a:t>
            </a:r>
          </a:p>
          <a:p>
            <a:endParaRPr lang="es-EC" dirty="0"/>
          </a:p>
        </p:txBody>
      </p:sp>
    </p:spTree>
    <p:extLst>
      <p:ext uri="{BB962C8B-B14F-4D97-AF65-F5344CB8AC3E}">
        <p14:creationId xmlns:p14="http://schemas.microsoft.com/office/powerpoint/2010/main" val="6268518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61FFB98F-FBE9-B548-992F-99E7598898E8}"/>
              </a:ext>
            </a:extLst>
          </p:cNvPr>
          <p:cNvSpPr>
            <a:spLocks noGrp="1"/>
          </p:cNvSpPr>
          <p:nvPr>
            <p:ph type="title"/>
          </p:nvPr>
        </p:nvSpPr>
        <p:spPr/>
        <p:txBody>
          <a:bodyPr/>
          <a:lstStyle/>
          <a:p>
            <a:endParaRPr lang="es-EC"/>
          </a:p>
        </p:txBody>
      </p:sp>
      <p:sp>
        <p:nvSpPr>
          <p:cNvPr id="3" name="Marcador de contenido 2">
            <a:extLst>
              <a:ext uri="{FF2B5EF4-FFF2-40B4-BE49-F238E27FC236}">
                <a16:creationId xmlns="" xmlns:a16="http://schemas.microsoft.com/office/drawing/2014/main" id="{BD836D93-B564-F646-ADA3-7283934EBFD5}"/>
              </a:ext>
            </a:extLst>
          </p:cNvPr>
          <p:cNvSpPr>
            <a:spLocks noGrp="1"/>
          </p:cNvSpPr>
          <p:nvPr>
            <p:ph sz="quarter" idx="13"/>
          </p:nvPr>
        </p:nvSpPr>
        <p:spPr/>
        <p:txBody>
          <a:bodyPr/>
          <a:lstStyle/>
          <a:p>
            <a:endParaRPr lang="es-EC"/>
          </a:p>
        </p:txBody>
      </p:sp>
      <p:pic>
        <p:nvPicPr>
          <p:cNvPr id="1026" name="Picture 2" descr="https://irfeyal.files.wordpress.com/2012/01/er-1.png?w=630">
            <a:extLst>
              <a:ext uri="{FF2B5EF4-FFF2-40B4-BE49-F238E27FC236}">
                <a16:creationId xmlns="" xmlns:a16="http://schemas.microsoft.com/office/drawing/2014/main" id="{A694A079-8703-C641-BE4E-CDDD6E01E8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500" y="2038350"/>
            <a:ext cx="8001000" cy="2781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43474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595D85FC-CE12-7743-B418-1B2B1D07C375}"/>
              </a:ext>
            </a:extLst>
          </p:cNvPr>
          <p:cNvSpPr>
            <a:spLocks noGrp="1"/>
          </p:cNvSpPr>
          <p:nvPr>
            <p:ph type="title"/>
          </p:nvPr>
        </p:nvSpPr>
        <p:spPr/>
        <p:txBody>
          <a:bodyPr/>
          <a:lstStyle/>
          <a:p>
            <a:endParaRPr lang="es-EC"/>
          </a:p>
        </p:txBody>
      </p:sp>
      <p:sp>
        <p:nvSpPr>
          <p:cNvPr id="3" name="Marcador de contenido 2">
            <a:extLst>
              <a:ext uri="{FF2B5EF4-FFF2-40B4-BE49-F238E27FC236}">
                <a16:creationId xmlns="" xmlns:a16="http://schemas.microsoft.com/office/drawing/2014/main" id="{B6AB8B60-E208-224C-A2BE-86AA6214BB5C}"/>
              </a:ext>
            </a:extLst>
          </p:cNvPr>
          <p:cNvSpPr>
            <a:spLocks noGrp="1"/>
          </p:cNvSpPr>
          <p:nvPr>
            <p:ph sz="quarter" idx="13"/>
          </p:nvPr>
        </p:nvSpPr>
        <p:spPr/>
        <p:txBody>
          <a:bodyPr/>
          <a:lstStyle/>
          <a:p>
            <a:endParaRPr lang="es-EC"/>
          </a:p>
        </p:txBody>
      </p:sp>
      <p:pic>
        <p:nvPicPr>
          <p:cNvPr id="2050" name="Picture 2" descr="https://irfeyal.files.wordpress.com/2012/01/er-1.jpg?w=630">
            <a:extLst>
              <a:ext uri="{FF2B5EF4-FFF2-40B4-BE49-F238E27FC236}">
                <a16:creationId xmlns="" xmlns:a16="http://schemas.microsoft.com/office/drawing/2014/main" id="{86BAB89A-EA5D-D841-A521-B0C6E2F1DE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500" y="939800"/>
            <a:ext cx="8001000" cy="497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18437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E398C61B-3A71-A941-9C33-9F7698D85B63}"/>
              </a:ext>
            </a:extLst>
          </p:cNvPr>
          <p:cNvSpPr>
            <a:spLocks noGrp="1"/>
          </p:cNvSpPr>
          <p:nvPr>
            <p:ph type="title"/>
          </p:nvPr>
        </p:nvSpPr>
        <p:spPr/>
        <p:txBody>
          <a:bodyPr/>
          <a:lstStyle/>
          <a:p>
            <a:endParaRPr lang="es-EC"/>
          </a:p>
        </p:txBody>
      </p:sp>
      <p:sp>
        <p:nvSpPr>
          <p:cNvPr id="3" name="Marcador de contenido 2">
            <a:extLst>
              <a:ext uri="{FF2B5EF4-FFF2-40B4-BE49-F238E27FC236}">
                <a16:creationId xmlns="" xmlns:a16="http://schemas.microsoft.com/office/drawing/2014/main" id="{00537AFD-C44A-9E4A-940A-7E8AA7491661}"/>
              </a:ext>
            </a:extLst>
          </p:cNvPr>
          <p:cNvSpPr>
            <a:spLocks noGrp="1"/>
          </p:cNvSpPr>
          <p:nvPr>
            <p:ph sz="quarter" idx="13"/>
          </p:nvPr>
        </p:nvSpPr>
        <p:spPr/>
        <p:txBody>
          <a:bodyPr/>
          <a:lstStyle/>
          <a:p>
            <a:r>
              <a:rPr lang="es-EC" dirty="0"/>
              <a:t>Diseño conceptual</a:t>
            </a:r>
          </a:p>
          <a:p>
            <a:r>
              <a:rPr lang="es-EC" dirty="0"/>
              <a:t>Diseño Lógico</a:t>
            </a:r>
          </a:p>
          <a:p>
            <a:r>
              <a:rPr lang="es-EC" dirty="0"/>
              <a:t>Diseño Físico</a:t>
            </a:r>
          </a:p>
          <a:p>
            <a:endParaRPr lang="es-EC" dirty="0"/>
          </a:p>
        </p:txBody>
      </p:sp>
    </p:spTree>
    <p:extLst>
      <p:ext uri="{BB962C8B-B14F-4D97-AF65-F5344CB8AC3E}">
        <p14:creationId xmlns:p14="http://schemas.microsoft.com/office/powerpoint/2010/main" val="9169042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093CBBCF-8000-7C41-B40D-926A4EBFBBC6}"/>
              </a:ext>
            </a:extLst>
          </p:cNvPr>
          <p:cNvSpPr>
            <a:spLocks noGrp="1"/>
          </p:cNvSpPr>
          <p:nvPr>
            <p:ph type="title"/>
          </p:nvPr>
        </p:nvSpPr>
        <p:spPr/>
        <p:txBody>
          <a:bodyPr/>
          <a:lstStyle/>
          <a:p>
            <a:endParaRPr lang="es-EC"/>
          </a:p>
        </p:txBody>
      </p:sp>
      <p:sp>
        <p:nvSpPr>
          <p:cNvPr id="3" name="Marcador de contenido 2">
            <a:extLst>
              <a:ext uri="{FF2B5EF4-FFF2-40B4-BE49-F238E27FC236}">
                <a16:creationId xmlns="" xmlns:a16="http://schemas.microsoft.com/office/drawing/2014/main" id="{A48762D7-8A0E-D94D-9DA1-00300456EF60}"/>
              </a:ext>
            </a:extLst>
          </p:cNvPr>
          <p:cNvSpPr>
            <a:spLocks noGrp="1"/>
          </p:cNvSpPr>
          <p:nvPr>
            <p:ph sz="quarter" idx="13"/>
          </p:nvPr>
        </p:nvSpPr>
        <p:spPr/>
        <p:txBody>
          <a:bodyPr/>
          <a:lstStyle/>
          <a:p>
            <a:endParaRPr lang="es-EC" dirty="0"/>
          </a:p>
        </p:txBody>
      </p:sp>
      <p:pic>
        <p:nvPicPr>
          <p:cNvPr id="3074" name="Picture 2" descr="ER">
            <a:extLst>
              <a:ext uri="{FF2B5EF4-FFF2-40B4-BE49-F238E27FC236}">
                <a16:creationId xmlns="" xmlns:a16="http://schemas.microsoft.com/office/drawing/2014/main" id="{3FC5C532-BB71-AC48-AF67-F82E564A43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213" y="-165546"/>
            <a:ext cx="4414954" cy="20193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Tabular">
            <a:extLst>
              <a:ext uri="{FF2B5EF4-FFF2-40B4-BE49-F238E27FC236}">
                <a16:creationId xmlns="" xmlns:a16="http://schemas.microsoft.com/office/drawing/2014/main" id="{B4F5A885-677C-8B48-8BDE-366B2C0B7A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401935"/>
            <a:ext cx="6908800" cy="637540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sql">
            <a:extLst>
              <a:ext uri="{FF2B5EF4-FFF2-40B4-BE49-F238E27FC236}">
                <a16:creationId xmlns="" xmlns:a16="http://schemas.microsoft.com/office/drawing/2014/main" id="{67A6E451-5E7F-AE4B-AF08-839666AA29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076" y="2955195"/>
            <a:ext cx="4759076" cy="224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5756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CE8E9C44-705F-9944-B368-FDDBF4842DFE}"/>
              </a:ext>
            </a:extLst>
          </p:cNvPr>
          <p:cNvSpPr>
            <a:spLocks noGrp="1"/>
          </p:cNvSpPr>
          <p:nvPr>
            <p:ph type="title"/>
          </p:nvPr>
        </p:nvSpPr>
        <p:spPr>
          <a:xfrm>
            <a:off x="7583841" y="1200409"/>
            <a:ext cx="2693121" cy="539181"/>
          </a:xfrm>
        </p:spPr>
        <p:txBody>
          <a:bodyPr/>
          <a:lstStyle/>
          <a:p>
            <a:r>
              <a:rPr lang="es-EC" b="1" dirty="0">
                <a:solidFill>
                  <a:srgbClr val="00B050"/>
                </a:solidFill>
              </a:rPr>
              <a:t>Agenda</a:t>
            </a:r>
          </a:p>
        </p:txBody>
      </p:sp>
      <p:sp>
        <p:nvSpPr>
          <p:cNvPr id="3" name="Marcador de contenido 2">
            <a:extLst>
              <a:ext uri="{FF2B5EF4-FFF2-40B4-BE49-F238E27FC236}">
                <a16:creationId xmlns="" xmlns:a16="http://schemas.microsoft.com/office/drawing/2014/main" id="{757BB16E-C245-214C-8E66-7DDFE71356E9}"/>
              </a:ext>
            </a:extLst>
          </p:cNvPr>
          <p:cNvSpPr>
            <a:spLocks noGrp="1"/>
          </p:cNvSpPr>
          <p:nvPr>
            <p:ph idx="1"/>
          </p:nvPr>
        </p:nvSpPr>
        <p:spPr>
          <a:xfrm>
            <a:off x="3590693" y="2074431"/>
            <a:ext cx="7622972" cy="2843257"/>
          </a:xfrm>
        </p:spPr>
        <p:txBody>
          <a:bodyPr>
            <a:normAutofit lnSpcReduction="10000"/>
          </a:bodyPr>
          <a:lstStyle/>
          <a:p>
            <a:r>
              <a:rPr lang="es-EC" b="1" dirty="0"/>
              <a:t>Contexto de la asignatura</a:t>
            </a:r>
          </a:p>
          <a:p>
            <a:r>
              <a:rPr lang="es-EC" b="1" dirty="0"/>
              <a:t>Planificación Clase </a:t>
            </a:r>
          </a:p>
          <a:p>
            <a:r>
              <a:rPr lang="es-EC" sz="2400" b="1" dirty="0">
                <a:solidFill>
                  <a:srgbClr val="FF0000"/>
                </a:solidFill>
              </a:rPr>
              <a:t>Tema: Base de Datos</a:t>
            </a:r>
          </a:p>
          <a:p>
            <a:r>
              <a:rPr lang="es-EC" b="1" dirty="0"/>
              <a:t>Diseño de Base de Datos</a:t>
            </a:r>
            <a:endParaRPr lang="es-EC" dirty="0"/>
          </a:p>
          <a:p>
            <a:r>
              <a:rPr lang="es-EC" b="1" dirty="0"/>
              <a:t>Sentencias SQL: </a:t>
            </a:r>
            <a:r>
              <a:rPr lang="es-EC" b="1" dirty="0" err="1"/>
              <a:t>Select</a:t>
            </a:r>
            <a:r>
              <a:rPr lang="es-EC" b="1" dirty="0"/>
              <a:t>, </a:t>
            </a:r>
            <a:r>
              <a:rPr lang="es-EC" b="1" dirty="0" err="1"/>
              <a:t>Insert</a:t>
            </a:r>
            <a:r>
              <a:rPr lang="es-EC" b="1" dirty="0"/>
              <a:t>, </a:t>
            </a:r>
            <a:r>
              <a:rPr lang="es-EC" b="1" dirty="0" err="1"/>
              <a:t>update</a:t>
            </a:r>
            <a:r>
              <a:rPr lang="es-EC" b="1" dirty="0"/>
              <a:t>, </a:t>
            </a:r>
            <a:r>
              <a:rPr lang="es-EC" b="1" dirty="0" err="1"/>
              <a:t>delete</a:t>
            </a:r>
            <a:r>
              <a:rPr lang="es-EC" b="1" dirty="0"/>
              <a:t>.</a:t>
            </a:r>
            <a:endParaRPr lang="es-EC" dirty="0"/>
          </a:p>
          <a:p>
            <a:r>
              <a:rPr lang="es-EC" b="1" dirty="0"/>
              <a:t>Ejercicios de Aplicación</a:t>
            </a:r>
            <a:endParaRPr lang="es-EC" dirty="0"/>
          </a:p>
          <a:p>
            <a:endParaRPr lang="es-EC" dirty="0"/>
          </a:p>
        </p:txBody>
      </p:sp>
      <p:pic>
        <p:nvPicPr>
          <p:cNvPr id="11268" name="Picture 4" descr="Resultado de imagen para agenda">
            <a:extLst>
              <a:ext uri="{FF2B5EF4-FFF2-40B4-BE49-F238E27FC236}">
                <a16:creationId xmlns="" xmlns:a16="http://schemas.microsoft.com/office/drawing/2014/main" id="{AF6CDB9B-5E10-1A41-A206-3220695673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225" y="2074431"/>
            <a:ext cx="2707276" cy="28432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13263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D657F326-C764-F74F-93BD-6F6BD819B9DE}"/>
              </a:ext>
            </a:extLst>
          </p:cNvPr>
          <p:cNvSpPr>
            <a:spLocks noGrp="1"/>
          </p:cNvSpPr>
          <p:nvPr>
            <p:ph type="title"/>
          </p:nvPr>
        </p:nvSpPr>
        <p:spPr/>
        <p:txBody>
          <a:bodyPr/>
          <a:lstStyle/>
          <a:p>
            <a:r>
              <a:rPr lang="es-EC" dirty="0"/>
              <a:t>SQL</a:t>
            </a:r>
            <a:br>
              <a:rPr lang="es-EC" dirty="0"/>
            </a:br>
            <a:endParaRPr lang="es-EC" dirty="0"/>
          </a:p>
        </p:txBody>
      </p:sp>
      <p:sp>
        <p:nvSpPr>
          <p:cNvPr id="5" name="Marcador de contenido 4">
            <a:extLst>
              <a:ext uri="{FF2B5EF4-FFF2-40B4-BE49-F238E27FC236}">
                <a16:creationId xmlns="" xmlns:a16="http://schemas.microsoft.com/office/drawing/2014/main" id="{FFF69A22-F80F-2F46-BA53-A590A8A16BB1}"/>
              </a:ext>
            </a:extLst>
          </p:cNvPr>
          <p:cNvSpPr>
            <a:spLocks noGrp="1"/>
          </p:cNvSpPr>
          <p:nvPr>
            <p:ph sz="quarter" idx="1"/>
          </p:nvPr>
        </p:nvSpPr>
        <p:spPr/>
        <p:txBody>
          <a:bodyPr/>
          <a:lstStyle/>
          <a:p>
            <a:r>
              <a:rPr lang="es-ES_tradnl" altLang="es-ES_tradnl" dirty="0"/>
              <a:t>Structured Query Language (SQL)</a:t>
            </a:r>
          </a:p>
          <a:p>
            <a:r>
              <a:rPr lang="es-ES_tradnl" altLang="es-ES_tradnl" dirty="0"/>
              <a:t>Lenguaje </a:t>
            </a:r>
            <a:r>
              <a:rPr lang="es-ES_tradnl" altLang="es-ES_tradnl" b="1" dirty="0"/>
              <a:t>declarativo</a:t>
            </a:r>
            <a:r>
              <a:rPr lang="es-ES_tradnl" altLang="es-ES_tradnl" dirty="0"/>
              <a:t> de acceso a bases de datos que combina construcciones del álgebra relacional y el cálculo relacional.</a:t>
            </a:r>
          </a:p>
          <a:p>
            <a:r>
              <a:rPr lang="es-ES_tradnl" altLang="es-ES_tradnl" dirty="0"/>
              <a:t>Originalmente desarrollado en los '70 por IBM en su Research </a:t>
            </a:r>
            <a:r>
              <a:rPr lang="es-ES_tradnl" altLang="es-ES_tradnl" dirty="0" err="1"/>
              <a:t>Laboratory</a:t>
            </a:r>
            <a:r>
              <a:rPr lang="es-ES_tradnl" altLang="es-ES_tradnl" dirty="0"/>
              <a:t> de San José a partir del cálculo de predicados creado por </a:t>
            </a:r>
            <a:r>
              <a:rPr lang="es-ES_tradnl" altLang="es-ES_tradnl" dirty="0" err="1"/>
              <a:t>Codd</a:t>
            </a:r>
            <a:r>
              <a:rPr lang="es-ES_tradnl" altLang="es-ES_tradnl" dirty="0"/>
              <a:t>.</a:t>
            </a:r>
          </a:p>
          <a:p>
            <a:endParaRPr lang="es-EC" dirty="0"/>
          </a:p>
        </p:txBody>
      </p:sp>
    </p:spTree>
    <p:extLst>
      <p:ext uri="{BB962C8B-B14F-4D97-AF65-F5344CB8AC3E}">
        <p14:creationId xmlns:p14="http://schemas.microsoft.com/office/powerpoint/2010/main" val="15832270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437592" y="-143261"/>
            <a:ext cx="8136904" cy="1477328"/>
          </a:xfrm>
          <a:prstGeom prst="rect">
            <a:avLst/>
          </a:prstGeom>
          <a:noFill/>
        </p:spPr>
        <p:txBody>
          <a:bodyPr wrap="square" rtlCol="0">
            <a:spAutoFit/>
          </a:bodyPr>
          <a:lstStyle/>
          <a:p>
            <a:pPr marL="285750" indent="-285750">
              <a:buFont typeface="Wingdings" pitchFamily="2" charset="2"/>
              <a:buChar char="v"/>
            </a:pPr>
            <a:r>
              <a:rPr lang="es-CO" b="1" i="1" dirty="0">
                <a:solidFill>
                  <a:schemeClr val="accent5">
                    <a:lumMod val="75000"/>
                  </a:schemeClr>
                </a:solidFill>
              </a:rPr>
              <a:t>Lenguaje de </a:t>
            </a:r>
            <a:r>
              <a:rPr lang="es-CO" b="1" i="1" dirty="0" err="1">
                <a:solidFill>
                  <a:schemeClr val="accent5">
                    <a:lumMod val="75000"/>
                  </a:schemeClr>
                </a:solidFill>
              </a:rPr>
              <a:t>Manipulacion</a:t>
            </a:r>
            <a:r>
              <a:rPr lang="es-CO" b="1" i="1" dirty="0">
                <a:solidFill>
                  <a:schemeClr val="accent5">
                    <a:lumMod val="75000"/>
                  </a:schemeClr>
                </a:solidFill>
              </a:rPr>
              <a:t> de Datos</a:t>
            </a:r>
            <a:r>
              <a:rPr lang="es-CO" b="1" i="1" dirty="0"/>
              <a:t> </a:t>
            </a:r>
            <a:r>
              <a:rPr lang="es-CO" dirty="0"/>
              <a:t>(Data </a:t>
            </a:r>
            <a:r>
              <a:rPr lang="es-CO" dirty="0" err="1"/>
              <a:t>Manipulation</a:t>
            </a:r>
            <a:r>
              <a:rPr lang="es-CO" dirty="0"/>
              <a:t> </a:t>
            </a:r>
            <a:r>
              <a:rPr lang="es-CO" dirty="0" err="1"/>
              <a:t>Language</a:t>
            </a:r>
            <a:r>
              <a:rPr lang="es-CO" dirty="0"/>
              <a:t>) </a:t>
            </a:r>
            <a:r>
              <a:rPr lang="es-CO" b="1" dirty="0">
                <a:solidFill>
                  <a:schemeClr val="accent5">
                    <a:lumMod val="75000"/>
                  </a:schemeClr>
                </a:solidFill>
              </a:rPr>
              <a:t>DML</a:t>
            </a:r>
            <a:r>
              <a:rPr lang="es-CO" dirty="0"/>
              <a:t>.</a:t>
            </a:r>
          </a:p>
          <a:p>
            <a:pPr lvl="2"/>
            <a:r>
              <a:rPr lang="es-CO" dirty="0"/>
              <a:t>A través de él podemos seleccionar, insertar, eliminar y actualizar datos. Es la parte que más frecuentemente utilizaremos, y que con ella se construyen las consultas.</a:t>
            </a:r>
          </a:p>
          <a:p>
            <a:pPr lvl="2"/>
            <a:r>
              <a:rPr lang="es-CO" dirty="0"/>
              <a:t>Algunos comandos propios de este sublenguaje son:</a:t>
            </a:r>
          </a:p>
        </p:txBody>
      </p:sp>
      <p:graphicFrame>
        <p:nvGraphicFramePr>
          <p:cNvPr id="5" name="4 Tabla"/>
          <p:cNvGraphicFramePr>
            <a:graphicFrameLocks noGrp="1"/>
          </p:cNvGraphicFramePr>
          <p:nvPr>
            <p:extLst>
              <p:ext uri="{D42A27DB-BD31-4B8C-83A1-F6EECF244321}">
                <p14:modId xmlns:p14="http://schemas.microsoft.com/office/powerpoint/2010/main" val="1775378727"/>
              </p:ext>
            </p:extLst>
          </p:nvPr>
        </p:nvGraphicFramePr>
        <p:xfrm>
          <a:off x="2310328" y="1334067"/>
          <a:ext cx="7818120" cy="2225040"/>
        </p:xfrm>
        <a:graphic>
          <a:graphicData uri="http://schemas.openxmlformats.org/drawingml/2006/table">
            <a:tbl>
              <a:tblPr>
                <a:tableStyleId>{BDBED569-4797-4DF1-A0F4-6AAB3CD982D8}</a:tableStyleId>
              </a:tblPr>
              <a:tblGrid>
                <a:gridCol w="956732">
                  <a:extLst>
                    <a:ext uri="{9D8B030D-6E8A-4147-A177-3AD203B41FA5}">
                      <a16:colId xmlns="" xmlns:a16="http://schemas.microsoft.com/office/drawing/2014/main" val="20000"/>
                    </a:ext>
                  </a:extLst>
                </a:gridCol>
                <a:gridCol w="6861388">
                  <a:extLst>
                    <a:ext uri="{9D8B030D-6E8A-4147-A177-3AD203B41FA5}">
                      <a16:colId xmlns="" xmlns:a16="http://schemas.microsoft.com/office/drawing/2014/main" val="20001"/>
                    </a:ext>
                  </a:extLst>
                </a:gridCol>
              </a:tblGrid>
              <a:tr h="0">
                <a:tc>
                  <a:txBody>
                    <a:bodyPr/>
                    <a:lstStyle/>
                    <a:p>
                      <a:r>
                        <a:rPr lang="es-CO" dirty="0">
                          <a:solidFill>
                            <a:srgbClr val="00B050"/>
                          </a:solidFill>
                        </a:rPr>
                        <a:t>SELECT</a:t>
                      </a:r>
                    </a:p>
                  </a:txBody>
                  <a:tcPr marL="38100" marR="38100" marT="38100" marB="38100" anchor="ctr"/>
                </a:tc>
                <a:tc>
                  <a:txBody>
                    <a:bodyPr/>
                    <a:lstStyle/>
                    <a:p>
                      <a:r>
                        <a:rPr lang="es-CO" dirty="0"/>
                        <a:t>Utilizado para consultar registros de la base de datos que satisfagan un criterio determinado</a:t>
                      </a:r>
                    </a:p>
                  </a:txBody>
                  <a:tcPr marL="38100" marR="38100" marT="38100" marB="38100" anchor="ctr"/>
                </a:tc>
                <a:extLst>
                  <a:ext uri="{0D108BD9-81ED-4DB2-BD59-A6C34878D82A}">
                    <a16:rowId xmlns="" xmlns:a16="http://schemas.microsoft.com/office/drawing/2014/main" val="10000"/>
                  </a:ext>
                </a:extLst>
              </a:tr>
              <a:tr h="0">
                <a:tc>
                  <a:txBody>
                    <a:bodyPr/>
                    <a:lstStyle/>
                    <a:p>
                      <a:r>
                        <a:rPr lang="es-CO" dirty="0">
                          <a:solidFill>
                            <a:srgbClr val="00B050"/>
                          </a:solidFill>
                        </a:rPr>
                        <a:t>INSERT</a:t>
                      </a:r>
                    </a:p>
                  </a:txBody>
                  <a:tcPr marL="38100" marR="38100" marT="38100" marB="38100" anchor="ctr"/>
                </a:tc>
                <a:tc>
                  <a:txBody>
                    <a:bodyPr/>
                    <a:lstStyle/>
                    <a:p>
                      <a:r>
                        <a:rPr lang="es-CO"/>
                        <a:t>Utilizado para cargar lotes de datos en la base de datos en una única operación.</a:t>
                      </a:r>
                    </a:p>
                  </a:txBody>
                  <a:tcPr marL="38100" marR="38100" marT="38100" marB="38100" anchor="ctr"/>
                </a:tc>
                <a:extLst>
                  <a:ext uri="{0D108BD9-81ED-4DB2-BD59-A6C34878D82A}">
                    <a16:rowId xmlns="" xmlns:a16="http://schemas.microsoft.com/office/drawing/2014/main" val="10001"/>
                  </a:ext>
                </a:extLst>
              </a:tr>
              <a:tr h="0">
                <a:tc>
                  <a:txBody>
                    <a:bodyPr/>
                    <a:lstStyle/>
                    <a:p>
                      <a:r>
                        <a:rPr lang="es-CO" dirty="0">
                          <a:solidFill>
                            <a:srgbClr val="00B050"/>
                          </a:solidFill>
                        </a:rPr>
                        <a:t>UPDATE</a:t>
                      </a:r>
                    </a:p>
                  </a:txBody>
                  <a:tcPr marL="38100" marR="38100" marT="38100" marB="38100" anchor="ctr"/>
                </a:tc>
                <a:tc>
                  <a:txBody>
                    <a:bodyPr/>
                    <a:lstStyle/>
                    <a:p>
                      <a:r>
                        <a:rPr lang="es-CO"/>
                        <a:t>Utilizado para modificar los valores de los campos y registros especificados</a:t>
                      </a:r>
                    </a:p>
                  </a:txBody>
                  <a:tcPr marL="38100" marR="38100" marT="38100" marB="38100" anchor="ctr"/>
                </a:tc>
                <a:extLst>
                  <a:ext uri="{0D108BD9-81ED-4DB2-BD59-A6C34878D82A}">
                    <a16:rowId xmlns="" xmlns:a16="http://schemas.microsoft.com/office/drawing/2014/main" val="10002"/>
                  </a:ext>
                </a:extLst>
              </a:tr>
              <a:tr h="0">
                <a:tc>
                  <a:txBody>
                    <a:bodyPr/>
                    <a:lstStyle/>
                    <a:p>
                      <a:r>
                        <a:rPr lang="es-CO" dirty="0">
                          <a:solidFill>
                            <a:srgbClr val="00B050"/>
                          </a:solidFill>
                        </a:rPr>
                        <a:t>DELETE</a:t>
                      </a:r>
                    </a:p>
                  </a:txBody>
                  <a:tcPr marL="38100" marR="38100" marT="38100" marB="38100" anchor="ctr"/>
                </a:tc>
                <a:tc>
                  <a:txBody>
                    <a:bodyPr/>
                    <a:lstStyle/>
                    <a:p>
                      <a:r>
                        <a:rPr lang="es-CO" dirty="0"/>
                        <a:t>Utilizado para eliminar registros de una tabla de una base de datos</a:t>
                      </a:r>
                    </a:p>
                  </a:txBody>
                  <a:tcPr marL="38100" marR="38100" marT="38100" marB="38100" anchor="ct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17728428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C"/>
          </a:p>
        </p:txBody>
      </p:sp>
      <p:sp>
        <p:nvSpPr>
          <p:cNvPr id="3" name="2 Marcador de contenido"/>
          <p:cNvSpPr>
            <a:spLocks noGrp="1"/>
          </p:cNvSpPr>
          <p:nvPr>
            <p:ph sz="quarter" idx="13"/>
          </p:nvPr>
        </p:nvSpPr>
        <p:spPr/>
        <p:txBody>
          <a:bodyPr/>
          <a:lstStyle/>
          <a:p>
            <a:pPr>
              <a:buFont typeface="Wingdings" pitchFamily="2" charset="2"/>
              <a:buChar char="v"/>
            </a:pPr>
            <a:r>
              <a:rPr lang="es-CO" b="1" i="1" dirty="0">
                <a:solidFill>
                  <a:schemeClr val="accent5">
                    <a:lumMod val="75000"/>
                  </a:schemeClr>
                </a:solidFill>
              </a:rPr>
              <a:t>Lenguaje de control de datos </a:t>
            </a:r>
            <a:r>
              <a:rPr lang="es-CO" dirty="0"/>
              <a:t>(</a:t>
            </a:r>
            <a:r>
              <a:rPr lang="es-CO" i="1" dirty="0"/>
              <a:t>Data Control </a:t>
            </a:r>
            <a:r>
              <a:rPr lang="es-CO" i="1" dirty="0" err="1"/>
              <a:t>Language</a:t>
            </a:r>
            <a:r>
              <a:rPr lang="es-CO" dirty="0"/>
              <a:t>) </a:t>
            </a:r>
            <a:r>
              <a:rPr lang="es-CO" b="1" dirty="0">
                <a:solidFill>
                  <a:schemeClr val="accent5">
                    <a:lumMod val="75000"/>
                  </a:schemeClr>
                </a:solidFill>
              </a:rPr>
              <a:t>DCL</a:t>
            </a:r>
            <a:r>
              <a:rPr lang="es-CO" dirty="0"/>
              <a:t>.</a:t>
            </a:r>
          </a:p>
          <a:p>
            <a:pPr marL="0" indent="0">
              <a:buNone/>
            </a:pPr>
            <a:r>
              <a:rPr lang="es-CO" dirty="0"/>
              <a:t>E</a:t>
            </a:r>
            <a:r>
              <a:rPr lang="es-CO" dirty="0" smtClean="0"/>
              <a:t>ncargado </a:t>
            </a:r>
            <a:r>
              <a:rPr lang="es-CO" dirty="0"/>
              <a:t>de la seguridad de la base de datos, en todo lo referente </a:t>
            </a:r>
            <a:r>
              <a:rPr lang="es-CO" dirty="0" smtClean="0"/>
              <a:t>al </a:t>
            </a:r>
            <a:r>
              <a:rPr lang="es-CO" dirty="0"/>
              <a:t>control de accesos y privilegios entre los usuarios.</a:t>
            </a:r>
          </a:p>
          <a:p>
            <a:pPr marL="0" indent="0">
              <a:buNone/>
            </a:pPr>
            <a:r>
              <a:rPr lang="es-CO" dirty="0"/>
              <a:t>	Como ejemplo </a:t>
            </a:r>
            <a:r>
              <a:rPr lang="es-CO" dirty="0" err="1"/>
              <a:t>estan</a:t>
            </a:r>
            <a:r>
              <a:rPr lang="es-CO" dirty="0"/>
              <a:t> : GRANT, REVOKE</a:t>
            </a:r>
            <a:endParaRPr lang="es-EC" dirty="0"/>
          </a:p>
        </p:txBody>
      </p:sp>
    </p:spTree>
    <p:extLst>
      <p:ext uri="{BB962C8B-B14F-4D97-AF65-F5344CB8AC3E}">
        <p14:creationId xmlns:p14="http://schemas.microsoft.com/office/powerpoint/2010/main" val="20303221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2187576" y="25664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s-CO">
              <a:latin typeface="Arial" pitchFamily="34" charset="0"/>
              <a:cs typeface="Arial" pitchFamily="34" charset="0"/>
            </a:endParaRPr>
          </a:p>
        </p:txBody>
      </p:sp>
      <p:sp>
        <p:nvSpPr>
          <p:cNvPr id="7" name="Rectangle 2"/>
          <p:cNvSpPr>
            <a:spLocks noChangeArrowheads="1"/>
          </p:cNvSpPr>
          <p:nvPr/>
        </p:nvSpPr>
        <p:spPr bwMode="auto">
          <a:xfrm>
            <a:off x="2187576" y="22918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s-CO">
              <a:latin typeface="Arial" pitchFamily="34" charset="0"/>
              <a:cs typeface="Arial" pitchFamily="34" charset="0"/>
            </a:endParaRPr>
          </a:p>
        </p:txBody>
      </p:sp>
      <p:sp>
        <p:nvSpPr>
          <p:cNvPr id="9" name="8 Rectángulo"/>
          <p:cNvSpPr/>
          <p:nvPr/>
        </p:nvSpPr>
        <p:spPr>
          <a:xfrm>
            <a:off x="2639616" y="1268761"/>
            <a:ext cx="6534472" cy="646331"/>
          </a:xfrm>
          <a:prstGeom prst="rect">
            <a:avLst/>
          </a:prstGeom>
        </p:spPr>
        <p:txBody>
          <a:bodyPr wrap="square">
            <a:spAutoFit/>
          </a:bodyPr>
          <a:lstStyle/>
          <a:p>
            <a:r>
              <a:rPr lang="es-CO" dirty="0"/>
              <a:t>Las cláusulas son condiciones de modificación utilizadas para definir los datos que desea seleccionar o manipular.</a:t>
            </a:r>
          </a:p>
        </p:txBody>
      </p:sp>
      <p:graphicFrame>
        <p:nvGraphicFramePr>
          <p:cNvPr id="10" name="9 Tabla"/>
          <p:cNvGraphicFramePr>
            <a:graphicFrameLocks noGrp="1"/>
          </p:cNvGraphicFramePr>
          <p:nvPr>
            <p:extLst/>
          </p:nvPr>
        </p:nvGraphicFramePr>
        <p:xfrm>
          <a:off x="2639616" y="1990281"/>
          <a:ext cx="7818120" cy="3200400"/>
        </p:xfrm>
        <a:graphic>
          <a:graphicData uri="http://schemas.openxmlformats.org/drawingml/2006/table">
            <a:tbl>
              <a:tblPr>
                <a:tableStyleId>{BDBED569-4797-4DF1-A0F4-6AAB3CD982D8}</a:tableStyleId>
              </a:tblPr>
              <a:tblGrid>
                <a:gridCol w="1224136">
                  <a:extLst>
                    <a:ext uri="{9D8B030D-6E8A-4147-A177-3AD203B41FA5}">
                      <a16:colId xmlns="" xmlns:a16="http://schemas.microsoft.com/office/drawing/2014/main" val="20000"/>
                    </a:ext>
                  </a:extLst>
                </a:gridCol>
                <a:gridCol w="6593984">
                  <a:extLst>
                    <a:ext uri="{9D8B030D-6E8A-4147-A177-3AD203B41FA5}">
                      <a16:colId xmlns="" xmlns:a16="http://schemas.microsoft.com/office/drawing/2014/main" val="20001"/>
                    </a:ext>
                  </a:extLst>
                </a:gridCol>
              </a:tblGrid>
              <a:tr h="0">
                <a:tc>
                  <a:txBody>
                    <a:bodyPr/>
                    <a:lstStyle/>
                    <a:p>
                      <a:r>
                        <a:rPr lang="es-CO" b="1" dirty="0">
                          <a:solidFill>
                            <a:schemeClr val="tx1"/>
                          </a:solidFill>
                        </a:rPr>
                        <a:t>Cláusula</a:t>
                      </a:r>
                    </a:p>
                  </a:txBody>
                  <a:tcPr marL="38100" marR="38100" marT="38100" marB="38100" anchor="ctr"/>
                </a:tc>
                <a:tc>
                  <a:txBody>
                    <a:bodyPr/>
                    <a:lstStyle/>
                    <a:p>
                      <a:r>
                        <a:rPr lang="es-CO" b="1" dirty="0"/>
                        <a:t>Descripción</a:t>
                      </a:r>
                    </a:p>
                  </a:txBody>
                  <a:tcPr marL="38100" marR="38100" marT="38100" marB="38100" anchor="ctr"/>
                </a:tc>
                <a:extLst>
                  <a:ext uri="{0D108BD9-81ED-4DB2-BD59-A6C34878D82A}">
                    <a16:rowId xmlns="" xmlns:a16="http://schemas.microsoft.com/office/drawing/2014/main" val="10000"/>
                  </a:ext>
                </a:extLst>
              </a:tr>
              <a:tr h="0">
                <a:tc>
                  <a:txBody>
                    <a:bodyPr/>
                    <a:lstStyle/>
                    <a:p>
                      <a:r>
                        <a:rPr lang="es-CO">
                          <a:solidFill>
                            <a:srgbClr val="00B050"/>
                          </a:solidFill>
                        </a:rPr>
                        <a:t>FROM</a:t>
                      </a:r>
                    </a:p>
                  </a:txBody>
                  <a:tcPr marL="38100" marR="38100" marT="38100" marB="38100" anchor="ctr"/>
                </a:tc>
                <a:tc>
                  <a:txBody>
                    <a:bodyPr/>
                    <a:lstStyle/>
                    <a:p>
                      <a:r>
                        <a:rPr lang="es-CO" dirty="0"/>
                        <a:t>Utilizada para especificar la tabla de la cual se van a seleccionar los registros</a:t>
                      </a:r>
                    </a:p>
                  </a:txBody>
                  <a:tcPr marL="38100" marR="38100" marT="38100" marB="38100" anchor="ctr"/>
                </a:tc>
                <a:extLst>
                  <a:ext uri="{0D108BD9-81ED-4DB2-BD59-A6C34878D82A}">
                    <a16:rowId xmlns="" xmlns:a16="http://schemas.microsoft.com/office/drawing/2014/main" val="10001"/>
                  </a:ext>
                </a:extLst>
              </a:tr>
              <a:tr h="0">
                <a:tc>
                  <a:txBody>
                    <a:bodyPr/>
                    <a:lstStyle/>
                    <a:p>
                      <a:r>
                        <a:rPr lang="es-CO">
                          <a:solidFill>
                            <a:srgbClr val="00B050"/>
                          </a:solidFill>
                        </a:rPr>
                        <a:t>WHERE</a:t>
                      </a:r>
                    </a:p>
                  </a:txBody>
                  <a:tcPr marL="38100" marR="38100" marT="38100" marB="38100" anchor="ctr"/>
                </a:tc>
                <a:tc>
                  <a:txBody>
                    <a:bodyPr/>
                    <a:lstStyle/>
                    <a:p>
                      <a:r>
                        <a:rPr lang="es-CO" dirty="0"/>
                        <a:t>Utilizada para especificar las condiciones que deben reunir los registros que se van a seleccionar</a:t>
                      </a:r>
                    </a:p>
                  </a:txBody>
                  <a:tcPr marL="38100" marR="38100" marT="38100" marB="38100" anchor="ctr"/>
                </a:tc>
                <a:extLst>
                  <a:ext uri="{0D108BD9-81ED-4DB2-BD59-A6C34878D82A}">
                    <a16:rowId xmlns="" xmlns:a16="http://schemas.microsoft.com/office/drawing/2014/main" val="10002"/>
                  </a:ext>
                </a:extLst>
              </a:tr>
              <a:tr h="0">
                <a:tc>
                  <a:txBody>
                    <a:bodyPr/>
                    <a:lstStyle/>
                    <a:p>
                      <a:r>
                        <a:rPr lang="es-CO">
                          <a:solidFill>
                            <a:srgbClr val="00B050"/>
                          </a:solidFill>
                        </a:rPr>
                        <a:t>GROUP BY</a:t>
                      </a:r>
                    </a:p>
                  </a:txBody>
                  <a:tcPr marL="38100" marR="38100" marT="38100" marB="38100" anchor="ctr"/>
                </a:tc>
                <a:tc>
                  <a:txBody>
                    <a:bodyPr/>
                    <a:lstStyle/>
                    <a:p>
                      <a:r>
                        <a:rPr lang="es-CO"/>
                        <a:t>Utilizada para separar los registros seleccionados en grupos específicos</a:t>
                      </a:r>
                    </a:p>
                  </a:txBody>
                  <a:tcPr marL="38100" marR="38100" marT="38100" marB="38100" anchor="ctr"/>
                </a:tc>
                <a:extLst>
                  <a:ext uri="{0D108BD9-81ED-4DB2-BD59-A6C34878D82A}">
                    <a16:rowId xmlns="" xmlns:a16="http://schemas.microsoft.com/office/drawing/2014/main" val="10003"/>
                  </a:ext>
                </a:extLst>
              </a:tr>
              <a:tr h="0">
                <a:tc>
                  <a:txBody>
                    <a:bodyPr/>
                    <a:lstStyle/>
                    <a:p>
                      <a:r>
                        <a:rPr lang="es-CO">
                          <a:solidFill>
                            <a:srgbClr val="00B050"/>
                          </a:solidFill>
                        </a:rPr>
                        <a:t>HAVING</a:t>
                      </a:r>
                    </a:p>
                  </a:txBody>
                  <a:tcPr marL="38100" marR="38100" marT="38100" marB="38100" anchor="ctr"/>
                </a:tc>
                <a:tc>
                  <a:txBody>
                    <a:bodyPr/>
                    <a:lstStyle/>
                    <a:p>
                      <a:r>
                        <a:rPr lang="es-CO" dirty="0"/>
                        <a:t>Utilizada para expresar la condición que debe satisfacer cada grupo</a:t>
                      </a:r>
                    </a:p>
                  </a:txBody>
                  <a:tcPr marL="38100" marR="38100" marT="38100" marB="38100" anchor="ctr"/>
                </a:tc>
                <a:extLst>
                  <a:ext uri="{0D108BD9-81ED-4DB2-BD59-A6C34878D82A}">
                    <a16:rowId xmlns="" xmlns:a16="http://schemas.microsoft.com/office/drawing/2014/main" val="10004"/>
                  </a:ext>
                </a:extLst>
              </a:tr>
              <a:tr h="0">
                <a:tc>
                  <a:txBody>
                    <a:bodyPr/>
                    <a:lstStyle/>
                    <a:p>
                      <a:r>
                        <a:rPr lang="es-CO" dirty="0">
                          <a:solidFill>
                            <a:srgbClr val="00B050"/>
                          </a:solidFill>
                        </a:rPr>
                        <a:t>ORDER BY</a:t>
                      </a:r>
                    </a:p>
                  </a:txBody>
                  <a:tcPr marL="38100" marR="38100" marT="38100" marB="38100" anchor="ctr"/>
                </a:tc>
                <a:tc>
                  <a:txBody>
                    <a:bodyPr/>
                    <a:lstStyle/>
                    <a:p>
                      <a:r>
                        <a:rPr lang="es-CO" dirty="0"/>
                        <a:t>Utilizada para ordenar los registros seleccionados de acuerdo con un orden específico</a:t>
                      </a:r>
                    </a:p>
                  </a:txBody>
                  <a:tcPr marL="38100" marR="38100" marT="38100" marB="38100" anchor="ctr"/>
                </a:tc>
                <a:extLst>
                  <a:ext uri="{0D108BD9-81ED-4DB2-BD59-A6C34878D82A}">
                    <a16:rowId xmlns="" xmlns:a16="http://schemas.microsoft.com/office/drawing/2014/main" val="10005"/>
                  </a:ext>
                </a:extLst>
              </a:tr>
            </a:tbl>
          </a:graphicData>
        </a:graphic>
      </p:graphicFrame>
      <p:sp>
        <p:nvSpPr>
          <p:cNvPr id="11" name="Rectangle 3"/>
          <p:cNvSpPr>
            <a:spLocks noChangeArrowheads="1"/>
          </p:cNvSpPr>
          <p:nvPr/>
        </p:nvSpPr>
        <p:spPr bwMode="auto">
          <a:xfrm>
            <a:off x="2187576" y="19409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s-CO">
              <a:latin typeface="Arial" pitchFamily="34" charset="0"/>
              <a:cs typeface="Arial" pitchFamily="34" charset="0"/>
            </a:endParaRPr>
          </a:p>
        </p:txBody>
      </p:sp>
      <p:sp>
        <p:nvSpPr>
          <p:cNvPr id="12" name="1 Título"/>
          <p:cNvSpPr>
            <a:spLocks noGrp="1"/>
          </p:cNvSpPr>
          <p:nvPr>
            <p:ph type="title"/>
          </p:nvPr>
        </p:nvSpPr>
        <p:spPr>
          <a:xfrm>
            <a:off x="623392" y="332656"/>
            <a:ext cx="4824536" cy="936104"/>
          </a:xfrm>
        </p:spPr>
        <p:txBody>
          <a:bodyPr/>
          <a:lstStyle/>
          <a:p>
            <a:r>
              <a:rPr lang="es-CO" dirty="0"/>
              <a:t>Clausulas</a:t>
            </a:r>
          </a:p>
        </p:txBody>
      </p:sp>
    </p:spTree>
    <p:extLst>
      <p:ext uri="{BB962C8B-B14F-4D97-AF65-F5344CB8AC3E}">
        <p14:creationId xmlns:p14="http://schemas.microsoft.com/office/powerpoint/2010/main" val="27233611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p:cNvSpPr/>
          <p:nvPr/>
        </p:nvSpPr>
        <p:spPr>
          <a:xfrm>
            <a:off x="1847529" y="1603216"/>
            <a:ext cx="8357085" cy="923330"/>
          </a:xfrm>
          <a:prstGeom prst="rect">
            <a:avLst/>
          </a:prstGeom>
        </p:spPr>
        <p:txBody>
          <a:bodyPr wrap="square">
            <a:spAutoFit/>
          </a:bodyPr>
          <a:lstStyle/>
          <a:p>
            <a:r>
              <a:rPr lang="es-CO" dirty="0"/>
              <a:t>Los operadores lógicos permiten comparar expresiones lógicas devolviendo siempre  un valor verdadero o falso. Los operadores lógicos se evalúan de izquierda a derecha.</a:t>
            </a:r>
          </a:p>
          <a:p>
            <a:endParaRPr lang="es-CO" dirty="0"/>
          </a:p>
        </p:txBody>
      </p:sp>
      <p:graphicFrame>
        <p:nvGraphicFramePr>
          <p:cNvPr id="7" name="6 Tabla"/>
          <p:cNvGraphicFramePr>
            <a:graphicFrameLocks noGrp="1"/>
          </p:cNvGraphicFramePr>
          <p:nvPr>
            <p:extLst/>
          </p:nvPr>
        </p:nvGraphicFramePr>
        <p:xfrm>
          <a:off x="1947304" y="2803545"/>
          <a:ext cx="8157532" cy="2301240"/>
        </p:xfrm>
        <a:graphic>
          <a:graphicData uri="http://schemas.openxmlformats.org/drawingml/2006/table">
            <a:tbl>
              <a:tblPr>
                <a:tableStyleId>{BDBED569-4797-4DF1-A0F4-6AAB3CD982D8}</a:tableStyleId>
              </a:tblPr>
              <a:tblGrid>
                <a:gridCol w="1975011">
                  <a:extLst>
                    <a:ext uri="{9D8B030D-6E8A-4147-A177-3AD203B41FA5}">
                      <a16:colId xmlns="" xmlns:a16="http://schemas.microsoft.com/office/drawing/2014/main" val="20000"/>
                    </a:ext>
                  </a:extLst>
                </a:gridCol>
                <a:gridCol w="6182521">
                  <a:extLst>
                    <a:ext uri="{9D8B030D-6E8A-4147-A177-3AD203B41FA5}">
                      <a16:colId xmlns="" xmlns:a16="http://schemas.microsoft.com/office/drawing/2014/main" val="20001"/>
                    </a:ext>
                  </a:extLst>
                </a:gridCol>
              </a:tblGrid>
              <a:tr h="0">
                <a:tc>
                  <a:txBody>
                    <a:bodyPr/>
                    <a:lstStyle/>
                    <a:p>
                      <a:r>
                        <a:rPr lang="es-CO" dirty="0"/>
                        <a:t>Operador</a:t>
                      </a:r>
                      <a:endParaRPr lang="es-CO" b="1" dirty="0"/>
                    </a:p>
                  </a:txBody>
                  <a:tcPr marL="38100" marR="38100" marT="38100" marB="38100" anchor="ctr"/>
                </a:tc>
                <a:tc>
                  <a:txBody>
                    <a:bodyPr/>
                    <a:lstStyle/>
                    <a:p>
                      <a:r>
                        <a:rPr lang="es-CO" dirty="0"/>
                        <a:t>Uso</a:t>
                      </a:r>
                      <a:endParaRPr lang="es-CO" b="1" dirty="0"/>
                    </a:p>
                  </a:txBody>
                  <a:tcPr marL="38100" marR="38100" marT="38100" marB="38100" anchor="ctr"/>
                </a:tc>
                <a:extLst>
                  <a:ext uri="{0D108BD9-81ED-4DB2-BD59-A6C34878D82A}">
                    <a16:rowId xmlns="" xmlns:a16="http://schemas.microsoft.com/office/drawing/2014/main" val="10000"/>
                  </a:ext>
                </a:extLst>
              </a:tr>
              <a:tr h="0">
                <a:tc>
                  <a:txBody>
                    <a:bodyPr/>
                    <a:lstStyle/>
                    <a:p>
                      <a:r>
                        <a:rPr lang="es-CO" dirty="0"/>
                        <a:t>AND</a:t>
                      </a:r>
                    </a:p>
                  </a:txBody>
                  <a:tcPr marL="38100" marR="38100" marT="38100" marB="38100" anchor="ctr"/>
                </a:tc>
                <a:tc>
                  <a:txBody>
                    <a:bodyPr/>
                    <a:lstStyle/>
                    <a:p>
                      <a:r>
                        <a:rPr lang="es-CO" dirty="0"/>
                        <a:t>Es el "y" lógico. Evalúa dos condiciones y devuelve un valor de verdad sólo si ambas son ciertas.</a:t>
                      </a:r>
                    </a:p>
                  </a:txBody>
                  <a:tcPr marL="38100" marR="38100" marT="38100" marB="38100" anchor="ctr"/>
                </a:tc>
                <a:extLst>
                  <a:ext uri="{0D108BD9-81ED-4DB2-BD59-A6C34878D82A}">
                    <a16:rowId xmlns="" xmlns:a16="http://schemas.microsoft.com/office/drawing/2014/main" val="10001"/>
                  </a:ext>
                </a:extLst>
              </a:tr>
              <a:tr h="0">
                <a:tc>
                  <a:txBody>
                    <a:bodyPr/>
                    <a:lstStyle/>
                    <a:p>
                      <a:r>
                        <a:rPr lang="es-CO" dirty="0"/>
                        <a:t>OR</a:t>
                      </a:r>
                    </a:p>
                  </a:txBody>
                  <a:tcPr marL="38100" marR="38100" marT="38100" marB="38100" anchor="ctr"/>
                </a:tc>
                <a:tc>
                  <a:txBody>
                    <a:bodyPr/>
                    <a:lstStyle/>
                    <a:p>
                      <a:r>
                        <a:rPr lang="es-CO" dirty="0"/>
                        <a:t>Es el "o" lógico. Evalúa dos condiciones y devuelve un valor de verdad si alguna de las dos es cierta.</a:t>
                      </a:r>
                    </a:p>
                  </a:txBody>
                  <a:tcPr marL="38100" marR="38100" marT="38100" marB="38100" anchor="ctr"/>
                </a:tc>
                <a:extLst>
                  <a:ext uri="{0D108BD9-81ED-4DB2-BD59-A6C34878D82A}">
                    <a16:rowId xmlns="" xmlns:a16="http://schemas.microsoft.com/office/drawing/2014/main" val="10002"/>
                  </a:ext>
                </a:extLst>
              </a:tr>
              <a:tr h="0">
                <a:tc>
                  <a:txBody>
                    <a:bodyPr/>
                    <a:lstStyle/>
                    <a:p>
                      <a:r>
                        <a:rPr lang="es-CO"/>
                        <a:t>NOT</a:t>
                      </a:r>
                    </a:p>
                  </a:txBody>
                  <a:tcPr marL="38100" marR="38100" marT="38100" marB="38100" anchor="ctr"/>
                </a:tc>
                <a:tc>
                  <a:txBody>
                    <a:bodyPr/>
                    <a:lstStyle/>
                    <a:p>
                      <a:r>
                        <a:rPr lang="es-CO" dirty="0"/>
                        <a:t>Negación lógica. Devuelve el valor contrario de la expresión.</a:t>
                      </a:r>
                    </a:p>
                  </a:txBody>
                  <a:tcPr marL="38100" marR="38100" marT="38100" marB="38100" anchor="ctr"/>
                </a:tc>
                <a:extLst>
                  <a:ext uri="{0D108BD9-81ED-4DB2-BD59-A6C34878D82A}">
                    <a16:rowId xmlns="" xmlns:a16="http://schemas.microsoft.com/office/drawing/2014/main" val="10003"/>
                  </a:ext>
                </a:extLst>
              </a:tr>
              <a:tr h="106640">
                <a:tc>
                  <a:txBody>
                    <a:bodyPr/>
                    <a:lstStyle/>
                    <a:p>
                      <a:r>
                        <a:rPr lang="es-CO" dirty="0"/>
                        <a:t>+ (Concatenación)</a:t>
                      </a:r>
                    </a:p>
                  </a:txBody>
                  <a:tcPr marL="38100" marR="38100" marT="38100" marB="38100" anchor="ctr"/>
                </a:tc>
                <a:tc>
                  <a:txBody>
                    <a:bodyPr/>
                    <a:lstStyle/>
                    <a:p>
                      <a:r>
                        <a:rPr lang="es-CO" dirty="0"/>
                        <a:t>Se usa</a:t>
                      </a:r>
                      <a:r>
                        <a:rPr lang="es-CO" baseline="0" dirty="0"/>
                        <a:t> para unir datos de tipo alfanumérico</a:t>
                      </a:r>
                      <a:endParaRPr lang="es-CO" dirty="0"/>
                    </a:p>
                  </a:txBody>
                  <a:tcPr marL="38100" marR="38100" marT="38100" marB="38100" anchor="ctr"/>
                </a:tc>
                <a:extLst>
                  <a:ext uri="{0D108BD9-81ED-4DB2-BD59-A6C34878D82A}">
                    <a16:rowId xmlns="" xmlns:a16="http://schemas.microsoft.com/office/drawing/2014/main" val="10004"/>
                  </a:ext>
                </a:extLst>
              </a:tr>
            </a:tbl>
          </a:graphicData>
        </a:graphic>
      </p:graphicFrame>
      <p:sp>
        <p:nvSpPr>
          <p:cNvPr id="8" name="Rectangle 2"/>
          <p:cNvSpPr>
            <a:spLocks noChangeArrowheads="1"/>
          </p:cNvSpPr>
          <p:nvPr/>
        </p:nvSpPr>
        <p:spPr bwMode="auto">
          <a:xfrm>
            <a:off x="2187576" y="22918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s-CO">
              <a:latin typeface="Arial" pitchFamily="34" charset="0"/>
              <a:cs typeface="Arial" pitchFamily="34" charset="0"/>
            </a:endParaRPr>
          </a:p>
        </p:txBody>
      </p:sp>
      <p:sp>
        <p:nvSpPr>
          <p:cNvPr id="13" name="Rectangle 4"/>
          <p:cNvSpPr>
            <a:spLocks noChangeArrowheads="1"/>
          </p:cNvSpPr>
          <p:nvPr/>
        </p:nvSpPr>
        <p:spPr bwMode="auto">
          <a:xfrm>
            <a:off x="2187576" y="151395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s-CO">
              <a:latin typeface="Arial" pitchFamily="34" charset="0"/>
              <a:cs typeface="Arial" pitchFamily="34" charset="0"/>
            </a:endParaRPr>
          </a:p>
        </p:txBody>
      </p:sp>
      <p:sp>
        <p:nvSpPr>
          <p:cNvPr id="9" name="1 Título"/>
          <p:cNvSpPr>
            <a:spLocks noGrp="1"/>
          </p:cNvSpPr>
          <p:nvPr>
            <p:ph type="title"/>
          </p:nvPr>
        </p:nvSpPr>
        <p:spPr>
          <a:xfrm>
            <a:off x="1847528" y="332656"/>
            <a:ext cx="5760640" cy="936104"/>
          </a:xfrm>
        </p:spPr>
        <p:txBody>
          <a:bodyPr/>
          <a:lstStyle/>
          <a:p>
            <a:r>
              <a:rPr lang="es-CO" dirty="0"/>
              <a:t>Operadores lógicos</a:t>
            </a:r>
          </a:p>
        </p:txBody>
      </p:sp>
    </p:spTree>
    <p:extLst>
      <p:ext uri="{BB962C8B-B14F-4D97-AF65-F5344CB8AC3E}">
        <p14:creationId xmlns:p14="http://schemas.microsoft.com/office/powerpoint/2010/main" val="27678546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4 Tabla"/>
          <p:cNvGraphicFramePr>
            <a:graphicFrameLocks noGrp="1"/>
          </p:cNvGraphicFramePr>
          <p:nvPr>
            <p:extLst/>
          </p:nvPr>
        </p:nvGraphicFramePr>
        <p:xfrm>
          <a:off x="1991544" y="908720"/>
          <a:ext cx="7818120" cy="2453640"/>
        </p:xfrm>
        <a:graphic>
          <a:graphicData uri="http://schemas.openxmlformats.org/drawingml/2006/table">
            <a:tbl>
              <a:tblPr>
                <a:tableStyleId>{BDBED569-4797-4DF1-A0F4-6AAB3CD982D8}</a:tableStyleId>
              </a:tblPr>
              <a:tblGrid>
                <a:gridCol w="3909060">
                  <a:extLst>
                    <a:ext uri="{9D8B030D-6E8A-4147-A177-3AD203B41FA5}">
                      <a16:colId xmlns="" xmlns:a16="http://schemas.microsoft.com/office/drawing/2014/main" val="20000"/>
                    </a:ext>
                  </a:extLst>
                </a:gridCol>
                <a:gridCol w="3909060">
                  <a:extLst>
                    <a:ext uri="{9D8B030D-6E8A-4147-A177-3AD203B41FA5}">
                      <a16:colId xmlns="" xmlns:a16="http://schemas.microsoft.com/office/drawing/2014/main" val="20001"/>
                    </a:ext>
                  </a:extLst>
                </a:gridCol>
              </a:tblGrid>
              <a:tr h="0">
                <a:tc>
                  <a:txBody>
                    <a:bodyPr/>
                    <a:lstStyle/>
                    <a:p>
                      <a:r>
                        <a:rPr lang="es-CO" b="1" dirty="0"/>
                        <a:t>Operador</a:t>
                      </a:r>
                    </a:p>
                  </a:txBody>
                  <a:tcPr marL="38100" marR="38100" marT="38100" marB="38100" anchor="ctr"/>
                </a:tc>
                <a:tc>
                  <a:txBody>
                    <a:bodyPr/>
                    <a:lstStyle/>
                    <a:p>
                      <a:r>
                        <a:rPr lang="es-CO" b="1" dirty="0"/>
                        <a:t>Uso</a:t>
                      </a:r>
                    </a:p>
                  </a:txBody>
                  <a:tcPr marL="38100" marR="38100" marT="38100" marB="38100" anchor="ctr"/>
                </a:tc>
                <a:extLst>
                  <a:ext uri="{0D108BD9-81ED-4DB2-BD59-A6C34878D82A}">
                    <a16:rowId xmlns="" xmlns:a16="http://schemas.microsoft.com/office/drawing/2014/main" val="10000"/>
                  </a:ext>
                </a:extLst>
              </a:tr>
              <a:tr h="0">
                <a:tc>
                  <a:txBody>
                    <a:bodyPr/>
                    <a:lstStyle/>
                    <a:p>
                      <a:r>
                        <a:rPr lang="es-CO"/>
                        <a:t>&lt;</a:t>
                      </a:r>
                    </a:p>
                  </a:txBody>
                  <a:tcPr marL="38100" marR="38100" marT="38100" marB="38100" anchor="ctr"/>
                </a:tc>
                <a:tc>
                  <a:txBody>
                    <a:bodyPr/>
                    <a:lstStyle/>
                    <a:p>
                      <a:r>
                        <a:rPr lang="es-CO"/>
                        <a:t>Menor que</a:t>
                      </a:r>
                    </a:p>
                  </a:txBody>
                  <a:tcPr marL="38100" marR="38100" marT="38100" marB="38100" anchor="ctr"/>
                </a:tc>
                <a:extLst>
                  <a:ext uri="{0D108BD9-81ED-4DB2-BD59-A6C34878D82A}">
                    <a16:rowId xmlns="" xmlns:a16="http://schemas.microsoft.com/office/drawing/2014/main" val="10001"/>
                  </a:ext>
                </a:extLst>
              </a:tr>
              <a:tr h="0">
                <a:tc>
                  <a:txBody>
                    <a:bodyPr/>
                    <a:lstStyle/>
                    <a:p>
                      <a:r>
                        <a:rPr lang="es-CO" dirty="0"/>
                        <a:t>&gt;</a:t>
                      </a:r>
                    </a:p>
                  </a:txBody>
                  <a:tcPr marL="38100" marR="38100" marT="38100" marB="38100" anchor="ctr"/>
                </a:tc>
                <a:tc>
                  <a:txBody>
                    <a:bodyPr/>
                    <a:lstStyle/>
                    <a:p>
                      <a:r>
                        <a:rPr lang="es-CO"/>
                        <a:t>Mayor que</a:t>
                      </a:r>
                    </a:p>
                  </a:txBody>
                  <a:tcPr marL="38100" marR="38100" marT="38100" marB="38100" anchor="ctr"/>
                </a:tc>
                <a:extLst>
                  <a:ext uri="{0D108BD9-81ED-4DB2-BD59-A6C34878D82A}">
                    <a16:rowId xmlns="" xmlns:a16="http://schemas.microsoft.com/office/drawing/2014/main" val="10002"/>
                  </a:ext>
                </a:extLst>
              </a:tr>
              <a:tr h="0">
                <a:tc>
                  <a:txBody>
                    <a:bodyPr/>
                    <a:lstStyle/>
                    <a:p>
                      <a:r>
                        <a:rPr lang="es-CO" dirty="0"/>
                        <a:t>&lt;&gt;      !=</a:t>
                      </a:r>
                    </a:p>
                  </a:txBody>
                  <a:tcPr marL="38100" marR="38100" marT="38100" marB="38100" anchor="ctr"/>
                </a:tc>
                <a:tc>
                  <a:txBody>
                    <a:bodyPr/>
                    <a:lstStyle/>
                    <a:p>
                      <a:r>
                        <a:rPr lang="es-CO"/>
                        <a:t>Distinto de</a:t>
                      </a:r>
                    </a:p>
                  </a:txBody>
                  <a:tcPr marL="38100" marR="38100" marT="38100" marB="38100" anchor="ctr"/>
                </a:tc>
                <a:extLst>
                  <a:ext uri="{0D108BD9-81ED-4DB2-BD59-A6C34878D82A}">
                    <a16:rowId xmlns="" xmlns:a16="http://schemas.microsoft.com/office/drawing/2014/main" val="10003"/>
                  </a:ext>
                </a:extLst>
              </a:tr>
              <a:tr h="0">
                <a:tc>
                  <a:txBody>
                    <a:bodyPr/>
                    <a:lstStyle/>
                    <a:p>
                      <a:r>
                        <a:rPr lang="es-CO"/>
                        <a:t>&lt;=</a:t>
                      </a:r>
                    </a:p>
                  </a:txBody>
                  <a:tcPr marL="38100" marR="38100" marT="38100" marB="38100" anchor="ctr"/>
                </a:tc>
                <a:tc>
                  <a:txBody>
                    <a:bodyPr/>
                    <a:lstStyle/>
                    <a:p>
                      <a:r>
                        <a:rPr lang="es-CO"/>
                        <a:t>Menor o igual que</a:t>
                      </a:r>
                    </a:p>
                  </a:txBody>
                  <a:tcPr marL="38100" marR="38100" marT="38100" marB="38100" anchor="ctr"/>
                </a:tc>
                <a:extLst>
                  <a:ext uri="{0D108BD9-81ED-4DB2-BD59-A6C34878D82A}">
                    <a16:rowId xmlns="" xmlns:a16="http://schemas.microsoft.com/office/drawing/2014/main" val="10004"/>
                  </a:ext>
                </a:extLst>
              </a:tr>
              <a:tr h="0">
                <a:tc>
                  <a:txBody>
                    <a:bodyPr/>
                    <a:lstStyle/>
                    <a:p>
                      <a:r>
                        <a:rPr lang="es-CO"/>
                        <a:t>&gt;=</a:t>
                      </a:r>
                    </a:p>
                  </a:txBody>
                  <a:tcPr marL="38100" marR="38100" marT="38100" marB="38100" anchor="ctr"/>
                </a:tc>
                <a:tc>
                  <a:txBody>
                    <a:bodyPr/>
                    <a:lstStyle/>
                    <a:p>
                      <a:r>
                        <a:rPr lang="es-CO"/>
                        <a:t>Mayor o igual que</a:t>
                      </a:r>
                    </a:p>
                  </a:txBody>
                  <a:tcPr marL="38100" marR="38100" marT="38100" marB="38100" anchor="ctr"/>
                </a:tc>
                <a:extLst>
                  <a:ext uri="{0D108BD9-81ED-4DB2-BD59-A6C34878D82A}">
                    <a16:rowId xmlns="" xmlns:a16="http://schemas.microsoft.com/office/drawing/2014/main" val="10005"/>
                  </a:ext>
                </a:extLst>
              </a:tr>
              <a:tr h="0">
                <a:tc>
                  <a:txBody>
                    <a:bodyPr/>
                    <a:lstStyle/>
                    <a:p>
                      <a:r>
                        <a:rPr lang="es-CO"/>
                        <a:t>=</a:t>
                      </a:r>
                    </a:p>
                  </a:txBody>
                  <a:tcPr marL="38100" marR="38100" marT="38100" marB="38100" anchor="ctr"/>
                </a:tc>
                <a:tc>
                  <a:txBody>
                    <a:bodyPr/>
                    <a:lstStyle/>
                    <a:p>
                      <a:r>
                        <a:rPr lang="es-CO" dirty="0"/>
                        <a:t>Igual que</a:t>
                      </a:r>
                    </a:p>
                  </a:txBody>
                  <a:tcPr marL="38100" marR="38100" marT="38100" marB="38100" anchor="ctr"/>
                </a:tc>
                <a:extLst>
                  <a:ext uri="{0D108BD9-81ED-4DB2-BD59-A6C34878D82A}">
                    <a16:rowId xmlns="" xmlns:a16="http://schemas.microsoft.com/office/drawing/2014/main" val="10006"/>
                  </a:ext>
                </a:extLst>
              </a:tr>
            </a:tbl>
          </a:graphicData>
        </a:graphic>
      </p:graphicFrame>
      <p:graphicFrame>
        <p:nvGraphicFramePr>
          <p:cNvPr id="6" name="5 Tabla"/>
          <p:cNvGraphicFramePr>
            <a:graphicFrameLocks noGrp="1"/>
          </p:cNvGraphicFramePr>
          <p:nvPr>
            <p:extLst/>
          </p:nvPr>
        </p:nvGraphicFramePr>
        <p:xfrm>
          <a:off x="1950809" y="4221088"/>
          <a:ext cx="7416824" cy="2304258"/>
        </p:xfrm>
        <a:graphic>
          <a:graphicData uri="http://schemas.openxmlformats.org/drawingml/2006/table">
            <a:tbl>
              <a:tblPr>
                <a:tableStyleId>{BDBED569-4797-4DF1-A0F4-6AAB3CD982D8}</a:tableStyleId>
              </a:tblPr>
              <a:tblGrid>
                <a:gridCol w="1500504">
                  <a:extLst>
                    <a:ext uri="{9D8B030D-6E8A-4147-A177-3AD203B41FA5}">
                      <a16:colId xmlns="" xmlns:a16="http://schemas.microsoft.com/office/drawing/2014/main" val="20000"/>
                    </a:ext>
                  </a:extLst>
                </a:gridCol>
                <a:gridCol w="1780159">
                  <a:extLst>
                    <a:ext uri="{9D8B030D-6E8A-4147-A177-3AD203B41FA5}">
                      <a16:colId xmlns="" xmlns:a16="http://schemas.microsoft.com/office/drawing/2014/main" val="20001"/>
                    </a:ext>
                  </a:extLst>
                </a:gridCol>
                <a:gridCol w="1123124">
                  <a:extLst>
                    <a:ext uri="{9D8B030D-6E8A-4147-A177-3AD203B41FA5}">
                      <a16:colId xmlns="" xmlns:a16="http://schemas.microsoft.com/office/drawing/2014/main" val="20002"/>
                    </a:ext>
                  </a:extLst>
                </a:gridCol>
                <a:gridCol w="1031407">
                  <a:extLst>
                    <a:ext uri="{9D8B030D-6E8A-4147-A177-3AD203B41FA5}">
                      <a16:colId xmlns="" xmlns:a16="http://schemas.microsoft.com/office/drawing/2014/main" val="20003"/>
                    </a:ext>
                  </a:extLst>
                </a:gridCol>
                <a:gridCol w="776159">
                  <a:extLst>
                    <a:ext uri="{9D8B030D-6E8A-4147-A177-3AD203B41FA5}">
                      <a16:colId xmlns="" xmlns:a16="http://schemas.microsoft.com/office/drawing/2014/main" val="20004"/>
                    </a:ext>
                  </a:extLst>
                </a:gridCol>
                <a:gridCol w="1205471">
                  <a:extLst>
                    <a:ext uri="{9D8B030D-6E8A-4147-A177-3AD203B41FA5}">
                      <a16:colId xmlns="" xmlns:a16="http://schemas.microsoft.com/office/drawing/2014/main" val="20005"/>
                    </a:ext>
                  </a:extLst>
                </a:gridCol>
              </a:tblGrid>
              <a:tr h="536316">
                <a:tc>
                  <a:txBody>
                    <a:bodyPr/>
                    <a:lstStyle/>
                    <a:p>
                      <a:pPr marL="0" marR="0" algn="ctr" fontAlgn="t">
                        <a:spcBef>
                          <a:spcPts val="0"/>
                        </a:spcBef>
                        <a:spcAft>
                          <a:spcPts val="0"/>
                        </a:spcAft>
                      </a:pPr>
                      <a:r>
                        <a:rPr lang="es-CO" sz="1600" dirty="0">
                          <a:effectLst/>
                        </a:rPr>
                        <a:t>Numérico</a:t>
                      </a:r>
                      <a:endParaRPr lang="es-CO" sz="1600" b="1" dirty="0">
                        <a:solidFill>
                          <a:schemeClr val="bg2">
                            <a:lumMod val="10000"/>
                          </a:schemeClr>
                        </a:solidFill>
                        <a:effectLst/>
                        <a:latin typeface="Tahoma"/>
                      </a:endParaRPr>
                    </a:p>
                  </a:txBody>
                  <a:tcPr marL="50800" marR="50800" marT="50800" marB="50800"/>
                </a:tc>
                <a:tc>
                  <a:txBody>
                    <a:bodyPr/>
                    <a:lstStyle/>
                    <a:p>
                      <a:pPr marL="0" marR="0" algn="ctr" fontAlgn="t">
                        <a:spcBef>
                          <a:spcPts val="0"/>
                        </a:spcBef>
                        <a:spcAft>
                          <a:spcPts val="0"/>
                        </a:spcAft>
                      </a:pPr>
                      <a:r>
                        <a:rPr lang="es-CO" sz="1600" dirty="0">
                          <a:effectLst/>
                        </a:rPr>
                        <a:t>Alfanuméricos</a:t>
                      </a:r>
                      <a:endParaRPr lang="es-CO" sz="1600" b="1" dirty="0">
                        <a:solidFill>
                          <a:schemeClr val="bg2">
                            <a:lumMod val="10000"/>
                          </a:schemeClr>
                        </a:solidFill>
                        <a:effectLst/>
                        <a:latin typeface="Tahoma"/>
                      </a:endParaRPr>
                    </a:p>
                  </a:txBody>
                  <a:tcPr marL="50800" marR="50800" marT="50800" marB="50800"/>
                </a:tc>
                <a:tc>
                  <a:txBody>
                    <a:bodyPr/>
                    <a:lstStyle/>
                    <a:p>
                      <a:pPr marL="0" marR="0" algn="ctr" fontAlgn="t">
                        <a:spcBef>
                          <a:spcPts val="0"/>
                        </a:spcBef>
                        <a:spcAft>
                          <a:spcPts val="0"/>
                        </a:spcAft>
                      </a:pPr>
                      <a:r>
                        <a:rPr lang="es-CO" sz="1600" dirty="0">
                          <a:effectLst/>
                        </a:rPr>
                        <a:t>Fecha</a:t>
                      </a:r>
                      <a:endParaRPr lang="es-CO" sz="1600" b="1" dirty="0">
                        <a:solidFill>
                          <a:schemeClr val="bg2">
                            <a:lumMod val="10000"/>
                          </a:schemeClr>
                        </a:solidFill>
                        <a:effectLst/>
                        <a:latin typeface="Tahoma"/>
                      </a:endParaRPr>
                    </a:p>
                  </a:txBody>
                  <a:tcPr marL="50800" marR="50800" marT="50800" marB="50800"/>
                </a:tc>
                <a:tc>
                  <a:txBody>
                    <a:bodyPr/>
                    <a:lstStyle/>
                    <a:p>
                      <a:pPr marL="0" marR="0" algn="ctr" fontAlgn="t">
                        <a:spcBef>
                          <a:spcPts val="0"/>
                        </a:spcBef>
                        <a:spcAft>
                          <a:spcPts val="0"/>
                        </a:spcAft>
                      </a:pPr>
                      <a:r>
                        <a:rPr lang="es-CO" sz="1600" dirty="0">
                          <a:effectLst/>
                        </a:rPr>
                        <a:t>Lógico</a:t>
                      </a:r>
                      <a:endParaRPr lang="es-CO" sz="1600" b="1" dirty="0">
                        <a:solidFill>
                          <a:schemeClr val="bg2">
                            <a:lumMod val="10000"/>
                          </a:schemeClr>
                        </a:solidFill>
                        <a:effectLst/>
                        <a:latin typeface="Tahoma"/>
                      </a:endParaRPr>
                    </a:p>
                  </a:txBody>
                  <a:tcPr marL="50800" marR="50800" marT="50800" marB="50800"/>
                </a:tc>
                <a:tc>
                  <a:txBody>
                    <a:bodyPr/>
                    <a:lstStyle/>
                    <a:p>
                      <a:pPr marL="0" marR="0" algn="ctr" fontAlgn="t">
                        <a:spcBef>
                          <a:spcPts val="0"/>
                        </a:spcBef>
                        <a:spcAft>
                          <a:spcPts val="0"/>
                        </a:spcAft>
                      </a:pPr>
                      <a:r>
                        <a:rPr lang="es-CO" sz="1600" dirty="0">
                          <a:effectLst/>
                        </a:rPr>
                        <a:t>BLOB</a:t>
                      </a:r>
                      <a:endParaRPr lang="es-CO" sz="1600" b="1" dirty="0">
                        <a:solidFill>
                          <a:schemeClr val="bg2">
                            <a:lumMod val="10000"/>
                          </a:schemeClr>
                        </a:solidFill>
                        <a:effectLst/>
                        <a:latin typeface="Tahoma"/>
                      </a:endParaRPr>
                    </a:p>
                  </a:txBody>
                  <a:tcPr marL="50800" marR="50800" marT="50800" marB="50800"/>
                </a:tc>
                <a:tc>
                  <a:txBody>
                    <a:bodyPr/>
                    <a:lstStyle/>
                    <a:p>
                      <a:pPr marL="0" marR="0" algn="ctr" fontAlgn="t">
                        <a:spcBef>
                          <a:spcPts val="0"/>
                        </a:spcBef>
                        <a:spcAft>
                          <a:spcPts val="0"/>
                        </a:spcAft>
                      </a:pPr>
                      <a:r>
                        <a:rPr lang="es-CO" sz="1600" dirty="0">
                          <a:effectLst/>
                        </a:rPr>
                        <a:t>Otros</a:t>
                      </a:r>
                      <a:endParaRPr lang="es-CO" sz="1600" b="1" dirty="0">
                        <a:solidFill>
                          <a:schemeClr val="bg2">
                            <a:lumMod val="10000"/>
                          </a:schemeClr>
                        </a:solidFill>
                        <a:effectLst/>
                        <a:latin typeface="Tahoma"/>
                      </a:endParaRPr>
                    </a:p>
                  </a:txBody>
                  <a:tcPr marL="50800" marR="50800" marT="50800" marB="50800"/>
                </a:tc>
                <a:extLst>
                  <a:ext uri="{0D108BD9-81ED-4DB2-BD59-A6C34878D82A}">
                    <a16:rowId xmlns="" xmlns:a16="http://schemas.microsoft.com/office/drawing/2014/main" val="10000"/>
                  </a:ext>
                </a:extLst>
              </a:tr>
              <a:tr h="536316">
                <a:tc>
                  <a:txBody>
                    <a:bodyPr/>
                    <a:lstStyle/>
                    <a:p>
                      <a:pPr marL="0" marR="0" fontAlgn="t">
                        <a:spcBef>
                          <a:spcPts val="0"/>
                        </a:spcBef>
                        <a:spcAft>
                          <a:spcPts val="0"/>
                        </a:spcAft>
                      </a:pPr>
                      <a:r>
                        <a:rPr lang="es-CO" sz="1600" dirty="0">
                          <a:effectLst/>
                        </a:rPr>
                        <a:t>Integer</a:t>
                      </a:r>
                      <a:endParaRPr lang="es-CO" sz="1600" dirty="0">
                        <a:solidFill>
                          <a:srgbClr val="000000"/>
                        </a:solidFill>
                        <a:effectLst/>
                        <a:latin typeface="Tahoma"/>
                      </a:endParaRPr>
                    </a:p>
                  </a:txBody>
                  <a:tcPr marL="50800" marR="50800" marT="50800" marB="50800"/>
                </a:tc>
                <a:tc>
                  <a:txBody>
                    <a:bodyPr/>
                    <a:lstStyle/>
                    <a:p>
                      <a:pPr marL="0" marR="0" fontAlgn="t">
                        <a:spcBef>
                          <a:spcPts val="0"/>
                        </a:spcBef>
                        <a:spcAft>
                          <a:spcPts val="0"/>
                        </a:spcAft>
                      </a:pPr>
                      <a:r>
                        <a:rPr lang="es-CO" sz="1600" dirty="0">
                          <a:effectLst/>
                        </a:rPr>
                        <a:t>Char</a:t>
                      </a:r>
                      <a:endParaRPr lang="es-CO" sz="1600" dirty="0">
                        <a:solidFill>
                          <a:srgbClr val="000000"/>
                        </a:solidFill>
                        <a:effectLst/>
                        <a:latin typeface="Tahoma"/>
                      </a:endParaRPr>
                    </a:p>
                  </a:txBody>
                  <a:tcPr marL="50800" marR="50800" marT="50800" marB="50800"/>
                </a:tc>
                <a:tc>
                  <a:txBody>
                    <a:bodyPr/>
                    <a:lstStyle/>
                    <a:p>
                      <a:pPr marL="0" marR="0" fontAlgn="t">
                        <a:spcBef>
                          <a:spcPts val="0"/>
                        </a:spcBef>
                        <a:spcAft>
                          <a:spcPts val="0"/>
                        </a:spcAft>
                      </a:pPr>
                      <a:r>
                        <a:rPr lang="es-CO" sz="1600" dirty="0">
                          <a:effectLst/>
                        </a:rPr>
                        <a:t>Date</a:t>
                      </a:r>
                      <a:endParaRPr lang="es-CO" sz="1600" dirty="0">
                        <a:solidFill>
                          <a:srgbClr val="000000"/>
                        </a:solidFill>
                        <a:effectLst/>
                        <a:latin typeface="Tahoma"/>
                      </a:endParaRPr>
                    </a:p>
                  </a:txBody>
                  <a:tcPr marL="50800" marR="50800" marT="50800" marB="50800"/>
                </a:tc>
                <a:tc>
                  <a:txBody>
                    <a:bodyPr/>
                    <a:lstStyle/>
                    <a:p>
                      <a:pPr marL="0" marR="0" fontAlgn="t">
                        <a:spcBef>
                          <a:spcPts val="0"/>
                        </a:spcBef>
                        <a:spcAft>
                          <a:spcPts val="0"/>
                        </a:spcAft>
                      </a:pPr>
                      <a:r>
                        <a:rPr lang="es-CO" sz="1600" dirty="0">
                          <a:effectLst/>
                        </a:rPr>
                        <a:t>Bit</a:t>
                      </a:r>
                      <a:endParaRPr lang="es-CO" sz="1600" dirty="0">
                        <a:solidFill>
                          <a:srgbClr val="000000"/>
                        </a:solidFill>
                        <a:effectLst/>
                        <a:latin typeface="Tahoma"/>
                      </a:endParaRPr>
                    </a:p>
                  </a:txBody>
                  <a:tcPr marL="50800" marR="50800" marT="50800" marB="50800"/>
                </a:tc>
                <a:tc>
                  <a:txBody>
                    <a:bodyPr/>
                    <a:lstStyle/>
                    <a:p>
                      <a:pPr marL="0" marR="0" fontAlgn="t">
                        <a:spcBef>
                          <a:spcPts val="0"/>
                        </a:spcBef>
                        <a:spcAft>
                          <a:spcPts val="0"/>
                        </a:spcAft>
                      </a:pPr>
                      <a:r>
                        <a:rPr lang="es-CO" sz="1600" dirty="0">
                          <a:effectLst/>
                        </a:rPr>
                        <a:t>Image</a:t>
                      </a:r>
                      <a:endParaRPr lang="es-CO" sz="1600" dirty="0">
                        <a:solidFill>
                          <a:srgbClr val="000000"/>
                        </a:solidFill>
                        <a:effectLst/>
                        <a:latin typeface="Tahoma"/>
                      </a:endParaRPr>
                    </a:p>
                  </a:txBody>
                  <a:tcPr marL="50800" marR="50800" marT="50800" marB="50800"/>
                </a:tc>
                <a:tc>
                  <a:txBody>
                    <a:bodyPr/>
                    <a:lstStyle/>
                    <a:p>
                      <a:pPr marL="0" marR="0" fontAlgn="t">
                        <a:spcBef>
                          <a:spcPts val="0"/>
                        </a:spcBef>
                        <a:spcAft>
                          <a:spcPts val="0"/>
                        </a:spcAft>
                      </a:pPr>
                      <a:r>
                        <a:rPr lang="es-CO" sz="1600" dirty="0">
                          <a:effectLst/>
                        </a:rPr>
                        <a:t>Moneda</a:t>
                      </a:r>
                      <a:endParaRPr lang="es-CO" sz="1600" dirty="0">
                        <a:solidFill>
                          <a:srgbClr val="000000"/>
                        </a:solidFill>
                        <a:effectLst/>
                        <a:latin typeface="Tahoma"/>
                      </a:endParaRPr>
                    </a:p>
                  </a:txBody>
                  <a:tcPr marL="50800" marR="50800" marT="50800" marB="50800"/>
                </a:tc>
                <a:extLst>
                  <a:ext uri="{0D108BD9-81ED-4DB2-BD59-A6C34878D82A}">
                    <a16:rowId xmlns="" xmlns:a16="http://schemas.microsoft.com/office/drawing/2014/main" val="10001"/>
                  </a:ext>
                </a:extLst>
              </a:tr>
              <a:tr h="410542">
                <a:tc>
                  <a:txBody>
                    <a:bodyPr/>
                    <a:lstStyle/>
                    <a:p>
                      <a:pPr marL="0" marR="0" fontAlgn="t">
                        <a:spcBef>
                          <a:spcPts val="0"/>
                        </a:spcBef>
                        <a:spcAft>
                          <a:spcPts val="0"/>
                        </a:spcAft>
                      </a:pPr>
                      <a:r>
                        <a:rPr lang="es-CO" sz="1600" dirty="0">
                          <a:effectLst/>
                        </a:rPr>
                        <a:t>Numeric</a:t>
                      </a:r>
                      <a:endParaRPr lang="es-CO" sz="1600" dirty="0">
                        <a:solidFill>
                          <a:srgbClr val="000000"/>
                        </a:solidFill>
                        <a:effectLst/>
                        <a:latin typeface="Tahoma"/>
                      </a:endParaRPr>
                    </a:p>
                  </a:txBody>
                  <a:tcPr marL="50800" marR="50800" marT="50800" marB="50800"/>
                </a:tc>
                <a:tc>
                  <a:txBody>
                    <a:bodyPr/>
                    <a:lstStyle/>
                    <a:p>
                      <a:pPr marL="0" marR="0" fontAlgn="t">
                        <a:spcBef>
                          <a:spcPts val="0"/>
                        </a:spcBef>
                        <a:spcAft>
                          <a:spcPts val="0"/>
                        </a:spcAft>
                      </a:pPr>
                      <a:r>
                        <a:rPr lang="es-CO" sz="1600" dirty="0">
                          <a:effectLst/>
                        </a:rPr>
                        <a:t>varchar</a:t>
                      </a:r>
                      <a:endParaRPr lang="es-CO" sz="1600" dirty="0">
                        <a:solidFill>
                          <a:srgbClr val="000000"/>
                        </a:solidFill>
                        <a:effectLst/>
                        <a:latin typeface="Tahoma"/>
                      </a:endParaRPr>
                    </a:p>
                  </a:txBody>
                  <a:tcPr marL="50800" marR="50800" marT="50800" marB="50800"/>
                </a:tc>
                <a:tc>
                  <a:txBody>
                    <a:bodyPr/>
                    <a:lstStyle/>
                    <a:p>
                      <a:pPr marL="0" marR="0" fontAlgn="t">
                        <a:spcBef>
                          <a:spcPts val="0"/>
                        </a:spcBef>
                        <a:spcAft>
                          <a:spcPts val="0"/>
                        </a:spcAft>
                      </a:pPr>
                      <a:r>
                        <a:rPr lang="es-CO" sz="1600" dirty="0">
                          <a:effectLst/>
                        </a:rPr>
                        <a:t>Date Time</a:t>
                      </a:r>
                      <a:endParaRPr lang="es-CO" sz="1600" dirty="0">
                        <a:solidFill>
                          <a:srgbClr val="000000"/>
                        </a:solidFill>
                        <a:effectLst/>
                        <a:latin typeface="Tahoma"/>
                      </a:endParaRPr>
                    </a:p>
                  </a:txBody>
                  <a:tcPr marL="50800" marR="50800" marT="50800" marB="50800"/>
                </a:tc>
                <a:tc>
                  <a:txBody>
                    <a:bodyPr/>
                    <a:lstStyle/>
                    <a:p>
                      <a:pPr marL="0" marR="0" fontAlgn="t">
                        <a:spcBef>
                          <a:spcPts val="0"/>
                        </a:spcBef>
                        <a:spcAft>
                          <a:spcPts val="0"/>
                        </a:spcAft>
                      </a:pPr>
                      <a:r>
                        <a:rPr lang="es-CO" sz="1600">
                          <a:effectLst/>
                        </a:rPr>
                        <a:t> </a:t>
                      </a:r>
                      <a:endParaRPr lang="es-CO" sz="1600">
                        <a:solidFill>
                          <a:srgbClr val="000000"/>
                        </a:solidFill>
                        <a:effectLst/>
                        <a:latin typeface="Tahoma"/>
                      </a:endParaRPr>
                    </a:p>
                  </a:txBody>
                  <a:tcPr marL="50800" marR="50800" marT="50800" marB="50800"/>
                </a:tc>
                <a:tc>
                  <a:txBody>
                    <a:bodyPr/>
                    <a:lstStyle/>
                    <a:p>
                      <a:pPr marL="0" marR="0" fontAlgn="t">
                        <a:spcBef>
                          <a:spcPts val="0"/>
                        </a:spcBef>
                        <a:spcAft>
                          <a:spcPts val="0"/>
                        </a:spcAft>
                      </a:pPr>
                      <a:r>
                        <a:rPr lang="es-CO" sz="1600">
                          <a:effectLst/>
                        </a:rPr>
                        <a:t>Text</a:t>
                      </a:r>
                      <a:endParaRPr lang="es-CO" sz="1600">
                        <a:solidFill>
                          <a:srgbClr val="000000"/>
                        </a:solidFill>
                        <a:effectLst/>
                        <a:latin typeface="Tahoma"/>
                      </a:endParaRPr>
                    </a:p>
                  </a:txBody>
                  <a:tcPr marL="50800" marR="50800" marT="50800" marB="50800"/>
                </a:tc>
                <a:tc>
                  <a:txBody>
                    <a:bodyPr/>
                    <a:lstStyle/>
                    <a:p>
                      <a:pPr marL="0" marR="0" fontAlgn="t">
                        <a:spcBef>
                          <a:spcPts val="0"/>
                        </a:spcBef>
                        <a:spcAft>
                          <a:spcPts val="0"/>
                        </a:spcAft>
                      </a:pPr>
                      <a:r>
                        <a:rPr lang="es-CO" sz="1600" dirty="0">
                          <a:effectLst/>
                        </a:rPr>
                        <a:t>hipervínculo</a:t>
                      </a:r>
                      <a:endParaRPr lang="es-CO" sz="1600" dirty="0">
                        <a:solidFill>
                          <a:srgbClr val="000000"/>
                        </a:solidFill>
                        <a:effectLst/>
                        <a:latin typeface="Tahoma"/>
                      </a:endParaRPr>
                    </a:p>
                  </a:txBody>
                  <a:tcPr marL="50800" marR="50800" marT="50800" marB="50800"/>
                </a:tc>
                <a:extLst>
                  <a:ext uri="{0D108BD9-81ED-4DB2-BD59-A6C34878D82A}">
                    <a16:rowId xmlns="" xmlns:a16="http://schemas.microsoft.com/office/drawing/2014/main" val="10002"/>
                  </a:ext>
                </a:extLst>
              </a:tr>
              <a:tr h="410542">
                <a:tc>
                  <a:txBody>
                    <a:bodyPr/>
                    <a:lstStyle/>
                    <a:p>
                      <a:pPr marL="0" marR="0" fontAlgn="t">
                        <a:spcBef>
                          <a:spcPts val="0"/>
                        </a:spcBef>
                        <a:spcAft>
                          <a:spcPts val="0"/>
                        </a:spcAft>
                      </a:pPr>
                      <a:r>
                        <a:rPr lang="es-CO" sz="1600" dirty="0">
                          <a:effectLst/>
                        </a:rPr>
                        <a:t>Decimal</a:t>
                      </a:r>
                      <a:endParaRPr lang="es-CO" sz="1600" dirty="0">
                        <a:solidFill>
                          <a:srgbClr val="000000"/>
                        </a:solidFill>
                        <a:effectLst/>
                        <a:latin typeface="Tahoma"/>
                      </a:endParaRPr>
                    </a:p>
                  </a:txBody>
                  <a:tcPr marL="50800" marR="50800" marT="50800" marB="50800"/>
                </a:tc>
                <a:tc>
                  <a:txBody>
                    <a:bodyPr/>
                    <a:lstStyle/>
                    <a:p>
                      <a:pPr marL="0" marR="0" fontAlgn="t">
                        <a:spcBef>
                          <a:spcPts val="0"/>
                        </a:spcBef>
                        <a:spcAft>
                          <a:spcPts val="0"/>
                        </a:spcAft>
                      </a:pPr>
                      <a:r>
                        <a:rPr lang="es-CO" sz="1600">
                          <a:effectLst/>
                        </a:rPr>
                        <a:t> </a:t>
                      </a:r>
                      <a:endParaRPr lang="es-CO" sz="1600">
                        <a:solidFill>
                          <a:srgbClr val="000000"/>
                        </a:solidFill>
                        <a:effectLst/>
                        <a:latin typeface="Tahoma"/>
                      </a:endParaRPr>
                    </a:p>
                  </a:txBody>
                  <a:tcPr marL="50800" marR="50800" marT="50800" marB="50800"/>
                </a:tc>
                <a:tc>
                  <a:txBody>
                    <a:bodyPr/>
                    <a:lstStyle/>
                    <a:p>
                      <a:pPr marL="0" marR="0" fontAlgn="t">
                        <a:spcBef>
                          <a:spcPts val="0"/>
                        </a:spcBef>
                        <a:spcAft>
                          <a:spcPts val="0"/>
                        </a:spcAft>
                      </a:pPr>
                      <a:r>
                        <a:rPr lang="es-CO" sz="1600">
                          <a:effectLst/>
                        </a:rPr>
                        <a:t> </a:t>
                      </a:r>
                      <a:endParaRPr lang="es-CO" sz="1600">
                        <a:solidFill>
                          <a:srgbClr val="000000"/>
                        </a:solidFill>
                        <a:effectLst/>
                        <a:latin typeface="Tahoma"/>
                      </a:endParaRPr>
                    </a:p>
                  </a:txBody>
                  <a:tcPr marL="50800" marR="50800" marT="50800" marB="50800"/>
                </a:tc>
                <a:tc>
                  <a:txBody>
                    <a:bodyPr/>
                    <a:lstStyle/>
                    <a:p>
                      <a:pPr marL="0" marR="0" fontAlgn="t">
                        <a:spcBef>
                          <a:spcPts val="0"/>
                        </a:spcBef>
                        <a:spcAft>
                          <a:spcPts val="0"/>
                        </a:spcAft>
                      </a:pPr>
                      <a:r>
                        <a:rPr lang="es-CO" sz="1600">
                          <a:effectLst/>
                        </a:rPr>
                        <a:t> </a:t>
                      </a:r>
                      <a:endParaRPr lang="es-CO" sz="1600">
                        <a:solidFill>
                          <a:srgbClr val="000000"/>
                        </a:solidFill>
                        <a:effectLst/>
                        <a:latin typeface="Tahoma"/>
                      </a:endParaRPr>
                    </a:p>
                  </a:txBody>
                  <a:tcPr marL="50800" marR="50800" marT="50800" marB="50800"/>
                </a:tc>
                <a:tc>
                  <a:txBody>
                    <a:bodyPr/>
                    <a:lstStyle/>
                    <a:p>
                      <a:pPr marL="0" marR="0" fontAlgn="t">
                        <a:spcBef>
                          <a:spcPts val="0"/>
                        </a:spcBef>
                        <a:spcAft>
                          <a:spcPts val="0"/>
                        </a:spcAft>
                      </a:pPr>
                      <a:r>
                        <a:rPr lang="es-CO" sz="1600">
                          <a:effectLst/>
                        </a:rPr>
                        <a:t>  </a:t>
                      </a:r>
                      <a:endParaRPr lang="es-CO" sz="1600">
                        <a:solidFill>
                          <a:srgbClr val="000000"/>
                        </a:solidFill>
                        <a:effectLst/>
                        <a:latin typeface="Tahoma"/>
                      </a:endParaRPr>
                    </a:p>
                  </a:txBody>
                  <a:tcPr marL="50800" marR="50800" marT="50800" marB="50800"/>
                </a:tc>
                <a:tc>
                  <a:txBody>
                    <a:bodyPr/>
                    <a:lstStyle/>
                    <a:p>
                      <a:pPr marL="0" marR="0" fontAlgn="t">
                        <a:spcBef>
                          <a:spcPts val="0"/>
                        </a:spcBef>
                        <a:spcAft>
                          <a:spcPts val="0"/>
                        </a:spcAft>
                      </a:pPr>
                      <a:r>
                        <a:rPr lang="es-CO" sz="1600" dirty="0">
                          <a:effectLst/>
                        </a:rPr>
                        <a:t>adjunto</a:t>
                      </a:r>
                      <a:endParaRPr lang="es-CO" sz="1600" dirty="0">
                        <a:solidFill>
                          <a:srgbClr val="000000"/>
                        </a:solidFill>
                        <a:effectLst/>
                        <a:latin typeface="Tahoma"/>
                      </a:endParaRPr>
                    </a:p>
                  </a:txBody>
                  <a:tcPr marL="50800" marR="50800" marT="50800" marB="50800"/>
                </a:tc>
                <a:extLst>
                  <a:ext uri="{0D108BD9-81ED-4DB2-BD59-A6C34878D82A}">
                    <a16:rowId xmlns="" xmlns:a16="http://schemas.microsoft.com/office/drawing/2014/main" val="10003"/>
                  </a:ext>
                </a:extLst>
              </a:tr>
              <a:tr h="410542">
                <a:tc>
                  <a:txBody>
                    <a:bodyPr/>
                    <a:lstStyle/>
                    <a:p>
                      <a:pPr marL="0" marR="0" fontAlgn="t">
                        <a:spcBef>
                          <a:spcPts val="0"/>
                        </a:spcBef>
                        <a:spcAft>
                          <a:spcPts val="0"/>
                        </a:spcAft>
                      </a:pPr>
                      <a:r>
                        <a:rPr lang="es-CO" sz="1600" dirty="0">
                          <a:effectLst/>
                        </a:rPr>
                        <a:t>Float</a:t>
                      </a:r>
                      <a:endParaRPr lang="es-CO" sz="1600" dirty="0">
                        <a:solidFill>
                          <a:srgbClr val="000000"/>
                        </a:solidFill>
                        <a:effectLst/>
                        <a:latin typeface="Tahoma"/>
                      </a:endParaRPr>
                    </a:p>
                  </a:txBody>
                  <a:tcPr marL="50800" marR="50800" marT="50800" marB="50800"/>
                </a:tc>
                <a:tc>
                  <a:txBody>
                    <a:bodyPr/>
                    <a:lstStyle/>
                    <a:p>
                      <a:pPr marL="0" marR="0" fontAlgn="t">
                        <a:spcBef>
                          <a:spcPts val="0"/>
                        </a:spcBef>
                        <a:spcAft>
                          <a:spcPts val="0"/>
                        </a:spcAft>
                      </a:pPr>
                      <a:r>
                        <a:rPr lang="es-CO" sz="1600" dirty="0">
                          <a:effectLst/>
                        </a:rPr>
                        <a:t> </a:t>
                      </a:r>
                      <a:endParaRPr lang="es-CO" sz="1600" dirty="0">
                        <a:solidFill>
                          <a:srgbClr val="000000"/>
                        </a:solidFill>
                        <a:effectLst/>
                        <a:latin typeface="Tahoma"/>
                      </a:endParaRPr>
                    </a:p>
                  </a:txBody>
                  <a:tcPr marL="50800" marR="50800" marT="50800" marB="50800"/>
                </a:tc>
                <a:tc>
                  <a:txBody>
                    <a:bodyPr/>
                    <a:lstStyle/>
                    <a:p>
                      <a:pPr marL="0" marR="0" fontAlgn="t">
                        <a:spcBef>
                          <a:spcPts val="0"/>
                        </a:spcBef>
                        <a:spcAft>
                          <a:spcPts val="0"/>
                        </a:spcAft>
                      </a:pPr>
                      <a:r>
                        <a:rPr lang="es-CO" sz="1600">
                          <a:effectLst/>
                        </a:rPr>
                        <a:t> </a:t>
                      </a:r>
                      <a:endParaRPr lang="es-CO" sz="1600">
                        <a:solidFill>
                          <a:srgbClr val="000000"/>
                        </a:solidFill>
                        <a:effectLst/>
                        <a:latin typeface="Tahoma"/>
                      </a:endParaRPr>
                    </a:p>
                  </a:txBody>
                  <a:tcPr marL="50800" marR="50800" marT="50800" marB="50800"/>
                </a:tc>
                <a:tc>
                  <a:txBody>
                    <a:bodyPr/>
                    <a:lstStyle/>
                    <a:p>
                      <a:pPr marL="0" marR="0" fontAlgn="t">
                        <a:spcBef>
                          <a:spcPts val="0"/>
                        </a:spcBef>
                        <a:spcAft>
                          <a:spcPts val="0"/>
                        </a:spcAft>
                      </a:pPr>
                      <a:r>
                        <a:rPr lang="es-CO" sz="1600">
                          <a:effectLst/>
                        </a:rPr>
                        <a:t> </a:t>
                      </a:r>
                      <a:endParaRPr lang="es-CO" sz="1600">
                        <a:solidFill>
                          <a:srgbClr val="000000"/>
                        </a:solidFill>
                        <a:effectLst/>
                        <a:latin typeface="Tahoma"/>
                      </a:endParaRPr>
                    </a:p>
                  </a:txBody>
                  <a:tcPr marL="50800" marR="50800" marT="50800" marB="50800"/>
                </a:tc>
                <a:tc>
                  <a:txBody>
                    <a:bodyPr/>
                    <a:lstStyle/>
                    <a:p>
                      <a:pPr marL="0" marR="0" fontAlgn="t">
                        <a:spcBef>
                          <a:spcPts val="0"/>
                        </a:spcBef>
                        <a:spcAft>
                          <a:spcPts val="0"/>
                        </a:spcAft>
                      </a:pPr>
                      <a:r>
                        <a:rPr lang="es-CO" sz="1600" dirty="0">
                          <a:effectLst/>
                        </a:rPr>
                        <a:t> </a:t>
                      </a:r>
                      <a:endParaRPr lang="es-CO" sz="1600" dirty="0">
                        <a:solidFill>
                          <a:srgbClr val="000000"/>
                        </a:solidFill>
                        <a:effectLst/>
                        <a:latin typeface="Tahoma"/>
                      </a:endParaRPr>
                    </a:p>
                  </a:txBody>
                  <a:tcPr marL="50800" marR="50800" marT="50800" marB="50800"/>
                </a:tc>
                <a:tc>
                  <a:txBody>
                    <a:bodyPr/>
                    <a:lstStyle/>
                    <a:p>
                      <a:pPr marL="0" marR="0" fontAlgn="t">
                        <a:spcBef>
                          <a:spcPts val="0"/>
                        </a:spcBef>
                        <a:spcAft>
                          <a:spcPts val="0"/>
                        </a:spcAft>
                      </a:pPr>
                      <a:endParaRPr lang="es-CO" sz="1600" dirty="0">
                        <a:solidFill>
                          <a:srgbClr val="000000"/>
                        </a:solidFill>
                        <a:effectLst/>
                        <a:latin typeface="Tahoma"/>
                      </a:endParaRPr>
                    </a:p>
                  </a:txBody>
                  <a:tcPr marL="50800" marR="50800" marT="50800" marB="50800"/>
                </a:tc>
                <a:extLst>
                  <a:ext uri="{0D108BD9-81ED-4DB2-BD59-A6C34878D82A}">
                    <a16:rowId xmlns="" xmlns:a16="http://schemas.microsoft.com/office/drawing/2014/main" val="10004"/>
                  </a:ext>
                </a:extLst>
              </a:tr>
            </a:tbl>
          </a:graphicData>
        </a:graphic>
      </p:graphicFrame>
      <p:sp>
        <p:nvSpPr>
          <p:cNvPr id="8" name="1 Título"/>
          <p:cNvSpPr>
            <a:spLocks noGrp="1"/>
          </p:cNvSpPr>
          <p:nvPr>
            <p:ph type="title"/>
          </p:nvPr>
        </p:nvSpPr>
        <p:spPr>
          <a:xfrm>
            <a:off x="1415480" y="188640"/>
            <a:ext cx="6480720" cy="576064"/>
          </a:xfrm>
        </p:spPr>
        <p:txBody>
          <a:bodyPr>
            <a:normAutofit fontScale="90000"/>
          </a:bodyPr>
          <a:lstStyle/>
          <a:p>
            <a:r>
              <a:rPr lang="es-CO" sz="3700" dirty="0"/>
              <a:t>Operadores Relacionales</a:t>
            </a:r>
          </a:p>
        </p:txBody>
      </p:sp>
      <p:sp>
        <p:nvSpPr>
          <p:cNvPr id="9" name="1 Título"/>
          <p:cNvSpPr txBox="1">
            <a:spLocks/>
          </p:cNvSpPr>
          <p:nvPr/>
        </p:nvSpPr>
        <p:spPr>
          <a:xfrm>
            <a:off x="1118403" y="3576114"/>
            <a:ext cx="7416824" cy="576064"/>
          </a:xfrm>
          <a:prstGeom prst="rect">
            <a:avLst/>
          </a:prstGeom>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CO" sz="3500" dirty="0"/>
              <a:t>Tipos de datos que </a:t>
            </a:r>
            <a:r>
              <a:rPr lang="es-CO" sz="3500" dirty="0" err="1"/>
              <a:t>sporta</a:t>
            </a:r>
            <a:r>
              <a:rPr lang="es-CO" sz="3500" dirty="0"/>
              <a:t> </a:t>
            </a:r>
            <a:r>
              <a:rPr lang="es-CO" sz="3500" dirty="0" err="1"/>
              <a:t>Sql</a:t>
            </a:r>
            <a:endParaRPr lang="es-CO" sz="3500" dirty="0"/>
          </a:p>
        </p:txBody>
      </p:sp>
    </p:spTree>
    <p:extLst>
      <p:ext uri="{BB962C8B-B14F-4D97-AF65-F5344CB8AC3E}">
        <p14:creationId xmlns:p14="http://schemas.microsoft.com/office/powerpoint/2010/main" val="16188140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2135560" y="1052737"/>
            <a:ext cx="7560840" cy="1200329"/>
          </a:xfrm>
          <a:prstGeom prst="rect">
            <a:avLst/>
          </a:prstGeom>
        </p:spPr>
        <p:txBody>
          <a:bodyPr wrap="square">
            <a:spAutoFit/>
          </a:bodyPr>
          <a:lstStyle/>
          <a:p>
            <a:r>
              <a:rPr lang="es-CO" dirty="0"/>
              <a:t>Las funciones agregadas proporcionan a SQL utilidades de cálculo sobre los datos de las tablas.</a:t>
            </a:r>
          </a:p>
          <a:p>
            <a:r>
              <a:rPr lang="es-CO" dirty="0"/>
              <a:t>Estas funciones se incorporan en las consultas </a:t>
            </a:r>
            <a:r>
              <a:rPr lang="es-CO" b="1" dirty="0"/>
              <a:t>SELECT </a:t>
            </a:r>
            <a:r>
              <a:rPr lang="es-CO" dirty="0"/>
              <a:t>y retornan </a:t>
            </a:r>
            <a:r>
              <a:rPr lang="es-CO" b="1" dirty="0"/>
              <a:t>un único valor </a:t>
            </a:r>
            <a:r>
              <a:rPr lang="es-CO" dirty="0"/>
              <a:t>al operar sobre un grupo de registros.</a:t>
            </a:r>
          </a:p>
        </p:txBody>
      </p:sp>
      <p:graphicFrame>
        <p:nvGraphicFramePr>
          <p:cNvPr id="5" name="4 Tabla"/>
          <p:cNvGraphicFramePr>
            <a:graphicFrameLocks noGrp="1"/>
          </p:cNvGraphicFramePr>
          <p:nvPr>
            <p:extLst/>
          </p:nvPr>
        </p:nvGraphicFramePr>
        <p:xfrm>
          <a:off x="2783631" y="2375014"/>
          <a:ext cx="7193640" cy="3474720"/>
        </p:xfrm>
        <a:graphic>
          <a:graphicData uri="http://schemas.openxmlformats.org/drawingml/2006/table">
            <a:tbl>
              <a:tblPr>
                <a:tableStyleId>{BDBED569-4797-4DF1-A0F4-6AAB3CD982D8}</a:tableStyleId>
              </a:tblPr>
              <a:tblGrid>
                <a:gridCol w="1584177">
                  <a:extLst>
                    <a:ext uri="{9D8B030D-6E8A-4147-A177-3AD203B41FA5}">
                      <a16:colId xmlns="" xmlns:a16="http://schemas.microsoft.com/office/drawing/2014/main" val="20000"/>
                    </a:ext>
                  </a:extLst>
                </a:gridCol>
                <a:gridCol w="5609463">
                  <a:extLst>
                    <a:ext uri="{9D8B030D-6E8A-4147-A177-3AD203B41FA5}">
                      <a16:colId xmlns="" xmlns:a16="http://schemas.microsoft.com/office/drawing/2014/main" val="20001"/>
                    </a:ext>
                  </a:extLst>
                </a:gridCol>
              </a:tblGrid>
              <a:tr h="0">
                <a:tc>
                  <a:txBody>
                    <a:bodyPr/>
                    <a:lstStyle/>
                    <a:p>
                      <a:r>
                        <a:rPr lang="es-CO" b="1" dirty="0">
                          <a:solidFill>
                            <a:schemeClr val="tx1"/>
                          </a:solidFill>
                        </a:rPr>
                        <a:t>Función</a:t>
                      </a:r>
                    </a:p>
                  </a:txBody>
                  <a:tcPr marL="38100" marR="38100" marT="38100" marB="38100" anchor="ctr"/>
                </a:tc>
                <a:tc>
                  <a:txBody>
                    <a:bodyPr/>
                    <a:lstStyle/>
                    <a:p>
                      <a:r>
                        <a:rPr lang="es-CO" b="1" dirty="0"/>
                        <a:t>Descripción</a:t>
                      </a:r>
                    </a:p>
                  </a:txBody>
                  <a:tcPr marL="38100" marR="38100" marT="38100" marB="38100" anchor="ctr"/>
                </a:tc>
                <a:extLst>
                  <a:ext uri="{0D108BD9-81ED-4DB2-BD59-A6C34878D82A}">
                    <a16:rowId xmlns="" xmlns:a16="http://schemas.microsoft.com/office/drawing/2014/main" val="10000"/>
                  </a:ext>
                </a:extLst>
              </a:tr>
              <a:tr h="0">
                <a:tc>
                  <a:txBody>
                    <a:bodyPr/>
                    <a:lstStyle/>
                    <a:p>
                      <a:r>
                        <a:rPr lang="es-CO" dirty="0">
                          <a:solidFill>
                            <a:srgbClr val="00B050"/>
                          </a:solidFill>
                        </a:rPr>
                        <a:t>AVG</a:t>
                      </a:r>
                    </a:p>
                  </a:txBody>
                  <a:tcPr marL="38100" marR="38100" marT="38100" marB="38100" anchor="ctr"/>
                </a:tc>
                <a:tc>
                  <a:txBody>
                    <a:bodyPr/>
                    <a:lstStyle/>
                    <a:p>
                      <a:r>
                        <a:rPr lang="es-CO" dirty="0"/>
                        <a:t>Utilizada para calcular el promedio de los valores de un campo determinado</a:t>
                      </a:r>
                    </a:p>
                  </a:txBody>
                  <a:tcPr marL="38100" marR="38100" marT="38100" marB="38100" anchor="ctr"/>
                </a:tc>
                <a:extLst>
                  <a:ext uri="{0D108BD9-81ED-4DB2-BD59-A6C34878D82A}">
                    <a16:rowId xmlns="" xmlns:a16="http://schemas.microsoft.com/office/drawing/2014/main" val="10001"/>
                  </a:ext>
                </a:extLst>
              </a:tr>
              <a:tr h="0">
                <a:tc>
                  <a:txBody>
                    <a:bodyPr/>
                    <a:lstStyle/>
                    <a:p>
                      <a:r>
                        <a:rPr lang="es-CO">
                          <a:solidFill>
                            <a:srgbClr val="00B050"/>
                          </a:solidFill>
                        </a:rPr>
                        <a:t>COUNT</a:t>
                      </a:r>
                    </a:p>
                  </a:txBody>
                  <a:tcPr marL="38100" marR="38100" marT="38100" marB="38100" anchor="ctr"/>
                </a:tc>
                <a:tc>
                  <a:txBody>
                    <a:bodyPr/>
                    <a:lstStyle/>
                    <a:p>
                      <a:r>
                        <a:rPr lang="es-CO" dirty="0"/>
                        <a:t>Utilizada para devolver el número de registros de la selección</a:t>
                      </a:r>
                    </a:p>
                  </a:txBody>
                  <a:tcPr marL="38100" marR="38100" marT="38100" marB="38100" anchor="ctr"/>
                </a:tc>
                <a:extLst>
                  <a:ext uri="{0D108BD9-81ED-4DB2-BD59-A6C34878D82A}">
                    <a16:rowId xmlns="" xmlns:a16="http://schemas.microsoft.com/office/drawing/2014/main" val="10002"/>
                  </a:ext>
                </a:extLst>
              </a:tr>
              <a:tr h="0">
                <a:tc>
                  <a:txBody>
                    <a:bodyPr/>
                    <a:lstStyle/>
                    <a:p>
                      <a:r>
                        <a:rPr lang="es-CO" dirty="0">
                          <a:solidFill>
                            <a:srgbClr val="00B050"/>
                          </a:solidFill>
                        </a:rPr>
                        <a:t>SUM</a:t>
                      </a:r>
                    </a:p>
                  </a:txBody>
                  <a:tcPr marL="38100" marR="38100" marT="38100" marB="38100" anchor="ctr"/>
                </a:tc>
                <a:tc>
                  <a:txBody>
                    <a:bodyPr/>
                    <a:lstStyle/>
                    <a:p>
                      <a:r>
                        <a:rPr lang="es-CO" dirty="0"/>
                        <a:t>Utilizada para devolver la suma de todos los valores de un campo determinado</a:t>
                      </a:r>
                    </a:p>
                  </a:txBody>
                  <a:tcPr marL="38100" marR="38100" marT="38100" marB="38100" anchor="ctr"/>
                </a:tc>
                <a:extLst>
                  <a:ext uri="{0D108BD9-81ED-4DB2-BD59-A6C34878D82A}">
                    <a16:rowId xmlns="" xmlns:a16="http://schemas.microsoft.com/office/drawing/2014/main" val="10003"/>
                  </a:ext>
                </a:extLst>
              </a:tr>
              <a:tr h="0">
                <a:tc>
                  <a:txBody>
                    <a:bodyPr/>
                    <a:lstStyle/>
                    <a:p>
                      <a:r>
                        <a:rPr lang="es-CO">
                          <a:solidFill>
                            <a:srgbClr val="00B050"/>
                          </a:solidFill>
                        </a:rPr>
                        <a:t>MAX</a:t>
                      </a:r>
                    </a:p>
                  </a:txBody>
                  <a:tcPr marL="38100" marR="38100" marT="38100" marB="38100" anchor="ctr"/>
                </a:tc>
                <a:tc>
                  <a:txBody>
                    <a:bodyPr/>
                    <a:lstStyle/>
                    <a:p>
                      <a:r>
                        <a:rPr lang="es-CO"/>
                        <a:t>Utilizada para devolver el valor más alto de un campo especificado</a:t>
                      </a:r>
                    </a:p>
                  </a:txBody>
                  <a:tcPr marL="38100" marR="38100" marT="38100" marB="38100" anchor="ctr"/>
                </a:tc>
                <a:extLst>
                  <a:ext uri="{0D108BD9-81ED-4DB2-BD59-A6C34878D82A}">
                    <a16:rowId xmlns="" xmlns:a16="http://schemas.microsoft.com/office/drawing/2014/main" val="10004"/>
                  </a:ext>
                </a:extLst>
              </a:tr>
              <a:tr h="0">
                <a:tc>
                  <a:txBody>
                    <a:bodyPr/>
                    <a:lstStyle/>
                    <a:p>
                      <a:r>
                        <a:rPr lang="es-CO" dirty="0">
                          <a:solidFill>
                            <a:srgbClr val="00B050"/>
                          </a:solidFill>
                        </a:rPr>
                        <a:t>MIN</a:t>
                      </a:r>
                    </a:p>
                  </a:txBody>
                  <a:tcPr marL="38100" marR="38100" marT="38100" marB="38100" anchor="ctr"/>
                </a:tc>
                <a:tc>
                  <a:txBody>
                    <a:bodyPr/>
                    <a:lstStyle/>
                    <a:p>
                      <a:r>
                        <a:rPr lang="es-CO" dirty="0"/>
                        <a:t>Utilizada para devolver el valor más bajo de un campo especificado</a:t>
                      </a:r>
                    </a:p>
                  </a:txBody>
                  <a:tcPr marL="38100" marR="38100" marT="38100" marB="38100" anchor="ctr"/>
                </a:tc>
                <a:extLst>
                  <a:ext uri="{0D108BD9-81ED-4DB2-BD59-A6C34878D82A}">
                    <a16:rowId xmlns="" xmlns:a16="http://schemas.microsoft.com/office/drawing/2014/main" val="10005"/>
                  </a:ext>
                </a:extLst>
              </a:tr>
            </a:tbl>
          </a:graphicData>
        </a:graphic>
      </p:graphicFrame>
      <p:sp>
        <p:nvSpPr>
          <p:cNvPr id="6" name="Rectangle 1"/>
          <p:cNvSpPr>
            <a:spLocks noChangeArrowheads="1"/>
          </p:cNvSpPr>
          <p:nvPr/>
        </p:nvSpPr>
        <p:spPr bwMode="auto">
          <a:xfrm>
            <a:off x="2187576" y="19409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s-CO">
              <a:latin typeface="Arial" pitchFamily="34" charset="0"/>
              <a:cs typeface="Arial" pitchFamily="34" charset="0"/>
            </a:endParaRPr>
          </a:p>
        </p:txBody>
      </p:sp>
      <p:sp>
        <p:nvSpPr>
          <p:cNvPr id="7" name="1 Título"/>
          <p:cNvSpPr>
            <a:spLocks noGrp="1"/>
          </p:cNvSpPr>
          <p:nvPr>
            <p:ph type="title"/>
          </p:nvPr>
        </p:nvSpPr>
        <p:spPr>
          <a:xfrm>
            <a:off x="1524000" y="332656"/>
            <a:ext cx="6552728" cy="936104"/>
          </a:xfrm>
        </p:spPr>
        <p:txBody>
          <a:bodyPr/>
          <a:lstStyle/>
          <a:p>
            <a:r>
              <a:rPr lang="es-CO" sz="4300" dirty="0"/>
              <a:t>Funciones Agregadas</a:t>
            </a:r>
          </a:p>
        </p:txBody>
      </p:sp>
    </p:spTree>
    <p:extLst>
      <p:ext uri="{BB962C8B-B14F-4D97-AF65-F5344CB8AC3E}">
        <p14:creationId xmlns:p14="http://schemas.microsoft.com/office/powerpoint/2010/main" val="11290639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1788512" y="1202560"/>
            <a:ext cx="7470576" cy="646331"/>
          </a:xfrm>
          <a:prstGeom prst="rect">
            <a:avLst/>
          </a:prstGeom>
        </p:spPr>
        <p:txBody>
          <a:bodyPr wrap="square">
            <a:spAutoFit/>
          </a:bodyPr>
          <a:lstStyle/>
          <a:p>
            <a:r>
              <a:rPr lang="es-CO" dirty="0"/>
              <a:t>Los predicados son condiciones que se indican en </a:t>
            </a:r>
            <a:r>
              <a:rPr lang="es-CO" dirty="0" err="1"/>
              <a:t>claúsula</a:t>
            </a:r>
            <a:r>
              <a:rPr lang="es-CO" dirty="0"/>
              <a:t> </a:t>
            </a:r>
            <a:r>
              <a:rPr lang="es-CO" b="1" dirty="0"/>
              <a:t>WHERE</a:t>
            </a:r>
            <a:r>
              <a:rPr lang="es-CO" dirty="0"/>
              <a:t> de una consulta SQL.</a:t>
            </a:r>
          </a:p>
        </p:txBody>
      </p:sp>
      <p:graphicFrame>
        <p:nvGraphicFramePr>
          <p:cNvPr id="6" name="5 Tabla"/>
          <p:cNvGraphicFramePr>
            <a:graphicFrameLocks noGrp="1"/>
          </p:cNvGraphicFramePr>
          <p:nvPr>
            <p:extLst/>
          </p:nvPr>
        </p:nvGraphicFramePr>
        <p:xfrm>
          <a:off x="1919537" y="1988840"/>
          <a:ext cx="7861941" cy="3454400"/>
        </p:xfrm>
        <a:graphic>
          <a:graphicData uri="http://schemas.openxmlformats.org/drawingml/2006/table">
            <a:tbl>
              <a:tblPr>
                <a:tableStyleId>{BDBED569-4797-4DF1-A0F4-6AAB3CD982D8}</a:tableStyleId>
              </a:tblPr>
              <a:tblGrid>
                <a:gridCol w="1656184">
                  <a:extLst>
                    <a:ext uri="{9D8B030D-6E8A-4147-A177-3AD203B41FA5}">
                      <a16:colId xmlns="" xmlns:a16="http://schemas.microsoft.com/office/drawing/2014/main" val="20000"/>
                    </a:ext>
                  </a:extLst>
                </a:gridCol>
                <a:gridCol w="6205757">
                  <a:extLst>
                    <a:ext uri="{9D8B030D-6E8A-4147-A177-3AD203B41FA5}">
                      <a16:colId xmlns="" xmlns:a16="http://schemas.microsoft.com/office/drawing/2014/main" val="20001"/>
                    </a:ext>
                  </a:extLst>
                </a:gridCol>
              </a:tblGrid>
              <a:tr h="0">
                <a:tc>
                  <a:txBody>
                    <a:bodyPr/>
                    <a:lstStyle/>
                    <a:p>
                      <a:pPr marL="0" marR="0" algn="ctr" fontAlgn="t">
                        <a:spcBef>
                          <a:spcPts val="0"/>
                        </a:spcBef>
                        <a:spcAft>
                          <a:spcPts val="0"/>
                        </a:spcAft>
                      </a:pPr>
                      <a:r>
                        <a:rPr lang="es-CO" sz="1800" b="1" dirty="0">
                          <a:solidFill>
                            <a:schemeClr val="tx1"/>
                          </a:solidFill>
                          <a:effectLst/>
                        </a:rPr>
                        <a:t>Predicados SQL</a:t>
                      </a:r>
                      <a:endParaRPr lang="es-CO" sz="1800" b="1" dirty="0">
                        <a:solidFill>
                          <a:schemeClr val="tx1"/>
                        </a:solidFill>
                        <a:effectLst/>
                        <a:latin typeface="Tahoma"/>
                      </a:endParaRPr>
                    </a:p>
                  </a:txBody>
                  <a:tcPr marL="50800" marR="50800" marT="50800" marB="50800"/>
                </a:tc>
                <a:tc>
                  <a:txBody>
                    <a:bodyPr/>
                    <a:lstStyle/>
                    <a:p>
                      <a:pPr marL="0" marR="0" fontAlgn="t">
                        <a:spcBef>
                          <a:spcPts val="0"/>
                        </a:spcBef>
                        <a:spcAft>
                          <a:spcPts val="0"/>
                        </a:spcAft>
                      </a:pPr>
                      <a:r>
                        <a:rPr lang="es-CO" sz="1600" dirty="0">
                          <a:effectLst/>
                        </a:rPr>
                        <a:t> </a:t>
                      </a:r>
                      <a:endParaRPr lang="es-CO" sz="1600" dirty="0">
                        <a:effectLst/>
                        <a:latin typeface="Calibri"/>
                      </a:endParaRPr>
                    </a:p>
                  </a:txBody>
                  <a:tcPr marL="50800" marR="50800" marT="50800" marB="50800"/>
                </a:tc>
                <a:extLst>
                  <a:ext uri="{0D108BD9-81ED-4DB2-BD59-A6C34878D82A}">
                    <a16:rowId xmlns="" xmlns:a16="http://schemas.microsoft.com/office/drawing/2014/main" val="10000"/>
                  </a:ext>
                </a:extLst>
              </a:tr>
              <a:tr h="0">
                <a:tc>
                  <a:txBody>
                    <a:bodyPr/>
                    <a:lstStyle/>
                    <a:p>
                      <a:pPr marL="0" marR="0" fontAlgn="t">
                        <a:spcBef>
                          <a:spcPts val="0"/>
                        </a:spcBef>
                        <a:spcAft>
                          <a:spcPts val="0"/>
                        </a:spcAft>
                      </a:pPr>
                      <a:r>
                        <a:rPr lang="es-CO" sz="1600" dirty="0">
                          <a:solidFill>
                            <a:srgbClr val="00B050"/>
                          </a:solidFill>
                          <a:effectLst/>
                        </a:rPr>
                        <a:t>BETWEEN...AND</a:t>
                      </a:r>
                      <a:endParaRPr lang="es-CO" sz="1600" dirty="0">
                        <a:solidFill>
                          <a:srgbClr val="00B050"/>
                        </a:solidFill>
                        <a:effectLst/>
                        <a:latin typeface="Tahoma"/>
                      </a:endParaRPr>
                    </a:p>
                  </a:txBody>
                  <a:tcPr marL="50800" marR="50800" marT="50800" marB="50800"/>
                </a:tc>
                <a:tc>
                  <a:txBody>
                    <a:bodyPr/>
                    <a:lstStyle/>
                    <a:p>
                      <a:pPr marL="0" marR="0" fontAlgn="t">
                        <a:spcBef>
                          <a:spcPts val="0"/>
                        </a:spcBef>
                        <a:spcAft>
                          <a:spcPts val="0"/>
                        </a:spcAft>
                      </a:pPr>
                      <a:r>
                        <a:rPr lang="es-CO" sz="1600" dirty="0">
                          <a:effectLst/>
                        </a:rPr>
                        <a:t>Comprueba que al valor esta dentro de un intervalo</a:t>
                      </a:r>
                      <a:endParaRPr lang="es-CO" sz="1600" dirty="0">
                        <a:solidFill>
                          <a:srgbClr val="000000"/>
                        </a:solidFill>
                        <a:effectLst/>
                        <a:latin typeface="Tahoma"/>
                      </a:endParaRPr>
                    </a:p>
                  </a:txBody>
                  <a:tcPr marL="50800" marR="50800" marT="50800" marB="50800"/>
                </a:tc>
                <a:extLst>
                  <a:ext uri="{0D108BD9-81ED-4DB2-BD59-A6C34878D82A}">
                    <a16:rowId xmlns="" xmlns:a16="http://schemas.microsoft.com/office/drawing/2014/main" val="10001"/>
                  </a:ext>
                </a:extLst>
              </a:tr>
              <a:tr h="0">
                <a:tc>
                  <a:txBody>
                    <a:bodyPr/>
                    <a:lstStyle/>
                    <a:p>
                      <a:pPr marL="0" marR="0" fontAlgn="t">
                        <a:spcBef>
                          <a:spcPts val="0"/>
                        </a:spcBef>
                        <a:spcAft>
                          <a:spcPts val="0"/>
                        </a:spcAft>
                      </a:pPr>
                      <a:r>
                        <a:rPr lang="es-CO" sz="1600" dirty="0">
                          <a:solidFill>
                            <a:srgbClr val="00B050"/>
                          </a:solidFill>
                          <a:effectLst/>
                        </a:rPr>
                        <a:t>LIKE</a:t>
                      </a:r>
                      <a:endParaRPr lang="es-CO" sz="1600" dirty="0">
                        <a:solidFill>
                          <a:srgbClr val="00B050"/>
                        </a:solidFill>
                        <a:effectLst/>
                        <a:latin typeface="Tahoma"/>
                      </a:endParaRPr>
                    </a:p>
                  </a:txBody>
                  <a:tcPr marL="50800" marR="50800" marT="50800" marB="50800"/>
                </a:tc>
                <a:tc>
                  <a:txBody>
                    <a:bodyPr/>
                    <a:lstStyle/>
                    <a:p>
                      <a:pPr marL="0" marR="0" fontAlgn="t">
                        <a:spcBef>
                          <a:spcPts val="0"/>
                        </a:spcBef>
                        <a:spcAft>
                          <a:spcPts val="0"/>
                        </a:spcAft>
                      </a:pPr>
                      <a:r>
                        <a:rPr lang="es-CO" sz="1600" dirty="0">
                          <a:effectLst/>
                        </a:rPr>
                        <a:t>Compara un campo con una cadena alfanumérica. </a:t>
                      </a:r>
                      <a:endParaRPr lang="es-CO" sz="1600" dirty="0">
                        <a:solidFill>
                          <a:srgbClr val="000000"/>
                        </a:solidFill>
                        <a:effectLst/>
                        <a:latin typeface="Tahoma"/>
                      </a:endParaRPr>
                    </a:p>
                  </a:txBody>
                  <a:tcPr marL="50800" marR="50800" marT="50800" marB="50800"/>
                </a:tc>
                <a:extLst>
                  <a:ext uri="{0D108BD9-81ED-4DB2-BD59-A6C34878D82A}">
                    <a16:rowId xmlns="" xmlns:a16="http://schemas.microsoft.com/office/drawing/2014/main" val="10002"/>
                  </a:ext>
                </a:extLst>
              </a:tr>
              <a:tr h="0">
                <a:tc>
                  <a:txBody>
                    <a:bodyPr/>
                    <a:lstStyle/>
                    <a:p>
                      <a:pPr marL="0" marR="0" fontAlgn="t">
                        <a:spcBef>
                          <a:spcPts val="0"/>
                        </a:spcBef>
                        <a:spcAft>
                          <a:spcPts val="0"/>
                        </a:spcAft>
                      </a:pPr>
                      <a:r>
                        <a:rPr lang="es-CO" sz="1600" dirty="0">
                          <a:solidFill>
                            <a:srgbClr val="00B050"/>
                          </a:solidFill>
                          <a:effectLst/>
                        </a:rPr>
                        <a:t>ALL</a:t>
                      </a:r>
                      <a:endParaRPr lang="es-CO" sz="1600" dirty="0">
                        <a:solidFill>
                          <a:srgbClr val="00B050"/>
                        </a:solidFill>
                        <a:effectLst/>
                        <a:latin typeface="Tahoma"/>
                      </a:endParaRPr>
                    </a:p>
                  </a:txBody>
                  <a:tcPr marL="50800" marR="50800" marT="50800" marB="50800"/>
                </a:tc>
                <a:tc>
                  <a:txBody>
                    <a:bodyPr/>
                    <a:lstStyle/>
                    <a:p>
                      <a:pPr marL="0" marR="0" fontAlgn="t">
                        <a:spcBef>
                          <a:spcPts val="0"/>
                        </a:spcBef>
                        <a:spcAft>
                          <a:spcPts val="0"/>
                        </a:spcAft>
                      </a:pPr>
                      <a:r>
                        <a:rPr lang="es-CO" sz="1600" dirty="0">
                          <a:effectLst/>
                        </a:rPr>
                        <a:t>Señala a todos los elementos de la selección de la consulta</a:t>
                      </a:r>
                      <a:endParaRPr lang="es-CO" sz="1600" dirty="0">
                        <a:solidFill>
                          <a:srgbClr val="000000"/>
                        </a:solidFill>
                        <a:effectLst/>
                        <a:latin typeface="Tahoma"/>
                      </a:endParaRPr>
                    </a:p>
                  </a:txBody>
                  <a:tcPr marL="50800" marR="50800" marT="50800" marB="50800"/>
                </a:tc>
                <a:extLst>
                  <a:ext uri="{0D108BD9-81ED-4DB2-BD59-A6C34878D82A}">
                    <a16:rowId xmlns="" xmlns:a16="http://schemas.microsoft.com/office/drawing/2014/main" val="10003"/>
                  </a:ext>
                </a:extLst>
              </a:tr>
              <a:tr h="0">
                <a:tc>
                  <a:txBody>
                    <a:bodyPr/>
                    <a:lstStyle/>
                    <a:p>
                      <a:pPr marL="0" marR="0" fontAlgn="t">
                        <a:spcBef>
                          <a:spcPts val="0"/>
                        </a:spcBef>
                        <a:spcAft>
                          <a:spcPts val="0"/>
                        </a:spcAft>
                      </a:pPr>
                      <a:r>
                        <a:rPr lang="es-CO" sz="1600" dirty="0">
                          <a:solidFill>
                            <a:srgbClr val="00B050"/>
                          </a:solidFill>
                          <a:effectLst/>
                        </a:rPr>
                        <a:t>ANY</a:t>
                      </a:r>
                      <a:endParaRPr lang="es-CO" sz="1600" dirty="0">
                        <a:solidFill>
                          <a:srgbClr val="00B050"/>
                        </a:solidFill>
                        <a:effectLst/>
                        <a:latin typeface="Tahoma"/>
                      </a:endParaRPr>
                    </a:p>
                  </a:txBody>
                  <a:tcPr marL="50800" marR="50800" marT="50800" marB="50800"/>
                </a:tc>
                <a:tc>
                  <a:txBody>
                    <a:bodyPr/>
                    <a:lstStyle/>
                    <a:p>
                      <a:pPr marL="0" marR="0" fontAlgn="t">
                        <a:spcBef>
                          <a:spcPts val="0"/>
                        </a:spcBef>
                        <a:spcAft>
                          <a:spcPts val="0"/>
                        </a:spcAft>
                      </a:pPr>
                      <a:r>
                        <a:rPr lang="es-CO" sz="1600" dirty="0">
                          <a:effectLst/>
                        </a:rPr>
                        <a:t>Indica que la condición se cumplirá si la comparación es cierta para al menos un elemento del conjunto.</a:t>
                      </a:r>
                      <a:endParaRPr lang="es-CO" sz="1600" dirty="0">
                        <a:solidFill>
                          <a:srgbClr val="000000"/>
                        </a:solidFill>
                        <a:effectLst/>
                        <a:latin typeface="Tahoma"/>
                      </a:endParaRPr>
                    </a:p>
                  </a:txBody>
                  <a:tcPr marL="50800" marR="50800" marT="50800" marB="50800"/>
                </a:tc>
                <a:extLst>
                  <a:ext uri="{0D108BD9-81ED-4DB2-BD59-A6C34878D82A}">
                    <a16:rowId xmlns="" xmlns:a16="http://schemas.microsoft.com/office/drawing/2014/main" val="10004"/>
                  </a:ext>
                </a:extLst>
              </a:tr>
              <a:tr h="0">
                <a:tc>
                  <a:txBody>
                    <a:bodyPr/>
                    <a:lstStyle/>
                    <a:p>
                      <a:pPr marL="0" marR="0" fontAlgn="t">
                        <a:spcBef>
                          <a:spcPts val="0"/>
                        </a:spcBef>
                        <a:spcAft>
                          <a:spcPts val="0"/>
                        </a:spcAft>
                      </a:pPr>
                      <a:r>
                        <a:rPr lang="es-CO" sz="1600" dirty="0">
                          <a:solidFill>
                            <a:srgbClr val="00B050"/>
                          </a:solidFill>
                          <a:effectLst/>
                        </a:rPr>
                        <a:t>EXISTS</a:t>
                      </a:r>
                      <a:endParaRPr lang="es-CO" sz="1600" dirty="0">
                        <a:solidFill>
                          <a:srgbClr val="00B050"/>
                        </a:solidFill>
                        <a:effectLst/>
                        <a:latin typeface="Tahoma"/>
                      </a:endParaRPr>
                    </a:p>
                  </a:txBody>
                  <a:tcPr marL="50800" marR="50800" marT="50800" marB="50800"/>
                </a:tc>
                <a:tc>
                  <a:txBody>
                    <a:bodyPr/>
                    <a:lstStyle/>
                    <a:p>
                      <a:pPr marL="0" marR="0" fontAlgn="t">
                        <a:spcBef>
                          <a:spcPts val="0"/>
                        </a:spcBef>
                        <a:spcAft>
                          <a:spcPts val="0"/>
                        </a:spcAft>
                      </a:pPr>
                      <a:r>
                        <a:rPr lang="es-CO" sz="1600" dirty="0">
                          <a:effectLst/>
                        </a:rPr>
                        <a:t>Devuelve un valor verdadero si el resultado de una subconsulta devuelve resultados.</a:t>
                      </a:r>
                      <a:endParaRPr lang="es-CO" sz="1600" dirty="0">
                        <a:solidFill>
                          <a:srgbClr val="000000"/>
                        </a:solidFill>
                        <a:effectLst/>
                        <a:latin typeface="Tahoma"/>
                      </a:endParaRPr>
                    </a:p>
                  </a:txBody>
                  <a:tcPr marL="50800" marR="50800" marT="50800" marB="50800"/>
                </a:tc>
                <a:extLst>
                  <a:ext uri="{0D108BD9-81ED-4DB2-BD59-A6C34878D82A}">
                    <a16:rowId xmlns="" xmlns:a16="http://schemas.microsoft.com/office/drawing/2014/main" val="10005"/>
                  </a:ext>
                </a:extLst>
              </a:tr>
              <a:tr h="0">
                <a:tc>
                  <a:txBody>
                    <a:bodyPr/>
                    <a:lstStyle/>
                    <a:p>
                      <a:pPr marL="0" marR="0" fontAlgn="t">
                        <a:spcBef>
                          <a:spcPts val="0"/>
                        </a:spcBef>
                        <a:spcAft>
                          <a:spcPts val="0"/>
                        </a:spcAft>
                      </a:pPr>
                      <a:r>
                        <a:rPr lang="es-CO" sz="1600" dirty="0">
                          <a:solidFill>
                            <a:srgbClr val="00B050"/>
                          </a:solidFill>
                          <a:effectLst/>
                        </a:rPr>
                        <a:t>IN</a:t>
                      </a:r>
                      <a:endParaRPr lang="es-CO" sz="1600" dirty="0">
                        <a:solidFill>
                          <a:srgbClr val="00B050"/>
                        </a:solidFill>
                        <a:effectLst/>
                        <a:latin typeface="Tahoma"/>
                      </a:endParaRPr>
                    </a:p>
                  </a:txBody>
                  <a:tcPr marL="50800" marR="50800" marT="50800" marB="50800"/>
                </a:tc>
                <a:tc>
                  <a:txBody>
                    <a:bodyPr/>
                    <a:lstStyle/>
                    <a:p>
                      <a:pPr marL="0" marR="0" fontAlgn="t">
                        <a:spcBef>
                          <a:spcPts val="0"/>
                        </a:spcBef>
                        <a:spcAft>
                          <a:spcPts val="0"/>
                        </a:spcAft>
                      </a:pPr>
                      <a:r>
                        <a:rPr lang="es-CO" sz="1600" dirty="0">
                          <a:effectLst/>
                        </a:rPr>
                        <a:t>Comprueba si un campo se encuentra dentro de un determinado rango. El rango puede ser una sentencia SELECT.</a:t>
                      </a:r>
                      <a:endParaRPr lang="es-CO" sz="1600" dirty="0">
                        <a:solidFill>
                          <a:srgbClr val="000000"/>
                        </a:solidFill>
                        <a:effectLst/>
                        <a:latin typeface="Tahoma"/>
                      </a:endParaRPr>
                    </a:p>
                  </a:txBody>
                  <a:tcPr marL="50800" marR="50800" marT="50800" marB="50800"/>
                </a:tc>
                <a:extLst>
                  <a:ext uri="{0D108BD9-81ED-4DB2-BD59-A6C34878D82A}">
                    <a16:rowId xmlns="" xmlns:a16="http://schemas.microsoft.com/office/drawing/2014/main" val="10006"/>
                  </a:ext>
                </a:extLst>
              </a:tr>
            </a:tbl>
          </a:graphicData>
        </a:graphic>
      </p:graphicFrame>
      <p:sp>
        <p:nvSpPr>
          <p:cNvPr id="4" name="1 Título"/>
          <p:cNvSpPr>
            <a:spLocks noGrp="1"/>
          </p:cNvSpPr>
          <p:nvPr>
            <p:ph type="title"/>
          </p:nvPr>
        </p:nvSpPr>
        <p:spPr>
          <a:xfrm>
            <a:off x="1415480" y="266455"/>
            <a:ext cx="3744416" cy="936104"/>
          </a:xfrm>
        </p:spPr>
        <p:txBody>
          <a:bodyPr/>
          <a:lstStyle/>
          <a:p>
            <a:r>
              <a:rPr lang="es-CO" sz="4400" dirty="0"/>
              <a:t>Predicados</a:t>
            </a:r>
          </a:p>
        </p:txBody>
      </p:sp>
    </p:spTree>
    <p:extLst>
      <p:ext uri="{BB962C8B-B14F-4D97-AF65-F5344CB8AC3E}">
        <p14:creationId xmlns:p14="http://schemas.microsoft.com/office/powerpoint/2010/main" val="21328333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a:off x="1721768" y="4540478"/>
            <a:ext cx="3366120" cy="212888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CO"/>
          </a:p>
        </p:txBody>
      </p:sp>
      <p:sp>
        <p:nvSpPr>
          <p:cNvPr id="2" name="1 Título"/>
          <p:cNvSpPr>
            <a:spLocks noGrp="1"/>
          </p:cNvSpPr>
          <p:nvPr>
            <p:ph type="title"/>
          </p:nvPr>
        </p:nvSpPr>
        <p:spPr>
          <a:xfrm>
            <a:off x="2927648" y="116632"/>
            <a:ext cx="5760640" cy="1143000"/>
          </a:xfrm>
        </p:spPr>
        <p:txBody>
          <a:bodyPr>
            <a:normAutofit/>
          </a:bodyPr>
          <a:lstStyle/>
          <a:p>
            <a:pPr algn="ctr"/>
            <a:r>
              <a:rPr lang="es-CO" dirty="0"/>
              <a:t>Ejemplo de Algunos comandos Básicos</a:t>
            </a:r>
          </a:p>
        </p:txBody>
      </p:sp>
      <p:sp>
        <p:nvSpPr>
          <p:cNvPr id="4" name="3 CuadroTexto"/>
          <p:cNvSpPr txBox="1"/>
          <p:nvPr/>
        </p:nvSpPr>
        <p:spPr>
          <a:xfrm>
            <a:off x="1919536" y="1695570"/>
            <a:ext cx="2880320" cy="369332"/>
          </a:xfrm>
          <a:prstGeom prst="rect">
            <a:avLst/>
          </a:prstGeom>
          <a:noFill/>
        </p:spPr>
        <p:txBody>
          <a:bodyPr wrap="square" rtlCol="0">
            <a:spAutoFit/>
          </a:bodyPr>
          <a:lstStyle/>
          <a:p>
            <a:r>
              <a:rPr lang="es-CO" b="1" i="1" dirty="0">
                <a:solidFill>
                  <a:srgbClr val="00B050"/>
                </a:solidFill>
                <a:latin typeface="Comic Sans MS" pitchFamily="66" charset="0"/>
              </a:rPr>
              <a:t>CREATE</a:t>
            </a:r>
          </a:p>
        </p:txBody>
      </p:sp>
      <p:sp>
        <p:nvSpPr>
          <p:cNvPr id="5" name="4 Rectángulo"/>
          <p:cNvSpPr/>
          <p:nvPr/>
        </p:nvSpPr>
        <p:spPr>
          <a:xfrm>
            <a:off x="1945321" y="2064902"/>
            <a:ext cx="3528392" cy="2308324"/>
          </a:xfrm>
          <a:prstGeom prst="rect">
            <a:avLst/>
          </a:prstGeom>
        </p:spPr>
        <p:txBody>
          <a:bodyPr wrap="square">
            <a:spAutoFit/>
          </a:bodyPr>
          <a:lstStyle/>
          <a:p>
            <a:r>
              <a:rPr lang="es-CO" b="1" dirty="0"/>
              <a:t>Sintaxis:</a:t>
            </a:r>
          </a:p>
          <a:p>
            <a:r>
              <a:rPr lang="es-CO" dirty="0" err="1">
                <a:solidFill>
                  <a:schemeClr val="accent5">
                    <a:lumMod val="75000"/>
                  </a:schemeClr>
                </a:solidFill>
              </a:rPr>
              <a:t>Create</a:t>
            </a:r>
            <a:r>
              <a:rPr lang="es-CO" dirty="0"/>
              <a:t> </a:t>
            </a:r>
            <a:r>
              <a:rPr lang="es-CO" dirty="0" err="1"/>
              <a:t>Table</a:t>
            </a:r>
            <a:r>
              <a:rPr lang="es-CO" dirty="0"/>
              <a:t> </a:t>
            </a:r>
            <a:r>
              <a:rPr lang="es-CO" dirty="0" err="1"/>
              <a:t>nombre_tabla</a:t>
            </a:r>
            <a:r>
              <a:rPr lang="es-CO" dirty="0"/>
              <a:t/>
            </a:r>
            <a:br>
              <a:rPr lang="es-CO" dirty="0"/>
            </a:br>
            <a:r>
              <a:rPr lang="es-CO" dirty="0"/>
              <a:t>(</a:t>
            </a:r>
            <a:br>
              <a:rPr lang="es-CO" dirty="0"/>
            </a:br>
            <a:r>
              <a:rPr lang="es-CO" dirty="0"/>
              <a:t>nombre_campo_1 tipo_1,</a:t>
            </a:r>
            <a:br>
              <a:rPr lang="es-CO" dirty="0"/>
            </a:br>
            <a:r>
              <a:rPr lang="es-CO" dirty="0"/>
              <a:t>nombre_campo_2 tipo_2,</a:t>
            </a:r>
            <a:br>
              <a:rPr lang="es-CO" dirty="0"/>
            </a:br>
            <a:r>
              <a:rPr lang="es-CO" dirty="0" err="1"/>
              <a:t>nombre_campo_n</a:t>
            </a:r>
            <a:r>
              <a:rPr lang="es-CO" dirty="0"/>
              <a:t> </a:t>
            </a:r>
            <a:r>
              <a:rPr lang="es-CO" dirty="0" err="1"/>
              <a:t>tipo_n</a:t>
            </a:r>
            <a:r>
              <a:rPr lang="es-CO" dirty="0"/>
              <a:t>,</a:t>
            </a:r>
            <a:br>
              <a:rPr lang="es-CO" dirty="0"/>
            </a:br>
            <a:r>
              <a:rPr lang="es-CO" dirty="0"/>
              <a:t>Key(</a:t>
            </a:r>
            <a:r>
              <a:rPr lang="es-CO" dirty="0" err="1"/>
              <a:t>campo_x</a:t>
            </a:r>
            <a:r>
              <a:rPr lang="es-CO" dirty="0"/>
              <a:t>,...)</a:t>
            </a:r>
            <a:br>
              <a:rPr lang="es-CO" dirty="0"/>
            </a:br>
            <a:r>
              <a:rPr lang="es-CO" dirty="0"/>
              <a:t>)</a:t>
            </a:r>
          </a:p>
        </p:txBody>
      </p:sp>
      <p:sp>
        <p:nvSpPr>
          <p:cNvPr id="6" name="5 Rectángulo"/>
          <p:cNvSpPr/>
          <p:nvPr/>
        </p:nvSpPr>
        <p:spPr>
          <a:xfrm>
            <a:off x="5473713" y="1695571"/>
            <a:ext cx="3776464" cy="2462213"/>
          </a:xfrm>
          <a:prstGeom prst="rect">
            <a:avLst/>
          </a:prstGeom>
        </p:spPr>
        <p:txBody>
          <a:bodyPr wrap="square">
            <a:spAutoFit/>
          </a:bodyPr>
          <a:lstStyle/>
          <a:p>
            <a:r>
              <a:rPr lang="es-CO" sz="1400" dirty="0" err="1"/>
              <a:t>Create</a:t>
            </a:r>
            <a:r>
              <a:rPr lang="es-CO" sz="1400" dirty="0"/>
              <a:t> </a:t>
            </a:r>
            <a:r>
              <a:rPr lang="es-CO" sz="1400" dirty="0" err="1"/>
              <a:t>Table</a:t>
            </a:r>
            <a:r>
              <a:rPr lang="es-CO" sz="1400" dirty="0"/>
              <a:t> pedidos</a:t>
            </a:r>
            <a:br>
              <a:rPr lang="es-CO" sz="1400" dirty="0"/>
            </a:br>
            <a:r>
              <a:rPr lang="es-CO" sz="1400" dirty="0"/>
              <a:t>(</a:t>
            </a:r>
            <a:br>
              <a:rPr lang="es-CO" sz="1400" dirty="0"/>
            </a:br>
            <a:r>
              <a:rPr lang="es-CO" sz="1400" dirty="0" err="1"/>
              <a:t>id_pedido</a:t>
            </a:r>
            <a:r>
              <a:rPr lang="es-CO" sz="1400" dirty="0"/>
              <a:t> INT(4) NOT NULL AUTO_INCREMENT,</a:t>
            </a:r>
            <a:br>
              <a:rPr lang="es-CO" sz="1400" dirty="0"/>
            </a:br>
            <a:r>
              <a:rPr lang="es-CO" sz="1400" dirty="0" err="1"/>
              <a:t>id_cliente</a:t>
            </a:r>
            <a:r>
              <a:rPr lang="es-CO" sz="1400" dirty="0"/>
              <a:t> INT(4) NOT NULL,</a:t>
            </a:r>
            <a:br>
              <a:rPr lang="es-CO" sz="1400" dirty="0"/>
            </a:br>
            <a:r>
              <a:rPr lang="es-CO" sz="1400" dirty="0" err="1"/>
              <a:t>id_articulo</a:t>
            </a:r>
            <a:r>
              <a:rPr lang="es-CO" sz="1400" dirty="0"/>
              <a:t> INT(4)NOT NULL,</a:t>
            </a:r>
            <a:br>
              <a:rPr lang="es-CO" sz="1400" dirty="0"/>
            </a:br>
            <a:r>
              <a:rPr lang="es-CO" sz="1400" dirty="0"/>
              <a:t>fecha DATE,</a:t>
            </a:r>
            <a:br>
              <a:rPr lang="es-CO" sz="1400" dirty="0"/>
            </a:br>
            <a:r>
              <a:rPr lang="es-CO" sz="1400" dirty="0"/>
              <a:t>cantidad INT(4),</a:t>
            </a:r>
            <a:br>
              <a:rPr lang="es-CO" sz="1400" dirty="0"/>
            </a:br>
            <a:r>
              <a:rPr lang="es-CO" sz="1400" dirty="0"/>
              <a:t>total INT(4), KEY(</a:t>
            </a:r>
            <a:r>
              <a:rPr lang="es-CO" sz="1400" dirty="0" err="1"/>
              <a:t>id_pedido,id_cliente,id_articulo</a:t>
            </a:r>
            <a:r>
              <a:rPr lang="es-CO" sz="1400" dirty="0"/>
              <a:t>)</a:t>
            </a:r>
            <a:br>
              <a:rPr lang="es-CO" sz="1400" dirty="0"/>
            </a:br>
            <a:r>
              <a:rPr lang="es-CO" sz="1400" dirty="0"/>
              <a:t>)</a:t>
            </a:r>
          </a:p>
        </p:txBody>
      </p:sp>
      <p:sp>
        <p:nvSpPr>
          <p:cNvPr id="7" name="6 Rectángulo"/>
          <p:cNvSpPr/>
          <p:nvPr/>
        </p:nvSpPr>
        <p:spPr>
          <a:xfrm>
            <a:off x="5439150" y="4365105"/>
            <a:ext cx="4572000" cy="2031325"/>
          </a:xfrm>
          <a:prstGeom prst="rect">
            <a:avLst/>
          </a:prstGeom>
        </p:spPr>
        <p:txBody>
          <a:bodyPr>
            <a:spAutoFit/>
          </a:bodyPr>
          <a:lstStyle/>
          <a:p>
            <a:r>
              <a:rPr lang="es-CO" sz="1400" dirty="0" err="1"/>
              <a:t>Create</a:t>
            </a:r>
            <a:r>
              <a:rPr lang="es-CO" sz="1400" dirty="0"/>
              <a:t> </a:t>
            </a:r>
            <a:r>
              <a:rPr lang="es-CO" sz="1400" dirty="0" err="1"/>
              <a:t>Table</a:t>
            </a:r>
            <a:r>
              <a:rPr lang="es-CO" sz="1400" dirty="0"/>
              <a:t> </a:t>
            </a:r>
            <a:r>
              <a:rPr lang="es-CO" sz="1400" dirty="0" err="1"/>
              <a:t>articulos</a:t>
            </a:r>
            <a:r>
              <a:rPr lang="es-CO" sz="1400" dirty="0"/>
              <a:t/>
            </a:r>
            <a:br>
              <a:rPr lang="es-CO" sz="1400" dirty="0"/>
            </a:br>
            <a:r>
              <a:rPr lang="es-CO" sz="1400" dirty="0"/>
              <a:t>(</a:t>
            </a:r>
            <a:br>
              <a:rPr lang="es-CO" sz="1400" dirty="0"/>
            </a:br>
            <a:r>
              <a:rPr lang="es-CO" sz="1400" dirty="0" err="1"/>
              <a:t>id_articulo</a:t>
            </a:r>
            <a:r>
              <a:rPr lang="es-CO" sz="1400" dirty="0"/>
              <a:t> INT(4) NOT NULL AUTO_INCREMENT,</a:t>
            </a:r>
            <a:br>
              <a:rPr lang="es-CO" sz="1400" dirty="0"/>
            </a:br>
            <a:r>
              <a:rPr lang="es-CO" sz="1400" dirty="0"/>
              <a:t>titulo VARCHAR(50),</a:t>
            </a:r>
            <a:br>
              <a:rPr lang="es-CO" sz="1400" dirty="0"/>
            </a:br>
            <a:r>
              <a:rPr lang="es-CO" sz="1400" dirty="0"/>
              <a:t>autor VARCHAR(25),</a:t>
            </a:r>
            <a:br>
              <a:rPr lang="es-CO" sz="1400" dirty="0"/>
            </a:br>
            <a:r>
              <a:rPr lang="es-CO" sz="1400" dirty="0"/>
              <a:t>editorial VARCHAR(25),</a:t>
            </a:r>
            <a:br>
              <a:rPr lang="es-CO" sz="1400" dirty="0"/>
            </a:br>
            <a:r>
              <a:rPr lang="es-CO" sz="1400" dirty="0"/>
              <a:t>precio REAL,</a:t>
            </a:r>
            <a:br>
              <a:rPr lang="es-CO" sz="1400" dirty="0"/>
            </a:br>
            <a:r>
              <a:rPr lang="es-CO" sz="1400" dirty="0"/>
              <a:t>KEY(</a:t>
            </a:r>
            <a:r>
              <a:rPr lang="es-CO" sz="1400" dirty="0" err="1"/>
              <a:t>id_articulo</a:t>
            </a:r>
            <a:r>
              <a:rPr lang="es-CO" sz="1400" dirty="0"/>
              <a:t>)</a:t>
            </a:r>
            <a:br>
              <a:rPr lang="es-CO" sz="1400" dirty="0"/>
            </a:br>
            <a:r>
              <a:rPr lang="es-CO" sz="1400" dirty="0"/>
              <a:t>)</a:t>
            </a:r>
          </a:p>
        </p:txBody>
      </p:sp>
      <p:cxnSp>
        <p:nvCxnSpPr>
          <p:cNvPr id="10" name="9 Conector recto"/>
          <p:cNvCxnSpPr/>
          <p:nvPr/>
        </p:nvCxnSpPr>
        <p:spPr>
          <a:xfrm>
            <a:off x="5231904" y="1695570"/>
            <a:ext cx="0" cy="4613750"/>
          </a:xfrm>
          <a:prstGeom prst="line">
            <a:avLst/>
          </a:prstGeom>
        </p:spPr>
        <p:style>
          <a:lnRef idx="3">
            <a:schemeClr val="accent5"/>
          </a:lnRef>
          <a:fillRef idx="0">
            <a:schemeClr val="accent5"/>
          </a:fillRef>
          <a:effectRef idx="2">
            <a:schemeClr val="accent5"/>
          </a:effectRef>
          <a:fontRef idx="minor">
            <a:schemeClr val="tx1"/>
          </a:fontRef>
        </p:style>
      </p:cxnSp>
      <p:cxnSp>
        <p:nvCxnSpPr>
          <p:cNvPr id="12" name="11 Conector recto"/>
          <p:cNvCxnSpPr/>
          <p:nvPr/>
        </p:nvCxnSpPr>
        <p:spPr>
          <a:xfrm>
            <a:off x="5231904" y="4221088"/>
            <a:ext cx="3600400" cy="0"/>
          </a:xfrm>
          <a:prstGeom prst="line">
            <a:avLst/>
          </a:prstGeom>
        </p:spPr>
        <p:style>
          <a:lnRef idx="3">
            <a:schemeClr val="accent5"/>
          </a:lnRef>
          <a:fillRef idx="0">
            <a:schemeClr val="accent5"/>
          </a:fillRef>
          <a:effectRef idx="2">
            <a:schemeClr val="accent5"/>
          </a:effectRef>
          <a:fontRef idx="minor">
            <a:schemeClr val="tx1"/>
          </a:fontRef>
        </p:style>
      </p:cxnSp>
      <p:sp>
        <p:nvSpPr>
          <p:cNvPr id="13" name="12 Rectángulo"/>
          <p:cNvSpPr/>
          <p:nvPr/>
        </p:nvSpPr>
        <p:spPr>
          <a:xfrm>
            <a:off x="1721768" y="4947952"/>
            <a:ext cx="3275856" cy="1415772"/>
          </a:xfrm>
          <a:prstGeom prst="rect">
            <a:avLst/>
          </a:prstGeom>
        </p:spPr>
        <p:txBody>
          <a:bodyPr wrap="square">
            <a:spAutoFit/>
          </a:bodyPr>
          <a:lstStyle/>
          <a:p>
            <a:r>
              <a:rPr lang="es-CO" dirty="0">
                <a:solidFill>
                  <a:schemeClr val="accent5">
                    <a:lumMod val="75000"/>
                  </a:schemeClr>
                </a:solidFill>
              </a:rPr>
              <a:t>ALTER TABLE </a:t>
            </a:r>
            <a:r>
              <a:rPr lang="es-CO" dirty="0"/>
              <a:t>personas </a:t>
            </a:r>
            <a:r>
              <a:rPr lang="es-CO" dirty="0">
                <a:solidFill>
                  <a:schemeClr val="accent5">
                    <a:lumMod val="75000"/>
                  </a:schemeClr>
                </a:solidFill>
              </a:rPr>
              <a:t>RENAME</a:t>
            </a:r>
            <a:r>
              <a:rPr lang="es-CO" dirty="0"/>
              <a:t> usuarios</a:t>
            </a:r>
            <a:br>
              <a:rPr lang="es-CO" dirty="0"/>
            </a:br>
            <a:endParaRPr lang="es-CO" dirty="0"/>
          </a:p>
          <a:p>
            <a:r>
              <a:rPr lang="es-CO" sz="1600" dirty="0"/>
              <a:t>Cambia el </a:t>
            </a:r>
            <a:r>
              <a:rPr lang="es-CO" sz="1600" dirty="0" err="1"/>
              <a:t>nomnbre</a:t>
            </a:r>
            <a:r>
              <a:rPr lang="es-CO" sz="1600" dirty="0"/>
              <a:t> de la tabla 'personas' a 'usuarios'</a:t>
            </a:r>
          </a:p>
        </p:txBody>
      </p:sp>
      <p:sp>
        <p:nvSpPr>
          <p:cNvPr id="14" name="13 Rectángulo"/>
          <p:cNvSpPr/>
          <p:nvPr/>
        </p:nvSpPr>
        <p:spPr>
          <a:xfrm>
            <a:off x="1721769" y="4540478"/>
            <a:ext cx="1031051" cy="369332"/>
          </a:xfrm>
          <a:prstGeom prst="rect">
            <a:avLst/>
          </a:prstGeom>
        </p:spPr>
        <p:txBody>
          <a:bodyPr wrap="none">
            <a:spAutoFit/>
          </a:bodyPr>
          <a:lstStyle/>
          <a:p>
            <a:r>
              <a:rPr lang="es-CO" b="1" i="1" dirty="0">
                <a:solidFill>
                  <a:srgbClr val="00B050"/>
                </a:solidFill>
                <a:latin typeface="Comic Sans MS" pitchFamily="66" charset="0"/>
              </a:rPr>
              <a:t>ALTER </a:t>
            </a:r>
          </a:p>
        </p:txBody>
      </p:sp>
    </p:spTree>
    <p:extLst>
      <p:ext uri="{BB962C8B-B14F-4D97-AF65-F5344CB8AC3E}">
        <p14:creationId xmlns:p14="http://schemas.microsoft.com/office/powerpoint/2010/main" val="10656187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B7D072B5-2C5B-C042-BFC4-19BA1AD7B554}"/>
              </a:ext>
            </a:extLst>
          </p:cNvPr>
          <p:cNvSpPr>
            <a:spLocks noGrp="1"/>
          </p:cNvSpPr>
          <p:nvPr>
            <p:ph type="title"/>
          </p:nvPr>
        </p:nvSpPr>
        <p:spPr/>
        <p:txBody>
          <a:bodyPr/>
          <a:lstStyle/>
          <a:p>
            <a:pPr algn="ctr"/>
            <a:r>
              <a:rPr lang="es-EC" dirty="0"/>
              <a:t>EJERCICIO DE APLICACIÓN</a:t>
            </a:r>
          </a:p>
        </p:txBody>
      </p:sp>
      <p:sp>
        <p:nvSpPr>
          <p:cNvPr id="5" name="Marcador de contenido 4">
            <a:extLst>
              <a:ext uri="{FF2B5EF4-FFF2-40B4-BE49-F238E27FC236}">
                <a16:creationId xmlns="" xmlns:a16="http://schemas.microsoft.com/office/drawing/2014/main" id="{62C8587A-093E-244A-9014-8E6B8EF5818F}"/>
              </a:ext>
            </a:extLst>
          </p:cNvPr>
          <p:cNvSpPr>
            <a:spLocks noGrp="1"/>
          </p:cNvSpPr>
          <p:nvPr>
            <p:ph sz="quarter" idx="1"/>
          </p:nvPr>
        </p:nvSpPr>
        <p:spPr/>
        <p:txBody>
          <a:bodyPr/>
          <a:lstStyle/>
          <a:p>
            <a:endParaRPr lang="es-EC"/>
          </a:p>
        </p:txBody>
      </p:sp>
    </p:spTree>
    <p:extLst>
      <p:ext uri="{BB962C8B-B14F-4D97-AF65-F5344CB8AC3E}">
        <p14:creationId xmlns:p14="http://schemas.microsoft.com/office/powerpoint/2010/main" val="1976020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E7B85977-B2A4-1E42-8D7F-76C4F57695D0}"/>
              </a:ext>
            </a:extLst>
          </p:cNvPr>
          <p:cNvSpPr>
            <a:spLocks noGrp="1"/>
          </p:cNvSpPr>
          <p:nvPr>
            <p:ph type="title"/>
          </p:nvPr>
        </p:nvSpPr>
        <p:spPr>
          <a:xfrm>
            <a:off x="1394273" y="552247"/>
            <a:ext cx="4203640" cy="1049235"/>
          </a:xfrm>
        </p:spPr>
        <p:txBody>
          <a:bodyPr/>
          <a:lstStyle/>
          <a:p>
            <a:r>
              <a:rPr lang="es-EC" dirty="0">
                <a:solidFill>
                  <a:srgbClr val="00B050"/>
                </a:solidFill>
              </a:rPr>
              <a:t>Qué conocemos</a:t>
            </a:r>
            <a:r>
              <a:rPr lang="es-EC" dirty="0"/>
              <a:t>.</a:t>
            </a:r>
            <a:br>
              <a:rPr lang="es-EC" dirty="0"/>
            </a:br>
            <a:endParaRPr lang="es-EC" dirty="0"/>
          </a:p>
        </p:txBody>
      </p:sp>
      <p:sp>
        <p:nvSpPr>
          <p:cNvPr id="3" name="Marcador de contenido 2">
            <a:extLst>
              <a:ext uri="{FF2B5EF4-FFF2-40B4-BE49-F238E27FC236}">
                <a16:creationId xmlns="" xmlns:a16="http://schemas.microsoft.com/office/drawing/2014/main" id="{0F8901B9-6525-2548-AF7A-65D4F1E1F449}"/>
              </a:ext>
            </a:extLst>
          </p:cNvPr>
          <p:cNvSpPr>
            <a:spLocks noGrp="1"/>
          </p:cNvSpPr>
          <p:nvPr>
            <p:ph idx="1"/>
          </p:nvPr>
        </p:nvSpPr>
        <p:spPr>
          <a:xfrm>
            <a:off x="831594" y="1767910"/>
            <a:ext cx="10522206" cy="4409053"/>
          </a:xfrm>
        </p:spPr>
        <p:txBody>
          <a:bodyPr/>
          <a:lstStyle/>
          <a:p>
            <a:endParaRPr lang="es-EC" dirty="0"/>
          </a:p>
          <a:p>
            <a:endParaRPr lang="es-EC" dirty="0"/>
          </a:p>
        </p:txBody>
      </p:sp>
      <p:pic>
        <p:nvPicPr>
          <p:cNvPr id="7" name="Marcador de contenido 5">
            <a:extLst>
              <a:ext uri="{FF2B5EF4-FFF2-40B4-BE49-F238E27FC236}">
                <a16:creationId xmlns="" xmlns:a16="http://schemas.microsoft.com/office/drawing/2014/main" id="{1396073F-5476-C94B-AFCB-408D30C14E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8409" y="3180079"/>
            <a:ext cx="2588575" cy="24393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2" descr="esultado de imagen de base de datos">
            <a:extLst>
              <a:ext uri="{FF2B5EF4-FFF2-40B4-BE49-F238E27FC236}">
                <a16:creationId xmlns="" xmlns:a16="http://schemas.microsoft.com/office/drawing/2014/main" id="{EAEE7293-8790-FA45-A92F-B4DC395A6E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4273" y="1898694"/>
            <a:ext cx="3560962" cy="20030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esultado de imagen de base de datos">
            <a:extLst>
              <a:ext uri="{FF2B5EF4-FFF2-40B4-BE49-F238E27FC236}">
                <a16:creationId xmlns="" xmlns:a16="http://schemas.microsoft.com/office/drawing/2014/main" id="{AEA16D28-ECE6-9C46-B351-62A56DB3D3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09714" y="1898694"/>
            <a:ext cx="3521356" cy="2102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6812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2F5D220B-D056-7446-A6A2-E0C799C94CDA}"/>
              </a:ext>
            </a:extLst>
          </p:cNvPr>
          <p:cNvSpPr>
            <a:spLocks noGrp="1"/>
          </p:cNvSpPr>
          <p:nvPr>
            <p:ph type="title"/>
          </p:nvPr>
        </p:nvSpPr>
        <p:spPr/>
        <p:txBody>
          <a:bodyPr/>
          <a:lstStyle/>
          <a:p>
            <a:r>
              <a:rPr lang="es-EC" dirty="0"/>
              <a:t>Evaluación</a:t>
            </a:r>
          </a:p>
        </p:txBody>
      </p:sp>
      <p:sp>
        <p:nvSpPr>
          <p:cNvPr id="3" name="Marcador de contenido 2">
            <a:extLst>
              <a:ext uri="{FF2B5EF4-FFF2-40B4-BE49-F238E27FC236}">
                <a16:creationId xmlns="" xmlns:a16="http://schemas.microsoft.com/office/drawing/2014/main" id="{B14FDBE5-CD08-0841-B0AC-FD01FD5DC5A7}"/>
              </a:ext>
            </a:extLst>
          </p:cNvPr>
          <p:cNvSpPr>
            <a:spLocks noGrp="1"/>
          </p:cNvSpPr>
          <p:nvPr>
            <p:ph idx="1"/>
          </p:nvPr>
        </p:nvSpPr>
        <p:spPr/>
        <p:txBody>
          <a:bodyPr/>
          <a:lstStyle/>
          <a:p>
            <a:r>
              <a:rPr lang="es-EC" dirty="0"/>
              <a:t>Socrative.</a:t>
            </a:r>
          </a:p>
          <a:p>
            <a:r>
              <a:rPr lang="es-EC" dirty="0">
                <a:hlinkClick r:id="rId2"/>
              </a:rPr>
              <a:t>https://b.socrative.com/teacher/#</a:t>
            </a:r>
            <a:r>
              <a:rPr lang="es-EC" dirty="0" smtClean="0">
                <a:hlinkClick r:id="rId2"/>
              </a:rPr>
              <a:t>import-quiz/43036802</a:t>
            </a:r>
            <a:endParaRPr lang="es-EC" dirty="0" smtClean="0"/>
          </a:p>
          <a:p>
            <a:endParaRPr lang="es-EC" dirty="0"/>
          </a:p>
          <a:p>
            <a:r>
              <a:rPr lang="es-EC" dirty="0"/>
              <a:t>Git Hub</a:t>
            </a:r>
          </a:p>
          <a:p>
            <a:endParaRPr lang="es-EC" dirty="0"/>
          </a:p>
          <a:p>
            <a:r>
              <a:rPr lang="es-EC">
                <a:hlinkClick r:id="rId3"/>
              </a:rPr>
              <a:t>https</a:t>
            </a:r>
            <a:r>
              <a:rPr lang="es-EC">
                <a:hlinkClick r:id="rId3"/>
              </a:rPr>
              <a:t>://</a:t>
            </a:r>
            <a:r>
              <a:rPr lang="es-EC" smtClean="0">
                <a:hlinkClick r:id="rId3"/>
              </a:rPr>
              <a:t>github.com/compu2019/BaseDeDatos</a:t>
            </a:r>
            <a:endParaRPr lang="es-EC" smtClean="0"/>
          </a:p>
          <a:p>
            <a:endParaRPr lang="es-EC" dirty="0"/>
          </a:p>
        </p:txBody>
      </p:sp>
    </p:spTree>
    <p:extLst>
      <p:ext uri="{BB962C8B-B14F-4D97-AF65-F5344CB8AC3E}">
        <p14:creationId xmlns:p14="http://schemas.microsoft.com/office/powerpoint/2010/main" val="15486487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656D44FE-4AB7-FD4B-BA8D-BFD7DC79A56C}"/>
              </a:ext>
            </a:extLst>
          </p:cNvPr>
          <p:cNvSpPr>
            <a:spLocks noGrp="1"/>
          </p:cNvSpPr>
          <p:nvPr>
            <p:ph type="title"/>
          </p:nvPr>
        </p:nvSpPr>
        <p:spPr/>
        <p:txBody>
          <a:bodyPr/>
          <a:lstStyle/>
          <a:p>
            <a:r>
              <a:rPr lang="es-EC" dirty="0"/>
              <a:t>Preguntas</a:t>
            </a:r>
          </a:p>
        </p:txBody>
      </p:sp>
      <p:pic>
        <p:nvPicPr>
          <p:cNvPr id="22530" name="Picture 2" descr="Resultado de imagen de preguntas">
            <a:extLst>
              <a:ext uri="{FF2B5EF4-FFF2-40B4-BE49-F238E27FC236}">
                <a16:creationId xmlns="" xmlns:a16="http://schemas.microsoft.com/office/drawing/2014/main" id="{D83637F0-BADD-184E-A463-25B86E31DD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7382" y="2266949"/>
            <a:ext cx="4544868" cy="30244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94368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003AE9E4-CF86-774F-852A-94DA90275AF1}"/>
              </a:ext>
            </a:extLst>
          </p:cNvPr>
          <p:cNvSpPr>
            <a:spLocks noGrp="1"/>
          </p:cNvSpPr>
          <p:nvPr>
            <p:ph type="title"/>
          </p:nvPr>
        </p:nvSpPr>
        <p:spPr/>
        <p:txBody>
          <a:bodyPr/>
          <a:lstStyle/>
          <a:p>
            <a:r>
              <a:rPr lang="es-EC" dirty="0"/>
              <a:t>Referencias</a:t>
            </a:r>
          </a:p>
        </p:txBody>
      </p:sp>
      <p:sp>
        <p:nvSpPr>
          <p:cNvPr id="3" name="Marcador de contenido 2">
            <a:extLst>
              <a:ext uri="{FF2B5EF4-FFF2-40B4-BE49-F238E27FC236}">
                <a16:creationId xmlns="" xmlns:a16="http://schemas.microsoft.com/office/drawing/2014/main" id="{0B6938EE-C6A8-E04C-8D6F-9E5DF737D0F6}"/>
              </a:ext>
            </a:extLst>
          </p:cNvPr>
          <p:cNvSpPr>
            <a:spLocks noGrp="1"/>
          </p:cNvSpPr>
          <p:nvPr>
            <p:ph idx="1"/>
          </p:nvPr>
        </p:nvSpPr>
        <p:spPr/>
        <p:txBody>
          <a:bodyPr/>
          <a:lstStyle/>
          <a:p>
            <a:endParaRPr lang="es-EC" dirty="0"/>
          </a:p>
          <a:p>
            <a:endParaRPr lang="es-EC" dirty="0"/>
          </a:p>
          <a:p>
            <a:endParaRPr lang="es-EC" dirty="0"/>
          </a:p>
        </p:txBody>
      </p:sp>
      <p:sp>
        <p:nvSpPr>
          <p:cNvPr id="4" name="Rectángulo 3">
            <a:extLst>
              <a:ext uri="{FF2B5EF4-FFF2-40B4-BE49-F238E27FC236}">
                <a16:creationId xmlns="" xmlns:a16="http://schemas.microsoft.com/office/drawing/2014/main" id="{1425B2E3-19C9-5B4F-A5F2-52FA4F318EEB}"/>
              </a:ext>
            </a:extLst>
          </p:cNvPr>
          <p:cNvSpPr/>
          <p:nvPr/>
        </p:nvSpPr>
        <p:spPr>
          <a:xfrm>
            <a:off x="1170878" y="3105836"/>
            <a:ext cx="7973122" cy="369332"/>
          </a:xfrm>
          <a:prstGeom prst="rect">
            <a:avLst/>
          </a:prstGeom>
        </p:spPr>
        <p:txBody>
          <a:bodyPr wrap="square">
            <a:spAutoFit/>
          </a:bodyPr>
          <a:lstStyle/>
          <a:p>
            <a:r>
              <a:rPr lang="es-EC" dirty="0"/>
              <a:t>https://www.infor.uva.es/~jvegas/cursos/bd/sqlplus/sqlplus.html</a:t>
            </a:r>
          </a:p>
        </p:txBody>
      </p:sp>
    </p:spTree>
    <p:extLst>
      <p:ext uri="{BB962C8B-B14F-4D97-AF65-F5344CB8AC3E}">
        <p14:creationId xmlns:p14="http://schemas.microsoft.com/office/powerpoint/2010/main" val="1648539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Y" dirty="0"/>
              <a:t>Conceptos generales </a:t>
            </a:r>
          </a:p>
        </p:txBody>
      </p:sp>
      <p:sp>
        <p:nvSpPr>
          <p:cNvPr id="3" name="2 Marcador de contenido"/>
          <p:cNvSpPr>
            <a:spLocks noGrp="1"/>
          </p:cNvSpPr>
          <p:nvPr>
            <p:ph sz="quarter" idx="13"/>
          </p:nvPr>
        </p:nvSpPr>
        <p:spPr/>
        <p:txBody>
          <a:bodyPr>
            <a:normAutofit/>
          </a:bodyPr>
          <a:lstStyle/>
          <a:p>
            <a:r>
              <a:rPr lang="es-UY" b="1" dirty="0"/>
              <a:t>Base de Datos</a:t>
            </a:r>
            <a:r>
              <a:rPr lang="es-UY" dirty="0"/>
              <a:t>: </a:t>
            </a:r>
          </a:p>
          <a:p>
            <a:pPr lvl="1"/>
            <a:r>
              <a:rPr lang="es-UY" dirty="0"/>
              <a:t>Es un conjunto de datos relacionados</a:t>
            </a:r>
          </a:p>
          <a:p>
            <a:pPr lvl="1"/>
            <a:r>
              <a:rPr lang="es-UY" dirty="0"/>
              <a:t>Representa algún aspecto del mundo real</a:t>
            </a:r>
          </a:p>
          <a:p>
            <a:pPr lvl="1"/>
            <a:r>
              <a:rPr lang="es-UY" dirty="0"/>
              <a:t>Es construida para un propósito específico</a:t>
            </a:r>
          </a:p>
          <a:p>
            <a:endParaRPr lang="es-UY" dirty="0"/>
          </a:p>
          <a:p>
            <a:r>
              <a:rPr lang="es-UY" b="1" dirty="0"/>
              <a:t>Database Management System (DBMS)</a:t>
            </a:r>
            <a:r>
              <a:rPr lang="es-UY" dirty="0"/>
              <a:t>:</a:t>
            </a:r>
            <a:endParaRPr lang="es-UY" b="1" dirty="0"/>
          </a:p>
          <a:p>
            <a:pPr lvl="1"/>
            <a:r>
              <a:rPr lang="es-UY" dirty="0"/>
              <a:t>Es un software especializado en gestión de bases de datos</a:t>
            </a:r>
          </a:p>
          <a:p>
            <a:pPr lvl="1"/>
            <a:r>
              <a:rPr lang="es-UY" dirty="0"/>
              <a:t>Permite a los usuarios crear y mantener una base de datos</a:t>
            </a:r>
          </a:p>
          <a:p>
            <a:endParaRPr lang="es-UY" dirty="0"/>
          </a:p>
          <a:p>
            <a:endParaRPr lang="es-UY" dirty="0"/>
          </a:p>
          <a:p>
            <a:endParaRPr lang="es-UY" dirty="0"/>
          </a:p>
          <a:p>
            <a:endParaRPr lang="es-UY" dirty="0"/>
          </a:p>
          <a:p>
            <a:endParaRPr lang="es-UY" dirty="0"/>
          </a:p>
        </p:txBody>
      </p:sp>
      <p:pic>
        <p:nvPicPr>
          <p:cNvPr id="112642" name="Picture 2" descr="esultado de imagen de base de dat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1436" y="1853754"/>
            <a:ext cx="3521356" cy="210259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Resultado de imagen para uso de paginas web">
            <a:extLst>
              <a:ext uri="{FF2B5EF4-FFF2-40B4-BE49-F238E27FC236}">
                <a16:creationId xmlns="" xmlns:a16="http://schemas.microsoft.com/office/drawing/2014/main" id="{8CCB03E6-109B-504D-8AF5-AC8B8145A3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54703" y="3407342"/>
            <a:ext cx="2837297" cy="259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8802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Y" dirty="0"/>
              <a:t>Conceptos generales</a:t>
            </a:r>
          </a:p>
        </p:txBody>
      </p:sp>
      <p:sp>
        <p:nvSpPr>
          <p:cNvPr id="3" name="2 Marcador de contenido"/>
          <p:cNvSpPr>
            <a:spLocks noGrp="1"/>
          </p:cNvSpPr>
          <p:nvPr>
            <p:ph sz="quarter" idx="13"/>
          </p:nvPr>
        </p:nvSpPr>
        <p:spPr>
          <a:xfrm>
            <a:off x="691028" y="1853754"/>
            <a:ext cx="10363826" cy="3424107"/>
          </a:xfrm>
        </p:spPr>
        <p:txBody>
          <a:bodyPr>
            <a:normAutofit/>
          </a:bodyPr>
          <a:lstStyle/>
          <a:p>
            <a:r>
              <a:rPr lang="es-UY" b="1" dirty="0"/>
              <a:t>Esquema de una BD</a:t>
            </a:r>
            <a:r>
              <a:rPr lang="es-UY" dirty="0"/>
              <a:t>:</a:t>
            </a:r>
          </a:p>
          <a:p>
            <a:pPr lvl="1"/>
            <a:r>
              <a:rPr lang="es-UY" dirty="0"/>
              <a:t>Describe la estructura de una BD</a:t>
            </a:r>
          </a:p>
          <a:p>
            <a:pPr lvl="1"/>
            <a:r>
              <a:rPr lang="es-UY" dirty="0"/>
              <a:t>Define sus tablas, sus campos en cada tabla y las relaciones entre cada campo y cada tabla</a:t>
            </a:r>
          </a:p>
          <a:p>
            <a:pPr lvl="1"/>
            <a:r>
              <a:rPr lang="es-UY" dirty="0"/>
              <a:t>Es estable</a:t>
            </a:r>
          </a:p>
          <a:p>
            <a:pPr marL="365760" lvl="1" indent="0">
              <a:buNone/>
            </a:pPr>
            <a:endParaRPr lang="es-UY" dirty="0"/>
          </a:p>
          <a:p>
            <a:r>
              <a:rPr lang="es-UY" b="1" dirty="0"/>
              <a:t>Instancia de una BD</a:t>
            </a:r>
            <a:r>
              <a:rPr lang="es-UY" dirty="0"/>
              <a:t>:</a:t>
            </a:r>
          </a:p>
          <a:p>
            <a:pPr lvl="1"/>
            <a:r>
              <a:rPr lang="es-UY" dirty="0" smtClean="0"/>
              <a:t>Es el conjunto de datos almacenados en la BD en un cierto momento</a:t>
            </a:r>
          </a:p>
          <a:p>
            <a:pPr lvl="1"/>
            <a:r>
              <a:rPr lang="es-UY" dirty="0" smtClean="0"/>
              <a:t>Es </a:t>
            </a:r>
            <a:r>
              <a:rPr lang="es-UY" dirty="0"/>
              <a:t>inestable</a:t>
            </a:r>
          </a:p>
          <a:p>
            <a:endParaRPr lang="es-UY" dirty="0"/>
          </a:p>
        </p:txBody>
      </p:sp>
      <p:sp>
        <p:nvSpPr>
          <p:cNvPr id="4" name="AutoShape 2" descr="esultado de imagen de base de datos"/>
          <p:cNvSpPr>
            <a:spLocks noChangeAspect="1" noChangeArrowheads="1"/>
          </p:cNvSpPr>
          <p:nvPr/>
        </p:nvSpPr>
        <p:spPr bwMode="auto">
          <a:xfrm>
            <a:off x="0" y="0"/>
            <a:ext cx="5619750" cy="2819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_tradnl"/>
          </a:p>
        </p:txBody>
      </p:sp>
      <p:pic>
        <p:nvPicPr>
          <p:cNvPr id="1032" name="Picture 8" descr="esultado de imagen de base de dat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0851" y="0"/>
            <a:ext cx="2404398" cy="261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7034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Y" dirty="0"/>
              <a:t>Elementos de una base de datos</a:t>
            </a:r>
          </a:p>
        </p:txBody>
      </p:sp>
      <p:pic>
        <p:nvPicPr>
          <p:cNvPr id="4" name="3 Marcador de contenido"/>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451579" y="1508319"/>
            <a:ext cx="6608852" cy="3777359"/>
          </a:xfrm>
        </p:spPr>
      </p:pic>
    </p:spTree>
    <p:extLst>
      <p:ext uri="{BB962C8B-B14F-4D97-AF65-F5344CB8AC3E}">
        <p14:creationId xmlns:p14="http://schemas.microsoft.com/office/powerpoint/2010/main" val="212237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781050" y="1"/>
            <a:ext cx="10515600" cy="922564"/>
          </a:xfrm>
        </p:spPr>
        <p:txBody>
          <a:bodyPr/>
          <a:lstStyle/>
          <a:p>
            <a:r>
              <a:rPr lang="es-UY" dirty="0"/>
              <a:t>Actores</a:t>
            </a:r>
          </a:p>
        </p:txBody>
      </p:sp>
      <p:sp>
        <p:nvSpPr>
          <p:cNvPr id="3" name="2 Marcador de contenido"/>
          <p:cNvSpPr>
            <a:spLocks noGrp="1"/>
          </p:cNvSpPr>
          <p:nvPr>
            <p:ph sz="quarter" idx="13"/>
          </p:nvPr>
        </p:nvSpPr>
        <p:spPr>
          <a:xfrm>
            <a:off x="781050" y="494846"/>
            <a:ext cx="10515600" cy="4175125"/>
          </a:xfrm>
        </p:spPr>
        <p:txBody>
          <a:bodyPr>
            <a:noAutofit/>
          </a:bodyPr>
          <a:lstStyle/>
          <a:p>
            <a:r>
              <a:rPr lang="es-UY" sz="2000" b="1" dirty="0"/>
              <a:t>Administradores de la Base de Datos (DBA)</a:t>
            </a:r>
            <a:r>
              <a:rPr lang="es-UY" sz="2000" dirty="0"/>
              <a:t>:</a:t>
            </a:r>
          </a:p>
          <a:p>
            <a:pPr lvl="1"/>
            <a:r>
              <a:rPr lang="es-UY" sz="1800" dirty="0"/>
              <a:t>Son responsables de:</a:t>
            </a:r>
          </a:p>
          <a:p>
            <a:pPr lvl="2"/>
            <a:r>
              <a:rPr lang="es-UY" sz="1600" dirty="0"/>
              <a:t>Autorizar el acceso a la BD</a:t>
            </a:r>
          </a:p>
          <a:p>
            <a:pPr lvl="2"/>
            <a:r>
              <a:rPr lang="es-UY" sz="1600" dirty="0"/>
              <a:t>Coordinar y monitorear su </a:t>
            </a:r>
            <a:r>
              <a:rPr lang="es-UY" sz="1600" dirty="0" smtClean="0"/>
              <a:t>uso</a:t>
            </a:r>
            <a:endParaRPr lang="es-UY" sz="1600" dirty="0"/>
          </a:p>
          <a:p>
            <a:r>
              <a:rPr lang="es-UY" sz="2000" b="1" dirty="0"/>
              <a:t>Diseñadores de la Base de Datos</a:t>
            </a:r>
            <a:r>
              <a:rPr lang="es-UY" sz="2000" dirty="0"/>
              <a:t>:</a:t>
            </a:r>
          </a:p>
          <a:p>
            <a:pPr lvl="2"/>
            <a:r>
              <a:rPr lang="es-UY" sz="1600" dirty="0" smtClean="0"/>
              <a:t>Identificar </a:t>
            </a:r>
            <a:r>
              <a:rPr lang="es-UY" sz="1600" dirty="0"/>
              <a:t>los datos que van a ser almacenados</a:t>
            </a:r>
          </a:p>
          <a:p>
            <a:pPr lvl="2"/>
            <a:r>
              <a:rPr lang="es-UY" sz="1600" dirty="0"/>
              <a:t>Elegir las estructuras adecuadas para representar y almacenar estos </a:t>
            </a:r>
            <a:r>
              <a:rPr lang="es-UY" sz="1600" dirty="0" smtClean="0"/>
              <a:t>datos</a:t>
            </a:r>
            <a:endParaRPr lang="es-UY" sz="2000" dirty="0"/>
          </a:p>
          <a:p>
            <a:r>
              <a:rPr lang="es-UY" sz="2000" b="1" dirty="0"/>
              <a:t>Usuarios finales</a:t>
            </a:r>
            <a:r>
              <a:rPr lang="es-UY" sz="2000" dirty="0"/>
              <a:t>:</a:t>
            </a:r>
          </a:p>
          <a:p>
            <a:pPr lvl="1"/>
            <a:r>
              <a:rPr lang="es-UY" sz="1800" dirty="0"/>
              <a:t>Son las personas cuyo trabajo requiere acceso a la </a:t>
            </a:r>
            <a:r>
              <a:rPr lang="es-UY" sz="1800" dirty="0" smtClean="0"/>
              <a:t>BD</a:t>
            </a:r>
            <a:endParaRPr lang="es-UY" sz="1800" dirty="0"/>
          </a:p>
          <a:p>
            <a:r>
              <a:rPr lang="es-UY" sz="2000" b="1" dirty="0"/>
              <a:t>Analistas de Sistemas</a:t>
            </a:r>
            <a:r>
              <a:rPr lang="es-UY" sz="2000" dirty="0"/>
              <a:t>:</a:t>
            </a:r>
          </a:p>
          <a:p>
            <a:pPr lvl="1"/>
            <a:r>
              <a:rPr lang="es-UY" sz="1800" dirty="0"/>
              <a:t>Determinan los requerimientos de los usuarios </a:t>
            </a:r>
            <a:r>
              <a:rPr lang="es-UY" sz="1800" dirty="0" err="1" smtClean="0"/>
              <a:t>finale</a:t>
            </a:r>
            <a:endParaRPr lang="es-UY" sz="1800" dirty="0"/>
          </a:p>
          <a:p>
            <a:r>
              <a:rPr lang="es-UY" sz="2000" b="1" dirty="0"/>
              <a:t>Desarrolladores</a:t>
            </a:r>
            <a:r>
              <a:rPr lang="es-UY" sz="2000" dirty="0"/>
              <a:t>:</a:t>
            </a:r>
          </a:p>
          <a:p>
            <a:pPr lvl="1"/>
            <a:r>
              <a:rPr lang="es-UY" sz="1800" dirty="0"/>
              <a:t>Implementan estas especificaciones como programas</a:t>
            </a:r>
          </a:p>
        </p:txBody>
      </p:sp>
      <p:sp>
        <p:nvSpPr>
          <p:cNvPr id="4" name="AutoShape 2" descr="esultado de imagen de base de datos"/>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_tradnl"/>
          </a:p>
        </p:txBody>
      </p:sp>
      <p:pic>
        <p:nvPicPr>
          <p:cNvPr id="113668" name="Picture 4" descr="esultado de imagen de base de dat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4379" y="1019541"/>
            <a:ext cx="3840799" cy="1622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6871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38200" y="0"/>
            <a:ext cx="10515600" cy="1325563"/>
          </a:xfrm>
        </p:spPr>
        <p:txBody>
          <a:bodyPr/>
          <a:lstStyle/>
          <a:p>
            <a:r>
              <a:rPr lang="es-UY" dirty="0"/>
              <a:t>Ventajas al usar bases de datos</a:t>
            </a:r>
          </a:p>
        </p:txBody>
      </p:sp>
      <p:sp>
        <p:nvSpPr>
          <p:cNvPr id="3" name="2 Marcador de contenido"/>
          <p:cNvSpPr>
            <a:spLocks noGrp="1"/>
          </p:cNvSpPr>
          <p:nvPr>
            <p:ph sz="quarter" idx="13"/>
          </p:nvPr>
        </p:nvSpPr>
        <p:spPr>
          <a:xfrm>
            <a:off x="838200" y="1047750"/>
            <a:ext cx="10515600" cy="5129213"/>
          </a:xfrm>
        </p:spPr>
        <p:txBody>
          <a:bodyPr>
            <a:normAutofit fontScale="32500" lnSpcReduction="20000"/>
          </a:bodyPr>
          <a:lstStyle/>
          <a:p>
            <a:r>
              <a:rPr lang="es-UY" sz="6200" dirty="0"/>
              <a:t>Permite el manejo de grandes volúmenes de </a:t>
            </a:r>
            <a:r>
              <a:rPr lang="es-UY" sz="6200" dirty="0" smtClean="0"/>
              <a:t>datos</a:t>
            </a:r>
            <a:endParaRPr lang="es-UY" sz="6200" dirty="0"/>
          </a:p>
          <a:p>
            <a:r>
              <a:rPr lang="es-UY" sz="6200" dirty="0"/>
              <a:t>Permite una mejor organización de la información:</a:t>
            </a:r>
          </a:p>
          <a:p>
            <a:pPr lvl="1"/>
            <a:r>
              <a:rPr lang="es-UY" sz="6200" dirty="0"/>
              <a:t>Definición central de datos</a:t>
            </a:r>
          </a:p>
          <a:p>
            <a:pPr lvl="1"/>
            <a:r>
              <a:rPr lang="es-UY" sz="6200" dirty="0"/>
              <a:t>Abstracción de datos</a:t>
            </a:r>
          </a:p>
          <a:p>
            <a:pPr lvl="1"/>
            <a:r>
              <a:rPr lang="es-UY" sz="6200" dirty="0"/>
              <a:t>Múltiples vistas de los datos</a:t>
            </a:r>
          </a:p>
          <a:p>
            <a:pPr lvl="1"/>
            <a:r>
              <a:rPr lang="es-UY" sz="6200" dirty="0"/>
              <a:t>Almacenamiento de datos y </a:t>
            </a:r>
            <a:r>
              <a:rPr lang="es-UY" sz="6200" dirty="0" smtClean="0"/>
              <a:t>programas</a:t>
            </a:r>
            <a:endParaRPr lang="es-UY" sz="6200" dirty="0"/>
          </a:p>
          <a:p>
            <a:r>
              <a:rPr lang="es-UY" sz="6200" dirty="0"/>
              <a:t>Control de </a:t>
            </a:r>
            <a:r>
              <a:rPr lang="es-UY" sz="6200" dirty="0" smtClean="0"/>
              <a:t>concurrencia</a:t>
            </a:r>
            <a:endParaRPr lang="es-UY" sz="6200" dirty="0"/>
          </a:p>
          <a:p>
            <a:r>
              <a:rPr lang="es-UY" sz="6200" dirty="0"/>
              <a:t>Seguridad y Recuperación ante </a:t>
            </a:r>
            <a:r>
              <a:rPr lang="es-UY" sz="6200" dirty="0" smtClean="0"/>
              <a:t>fallas</a:t>
            </a:r>
            <a:endParaRPr lang="es-UY" sz="6200" dirty="0"/>
          </a:p>
          <a:p>
            <a:r>
              <a:rPr lang="es-UY" sz="6200" dirty="0"/>
              <a:t>Separación entre programas y </a:t>
            </a:r>
            <a:r>
              <a:rPr lang="es-UY" sz="6200" dirty="0" smtClean="0"/>
              <a:t>datos</a:t>
            </a:r>
            <a:endParaRPr lang="es-UY" sz="6200" dirty="0"/>
          </a:p>
          <a:p>
            <a:r>
              <a:rPr lang="es-UY" sz="6200" dirty="0"/>
              <a:t>Control de Restricciones de </a:t>
            </a:r>
            <a:r>
              <a:rPr lang="es-UY" sz="6200" dirty="0" smtClean="0"/>
              <a:t>Integridad</a:t>
            </a:r>
            <a:endParaRPr lang="es-UY" sz="6200" dirty="0"/>
          </a:p>
          <a:p>
            <a:r>
              <a:rPr lang="es-UY" sz="6200" dirty="0"/>
              <a:t>Estandarización de modelos y lenguajes</a:t>
            </a:r>
          </a:p>
          <a:p>
            <a:pPr lvl="1"/>
            <a:endParaRPr lang="es-UY" dirty="0"/>
          </a:p>
        </p:txBody>
      </p:sp>
    </p:spTree>
    <p:extLst>
      <p:ext uri="{BB962C8B-B14F-4D97-AF65-F5344CB8AC3E}">
        <p14:creationId xmlns:p14="http://schemas.microsoft.com/office/powerpoint/2010/main" val="1032192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FDFEF2C9-69C9-3849-8D80-6DB5997EAC65}"/>
              </a:ext>
            </a:extLst>
          </p:cNvPr>
          <p:cNvSpPr>
            <a:spLocks noGrp="1"/>
          </p:cNvSpPr>
          <p:nvPr>
            <p:ph type="title"/>
          </p:nvPr>
        </p:nvSpPr>
        <p:spPr/>
        <p:txBody>
          <a:bodyPr/>
          <a:lstStyle/>
          <a:p>
            <a:r>
              <a:rPr lang="es-EC" dirty="0"/>
              <a:t>modelo de datos</a:t>
            </a:r>
          </a:p>
        </p:txBody>
      </p:sp>
      <p:sp>
        <p:nvSpPr>
          <p:cNvPr id="3" name="Marcador de contenido 2">
            <a:extLst>
              <a:ext uri="{FF2B5EF4-FFF2-40B4-BE49-F238E27FC236}">
                <a16:creationId xmlns="" xmlns:a16="http://schemas.microsoft.com/office/drawing/2014/main" id="{7C6B1320-4B09-364E-B07E-2177978EAD78}"/>
              </a:ext>
            </a:extLst>
          </p:cNvPr>
          <p:cNvSpPr>
            <a:spLocks noGrp="1"/>
          </p:cNvSpPr>
          <p:nvPr>
            <p:ph sz="quarter" idx="13"/>
          </p:nvPr>
        </p:nvSpPr>
        <p:spPr/>
        <p:txBody>
          <a:bodyPr/>
          <a:lstStyle/>
          <a:p>
            <a:r>
              <a:rPr lang="es-EC" dirty="0"/>
              <a:t>Descripción de algo conocido como contenedor de datos así como de los métodos para almacenar y recuperar información de esos contenedores. </a:t>
            </a:r>
          </a:p>
          <a:p>
            <a:r>
              <a:rPr lang="es-EC" dirty="0"/>
              <a:t>Los modelos de datos no son cosas físicas: son abstracciones que permiten la implementación de un sistema eficiente de base de datos; por lo general se refieren a algoritmos, y conceptos matemáticos</a:t>
            </a:r>
          </a:p>
        </p:txBody>
      </p:sp>
    </p:spTree>
    <p:extLst>
      <p:ext uri="{BB962C8B-B14F-4D97-AF65-F5344CB8AC3E}">
        <p14:creationId xmlns:p14="http://schemas.microsoft.com/office/powerpoint/2010/main" val="619196677"/>
      </p:ext>
    </p:extLst>
  </p:cSld>
  <p:clrMapOvr>
    <a:masterClrMapping/>
  </p:clrMapOvr>
</p:sld>
</file>

<file path=ppt/theme/theme1.xml><?xml version="1.0" encoding="utf-8"?>
<a:theme xmlns:a="http://schemas.openxmlformats.org/drawingml/2006/main" name="Galería">
  <a:themeElements>
    <a:clrScheme name="Galería">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ía">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ía">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{2C508E9F-8F1C-A149-AC00-D548DB1E145A}tf10001119</Template>
  <TotalTime>7013</TotalTime>
  <Words>1082</Words>
  <Application>Microsoft Office PowerPoint</Application>
  <PresentationFormat>Personalizado</PresentationFormat>
  <Paragraphs>226</Paragraphs>
  <Slides>32</Slides>
  <Notes>2</Notes>
  <HiddenSlides>0</HiddenSlides>
  <MMClips>0</MMClips>
  <ScaleCrop>false</ScaleCrop>
  <HeadingPairs>
    <vt:vector size="4" baseType="variant">
      <vt:variant>
        <vt:lpstr>Tema</vt:lpstr>
      </vt:variant>
      <vt:variant>
        <vt:i4>1</vt:i4>
      </vt:variant>
      <vt:variant>
        <vt:lpstr>Títulos de diapositiva</vt:lpstr>
      </vt:variant>
      <vt:variant>
        <vt:i4>32</vt:i4>
      </vt:variant>
    </vt:vector>
  </HeadingPairs>
  <TitlesOfParts>
    <vt:vector size="33" baseType="lpstr">
      <vt:lpstr>Galería</vt:lpstr>
      <vt:lpstr>Presentación de PowerPoint</vt:lpstr>
      <vt:lpstr>Agenda</vt:lpstr>
      <vt:lpstr>Qué conocemos. </vt:lpstr>
      <vt:lpstr>Conceptos generales </vt:lpstr>
      <vt:lpstr>Conceptos generales</vt:lpstr>
      <vt:lpstr>Elementos de una base de datos</vt:lpstr>
      <vt:lpstr>Actores</vt:lpstr>
      <vt:lpstr>Ventajas al usar bases de datos</vt:lpstr>
      <vt:lpstr>modelo de datos</vt:lpstr>
      <vt:lpstr>Presentación de PowerPoint</vt:lpstr>
      <vt:lpstr>Presentación de PowerPoint</vt:lpstr>
      <vt:lpstr>Presentación de PowerPoint</vt:lpstr>
      <vt:lpstr>Presentación de PowerPoint</vt:lpstr>
      <vt:lpstr>Sistema de gestión de Base de datos</vt:lpstr>
      <vt:lpstr>Presentación de PowerPoint</vt:lpstr>
      <vt:lpstr>Presentación de PowerPoint</vt:lpstr>
      <vt:lpstr>Presentación de PowerPoint</vt:lpstr>
      <vt:lpstr>Presentación de PowerPoint</vt:lpstr>
      <vt:lpstr>Presentación de PowerPoint</vt:lpstr>
      <vt:lpstr>SQL </vt:lpstr>
      <vt:lpstr>Presentación de PowerPoint</vt:lpstr>
      <vt:lpstr>Presentación de PowerPoint</vt:lpstr>
      <vt:lpstr>Clausulas</vt:lpstr>
      <vt:lpstr>Operadores lógicos</vt:lpstr>
      <vt:lpstr>Operadores Relacionales</vt:lpstr>
      <vt:lpstr>Funciones Agregadas</vt:lpstr>
      <vt:lpstr>Predicados</vt:lpstr>
      <vt:lpstr>Ejemplo de Algunos comandos Básicos</vt:lpstr>
      <vt:lpstr>EJERCICIO DE APLICACIÓN</vt:lpstr>
      <vt:lpstr>Evaluación</vt:lpstr>
      <vt:lpstr>Preguntas</vt:lpstr>
      <vt:lpstr>Referencias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Pablo Quezada</dc:creator>
  <cp:lastModifiedBy>DELL</cp:lastModifiedBy>
  <cp:revision>65</cp:revision>
  <dcterms:created xsi:type="dcterms:W3CDTF">2019-09-03T21:51:58Z</dcterms:created>
  <dcterms:modified xsi:type="dcterms:W3CDTF">2019-11-10T19:52:01Z</dcterms:modified>
</cp:coreProperties>
</file>