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  <p:sldId id="257" r:id="rId3"/>
    <p:sldId id="433" r:id="rId4"/>
    <p:sldId id="258" r:id="rId5"/>
    <p:sldId id="435" r:id="rId6"/>
    <p:sldId id="434" r:id="rId7"/>
    <p:sldId id="436" r:id="rId8"/>
    <p:sldId id="437" r:id="rId9"/>
    <p:sldId id="438" r:id="rId10"/>
    <p:sldId id="439" r:id="rId11"/>
    <p:sldId id="440" r:id="rId12"/>
    <p:sldId id="441" r:id="rId13"/>
    <p:sldId id="448" r:id="rId14"/>
    <p:sldId id="442" r:id="rId15"/>
    <p:sldId id="443" r:id="rId16"/>
    <p:sldId id="444" r:id="rId17"/>
    <p:sldId id="445" r:id="rId18"/>
    <p:sldId id="446" r:id="rId19"/>
    <p:sldId id="447" r:id="rId20"/>
    <p:sldId id="268" r:id="rId21"/>
    <p:sldId id="270" r:id="rId22"/>
    <p:sldId id="269" r:id="rId2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61"/>
    <p:restoredTop sz="94664"/>
  </p:normalViewPr>
  <p:slideViewPr>
    <p:cSldViewPr snapToGrid="0" snapToObjects="1">
      <p:cViewPr varScale="1">
        <p:scale>
          <a:sx n="88" d="100"/>
          <a:sy n="88" d="100"/>
        </p:scale>
        <p:origin x="-24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11/11/2019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5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11/11/2019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8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11/11/2019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47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11/11/2019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1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11/11/2019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7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11/11/2019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7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11/11/2019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81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11/11/2019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5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11/11/2019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348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11/11/2019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42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8E9C39-D233-9F46-80E2-135DCE553263}" type="datetimeFigureOut">
              <a:rPr lang="es-EC" smtClean="0"/>
              <a:t>11/11/2019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71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E9C39-D233-9F46-80E2-135DCE553263}" type="datetimeFigureOut">
              <a:rPr lang="es-EC" smtClean="0"/>
              <a:t>11/11/2019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6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quezadaspabl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pu2019/Comercio-Electr-nico-.gi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stermagazine.info/termino/3984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53BBECD-ECAF-A74D-B2B2-85DD41E9A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678" y="3923349"/>
            <a:ext cx="6392813" cy="879614"/>
          </a:xfrm>
        </p:spPr>
        <p:txBody>
          <a:bodyPr>
            <a:normAutofit/>
          </a:bodyPr>
          <a:lstStyle/>
          <a:p>
            <a:pPr algn="ctr"/>
            <a:r>
              <a:rPr lang="es-EC" dirty="0"/>
              <a:t>Pablo Alejandro Quezada Sarmiento</a:t>
            </a:r>
          </a:p>
          <a:p>
            <a:pPr algn="ctr"/>
            <a:endParaRPr lang="es-EC" dirty="0"/>
          </a:p>
          <a:p>
            <a:pPr algn="ctr"/>
            <a:endParaRPr lang="es-EC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04ED8013-0E84-504F-93FC-C644AA00351F}"/>
              </a:ext>
            </a:extLst>
          </p:cNvPr>
          <p:cNvSpPr txBox="1"/>
          <p:nvPr/>
        </p:nvSpPr>
        <p:spPr>
          <a:xfrm>
            <a:off x="4645265" y="4479797"/>
            <a:ext cx="346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>
                <a:hlinkClick r:id="rId2"/>
              </a:rPr>
              <a:t>quezadaspablo@gmail.com</a:t>
            </a:r>
            <a:endParaRPr lang="es-EC" dirty="0"/>
          </a:p>
          <a:p>
            <a:pPr algn="ctr"/>
            <a:r>
              <a:rPr lang="es-EC" dirty="0"/>
              <a:t>@paquesar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2689EBB4-B8A6-4A4D-B726-240AFB0F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371" y="-324779"/>
            <a:ext cx="8887521" cy="14859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C7FE7D2-1DF3-A340-9AD5-4BD4D310772A}"/>
              </a:ext>
            </a:extLst>
          </p:cNvPr>
          <p:cNvSpPr txBox="1"/>
          <p:nvPr/>
        </p:nvSpPr>
        <p:spPr>
          <a:xfrm>
            <a:off x="3512634" y="1672683"/>
            <a:ext cx="7069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dirty="0">
                <a:solidFill>
                  <a:srgbClr val="00B050"/>
                </a:solidFill>
              </a:rPr>
              <a:t>FACULTAD </a:t>
            </a:r>
            <a:r>
              <a:rPr lang="es-EC" sz="3200" dirty="0" smtClean="0">
                <a:solidFill>
                  <a:srgbClr val="00B050"/>
                </a:solidFill>
              </a:rPr>
              <a:t>DE ADMINISTRACIÓN DE EMPRESAS</a:t>
            </a:r>
            <a:endParaRPr lang="es-EC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29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/>
              <a:t>Redes sociales</a:t>
            </a:r>
          </a:p>
          <a:p>
            <a:r>
              <a:rPr lang="es-EC" b="1" dirty="0"/>
              <a:t>Estrategias de impulso</a:t>
            </a:r>
          </a:p>
          <a:p>
            <a:r>
              <a:rPr lang="es-EC" b="1" dirty="0"/>
              <a:t>Estrategia de atracción</a:t>
            </a:r>
          </a:p>
          <a:p>
            <a:r>
              <a:rPr lang="es-EC" b="1" dirty="0"/>
              <a:t>Estrategia híbrida o combinada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788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CMS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Un </a:t>
            </a:r>
            <a:r>
              <a:rPr lang="es-EC" b="1" dirty="0"/>
              <a:t>sistema de gestión de contenidos</a:t>
            </a:r>
            <a:r>
              <a:rPr lang="es-EC" dirty="0"/>
              <a:t> (CMS por sus siglas en inglés) es una aplicación web que permite a los usuarios crear, editar y mantener un sitio web o una subsección de un sitio web. </a:t>
            </a:r>
            <a:endParaRPr lang="es-EC" dirty="0" smtClean="0"/>
          </a:p>
          <a:p>
            <a:r>
              <a:rPr lang="es-EC" dirty="0"/>
              <a:t>Consiste en una interfaz que controla una o varias bases de datos donde se aloja el contenido del sitio. </a:t>
            </a:r>
            <a:endParaRPr lang="es-EC" dirty="0" smtClean="0"/>
          </a:p>
          <a:p>
            <a:r>
              <a:rPr lang="es-EC" dirty="0" smtClean="0"/>
              <a:t>El </a:t>
            </a:r>
            <a:r>
              <a:rPr lang="es-EC" dirty="0"/>
              <a:t>sistema permite manejar de manera independiente el contenido y el </a:t>
            </a:r>
            <a:r>
              <a:rPr lang="es-EC" dirty="0" smtClean="0"/>
              <a:t>diseño.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183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CMS populares:</a:t>
            </a:r>
          </a:p>
          <a:p>
            <a:pPr lvl="1"/>
            <a:r>
              <a:rPr lang="es-EC" dirty="0" err="1"/>
              <a:t>WordPress</a:t>
            </a:r>
            <a:endParaRPr lang="es-EC" dirty="0"/>
          </a:p>
          <a:p>
            <a:pPr lvl="1"/>
            <a:r>
              <a:rPr lang="es-EC" dirty="0" err="1"/>
              <a:t>Joomla</a:t>
            </a:r>
            <a:endParaRPr lang="es-EC" dirty="0"/>
          </a:p>
          <a:p>
            <a:pPr lvl="1"/>
            <a:r>
              <a:rPr lang="es-EC" dirty="0" err="1"/>
              <a:t>Drupal</a:t>
            </a:r>
            <a:endParaRPr lang="es-EC" dirty="0"/>
          </a:p>
          <a:p>
            <a:r>
              <a:rPr lang="es-EC" dirty="0" smtClean="0"/>
              <a:t>CMS </a:t>
            </a:r>
            <a:r>
              <a:rPr lang="es-EC" dirty="0"/>
              <a:t>para </a:t>
            </a:r>
            <a:r>
              <a:rPr lang="es-EC" dirty="0" err="1"/>
              <a:t>eCommerce</a:t>
            </a:r>
            <a:endParaRPr lang="es-EC" dirty="0"/>
          </a:p>
          <a:p>
            <a:pPr lvl="1"/>
            <a:r>
              <a:rPr lang="es-EC" dirty="0" err="1"/>
              <a:t>WooCommerce</a:t>
            </a:r>
            <a:endParaRPr lang="es-EC" dirty="0"/>
          </a:p>
          <a:p>
            <a:pPr lvl="1"/>
            <a:r>
              <a:rPr lang="es-EC" dirty="0" err="1"/>
              <a:t>PrestaShop</a:t>
            </a:r>
            <a:endParaRPr lang="es-EC" dirty="0"/>
          </a:p>
          <a:p>
            <a:pPr lvl="1"/>
            <a:r>
              <a:rPr lang="es-EC" dirty="0" err="1"/>
              <a:t>Magento</a:t>
            </a:r>
            <a:endParaRPr lang="es-EC" dirty="0"/>
          </a:p>
          <a:p>
            <a:endParaRPr lang="es-EC" dirty="0"/>
          </a:p>
        </p:txBody>
      </p:sp>
      <p:sp>
        <p:nvSpPr>
          <p:cNvPr id="4" name="AutoShape 2" descr="Resultado de imagen para c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09" y="2643188"/>
            <a:ext cx="4611727" cy="249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0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Funcionamiento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Un sistema de administración de contenido siempre funciona en el servidor web en el que esté alojado el portal. </a:t>
            </a:r>
            <a:endParaRPr lang="es-EC" dirty="0" smtClean="0"/>
          </a:p>
          <a:p>
            <a:r>
              <a:rPr lang="es-EC" dirty="0" smtClean="0"/>
              <a:t>El </a:t>
            </a:r>
            <a:r>
              <a:rPr lang="es-EC" dirty="0"/>
              <a:t>acceso al gestor se realiza generalmente a través del navegador web, y se puede requerir el uso de FTP para subir contenido.</a:t>
            </a:r>
          </a:p>
        </p:txBody>
      </p:sp>
    </p:spTree>
    <p:extLst>
      <p:ext uri="{BB962C8B-B14F-4D97-AF65-F5344CB8AC3E}">
        <p14:creationId xmlns:p14="http://schemas.microsoft.com/office/powerpoint/2010/main" val="7119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Cuando un usuario accede a una URL, se ejecuta en el servidor esa llamada, se selecciona el esquema gráfico y se introducen los datos que correspondan de la base de dato</a:t>
            </a:r>
          </a:p>
        </p:txBody>
      </p:sp>
    </p:spTree>
    <p:extLst>
      <p:ext uri="{BB962C8B-B14F-4D97-AF65-F5344CB8AC3E}">
        <p14:creationId xmlns:p14="http://schemas.microsoft.com/office/powerpoint/2010/main" val="31781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Comercio Electrónico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Compra </a:t>
            </a:r>
            <a:r>
              <a:rPr lang="es-EC" dirty="0"/>
              <a:t>y venta de productos o de servicios a través de medios electrónicos, tales como redes sociales y otras páginas web</a:t>
            </a:r>
            <a:r>
              <a:rPr lang="es-EC" dirty="0" smtClean="0"/>
              <a:t>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1026" name="Picture 2" descr="Desventajas del eComme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536" y="3157268"/>
            <a:ext cx="2886920" cy="239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416347" y="5685610"/>
            <a:ext cx="504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/>
              <a:t>https://www.youtube.com/watch?v=ZuZ0JWQbeLU</a:t>
            </a:r>
          </a:p>
        </p:txBody>
      </p:sp>
    </p:spTree>
    <p:extLst>
      <p:ext uri="{BB962C8B-B14F-4D97-AF65-F5344CB8AC3E}">
        <p14:creationId xmlns:p14="http://schemas.microsoft.com/office/powerpoint/2010/main" val="36131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Ventajas del comercio electrónico</a:t>
            </a:r>
            <a:br>
              <a:rPr lang="es-EC" b="1" dirty="0"/>
            </a:b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8386" y="1853754"/>
            <a:ext cx="9603275" cy="3450613"/>
          </a:xfrm>
        </p:spPr>
        <p:txBody>
          <a:bodyPr>
            <a:normAutofit/>
          </a:bodyPr>
          <a:lstStyle/>
          <a:p>
            <a:r>
              <a:rPr lang="es-EC" dirty="0"/>
              <a:t>Superación de las limitaciones geográficas. </a:t>
            </a:r>
            <a:endParaRPr lang="es-EC" dirty="0" smtClean="0"/>
          </a:p>
          <a:p>
            <a:r>
              <a:rPr lang="es-EC" dirty="0" smtClean="0"/>
              <a:t>Obtención </a:t>
            </a:r>
            <a:r>
              <a:rPr lang="es-EC" dirty="0"/>
              <a:t>de mayor número de clientes tanto online como offline gracias al aumento de visibilidad que permite Internet. </a:t>
            </a:r>
            <a:endParaRPr lang="es-EC" dirty="0" smtClean="0"/>
          </a:p>
          <a:p>
            <a:r>
              <a:rPr lang="es-EC" dirty="0" smtClean="0"/>
              <a:t>Coste </a:t>
            </a:r>
            <a:r>
              <a:rPr lang="es-EC" dirty="0"/>
              <a:t>de inicio y de mantenimiento mucho menor que un negocio tradicional. </a:t>
            </a:r>
            <a:endParaRPr lang="es-EC" dirty="0" smtClean="0"/>
          </a:p>
          <a:p>
            <a:r>
              <a:rPr lang="es-EC" dirty="0" smtClean="0"/>
              <a:t>Mayor </a:t>
            </a:r>
            <a:r>
              <a:rPr lang="es-EC" dirty="0"/>
              <a:t>facilidad de mostrar los productos para el empresario. </a:t>
            </a:r>
            <a:endParaRPr lang="es-EC" dirty="0" smtClean="0"/>
          </a:p>
          <a:p>
            <a:r>
              <a:rPr lang="es-EC" dirty="0" smtClean="0"/>
              <a:t>Mayor </a:t>
            </a:r>
            <a:r>
              <a:rPr lang="es-EC" dirty="0"/>
              <a:t>facilidad y rapidez para encontrar los productos para el comprador.</a:t>
            </a:r>
          </a:p>
        </p:txBody>
      </p:sp>
      <p:pic>
        <p:nvPicPr>
          <p:cNvPr id="2050" name="Picture 2" descr="Ventajas del comerci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373" y="3976778"/>
            <a:ext cx="3097091" cy="219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2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/>
              <a:t>Ahorro de tiempo a la hora de realizar las compras para el comprador. </a:t>
            </a:r>
            <a:endParaRPr lang="es-EC" dirty="0" smtClean="0"/>
          </a:p>
          <a:p>
            <a:r>
              <a:rPr lang="es-EC" dirty="0" smtClean="0"/>
              <a:t>Optimización </a:t>
            </a:r>
            <a:r>
              <a:rPr lang="es-EC" dirty="0"/>
              <a:t>del tiempo dedicado el negocio y a la atención al cliente para el empresario. </a:t>
            </a:r>
            <a:endParaRPr lang="es-EC" dirty="0" smtClean="0"/>
          </a:p>
          <a:p>
            <a:r>
              <a:rPr lang="es-EC" dirty="0" smtClean="0"/>
              <a:t>Facilidad </a:t>
            </a:r>
            <a:r>
              <a:rPr lang="es-EC" dirty="0"/>
              <a:t>para implementar y desarrollar estrategia de marketing basadas en descuentos, cupones, lotes, etc. </a:t>
            </a:r>
            <a:endParaRPr lang="es-EC" dirty="0" smtClean="0"/>
          </a:p>
          <a:p>
            <a:r>
              <a:rPr lang="es-EC" dirty="0" smtClean="0"/>
              <a:t>Posibilidad </a:t>
            </a:r>
            <a:r>
              <a:rPr lang="es-EC" dirty="0"/>
              <a:t>de ofrecer mucha más información al comprador. </a:t>
            </a:r>
            <a:endParaRPr lang="es-EC" dirty="0" smtClean="0"/>
          </a:p>
          <a:p>
            <a:r>
              <a:rPr lang="es-EC" dirty="0" smtClean="0"/>
              <a:t>Facilidad </a:t>
            </a:r>
            <a:r>
              <a:rPr lang="es-EC" dirty="0"/>
              <a:t>para ofrecer una comparativa entre productos, incluyendo características y precios.</a:t>
            </a:r>
          </a:p>
        </p:txBody>
      </p:sp>
    </p:spTree>
    <p:extLst>
      <p:ext uri="{BB962C8B-B14F-4D97-AF65-F5344CB8AC3E}">
        <p14:creationId xmlns:p14="http://schemas.microsoft.com/office/powerpoint/2010/main" val="23858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dESVENTAJAS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La competencia es mucho </a:t>
            </a:r>
            <a:r>
              <a:rPr lang="es-EC" dirty="0" smtClean="0"/>
              <a:t>mayor</a:t>
            </a:r>
          </a:p>
          <a:p>
            <a:r>
              <a:rPr lang="es-EC" dirty="0" smtClean="0"/>
              <a:t>No </a:t>
            </a:r>
            <a:r>
              <a:rPr lang="es-EC" dirty="0"/>
              <a:t>confían en los pagos </a:t>
            </a:r>
            <a:r>
              <a:rPr lang="es-EC" dirty="0" smtClean="0"/>
              <a:t>online</a:t>
            </a:r>
          </a:p>
          <a:p>
            <a:r>
              <a:rPr lang="es-EC" dirty="0"/>
              <a:t>La fidelización del cliente es mucho más difícil y exige una estrategia </a:t>
            </a:r>
            <a:r>
              <a:rPr lang="es-EC" dirty="0" smtClean="0"/>
              <a:t>profesional</a:t>
            </a:r>
          </a:p>
          <a:p>
            <a:r>
              <a:rPr lang="es-EC" dirty="0" smtClean="0"/>
              <a:t>Seguridad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478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eJEMPLOS</a:t>
            </a:r>
            <a:endParaRPr lang="es-EC" dirty="0"/>
          </a:p>
        </p:txBody>
      </p:sp>
      <p:pic>
        <p:nvPicPr>
          <p:cNvPr id="3074" name="Picture 2" descr="Amazon España prepara un nuevo Open Day para el 30 de septiem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497402"/>
            <a:ext cx="3158361" cy="155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Bay lanza una campaña para facilitar la entrada de py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3260785"/>
            <a:ext cx="2618711" cy="149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Resultado de imagen para D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57438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87" y="1421898"/>
            <a:ext cx="3632680" cy="18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E8E9C44-705F-9944-B368-FDDBF484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841" y="1200409"/>
            <a:ext cx="2693121" cy="539181"/>
          </a:xfrm>
        </p:spPr>
        <p:txBody>
          <a:bodyPr/>
          <a:lstStyle/>
          <a:p>
            <a:r>
              <a:rPr lang="es-EC" b="1" dirty="0">
                <a:solidFill>
                  <a:srgbClr val="00B050"/>
                </a:solidFill>
              </a:rPr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57BB16E-C245-214C-8E66-7DDFE7135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693" y="2074431"/>
            <a:ext cx="7622972" cy="2843257"/>
          </a:xfrm>
        </p:spPr>
        <p:txBody>
          <a:bodyPr>
            <a:normAutofit fontScale="92500" lnSpcReduction="20000"/>
          </a:bodyPr>
          <a:lstStyle/>
          <a:p>
            <a:r>
              <a:rPr lang="es-EC" b="1" dirty="0"/>
              <a:t>Contexto de la asignatura</a:t>
            </a:r>
          </a:p>
          <a:p>
            <a:r>
              <a:rPr lang="es-EC" b="1" dirty="0"/>
              <a:t>Planificación Clase </a:t>
            </a:r>
          </a:p>
          <a:p>
            <a:r>
              <a:rPr lang="es-EC" sz="2400" b="1" dirty="0">
                <a:solidFill>
                  <a:srgbClr val="FF0000"/>
                </a:solidFill>
              </a:rPr>
              <a:t>Tema: </a:t>
            </a:r>
            <a:r>
              <a:rPr lang="es-EC" sz="2400" b="1" dirty="0"/>
              <a:t>Comercio </a:t>
            </a:r>
            <a:r>
              <a:rPr lang="es-EC" sz="2400" b="1" dirty="0" smtClean="0"/>
              <a:t>Electrónico</a:t>
            </a:r>
          </a:p>
          <a:p>
            <a:r>
              <a:rPr lang="es-EC" b="1" dirty="0"/>
              <a:t>Principales Modelos de Negocios: Negocio a cliente(B2C) y Negocio a Negocio(B2B)</a:t>
            </a:r>
            <a:endParaRPr lang="es-EC" dirty="0"/>
          </a:p>
          <a:p>
            <a:r>
              <a:rPr lang="es-EC" b="1" dirty="0"/>
              <a:t>Estrategias de promoción de negocios online</a:t>
            </a:r>
            <a:endParaRPr lang="es-EC" dirty="0"/>
          </a:p>
          <a:p>
            <a:r>
              <a:rPr lang="es-EC" b="1" dirty="0"/>
              <a:t>Sistema de gestión de Contenidos y Comercio Electrónico</a:t>
            </a:r>
            <a:endParaRPr lang="es-EC" dirty="0"/>
          </a:p>
          <a:p>
            <a:endParaRPr lang="es-EC" dirty="0"/>
          </a:p>
        </p:txBody>
      </p:sp>
      <p:pic>
        <p:nvPicPr>
          <p:cNvPr id="11268" name="Picture 4" descr="Resultado de imagen para agenda">
            <a:extLst>
              <a:ext uri="{FF2B5EF4-FFF2-40B4-BE49-F238E27FC236}">
                <a16:creationId xmlns:a16="http://schemas.microsoft.com/office/drawing/2014/main" xmlns="" id="{AF6CDB9B-5E10-1A41-A206-322069567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074431"/>
            <a:ext cx="2155371" cy="264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5D220B-D056-7446-A6A2-E0C799C9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14FDBE5-CD08-0841-B0AC-FD01FD5D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>
                <a:solidFill>
                  <a:srgbClr val="00B050"/>
                </a:solidFill>
              </a:rPr>
              <a:t>Socrative</a:t>
            </a:r>
          </a:p>
          <a:p>
            <a:endParaRPr lang="es-EC" dirty="0">
              <a:solidFill>
                <a:srgbClr val="00B050"/>
              </a:solidFill>
            </a:endParaRPr>
          </a:p>
          <a:p>
            <a:r>
              <a:rPr lang="es-EC" dirty="0">
                <a:solidFill>
                  <a:srgbClr val="FF0000"/>
                </a:solidFill>
              </a:rPr>
              <a:t>https://b.socrative.com/teacher/#import-quiz/43041377</a:t>
            </a:r>
          </a:p>
          <a:p>
            <a:endParaRPr lang="es-EC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EC" dirty="0">
              <a:solidFill>
                <a:srgbClr val="00B050"/>
              </a:solidFill>
            </a:endParaRPr>
          </a:p>
          <a:p>
            <a:r>
              <a:rPr lang="es-EC" dirty="0" err="1" smtClean="0">
                <a:solidFill>
                  <a:srgbClr val="00B050"/>
                </a:solidFill>
              </a:rPr>
              <a:t>Git</a:t>
            </a:r>
            <a:r>
              <a:rPr lang="es-EC" dirty="0" smtClean="0">
                <a:solidFill>
                  <a:srgbClr val="00B050"/>
                </a:solidFill>
              </a:rPr>
              <a:t> </a:t>
            </a:r>
            <a:r>
              <a:rPr lang="es-EC" dirty="0">
                <a:solidFill>
                  <a:srgbClr val="00B050"/>
                </a:solidFill>
              </a:rPr>
              <a:t>Hub</a:t>
            </a:r>
          </a:p>
          <a:p>
            <a:r>
              <a:rPr lang="es-ES_tradnl" dirty="0">
                <a:hlinkClick r:id="rId2"/>
              </a:rPr>
              <a:t>https://github.com/compu2019/Comercio-Electr-nico-.</a:t>
            </a:r>
            <a:r>
              <a:rPr lang="es-ES_tradnl" dirty="0" smtClean="0">
                <a:hlinkClick r:id="rId2"/>
              </a:rPr>
              <a:t>git</a:t>
            </a:r>
            <a:endParaRPr lang="es-ES_tradnl" dirty="0" smtClean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48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6D44FE-4AB7-FD4B-BA8D-BFD7DC79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Preguntas</a:t>
            </a:r>
          </a:p>
        </p:txBody>
      </p:sp>
      <p:pic>
        <p:nvPicPr>
          <p:cNvPr id="22530" name="Picture 2" descr="Resultado de imagen de preguntas">
            <a:extLst>
              <a:ext uri="{FF2B5EF4-FFF2-40B4-BE49-F238E27FC236}">
                <a16:creationId xmlns:a16="http://schemas.microsoft.com/office/drawing/2014/main" xmlns="" id="{D83637F0-BADD-184E-A463-25B86E31D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382" y="2266949"/>
            <a:ext cx="4544868" cy="302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436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3AE9E4-CF86-774F-852A-94DA9027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B6938EE-C6A8-E04C-8D6F-9E5DF737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  <a:p>
            <a:endParaRPr lang="es-EC" dirty="0"/>
          </a:p>
          <a:p>
            <a:endParaRPr lang="es-EC" dirty="0"/>
          </a:p>
        </p:txBody>
      </p:sp>
      <p:sp>
        <p:nvSpPr>
          <p:cNvPr id="6" name="5 Rectángulo"/>
          <p:cNvSpPr/>
          <p:nvPr/>
        </p:nvSpPr>
        <p:spPr>
          <a:xfrm>
            <a:off x="1069675" y="2413338"/>
            <a:ext cx="9985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/>
              <a:t>Adán, P. et al. (2015). </a:t>
            </a:r>
            <a:r>
              <a:rPr lang="es-ES" i="1" dirty="0"/>
              <a:t>Emprender con éxito 10 claves para generar modelos</a:t>
            </a:r>
            <a:r>
              <a:rPr lang="es-ES" dirty="0"/>
              <a:t> </a:t>
            </a:r>
            <a:r>
              <a:rPr lang="es-ES" i="1" dirty="0"/>
              <a:t>de negocio</a:t>
            </a:r>
            <a:r>
              <a:rPr lang="es-ES" dirty="0"/>
              <a:t>, México: Alfa omega.</a:t>
            </a:r>
            <a:endParaRPr lang="es-EC" dirty="0"/>
          </a:p>
          <a:p>
            <a:pPr lvl="0"/>
            <a:r>
              <a:rPr lang="es-ES_tradnl" dirty="0"/>
              <a:t>Crespo, A (2016). </a:t>
            </a:r>
            <a:r>
              <a:rPr lang="es-ES_tradnl" i="1" dirty="0"/>
              <a:t>Marketing Digital.</a:t>
            </a:r>
            <a:r>
              <a:rPr lang="es-ES_tradnl" dirty="0"/>
              <a:t> Madrid: </a:t>
            </a:r>
            <a:r>
              <a:rPr lang="es-ES_tradnl" dirty="0" err="1"/>
              <a:t>Marcombo</a:t>
            </a:r>
            <a:r>
              <a:rPr lang="es-ES_tradnl" dirty="0"/>
              <a:t>.</a:t>
            </a:r>
            <a:endParaRPr lang="es-EC" dirty="0"/>
          </a:p>
          <a:p>
            <a:pPr lvl="0"/>
            <a:r>
              <a:rPr lang="es-ES_tradnl" dirty="0"/>
              <a:t>Durango, A. et al. (2014). </a:t>
            </a:r>
            <a:r>
              <a:rPr lang="es-ES" i="1" dirty="0"/>
              <a:t>Mercadotecnia en los medios sociales. </a:t>
            </a:r>
            <a:r>
              <a:rPr lang="es-ES" dirty="0"/>
              <a:t>España: CPSIA.</a:t>
            </a:r>
            <a:endParaRPr lang="es-EC" dirty="0"/>
          </a:p>
          <a:p>
            <a:pPr lvl="0"/>
            <a:r>
              <a:rPr lang="es-ES" dirty="0" err="1"/>
              <a:t>Orbegozo</a:t>
            </a:r>
            <a:r>
              <a:rPr lang="es-ES" dirty="0"/>
              <a:t>, B. (2016). Access 2016 Manual práctico paso a paso. México: </a:t>
            </a:r>
            <a:r>
              <a:rPr lang="es-ES" dirty="0" err="1"/>
              <a:t>Alfaomega</a:t>
            </a:r>
            <a:r>
              <a:rPr lang="es-ES" dirty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4853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B85977-B2A4-1E42-8D7F-76C4F576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273" y="552247"/>
            <a:ext cx="4203640" cy="1049235"/>
          </a:xfrm>
        </p:spPr>
        <p:txBody>
          <a:bodyPr/>
          <a:lstStyle/>
          <a:p>
            <a:r>
              <a:rPr lang="es-EC" dirty="0">
                <a:solidFill>
                  <a:srgbClr val="00B050"/>
                </a:solidFill>
              </a:rPr>
              <a:t>Qué conocemos</a:t>
            </a:r>
            <a:r>
              <a:rPr lang="es-EC" dirty="0"/>
              <a:t>.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F8901B9-6525-2548-AF7A-65D4F1E1F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594" y="1767910"/>
            <a:ext cx="10522206" cy="4409053"/>
          </a:xfrm>
        </p:spPr>
        <p:txBody>
          <a:bodyPr/>
          <a:lstStyle/>
          <a:p>
            <a:endParaRPr lang="es-EC" dirty="0"/>
          </a:p>
          <a:p>
            <a:endParaRPr lang="es-EC" dirty="0"/>
          </a:p>
        </p:txBody>
      </p:sp>
      <p:pic>
        <p:nvPicPr>
          <p:cNvPr id="7" name="Marcador de contenido 5">
            <a:extLst>
              <a:ext uri="{FF2B5EF4-FFF2-40B4-BE49-F238E27FC236}">
                <a16:creationId xmlns:a16="http://schemas.microsoft.com/office/drawing/2014/main" xmlns="" id="{1396073F-5476-C94B-AFCB-408D30C14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47" y="2415636"/>
            <a:ext cx="2588575" cy="2439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2" descr="Resultado de imagen para Qué conocemos.">
            <a:extLst>
              <a:ext uri="{FF2B5EF4-FFF2-40B4-BE49-F238E27FC236}">
                <a16:creationId xmlns:a16="http://schemas.microsoft.com/office/drawing/2014/main" xmlns="" id="{B8B08B80-F502-C241-A66E-0F15FB413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17895">
            <a:off x="1394273" y="2324238"/>
            <a:ext cx="2304892" cy="170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Resultado de imagen para c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6" name="AutoShape 4" descr="Resultado de imagen para cm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9" name="AutoShape 6" descr="Resultado de imagen para cm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79175">
            <a:off x="8277225" y="2686050"/>
            <a:ext cx="30765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8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6D1129-92FE-5748-A10B-34FC9F3A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Principales Modelos de Negocios</a:t>
            </a:r>
            <a:endParaRPr lang="es-EC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9D8D2F1-3BE9-1740-AC05-8A86B169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2019378"/>
            <a:ext cx="6428425" cy="2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400" b="1" dirty="0"/>
              <a:t>Negocio a cliente(B2C</a:t>
            </a:r>
            <a:r>
              <a:rPr lang="es-EC" sz="2400" b="1" dirty="0" smtClean="0"/>
              <a:t>)</a:t>
            </a:r>
          </a:p>
          <a:p>
            <a:pPr marL="0" indent="0">
              <a:buNone/>
            </a:pPr>
            <a:r>
              <a:rPr lang="es-EC" sz="2400" dirty="0"/>
              <a:t>B2C se refiere a la estrategia que desarrollan las empresas comerciales para llegar directamente al cliente o </a:t>
            </a:r>
            <a:r>
              <a:rPr lang="es-EC" sz="2400" dirty="0" smtClean="0"/>
              <a:t>final.</a:t>
            </a:r>
            <a:endParaRPr lang="es-EC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2331584"/>
            <a:ext cx="2862263" cy="141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4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Consistente en un sistema que permite a las empresas comerciales poder llegar directamente al cliente o usuario final, su objetivo es facilitar la comercialización de productos y/o servicios.</a:t>
            </a:r>
          </a:p>
        </p:txBody>
      </p:sp>
    </p:spTree>
    <p:extLst>
      <p:ext uri="{BB962C8B-B14F-4D97-AF65-F5344CB8AC3E}">
        <p14:creationId xmlns:p14="http://schemas.microsoft.com/office/powerpoint/2010/main" val="27030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Ventajas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sz="2400" dirty="0"/>
              <a:t>La compra suele ser más rápida y más cómoda.</a:t>
            </a:r>
          </a:p>
          <a:p>
            <a:r>
              <a:rPr lang="es-EC" sz="2400" dirty="0"/>
              <a:t>Las ofertas y los precios están siempre actualizados.</a:t>
            </a:r>
          </a:p>
          <a:p>
            <a:r>
              <a:rPr lang="es-EC" sz="2400" dirty="0"/>
              <a:t>Los centros de atención al cliente están integrados en la web.</a:t>
            </a:r>
          </a:p>
          <a:p>
            <a:r>
              <a:rPr lang="es-EC" sz="2400" dirty="0"/>
              <a:t>Las telecomunicaciones por banda ancha han mejorado la experiencia de compra</a:t>
            </a:r>
          </a:p>
          <a:p>
            <a:r>
              <a:rPr lang="es-EC" sz="2400" dirty="0"/>
              <a:t>Se puede obtener la información de compras de cada individuo, y tener un perfil de consumo. </a:t>
            </a:r>
          </a:p>
          <a:p>
            <a:endParaRPr lang="es-EC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953" y="4948800"/>
            <a:ext cx="1692047" cy="127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8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En que esta basado el B2C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El mercado negocio-a-consumidor se basa mucho más en la emoción.</a:t>
            </a:r>
          </a:p>
          <a:p>
            <a:r>
              <a:rPr lang="es-EC" dirty="0"/>
              <a:t>En la automatización de procesos que permita decisiones mas eficientes y ágiles.</a:t>
            </a:r>
          </a:p>
          <a:p>
            <a:r>
              <a:rPr lang="es-EC" dirty="0"/>
              <a:t>En la disponibilidad de información que permita a cada cliente tomar las mejores</a:t>
            </a:r>
          </a:p>
          <a:p>
            <a:r>
              <a:rPr lang="es-EC" dirty="0"/>
              <a:t>decisiones para sus intereses.</a:t>
            </a:r>
          </a:p>
          <a:p>
            <a:r>
              <a:rPr lang="es-EC" dirty="0"/>
              <a:t>En un modelo de negocios de competencia, bajo premisas de comparación y preciso que permitan la selección de la mejor opción para necesidades especificas de cada cliente.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148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Negocio a Negocio(B2B)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</a:t>
            </a:r>
            <a:r>
              <a:rPr lang="es-EC" dirty="0" smtClean="0"/>
              <a:t>lataforma </a:t>
            </a:r>
            <a:r>
              <a:rPr lang="es-EC" dirty="0"/>
              <a:t>de e-Commerce en la que la información transmitida es relativa a las transacciones de </a:t>
            </a:r>
            <a:r>
              <a:rPr lang="es-EC" dirty="0">
                <a:hlinkClick r:id="rId2"/>
              </a:rPr>
              <a:t>comercio</a:t>
            </a:r>
            <a:r>
              <a:rPr lang="es-EC" dirty="0"/>
              <a:t> entre </a:t>
            </a:r>
            <a:r>
              <a:rPr lang="es-EC" b="1" dirty="0"/>
              <a:t>Negocio y </a:t>
            </a:r>
            <a:r>
              <a:rPr lang="es-EC" b="1" dirty="0" smtClean="0"/>
              <a:t>Negocio</a:t>
            </a:r>
          </a:p>
          <a:p>
            <a:r>
              <a:rPr lang="es-EC" b="1" dirty="0"/>
              <a:t>Portales de </a:t>
            </a:r>
            <a:r>
              <a:rPr lang="es-EC" b="1" dirty="0" smtClean="0"/>
              <a:t>Compradores</a:t>
            </a:r>
          </a:p>
          <a:p>
            <a:r>
              <a:rPr lang="es-EC" b="1" dirty="0"/>
              <a:t>Subastas, Negocios de Precios, Cierre de </a:t>
            </a:r>
            <a:r>
              <a:rPr lang="es-EC" b="1" dirty="0" smtClean="0"/>
              <a:t>Ventas</a:t>
            </a:r>
          </a:p>
          <a:p>
            <a:r>
              <a:rPr lang="es-EC" b="1" dirty="0" smtClean="0"/>
              <a:t>Comercio Electrónico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442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1" dirty="0"/>
              <a:t>Estrategias de promoción de negocios online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Las </a:t>
            </a:r>
            <a:r>
              <a:rPr lang="es-EC" b="1" dirty="0"/>
              <a:t>estrategias de promoción</a:t>
            </a:r>
            <a:r>
              <a:rPr lang="es-EC" dirty="0"/>
              <a:t> son uno de los </a:t>
            </a:r>
            <a:r>
              <a:rPr lang="es-EC" b="1" dirty="0"/>
              <a:t>recursos de marketing</a:t>
            </a:r>
            <a:r>
              <a:rPr lang="es-EC" dirty="0"/>
              <a:t> más importantes. </a:t>
            </a:r>
            <a:endParaRPr lang="es-EC" dirty="0" smtClean="0"/>
          </a:p>
          <a:p>
            <a:r>
              <a:rPr lang="es-EC" dirty="0"/>
              <a:t>D</a:t>
            </a:r>
            <a:r>
              <a:rPr lang="es-EC" dirty="0" smtClean="0"/>
              <a:t>ar </a:t>
            </a:r>
            <a:r>
              <a:rPr lang="es-EC" dirty="0"/>
              <a:t>a conocer tus productos, crear la necesidad de ellos en el mercado, incluso conseguir un buen posicionamiento </a:t>
            </a:r>
            <a:r>
              <a:rPr lang="es-EC" dirty="0" smtClean="0"/>
              <a:t>de </a:t>
            </a:r>
            <a:r>
              <a:rPr lang="es-EC" b="1" dirty="0"/>
              <a:t>marca</a:t>
            </a:r>
            <a:r>
              <a:rPr lang="es-EC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2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{2C508E9F-8F1C-A149-AC00-D548DB1E145A}tf10001119</Template>
  <TotalTime>6964</TotalTime>
  <Words>771</Words>
  <Application>Microsoft Office PowerPoint</Application>
  <PresentationFormat>Personalizado</PresentationFormat>
  <Paragraphs>93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Galería</vt:lpstr>
      <vt:lpstr>Presentación de PowerPoint</vt:lpstr>
      <vt:lpstr>Agenda</vt:lpstr>
      <vt:lpstr>Qué conocemos. </vt:lpstr>
      <vt:lpstr>Principales Modelos de Negocios</vt:lpstr>
      <vt:lpstr>Presentación de PowerPoint</vt:lpstr>
      <vt:lpstr>Ventajas</vt:lpstr>
      <vt:lpstr>En que esta basado el B2C</vt:lpstr>
      <vt:lpstr>Negocio a Negocio(B2B) </vt:lpstr>
      <vt:lpstr>Estrategias de promoción de negocios online </vt:lpstr>
      <vt:lpstr>Presentación de PowerPoint</vt:lpstr>
      <vt:lpstr>CMS</vt:lpstr>
      <vt:lpstr>ejemplos</vt:lpstr>
      <vt:lpstr>Funcionamiento</vt:lpstr>
      <vt:lpstr>Presentación de PowerPoint</vt:lpstr>
      <vt:lpstr>Comercio Electrónico </vt:lpstr>
      <vt:lpstr>Ventajas del comercio electrónico </vt:lpstr>
      <vt:lpstr>Presentación de PowerPoint</vt:lpstr>
      <vt:lpstr>dESVENTAJAS</vt:lpstr>
      <vt:lpstr>eJEMPLOS</vt:lpstr>
      <vt:lpstr>Evaluación</vt:lpstr>
      <vt:lpstr>Preguntas</vt:lpstr>
      <vt:lpstr>Referencias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Quezada</dc:creator>
  <cp:lastModifiedBy>DELL</cp:lastModifiedBy>
  <cp:revision>72</cp:revision>
  <dcterms:created xsi:type="dcterms:W3CDTF">2019-09-03T21:51:58Z</dcterms:created>
  <dcterms:modified xsi:type="dcterms:W3CDTF">2019-11-11T05:48:29Z</dcterms:modified>
</cp:coreProperties>
</file>