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433" r:id="rId4"/>
    <p:sldId id="258" r:id="rId5"/>
    <p:sldId id="259" r:id="rId6"/>
    <p:sldId id="448" r:id="rId7"/>
    <p:sldId id="432" r:id="rId8"/>
    <p:sldId id="452" r:id="rId9"/>
    <p:sldId id="449" r:id="rId10"/>
    <p:sldId id="453" r:id="rId11"/>
    <p:sldId id="466" r:id="rId12"/>
    <p:sldId id="454" r:id="rId13"/>
    <p:sldId id="424" r:id="rId14"/>
    <p:sldId id="446" r:id="rId15"/>
    <p:sldId id="455" r:id="rId16"/>
    <p:sldId id="447" r:id="rId17"/>
    <p:sldId id="456" r:id="rId18"/>
    <p:sldId id="465" r:id="rId19"/>
    <p:sldId id="457" r:id="rId20"/>
    <p:sldId id="458" r:id="rId21"/>
    <p:sldId id="460" r:id="rId22"/>
    <p:sldId id="464" r:id="rId23"/>
    <p:sldId id="463" r:id="rId24"/>
    <p:sldId id="268" r:id="rId25"/>
    <p:sldId id="270" r:id="rId26"/>
    <p:sldId id="269" r:id="rId2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/>
    <p:restoredTop sz="94664"/>
  </p:normalViewPr>
  <p:slideViewPr>
    <p:cSldViewPr snapToGrid="0" snapToObjects="1">
      <p:cViewPr varScale="1">
        <p:scale>
          <a:sx n="77" d="100"/>
          <a:sy n="77" d="100"/>
        </p:scale>
        <p:origin x="-101" y="-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7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9 Imagen" descr="bg01.jpg">
            <a:extLst>
              <a:ext uri="{FF2B5EF4-FFF2-40B4-BE49-F238E27FC236}">
                <a16:creationId xmlns:a16="http://schemas.microsoft.com/office/drawing/2014/main" xmlns="" id="{11CC4302-B82B-AE47-862F-85083C3DC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600200"/>
            <a:ext cx="9245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65115F1F-EEB8-844C-A387-3ABF2CDEE663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80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9793EFB2-37A2-5D48-BCFC-AEFC6BF538CA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80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76EBE18B-A000-7E43-A17E-32E291DA10B9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800"/>
          </a:p>
        </p:txBody>
      </p:sp>
      <p:sp>
        <p:nvSpPr>
          <p:cNvPr id="9" name="8 Marcador de número de diapositiva">
            <a:extLst>
              <a:ext uri="{FF2B5EF4-FFF2-40B4-BE49-F238E27FC236}">
                <a16:creationId xmlns:a16="http://schemas.microsoft.com/office/drawing/2014/main" xmlns="" id="{C6708376-841B-8B4F-90CC-97873AC6652C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951E42C8-E471-D448-BABC-3780F3C160BC}" type="slidenum">
              <a:rPr lang="es-ES" altLang="es-EC" sz="500"/>
              <a:pPr algn="ctr" eaLnBrk="1" hangingPunct="1">
                <a:lnSpc>
                  <a:spcPct val="80000"/>
                </a:lnSpc>
              </a:pPr>
              <a:t>‹Nº›</a:t>
            </a:fld>
            <a:endParaRPr lang="es-ES" altLang="es-EC" sz="400" b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 algn="just">
              <a:spcAft>
                <a:spcPts val="0"/>
              </a:spcAft>
              <a:defRPr/>
            </a:lvl1pPr>
            <a:lvl2pPr algn="just">
              <a:spcAft>
                <a:spcPts val="0"/>
              </a:spcAft>
              <a:defRPr/>
            </a:lvl2pPr>
            <a:lvl3pPr algn="just">
              <a:spcAft>
                <a:spcPts val="0"/>
              </a:spcAft>
              <a:defRPr/>
            </a:lvl3pPr>
            <a:lvl4pPr algn="just">
              <a:spcAft>
                <a:spcPts val="0"/>
              </a:spcAft>
              <a:defRPr/>
            </a:lvl4pPr>
            <a:lvl5pPr algn="just">
              <a:spcAft>
                <a:spcPts val="0"/>
              </a:spcAft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140BE30C-0F04-704A-8E0B-A45FE541D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2800" y="6350001"/>
            <a:ext cx="89323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s-ES"/>
              <a:t>páginas web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3615E96D-A40C-F546-B024-1C663146A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922933" y="6381750"/>
            <a:ext cx="1837267" cy="412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3E61DD-1C14-454B-8132-F1257E5D149F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392248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2571751" y="1643063"/>
            <a:ext cx="1219200" cy="914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DB15C4F6-292D-6D41-9461-43A40A812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58D1B-30A3-614E-8ADC-8F75DA1ED7D1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185295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2571751" y="1643063"/>
            <a:ext cx="1219200" cy="914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C6CF377C-DEAB-F641-932C-124AE1E12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FA37A-414B-8442-B475-9BE5046B6565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14282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7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7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348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quezadaspabl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YCTqYvDEI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.socrative.com/teacher/#import-quiz/4303657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53BBECD-ECAF-A74D-B2B2-85DD41E9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678" y="3923349"/>
            <a:ext cx="6392813" cy="879614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Pablo Alejandro Quezada Sarmiento</a:t>
            </a:r>
          </a:p>
          <a:p>
            <a:pPr algn="ctr"/>
            <a:endParaRPr lang="es-EC" dirty="0"/>
          </a:p>
          <a:p>
            <a:pPr algn="ctr"/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4ED8013-0E84-504F-93FC-C644AA00351F}"/>
              </a:ext>
            </a:extLst>
          </p:cNvPr>
          <p:cNvSpPr txBox="1"/>
          <p:nvPr/>
        </p:nvSpPr>
        <p:spPr>
          <a:xfrm>
            <a:off x="4645265" y="4479797"/>
            <a:ext cx="34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hlinkClick r:id="rId2"/>
              </a:rPr>
              <a:t>quezadaspablo@gmail.com</a:t>
            </a:r>
            <a:endParaRPr lang="es-EC" dirty="0"/>
          </a:p>
          <a:p>
            <a:pPr algn="ctr"/>
            <a:r>
              <a:rPr lang="es-EC" dirty="0"/>
              <a:t>@paquesar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689EBB4-B8A6-4A4D-B726-240AFB0F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82" y="651084"/>
            <a:ext cx="8887521" cy="1485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C7FE7D2-1DF3-A340-9AD5-4BD4D310772A}"/>
              </a:ext>
            </a:extLst>
          </p:cNvPr>
          <p:cNvSpPr txBox="1"/>
          <p:nvPr/>
        </p:nvSpPr>
        <p:spPr>
          <a:xfrm>
            <a:off x="3426370" y="2518072"/>
            <a:ext cx="7069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rgbClr val="00B050"/>
                </a:solidFill>
              </a:rPr>
              <a:t>FACULTAD DE MECÁNICA</a:t>
            </a:r>
          </a:p>
          <a:p>
            <a:pPr algn="ctr"/>
            <a:r>
              <a:rPr lang="es-EC" sz="3200" dirty="0">
                <a:solidFill>
                  <a:srgbClr val="00B050"/>
                </a:solidFill>
              </a:rPr>
              <a:t>PROGRAMACIÓN</a:t>
            </a:r>
          </a:p>
        </p:txBody>
      </p:sp>
    </p:spTree>
    <p:extLst>
      <p:ext uri="{BB962C8B-B14F-4D97-AF65-F5344CB8AC3E}">
        <p14:creationId xmlns:p14="http://schemas.microsoft.com/office/powerpoint/2010/main" val="3379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E2290CF-FF10-D749-9DAC-4BF07EAD91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C" sz="2400" dirty="0"/>
              <a:t>Una matriz es una estructura conformada por filas y columnas, idealmente más de dos filas y columnas, de hecho, podemos decir que si una "matriz" tiene una única fila o una única columna, entonces estamos hablando de un vector y no una matriz como tal.</a:t>
            </a:r>
          </a:p>
          <a:p>
            <a:pPr algn="ctr"/>
            <a:r>
              <a:rPr lang="es-EC" sz="2400" dirty="0">
                <a:solidFill>
                  <a:srgbClr val="FF0000"/>
                </a:solidFill>
              </a:rPr>
              <a:t>tipoDato nombreMatriz[filas][columnas];</a:t>
            </a:r>
          </a:p>
        </p:txBody>
      </p:sp>
    </p:spTree>
    <p:extLst>
      <p:ext uri="{BB962C8B-B14F-4D97-AF65-F5344CB8AC3E}">
        <p14:creationId xmlns:p14="http://schemas.microsoft.com/office/powerpoint/2010/main" val="19760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C" dirty="0"/>
          </a:p>
        </p:txBody>
      </p:sp>
      <p:sp>
        <p:nvSpPr>
          <p:cNvPr id="3" name="2 Rectángulo"/>
          <p:cNvSpPr/>
          <p:nvPr/>
        </p:nvSpPr>
        <p:spPr>
          <a:xfrm>
            <a:off x="1451579" y="1992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1" dirty="0"/>
              <a:t>Generar la matriz:</a:t>
            </a:r>
            <a:br>
              <a:rPr lang="es-EC" b="1" dirty="0"/>
            </a:br>
            <a:r>
              <a:rPr lang="es-EC" b="1" dirty="0"/>
              <a:t>    [01][02][03][04]</a:t>
            </a:r>
            <a:br>
              <a:rPr lang="es-EC" b="1" dirty="0"/>
            </a:br>
            <a:r>
              <a:rPr lang="es-EC" b="1" dirty="0"/>
              <a:t>    [08][07][06][05]</a:t>
            </a:r>
            <a:br>
              <a:rPr lang="es-EC" b="1" dirty="0"/>
            </a:br>
            <a:r>
              <a:rPr lang="es-EC" b="1" dirty="0"/>
              <a:t>    [09][10][11][12]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844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6477153D-936C-6641-AB4D-41DD0C41AE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66999" y="1514860"/>
            <a:ext cx="5897881" cy="4657340"/>
          </a:xfrm>
        </p:spPr>
      </p:pic>
    </p:spTree>
    <p:extLst>
      <p:ext uri="{BB962C8B-B14F-4D97-AF65-F5344CB8AC3E}">
        <p14:creationId xmlns:p14="http://schemas.microsoft.com/office/powerpoint/2010/main" val="4716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1 Título">
            <a:extLst>
              <a:ext uri="{FF2B5EF4-FFF2-40B4-BE49-F238E27FC236}">
                <a16:creationId xmlns:a16="http://schemas.microsoft.com/office/drawing/2014/main" xmlns="" id="{0E9B591A-26A0-904A-BB3F-0880F076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 lvl="1"/>
            <a:r>
              <a:rPr lang="es-EC" sz="2400" dirty="0">
                <a:solidFill>
                  <a:srgbClr val="00B050"/>
                </a:solidFill>
              </a:rPr>
              <a:t>FUNCIONES</a:t>
            </a:r>
          </a:p>
        </p:txBody>
      </p:sp>
      <p:sp>
        <p:nvSpPr>
          <p:cNvPr id="16389" name="2 Marcador de contenido">
            <a:extLst>
              <a:ext uri="{FF2B5EF4-FFF2-40B4-BE49-F238E27FC236}">
                <a16:creationId xmlns:a16="http://schemas.microsoft.com/office/drawing/2014/main" xmlns="" id="{ABDCDC62-ECA9-8F41-96A7-EC9F50EE40EE}"/>
              </a:ext>
            </a:extLst>
          </p:cNvPr>
          <p:cNvSpPr>
            <a:spLocks noGrp="1"/>
          </p:cNvSpPr>
          <p:nvPr>
            <p:ph sz="quarter" idx="1"/>
          </p:nvPr>
        </p:nvSpPr>
        <p:spPr bwMode="auto">
          <a:xfrm>
            <a:off x="4038600" y="1500331"/>
            <a:ext cx="8153400" cy="38793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C" sz="2400" dirty="0"/>
              <a:t>Conjunto de líneas de código que realizan una tarea específica y puede retornar un valor. </a:t>
            </a:r>
          </a:p>
          <a:p>
            <a:r>
              <a:rPr lang="es-EC" sz="2400" dirty="0"/>
              <a:t>Parámetros que modifiquen su funcionamiento. </a:t>
            </a:r>
          </a:p>
          <a:p>
            <a:r>
              <a:rPr lang="es-EC" sz="2400" dirty="0"/>
              <a:t>Descomponer grandes problemas en tareas simples.</a:t>
            </a:r>
            <a:endParaRPr altLang="es-EC" sz="2400" dirty="0">
              <a:latin typeface="Tw Cen MT" panose="020B0602020104020603" pitchFamily="34" charset="77"/>
            </a:endParaRP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xmlns="" id="{9C8C527B-008B-1649-BA3B-CF9ECFE95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C">
                <a:solidFill>
                  <a:schemeClr val="tx2"/>
                </a:solidFill>
                <a:latin typeface="Tw Cen MT" panose="020B0602020104020603" pitchFamily="34" charset="77"/>
              </a:rPr>
              <a:t>páginas web</a:t>
            </a:r>
          </a:p>
        </p:txBody>
      </p:sp>
      <p:sp>
        <p:nvSpPr>
          <p:cNvPr id="16387" name="Rectangle 11">
            <a:extLst>
              <a:ext uri="{FF2B5EF4-FFF2-40B4-BE49-F238E27FC236}">
                <a16:creationId xmlns:a16="http://schemas.microsoft.com/office/drawing/2014/main" xmlns="" id="{B125D7E4-544E-DD43-975A-038C03370E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8E344B-1737-E74A-B4B8-B711A086E691}" type="slidenum">
              <a:rPr lang="es-ES" altLang="es-EC"/>
              <a:pPr eaLnBrk="1" hangingPunct="1"/>
              <a:t>13</a:t>
            </a:fld>
            <a:endParaRPr lang="es-ES" altLang="es-EC"/>
          </a:p>
        </p:txBody>
      </p:sp>
      <p:pic>
        <p:nvPicPr>
          <p:cNvPr id="6152" name="Picture 8" descr="Resultado de imagen para uso de paginas web">
            <a:extLst>
              <a:ext uri="{FF2B5EF4-FFF2-40B4-BE49-F238E27FC236}">
                <a16:creationId xmlns:a16="http://schemas.microsoft.com/office/drawing/2014/main" xmlns="" id="{93225CED-0BFF-8C41-BF77-E50BF983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4" y="2348297"/>
            <a:ext cx="3198621" cy="21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499F964F-386A-C248-9F66-5050BA6A3597}"/>
              </a:ext>
            </a:extLst>
          </p:cNvPr>
          <p:cNvSpPr/>
          <p:nvPr/>
        </p:nvSpPr>
        <p:spPr>
          <a:xfrm>
            <a:off x="4160520" y="4355515"/>
            <a:ext cx="6797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dirty="0">
                <a:solidFill>
                  <a:srgbClr val="FF0000"/>
                </a:solidFill>
              </a:rPr>
              <a:t>Con una función se deben realizar tres operaciones: </a:t>
            </a:r>
            <a:r>
              <a:rPr lang="es-EC" sz="2400" b="1" dirty="0">
                <a:solidFill>
                  <a:srgbClr val="FF0000"/>
                </a:solidFill>
              </a:rPr>
              <a:t>declaración, definición y llamada o invocación</a:t>
            </a:r>
            <a:endParaRPr lang="es-EC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6936D8-9C4C-6C43-AB15-DD506966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262BBA9-7BF8-D146-9BC6-435F73C9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Definir una función consiste en escribir la cabecera de la misma y a continuación, entre llaves, el cuerpo de la función, es decir, sus instrucciones.</a:t>
            </a:r>
          </a:p>
          <a:p>
            <a:r>
              <a:rPr lang="es-EC" dirty="0"/>
              <a:t>La cabecera de la función debe coincidir con la declaración de la función y debe incluir el nombre de los parámetros. La cabecera no acaba en punto y coma</a:t>
            </a:r>
          </a:p>
          <a:p>
            <a:r>
              <a:rPr lang="es-EC" dirty="0"/>
              <a:t>Los argumentos que aparecen en la llamada a una función se llaman </a:t>
            </a:r>
            <a:r>
              <a:rPr lang="es-EC" b="1" dirty="0"/>
              <a:t>parámetros actuales</a:t>
            </a:r>
            <a:r>
              <a:rPr lang="es-EC" dirty="0"/>
              <a:t>, porque son los valores que se pasan a ésta en el momento de la ejecución</a:t>
            </a:r>
          </a:p>
        </p:txBody>
      </p:sp>
    </p:spTree>
    <p:extLst>
      <p:ext uri="{BB962C8B-B14F-4D97-AF65-F5344CB8AC3E}">
        <p14:creationId xmlns:p14="http://schemas.microsoft.com/office/powerpoint/2010/main" val="524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C5078D-6879-2E4B-A6B6-8591D481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6515DAF-16CF-3646-877C-76FCACDE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/>
              <a:t>A la función se le puede “pasar” información mediante unos identificadores denominados argumentos o parámetros</a:t>
            </a:r>
          </a:p>
          <a:p>
            <a:r>
              <a:rPr lang="es-EC" dirty="0"/>
              <a:t>tipo_dato nombre (tipo1 arg1,tipo2 arg2,...,tipon arg n)</a:t>
            </a:r>
          </a:p>
          <a:p>
            <a:r>
              <a:rPr lang="es-EC" dirty="0"/>
              <a:t>{</a:t>
            </a:r>
          </a:p>
          <a:p>
            <a:r>
              <a:rPr lang="es-EC" dirty="0"/>
              <a:t>Accion1;</a:t>
            </a:r>
          </a:p>
          <a:p>
            <a:r>
              <a:rPr lang="es-EC" dirty="0"/>
              <a:t>Accion2;</a:t>
            </a:r>
          </a:p>
          <a:p>
            <a:r>
              <a:rPr lang="es-EC" dirty="0"/>
              <a:t>. . .</a:t>
            </a:r>
          </a:p>
          <a:p>
            <a:r>
              <a:rPr lang="es-EC" dirty="0"/>
              <a:t>Accion N</a:t>
            </a:r>
          </a:p>
          <a:p>
            <a:r>
              <a:rPr lang="es-EC" dirty="0"/>
              <a:t>}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8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C3A4F5-C905-094D-B561-E989A2EA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19" y="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EC" dirty="0"/>
              <a:t>eJEMPLO</a:t>
            </a:r>
            <a:r>
              <a:rPr lang="es-EC" sz="2200" dirty="0"/>
              <a:t>: </a:t>
            </a:r>
            <a:r>
              <a:rPr lang="es-ES_tradnl" sz="2200" dirty="0"/>
              <a:t>Programa que lee un año y muestra si es o no bisiesto.</a:t>
            </a:r>
            <a:br>
              <a:rPr lang="es-ES_tradnl" sz="2200" dirty="0"/>
            </a:br>
            <a:endParaRPr lang="es-EC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90BF8672-1812-BD46-A24A-55C29F886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456" y="659764"/>
            <a:ext cx="5972302" cy="5100956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23AC6C9A-06AD-4C4D-B2D6-D37A9CE2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044" y="2014220"/>
            <a:ext cx="641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7D88C1-384F-914E-9F7C-1FFEE346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00B050"/>
                </a:solidFill>
              </a:rPr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EB32238-1D8A-9F4B-91EC-6BF74BAA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r>
              <a:rPr lang="es-EC" dirty="0"/>
              <a:t>Un procedimiento es un subprograma que ejecuta una tarea determinada. </a:t>
            </a:r>
          </a:p>
          <a:p>
            <a:r>
              <a:rPr lang="es-EC" dirty="0"/>
              <a:t>Está compuesto por un conjunto de sentencias, a las que s le asigna un nombre, o identificador. </a:t>
            </a:r>
          </a:p>
          <a:p>
            <a:r>
              <a:rPr lang="es-EC" dirty="0"/>
              <a:t>Constituyen unidades del programa, y su tarea se ejecuta siempre y cuando encuentre el nombre que se le asignó a dicho procedimiento.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951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8CB7A7-1C8E-B345-A18E-FCFAB4C4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Recurso educativo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D9CDC7E-BCF5-FD4A-B542-93FDEA55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FUNCIONES:</a:t>
            </a:r>
          </a:p>
          <a:p>
            <a:r>
              <a:rPr lang="es-EC" dirty="0">
                <a:hlinkClick r:id="rId2"/>
              </a:rPr>
              <a:t>https://youtu.be/ZYCTqYvDEI8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034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390151-9E9B-344E-897C-79775445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5695A1-B64E-C142-BDFF-4EFD1BEC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Los procedimientos deben ser declarados obligatoriamente antes de que puedan ser llamados en el cuerpo del programa principal. </a:t>
            </a:r>
          </a:p>
          <a:p>
            <a:r>
              <a:rPr lang="es-EC" dirty="0"/>
              <a:t>Para ser activados o ejecutados, deben ser llamados desde el programa en que fueron declarados.</a:t>
            </a:r>
          </a:p>
        </p:txBody>
      </p:sp>
    </p:spTree>
    <p:extLst>
      <p:ext uri="{BB962C8B-B14F-4D97-AF65-F5344CB8AC3E}">
        <p14:creationId xmlns:p14="http://schemas.microsoft.com/office/powerpoint/2010/main" val="40549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8E9C44-705F-9944-B368-FDDBF484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841" y="1200409"/>
            <a:ext cx="2693121" cy="539181"/>
          </a:xfrm>
        </p:spPr>
        <p:txBody>
          <a:bodyPr/>
          <a:lstStyle/>
          <a:p>
            <a:r>
              <a:rPr lang="es-EC" b="1" dirty="0">
                <a:solidFill>
                  <a:srgbClr val="00B050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7BB16E-C245-214C-8E66-7DDFE713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693" y="2074431"/>
            <a:ext cx="7622972" cy="2843257"/>
          </a:xfrm>
        </p:spPr>
        <p:txBody>
          <a:bodyPr/>
          <a:lstStyle/>
          <a:p>
            <a:pPr algn="ctr"/>
            <a:r>
              <a:rPr lang="es-EC" b="1" dirty="0"/>
              <a:t>Contexto de la asignatura</a:t>
            </a:r>
          </a:p>
          <a:p>
            <a:pPr algn="ctr"/>
            <a:r>
              <a:rPr lang="es-EC" b="1" dirty="0"/>
              <a:t>Planificación Clase </a:t>
            </a:r>
          </a:p>
          <a:p>
            <a:pPr algn="ctr"/>
            <a:r>
              <a:rPr lang="es-EC" sz="2400" b="1" dirty="0">
                <a:solidFill>
                  <a:srgbClr val="FF0000"/>
                </a:solidFill>
              </a:rPr>
              <a:t>Tema: Introducción a la programación</a:t>
            </a:r>
          </a:p>
          <a:p>
            <a:pPr lvl="1" algn="ctr"/>
            <a:r>
              <a:rPr lang="es-EC" b="1" dirty="0"/>
              <a:t>Vectores y Matrices</a:t>
            </a:r>
            <a:endParaRPr lang="es-EC" dirty="0"/>
          </a:p>
          <a:p>
            <a:pPr lvl="1" algn="ctr"/>
            <a:r>
              <a:rPr lang="es-EC" b="1" dirty="0"/>
              <a:t>Funciones y procedimientos</a:t>
            </a:r>
            <a:endParaRPr lang="es-EC" dirty="0"/>
          </a:p>
          <a:p>
            <a:pPr lvl="1" algn="ctr"/>
            <a:r>
              <a:rPr lang="es-EC" b="1" dirty="0"/>
              <a:t>Aplicaciones básicas</a:t>
            </a:r>
            <a:endParaRPr lang="es-EC" dirty="0"/>
          </a:p>
          <a:p>
            <a:endParaRPr lang="es-EC" dirty="0"/>
          </a:p>
        </p:txBody>
      </p:sp>
      <p:pic>
        <p:nvPicPr>
          <p:cNvPr id="11268" name="Picture 4" descr="Resultado de imagen para agenda">
            <a:extLst>
              <a:ext uri="{FF2B5EF4-FFF2-40B4-BE49-F238E27FC236}">
                <a16:creationId xmlns:a16="http://schemas.microsoft.com/office/drawing/2014/main" xmlns="" id="{AF6CDB9B-5E10-1A41-A206-32206956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79" y="2187206"/>
            <a:ext cx="2476085" cy="260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6C5DD1-233C-F44D-94A0-AE085284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 de los 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802B7E-0F59-F941-A856-383F0246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479707"/>
          </a:xfrm>
        </p:spPr>
        <p:txBody>
          <a:bodyPr/>
          <a:lstStyle/>
          <a:p>
            <a:r>
              <a:rPr lang="es-EC" dirty="0"/>
              <a:t>Facilitan el diseño top-down.</a:t>
            </a:r>
          </a:p>
          <a:p>
            <a:r>
              <a:rPr lang="es-EC" dirty="0"/>
              <a:t>Se pueden ejecutar mas de una vez en un programa, con solo llamarlos las veces que así desee. </a:t>
            </a:r>
          </a:p>
          <a:p>
            <a:r>
              <a:rPr lang="es-EC" dirty="0" smtClean="0"/>
              <a:t>Su </a:t>
            </a:r>
            <a:r>
              <a:rPr lang="es-EC" dirty="0"/>
              <a:t>uso facilita la división de tareas entre los programadores de un equipo.</a:t>
            </a:r>
          </a:p>
          <a:p>
            <a:r>
              <a:rPr lang="es-EC" dirty="0"/>
              <a:t>Se pueden probar individualmente e incorporarlos en librerías o bibliotecas.</a:t>
            </a:r>
          </a:p>
          <a:p>
            <a:endParaRPr lang="es-EC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C48171F-6CE2-1747-B69B-14F51B485EF4}"/>
              </a:ext>
            </a:extLst>
          </p:cNvPr>
          <p:cNvSpPr txBox="1">
            <a:spLocks/>
          </p:cNvSpPr>
          <p:nvPr/>
        </p:nvSpPr>
        <p:spPr>
          <a:xfrm>
            <a:off x="1451579" y="4333461"/>
            <a:ext cx="9603275" cy="794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Las variables utilizadas en los programas principales y subprogramas se clasifican en dos tipos:  locales y globales.</a:t>
            </a:r>
          </a:p>
        </p:txBody>
      </p:sp>
    </p:spTree>
    <p:extLst>
      <p:ext uri="{BB962C8B-B14F-4D97-AF65-F5344CB8AC3E}">
        <p14:creationId xmlns:p14="http://schemas.microsoft.com/office/powerpoint/2010/main" val="18756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13136E-08DF-F148-B750-E40E3E8C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 </a:t>
            </a:r>
            <a:r>
              <a:rPr lang="es-EC" b="1" dirty="0"/>
              <a:t>Procedimiento de entrada.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9D0429D-1B4B-B24A-A777-E9A0C4BF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Leer un arreglo.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BB2B70C-5EBD-0347-A9A8-F6567431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04" y="2763643"/>
            <a:ext cx="5320683" cy="25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3148BD8A-2496-CB4D-B993-822E7211D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067" y="2524840"/>
            <a:ext cx="6903008" cy="2236729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62791FB9-27BC-0E41-AD4B-92B1890EC6D5}"/>
              </a:ext>
            </a:extLst>
          </p:cNvPr>
          <p:cNvSpPr/>
          <p:nvPr/>
        </p:nvSpPr>
        <p:spPr>
          <a:xfrm>
            <a:off x="2015761" y="1329136"/>
            <a:ext cx="3075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dirty="0"/>
              <a:t>Procedimiento de entrada.</a:t>
            </a:r>
          </a:p>
        </p:txBody>
      </p:sp>
    </p:spTree>
    <p:extLst>
      <p:ext uri="{BB962C8B-B14F-4D97-AF65-F5344CB8AC3E}">
        <p14:creationId xmlns:p14="http://schemas.microsoft.com/office/powerpoint/2010/main" val="23754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74411A-5B87-9243-BEE6-CA99C9A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1BFEB8F-EA76-AA4C-956C-417E9481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Software: Ejemplos.</a:t>
            </a:r>
          </a:p>
        </p:txBody>
      </p:sp>
    </p:spTree>
    <p:extLst>
      <p:ext uri="{BB962C8B-B14F-4D97-AF65-F5344CB8AC3E}">
        <p14:creationId xmlns:p14="http://schemas.microsoft.com/office/powerpoint/2010/main" val="19620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5D220B-D056-7446-A6A2-E0C799C9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14FDBE5-CD08-0841-B0AC-FD01FD5D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solidFill>
                  <a:srgbClr val="00B050"/>
                </a:solidFill>
              </a:rPr>
              <a:t>Socrative.</a:t>
            </a:r>
          </a:p>
          <a:p>
            <a:pPr marL="0" indent="0">
              <a:buNone/>
            </a:pPr>
            <a:r>
              <a:rPr lang="es-EC" dirty="0" smtClean="0">
                <a:hlinkClick r:id="rId2"/>
              </a:rPr>
              <a:t>https</a:t>
            </a:r>
            <a:r>
              <a:rPr lang="es-EC" dirty="0">
                <a:hlinkClick r:id="rId2"/>
              </a:rPr>
              <a:t>://b.socrative.com/teacher/#</a:t>
            </a:r>
            <a:r>
              <a:rPr lang="es-EC" dirty="0" smtClean="0">
                <a:hlinkClick r:id="rId2"/>
              </a:rPr>
              <a:t>import-quiz/43036574</a:t>
            </a:r>
            <a:endParaRPr lang="es-EC" dirty="0" smtClean="0"/>
          </a:p>
          <a:p>
            <a:pPr marL="0" indent="0">
              <a:buNone/>
            </a:pPr>
            <a:endParaRPr lang="es-EC" dirty="0"/>
          </a:p>
          <a:p>
            <a:r>
              <a:rPr lang="es-EC" dirty="0">
                <a:solidFill>
                  <a:srgbClr val="00B050"/>
                </a:solidFill>
              </a:rPr>
              <a:t>Git Hub</a:t>
            </a:r>
          </a:p>
          <a:p>
            <a:pPr marL="0" indent="0">
              <a:buNone/>
            </a:pPr>
            <a:r>
              <a:rPr lang="es-EC" dirty="0"/>
              <a:t>https://github.com/compu2019/EspochMecanicaProgramacion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8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6D44FE-4AB7-FD4B-BA8D-BFD7DC79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Preguntas</a:t>
            </a:r>
          </a:p>
        </p:txBody>
      </p:sp>
      <p:pic>
        <p:nvPicPr>
          <p:cNvPr id="22530" name="Picture 2" descr="Resultado de imagen de preguntas">
            <a:extLst>
              <a:ext uri="{FF2B5EF4-FFF2-40B4-BE49-F238E27FC236}">
                <a16:creationId xmlns:a16="http://schemas.microsoft.com/office/drawing/2014/main" xmlns="" id="{D83637F0-BADD-184E-A463-25B86E31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82" y="2266949"/>
            <a:ext cx="4544868" cy="302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3AE9E4-CF86-774F-852A-94DA902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6938EE-C6A8-E04C-8D6F-9E5DF737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425B2E3-19C9-5B4F-A5F2-52FA4F318EEB}"/>
              </a:ext>
            </a:extLst>
          </p:cNvPr>
          <p:cNvSpPr/>
          <p:nvPr/>
        </p:nvSpPr>
        <p:spPr>
          <a:xfrm>
            <a:off x="1170878" y="3105836"/>
            <a:ext cx="7973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https://www.programarya.com/Cursos/C++/Estructuras-de-Datos/Matrices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5E80F962-F142-0C4D-B775-7F36E22128C9}"/>
              </a:ext>
            </a:extLst>
          </p:cNvPr>
          <p:cNvSpPr/>
          <p:nvPr/>
        </p:nvSpPr>
        <p:spPr>
          <a:xfrm>
            <a:off x="1170878" y="2099119"/>
            <a:ext cx="9883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latin typeface="Arial" panose="020B0604020202020204" pitchFamily="34" charset="0"/>
              </a:rPr>
              <a:t>Ignacio Alvarado Aldea, José María Maestre Torreblanca, Carlos Vivas Venegas, Ascensión Zafra Cabeza. 100 Problemas resueltos deprogramación en lenguaje C para ingeniería. Paraninfo. 2017.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85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B85977-B2A4-1E42-8D7F-76C4F57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73" y="552247"/>
            <a:ext cx="4203640" cy="1049235"/>
          </a:xfrm>
        </p:spPr>
        <p:txBody>
          <a:bodyPr/>
          <a:lstStyle/>
          <a:p>
            <a:r>
              <a:rPr lang="es-EC" dirty="0">
                <a:solidFill>
                  <a:srgbClr val="00B050"/>
                </a:solidFill>
              </a:rPr>
              <a:t>Qué conocemos</a:t>
            </a:r>
            <a:r>
              <a:rPr lang="es-EC" dirty="0"/>
              <a:t>.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8901B9-6525-2548-AF7A-65D4F1E1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94" y="1767910"/>
            <a:ext cx="10522206" cy="4409053"/>
          </a:xfrm>
        </p:spPr>
        <p:txBody>
          <a:bodyPr/>
          <a:lstStyle/>
          <a:p>
            <a:endParaRPr lang="es-EC" dirty="0"/>
          </a:p>
          <a:p>
            <a:endParaRPr lang="es-EC" dirty="0"/>
          </a:p>
        </p:txBody>
      </p:sp>
      <p:pic>
        <p:nvPicPr>
          <p:cNvPr id="7" name="Marcador de contenido 5">
            <a:extLst>
              <a:ext uri="{FF2B5EF4-FFF2-40B4-BE49-F238E27FC236}">
                <a16:creationId xmlns:a16="http://schemas.microsoft.com/office/drawing/2014/main" xmlns="" id="{1396073F-5476-C94B-AFCB-408D30C1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77" y="2732927"/>
            <a:ext cx="2588575" cy="2439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0" name="Picture 2" descr="Imagen relacionada">
            <a:extLst>
              <a:ext uri="{FF2B5EF4-FFF2-40B4-BE49-F238E27FC236}">
                <a16:creationId xmlns:a16="http://schemas.microsoft.com/office/drawing/2014/main" xmlns="" id="{C886C666-509B-CC4D-9632-717E57AD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3978">
            <a:off x="970178" y="2798491"/>
            <a:ext cx="3234387" cy="19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2CBE11C-03D4-8848-83C2-AAA5CAFE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554" y="2285494"/>
            <a:ext cx="2671843" cy="1667095"/>
          </a:xfrm>
          <a:prstGeom prst="rect">
            <a:avLst/>
          </a:prstGeom>
        </p:spPr>
      </p:pic>
      <p:pic>
        <p:nvPicPr>
          <p:cNvPr id="7174" name="Picture 6" descr="Modelo de programación estructurada">
            <a:extLst>
              <a:ext uri="{FF2B5EF4-FFF2-40B4-BE49-F238E27FC236}">
                <a16:creationId xmlns:a16="http://schemas.microsoft.com/office/drawing/2014/main" xmlns="" id="{D500674D-FEAF-2D4E-BFE6-90F5E3F3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96" y="4413560"/>
            <a:ext cx="2548713" cy="1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6D1129-92FE-5748-A10B-34FC9F3A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00B050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D8D2F1-3BE9-1740-AC05-8A86B169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400" b="1" dirty="0">
                <a:solidFill>
                  <a:srgbClr val="FF0000"/>
                </a:solidFill>
              </a:rPr>
              <a:t>Programar es definir instrucciones para ser ejecutadas por un ordenador</a:t>
            </a:r>
            <a:r>
              <a:rPr lang="es-EC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s-EC" sz="2400" dirty="0"/>
              <a:t>El resultado de esta tarea es un paquete de instrucciones al que llamamos programa. </a:t>
            </a:r>
          </a:p>
          <a:p>
            <a:pPr marL="0" indent="0">
              <a:buNone/>
            </a:pPr>
            <a:r>
              <a:rPr lang="es-EC" sz="2400" b="1" dirty="0">
                <a:solidFill>
                  <a:srgbClr val="00B050"/>
                </a:solidFill>
              </a:rPr>
              <a:t>El objetivo de programar suele ser resolver un problema. </a:t>
            </a:r>
          </a:p>
        </p:txBody>
      </p:sp>
      <p:pic>
        <p:nvPicPr>
          <p:cNvPr id="17412" name="Picture 4" descr="Resultado de imagen para uso de paginas web">
            <a:extLst>
              <a:ext uri="{FF2B5EF4-FFF2-40B4-BE49-F238E27FC236}">
                <a16:creationId xmlns:a16="http://schemas.microsoft.com/office/drawing/2014/main" xmlns="" id="{8CCB03E6-109B-504D-8AF5-AC8B8145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268" y="3821502"/>
            <a:ext cx="2383732" cy="21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17366E22-026C-8E4F-8959-A943DCD3C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8" y="524617"/>
            <a:ext cx="9603275" cy="1049235"/>
          </a:xfrm>
        </p:spPr>
        <p:txBody>
          <a:bodyPr/>
          <a:lstStyle/>
          <a:p>
            <a:pPr eaLnBrk="1" hangingPunct="1"/>
            <a:r>
              <a:rPr lang="es-ES" altLang="es-EC">
                <a:solidFill>
                  <a:srgbClr val="C00000"/>
                </a:solidFill>
              </a:rPr>
              <a:t>Vectores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480FE1B4-3060-DB44-A576-E8A36080D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2369" y="1775448"/>
            <a:ext cx="9603275" cy="234798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L" altLang="es-EC" sz="2800" dirty="0"/>
              <a:t>Los vectores son una colección de variables del mismo tipo, que tienen un nombre común</a:t>
            </a:r>
            <a:r>
              <a:rPr lang="es-CL" altLang="es-EC" sz="2800" dirty="0" smtClean="0"/>
              <a:t>.</a:t>
            </a:r>
            <a:endParaRPr lang="es-CL" altLang="es-EC" sz="2800" dirty="0"/>
          </a:p>
          <a:p>
            <a:pPr eaLnBrk="1" hangingPunct="1">
              <a:lnSpc>
                <a:spcPct val="80000"/>
              </a:lnSpc>
            </a:pPr>
            <a:r>
              <a:rPr lang="es-CL" altLang="es-EC" sz="2800" dirty="0"/>
              <a:t>Son definidos por un </a:t>
            </a:r>
            <a:r>
              <a:rPr lang="es-CL" altLang="es-EC" sz="2800" b="1" dirty="0"/>
              <a:t>nombre</a:t>
            </a:r>
            <a:r>
              <a:rPr lang="es-CL" altLang="es-EC" sz="2800" dirty="0"/>
              <a:t>, </a:t>
            </a:r>
            <a:r>
              <a:rPr lang="es-CL" altLang="es-EC" sz="2800" b="1" dirty="0"/>
              <a:t>dimensión y tipo de dato</a:t>
            </a:r>
            <a:r>
              <a:rPr lang="es-CL" altLang="es-EC" sz="28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s-CL" altLang="es-EC" sz="2800" dirty="0"/>
              <a:t>Para acceder a un elemento particular de un arreglo se usa su nombre y su ubicación en el </a:t>
            </a:r>
            <a:r>
              <a:rPr lang="es-CL" altLang="es-EC" sz="2800" dirty="0" smtClean="0"/>
              <a:t>conjunto.</a:t>
            </a:r>
            <a:endParaRPr lang="es-CL" altLang="es-EC" sz="2800" dirty="0"/>
          </a:p>
          <a:p>
            <a:pPr eaLnBrk="1" hangingPunct="1">
              <a:lnSpc>
                <a:spcPct val="80000"/>
              </a:lnSpc>
            </a:pPr>
            <a:endParaRPr lang="es-ES" altLang="es-EC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3BF24B5E-7DA1-6443-9AC0-7B5B31FE6FCB}"/>
              </a:ext>
            </a:extLst>
          </p:cNvPr>
          <p:cNvSpPr txBox="1">
            <a:spLocks/>
          </p:cNvSpPr>
          <p:nvPr/>
        </p:nvSpPr>
        <p:spPr>
          <a:xfrm>
            <a:off x="1451579" y="4279430"/>
            <a:ext cx="9603275" cy="156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EC" b="1" dirty="0">
                <a:latin typeface="Comic Sans MS" panose="030F0902030302020204" pitchFamily="66" charset="0"/>
              </a:rPr>
              <a:t> Un </a:t>
            </a:r>
            <a:r>
              <a:rPr lang="es-MX" altLang="es-EC" b="1" dirty="0">
                <a:solidFill>
                  <a:srgbClr val="FF0000"/>
                </a:solidFill>
                <a:latin typeface="Comic Sans MS" panose="030F0902030302020204" pitchFamily="66" charset="0"/>
              </a:rPr>
              <a:t>vector es un array unidimensional</a:t>
            </a:r>
            <a:r>
              <a:rPr lang="es-MX" altLang="es-EC" b="1" dirty="0">
                <a:latin typeface="Comic Sans MS" panose="030F0902030302020204" pitchFamily="66" charset="0"/>
              </a:rPr>
              <a:t>, es decir, sólo utiliza un índice para referenciar a cada uno de los elementos. Su declaración será:</a:t>
            </a:r>
          </a:p>
          <a:p>
            <a:pPr>
              <a:spcBef>
                <a:spcPct val="50000"/>
              </a:spcBef>
            </a:pPr>
            <a:r>
              <a:rPr lang="es-MX" altLang="es-EC" b="1" dirty="0">
                <a:solidFill>
                  <a:srgbClr val="00B050"/>
                </a:solidFill>
                <a:latin typeface="Comic Sans MS" panose="030F0902030302020204" pitchFamily="66" charset="0"/>
              </a:rPr>
              <a:t>	tipo nombre [tamaño];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152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>
            <a:extLst>
              <a:ext uri="{FF2B5EF4-FFF2-40B4-BE49-F238E27FC236}">
                <a16:creationId xmlns:a16="http://schemas.microsoft.com/office/drawing/2014/main" xmlns="" id="{76DA3538-B033-5F49-9EBD-A2CE9B3E2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1" y="188914"/>
            <a:ext cx="8228013" cy="503237"/>
          </a:xfrm>
        </p:spPr>
        <p:txBody>
          <a:bodyPr vert="horz" lIns="90000" tIns="46800" rIns="90000" bIns="46800" rtlCol="0" anchor="t">
            <a:normAutofit fontScale="90000"/>
          </a:bodyPr>
          <a:lstStyle/>
          <a:p>
            <a:pPr eaLnBrk="1" hangingPunct="1"/>
            <a:r>
              <a:rPr lang="es-ES" altLang="es-EC" sz="4000" dirty="0">
                <a:solidFill>
                  <a:srgbClr val="C00000"/>
                </a:solidFill>
              </a:rPr>
              <a:t>Vector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xmlns="" id="{08C8154C-D2E0-7648-BE0E-5B246C01B35C}"/>
              </a:ext>
            </a:extLst>
          </p:cNvPr>
          <p:cNvGrpSpPr>
            <a:grpSpLocks/>
          </p:cNvGrpSpPr>
          <p:nvPr/>
        </p:nvGrpSpPr>
        <p:grpSpPr bwMode="auto">
          <a:xfrm>
            <a:off x="2809876" y="1196976"/>
            <a:ext cx="1247775" cy="4537075"/>
            <a:chOff x="960" y="754"/>
            <a:chExt cx="786" cy="2858"/>
          </a:xfrm>
        </p:grpSpPr>
        <p:sp>
          <p:nvSpPr>
            <p:cNvPr id="9258" name="Rectangle 5">
              <a:extLst>
                <a:ext uri="{FF2B5EF4-FFF2-40B4-BE49-F238E27FC236}">
                  <a16:creationId xmlns:a16="http://schemas.microsoft.com/office/drawing/2014/main" xmlns="" id="{F4EC4638-4B1E-0B44-B90F-D75D8CE98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54"/>
              <a:ext cx="454" cy="28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C">
                <a:latin typeface="Calibri" panose="020F0502020204030204" pitchFamily="34" charset="0"/>
              </a:endParaRPr>
            </a:p>
          </p:txBody>
        </p:sp>
        <p:sp>
          <p:nvSpPr>
            <p:cNvPr id="9259" name="Text Box 6">
              <a:extLst>
                <a:ext uri="{FF2B5EF4-FFF2-40B4-BE49-F238E27FC236}">
                  <a16:creationId xmlns:a16="http://schemas.microsoft.com/office/drawing/2014/main" xmlns="" id="{CC213BD1-9925-3041-8540-3ADC5844D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99"/>
              <a:ext cx="262" cy="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ES" altLang="es-EC">
                  <a:latin typeface="Calibri" panose="020F0502020204030204" pitchFamily="34" charset="0"/>
                </a:rPr>
                <a:t>0</a:t>
              </a: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ES" altLang="es-EC">
                  <a:latin typeface="Calibri" panose="020F0502020204030204" pitchFamily="34" charset="0"/>
                </a:rPr>
                <a:t>1</a:t>
              </a: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ES" altLang="es-EC">
                  <a:latin typeface="Calibri" panose="020F0502020204030204" pitchFamily="34" charset="0"/>
                </a:rPr>
                <a:t>2</a:t>
              </a: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ES" altLang="es-EC">
                  <a:latin typeface="Calibri" panose="020F0502020204030204" pitchFamily="34" charset="0"/>
                </a:rPr>
                <a:t>3</a:t>
              </a: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ES" altLang="es-EC">
                  <a:latin typeface="Calibri" panose="020F0502020204030204" pitchFamily="34" charset="0"/>
                </a:rPr>
                <a:t>4</a:t>
              </a: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altLang="es-EC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04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ES" altLang="es-EC">
                  <a:latin typeface="Calibri" panose="020F0502020204030204" pitchFamily="34" charset="0"/>
                </a:rPr>
                <a:t>99</a:t>
              </a:r>
            </a:p>
          </p:txBody>
        </p:sp>
        <p:sp>
          <p:nvSpPr>
            <p:cNvPr id="9260" name="Line 7">
              <a:extLst>
                <a:ext uri="{FF2B5EF4-FFF2-40B4-BE49-F238E27FC236}">
                  <a16:creationId xmlns:a16="http://schemas.microsoft.com/office/drawing/2014/main" xmlns="" id="{767D1E74-4DD1-0C49-9160-2786CE8BD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07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261" name="Line 8">
              <a:extLst>
                <a:ext uri="{FF2B5EF4-FFF2-40B4-BE49-F238E27FC236}">
                  <a16:creationId xmlns:a16="http://schemas.microsoft.com/office/drawing/2014/main" xmlns="" id="{4F89034D-F3BF-7844-83C0-86B5F8D93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38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262" name="Line 9">
              <a:extLst>
                <a:ext uri="{FF2B5EF4-FFF2-40B4-BE49-F238E27FC236}">
                  <a16:creationId xmlns:a16="http://schemas.microsoft.com/office/drawing/2014/main" xmlns="" id="{374205B9-CCCF-9F41-BAFE-611C76B3D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263" name="Line 10">
              <a:extLst>
                <a:ext uri="{FF2B5EF4-FFF2-40B4-BE49-F238E27FC236}">
                  <a16:creationId xmlns:a16="http://schemas.microsoft.com/office/drawing/2014/main" xmlns="" id="{9215DC7D-FFF1-BC4A-9E6D-0ED293CD9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06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264" name="Line 11">
              <a:extLst>
                <a:ext uri="{FF2B5EF4-FFF2-40B4-BE49-F238E27FC236}">
                  <a16:creationId xmlns:a16="http://schemas.microsoft.com/office/drawing/2014/main" xmlns="" id="{D42CB40D-9079-A54D-892E-CA00FEF47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43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265" name="Line 12">
              <a:extLst>
                <a:ext uri="{FF2B5EF4-FFF2-40B4-BE49-F238E27FC236}">
                  <a16:creationId xmlns:a16="http://schemas.microsoft.com/office/drawing/2014/main" xmlns="" id="{EBB31CF3-46A7-D44C-A73D-7EE62B554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33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9221" name="Text Box 13">
            <a:extLst>
              <a:ext uri="{FF2B5EF4-FFF2-40B4-BE49-F238E27FC236}">
                <a16:creationId xmlns:a16="http://schemas.microsoft.com/office/drawing/2014/main" xmlns="" id="{1FC9E2A7-C24D-8344-96CA-49696EC93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1" y="2932114"/>
            <a:ext cx="5619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ES" altLang="es-EC" sz="2000" b="1">
                <a:latin typeface="Calibri" panose="020F0502020204030204" pitchFamily="34" charset="0"/>
              </a:rPr>
              <a:t>V[i]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s-ES" altLang="es-EC" sz="2000" b="1">
              <a:latin typeface="Calibri" panose="020F0502020204030204" pitchFamily="34" charset="0"/>
            </a:endParaRPr>
          </a:p>
        </p:txBody>
      </p:sp>
      <p:sp>
        <p:nvSpPr>
          <p:cNvPr id="9257" name="61 CuadroTexto">
            <a:extLst>
              <a:ext uri="{FF2B5EF4-FFF2-40B4-BE49-F238E27FC236}">
                <a16:creationId xmlns:a16="http://schemas.microsoft.com/office/drawing/2014/main" xmlns="" id="{6796E8B5-9176-2B47-9107-A0497C749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915" y="1268414"/>
            <a:ext cx="5500688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s-ES" altLang="es-EC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EC" sz="2800" b="1" dirty="0" err="1"/>
              <a:t>int</a:t>
            </a:r>
            <a:r>
              <a:rPr lang="es-ES" altLang="es-EC" sz="2800" dirty="0"/>
              <a:t>[ ] V = </a:t>
            </a:r>
            <a:r>
              <a:rPr lang="es-ES" altLang="es-EC" sz="2800" b="1" dirty="0"/>
              <a:t>new</a:t>
            </a:r>
            <a:r>
              <a:rPr lang="es-ES" altLang="es-EC" sz="2800" dirty="0"/>
              <a:t> </a:t>
            </a:r>
            <a:r>
              <a:rPr lang="es-ES" altLang="es-EC" sz="2800" b="1" dirty="0" err="1"/>
              <a:t>int</a:t>
            </a:r>
            <a:r>
              <a:rPr lang="es-ES" altLang="es-EC" sz="2800" dirty="0"/>
              <a:t>[100]; </a:t>
            </a:r>
            <a:r>
              <a:rPr lang="es-ES" altLang="es-EC" sz="2000" i="1" dirty="0"/>
              <a:t>// declaración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ES" altLang="es-EC" sz="2000" i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EC" sz="2800" dirty="0"/>
              <a:t>V[0] = 90; </a:t>
            </a:r>
            <a:r>
              <a:rPr lang="es-ES" altLang="es-EC" sz="2000" i="1" dirty="0"/>
              <a:t>// asignación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ES" altLang="es-EC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EC" sz="2800" dirty="0"/>
              <a:t>V[i] = </a:t>
            </a:r>
            <a:r>
              <a:rPr lang="es-ES" altLang="es-EC" sz="2800" dirty="0" err="1"/>
              <a:t>scanner.nextInt</a:t>
            </a:r>
            <a:r>
              <a:rPr lang="es-ES" altLang="es-EC" sz="2800" dirty="0"/>
              <a:t>();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ES" altLang="es-EC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s-EC" sz="2800" dirty="0"/>
              <a:t>V[4] = V[2] + V[0];</a:t>
            </a:r>
            <a:r>
              <a:rPr lang="es-ES" altLang="es-EC" dirty="0"/>
              <a:t> </a:t>
            </a:r>
            <a:r>
              <a:rPr lang="es-ES" altLang="es-EC" i="1" dirty="0"/>
              <a:t>// asignación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ES" altLang="es-EC" sz="2800" dirty="0"/>
          </a:p>
        </p:txBody>
      </p:sp>
      <p:sp>
        <p:nvSpPr>
          <p:cNvPr id="9267" name="Text Box 51">
            <a:extLst>
              <a:ext uri="{FF2B5EF4-FFF2-40B4-BE49-F238E27FC236}">
                <a16:creationId xmlns:a16="http://schemas.microsoft.com/office/drawing/2014/main" xmlns="" id="{93DA2D56-FBAB-3847-9AB6-3014F06D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2224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C"/>
              <a:t>8</a:t>
            </a:r>
          </a:p>
        </p:txBody>
      </p:sp>
      <p:sp>
        <p:nvSpPr>
          <p:cNvPr id="9268" name="Text Box 52">
            <a:extLst>
              <a:ext uri="{FF2B5EF4-FFF2-40B4-BE49-F238E27FC236}">
                <a16:creationId xmlns:a16="http://schemas.microsoft.com/office/drawing/2014/main" xmlns="" id="{9A25F485-848A-FE45-B75C-C4D47F82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12160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C"/>
              <a:t>90</a:t>
            </a:r>
          </a:p>
        </p:txBody>
      </p:sp>
      <p:sp>
        <p:nvSpPr>
          <p:cNvPr id="9269" name="Text Box 53">
            <a:extLst>
              <a:ext uri="{FF2B5EF4-FFF2-40B4-BE49-F238E27FC236}">
                <a16:creationId xmlns:a16="http://schemas.microsoft.com/office/drawing/2014/main" xmlns="" id="{359B3F26-E6DA-8548-A903-598C3ACC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42900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C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834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1 Título">
            <a:extLst>
              <a:ext uri="{FF2B5EF4-FFF2-40B4-BE49-F238E27FC236}">
                <a16:creationId xmlns:a16="http://schemas.microsoft.com/office/drawing/2014/main" xmlns="" id="{B3DDECF3-8B31-2F41-9BAA-D321F315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 lvl="1"/>
            <a:r>
              <a:rPr lang="es-EC" sz="2800" b="1" dirty="0">
                <a:solidFill>
                  <a:srgbClr val="00B050"/>
                </a:solidFill>
              </a:rPr>
              <a:t>Ejemplo</a:t>
            </a:r>
          </a:p>
        </p:txBody>
      </p:sp>
      <p:sp>
        <p:nvSpPr>
          <p:cNvPr id="13317" name="2 Marcador de contenido">
            <a:extLst>
              <a:ext uri="{FF2B5EF4-FFF2-40B4-BE49-F238E27FC236}">
                <a16:creationId xmlns:a16="http://schemas.microsoft.com/office/drawing/2014/main" xmlns="" id="{F08E67F4-925C-D24C-AF8F-719C5C6D32C3}"/>
              </a:ext>
            </a:extLst>
          </p:cNvPr>
          <p:cNvSpPr>
            <a:spLocks noGrp="1"/>
          </p:cNvSpPr>
          <p:nvPr>
            <p:ph sz="quarter" idx="1"/>
          </p:nvPr>
        </p:nvSpPr>
        <p:spPr bwMode="auto">
          <a:xfrm>
            <a:off x="5266170" y="1552574"/>
            <a:ext cx="6494030" cy="3705225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s-MX" altLang="es-EC" b="1" dirty="0">
                <a:latin typeface="Comic Sans MS" panose="030F0902030302020204" pitchFamily="66" charset="0"/>
              </a:rPr>
              <a:t>Un vector del 0 - 9</a:t>
            </a:r>
          </a:p>
          <a:p>
            <a:pPr>
              <a:spcBef>
                <a:spcPct val="50000"/>
              </a:spcBef>
            </a:pPr>
            <a:endParaRPr lang="es-MX" altLang="es-EC" b="1" dirty="0">
              <a:latin typeface="Comic Sans MS" panose="030F09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 /* Declaración de un array. */</a:t>
            </a: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main() </a:t>
            </a: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{	</a:t>
            </a: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int vector[10],i;</a:t>
            </a: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	for (i=0;i&lt;10;i++) vector[i]=i;</a:t>
            </a: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	for (i=0;i&lt;10;i++) printf(" %d",vector[i]);</a:t>
            </a:r>
          </a:p>
          <a:p>
            <a:pPr>
              <a:spcBef>
                <a:spcPct val="50000"/>
              </a:spcBef>
            </a:pPr>
            <a:r>
              <a:rPr lang="es-MX" altLang="es-EC" sz="3200" b="1" dirty="0">
                <a:latin typeface="Comic Sans MS" panose="030F0902030302020204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s-MX" altLang="es-EC" sz="3200" b="1" dirty="0">
              <a:latin typeface="Comic Sans MS" panose="030F0902030302020204" pitchFamily="66" charset="0"/>
            </a:endParaRPr>
          </a:p>
        </p:txBody>
      </p:sp>
      <p:sp>
        <p:nvSpPr>
          <p:cNvPr id="13315" name="Rectangle 11">
            <a:extLst>
              <a:ext uri="{FF2B5EF4-FFF2-40B4-BE49-F238E27FC236}">
                <a16:creationId xmlns:a16="http://schemas.microsoft.com/office/drawing/2014/main" xmlns="" id="{9EB7F411-9D01-D34F-8787-6A19AEBFA3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788DF6-5FB2-FA48-8D11-64AC10952A7B}" type="slidenum">
              <a:rPr lang="es-ES" altLang="es-EC"/>
              <a:pPr eaLnBrk="1" hangingPunct="1"/>
              <a:t>7</a:t>
            </a:fld>
            <a:endParaRPr lang="es-ES" altLang="es-EC"/>
          </a:p>
        </p:txBody>
      </p:sp>
      <p:pic>
        <p:nvPicPr>
          <p:cNvPr id="7" name="Picture 2" descr="Resultado de imagen para Tim Berners Lee">
            <a:extLst>
              <a:ext uri="{FF2B5EF4-FFF2-40B4-BE49-F238E27FC236}">
                <a16:creationId xmlns:a16="http://schemas.microsoft.com/office/drawing/2014/main" xmlns="" id="{11CCBF35-D54A-3B47-A972-9DF57CA8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05" y="1682488"/>
            <a:ext cx="3714239" cy="29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57F326-C764-F74F-93BD-6F6BD819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00B050"/>
                </a:solidFill>
              </a:rPr>
              <a:t>CARACTERÍSTICAS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83EAE9-334F-F441-8976-E7D459C4B9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C" sz="2400" dirty="0"/>
              <a:t>1.- Los arrays se crean con el operador new seguido del tipo y número de elementos.</a:t>
            </a:r>
          </a:p>
          <a:p>
            <a:r>
              <a:rPr lang="es-EC" sz="2400" dirty="0"/>
              <a:t>2.- Se pueden crear arrays de objetos de cualquier tipo.</a:t>
            </a:r>
          </a:p>
          <a:p>
            <a:r>
              <a:rPr lang="es-EC" sz="2400" dirty="0"/>
              <a:t>3.- Se puede acceder al número de elementos de un array con la variable miembro implcita length (por ejemplo, vect.length).</a:t>
            </a:r>
          </a:p>
          <a:p>
            <a:r>
              <a:rPr lang="es-EC" sz="2400" dirty="0"/>
              <a:t>4.- Los elementos de un array se inicializan al valor pordefecto del tipo correspondiente (cero para valores numéricos, el carácter nulo par char, false para boolean, null para Strings y para referencias</a:t>
            </a:r>
            <a:r>
              <a:rPr lang="es-EC" dirty="0"/>
              <a:t>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832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1319F0-20E8-E443-88F2-22AC7A84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Matrices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019CC738-0E86-2648-A325-B0E3F5B1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2" y="1575692"/>
            <a:ext cx="963868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MX" altLang="es-EC" sz="2400" b="1" dirty="0">
              <a:latin typeface="Comic Sans MS" panose="030F09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MX" altLang="es-EC" sz="2400" b="1" dirty="0">
                <a:latin typeface="Comic Sans MS" panose="030F0902030302020204" pitchFamily="66" charset="0"/>
              </a:rPr>
              <a:t>Una </a:t>
            </a:r>
            <a:r>
              <a:rPr lang="es-MX" altLang="es-EC" sz="2400" b="1" dirty="0">
                <a:solidFill>
                  <a:srgbClr val="FF0000"/>
                </a:solidFill>
                <a:latin typeface="Comic Sans MS" panose="030F0902030302020204" pitchFamily="66" charset="0"/>
              </a:rPr>
              <a:t>matriz es un array multidimensional</a:t>
            </a:r>
            <a:r>
              <a:rPr lang="es-MX" altLang="es-EC" sz="2400" b="1" dirty="0">
                <a:latin typeface="Comic Sans MS" panose="030F0902030302020204" pitchFamily="66" charset="0"/>
              </a:rPr>
              <a:t>. Se definen igual que los vectores excepto que se requiere un índice por cada dimensión.  Su sintaxis es la siguiente: 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EC" sz="2400" b="1" dirty="0">
                <a:latin typeface="Comic Sans MS" panose="030F0902030302020204" pitchFamily="66" charset="0"/>
              </a:rPr>
              <a:t>	tipo nombre [tamaño 1][tamaño 2]...;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EC" sz="2400" b="1" dirty="0">
                <a:latin typeface="Comic Sans MS" panose="030F0902030302020204" pitchFamily="66" charset="0"/>
              </a:rPr>
              <a:t> Una matriz bidimensional se podría representar gráficamente como una tabla con filas y columnas.</a:t>
            </a:r>
          </a:p>
          <a:p>
            <a:pPr eaLnBrk="1" hangingPunct="1">
              <a:spcBef>
                <a:spcPct val="50000"/>
              </a:spcBef>
            </a:pPr>
            <a:endParaRPr lang="es-MX" altLang="es-EC" b="1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{2C508E9F-8F1C-A149-AC00-D548DB1E145A}tf10001119</Template>
  <TotalTime>6989</TotalTime>
  <Words>834</Words>
  <Application>Microsoft Office PowerPoint</Application>
  <PresentationFormat>Personalizado</PresentationFormat>
  <Paragraphs>128</Paragraphs>
  <Slides>26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Galería</vt:lpstr>
      <vt:lpstr>Presentación de PowerPoint</vt:lpstr>
      <vt:lpstr>Agenda</vt:lpstr>
      <vt:lpstr>Qué conocemos. </vt:lpstr>
      <vt:lpstr>Introducción</vt:lpstr>
      <vt:lpstr>Vectores</vt:lpstr>
      <vt:lpstr>Vector</vt:lpstr>
      <vt:lpstr>Ejemplo</vt:lpstr>
      <vt:lpstr>CARACTERÍSTICAS </vt:lpstr>
      <vt:lpstr>Matrices</vt:lpstr>
      <vt:lpstr>Presentación de PowerPoint</vt:lpstr>
      <vt:lpstr>Ejemplo</vt:lpstr>
      <vt:lpstr>Presentación de PowerPoint</vt:lpstr>
      <vt:lpstr>FUNCIONES</vt:lpstr>
      <vt:lpstr>Presentación de PowerPoint</vt:lpstr>
      <vt:lpstr>Presentación de PowerPoint</vt:lpstr>
      <vt:lpstr>eJEMPLO: Programa que lee un año y muestra si es o no bisiesto. </vt:lpstr>
      <vt:lpstr>Procedimientos</vt:lpstr>
      <vt:lpstr>Recurso educativo</vt:lpstr>
      <vt:lpstr>Presentación de PowerPoint</vt:lpstr>
      <vt:lpstr>Ventajas de los procedimientos</vt:lpstr>
      <vt:lpstr>EJEMPLO Procedimiento de entrada. </vt:lpstr>
      <vt:lpstr>Presentación de PowerPoint</vt:lpstr>
      <vt:lpstr>Aplicaciones básicas</vt:lpstr>
      <vt:lpstr>Evaluación</vt:lpstr>
      <vt:lpstr>Preguntas</vt:lpstr>
      <vt:lpstr>Referencias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Quezada</dc:creator>
  <cp:lastModifiedBy>DELL</cp:lastModifiedBy>
  <cp:revision>67</cp:revision>
  <dcterms:created xsi:type="dcterms:W3CDTF">2019-09-03T21:51:58Z</dcterms:created>
  <dcterms:modified xsi:type="dcterms:W3CDTF">2019-11-11T02:29:54Z</dcterms:modified>
</cp:coreProperties>
</file>