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6" r:id="rId2"/>
    <p:sldId id="257" r:id="rId3"/>
    <p:sldId id="433" r:id="rId4"/>
    <p:sldId id="467" r:id="rId5"/>
    <p:sldId id="258" r:id="rId6"/>
    <p:sldId id="464" r:id="rId7"/>
    <p:sldId id="465" r:id="rId8"/>
    <p:sldId id="468" r:id="rId9"/>
    <p:sldId id="470" r:id="rId10"/>
    <p:sldId id="471" r:id="rId11"/>
    <p:sldId id="475" r:id="rId12"/>
    <p:sldId id="472" r:id="rId13"/>
    <p:sldId id="480" r:id="rId14"/>
    <p:sldId id="474" r:id="rId15"/>
    <p:sldId id="477" r:id="rId16"/>
    <p:sldId id="478" r:id="rId17"/>
    <p:sldId id="476" r:id="rId18"/>
    <p:sldId id="479" r:id="rId19"/>
    <p:sldId id="270" r:id="rId20"/>
    <p:sldId id="269" r:id="rId2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61"/>
    <p:restoredTop sz="94664"/>
  </p:normalViewPr>
  <p:slideViewPr>
    <p:cSldViewPr snapToGrid="0" snapToObjects="1">
      <p:cViewPr varScale="1">
        <p:scale>
          <a:sx n="88" d="100"/>
          <a:sy n="88" d="100"/>
        </p:scale>
        <p:origin x="-24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65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98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47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1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77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7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81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5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0348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42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71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E9C39-D233-9F46-80E2-135DCE553263}" type="datetimeFigureOut">
              <a:rPr lang="es-EC" smtClean="0"/>
              <a:t>10/11/2019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64167FB-3E31-A240-BC2A-D709F2EE39C8}" type="slidenum">
              <a:rPr lang="es-EC" smtClean="0"/>
              <a:t>‹Nº›</a:t>
            </a:fld>
            <a:endParaRPr lang="es-EC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96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quezadaspabl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Archivo_(inform%C3%A1tica)" TargetMode="External"/><Relationship Id="rId2" Type="http://schemas.openxmlformats.org/officeDocument/2006/relationships/hyperlink" Target="https://es.wikipedia.org/wiki/%C3%8Dndice_(base_de_datos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es.wikipedia.org/wiki/Servidor_web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u2019/HerramientasWebEspoch" TargetMode="External"/><Relationship Id="rId2" Type="http://schemas.openxmlformats.org/officeDocument/2006/relationships/hyperlink" Target="https://b.socrative.com/teacher/#import-quiz/4303662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pesquisa.ufabc.edu.br/intera/wp-content/uploads/2015/05/ObjetosDeAprendizagemVol1_Braga_2.2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D53BBECD-ECAF-A74D-B2B2-85DD41E9A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0678" y="3923349"/>
            <a:ext cx="6392813" cy="879614"/>
          </a:xfrm>
        </p:spPr>
        <p:txBody>
          <a:bodyPr>
            <a:normAutofit/>
          </a:bodyPr>
          <a:lstStyle/>
          <a:p>
            <a:pPr algn="ctr"/>
            <a:r>
              <a:rPr lang="es-EC" dirty="0"/>
              <a:t>Pablo Alejandro Quezada Sarmiento</a:t>
            </a:r>
          </a:p>
          <a:p>
            <a:pPr algn="ctr"/>
            <a:endParaRPr lang="es-EC" dirty="0"/>
          </a:p>
          <a:p>
            <a:pPr algn="ctr"/>
            <a:endParaRPr lang="es-EC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04ED8013-0E84-504F-93FC-C644AA00351F}"/>
              </a:ext>
            </a:extLst>
          </p:cNvPr>
          <p:cNvSpPr txBox="1"/>
          <p:nvPr/>
        </p:nvSpPr>
        <p:spPr>
          <a:xfrm>
            <a:off x="4645265" y="4479797"/>
            <a:ext cx="346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>
                <a:hlinkClick r:id="rId2"/>
              </a:rPr>
              <a:t>quezadaspablo@gmail.com</a:t>
            </a:r>
            <a:endParaRPr lang="es-EC" dirty="0"/>
          </a:p>
          <a:p>
            <a:pPr algn="ctr"/>
            <a:r>
              <a:rPr lang="es-EC" dirty="0"/>
              <a:t>@paquesar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2689EBB4-B8A6-4A4D-B726-240AFB0F7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562" y="50778"/>
            <a:ext cx="8677041" cy="14859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DC7FE7D2-1DF3-A340-9AD5-4BD4D310772A}"/>
              </a:ext>
            </a:extLst>
          </p:cNvPr>
          <p:cNvSpPr txBox="1"/>
          <p:nvPr/>
        </p:nvSpPr>
        <p:spPr>
          <a:xfrm>
            <a:off x="3512634" y="1672683"/>
            <a:ext cx="70698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800" dirty="0">
                <a:solidFill>
                  <a:srgbClr val="00B050"/>
                </a:solidFill>
              </a:rPr>
              <a:t>FACULTAD DE MECÁNICA</a:t>
            </a:r>
          </a:p>
          <a:p>
            <a:pPr algn="ctr"/>
            <a:r>
              <a:rPr lang="es-EC" sz="2800" dirty="0">
                <a:solidFill>
                  <a:srgbClr val="FF0000"/>
                </a:solidFill>
              </a:rPr>
              <a:t>TECNOLOGÍAS DE LA INFORMACIÓN Y COMUNICACIÓN</a:t>
            </a:r>
          </a:p>
          <a:p>
            <a:pPr algn="ctr"/>
            <a:r>
              <a:rPr lang="es-EC" sz="2800" dirty="0">
                <a:solidFill>
                  <a:srgbClr val="00B050"/>
                </a:solidFill>
              </a:rPr>
              <a:t>HERRAMIENTAS WEB</a:t>
            </a:r>
          </a:p>
        </p:txBody>
      </p:sp>
    </p:spTree>
    <p:extLst>
      <p:ext uri="{BB962C8B-B14F-4D97-AF65-F5344CB8AC3E}">
        <p14:creationId xmlns:p14="http://schemas.microsoft.com/office/powerpoint/2010/main" val="3379291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4197352-7291-B449-8864-D2456CAE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A6C8847-5813-B042-9703-FB1F0037E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863621" cy="3450613"/>
          </a:xfrm>
        </p:spPr>
        <p:txBody>
          <a:bodyPr/>
          <a:lstStyle/>
          <a:p>
            <a:r>
              <a:rPr lang="es-EC" b="1" dirty="0"/>
              <a:t>Herramientas de custodia</a:t>
            </a:r>
            <a:endParaRPr lang="es-EC" dirty="0"/>
          </a:p>
          <a:p>
            <a:r>
              <a:rPr lang="es-EC" dirty="0"/>
              <a:t>A</a:t>
            </a:r>
            <a:r>
              <a:rPr lang="es-EC" dirty="0" smtClean="0"/>
              <a:t>dministra </a:t>
            </a:r>
            <a:r>
              <a:rPr lang="es-EC" dirty="0"/>
              <a:t>la documentación ya sea física o en medios digitales; aunque como ya hemos mencionado anteriormente al ser más fácil y más practico la tendencia es clara hacia la custodia de documentos en formato digital.</a:t>
            </a:r>
          </a:p>
          <a:p>
            <a:endParaRPr lang="es-EC" dirty="0"/>
          </a:p>
        </p:txBody>
      </p:sp>
      <p:pic>
        <p:nvPicPr>
          <p:cNvPr id="10242" name="Picture 2" descr="Resultado de imagen para HERRAMIENTAS DE CUSTODIA">
            <a:extLst>
              <a:ext uri="{FF2B5EF4-FFF2-40B4-BE49-F238E27FC236}">
                <a16:creationId xmlns="" xmlns:a16="http://schemas.microsoft.com/office/drawing/2014/main" id="{5C234F65-B9E7-F048-BB9B-3B514400E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876" y="2287549"/>
            <a:ext cx="3265856" cy="206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50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B03567F-D80E-454D-AE99-140C1680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>
            <a:extLst>
              <a:ext uri="{FF2B5EF4-FFF2-40B4-BE49-F238E27FC236}">
                <a16:creationId xmlns="" xmlns:a16="http://schemas.microsoft.com/office/drawing/2014/main" id="{0B8B3DBE-8B2B-B54D-A066-5D7793CAF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815670"/>
            <a:ext cx="9710792" cy="4494696"/>
          </a:xfrm>
        </p:spPr>
      </p:pic>
    </p:spTree>
    <p:extLst>
      <p:ext uri="{BB962C8B-B14F-4D97-AF65-F5344CB8AC3E}">
        <p14:creationId xmlns:p14="http://schemas.microsoft.com/office/powerpoint/2010/main" val="159764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CA695D8-AFA6-1F42-92DE-5F5A4BEF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eJEMPLOS</a:t>
            </a:r>
          </a:p>
        </p:txBody>
      </p:sp>
      <p:pic>
        <p:nvPicPr>
          <p:cNvPr id="6" name="Marcador de contenido 4">
            <a:extLst>
              <a:ext uri="{FF2B5EF4-FFF2-40B4-BE49-F238E27FC236}">
                <a16:creationId xmlns="" xmlns:a16="http://schemas.microsoft.com/office/drawing/2014/main" id="{2BF6BAB0-F502-4E4F-8CEB-9E976F9A8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506" y="2016125"/>
            <a:ext cx="4373709" cy="3449638"/>
          </a:xfrm>
        </p:spPr>
      </p:pic>
      <p:pic>
        <p:nvPicPr>
          <p:cNvPr id="7" name="Picture 2" descr="Resultado de imagen para Google Apps for Work">
            <a:extLst>
              <a:ext uri="{FF2B5EF4-FFF2-40B4-BE49-F238E27FC236}">
                <a16:creationId xmlns="" xmlns:a16="http://schemas.microsoft.com/office/drawing/2014/main" id="{392B651F-BC5B-4549-8B05-35ABE44C6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701" y="2299153"/>
            <a:ext cx="4178455" cy="298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87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Alfresco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89602" y="5623554"/>
            <a:ext cx="9603275" cy="432189"/>
          </a:xfrm>
        </p:spPr>
        <p:txBody>
          <a:bodyPr>
            <a:normAutofit lnSpcReduction="10000"/>
          </a:bodyPr>
          <a:lstStyle/>
          <a:p>
            <a:r>
              <a:rPr lang="es-EC" dirty="0"/>
              <a:t>https://www.youtube.com/watch?v=1PNJqXOZNEs</a:t>
            </a:r>
          </a:p>
        </p:txBody>
      </p:sp>
      <p:pic>
        <p:nvPicPr>
          <p:cNvPr id="1028" name="Picture 4" descr="Resultado de imagen para alfres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58" y="1746878"/>
            <a:ext cx="573405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30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4734B188-5C97-7F45-953F-F6259C1D1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20" y="413527"/>
            <a:ext cx="9337694" cy="52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5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0FA8C50-C0C0-6641-9EC6-9651497D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BUSCADORES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296142C-026F-714B-846D-33C2D4B52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Un </a:t>
            </a:r>
            <a:r>
              <a:rPr lang="es-EC" b="1" dirty="0"/>
              <a:t>motor de búsqueda</a:t>
            </a:r>
            <a:r>
              <a:rPr lang="es-EC" dirty="0"/>
              <a:t> o </a:t>
            </a:r>
            <a:r>
              <a:rPr lang="es-EC" b="1" dirty="0"/>
              <a:t>buscador</a:t>
            </a:r>
            <a:r>
              <a:rPr lang="es-EC" dirty="0"/>
              <a:t> es un sistema informático que </a:t>
            </a:r>
            <a:r>
              <a:rPr lang="es-EC" dirty="0">
                <a:hlinkClick r:id="rId2" tooltip="Índice (base de datos)"/>
              </a:rPr>
              <a:t>busca</a:t>
            </a:r>
            <a:r>
              <a:rPr lang="es-EC" dirty="0"/>
              <a:t> </a:t>
            </a:r>
            <a:r>
              <a:rPr lang="es-EC" dirty="0">
                <a:hlinkClick r:id="rId3" tooltip="Archivo (informática)"/>
              </a:rPr>
              <a:t>archivos</a:t>
            </a:r>
            <a:r>
              <a:rPr lang="es-EC" dirty="0"/>
              <a:t> almacenados en </a:t>
            </a:r>
            <a:r>
              <a:rPr lang="es-EC" dirty="0">
                <a:hlinkClick r:id="rId4" tooltip="Servidor web"/>
              </a:rPr>
              <a:t>servidores web</a:t>
            </a:r>
            <a:r>
              <a:rPr lang="es-EC" dirty="0"/>
              <a:t> gracias a su </a:t>
            </a:r>
            <a:r>
              <a:rPr lang="es-EC" i="1" dirty="0"/>
              <a:t>spider</a:t>
            </a:r>
            <a:r>
              <a:rPr lang="es-EC" dirty="0"/>
              <a:t> </a:t>
            </a:r>
          </a:p>
        </p:txBody>
      </p:sp>
      <p:pic>
        <p:nvPicPr>
          <p:cNvPr id="7170" name="Picture 2" descr="Resultado de imagen para buscadores">
            <a:extLst>
              <a:ext uri="{FF2B5EF4-FFF2-40B4-BE49-F238E27FC236}">
                <a16:creationId xmlns="" xmlns:a16="http://schemas.microsoft.com/office/drawing/2014/main" id="{ED2D08E8-8946-9843-B85B-614D675CC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758" y="2921155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918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29F13418-1504-6848-A8C2-8CC9E090D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Buscadores jerárquicos: interfaces de interrogación textual contra bases de datos de representaciones de páginas web, creadas según un modelo vectorial.</a:t>
            </a:r>
          </a:p>
          <a:p>
            <a:r>
              <a:rPr lang="es-EC" dirty="0"/>
              <a:t>Directorios: directorios de enlaces a páginas (agrupando sus enlaces por categorías) que ofrecen motores de búsqueda interna.</a:t>
            </a:r>
          </a:p>
          <a:p>
            <a:r>
              <a:rPr lang="es-EC" dirty="0"/>
              <a:t>Metabuscadores: interfaces de reenvío de búsqueda a múltiples buscadores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02810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sultado de imagen para Buscadores jerárquicos">
            <a:extLst>
              <a:ext uri="{FF2B5EF4-FFF2-40B4-BE49-F238E27FC236}">
                <a16:creationId xmlns="" xmlns:a16="http://schemas.microsoft.com/office/drawing/2014/main" id="{812F5CFE-6AD0-B14A-897B-AEA55D092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57" y="804519"/>
            <a:ext cx="4140200" cy="261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Resultado de imagen para METABUSCADORES">
            <a:extLst>
              <a:ext uri="{FF2B5EF4-FFF2-40B4-BE49-F238E27FC236}">
                <a16:creationId xmlns="" xmlns:a16="http://schemas.microsoft.com/office/drawing/2014/main" id="{69AE84C8-5DB5-2642-BEAD-BE6C7EFE2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43" y="804519"/>
            <a:ext cx="3573656" cy="268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31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Evaluación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err="1" smtClean="0"/>
              <a:t>Socrative</a:t>
            </a:r>
            <a:endParaRPr lang="es-EC" dirty="0" smtClean="0"/>
          </a:p>
          <a:p>
            <a:r>
              <a:rPr lang="es-EC" dirty="0">
                <a:hlinkClick r:id="rId2"/>
              </a:rPr>
              <a:t>https://b.socrative.com/teacher/#</a:t>
            </a:r>
            <a:r>
              <a:rPr lang="es-EC" dirty="0" smtClean="0">
                <a:hlinkClick r:id="rId2"/>
              </a:rPr>
              <a:t>import-quiz/43036622</a:t>
            </a:r>
            <a:endParaRPr lang="es-EC" dirty="0" smtClean="0"/>
          </a:p>
          <a:p>
            <a:r>
              <a:rPr lang="es-EC" dirty="0" smtClean="0"/>
              <a:t>GIT HUB</a:t>
            </a:r>
          </a:p>
          <a:p>
            <a:r>
              <a:rPr lang="es-EC" dirty="0">
                <a:hlinkClick r:id="rId3"/>
              </a:rPr>
              <a:t>https://</a:t>
            </a:r>
            <a:r>
              <a:rPr lang="es-EC" dirty="0" smtClean="0">
                <a:hlinkClick r:id="rId3"/>
              </a:rPr>
              <a:t>github.com/compu2019/HerramientasWebEspoch</a:t>
            </a:r>
            <a:endParaRPr lang="es-EC" dirty="0" smtClean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45653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6D44FE-4AB7-FD4B-BA8D-BFD7DC79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Preguntas</a:t>
            </a:r>
          </a:p>
        </p:txBody>
      </p:sp>
      <p:pic>
        <p:nvPicPr>
          <p:cNvPr id="22530" name="Picture 2" descr="Resultado de imagen de preguntas">
            <a:extLst>
              <a:ext uri="{FF2B5EF4-FFF2-40B4-BE49-F238E27FC236}">
                <a16:creationId xmlns="" xmlns:a16="http://schemas.microsoft.com/office/drawing/2014/main" id="{D83637F0-BADD-184E-A463-25B86E31D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382" y="2266949"/>
            <a:ext cx="4544868" cy="302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43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8E9C44-705F-9944-B368-FDDBF484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841" y="1200409"/>
            <a:ext cx="2693121" cy="539181"/>
          </a:xfrm>
        </p:spPr>
        <p:txBody>
          <a:bodyPr/>
          <a:lstStyle/>
          <a:p>
            <a:r>
              <a:rPr lang="es-EC" b="1" dirty="0">
                <a:solidFill>
                  <a:srgbClr val="00B050"/>
                </a:solidFill>
              </a:rPr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757BB16E-C245-214C-8E66-7DDFE7135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693" y="2074431"/>
            <a:ext cx="7622972" cy="2843257"/>
          </a:xfrm>
        </p:spPr>
        <p:txBody>
          <a:bodyPr>
            <a:normAutofit lnSpcReduction="10000"/>
          </a:bodyPr>
          <a:lstStyle/>
          <a:p>
            <a:r>
              <a:rPr lang="es-EC" b="1" dirty="0"/>
              <a:t>Contexto de la asignatura</a:t>
            </a:r>
          </a:p>
          <a:p>
            <a:r>
              <a:rPr lang="es-EC" b="1" dirty="0"/>
              <a:t>Planificación Clase </a:t>
            </a:r>
          </a:p>
          <a:p>
            <a:r>
              <a:rPr lang="es-EC" sz="2400" b="1" dirty="0">
                <a:solidFill>
                  <a:srgbClr val="FF0000"/>
                </a:solidFill>
              </a:rPr>
              <a:t>Tema: Herramientas Web 2.0</a:t>
            </a:r>
          </a:p>
          <a:p>
            <a:r>
              <a:rPr lang="es-EC" b="1" dirty="0"/>
              <a:t> Herramientas colaborativas</a:t>
            </a:r>
            <a:endParaRPr lang="es-EC" dirty="0"/>
          </a:p>
          <a:p>
            <a:r>
              <a:rPr lang="es-EC" b="1" dirty="0"/>
              <a:t>Herramientas de gestión documental</a:t>
            </a:r>
            <a:endParaRPr lang="es-EC" dirty="0"/>
          </a:p>
          <a:p>
            <a:r>
              <a:rPr lang="es-EC" b="1" dirty="0"/>
              <a:t>Buscadores</a:t>
            </a:r>
            <a:endParaRPr lang="es-EC" dirty="0"/>
          </a:p>
          <a:p>
            <a:endParaRPr lang="es-EC" dirty="0"/>
          </a:p>
        </p:txBody>
      </p:sp>
      <p:pic>
        <p:nvPicPr>
          <p:cNvPr id="11268" name="Picture 4" descr="Resultado de imagen para agenda">
            <a:extLst>
              <a:ext uri="{FF2B5EF4-FFF2-40B4-BE49-F238E27FC236}">
                <a16:creationId xmlns="" xmlns:a16="http://schemas.microsoft.com/office/drawing/2014/main" id="{AF6CDB9B-5E10-1A41-A206-322069567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25" y="2074432"/>
            <a:ext cx="2525823" cy="265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326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03AE9E4-CF86-774F-852A-94DA9027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B6938EE-C6A8-E04C-8D6F-9E5DF737D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  <a:p>
            <a:endParaRPr lang="es-EC" dirty="0"/>
          </a:p>
          <a:p>
            <a:endParaRPr lang="es-EC" dirty="0"/>
          </a:p>
        </p:txBody>
      </p:sp>
      <p:sp>
        <p:nvSpPr>
          <p:cNvPr id="4" name="3 Rectángulo"/>
          <p:cNvSpPr/>
          <p:nvPr/>
        </p:nvSpPr>
        <p:spPr>
          <a:xfrm>
            <a:off x="1240971" y="2088240"/>
            <a:ext cx="8686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C" dirty="0" err="1"/>
              <a:t>Aguaded</a:t>
            </a:r>
            <a:r>
              <a:rPr lang="es-EC" dirty="0"/>
              <a:t>, J. (2013). </a:t>
            </a:r>
            <a:r>
              <a:rPr lang="es-ES" i="1" dirty="0"/>
              <a:t>Tecnologías y medios para la educación en la e-sociedad.</a:t>
            </a:r>
            <a:r>
              <a:rPr lang="es-ES" dirty="0"/>
              <a:t> Madrid : Alianza.</a:t>
            </a:r>
            <a:endParaRPr lang="es-EC" dirty="0"/>
          </a:p>
          <a:p>
            <a:pPr lvl="0"/>
            <a:endParaRPr lang="es-EC" dirty="0" smtClean="0"/>
          </a:p>
          <a:p>
            <a:pPr lvl="0"/>
            <a:r>
              <a:rPr lang="es-EC" dirty="0" smtClean="0"/>
              <a:t>Braga</a:t>
            </a:r>
            <a:r>
              <a:rPr lang="es-EC" dirty="0"/>
              <a:t>. J. (2016). Objetos de aprendizaje. Volumen 2. Metodología de desarrollo. Santo André: </a:t>
            </a:r>
            <a:endParaRPr lang="es-EC" dirty="0" smtClean="0"/>
          </a:p>
          <a:p>
            <a:pPr lvl="0"/>
            <a:r>
              <a:rPr lang="es-EC" dirty="0" smtClean="0"/>
              <a:t>UFABC</a:t>
            </a:r>
            <a:r>
              <a:rPr lang="es-EC" dirty="0"/>
              <a:t>. Recuperado de : </a:t>
            </a:r>
            <a:r>
              <a:rPr lang="es-EC" dirty="0">
                <a:hlinkClick r:id="rId2"/>
              </a:rPr>
              <a:t>http://pesquisa.ufabc.edu.br/intera/wp-content/uploads/2015/05/ObjetosDeAprendizagemVol1_Braga_2.21.pdf</a:t>
            </a:r>
            <a:endParaRPr lang="es-EC" dirty="0"/>
          </a:p>
          <a:p>
            <a:pPr lvl="0"/>
            <a:endParaRPr lang="es-EC" dirty="0" smtClean="0"/>
          </a:p>
          <a:p>
            <a:pPr lvl="0"/>
            <a:r>
              <a:rPr lang="es-EC" dirty="0" err="1" smtClean="0"/>
              <a:t>Beati</a:t>
            </a:r>
            <a:r>
              <a:rPr lang="es-EC" dirty="0"/>
              <a:t>, H.  et al.(2015). </a:t>
            </a:r>
            <a:r>
              <a:rPr lang="es-ES" i="1" dirty="0"/>
              <a:t>HTML5 y CSS3 para diseñadores.</a:t>
            </a:r>
            <a:r>
              <a:rPr lang="es-ES" dirty="0"/>
              <a:t> Bogotá : </a:t>
            </a:r>
            <a:r>
              <a:rPr lang="es-ES" dirty="0" err="1"/>
              <a:t>Alfaomega</a:t>
            </a:r>
            <a:r>
              <a:rPr lang="es-ES" dirty="0"/>
              <a:t>.</a:t>
            </a:r>
            <a:endParaRPr lang="es-EC" dirty="0"/>
          </a:p>
          <a:p>
            <a:pPr lvl="0"/>
            <a:endParaRPr lang="es-EC" dirty="0" smtClean="0"/>
          </a:p>
          <a:p>
            <a:pPr lvl="0"/>
            <a:r>
              <a:rPr lang="es-EC" dirty="0" err="1" smtClean="0"/>
              <a:t>Hernandez</a:t>
            </a:r>
            <a:r>
              <a:rPr lang="es-EC" dirty="0"/>
              <a:t>, M. (2016). </a:t>
            </a:r>
            <a:r>
              <a:rPr lang="es-ES" dirty="0"/>
              <a:t>Marketing Digital. Mobile Marketing, SEO y Analítica Web. Madrid : Grupo Anaya S.A</a:t>
            </a:r>
            <a:endParaRPr lang="es-EC" dirty="0"/>
          </a:p>
          <a:p>
            <a:r>
              <a:rPr lang="es-EC" dirty="0"/>
              <a:t> </a:t>
            </a:r>
            <a:endParaRPr lang="es-EC" dirty="0" smtClean="0"/>
          </a:p>
          <a:p>
            <a:r>
              <a:rPr lang="es-EC" dirty="0"/>
              <a:t>https://www.youtube.com/watch?v=1PNJqXOZNEs</a:t>
            </a:r>
            <a:endParaRPr lang="es-EC" dirty="0"/>
          </a:p>
          <a:p>
            <a:r>
              <a:rPr lang="es-EC" b="1" dirty="0"/>
              <a:t> 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4853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7B85977-B2A4-1E42-8D7F-76C4F576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790" y="718675"/>
            <a:ext cx="4203640" cy="572797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>
                <a:solidFill>
                  <a:srgbClr val="00B050"/>
                </a:solidFill>
              </a:rPr>
              <a:t>Qué conocemos</a:t>
            </a:r>
            <a:r>
              <a:rPr lang="es-EC" dirty="0"/>
              <a:t>.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0F8901B9-6525-2548-AF7A-65D4F1E1F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594" y="1767910"/>
            <a:ext cx="10522206" cy="4409053"/>
          </a:xfrm>
        </p:spPr>
        <p:txBody>
          <a:bodyPr/>
          <a:lstStyle/>
          <a:p>
            <a:endParaRPr lang="es-EC" dirty="0"/>
          </a:p>
          <a:p>
            <a:endParaRPr lang="es-EC" dirty="0"/>
          </a:p>
        </p:txBody>
      </p:sp>
      <p:pic>
        <p:nvPicPr>
          <p:cNvPr id="7" name="Marcador de contenido 5">
            <a:extLst>
              <a:ext uri="{FF2B5EF4-FFF2-40B4-BE49-F238E27FC236}">
                <a16:creationId xmlns="" xmlns:a16="http://schemas.microsoft.com/office/drawing/2014/main" id="{1396073F-5476-C94B-AFCB-408D30C14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347" y="2415636"/>
            <a:ext cx="2588575" cy="2439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68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38652" y="124934"/>
            <a:ext cx="5881393" cy="1681564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Las </a:t>
            </a:r>
            <a:r>
              <a:rPr lang="es-ES" dirty="0" err="1"/>
              <a:t>TICs</a:t>
            </a:r>
            <a:r>
              <a:rPr lang="es-ES" dirty="0"/>
              <a:t>, constituyen un fenómeno social de gran trascendencia especialmente en la educación, donde cada vez se usan diversas herramientas en apoyo a la investigación, la enseñanza y los aprendizajes.</a:t>
            </a:r>
            <a:endParaRPr lang="es-EC" dirty="0"/>
          </a:p>
        </p:txBody>
      </p:sp>
      <p:pic>
        <p:nvPicPr>
          <p:cNvPr id="3074" name="Picture 2" descr="Resultado de imagen para computación en la nube ventajas y desventajas">
            <a:extLst>
              <a:ext uri="{FF2B5EF4-FFF2-40B4-BE49-F238E27FC236}">
                <a16:creationId xmlns="" xmlns:a16="http://schemas.microsoft.com/office/drawing/2014/main" id="{8281AF88-FA81-EB43-9E58-6FB96B75B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06" y="2649364"/>
            <a:ext cx="2713699" cy="168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sultado de imagen para tics en la educacion">
            <a:extLst>
              <a:ext uri="{FF2B5EF4-FFF2-40B4-BE49-F238E27FC236}">
                <a16:creationId xmlns="" xmlns:a16="http://schemas.microsoft.com/office/drawing/2014/main" id="{4A7E4307-5BA6-F849-AEB1-19A2A3CBD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08" y="124934"/>
            <a:ext cx="2334558" cy="16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="" xmlns:a16="http://schemas.microsoft.com/office/drawing/2014/main" id="{ACB0CD9D-8FA4-014A-81AD-E706EA0E4693}"/>
              </a:ext>
            </a:extLst>
          </p:cNvPr>
          <p:cNvSpPr/>
          <p:nvPr/>
        </p:nvSpPr>
        <p:spPr>
          <a:xfrm>
            <a:off x="3538653" y="2649364"/>
            <a:ext cx="63730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C" b="1" dirty="0">
                <a:solidFill>
                  <a:srgbClr val="00B050"/>
                </a:solidFill>
              </a:rPr>
              <a:t>Las nuevas tecnologías y paradigmas computacionales</a:t>
            </a:r>
          </a:p>
          <a:p>
            <a:pPr algn="just"/>
            <a:r>
              <a:rPr lang="es-EC" b="1" dirty="0">
                <a:solidFill>
                  <a:srgbClr val="00B050"/>
                </a:solidFill>
              </a:rPr>
              <a:t>pueden ser empleados en diversos campos, entre ellos el</a:t>
            </a:r>
          </a:p>
          <a:p>
            <a:pPr algn="just"/>
            <a:r>
              <a:rPr lang="es-EC" b="1" dirty="0">
                <a:solidFill>
                  <a:srgbClr val="00B050"/>
                </a:solidFill>
              </a:rPr>
              <a:t>educativo lo cual sirven para el diseño, búsqueda,</a:t>
            </a:r>
          </a:p>
          <a:p>
            <a:pPr algn="just"/>
            <a:r>
              <a:rPr lang="es-EC" b="1" dirty="0">
                <a:solidFill>
                  <a:srgbClr val="00B050"/>
                </a:solidFill>
              </a:rPr>
              <a:t>presentación, intercambio y reuso de material debido a</a:t>
            </a:r>
          </a:p>
          <a:p>
            <a:pPr algn="just"/>
            <a:r>
              <a:rPr lang="es-EC" b="1" dirty="0">
                <a:solidFill>
                  <a:srgbClr val="00B050"/>
                </a:solidFill>
              </a:rPr>
              <a:t>que la tecnología permite almacenar, organizar, replicar,</a:t>
            </a:r>
          </a:p>
          <a:p>
            <a:pPr algn="just"/>
            <a:r>
              <a:rPr lang="es-EC" b="1" dirty="0">
                <a:solidFill>
                  <a:srgbClr val="00B050"/>
                </a:solidFill>
              </a:rPr>
              <a:t>difundir, transformar y ser accesible.</a:t>
            </a:r>
          </a:p>
        </p:txBody>
      </p:sp>
    </p:spTree>
    <p:extLst>
      <p:ext uri="{BB962C8B-B14F-4D97-AF65-F5344CB8AC3E}">
        <p14:creationId xmlns:p14="http://schemas.microsoft.com/office/powerpoint/2010/main" val="326332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76D1129-92FE-5748-A10B-34FC9F3A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>
                <a:solidFill>
                  <a:srgbClr val="92D050"/>
                </a:solidFill>
              </a:rPr>
              <a:t>herramientas colaborativas</a:t>
            </a:r>
          </a:p>
        </p:txBody>
      </p:sp>
      <p:pic>
        <p:nvPicPr>
          <p:cNvPr id="17412" name="Picture 4" descr="Resultado de imagen para uso de paginas web">
            <a:extLst>
              <a:ext uri="{FF2B5EF4-FFF2-40B4-BE49-F238E27FC236}">
                <a16:creationId xmlns="" xmlns:a16="http://schemas.microsoft.com/office/drawing/2014/main" id="{8CCB03E6-109B-504D-8AF5-AC8B8145A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3230712"/>
            <a:ext cx="2837297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123960D7-EF65-5E42-8ECE-C49C747B1964}"/>
              </a:ext>
            </a:extLst>
          </p:cNvPr>
          <p:cNvSpPr/>
          <p:nvPr/>
        </p:nvSpPr>
        <p:spPr>
          <a:xfrm>
            <a:off x="1451579" y="20303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dirty="0"/>
              <a:t>Sistemas web que permiten acceder a ciertos servicios que facilitan a los usuarios comunicarse y trabajar conjuntamente sin importar que estén reunidos un un mismo lugar físico.</a:t>
            </a:r>
          </a:p>
        </p:txBody>
      </p:sp>
      <p:pic>
        <p:nvPicPr>
          <p:cNvPr id="9" name="Picture 4" descr="Resultado de imagen para tics en la educacion">
            <a:extLst>
              <a:ext uri="{FF2B5EF4-FFF2-40B4-BE49-F238E27FC236}">
                <a16:creationId xmlns="" xmlns:a16="http://schemas.microsoft.com/office/drawing/2014/main" id="{68FE199E-FF39-0F4D-8F2A-1EDFDE292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903" y="3429089"/>
            <a:ext cx="3973405" cy="223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49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F9A1647-5FF1-C54E-93F6-36AB6EC8E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Debido a que las herramientas colaborativas fomentan el trabajo en equipo se hacen un medio apropiado para diversas tareas educativas solo se necesita estar conectado a Internet.</a:t>
            </a:r>
            <a:br>
              <a:rPr lang="es-EC" dirty="0"/>
            </a:br>
            <a:r>
              <a:rPr lang="es-EC" dirty="0"/>
              <a:t>Las herramientas colaborativas (cuando son bien orientadas) pueden ayudar a los estudiantes a reforzar los conocimientos en las diferentes áreas y mejorar el proceso enseñanza-aprendizaje.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AB9BA8D5-B8F7-744B-89C0-BD2378466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48" y="240757"/>
            <a:ext cx="5506027" cy="141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6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2DC1428-6B4C-0148-B8FA-726620842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64991"/>
            <a:ext cx="9603275" cy="1112960"/>
          </a:xfrm>
        </p:spPr>
        <p:txBody>
          <a:bodyPr/>
          <a:lstStyle/>
          <a:p>
            <a:r>
              <a:rPr lang="es-EC" dirty="0"/>
              <a:t>Las herramientas colaborativas pueden fortalecer aspectos como el razonamiento, el auto-aprendizaje y el aprendizaje colaborativo</a:t>
            </a:r>
          </a:p>
        </p:txBody>
      </p:sp>
      <p:pic>
        <p:nvPicPr>
          <p:cNvPr id="1026" name="Picture 2" descr="Imagen">
            <a:extLst>
              <a:ext uri="{FF2B5EF4-FFF2-40B4-BE49-F238E27FC236}">
                <a16:creationId xmlns="" xmlns:a16="http://schemas.microsoft.com/office/drawing/2014/main" id="{23973BAA-1EA2-2045-8676-16F198C6E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99" y="2384657"/>
            <a:ext cx="5016500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n">
            <a:extLst>
              <a:ext uri="{FF2B5EF4-FFF2-40B4-BE49-F238E27FC236}">
                <a16:creationId xmlns="" xmlns:a16="http://schemas.microsoft.com/office/drawing/2014/main" id="{4EFC50A3-3410-024A-8186-2C5B5A93E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21" y="2384657"/>
            <a:ext cx="5255078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13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A67F900-D071-5247-A5E6-8DBA583E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Herramientas de gestión documental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7C1CD1F-77A1-A840-AD6E-47EEF8A4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257" y="1979640"/>
            <a:ext cx="6616669" cy="3450613"/>
          </a:xfrm>
        </p:spPr>
        <p:txBody>
          <a:bodyPr/>
          <a:lstStyle/>
          <a:p>
            <a:r>
              <a:rPr lang="es-EC" dirty="0"/>
              <a:t>Las </a:t>
            </a:r>
            <a:r>
              <a:rPr lang="es-EC" b="1" dirty="0"/>
              <a:t>herramientas de gestión documental</a:t>
            </a:r>
            <a:r>
              <a:rPr lang="es-EC" dirty="0"/>
              <a:t> se pueden definir como aquellos productos o aplicaciones software que permiten digitalizar, almacenar y recuperar documentos de una forma automática y </a:t>
            </a:r>
            <a:r>
              <a:rPr lang="es-EC" dirty="0" smtClean="0"/>
              <a:t>eficiente.</a:t>
            </a:r>
            <a:endParaRPr lang="es-EC" dirty="0"/>
          </a:p>
        </p:txBody>
      </p:sp>
      <p:pic>
        <p:nvPicPr>
          <p:cNvPr id="2050" name="Picture 2" descr="Resultado de imagen para Herramientas de gestión documental">
            <a:extLst>
              <a:ext uri="{FF2B5EF4-FFF2-40B4-BE49-F238E27FC236}">
                <a16:creationId xmlns="" xmlns:a16="http://schemas.microsoft.com/office/drawing/2014/main" id="{0C780DA3-5090-EA4E-A0F2-7CC38D1B7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62" y="2301482"/>
            <a:ext cx="2219733" cy="124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0E109FAF-D7F4-8F4F-8394-92ADB4F805DD}"/>
              </a:ext>
            </a:extLst>
          </p:cNvPr>
          <p:cNvSpPr/>
          <p:nvPr/>
        </p:nvSpPr>
        <p:spPr>
          <a:xfrm>
            <a:off x="394009" y="41875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C" b="1" dirty="0"/>
              <a:t>Gestión y control efectivo: sencillez, rapidez y ahorro</a:t>
            </a:r>
          </a:p>
          <a:p>
            <a:r>
              <a:rPr lang="es-EC" b="1" dirty="0"/>
              <a:t>Uso racional de los recursos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8972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80659FC-7674-C14A-B80F-184760365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8171923" cy="3450613"/>
          </a:xfrm>
        </p:spPr>
        <p:txBody>
          <a:bodyPr/>
          <a:lstStyle/>
          <a:p>
            <a:r>
              <a:rPr lang="es-EC" b="1" dirty="0"/>
              <a:t>Herramientas de digitalización</a:t>
            </a:r>
            <a:endParaRPr lang="es-EC" dirty="0"/>
          </a:p>
          <a:p>
            <a:r>
              <a:rPr lang="es-EC" dirty="0"/>
              <a:t>Al hablar de digitalización nos referimos al hecho de pasar toda la documentación que tenemos en papel u otro soporte físico a formato digital, bien sea escaneando documentos o transcribiendo la información.</a:t>
            </a:r>
          </a:p>
          <a:p>
            <a:r>
              <a:rPr lang="es-EC" b="1" dirty="0"/>
              <a:t>Herramientas de organización</a:t>
            </a:r>
            <a:endParaRPr lang="es-EC" dirty="0"/>
          </a:p>
          <a:p>
            <a:r>
              <a:rPr lang="es-EC" dirty="0"/>
              <a:t>Se define la organización documental como el proceso archivístico orientado a la clasificación, ordenación y descripción de los documentos de una organización o una empresa.</a:t>
            </a:r>
          </a:p>
        </p:txBody>
      </p:sp>
      <p:pic>
        <p:nvPicPr>
          <p:cNvPr id="9218" name="Picture 2" descr="Resultado de imagen para HERRAMIENTAS DE DIGITALIZACION">
            <a:extLst>
              <a:ext uri="{FF2B5EF4-FFF2-40B4-BE49-F238E27FC236}">
                <a16:creationId xmlns="" xmlns:a16="http://schemas.microsoft.com/office/drawing/2014/main" id="{B9069FA1-4165-654A-8307-CA991DC3B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481" y="2181343"/>
            <a:ext cx="2021314" cy="134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sultado de imagen para HERRAMIENTAS DE DIGITALIZACION">
            <a:extLst>
              <a:ext uri="{FF2B5EF4-FFF2-40B4-BE49-F238E27FC236}">
                <a16:creationId xmlns="" xmlns:a16="http://schemas.microsoft.com/office/drawing/2014/main" id="{B389FA6B-1E93-D747-A286-3B7297577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087" y="3921705"/>
            <a:ext cx="2062174" cy="154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78499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{2C508E9F-8F1C-A149-AC00-D548DB1E145A}tf10001119</Template>
  <TotalTime>6993</TotalTime>
  <Words>454</Words>
  <Application>Microsoft Office PowerPoint</Application>
  <PresentationFormat>Personalizado</PresentationFormat>
  <Paragraphs>62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Galería</vt:lpstr>
      <vt:lpstr>Presentación de PowerPoint</vt:lpstr>
      <vt:lpstr>Agenda</vt:lpstr>
      <vt:lpstr>Qué conocemos. </vt:lpstr>
      <vt:lpstr>Presentación de PowerPoint</vt:lpstr>
      <vt:lpstr>herramientas colaborativas</vt:lpstr>
      <vt:lpstr>Presentación de PowerPoint</vt:lpstr>
      <vt:lpstr>Presentación de PowerPoint</vt:lpstr>
      <vt:lpstr>Herramientas de gestión documental</vt:lpstr>
      <vt:lpstr>Presentación de PowerPoint</vt:lpstr>
      <vt:lpstr>Presentación de PowerPoint</vt:lpstr>
      <vt:lpstr>Presentación de PowerPoint</vt:lpstr>
      <vt:lpstr>eJEMPLOS</vt:lpstr>
      <vt:lpstr>Alfresco</vt:lpstr>
      <vt:lpstr>Presentación de PowerPoint</vt:lpstr>
      <vt:lpstr>BUSCADORES</vt:lpstr>
      <vt:lpstr>Presentación de PowerPoint</vt:lpstr>
      <vt:lpstr>Presentación de PowerPoint</vt:lpstr>
      <vt:lpstr>Evaluación</vt:lpstr>
      <vt:lpstr>Preguntas</vt:lpstr>
      <vt:lpstr>Referencias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Quezada</dc:creator>
  <cp:lastModifiedBy>DELL</cp:lastModifiedBy>
  <cp:revision>69</cp:revision>
  <dcterms:created xsi:type="dcterms:W3CDTF">2019-09-03T21:51:58Z</dcterms:created>
  <dcterms:modified xsi:type="dcterms:W3CDTF">2019-11-11T04:36:32Z</dcterms:modified>
</cp:coreProperties>
</file>