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0" r:id="rId3"/>
    <p:sldId id="269" r:id="rId4"/>
    <p:sldId id="257" r:id="rId5"/>
    <p:sldId id="258" r:id="rId6"/>
    <p:sldId id="259" r:id="rId7"/>
    <p:sldId id="260" r:id="rId8"/>
    <p:sldId id="261" r:id="rId9"/>
    <p:sldId id="262" r:id="rId10"/>
    <p:sldId id="267" r:id="rId11"/>
    <p:sldId id="263" r:id="rId12"/>
    <p:sldId id="264" r:id="rId13"/>
    <p:sldId id="266" r:id="rId14"/>
    <p:sldId id="280" r:id="rId15"/>
    <p:sldId id="265"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2"/>
  </p:normalViewPr>
  <p:slideViewPr>
    <p:cSldViewPr snapToGrid="0" snapToObjects="1">
      <p:cViewPr varScale="1">
        <p:scale>
          <a:sx n="110" d="100"/>
          <a:sy n="110" d="100"/>
        </p:scale>
        <p:origin x="-558" y="-96"/>
      </p:cViewPr>
      <p:guideLst>
        <p:guide orient="horz" pos="2160"/>
        <p:guide pos="3840"/>
      </p:guideLst>
    </p:cSldViewPr>
  </p:slideViewPr>
  <p:notesTextViewPr>
    <p:cViewPr>
      <p:scale>
        <a:sx n="1" d="1"/>
        <a:sy n="1" d="1"/>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392138D-50D7-4749-892D-F40CC3044E35}" type="datetimeFigureOut">
              <a:rPr lang="es-EC" smtClean="0"/>
              <a:t>20/5/2019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66D60EB-1B2D-1546-9590-F1D3508A5762}" type="slidenum">
              <a:rPr lang="es-EC" smtClean="0"/>
              <a:t>‹Nº›</a:t>
            </a:fld>
            <a:endParaRPr lang="es-EC"/>
          </a:p>
        </p:txBody>
      </p:sp>
    </p:spTree>
    <p:extLst>
      <p:ext uri="{BB962C8B-B14F-4D97-AF65-F5344CB8AC3E}">
        <p14:creationId xmlns:p14="http://schemas.microsoft.com/office/powerpoint/2010/main" val="4287748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Editar los estilos de texto del patrón
Segundo nivel
Tercer nivel
Cuarto nivel
Quinto nivel</a:t>
            </a:r>
            <a:endParaRPr lang="en-US"/>
          </a:p>
        </p:txBody>
      </p:sp>
      <p:sp>
        <p:nvSpPr>
          <p:cNvPr id="4" name="Date Placeholder 3"/>
          <p:cNvSpPr>
            <a:spLocks noGrp="1"/>
          </p:cNvSpPr>
          <p:nvPr>
            <p:ph type="dt" sz="half" idx="10"/>
          </p:nvPr>
        </p:nvSpPr>
        <p:spPr/>
        <p:txBody>
          <a:bodyPr/>
          <a:lstStyle/>
          <a:p>
            <a:fld id="{B392138D-50D7-4749-892D-F40CC3044E35}" type="datetimeFigureOut">
              <a:rPr lang="es-EC" smtClean="0"/>
              <a:t>20/5/2019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B66D60EB-1B2D-1546-9590-F1D3508A5762}" type="slidenum">
              <a:rPr lang="es-EC" smtClean="0"/>
              <a:t>‹Nº›</a:t>
            </a:fld>
            <a:endParaRPr lang="es-EC"/>
          </a:p>
        </p:txBody>
      </p:sp>
    </p:spTree>
    <p:extLst>
      <p:ext uri="{BB962C8B-B14F-4D97-AF65-F5344CB8AC3E}">
        <p14:creationId xmlns:p14="http://schemas.microsoft.com/office/powerpoint/2010/main" val="969795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B392138D-50D7-4749-892D-F40CC3044E35}" type="datetimeFigureOut">
              <a:rPr lang="es-EC" smtClean="0"/>
              <a:t>20/5/2019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B66D60EB-1B2D-1546-9590-F1D3508A5762}" type="slidenum">
              <a:rPr lang="es-EC" smtClean="0"/>
              <a:t>‹Nº›</a:t>
            </a:fld>
            <a:endParaRPr lang="es-EC"/>
          </a:p>
        </p:txBody>
      </p:sp>
    </p:spTree>
    <p:extLst>
      <p:ext uri="{BB962C8B-B14F-4D97-AF65-F5344CB8AC3E}">
        <p14:creationId xmlns:p14="http://schemas.microsoft.com/office/powerpoint/2010/main" val="1576473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B392138D-50D7-4749-892D-F40CC3044E35}" type="datetimeFigureOut">
              <a:rPr lang="es-EC" smtClean="0"/>
              <a:t>20/5/2019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B66D60EB-1B2D-1546-9590-F1D3508A5762}" type="slidenum">
              <a:rPr lang="es-EC" smtClean="0"/>
              <a:t>‹Nº›</a:t>
            </a:fld>
            <a:endParaRPr lang="es-EC"/>
          </a:p>
        </p:txBody>
      </p:sp>
    </p:spTree>
    <p:extLst>
      <p:ext uri="{BB962C8B-B14F-4D97-AF65-F5344CB8AC3E}">
        <p14:creationId xmlns:p14="http://schemas.microsoft.com/office/powerpoint/2010/main" val="872392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
Segundo nivel
Tercer nivel
Cuarto nivel
Quinto nivel</a:t>
            </a:r>
            <a:endParaRPr lang="en-US"/>
          </a:p>
        </p:txBody>
      </p:sp>
      <p:sp>
        <p:nvSpPr>
          <p:cNvPr id="4" name="Date Placeholder 3"/>
          <p:cNvSpPr>
            <a:spLocks noGrp="1"/>
          </p:cNvSpPr>
          <p:nvPr>
            <p:ph type="dt" sz="half" idx="10"/>
          </p:nvPr>
        </p:nvSpPr>
        <p:spPr>
          <a:xfrm>
            <a:off x="8593667" y="6272784"/>
            <a:ext cx="2644309" cy="365125"/>
          </a:xfrm>
        </p:spPr>
        <p:txBody>
          <a:bodyPr/>
          <a:lstStyle/>
          <a:p>
            <a:fld id="{B392138D-50D7-4749-892D-F40CC3044E35}" type="datetimeFigureOut">
              <a:rPr lang="es-EC" smtClean="0"/>
              <a:t>20/5/2019</a:t>
            </a:fld>
            <a:endParaRPr lang="es-EC"/>
          </a:p>
        </p:txBody>
      </p:sp>
      <p:sp>
        <p:nvSpPr>
          <p:cNvPr id="5" name="Footer Placeholder 4"/>
          <p:cNvSpPr>
            <a:spLocks noGrp="1"/>
          </p:cNvSpPr>
          <p:nvPr>
            <p:ph type="ftr" sz="quarter" idx="11"/>
          </p:nvPr>
        </p:nvSpPr>
        <p:spPr>
          <a:xfrm>
            <a:off x="2182708" y="6272784"/>
            <a:ext cx="6327648" cy="365125"/>
          </a:xfrm>
        </p:spPr>
        <p:txBody>
          <a:bodyPr/>
          <a:lstStyle/>
          <a:p>
            <a:endParaRPr lang="es-EC"/>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66D60EB-1B2D-1546-9590-F1D3508A5762}" type="slidenum">
              <a:rPr lang="es-EC" smtClean="0"/>
              <a:t>‹Nº›</a:t>
            </a:fld>
            <a:endParaRPr lang="es-EC"/>
          </a:p>
        </p:txBody>
      </p:sp>
    </p:spTree>
    <p:extLst>
      <p:ext uri="{BB962C8B-B14F-4D97-AF65-F5344CB8AC3E}">
        <p14:creationId xmlns:p14="http://schemas.microsoft.com/office/powerpoint/2010/main" val="1599164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B392138D-50D7-4749-892D-F40CC3044E35}" type="datetimeFigureOut">
              <a:rPr lang="es-EC" smtClean="0"/>
              <a:t>20/5/2019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B66D60EB-1B2D-1546-9590-F1D3508A5762}" type="slidenum">
              <a:rPr lang="es-EC" smtClean="0"/>
              <a:t>‹Nº›</a:t>
            </a:fld>
            <a:endParaRPr lang="es-EC"/>
          </a:p>
        </p:txBody>
      </p:sp>
    </p:spTree>
    <p:extLst>
      <p:ext uri="{BB962C8B-B14F-4D97-AF65-F5344CB8AC3E}">
        <p14:creationId xmlns:p14="http://schemas.microsoft.com/office/powerpoint/2010/main" val="2238579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
Segundo nivel
Tercer nivel
Cuarto nivel
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
Segundo nivel
Tercer nivel
Cuarto nivel
Quinto nivel</a:t>
            </a:r>
            <a:endParaRPr lang="en-US" dirty="0"/>
          </a:p>
        </p:txBody>
      </p:sp>
      <p:sp>
        <p:nvSpPr>
          <p:cNvPr id="7" name="Date Placeholder 6"/>
          <p:cNvSpPr>
            <a:spLocks noGrp="1"/>
          </p:cNvSpPr>
          <p:nvPr>
            <p:ph type="dt" sz="half" idx="10"/>
          </p:nvPr>
        </p:nvSpPr>
        <p:spPr/>
        <p:txBody>
          <a:bodyPr/>
          <a:lstStyle/>
          <a:p>
            <a:fld id="{B392138D-50D7-4749-892D-F40CC3044E35}" type="datetimeFigureOut">
              <a:rPr lang="es-EC" smtClean="0"/>
              <a:t>20/5/2019</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B66D60EB-1B2D-1546-9590-F1D3508A5762}" type="slidenum">
              <a:rPr lang="es-EC" smtClean="0"/>
              <a:t>‹Nº›</a:t>
            </a:fld>
            <a:endParaRPr lang="es-EC"/>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539732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392138D-50D7-4749-892D-F40CC3044E35}" type="datetimeFigureOut">
              <a:rPr lang="es-EC" smtClean="0"/>
              <a:t>20/5/2019</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B66D60EB-1B2D-1546-9590-F1D3508A5762}" type="slidenum">
              <a:rPr lang="es-EC" smtClean="0"/>
              <a:t>‹Nº›</a:t>
            </a:fld>
            <a:endParaRPr lang="es-EC"/>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296883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92138D-50D7-4749-892D-F40CC3044E35}" type="datetimeFigureOut">
              <a:rPr lang="es-EC" smtClean="0"/>
              <a:t>20/5/2019</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B66D60EB-1B2D-1546-9590-F1D3508A5762}" type="slidenum">
              <a:rPr lang="es-EC" smtClean="0"/>
              <a:t>‹Nº›</a:t>
            </a:fld>
            <a:endParaRPr lang="es-EC"/>
          </a:p>
        </p:txBody>
      </p:sp>
    </p:spTree>
    <p:extLst>
      <p:ext uri="{BB962C8B-B14F-4D97-AF65-F5344CB8AC3E}">
        <p14:creationId xmlns:p14="http://schemas.microsoft.com/office/powerpoint/2010/main" val="2675362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s-ES"/>
              <a:t>Editar los estilos de texto del patrón
Segundo nivel
Tercer nivel
Cuarto nivel
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
Segundo nivel
Tercer nivel
Cuarto nivel
Quinto nivel</a:t>
            </a:r>
            <a:endParaRPr lang="en-US"/>
          </a:p>
        </p:txBody>
      </p:sp>
      <p:sp>
        <p:nvSpPr>
          <p:cNvPr id="5" name="Date Placeholder 4"/>
          <p:cNvSpPr>
            <a:spLocks noGrp="1"/>
          </p:cNvSpPr>
          <p:nvPr>
            <p:ph type="dt" sz="half" idx="10"/>
          </p:nvPr>
        </p:nvSpPr>
        <p:spPr/>
        <p:txBody>
          <a:bodyPr/>
          <a:lstStyle/>
          <a:p>
            <a:fld id="{B392138D-50D7-4749-892D-F40CC3044E35}" type="datetimeFigureOut">
              <a:rPr lang="es-EC" smtClean="0"/>
              <a:t>20/5/2019</a:t>
            </a:fld>
            <a:endParaRPr lang="es-EC"/>
          </a:p>
        </p:txBody>
      </p:sp>
      <p:sp>
        <p:nvSpPr>
          <p:cNvPr id="6" name="Footer Placeholder 5"/>
          <p:cNvSpPr>
            <a:spLocks noGrp="1"/>
          </p:cNvSpPr>
          <p:nvPr>
            <p:ph type="ftr" sz="quarter" idx="11"/>
          </p:nvPr>
        </p:nvSpPr>
        <p:spPr/>
        <p:txBody>
          <a:bodyPr/>
          <a:lstStyle/>
          <a:p>
            <a:endParaRPr lang="es-EC"/>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B66D60EB-1B2D-1546-9590-F1D3508A5762}" type="slidenum">
              <a:rPr lang="es-EC" smtClean="0"/>
              <a:t>‹Nº›</a:t>
            </a:fld>
            <a:endParaRPr lang="es-EC"/>
          </a:p>
        </p:txBody>
      </p:sp>
    </p:spTree>
    <p:extLst>
      <p:ext uri="{BB962C8B-B14F-4D97-AF65-F5344CB8AC3E}">
        <p14:creationId xmlns:p14="http://schemas.microsoft.com/office/powerpoint/2010/main" val="284245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
Segundo nivel
Tercer nivel
Cuarto nivel
Quinto nivel</a:t>
            </a:r>
            <a:endParaRPr lang="en-US"/>
          </a:p>
        </p:txBody>
      </p:sp>
      <p:sp>
        <p:nvSpPr>
          <p:cNvPr id="5" name="Date Placeholder 4"/>
          <p:cNvSpPr>
            <a:spLocks noGrp="1"/>
          </p:cNvSpPr>
          <p:nvPr>
            <p:ph type="dt" sz="half" idx="10"/>
          </p:nvPr>
        </p:nvSpPr>
        <p:spPr/>
        <p:txBody>
          <a:bodyPr/>
          <a:lstStyle/>
          <a:p>
            <a:fld id="{B392138D-50D7-4749-892D-F40CC3044E35}" type="datetimeFigureOut">
              <a:rPr lang="es-EC" smtClean="0"/>
              <a:t>20/5/2019</a:t>
            </a:fld>
            <a:endParaRPr lang="es-EC"/>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B66D60EB-1B2D-1546-9590-F1D3508A5762}" type="slidenum">
              <a:rPr lang="es-EC" smtClean="0"/>
              <a:t>‹Nº›</a:t>
            </a:fld>
            <a:endParaRPr lang="es-EC"/>
          </a:p>
        </p:txBody>
      </p:sp>
    </p:spTree>
    <p:extLst>
      <p:ext uri="{BB962C8B-B14F-4D97-AF65-F5344CB8AC3E}">
        <p14:creationId xmlns:p14="http://schemas.microsoft.com/office/powerpoint/2010/main" val="2177639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392138D-50D7-4749-892D-F40CC3044E35}" type="datetimeFigureOut">
              <a:rPr lang="es-EC" smtClean="0"/>
              <a:t>20/5/2019</a:t>
            </a:fld>
            <a:endParaRPr lang="es-EC"/>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s-EC"/>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66D60EB-1B2D-1546-9590-F1D3508A5762}" type="slidenum">
              <a:rPr lang="es-EC" smtClean="0"/>
              <a:t>‹Nº›</a:t>
            </a:fld>
            <a:endParaRPr lang="es-EC"/>
          </a:p>
        </p:txBody>
      </p:sp>
    </p:spTree>
    <p:extLst>
      <p:ext uri="{BB962C8B-B14F-4D97-AF65-F5344CB8AC3E}">
        <p14:creationId xmlns:p14="http://schemas.microsoft.com/office/powerpoint/2010/main" val="32403973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s-es/dotnet/api/system.data.datatable" TargetMode="External"/><Relationship Id="rId2" Type="http://schemas.openxmlformats.org/officeDocument/2006/relationships/hyperlink" Target="https://docs.microsoft.com/es-es/dotnet/api/system.data.sqlclient.sqldataadapter" TargetMode="External"/><Relationship Id="rId1" Type="http://schemas.openxmlformats.org/officeDocument/2006/relationships/slideLayout" Target="../slideLayouts/slideLayout2.xml"/><Relationship Id="rId6" Type="http://schemas.openxmlformats.org/officeDocument/2006/relationships/hyperlink" Target="https://docs.microsoft.com/es-es/dotnet/api/system.windows.forms.datagridview" TargetMode="External"/><Relationship Id="rId5" Type="http://schemas.openxmlformats.org/officeDocument/2006/relationships/hyperlink" Target="https://docs.microsoft.com/es-es/dotnet/api/system.windows.forms.form.load" TargetMode="External"/><Relationship Id="rId4" Type="http://schemas.openxmlformats.org/officeDocument/2006/relationships/hyperlink" Target="https://docs.microsoft.com/es-es/dotnet/api/system.windows.forms.bindingsource"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dotnet/api/system.windows.forms.datagridview?view=netframework-4.8" TargetMode="External"/><Relationship Id="rId2" Type="http://schemas.openxmlformats.org/officeDocument/2006/relationships/hyperlink" Target="https://docs.microsoft.com/en-us/dotnet/api/system.windows.forms.datagridview.-ctor?view=netframework-4.8#System_Windows_Forms_DataGridView__cto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youtube.com/watch?v=ftQXTDQXtkQ"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s-es/dotnet/api/system.windows.forms.bindingsource" TargetMode="External"/><Relationship Id="rId2" Type="http://schemas.openxmlformats.org/officeDocument/2006/relationships/hyperlink" Target="https://docs.microsoft.com/es-es/dotnet/api/system.windows.forms.datagridview" TargetMode="External"/><Relationship Id="rId1" Type="http://schemas.openxmlformats.org/officeDocument/2006/relationships/slideLayout" Target="../slideLayouts/slideLayout2.xml"/><Relationship Id="rId4" Type="http://schemas.openxmlformats.org/officeDocument/2006/relationships/hyperlink" Target="https://docs.microsoft.com/es-es/dotnet/framework/winforms/controls/datagridview-control-overview-windows-form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60126A5-9333-D743-BBD2-3AD17C76314D}"/>
              </a:ext>
            </a:extLst>
          </p:cNvPr>
          <p:cNvSpPr>
            <a:spLocks noGrp="1"/>
          </p:cNvSpPr>
          <p:nvPr>
            <p:ph type="ctrTitle"/>
          </p:nvPr>
        </p:nvSpPr>
        <p:spPr/>
        <p:txBody>
          <a:bodyPr/>
          <a:lstStyle/>
          <a:p>
            <a:r>
              <a:rPr lang="es-EC" dirty="0"/>
              <a:t>Programación Punto Net II</a:t>
            </a:r>
          </a:p>
        </p:txBody>
      </p:sp>
      <p:sp>
        <p:nvSpPr>
          <p:cNvPr id="3" name="Subtítulo 2">
            <a:extLst>
              <a:ext uri="{FF2B5EF4-FFF2-40B4-BE49-F238E27FC236}">
                <a16:creationId xmlns="" xmlns:a16="http://schemas.microsoft.com/office/drawing/2014/main" id="{07EB6569-37C2-1A4B-BE18-366AD02E5D16}"/>
              </a:ext>
            </a:extLst>
          </p:cNvPr>
          <p:cNvSpPr>
            <a:spLocks noGrp="1"/>
          </p:cNvSpPr>
          <p:nvPr>
            <p:ph type="subTitle" idx="1"/>
          </p:nvPr>
        </p:nvSpPr>
        <p:spPr/>
        <p:txBody>
          <a:bodyPr>
            <a:normAutofit/>
          </a:bodyPr>
          <a:lstStyle/>
          <a:p>
            <a:pPr algn="ctr"/>
            <a:r>
              <a:rPr lang="es-EC" sz="2400" dirty="0"/>
              <a:t>Pablo </a:t>
            </a:r>
            <a:r>
              <a:rPr lang="es-EC" sz="2400" dirty="0" smtClean="0"/>
              <a:t>Alejandro </a:t>
            </a:r>
            <a:r>
              <a:rPr lang="es-EC" sz="2400" dirty="0"/>
              <a:t>Quezada Sarmiento</a:t>
            </a:r>
          </a:p>
        </p:txBody>
      </p:sp>
      <p:pic>
        <p:nvPicPr>
          <p:cNvPr id="4" name="0 Imagen" descr="logo.bmp">
            <a:extLst>
              <a:ext uri="{FF2B5EF4-FFF2-40B4-BE49-F238E27FC236}">
                <a16:creationId xmlns="" xmlns:a16="http://schemas.microsoft.com/office/drawing/2014/main" id="{27895F9F-7E14-DF45-BDC7-22508ECA8F1F}"/>
              </a:ext>
            </a:extLst>
          </p:cNvPr>
          <p:cNvPicPr/>
          <p:nvPr/>
        </p:nvPicPr>
        <p:blipFill>
          <a:blip r:embed="rId2">
            <a:extLst>
              <a:ext uri="{28A0092B-C50C-407E-A947-70E740481C1C}">
                <a14:useLocalDpi xmlns:a14="http://schemas.microsoft.com/office/drawing/2010/main" val="0"/>
              </a:ext>
            </a:extLst>
          </a:blip>
          <a:stretch>
            <a:fillRect/>
          </a:stretch>
        </p:blipFill>
        <p:spPr>
          <a:xfrm>
            <a:off x="361966" y="17252"/>
            <a:ext cx="1821163" cy="1531620"/>
          </a:xfrm>
          <a:prstGeom prst="rect">
            <a:avLst/>
          </a:prstGeom>
        </p:spPr>
      </p:pic>
    </p:spTree>
    <p:extLst>
      <p:ext uri="{BB962C8B-B14F-4D97-AF65-F5344CB8AC3E}">
        <p14:creationId xmlns:p14="http://schemas.microsoft.com/office/powerpoint/2010/main" val="2508920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666B5F1-E71C-DE40-8B02-1636B2110A85}"/>
              </a:ext>
            </a:extLst>
          </p:cNvPr>
          <p:cNvSpPr>
            <a:spLocks noGrp="1"/>
          </p:cNvSpPr>
          <p:nvPr>
            <p:ph type="title"/>
          </p:nvPr>
        </p:nvSpPr>
        <p:spPr/>
        <p:txBody>
          <a:bodyPr/>
          <a:lstStyle/>
          <a:p>
            <a:endParaRPr lang="es-EC"/>
          </a:p>
        </p:txBody>
      </p:sp>
      <p:pic>
        <p:nvPicPr>
          <p:cNvPr id="5" name="Marcador de contenido 4">
            <a:extLst>
              <a:ext uri="{FF2B5EF4-FFF2-40B4-BE49-F238E27FC236}">
                <a16:creationId xmlns="" xmlns:a16="http://schemas.microsoft.com/office/drawing/2014/main" id="{98C9A053-064D-A449-8856-E2D7C5F9F909}"/>
              </a:ext>
            </a:extLst>
          </p:cNvPr>
          <p:cNvPicPr>
            <a:picLocks noGrp="1" noChangeAspect="1"/>
          </p:cNvPicPr>
          <p:nvPr>
            <p:ph idx="1"/>
          </p:nvPr>
        </p:nvPicPr>
        <p:blipFill>
          <a:blip r:embed="rId2"/>
          <a:stretch>
            <a:fillRect/>
          </a:stretch>
        </p:blipFill>
        <p:spPr>
          <a:xfrm>
            <a:off x="-1" y="0"/>
            <a:ext cx="12066891" cy="5943600"/>
          </a:xfrm>
        </p:spPr>
      </p:pic>
    </p:spTree>
    <p:extLst>
      <p:ext uri="{BB962C8B-B14F-4D97-AF65-F5344CB8AC3E}">
        <p14:creationId xmlns:p14="http://schemas.microsoft.com/office/powerpoint/2010/main" val="7067778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 xmlns:a16="http://schemas.microsoft.com/office/drawing/2014/main" id="{A4AF3159-7D59-0B42-9DAA-CE364504A4BF}"/>
              </a:ext>
            </a:extLst>
          </p:cNvPr>
          <p:cNvSpPr>
            <a:spLocks noGrp="1"/>
          </p:cNvSpPr>
          <p:nvPr>
            <p:ph idx="1"/>
          </p:nvPr>
        </p:nvSpPr>
        <p:spPr/>
        <p:txBody>
          <a:bodyPr/>
          <a:lstStyle/>
          <a:p>
            <a:pPr algn="just"/>
            <a:r>
              <a:rPr lang="es-EC" sz="2400" dirty="0"/>
              <a:t>Para conectar un control DataGridView a datos:</a:t>
            </a:r>
          </a:p>
          <a:p>
            <a:pPr algn="just"/>
            <a:r>
              <a:rPr lang="es-EC" sz="2400" dirty="0"/>
              <a:t>Implementar un método para controlar los detalles de recuperación de los datos. El siguiente ejemplo de código implementa un GetData método que inicializa un </a:t>
            </a:r>
            <a:r>
              <a:rPr lang="es-EC" sz="2400" dirty="0">
                <a:hlinkClick r:id="rId2"/>
              </a:rPr>
              <a:t>SqlDataAdapter</a:t>
            </a:r>
            <a:r>
              <a:rPr lang="es-EC" sz="2400" dirty="0"/>
              <a:t>y lo usa para rellenar un </a:t>
            </a:r>
            <a:r>
              <a:rPr lang="es-EC" sz="2400" dirty="0">
                <a:hlinkClick r:id="rId3"/>
              </a:rPr>
              <a:t>DataTable</a:t>
            </a:r>
            <a:r>
              <a:rPr lang="es-EC" sz="2400" dirty="0"/>
              <a:t>. A continuación, enlaza la </a:t>
            </a:r>
            <a:r>
              <a:rPr lang="es-EC" sz="2400" dirty="0">
                <a:hlinkClick r:id="rId3"/>
              </a:rPr>
              <a:t>DataTable</a:t>
            </a:r>
            <a:r>
              <a:rPr lang="es-EC" sz="2400" dirty="0"/>
              <a:t> a la </a:t>
            </a:r>
            <a:r>
              <a:rPr lang="es-EC" sz="2400" dirty="0">
                <a:hlinkClick r:id="rId4"/>
              </a:rPr>
              <a:t>BindingSource</a:t>
            </a:r>
            <a:r>
              <a:rPr lang="es-EC" sz="2400" dirty="0"/>
              <a:t>.</a:t>
            </a:r>
          </a:p>
          <a:p>
            <a:pPr algn="just"/>
            <a:r>
              <a:rPr lang="es-EC" sz="2400" dirty="0"/>
              <a:t>En el formulario </a:t>
            </a:r>
            <a:r>
              <a:rPr lang="es-EC" sz="2400" dirty="0">
                <a:hlinkClick r:id="rId5"/>
              </a:rPr>
              <a:t>Load</a:t>
            </a:r>
            <a:r>
              <a:rPr lang="es-EC" sz="2400" dirty="0"/>
              <a:t> controlador de eventos, enlace el </a:t>
            </a:r>
            <a:r>
              <a:rPr lang="es-EC" sz="2400" dirty="0">
                <a:hlinkClick r:id="rId6"/>
              </a:rPr>
              <a:t>DataGridView</a:t>
            </a:r>
            <a:r>
              <a:rPr lang="es-EC" sz="2400" dirty="0"/>
              <a:t> el control a la </a:t>
            </a:r>
            <a:r>
              <a:rPr lang="es-EC" sz="2400" dirty="0">
                <a:hlinkClick r:id="rId4"/>
              </a:rPr>
              <a:t>BindingSource</a:t>
            </a:r>
            <a:r>
              <a:rPr lang="es-EC" sz="2400" dirty="0"/>
              <a:t>y llamar a la GetData método para recuperar los datos.</a:t>
            </a:r>
          </a:p>
          <a:p>
            <a:endParaRPr lang="es-EC" dirty="0"/>
          </a:p>
        </p:txBody>
      </p:sp>
    </p:spTree>
    <p:extLst>
      <p:ext uri="{BB962C8B-B14F-4D97-AF65-F5344CB8AC3E}">
        <p14:creationId xmlns:p14="http://schemas.microsoft.com/office/powerpoint/2010/main" val="6779891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2E1D4BF-9525-6647-BBD8-05397AB33F92}"/>
              </a:ext>
            </a:extLst>
          </p:cNvPr>
          <p:cNvSpPr>
            <a:spLocks noGrp="1"/>
          </p:cNvSpPr>
          <p:nvPr>
            <p:ph type="title"/>
          </p:nvPr>
        </p:nvSpPr>
        <p:spPr/>
        <p:txBody>
          <a:bodyPr/>
          <a:lstStyle/>
          <a:p>
            <a:endParaRPr lang="es-EC"/>
          </a:p>
        </p:txBody>
      </p:sp>
      <p:graphicFrame>
        <p:nvGraphicFramePr>
          <p:cNvPr id="4" name="Marcador de contenido 3">
            <a:extLst>
              <a:ext uri="{FF2B5EF4-FFF2-40B4-BE49-F238E27FC236}">
                <a16:creationId xmlns="" xmlns:a16="http://schemas.microsoft.com/office/drawing/2014/main" id="{DD4F962E-BDA3-6744-99B2-C5B1AD09860E}"/>
              </a:ext>
            </a:extLst>
          </p:cNvPr>
          <p:cNvGraphicFramePr>
            <a:graphicFrameLocks noGrp="1"/>
          </p:cNvGraphicFramePr>
          <p:nvPr>
            <p:ph idx="1"/>
            <p:extLst>
              <p:ext uri="{D42A27DB-BD31-4B8C-83A1-F6EECF244321}">
                <p14:modId xmlns:p14="http://schemas.microsoft.com/office/powerpoint/2010/main" val="2536194166"/>
              </p:ext>
            </p:extLst>
          </p:nvPr>
        </p:nvGraphicFramePr>
        <p:xfrm>
          <a:off x="1257865" y="2198127"/>
          <a:ext cx="10058400" cy="640080"/>
        </p:xfrm>
        <a:graphic>
          <a:graphicData uri="http://schemas.openxmlformats.org/drawingml/2006/table">
            <a:tbl>
              <a:tblPr/>
              <a:tblGrid>
                <a:gridCol w="5029200">
                  <a:extLst>
                    <a:ext uri="{9D8B030D-6E8A-4147-A177-3AD203B41FA5}">
                      <a16:colId xmlns="" xmlns:a16="http://schemas.microsoft.com/office/drawing/2014/main" val="2129267127"/>
                    </a:ext>
                  </a:extLst>
                </a:gridCol>
                <a:gridCol w="5029200">
                  <a:extLst>
                    <a:ext uri="{9D8B030D-6E8A-4147-A177-3AD203B41FA5}">
                      <a16:colId xmlns="" xmlns:a16="http://schemas.microsoft.com/office/drawing/2014/main" val="3482159711"/>
                    </a:ext>
                  </a:extLst>
                </a:gridCol>
              </a:tblGrid>
              <a:tr h="0">
                <a:tc>
                  <a:txBody>
                    <a:bodyPr/>
                    <a:lstStyle/>
                    <a:p>
                      <a:r>
                        <a:rPr lang="es-EC">
                          <a:hlinkClick r:id="rId2"/>
                        </a:rPr>
                        <a:t>DataGridView()</a:t>
                      </a:r>
                      <a:r>
                        <a:rPr lang="es-EC"/>
                        <a:t> </a:t>
                      </a:r>
                    </a:p>
                  </a:txBody>
                  <a:tcPr anchor="ctr">
                    <a:lnL>
                      <a:noFill/>
                    </a:lnL>
                    <a:lnR>
                      <a:noFill/>
                    </a:lnR>
                    <a:lnT>
                      <a:noFill/>
                    </a:lnT>
                    <a:lnB>
                      <a:noFill/>
                    </a:lnB>
                  </a:tcPr>
                </a:tc>
                <a:tc>
                  <a:txBody>
                    <a:bodyPr/>
                    <a:lstStyle/>
                    <a:p>
                      <a:r>
                        <a:rPr lang="es-EC" dirty="0"/>
                        <a:t>Initializes a new instance of the </a:t>
                      </a:r>
                      <a:r>
                        <a:rPr lang="es-EC" dirty="0">
                          <a:hlinkClick r:id="rId3"/>
                        </a:rPr>
                        <a:t>DataGridView</a:t>
                      </a:r>
                      <a:r>
                        <a:rPr lang="es-EC" dirty="0"/>
                        <a:t> class.</a:t>
                      </a:r>
                    </a:p>
                  </a:txBody>
                  <a:tcPr anchor="ctr">
                    <a:lnL>
                      <a:noFill/>
                    </a:lnL>
                    <a:lnR>
                      <a:noFill/>
                    </a:lnR>
                    <a:lnT>
                      <a:noFill/>
                    </a:lnT>
                    <a:lnB>
                      <a:noFill/>
                    </a:lnB>
                  </a:tcPr>
                </a:tc>
                <a:extLst>
                  <a:ext uri="{0D108BD9-81ED-4DB2-BD59-A6C34878D82A}">
                    <a16:rowId xmlns="" xmlns:a16="http://schemas.microsoft.com/office/drawing/2014/main" val="3411558141"/>
                  </a:ext>
                </a:extLst>
              </a:tr>
            </a:tbl>
          </a:graphicData>
        </a:graphic>
      </p:graphicFrame>
      <p:sp>
        <p:nvSpPr>
          <p:cNvPr id="5" name="Rectangle 1">
            <a:extLst>
              <a:ext uri="{FF2B5EF4-FFF2-40B4-BE49-F238E27FC236}">
                <a16:creationId xmlns="" xmlns:a16="http://schemas.microsoft.com/office/drawing/2014/main" id="{70F9B0F7-0C6F-D349-99EF-6EF3A2C5F398}"/>
              </a:ext>
            </a:extLst>
          </p:cNvPr>
          <p:cNvSpPr>
            <a:spLocks noChangeArrowheads="1"/>
          </p:cNvSpPr>
          <p:nvPr/>
        </p:nvSpPr>
        <p:spPr bwMode="auto">
          <a:xfrm>
            <a:off x="187890" y="-16283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C" altLang="es-EC" sz="1500" b="1" i="0" u="none" strike="noStrike" cap="none" normalizeH="0" baseline="0">
                <a:ln>
                  <a:noFill/>
                </a:ln>
                <a:solidFill>
                  <a:schemeClr val="tx1"/>
                </a:solidFill>
                <a:effectLst/>
                <a:latin typeface="Arial" panose="020B0604020202020204" pitchFamily="34" charset="0"/>
              </a:rPr>
              <a:t>Constructors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C" altLang="es-EC" sz="1800" b="0" i="0" u="none" strike="noStrike" cap="none" normalizeH="0" baseline="0">
              <a:ln>
                <a:noFill/>
              </a:ln>
              <a:solidFill>
                <a:schemeClr val="tx1"/>
              </a:solidFill>
              <a:effectLst/>
              <a:latin typeface="Arial" panose="020B0604020202020204" pitchFamily="34" charset="0"/>
            </a:endParaRPr>
          </a:p>
        </p:txBody>
      </p:sp>
      <p:sp>
        <p:nvSpPr>
          <p:cNvPr id="6" name="Rectángulo 5">
            <a:extLst>
              <a:ext uri="{FF2B5EF4-FFF2-40B4-BE49-F238E27FC236}">
                <a16:creationId xmlns="" xmlns:a16="http://schemas.microsoft.com/office/drawing/2014/main" id="{00C83652-E2B5-924C-BEB3-662BC37C391C}"/>
              </a:ext>
            </a:extLst>
          </p:cNvPr>
          <p:cNvSpPr/>
          <p:nvPr/>
        </p:nvSpPr>
        <p:spPr>
          <a:xfrm>
            <a:off x="1469720" y="3869209"/>
            <a:ext cx="9658528" cy="646331"/>
          </a:xfrm>
          <a:prstGeom prst="rect">
            <a:avLst/>
          </a:prstGeom>
        </p:spPr>
        <p:txBody>
          <a:bodyPr wrap="square">
            <a:spAutoFit/>
          </a:bodyPr>
          <a:lstStyle/>
          <a:p>
            <a:r>
              <a:rPr lang="es-EC" dirty="0"/>
              <a:t>https://docs.microsoft.com/en-us/dotnet/api/system.windows.forms.datagridview?view=netframework-4.8</a:t>
            </a:r>
          </a:p>
        </p:txBody>
      </p:sp>
    </p:spTree>
    <p:extLst>
      <p:ext uri="{BB962C8B-B14F-4D97-AF65-F5344CB8AC3E}">
        <p14:creationId xmlns:p14="http://schemas.microsoft.com/office/powerpoint/2010/main" val="5479947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8D6FBA7-F5E6-A045-85E7-AEEB9C437880}"/>
              </a:ext>
            </a:extLst>
          </p:cNvPr>
          <p:cNvSpPr>
            <a:spLocks noGrp="1"/>
          </p:cNvSpPr>
          <p:nvPr>
            <p:ph type="title"/>
          </p:nvPr>
        </p:nvSpPr>
        <p:spPr/>
        <p:txBody>
          <a:bodyPr/>
          <a:lstStyle/>
          <a:p>
            <a:endParaRPr lang="es-EC"/>
          </a:p>
        </p:txBody>
      </p:sp>
      <p:sp>
        <p:nvSpPr>
          <p:cNvPr id="3" name="Marcador de contenido 2">
            <a:extLst>
              <a:ext uri="{FF2B5EF4-FFF2-40B4-BE49-F238E27FC236}">
                <a16:creationId xmlns="" xmlns:a16="http://schemas.microsoft.com/office/drawing/2014/main" id="{DB4F524E-EA6E-F14B-80E2-DB3F185CC565}"/>
              </a:ext>
            </a:extLst>
          </p:cNvPr>
          <p:cNvSpPr>
            <a:spLocks noGrp="1"/>
          </p:cNvSpPr>
          <p:nvPr>
            <p:ph idx="1"/>
          </p:nvPr>
        </p:nvSpPr>
        <p:spPr/>
        <p:txBody>
          <a:bodyPr/>
          <a:lstStyle/>
          <a:p>
            <a:r>
              <a:rPr lang="es-EC" dirty="0"/>
              <a:t>Para crear un GridView desde un objeto crearemos dos controles: </a:t>
            </a:r>
          </a:p>
          <a:p>
            <a:r>
              <a:rPr lang="es-EC" dirty="0"/>
              <a:t>un origen de datos (ObjectDataSource) y el GridView propiamente dicho.Pero si no tenemos nada en la página lo más fácil es arrastrar un GridView nuevo y él se encargará del ObjectDataSource y de vincularlos. </a:t>
            </a:r>
          </a:p>
          <a:p>
            <a:endParaRPr lang="es-EC" dirty="0"/>
          </a:p>
          <a:p>
            <a:endParaRPr lang="es-EC" dirty="0"/>
          </a:p>
          <a:p>
            <a:r>
              <a:rPr lang="es-EC"/>
              <a:t>https://si.ua.es/es/documentacion/asp-net-programacion-avanzada/documentos/temas/tema-de-gridview.pdf</a:t>
            </a:r>
            <a:endParaRPr lang="es-EC" dirty="0"/>
          </a:p>
        </p:txBody>
      </p:sp>
    </p:spTree>
    <p:extLst>
      <p:ext uri="{BB962C8B-B14F-4D97-AF65-F5344CB8AC3E}">
        <p14:creationId xmlns:p14="http://schemas.microsoft.com/office/powerpoint/2010/main" val="2138183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smtClean="0"/>
              <a:t>Controles</a:t>
            </a:r>
            <a:endParaRPr lang="es-EC" dirty="0"/>
          </a:p>
        </p:txBody>
      </p:sp>
      <p:sp>
        <p:nvSpPr>
          <p:cNvPr id="3" name="2 Marcador de contenido"/>
          <p:cNvSpPr>
            <a:spLocks noGrp="1"/>
          </p:cNvSpPr>
          <p:nvPr>
            <p:ph idx="1"/>
          </p:nvPr>
        </p:nvSpPr>
        <p:spPr/>
        <p:txBody>
          <a:bodyPr/>
          <a:lstStyle/>
          <a:p>
            <a:r>
              <a:rPr lang="es-EC" dirty="0" smtClean="0"/>
              <a:t>Revisión</a:t>
            </a:r>
          </a:p>
          <a:p>
            <a:endParaRPr lang="es-EC" b="1" dirty="0"/>
          </a:p>
          <a:p>
            <a:r>
              <a:rPr lang="es-EC" b="1" dirty="0"/>
              <a:t>https://www.guru99.com/c-sharp-windows-forms-application.html</a:t>
            </a:r>
          </a:p>
        </p:txBody>
      </p:sp>
    </p:spTree>
    <p:extLst>
      <p:ext uri="{BB962C8B-B14F-4D97-AF65-F5344CB8AC3E}">
        <p14:creationId xmlns:p14="http://schemas.microsoft.com/office/powerpoint/2010/main" val="40722088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9D27B8A-F838-0D48-AA0F-79C1DBC94A94}"/>
              </a:ext>
            </a:extLst>
          </p:cNvPr>
          <p:cNvSpPr>
            <a:spLocks noGrp="1"/>
          </p:cNvSpPr>
          <p:nvPr>
            <p:ph type="title"/>
          </p:nvPr>
        </p:nvSpPr>
        <p:spPr/>
        <p:txBody>
          <a:bodyPr/>
          <a:lstStyle/>
          <a:p>
            <a:r>
              <a:rPr lang="es-EC" dirty="0"/>
              <a:t>EJEMPLO</a:t>
            </a:r>
          </a:p>
        </p:txBody>
      </p:sp>
      <p:sp>
        <p:nvSpPr>
          <p:cNvPr id="3" name="Marcador de contenido 2">
            <a:extLst>
              <a:ext uri="{FF2B5EF4-FFF2-40B4-BE49-F238E27FC236}">
                <a16:creationId xmlns="" xmlns:a16="http://schemas.microsoft.com/office/drawing/2014/main" id="{8FFDD18C-7263-0548-AA4C-D26367FAFC20}"/>
              </a:ext>
            </a:extLst>
          </p:cNvPr>
          <p:cNvSpPr>
            <a:spLocks noGrp="1"/>
          </p:cNvSpPr>
          <p:nvPr>
            <p:ph idx="1"/>
          </p:nvPr>
        </p:nvSpPr>
        <p:spPr/>
        <p:txBody>
          <a:bodyPr/>
          <a:lstStyle/>
          <a:p>
            <a:r>
              <a:rPr lang="es-EC" dirty="0">
                <a:hlinkClick r:id="rId2"/>
              </a:rPr>
              <a:t>https://www.youtube.com/watch?v=ftQXTDQXtkQ</a:t>
            </a:r>
            <a:endParaRPr lang="es-EC" dirty="0"/>
          </a:p>
          <a:p>
            <a:endParaRPr lang="es-EC" dirty="0"/>
          </a:p>
          <a:p>
            <a:endParaRPr lang="es-EC" sz="2800" b="1" dirty="0"/>
          </a:p>
          <a:p>
            <a:r>
              <a:rPr lang="es-EC" sz="2800" b="1" dirty="0"/>
              <a:t>Ejercicios:</a:t>
            </a:r>
          </a:p>
          <a:p>
            <a:endParaRPr lang="es-EC" dirty="0"/>
          </a:p>
          <a:p>
            <a:r>
              <a:rPr lang="es-EC" b="1" dirty="0"/>
              <a:t>Agenda Telefónica</a:t>
            </a:r>
          </a:p>
          <a:p>
            <a:r>
              <a:rPr lang="es-EC" b="1" dirty="0"/>
              <a:t>Registro de </a:t>
            </a:r>
            <a:r>
              <a:rPr lang="es-EC" b="1" dirty="0" smtClean="0"/>
              <a:t>Estudiantes (30 campos)</a:t>
            </a:r>
            <a:endParaRPr lang="es-EC" b="1" dirty="0"/>
          </a:p>
          <a:p>
            <a:r>
              <a:rPr lang="es-EC" b="1" dirty="0"/>
              <a:t>Compra y Venta de </a:t>
            </a:r>
            <a:r>
              <a:rPr lang="es-EC" b="1" dirty="0" smtClean="0"/>
              <a:t>Vehículos</a:t>
            </a:r>
          </a:p>
          <a:p>
            <a:endParaRPr lang="es-EC" dirty="0" smtClean="0"/>
          </a:p>
        </p:txBody>
      </p:sp>
    </p:spTree>
    <p:extLst>
      <p:ext uri="{BB962C8B-B14F-4D97-AF65-F5344CB8AC3E}">
        <p14:creationId xmlns:p14="http://schemas.microsoft.com/office/powerpoint/2010/main" val="31858025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smtClean="0"/>
              <a:t>CUADROS DE DIALOGO</a:t>
            </a:r>
            <a:endParaRPr lang="es-EC" dirty="0"/>
          </a:p>
        </p:txBody>
      </p:sp>
      <p:sp>
        <p:nvSpPr>
          <p:cNvPr id="3" name="2 Marcador de contenido"/>
          <p:cNvSpPr>
            <a:spLocks noGrp="1"/>
          </p:cNvSpPr>
          <p:nvPr>
            <p:ph idx="1"/>
          </p:nvPr>
        </p:nvSpPr>
        <p:spPr/>
        <p:txBody>
          <a:bodyPr/>
          <a:lstStyle/>
          <a:p>
            <a:r>
              <a:rPr lang="es-EC" dirty="0"/>
              <a:t>Las aplicaciones independientes tienen normalmente una ventana principal que muestra los datos principales en el que la aplicación funciona y expone la funcionalidad para procesar los datos a través de interfaz de usuario (UI) mecanismos, como las barras de menús, barras de herramientas y barras de estado. Una aplicación no trivial también puede mostrar ventanas adicionales para realizar lo siguiente:</a:t>
            </a:r>
          </a:p>
          <a:p>
            <a:r>
              <a:rPr lang="es-EC" dirty="0"/>
              <a:t>Mostrar información específica a los usuarios.</a:t>
            </a:r>
          </a:p>
          <a:p>
            <a:r>
              <a:rPr lang="es-EC" dirty="0"/>
              <a:t>Recopilar información de los usuarios.</a:t>
            </a:r>
          </a:p>
          <a:p>
            <a:r>
              <a:rPr lang="es-EC" dirty="0"/>
              <a:t>Mostrar y recopilar información.</a:t>
            </a:r>
          </a:p>
          <a:p>
            <a:endParaRPr lang="es-EC" dirty="0"/>
          </a:p>
        </p:txBody>
      </p:sp>
    </p:spTree>
    <p:extLst>
      <p:ext uri="{BB962C8B-B14F-4D97-AF65-F5344CB8AC3E}">
        <p14:creationId xmlns:p14="http://schemas.microsoft.com/office/powerpoint/2010/main" val="23766593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C"/>
          </a:p>
        </p:txBody>
      </p:sp>
      <p:sp>
        <p:nvSpPr>
          <p:cNvPr id="3" name="2 Marcador de contenido"/>
          <p:cNvSpPr>
            <a:spLocks noGrp="1"/>
          </p:cNvSpPr>
          <p:nvPr>
            <p:ph idx="1"/>
          </p:nvPr>
        </p:nvSpPr>
        <p:spPr/>
        <p:txBody>
          <a:bodyPr/>
          <a:lstStyle/>
          <a:p>
            <a:r>
              <a:rPr lang="es-EC" dirty="0"/>
              <a:t>Estos tipos de ventanas se conocen como </a:t>
            </a:r>
            <a:r>
              <a:rPr lang="es-EC" i="1" dirty="0"/>
              <a:t>cuadros de diálogo</a:t>
            </a:r>
            <a:r>
              <a:rPr lang="es-EC" dirty="0"/>
              <a:t>, y hay dos tipos: </a:t>
            </a:r>
            <a:endParaRPr lang="es-EC" dirty="0" smtClean="0"/>
          </a:p>
          <a:p>
            <a:endParaRPr lang="es-EC" dirty="0"/>
          </a:p>
          <a:p>
            <a:r>
              <a:rPr lang="es-EC" dirty="0"/>
              <a:t>M</a:t>
            </a:r>
            <a:r>
              <a:rPr lang="es-EC" dirty="0" smtClean="0"/>
              <a:t>odales </a:t>
            </a:r>
            <a:r>
              <a:rPr lang="es-EC" dirty="0"/>
              <a:t>y </a:t>
            </a:r>
            <a:endParaRPr lang="es-EC" dirty="0" smtClean="0"/>
          </a:p>
          <a:p>
            <a:r>
              <a:rPr lang="es-EC" dirty="0"/>
              <a:t>N</a:t>
            </a:r>
            <a:r>
              <a:rPr lang="es-EC" dirty="0" smtClean="0"/>
              <a:t>o </a:t>
            </a:r>
            <a:r>
              <a:rPr lang="es-EC" dirty="0"/>
              <a:t>modales.</a:t>
            </a:r>
          </a:p>
        </p:txBody>
      </p:sp>
    </p:spTree>
    <p:extLst>
      <p:ext uri="{BB962C8B-B14F-4D97-AF65-F5344CB8AC3E}">
        <p14:creationId xmlns:p14="http://schemas.microsoft.com/office/powerpoint/2010/main" val="839916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C"/>
          </a:p>
        </p:txBody>
      </p:sp>
      <p:sp>
        <p:nvSpPr>
          <p:cNvPr id="3" name="2 Marcador de contenido"/>
          <p:cNvSpPr>
            <a:spLocks noGrp="1"/>
          </p:cNvSpPr>
          <p:nvPr>
            <p:ph idx="1"/>
          </p:nvPr>
        </p:nvSpPr>
        <p:spPr/>
        <p:txBody>
          <a:bodyPr/>
          <a:lstStyle/>
          <a:p>
            <a:r>
              <a:rPr lang="es-EC" dirty="0"/>
              <a:t>Un </a:t>
            </a:r>
            <a:r>
              <a:rPr lang="es-EC" i="1" dirty="0"/>
              <a:t>modal</a:t>
            </a:r>
            <a:r>
              <a:rPr lang="es-EC" dirty="0"/>
              <a:t> cuadro de diálogo se muestra una función cuando la función necesita datos adicionales de un usuario para continuar. Como la función depende del cuadro de diálogo modal para recopilar datos, el cuadro de diálogo modal también impide que un usuario active otras ventanas de la aplicación mientras permanece abierto. En la mayoría de los casos, un cuadro de diálogo modal permite que un usuario indique cuando ha terminado con el cuadro de diálogo modal presionando un </a:t>
            </a:r>
            <a:r>
              <a:rPr lang="es-EC" b="1" dirty="0"/>
              <a:t>Aceptar</a:t>
            </a:r>
            <a:r>
              <a:rPr lang="es-EC" dirty="0"/>
              <a:t> o </a:t>
            </a:r>
            <a:r>
              <a:rPr lang="es-EC" b="1" dirty="0"/>
              <a:t>cancelar</a:t>
            </a:r>
            <a:r>
              <a:rPr lang="es-EC" dirty="0"/>
              <a:t> botón. Al presionar el </a:t>
            </a:r>
            <a:r>
              <a:rPr lang="es-EC" b="1" dirty="0"/>
              <a:t>Aceptar</a:t>
            </a:r>
            <a:r>
              <a:rPr lang="es-EC" dirty="0"/>
              <a:t> botón indica que el usuario ha especificado los datos y quiere que la función continúe procesando esos datos. Al presionar el </a:t>
            </a:r>
            <a:r>
              <a:rPr lang="es-EC" b="1" dirty="0"/>
              <a:t>cancelar</a:t>
            </a:r>
            <a:r>
              <a:rPr lang="es-EC" dirty="0"/>
              <a:t> botón indica que un usuario desea detener la ejecución de la función. Los ejemplos más comunes de cuadros de diálogo modales se muestran para abrir, guardar e imprimir dato</a:t>
            </a:r>
          </a:p>
        </p:txBody>
      </p:sp>
    </p:spTree>
    <p:extLst>
      <p:ext uri="{BB962C8B-B14F-4D97-AF65-F5344CB8AC3E}">
        <p14:creationId xmlns:p14="http://schemas.microsoft.com/office/powerpoint/2010/main" val="34549203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C"/>
          </a:p>
        </p:txBody>
      </p:sp>
      <p:sp>
        <p:nvSpPr>
          <p:cNvPr id="3" name="2 Marcador de contenido"/>
          <p:cNvSpPr>
            <a:spLocks noGrp="1"/>
          </p:cNvSpPr>
          <p:nvPr>
            <p:ph idx="1"/>
          </p:nvPr>
        </p:nvSpPr>
        <p:spPr/>
        <p:txBody>
          <a:bodyPr/>
          <a:lstStyle/>
          <a:p>
            <a:r>
              <a:rPr lang="es-EC" dirty="0"/>
              <a:t>Un </a:t>
            </a:r>
            <a:r>
              <a:rPr lang="es-EC" i="1" dirty="0"/>
              <a:t>no modal</a:t>
            </a:r>
            <a:r>
              <a:rPr lang="es-EC" dirty="0"/>
              <a:t> cuadro de diálogo, por otro lado, no impide que un usuario active otras ventanas mientras está abierto. Por ejemplo, si un usuario quiere buscar las repeticiones de una palabra determinada en un documento, a menudo una ventana principal abrirá un cuadro de diálogo para solicitar al usuario la palabra que está buscando. En cambio, como buscar una palabra no impide que un usuario edite el documento, el cuadro de diálogo no necesita ser modal. Un cuadro de diálogo no modal proporciona al menos un </a:t>
            </a:r>
            <a:r>
              <a:rPr lang="es-EC" b="1" dirty="0"/>
              <a:t>cerrar</a:t>
            </a:r>
            <a:r>
              <a:rPr lang="es-EC" dirty="0"/>
              <a:t> botón para cerrar el cuadro de diálogo y puede proporcionar botones adicionales para ejecutar funciones específicas, como un </a:t>
            </a:r>
            <a:r>
              <a:rPr lang="es-EC" b="1" dirty="0"/>
              <a:t>Buscar siguiente</a:t>
            </a:r>
            <a:r>
              <a:rPr lang="es-EC" dirty="0"/>
              <a:t> botón para buscar la siguiente palabra que coincide con los criterios de búsqueda de una búsqueda de palabras.</a:t>
            </a:r>
          </a:p>
        </p:txBody>
      </p:sp>
    </p:spTree>
    <p:extLst>
      <p:ext uri="{BB962C8B-B14F-4D97-AF65-F5344CB8AC3E}">
        <p14:creationId xmlns:p14="http://schemas.microsoft.com/office/powerpoint/2010/main" val="1988272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AGENDA</a:t>
            </a:r>
            <a:endParaRPr lang="es-EC" dirty="0"/>
          </a:p>
        </p:txBody>
      </p:sp>
      <p:sp>
        <p:nvSpPr>
          <p:cNvPr id="3" name="2 Marcador de contenido"/>
          <p:cNvSpPr>
            <a:spLocks noGrp="1"/>
          </p:cNvSpPr>
          <p:nvPr>
            <p:ph idx="1"/>
          </p:nvPr>
        </p:nvSpPr>
        <p:spPr/>
        <p:txBody>
          <a:bodyPr/>
          <a:lstStyle/>
          <a:p>
            <a:r>
              <a:rPr lang="en-US" b="1" dirty="0" err="1" smtClean="0"/>
              <a:t>Temario</a:t>
            </a:r>
            <a:endParaRPr lang="en-US" b="1" dirty="0" smtClean="0"/>
          </a:p>
          <a:p>
            <a:r>
              <a:rPr lang="en-US" b="1" dirty="0" err="1" smtClean="0"/>
              <a:t>Proyectos</a:t>
            </a:r>
            <a:r>
              <a:rPr lang="en-US" b="1" dirty="0" smtClean="0"/>
              <a:t>:</a:t>
            </a:r>
          </a:p>
          <a:p>
            <a:pPr marL="0" indent="0">
              <a:buNone/>
            </a:pPr>
            <a:r>
              <a:rPr lang="en-US" dirty="0" smtClean="0"/>
              <a:t>1. </a:t>
            </a:r>
            <a:r>
              <a:rPr lang="en-US" dirty="0" err="1" smtClean="0"/>
              <a:t>Aplicativo</a:t>
            </a:r>
            <a:r>
              <a:rPr lang="en-US" dirty="0" smtClean="0"/>
              <a:t> final de </a:t>
            </a:r>
            <a:r>
              <a:rPr lang="en-US" dirty="0" err="1" smtClean="0"/>
              <a:t>Ciclo</a:t>
            </a:r>
            <a:r>
              <a:rPr lang="en-US" dirty="0" smtClean="0"/>
              <a:t>: </a:t>
            </a:r>
            <a:r>
              <a:rPr lang="en-US" dirty="0" err="1" smtClean="0"/>
              <a:t>Temas</a:t>
            </a:r>
            <a:r>
              <a:rPr lang="en-US" dirty="0" smtClean="0"/>
              <a:t> del </a:t>
            </a:r>
            <a:r>
              <a:rPr lang="en-US" dirty="0" err="1" smtClean="0"/>
              <a:t>Ciclo</a:t>
            </a:r>
            <a:r>
              <a:rPr lang="en-US" dirty="0" smtClean="0"/>
              <a:t> y </a:t>
            </a:r>
            <a:r>
              <a:rPr lang="en-US" dirty="0" err="1" smtClean="0"/>
              <a:t>documento</a:t>
            </a:r>
            <a:r>
              <a:rPr lang="en-US" dirty="0" smtClean="0"/>
              <a:t>.</a:t>
            </a:r>
          </a:p>
          <a:p>
            <a:pPr marL="0" indent="0">
              <a:buNone/>
            </a:pPr>
            <a:r>
              <a:rPr lang="en-US" dirty="0" smtClean="0"/>
              <a:t>2. Cloud Computing:  </a:t>
            </a:r>
            <a:r>
              <a:rPr lang="en-US" dirty="0" err="1" smtClean="0"/>
              <a:t>Portafolio</a:t>
            </a:r>
            <a:r>
              <a:rPr lang="en-US" dirty="0" smtClean="0"/>
              <a:t> del </a:t>
            </a:r>
            <a:r>
              <a:rPr lang="en-US" dirty="0" err="1" smtClean="0"/>
              <a:t>Componente</a:t>
            </a:r>
            <a:r>
              <a:rPr lang="es-EC" dirty="0" smtClean="0"/>
              <a:t>, Herramientas de Programación</a:t>
            </a:r>
          </a:p>
          <a:p>
            <a:pPr marL="0" indent="0">
              <a:buNone/>
            </a:pPr>
            <a:r>
              <a:rPr lang="es-EC" dirty="0" smtClean="0"/>
              <a:t> </a:t>
            </a:r>
            <a:endParaRPr lang="en-US" dirty="0" smtClean="0"/>
          </a:p>
        </p:txBody>
      </p:sp>
    </p:spTree>
    <p:extLst>
      <p:ext uri="{BB962C8B-B14F-4D97-AF65-F5344CB8AC3E}">
        <p14:creationId xmlns:p14="http://schemas.microsoft.com/office/powerpoint/2010/main" val="37095643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C"/>
          </a:p>
        </p:txBody>
      </p:sp>
      <p:sp>
        <p:nvSpPr>
          <p:cNvPr id="3" name="2 Marcador de contenido"/>
          <p:cNvSpPr>
            <a:spLocks noGrp="1"/>
          </p:cNvSpPr>
          <p:nvPr>
            <p:ph idx="1"/>
          </p:nvPr>
        </p:nvSpPr>
        <p:spPr/>
        <p:txBody>
          <a:bodyPr/>
          <a:lstStyle/>
          <a:p>
            <a:r>
              <a:rPr lang="es-EC" dirty="0"/>
              <a:t>Un </a:t>
            </a:r>
            <a:r>
              <a:rPr lang="es-EC" i="1" dirty="0"/>
              <a:t>cuadro de mensaje</a:t>
            </a:r>
            <a:r>
              <a:rPr lang="es-EC" dirty="0"/>
              <a:t> es un cuadro de diálogo que puede usarse para mostrar información textual y permitir a los usuarios tomar decisiones con los botones. En la siguiente figura se muestra un cuadro de mensaje que muestra información de texto, realiza una pregunta y proporciona tres botones al usuario para responderla</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7138" y="4166738"/>
            <a:ext cx="4657725"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3163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C"/>
          </a:p>
        </p:txBody>
      </p:sp>
      <p:sp>
        <p:nvSpPr>
          <p:cNvPr id="3" name="2 Marcador de contenido"/>
          <p:cNvSpPr>
            <a:spLocks noGrp="1"/>
          </p:cNvSpPr>
          <p:nvPr>
            <p:ph idx="1"/>
          </p:nvPr>
        </p:nvSpPr>
        <p:spPr/>
        <p:txBody>
          <a:bodyPr/>
          <a:lstStyle/>
          <a:p>
            <a:r>
              <a:rPr lang="es-EC" dirty="0"/>
              <a:t>// Configure </a:t>
            </a:r>
            <a:r>
              <a:rPr lang="es-EC" dirty="0" err="1"/>
              <a:t>the</a:t>
            </a:r>
            <a:r>
              <a:rPr lang="es-EC" dirty="0"/>
              <a:t> </a:t>
            </a:r>
            <a:r>
              <a:rPr lang="es-EC" dirty="0" err="1"/>
              <a:t>message</a:t>
            </a:r>
            <a:r>
              <a:rPr lang="es-EC" dirty="0"/>
              <a:t> box </a:t>
            </a:r>
            <a:r>
              <a:rPr lang="es-EC" dirty="0" err="1"/>
              <a:t>to</a:t>
            </a:r>
            <a:r>
              <a:rPr lang="es-EC" dirty="0"/>
              <a:t> be </a:t>
            </a:r>
            <a:r>
              <a:rPr lang="es-EC" dirty="0" err="1"/>
              <a:t>displayed</a:t>
            </a:r>
            <a:endParaRPr lang="es-EC" dirty="0"/>
          </a:p>
          <a:p>
            <a:r>
              <a:rPr lang="es-EC" dirty="0" err="1"/>
              <a:t>string</a:t>
            </a:r>
            <a:r>
              <a:rPr lang="es-EC" dirty="0"/>
              <a:t> </a:t>
            </a:r>
            <a:r>
              <a:rPr lang="es-EC" dirty="0" err="1"/>
              <a:t>messageBoxText</a:t>
            </a:r>
            <a:r>
              <a:rPr lang="es-EC" dirty="0"/>
              <a:t> = "Do </a:t>
            </a:r>
            <a:r>
              <a:rPr lang="es-EC" dirty="0" err="1"/>
              <a:t>you</a:t>
            </a:r>
            <a:r>
              <a:rPr lang="es-EC" dirty="0"/>
              <a:t> </a:t>
            </a:r>
            <a:r>
              <a:rPr lang="es-EC" dirty="0" err="1"/>
              <a:t>want</a:t>
            </a:r>
            <a:r>
              <a:rPr lang="es-EC" dirty="0"/>
              <a:t> </a:t>
            </a:r>
            <a:r>
              <a:rPr lang="es-EC" dirty="0" err="1"/>
              <a:t>to</a:t>
            </a:r>
            <a:r>
              <a:rPr lang="es-EC" dirty="0"/>
              <a:t> </a:t>
            </a:r>
            <a:r>
              <a:rPr lang="es-EC" dirty="0" err="1"/>
              <a:t>save</a:t>
            </a:r>
            <a:r>
              <a:rPr lang="es-EC" dirty="0"/>
              <a:t> </a:t>
            </a:r>
            <a:r>
              <a:rPr lang="es-EC" dirty="0" err="1"/>
              <a:t>changes</a:t>
            </a:r>
            <a:r>
              <a:rPr lang="es-EC" dirty="0"/>
              <a:t>?";</a:t>
            </a:r>
          </a:p>
          <a:p>
            <a:r>
              <a:rPr lang="es-EC" dirty="0" err="1"/>
              <a:t>string</a:t>
            </a:r>
            <a:r>
              <a:rPr lang="es-EC" dirty="0"/>
              <a:t> </a:t>
            </a:r>
            <a:r>
              <a:rPr lang="es-EC" dirty="0" err="1"/>
              <a:t>caption</a:t>
            </a:r>
            <a:r>
              <a:rPr lang="es-EC" dirty="0"/>
              <a:t> = "Word </a:t>
            </a:r>
            <a:r>
              <a:rPr lang="es-EC" dirty="0" err="1"/>
              <a:t>Processor</a:t>
            </a:r>
            <a:r>
              <a:rPr lang="es-EC" dirty="0"/>
              <a:t>";</a:t>
            </a:r>
          </a:p>
          <a:p>
            <a:r>
              <a:rPr lang="es-EC" dirty="0" err="1"/>
              <a:t>MessageBoxButton</a:t>
            </a:r>
            <a:r>
              <a:rPr lang="es-EC" dirty="0"/>
              <a:t> </a:t>
            </a:r>
            <a:r>
              <a:rPr lang="es-EC" dirty="0" err="1"/>
              <a:t>button</a:t>
            </a:r>
            <a:r>
              <a:rPr lang="es-EC" dirty="0"/>
              <a:t> = </a:t>
            </a:r>
            <a:r>
              <a:rPr lang="es-EC" dirty="0" err="1"/>
              <a:t>MessageBoxButton.YesNoCancel</a:t>
            </a:r>
            <a:r>
              <a:rPr lang="es-EC" dirty="0"/>
              <a:t>;</a:t>
            </a:r>
          </a:p>
          <a:p>
            <a:r>
              <a:rPr lang="es-EC" dirty="0" err="1"/>
              <a:t>MessageBoxImage</a:t>
            </a:r>
            <a:r>
              <a:rPr lang="es-EC" dirty="0"/>
              <a:t> </a:t>
            </a:r>
            <a:r>
              <a:rPr lang="es-EC" dirty="0" err="1"/>
              <a:t>icon</a:t>
            </a:r>
            <a:r>
              <a:rPr lang="es-EC" dirty="0"/>
              <a:t> = </a:t>
            </a:r>
            <a:r>
              <a:rPr lang="es-EC" dirty="0" err="1"/>
              <a:t>MessageBoxImage.Warning</a:t>
            </a:r>
            <a:r>
              <a:rPr lang="es-EC" dirty="0"/>
              <a:t>;</a:t>
            </a:r>
          </a:p>
        </p:txBody>
      </p:sp>
    </p:spTree>
    <p:extLst>
      <p:ext uri="{BB962C8B-B14F-4D97-AF65-F5344CB8AC3E}">
        <p14:creationId xmlns:p14="http://schemas.microsoft.com/office/powerpoint/2010/main" val="7887872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C"/>
          </a:p>
        </p:txBody>
      </p:sp>
      <p:sp>
        <p:nvSpPr>
          <p:cNvPr id="3" name="2 Marcador de contenido"/>
          <p:cNvSpPr>
            <a:spLocks noGrp="1"/>
          </p:cNvSpPr>
          <p:nvPr>
            <p:ph idx="1"/>
          </p:nvPr>
        </p:nvSpPr>
        <p:spPr/>
        <p:txBody>
          <a:bodyPr/>
          <a:lstStyle/>
          <a:p>
            <a:r>
              <a:rPr lang="en-US" dirty="0"/>
              <a:t>C# // Display message box </a:t>
            </a:r>
            <a:r>
              <a:rPr lang="en-US" dirty="0" err="1"/>
              <a:t>MessageBox.Show</a:t>
            </a:r>
            <a:r>
              <a:rPr lang="en-US" dirty="0"/>
              <a:t>(</a:t>
            </a:r>
            <a:r>
              <a:rPr lang="en-US" dirty="0" err="1"/>
              <a:t>messageBoxText</a:t>
            </a:r>
            <a:r>
              <a:rPr lang="en-US" dirty="0"/>
              <a:t>, caption, button, icon</a:t>
            </a:r>
            <a:r>
              <a:rPr lang="en-US" dirty="0" smtClean="0"/>
              <a:t>);</a:t>
            </a:r>
          </a:p>
          <a:p>
            <a:endParaRPr lang="en-US" dirty="0"/>
          </a:p>
          <a:p>
            <a:r>
              <a:rPr lang="es-EC" dirty="0"/>
              <a:t>https://docs.microsoft.com/es-es/dotnet/framework/winforms/how-to-display-dialog-boxes-for-windows-forms</a:t>
            </a:r>
          </a:p>
        </p:txBody>
      </p:sp>
    </p:spTree>
    <p:extLst>
      <p:ext uri="{BB962C8B-B14F-4D97-AF65-F5344CB8AC3E}">
        <p14:creationId xmlns:p14="http://schemas.microsoft.com/office/powerpoint/2010/main" val="37815333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C"/>
          </a:p>
        </p:txBody>
      </p:sp>
      <p:pic>
        <p:nvPicPr>
          <p:cNvPr id="5" name="4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8191" y="2120900"/>
            <a:ext cx="8961967" cy="4051300"/>
          </a:xfrm>
        </p:spPr>
      </p:pic>
    </p:spTree>
    <p:extLst>
      <p:ext uri="{BB962C8B-B14F-4D97-AF65-F5344CB8AC3E}">
        <p14:creationId xmlns:p14="http://schemas.microsoft.com/office/powerpoint/2010/main" val="30613793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048000" y="2967335"/>
            <a:ext cx="6096000" cy="923330"/>
          </a:xfrm>
          <a:prstGeom prst="rect">
            <a:avLst/>
          </a:prstGeom>
        </p:spPr>
        <p:txBody>
          <a:bodyPr>
            <a:spAutoFit/>
          </a:bodyPr>
          <a:lstStyle/>
          <a:p>
            <a:r>
              <a:rPr lang="es-EC" dirty="0"/>
              <a:t>https://docs.microsoft.com/es-es/dotnet/api/system.windows.messagebox?view=netframework-4.8</a:t>
            </a:r>
          </a:p>
        </p:txBody>
      </p:sp>
    </p:spTree>
    <p:extLst>
      <p:ext uri="{BB962C8B-B14F-4D97-AF65-F5344CB8AC3E}">
        <p14:creationId xmlns:p14="http://schemas.microsoft.com/office/powerpoint/2010/main" val="19655717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5F68771-9C49-F746-84DD-09CF18C38034}"/>
              </a:ext>
            </a:extLst>
          </p:cNvPr>
          <p:cNvSpPr>
            <a:spLocks noGrp="1"/>
          </p:cNvSpPr>
          <p:nvPr>
            <p:ph type="title"/>
          </p:nvPr>
        </p:nvSpPr>
        <p:spPr/>
        <p:txBody>
          <a:bodyPr/>
          <a:lstStyle/>
          <a:p>
            <a:r>
              <a:rPr lang="es-EC" dirty="0"/>
              <a:t>tEMA:</a:t>
            </a:r>
          </a:p>
        </p:txBody>
      </p:sp>
      <p:sp>
        <p:nvSpPr>
          <p:cNvPr id="3" name="Marcador de contenido 2">
            <a:extLst>
              <a:ext uri="{FF2B5EF4-FFF2-40B4-BE49-F238E27FC236}">
                <a16:creationId xmlns="" xmlns:a16="http://schemas.microsoft.com/office/drawing/2014/main" id="{980EC27D-CC8C-6A45-BC09-739FE3565DC0}"/>
              </a:ext>
            </a:extLst>
          </p:cNvPr>
          <p:cNvSpPr>
            <a:spLocks noGrp="1"/>
          </p:cNvSpPr>
          <p:nvPr>
            <p:ph idx="1"/>
          </p:nvPr>
        </p:nvSpPr>
        <p:spPr>
          <a:xfrm>
            <a:off x="1069848" y="2121408"/>
            <a:ext cx="10058400" cy="576072"/>
          </a:xfrm>
        </p:spPr>
        <p:txBody>
          <a:bodyPr>
            <a:noAutofit/>
          </a:bodyPr>
          <a:lstStyle/>
          <a:p>
            <a:pPr algn="ctr"/>
            <a:r>
              <a:rPr lang="es-EC" sz="3200" dirty="0"/>
              <a:t>Revisar </a:t>
            </a:r>
            <a:r>
              <a:rPr lang="es-ES" sz="3200" dirty="0"/>
              <a:t>las propiedades y eventos de la clase </a:t>
            </a:r>
            <a:r>
              <a:rPr lang="es-ES" sz="3200" dirty="0" err="1"/>
              <a:t>DataGridView</a:t>
            </a:r>
            <a:r>
              <a:rPr lang="es-ES" sz="3200" dirty="0"/>
              <a:t>.</a:t>
            </a:r>
            <a:endParaRPr lang="es-EC" sz="3200" dirty="0"/>
          </a:p>
          <a:p>
            <a:endParaRPr lang="es-EC" sz="2400" dirty="0"/>
          </a:p>
        </p:txBody>
      </p:sp>
    </p:spTree>
    <p:extLst>
      <p:ext uri="{BB962C8B-B14F-4D97-AF65-F5344CB8AC3E}">
        <p14:creationId xmlns:p14="http://schemas.microsoft.com/office/powerpoint/2010/main" val="5220243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3A891B9-15B6-F042-A893-FABF02878DAD}"/>
              </a:ext>
            </a:extLst>
          </p:cNvPr>
          <p:cNvSpPr>
            <a:spLocks noGrp="1"/>
          </p:cNvSpPr>
          <p:nvPr>
            <p:ph type="title"/>
          </p:nvPr>
        </p:nvSpPr>
        <p:spPr>
          <a:xfrm>
            <a:off x="898398" y="0"/>
            <a:ext cx="10058400" cy="1097280"/>
          </a:xfrm>
        </p:spPr>
        <p:txBody>
          <a:bodyPr/>
          <a:lstStyle/>
          <a:p>
            <a:r>
              <a:rPr lang="es-EC" dirty="0"/>
              <a:t>DataGridView</a:t>
            </a:r>
          </a:p>
        </p:txBody>
      </p:sp>
      <p:sp>
        <p:nvSpPr>
          <p:cNvPr id="3" name="Marcador de contenido 2">
            <a:extLst>
              <a:ext uri="{FF2B5EF4-FFF2-40B4-BE49-F238E27FC236}">
                <a16:creationId xmlns="" xmlns:a16="http://schemas.microsoft.com/office/drawing/2014/main" id="{77496500-E7AC-FF40-8C4F-5FC57E57EC4B}"/>
              </a:ext>
            </a:extLst>
          </p:cNvPr>
          <p:cNvSpPr>
            <a:spLocks noGrp="1"/>
          </p:cNvSpPr>
          <p:nvPr>
            <p:ph idx="1"/>
          </p:nvPr>
        </p:nvSpPr>
        <p:spPr>
          <a:xfrm>
            <a:off x="1001268" y="1097280"/>
            <a:ext cx="10058400" cy="4050792"/>
          </a:xfrm>
        </p:spPr>
        <p:txBody>
          <a:bodyPr/>
          <a:lstStyle/>
          <a:p>
            <a:r>
              <a:rPr lang="es-EC" sz="2400" dirty="0">
                <a:solidFill>
                  <a:srgbClr val="FF0000"/>
                </a:solidFill>
              </a:rPr>
              <a:t>El control DataGridView está diseñado para ser una solución completa para mostrar datos tabulares con formularios de Windows. </a:t>
            </a:r>
          </a:p>
          <a:p>
            <a:r>
              <a:rPr lang="es-EC" dirty="0"/>
              <a:t>Altamente configurable y extensible, y proporciona muchas propiedades, métodos y eventos para personalizar su apariencia y comportamiento.</a:t>
            </a:r>
          </a:p>
        </p:txBody>
      </p:sp>
      <p:pic>
        <p:nvPicPr>
          <p:cNvPr id="5" name="Imagen 4">
            <a:extLst>
              <a:ext uri="{FF2B5EF4-FFF2-40B4-BE49-F238E27FC236}">
                <a16:creationId xmlns="" xmlns:a16="http://schemas.microsoft.com/office/drawing/2014/main" id="{6CB444D6-4937-D54A-BF59-6293CAF3607A}"/>
              </a:ext>
            </a:extLst>
          </p:cNvPr>
          <p:cNvPicPr>
            <a:picLocks noChangeAspect="1"/>
          </p:cNvPicPr>
          <p:nvPr/>
        </p:nvPicPr>
        <p:blipFill>
          <a:blip r:embed="rId2"/>
          <a:stretch>
            <a:fillRect/>
          </a:stretch>
        </p:blipFill>
        <p:spPr>
          <a:xfrm>
            <a:off x="3783330" y="2552226"/>
            <a:ext cx="4320540" cy="4100852"/>
          </a:xfrm>
          <a:prstGeom prst="rect">
            <a:avLst/>
          </a:prstGeom>
        </p:spPr>
      </p:pic>
    </p:spTree>
    <p:extLst>
      <p:ext uri="{BB962C8B-B14F-4D97-AF65-F5344CB8AC3E}">
        <p14:creationId xmlns:p14="http://schemas.microsoft.com/office/powerpoint/2010/main" val="2260949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 xmlns:a16="http://schemas.microsoft.com/office/drawing/2014/main" id="{6EF3DE0D-0935-1143-B80C-F94723982B9F}"/>
              </a:ext>
            </a:extLst>
          </p:cNvPr>
          <p:cNvSpPr>
            <a:spLocks noGrp="1"/>
          </p:cNvSpPr>
          <p:nvPr>
            <p:ph idx="1"/>
          </p:nvPr>
        </p:nvSpPr>
        <p:spPr>
          <a:xfrm>
            <a:off x="944118" y="464058"/>
            <a:ext cx="10058400" cy="1770184"/>
          </a:xfrm>
        </p:spPr>
        <p:txBody>
          <a:bodyPr/>
          <a:lstStyle/>
          <a:p>
            <a:r>
              <a:rPr lang="es-EC" dirty="0"/>
              <a:t>El control DataGridView facilita la definición del aspecto básico de las celdas y el formato de visualización de los valores de las celdas. La celda es la unidad fundamental de interacción para DataGridView. Todas las celdas derivan de la clase base DataGridViewCell. Cada celda dentro del control DataGridView puede tener su propio estilo, como el formato de texto, el color de fondo, el color de primer plano y la fuente. </a:t>
            </a:r>
          </a:p>
        </p:txBody>
      </p:sp>
      <p:pic>
        <p:nvPicPr>
          <p:cNvPr id="5" name="Imagen 4">
            <a:extLst>
              <a:ext uri="{FF2B5EF4-FFF2-40B4-BE49-F238E27FC236}">
                <a16:creationId xmlns="" xmlns:a16="http://schemas.microsoft.com/office/drawing/2014/main" id="{8E834F13-0C7A-4E42-81F4-215BCC35BAA5}"/>
              </a:ext>
            </a:extLst>
          </p:cNvPr>
          <p:cNvPicPr>
            <a:picLocks noChangeAspect="1"/>
          </p:cNvPicPr>
          <p:nvPr/>
        </p:nvPicPr>
        <p:blipFill>
          <a:blip r:embed="rId2"/>
          <a:stretch>
            <a:fillRect/>
          </a:stretch>
        </p:blipFill>
        <p:spPr>
          <a:xfrm>
            <a:off x="2885440" y="2324100"/>
            <a:ext cx="6604000" cy="4381500"/>
          </a:xfrm>
          <a:prstGeom prst="rect">
            <a:avLst/>
          </a:prstGeom>
        </p:spPr>
      </p:pic>
    </p:spTree>
    <p:extLst>
      <p:ext uri="{BB962C8B-B14F-4D97-AF65-F5344CB8AC3E}">
        <p14:creationId xmlns:p14="http://schemas.microsoft.com/office/powerpoint/2010/main" val="1544319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 xmlns:a16="http://schemas.microsoft.com/office/drawing/2014/main" id="{2AA06BB7-A3AD-7A4F-93DE-AFA0B1E39468}"/>
              </a:ext>
            </a:extLst>
          </p:cNvPr>
          <p:cNvSpPr>
            <a:spLocks noGrp="1"/>
          </p:cNvSpPr>
          <p:nvPr>
            <p:ph idx="1"/>
          </p:nvPr>
        </p:nvSpPr>
        <p:spPr>
          <a:xfrm>
            <a:off x="898398" y="464058"/>
            <a:ext cx="10058400" cy="1479042"/>
          </a:xfrm>
        </p:spPr>
        <p:txBody>
          <a:bodyPr>
            <a:noAutofit/>
          </a:bodyPr>
          <a:lstStyle/>
          <a:p>
            <a:r>
              <a:rPr lang="es-ES" sz="2400" dirty="0"/>
              <a:t>El control </a:t>
            </a:r>
            <a:r>
              <a:rPr lang="es-ES" sz="2400" dirty="0" err="1"/>
              <a:t>DataGridView</a:t>
            </a:r>
            <a:r>
              <a:rPr lang="es-ES" sz="2400" dirty="0"/>
              <a:t> proporciona una tabla personalizable para mostrar datos.</a:t>
            </a:r>
          </a:p>
          <a:p>
            <a:r>
              <a:rPr lang="es-ES" sz="2400" dirty="0"/>
              <a:t>La clase </a:t>
            </a:r>
            <a:r>
              <a:rPr lang="es-ES" sz="2400" dirty="0" err="1"/>
              <a:t>DataGridView</a:t>
            </a:r>
            <a:r>
              <a:rPr lang="es-ES" sz="2400" dirty="0"/>
              <a:t> permite la personalización de celdas, filas, columnas y bordes mediante el uso de propiedades como </a:t>
            </a:r>
            <a:r>
              <a:rPr lang="es-ES" sz="2400" dirty="0" err="1"/>
              <a:t>DefaultCellStyle</a:t>
            </a:r>
            <a:r>
              <a:rPr lang="es-ES" sz="2400" dirty="0"/>
              <a:t>, </a:t>
            </a:r>
            <a:r>
              <a:rPr lang="es-ES" sz="2400" dirty="0" err="1"/>
              <a:t>ColumnHeadersDefaultCellStyle</a:t>
            </a:r>
            <a:r>
              <a:rPr lang="es-ES" sz="2400" dirty="0"/>
              <a:t>, </a:t>
            </a:r>
            <a:r>
              <a:rPr lang="es-ES" sz="2400" dirty="0" err="1"/>
              <a:t>CellBorderStyle</a:t>
            </a:r>
            <a:r>
              <a:rPr lang="es-ES" sz="2400" dirty="0"/>
              <a:t> y </a:t>
            </a:r>
            <a:r>
              <a:rPr lang="es-ES" sz="2400" dirty="0" err="1"/>
              <a:t>GridColor</a:t>
            </a:r>
            <a:r>
              <a:rPr lang="es-ES" sz="2400" dirty="0"/>
              <a:t>. </a:t>
            </a:r>
            <a:endParaRPr lang="es-EC" sz="2400" dirty="0"/>
          </a:p>
        </p:txBody>
      </p:sp>
    </p:spTree>
    <p:extLst>
      <p:ext uri="{BB962C8B-B14F-4D97-AF65-F5344CB8AC3E}">
        <p14:creationId xmlns:p14="http://schemas.microsoft.com/office/powerpoint/2010/main" val="21686149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 xmlns:a16="http://schemas.microsoft.com/office/drawing/2014/main" id="{2779499C-CD52-8A43-BBDD-5CF80C7B3527}"/>
              </a:ext>
            </a:extLst>
          </p:cNvPr>
          <p:cNvSpPr>
            <a:spLocks noGrp="1"/>
          </p:cNvSpPr>
          <p:nvPr>
            <p:ph idx="1"/>
          </p:nvPr>
        </p:nvSpPr>
        <p:spPr>
          <a:xfrm>
            <a:off x="1035558" y="1824228"/>
            <a:ext cx="10058400" cy="2542032"/>
          </a:xfrm>
        </p:spPr>
        <p:txBody>
          <a:bodyPr/>
          <a:lstStyle/>
          <a:p>
            <a:r>
              <a:rPr lang="es-ES" dirty="0"/>
              <a:t>Puede usar un control </a:t>
            </a:r>
            <a:r>
              <a:rPr lang="es-ES" dirty="0" err="1"/>
              <a:t>DataGridView</a:t>
            </a:r>
            <a:r>
              <a:rPr lang="es-ES" dirty="0"/>
              <a:t> para mostrar datos con o sin un origen de datos subyacente. Sin especificar un origen de datos, puede crear columnas y filas que contengan datos y agregarlos directamente a </a:t>
            </a:r>
            <a:r>
              <a:rPr lang="es-ES" dirty="0" err="1"/>
              <a:t>DataGridView</a:t>
            </a:r>
            <a:r>
              <a:rPr lang="es-ES" dirty="0"/>
              <a:t> usando las propiedades Filas y Columnas. También puede usar la colección Filas para acceder a los objetos </a:t>
            </a:r>
            <a:r>
              <a:rPr lang="es-ES" dirty="0" err="1"/>
              <a:t>DataGridViewRow</a:t>
            </a:r>
            <a:r>
              <a:rPr lang="es-ES" dirty="0"/>
              <a:t> y la propiedad </a:t>
            </a:r>
            <a:r>
              <a:rPr lang="es-ES" dirty="0" err="1"/>
              <a:t>DataGridViewRow.Cells</a:t>
            </a:r>
            <a:r>
              <a:rPr lang="es-ES" dirty="0"/>
              <a:t> para leer o escribir valores de celda directamente. </a:t>
            </a:r>
          </a:p>
          <a:p>
            <a:r>
              <a:rPr lang="es-ES" dirty="0"/>
              <a:t>El indexador del elemento [</a:t>
            </a:r>
            <a:r>
              <a:rPr lang="es-ES" dirty="0" err="1"/>
              <a:t>String</a:t>
            </a:r>
            <a:r>
              <a:rPr lang="es-ES" dirty="0"/>
              <a:t>, Int32] también proporciona acceso directo a las celdas.</a:t>
            </a:r>
            <a:endParaRPr lang="es-EC" dirty="0"/>
          </a:p>
        </p:txBody>
      </p:sp>
    </p:spTree>
    <p:extLst>
      <p:ext uri="{BB962C8B-B14F-4D97-AF65-F5344CB8AC3E}">
        <p14:creationId xmlns:p14="http://schemas.microsoft.com/office/powerpoint/2010/main" val="4133815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7ACD436-9D4B-8444-BC98-291384DD57CE}"/>
              </a:ext>
            </a:extLst>
          </p:cNvPr>
          <p:cNvSpPr>
            <a:spLocks noGrp="1"/>
          </p:cNvSpPr>
          <p:nvPr>
            <p:ph type="title"/>
          </p:nvPr>
        </p:nvSpPr>
        <p:spPr/>
        <p:txBody>
          <a:bodyPr/>
          <a:lstStyle/>
          <a:p>
            <a:endParaRPr lang="es-EC"/>
          </a:p>
        </p:txBody>
      </p:sp>
      <p:pic>
        <p:nvPicPr>
          <p:cNvPr id="5" name="Marcador de contenido 4">
            <a:extLst>
              <a:ext uri="{FF2B5EF4-FFF2-40B4-BE49-F238E27FC236}">
                <a16:creationId xmlns="" xmlns:a16="http://schemas.microsoft.com/office/drawing/2014/main" id="{4B4E2434-227D-EF44-B3C1-54CA89102C7C}"/>
              </a:ext>
            </a:extLst>
          </p:cNvPr>
          <p:cNvPicPr>
            <a:picLocks noGrp="1" noChangeAspect="1"/>
          </p:cNvPicPr>
          <p:nvPr>
            <p:ph idx="1"/>
          </p:nvPr>
        </p:nvPicPr>
        <p:blipFill>
          <a:blip r:embed="rId2"/>
          <a:stretch>
            <a:fillRect/>
          </a:stretch>
        </p:blipFill>
        <p:spPr>
          <a:xfrm>
            <a:off x="463463" y="210607"/>
            <a:ext cx="10158608" cy="6534825"/>
          </a:xfrm>
        </p:spPr>
      </p:pic>
    </p:spTree>
    <p:extLst>
      <p:ext uri="{BB962C8B-B14F-4D97-AF65-F5344CB8AC3E}">
        <p14:creationId xmlns:p14="http://schemas.microsoft.com/office/powerpoint/2010/main" val="4284571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0F1F8FE-015D-DD41-AF47-BA348F84DB11}"/>
              </a:ext>
            </a:extLst>
          </p:cNvPr>
          <p:cNvSpPr>
            <a:spLocks noGrp="1"/>
          </p:cNvSpPr>
          <p:nvPr>
            <p:ph type="title"/>
          </p:nvPr>
        </p:nvSpPr>
        <p:spPr/>
        <p:txBody>
          <a:bodyPr>
            <a:normAutofit fontScale="90000"/>
          </a:bodyPr>
          <a:lstStyle/>
          <a:p>
            <a:pPr algn="ctr"/>
            <a:r>
              <a:rPr lang="es-EC" sz="3100" b="1" dirty="0"/>
              <a:t>Procedimiento Enlazar datos al control DataGridView de formularios Windows Forms</a:t>
            </a:r>
            <a:r>
              <a:rPr lang="es-EC" b="1" dirty="0"/>
              <a:t/>
            </a:r>
            <a:br>
              <a:rPr lang="es-EC" b="1" dirty="0"/>
            </a:br>
            <a:endParaRPr lang="es-EC" dirty="0"/>
          </a:p>
        </p:txBody>
      </p:sp>
      <p:sp>
        <p:nvSpPr>
          <p:cNvPr id="3" name="Marcador de contenido 2">
            <a:extLst>
              <a:ext uri="{FF2B5EF4-FFF2-40B4-BE49-F238E27FC236}">
                <a16:creationId xmlns="" xmlns:a16="http://schemas.microsoft.com/office/drawing/2014/main" id="{44E0A93C-923D-B249-8CAB-F2AECBFBD8F4}"/>
              </a:ext>
            </a:extLst>
          </p:cNvPr>
          <p:cNvSpPr>
            <a:spLocks noGrp="1"/>
          </p:cNvSpPr>
          <p:nvPr>
            <p:ph idx="1"/>
          </p:nvPr>
        </p:nvSpPr>
        <p:spPr/>
        <p:txBody>
          <a:bodyPr/>
          <a:lstStyle/>
          <a:p>
            <a:r>
              <a:rPr lang="es-EC" dirty="0"/>
              <a:t>El </a:t>
            </a:r>
            <a:r>
              <a:rPr lang="es-EC" dirty="0">
                <a:hlinkClick r:id="rId2"/>
              </a:rPr>
              <a:t>DataGridView</a:t>
            </a:r>
            <a:r>
              <a:rPr lang="es-EC" dirty="0"/>
              <a:t> control admite el modelo de enlace de datos de Windows Forms estándar, por lo que se puede enlazar a una variedad de orígenes de datos. Por lo general, enlaza a un </a:t>
            </a:r>
            <a:r>
              <a:rPr lang="es-EC" dirty="0">
                <a:hlinkClick r:id="rId3"/>
              </a:rPr>
              <a:t>BindingSource</a:t>
            </a:r>
            <a:r>
              <a:rPr lang="es-EC" dirty="0"/>
              <a:t> que administra la interacción con el origen de datos. El </a:t>
            </a:r>
            <a:r>
              <a:rPr lang="es-EC" dirty="0">
                <a:hlinkClick r:id="rId3"/>
              </a:rPr>
              <a:t>BindingSource</a:t>
            </a:r>
            <a:r>
              <a:rPr lang="es-EC" dirty="0"/>
              <a:t> puede ser cualquier origen de datos de Windows Forms, que proporciona gran flexibilidad al elegir o modificar la ubicación de sus datos. Para obtener más información acerca de los orígenes de datos la </a:t>
            </a:r>
            <a:r>
              <a:rPr lang="es-EC" dirty="0">
                <a:hlinkClick r:id="rId2"/>
              </a:rPr>
              <a:t>DataGridView</a:t>
            </a:r>
            <a:r>
              <a:rPr lang="es-EC" dirty="0"/>
              <a:t> control admite, vea la </a:t>
            </a:r>
            <a:r>
              <a:rPr lang="es-EC" dirty="0">
                <a:hlinkClick r:id="rId4"/>
              </a:rPr>
              <a:t>información general del control DataGridView</a:t>
            </a:r>
            <a:r>
              <a:rPr lang="es-EC" dirty="0"/>
              <a:t>.</a:t>
            </a:r>
          </a:p>
          <a:p>
            <a:r>
              <a:rPr lang="es-EC" dirty="0"/>
              <a:t>Visual Studio tiene una amplia compatibilidad para el enlace de datos para el control DataGridView de formularios. </a:t>
            </a:r>
          </a:p>
        </p:txBody>
      </p:sp>
    </p:spTree>
    <p:extLst>
      <p:ext uri="{BB962C8B-B14F-4D97-AF65-F5344CB8AC3E}">
        <p14:creationId xmlns:p14="http://schemas.microsoft.com/office/powerpoint/2010/main" val="37304922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Letras en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tras en madera">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tras en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{338A80AD-4AC9-0142-A14A-219C5FDE4767}tf10001070</Template>
  <TotalTime>1894</TotalTime>
  <Words>1084</Words>
  <Application>Microsoft Office PowerPoint</Application>
  <PresentationFormat>Personalizado</PresentationFormat>
  <Paragraphs>67</Paragraphs>
  <Slides>24</Slides>
  <Notes>0</Notes>
  <HiddenSlides>0</HiddenSlides>
  <MMClips>0</MMClips>
  <ScaleCrop>false</ScaleCrop>
  <HeadingPairs>
    <vt:vector size="4" baseType="variant">
      <vt:variant>
        <vt:lpstr>Tema</vt:lpstr>
      </vt:variant>
      <vt:variant>
        <vt:i4>1</vt:i4>
      </vt:variant>
      <vt:variant>
        <vt:lpstr>Títulos de diapositiva</vt:lpstr>
      </vt:variant>
      <vt:variant>
        <vt:i4>24</vt:i4>
      </vt:variant>
    </vt:vector>
  </HeadingPairs>
  <TitlesOfParts>
    <vt:vector size="25" baseType="lpstr">
      <vt:lpstr>Letras en madera</vt:lpstr>
      <vt:lpstr>Programación Punto Net II</vt:lpstr>
      <vt:lpstr>AGENDA</vt:lpstr>
      <vt:lpstr>tEMA:</vt:lpstr>
      <vt:lpstr>DataGridView</vt:lpstr>
      <vt:lpstr>Presentación de PowerPoint</vt:lpstr>
      <vt:lpstr>Presentación de PowerPoint</vt:lpstr>
      <vt:lpstr>Presentación de PowerPoint</vt:lpstr>
      <vt:lpstr>Presentación de PowerPoint</vt:lpstr>
      <vt:lpstr>Procedimiento Enlazar datos al control DataGridView de formularios Windows Forms </vt:lpstr>
      <vt:lpstr>Presentación de PowerPoint</vt:lpstr>
      <vt:lpstr>Presentación de PowerPoint</vt:lpstr>
      <vt:lpstr>Presentación de PowerPoint</vt:lpstr>
      <vt:lpstr>Presentación de PowerPoint</vt:lpstr>
      <vt:lpstr>Controles</vt:lpstr>
      <vt:lpstr>EJEMPLO</vt:lpstr>
      <vt:lpstr>CUADROS DE DIALOGO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Punto Net II</dc:title>
  <dc:creator>Pablo Quezada</dc:creator>
  <cp:lastModifiedBy>DELL</cp:lastModifiedBy>
  <cp:revision>23</cp:revision>
  <dcterms:created xsi:type="dcterms:W3CDTF">2019-05-12T01:36:24Z</dcterms:created>
  <dcterms:modified xsi:type="dcterms:W3CDTF">2019-05-20T22:28:59Z</dcterms:modified>
</cp:coreProperties>
</file>