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81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Doll" userId="fbf8b7ef8432d7b0" providerId="LiveId" clId="{6885F394-4A56-46BF-91DB-1E88BAB8E178}"/>
    <pc:docChg chg="custSel delSld modSld">
      <pc:chgData name="Luciano Doll" userId="fbf8b7ef8432d7b0" providerId="LiveId" clId="{6885F394-4A56-46BF-91DB-1E88BAB8E178}" dt="2018-03-29T13:36:25.957" v="49" actId="2696"/>
      <pc:docMkLst>
        <pc:docMk/>
      </pc:docMkLst>
      <pc:sldChg chg="delSp modSp">
        <pc:chgData name="Luciano Doll" userId="fbf8b7ef8432d7b0" providerId="LiveId" clId="{6885F394-4A56-46BF-91DB-1E88BAB8E178}" dt="2018-03-29T13:36:17.427" v="46" actId="478"/>
        <pc:sldMkLst>
          <pc:docMk/>
          <pc:sldMk cId="0" sldId="281"/>
        </pc:sldMkLst>
        <pc:spChg chg="mod">
          <ac:chgData name="Luciano Doll" userId="fbf8b7ef8432d7b0" providerId="LiveId" clId="{6885F394-4A56-46BF-91DB-1E88BAB8E178}" dt="2018-03-29T13:36:14.407" v="45" actId="20577"/>
          <ac:spMkLst>
            <pc:docMk/>
            <pc:sldMk cId="0" sldId="281"/>
            <ac:spMk id="66563" creationId="{00000000-0000-0000-0000-000000000000}"/>
          </ac:spMkLst>
        </pc:spChg>
        <pc:picChg chg="del">
          <ac:chgData name="Luciano Doll" userId="fbf8b7ef8432d7b0" providerId="LiveId" clId="{6885F394-4A56-46BF-91DB-1E88BAB8E178}" dt="2018-03-29T13:36:17.427" v="46" actId="478"/>
          <ac:picMkLst>
            <pc:docMk/>
            <pc:sldMk cId="0" sldId="281"/>
            <ac:picMk id="4" creationId="{00000000-0000-0000-0000-000000000000}"/>
          </ac:picMkLst>
        </pc:picChg>
      </pc:sldChg>
      <pc:sldChg chg="del">
        <pc:chgData name="Luciano Doll" userId="fbf8b7ef8432d7b0" providerId="LiveId" clId="{6885F394-4A56-46BF-91DB-1E88BAB8E178}" dt="2018-03-29T13:36:21.691" v="47" actId="2696"/>
        <pc:sldMkLst>
          <pc:docMk/>
          <pc:sldMk cId="0" sldId="282"/>
        </pc:sldMkLst>
      </pc:sldChg>
      <pc:sldChg chg="del">
        <pc:chgData name="Luciano Doll" userId="fbf8b7ef8432d7b0" providerId="LiveId" clId="{6885F394-4A56-46BF-91DB-1E88BAB8E178}" dt="2018-03-29T13:36:24.754" v="48" actId="2696"/>
        <pc:sldMkLst>
          <pc:docMk/>
          <pc:sldMk cId="0" sldId="283"/>
        </pc:sldMkLst>
      </pc:sldChg>
      <pc:sldChg chg="del">
        <pc:chgData name="Luciano Doll" userId="fbf8b7ef8432d7b0" providerId="LiveId" clId="{6885F394-4A56-46BF-91DB-1E88BAB8E178}" dt="2018-03-29T13:36:25.957" v="49" actId="2696"/>
        <pc:sldMkLst>
          <pc:docMk/>
          <pc:sldMk cId="0" sldId="284"/>
        </pc:sldMkLst>
      </pc:sldChg>
    </pc:docChg>
  </pc:docChgLst>
  <pc:docChgLst>
    <pc:chgData name="Luciano Doll" userId="fbf8b7ef8432d7b0" providerId="LiveId" clId="{53DE4647-928D-46F1-8B8F-44435FF8BE20}"/>
    <pc:docChg chg="custSel modSld">
      <pc:chgData name="Luciano Doll" userId="fbf8b7ef8432d7b0" providerId="LiveId" clId="{53DE4647-928D-46F1-8B8F-44435FF8BE20}" dt="2018-02-27T16:35:27.476" v="4" actId="1076"/>
      <pc:docMkLst>
        <pc:docMk/>
      </pc:docMkLst>
      <pc:sldChg chg="addSp delSp modSp">
        <pc:chgData name="Luciano Doll" userId="fbf8b7ef8432d7b0" providerId="LiveId" clId="{53DE4647-928D-46F1-8B8F-44435FF8BE20}" dt="2018-02-27T16:35:27.476" v="4" actId="1076"/>
        <pc:sldMkLst>
          <pc:docMk/>
          <pc:sldMk cId="513689136" sldId="285"/>
        </pc:sldMkLst>
        <pc:spChg chg="add del mod">
          <ac:chgData name="Luciano Doll" userId="fbf8b7ef8432d7b0" providerId="LiveId" clId="{53DE4647-928D-46F1-8B8F-44435FF8BE20}" dt="2018-02-27T16:34:58.281" v="1" actId="478"/>
          <ac:spMkLst>
            <pc:docMk/>
            <pc:sldMk cId="513689136" sldId="285"/>
            <ac:spMk id="3" creationId="{48E95A41-C185-4FA7-88BC-3D2933493560}"/>
          </ac:spMkLst>
        </pc:spChg>
        <pc:spChg chg="del">
          <ac:chgData name="Luciano Doll" userId="fbf8b7ef8432d7b0" providerId="LiveId" clId="{53DE4647-928D-46F1-8B8F-44435FF8BE20}" dt="2018-02-27T16:34:56.384" v="0" actId="478"/>
          <ac:spMkLst>
            <pc:docMk/>
            <pc:sldMk cId="513689136" sldId="285"/>
            <ac:spMk id="5" creationId="{00000000-0000-0000-0000-000000000000}"/>
          </ac:spMkLst>
        </pc:spChg>
        <pc:picChg chg="add mod">
          <ac:chgData name="Luciano Doll" userId="fbf8b7ef8432d7b0" providerId="LiveId" clId="{53DE4647-928D-46F1-8B8F-44435FF8BE20}" dt="2018-02-27T16:35:27.476" v="4" actId="1076"/>
          <ac:picMkLst>
            <pc:docMk/>
            <pc:sldMk cId="513689136" sldId="285"/>
            <ac:picMk id="7" creationId="{BC42DECD-9DE0-43C4-91F8-E827CB88C01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B8C2-DF19-4E04-9390-518411328CE3}" type="datetimeFigureOut">
              <a:rPr lang="pt-BR" smtClean="0"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F57B-6E30-4D34-8008-FD2C7A7A979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42DECD-9DE0-43C4-91F8-E827CB88C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57" y="4149080"/>
            <a:ext cx="2564886" cy="13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04800" y="5373216"/>
            <a:ext cx="815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Análise de um Sistema Bancário</a:t>
            </a:r>
          </a:p>
          <a:p>
            <a:r>
              <a:rPr lang="pt-BR" dirty="0"/>
              <a:t>Quais os objetos (classes?</a:t>
            </a:r>
          </a:p>
          <a:p>
            <a:r>
              <a:rPr lang="pt-BR" dirty="0"/>
              <a:t>Quais são os atributos de Agência?</a:t>
            </a:r>
          </a:p>
          <a:p>
            <a:pPr lvl="1"/>
            <a:r>
              <a:rPr lang="pt-BR" dirty="0"/>
              <a:t>Código?</a:t>
            </a:r>
          </a:p>
          <a:p>
            <a:pPr lvl="1"/>
            <a:r>
              <a:rPr lang="pt-BR" dirty="0"/>
              <a:t>Endereço?</a:t>
            </a:r>
          </a:p>
          <a:p>
            <a:pPr lvl="1"/>
            <a:r>
              <a:rPr lang="pt-BR" dirty="0"/>
              <a:t>A qual banco pertence?</a:t>
            </a:r>
          </a:p>
          <a:p>
            <a:pPr lvl="1"/>
            <a:r>
              <a:rPr lang="pt-BR" dirty="0"/>
              <a:t>Número de contas?</a:t>
            </a:r>
          </a:p>
          <a:p>
            <a:pPr lvl="1"/>
            <a:r>
              <a:rPr lang="pt-BR" dirty="0"/>
              <a:t>Data da última reforma, Área, Pé Direito?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284788" y="3501008"/>
            <a:ext cx="3673475" cy="12001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rial" charset="0"/>
              </a:rPr>
              <a:t>Atributos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  <a:latin typeface="Arial" charset="0"/>
              </a:rPr>
              <a:t>Desnecessários</a:t>
            </a: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auto">
          <a:xfrm>
            <a:off x="7086600" y="4725144"/>
            <a:ext cx="485775" cy="609600"/>
          </a:xfrm>
          <a:prstGeom prst="upArrow">
            <a:avLst>
              <a:gd name="adj1" fmla="val 50000"/>
              <a:gd name="adj2" fmla="val 313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7" grpId="0" build="p" bldLvl="2" autoUpdateAnimBg="0"/>
      <p:bldP spid="88069" grpId="0" animBg="1" autoUpdateAnimBg="0"/>
      <p:bldP spid="880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Encapsulamento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a proteção da estrutura interna do objeto.</a:t>
            </a:r>
          </a:p>
          <a:p>
            <a:r>
              <a:rPr lang="pt-BR" dirty="0"/>
              <a:t>O único modo de se obter informação sobre um objeto é através das operações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01008"/>
            <a:ext cx="4553410" cy="33467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C:\Documents and Settings\Luciano Mathias Döll\Meus documentos\Minhas figuras\cont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4876800" cy="3698875"/>
          </a:xfrm>
          <a:prstGeom prst="rect">
            <a:avLst/>
          </a:prstGeom>
          <a:noFill/>
        </p:spPr>
      </p:pic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04800" y="3733800"/>
            <a:ext cx="759936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600" b="1">
                <a:latin typeface="Courier New" pitchFamily="49" charset="0"/>
              </a:rPr>
              <a:t>procedure Conta.AlteraSaldo</a:t>
            </a:r>
          </a:p>
          <a:p>
            <a:r>
              <a:rPr lang="pt-BR" sz="3600" b="1">
                <a:latin typeface="Courier New" pitchFamily="49" charset="0"/>
              </a:rPr>
              <a:t>		(Valor : Currency)</a:t>
            </a:r>
          </a:p>
          <a:p>
            <a:r>
              <a:rPr lang="pt-BR" sz="3600" b="1">
                <a:latin typeface="Courier New" pitchFamily="49" charset="0"/>
              </a:rPr>
              <a:t>begin</a:t>
            </a:r>
          </a:p>
          <a:p>
            <a:r>
              <a:rPr lang="pt-BR" sz="3600" b="1">
                <a:latin typeface="Courier New" pitchFamily="49" charset="0"/>
              </a:rPr>
              <a:t>	saldo := Valor;</a:t>
            </a:r>
          </a:p>
          <a:p>
            <a:r>
              <a:rPr lang="pt-BR" sz="3600" b="1">
                <a:latin typeface="Courier New" pitchFamily="49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Cuidado !!!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Cliente.Executa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begin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Conta.Saldo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 marL="0" indent="0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838200" y="5181600"/>
            <a:ext cx="7578725" cy="7620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pt-BR" sz="4400" b="1">
                <a:latin typeface="Arial" charset="0"/>
              </a:rPr>
              <a:t>Quebra de Encapsulamento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autoUpdateAnimBg="0"/>
      <p:bldP spid="962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correto é ...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Cliente.Executa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begin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Conta.AlteraSaldo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(100);</a:t>
            </a:r>
          </a:p>
          <a:p>
            <a:pPr marL="0" indent="0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090613" y="5181600"/>
            <a:ext cx="6986587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pt-BR" sz="4400" b="1">
                <a:latin typeface="Arial" charset="0"/>
              </a:rPr>
              <a:t>Encapsulamento mantido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  <p:bldP spid="9728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 Mensagens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pt-BR" dirty="0"/>
              <a:t>Os diversos objetos de um sistema comunicam-se através de mensagens (dependência)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4340225" y="152400"/>
          <a:ext cx="4575175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o" r:id="rId3" imgW="2496240" imgH="3615840" progId="Word.Document.8">
                  <p:embed/>
                </p:oleObj>
              </mc:Choice>
              <mc:Fallback>
                <p:oleObj name="Documento" r:id="rId3" imgW="2496240" imgH="3615840" progId="Word.Document.8">
                  <p:embed/>
                  <p:pic>
                    <p:nvPicPr>
                      <p:cNvPr id="98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152400"/>
                        <a:ext cx="4575175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:\Documents and Settings\Luciano Mathias Döll\Meus documentos\Minhas figuras\mensagem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10600" cy="3622675"/>
          </a:xfrm>
          <a:prstGeom prst="rect">
            <a:avLst/>
          </a:prstGeom>
          <a:noFill/>
        </p:spPr>
      </p:pic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191000"/>
            <a:ext cx="8458200" cy="2514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pt-BR" sz="3600" b="1">
                <a:latin typeface="Courier New" pitchFamily="49" charset="0"/>
              </a:rPr>
              <a:t>procedure Cliente.Executa()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3600" b="1">
                <a:latin typeface="Courier New" pitchFamily="49" charset="0"/>
              </a:rPr>
              <a:t>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3600" b="1">
                <a:latin typeface="Courier New" pitchFamily="49" charset="0"/>
              </a:rPr>
              <a:t>	Conta.AlteraSaldo(100);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3600" b="1">
                <a:latin typeface="Courier New" pitchFamily="49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Polimorfismo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a propriedade que indica que uma operação pode, apesar de ter o mesmo nome, executar ações diferentes.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84663"/>
            <a:ext cx="7092280" cy="3556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Polimorfismo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0420" name="Picture 4" descr="C:\Documents and Settings\Luciano Mathias Döll\Meus documentos\Minhas figuras\data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973263"/>
            <a:ext cx="8991600" cy="44180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Polimorfismo Dinâmico</a:t>
            </a:r>
          </a:p>
        </p:txBody>
      </p:sp>
      <p:pic>
        <p:nvPicPr>
          <p:cNvPr id="61443" name="Picture 3" descr="C:\Documents and Settings\Luciano Mathias Döll\Meus documentos\Minhas figuras\pol_dinamico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3600"/>
            <a:ext cx="8915400" cy="431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Orientação a Objetos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uma maneira de pensar os problemas utilizando modelos organizados a partir de conceitos do mundo real.</a:t>
            </a:r>
          </a:p>
          <a:p>
            <a:r>
              <a:rPr lang="pt-BR" dirty="0"/>
              <a:t>Objeto é um conceito que existe no mundo real.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717032"/>
            <a:ext cx="3810000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modelagem de um sistema para uma locadora de jogos, existem as classes MIDIA e JOGO. Defina atributos e operações para estas duas classes.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Classe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Representa um conjunto de objetos com características similares (modelo)</a:t>
            </a:r>
          </a:p>
          <a:p>
            <a:r>
              <a:rPr lang="pt-BR" dirty="0"/>
              <a:t>Um objeto é a instância de uma classe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8372" name="Object 1028"/>
          <p:cNvGraphicFramePr>
            <a:graphicFrameLocks noChangeAspect="1"/>
          </p:cNvGraphicFramePr>
          <p:nvPr/>
        </p:nvGraphicFramePr>
        <p:xfrm>
          <a:off x="4419600" y="381000"/>
          <a:ext cx="4667250" cy="612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o" r:id="rId3" imgW="2696040" imgH="3015360" progId="Word.Document.8">
                  <p:embed/>
                </p:oleObj>
              </mc:Choice>
              <mc:Fallback>
                <p:oleObj name="Documento" r:id="rId3" imgW="2696040" imgH="3015360" progId="Word.Document.8">
                  <p:embed/>
                  <p:pic>
                    <p:nvPicPr>
                      <p:cNvPr id="5837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"/>
                        <a:ext cx="4667250" cy="612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 da Classe</a:t>
            </a:r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Combina dados e funções numa única estrutura.</a:t>
            </a:r>
          </a:p>
          <a:p>
            <a:r>
              <a:rPr lang="pt-BR" dirty="0"/>
              <a:t>Os dados são os </a:t>
            </a:r>
            <a:r>
              <a:rPr lang="pt-BR" b="1" u="sng" dirty="0"/>
              <a:t>atributos</a:t>
            </a:r>
            <a:r>
              <a:rPr lang="pt-BR" dirty="0"/>
              <a:t> da classe.</a:t>
            </a:r>
          </a:p>
          <a:p>
            <a:r>
              <a:rPr lang="pt-BR" dirty="0"/>
              <a:t>As funções são as </a:t>
            </a:r>
            <a:r>
              <a:rPr lang="pt-BR" b="1" u="sng" dirty="0"/>
              <a:t>operações</a:t>
            </a:r>
            <a:r>
              <a:rPr lang="pt-BR" dirty="0"/>
              <a:t> da classe.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1475656" y="4276328"/>
            <a:ext cx="2438400" cy="1676400"/>
            <a:chOff x="2064" y="3024"/>
            <a:chExt cx="1536" cy="1056"/>
          </a:xfrm>
        </p:grpSpPr>
        <p:sp>
          <p:nvSpPr>
            <p:cNvPr id="84996" name="Rectangle 1028"/>
            <p:cNvSpPr>
              <a:spLocks noChangeArrowheads="1"/>
            </p:cNvSpPr>
            <p:nvPr/>
          </p:nvSpPr>
          <p:spPr bwMode="auto">
            <a:xfrm>
              <a:off x="2064" y="3024"/>
              <a:ext cx="1536" cy="10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3600" dirty="0">
                  <a:latin typeface="Arial" charset="0"/>
                </a:rPr>
                <a:t>Classe</a:t>
              </a:r>
            </a:p>
            <a:p>
              <a:pPr algn="ctr"/>
              <a:r>
                <a:rPr lang="pt-BR" sz="3600" dirty="0">
                  <a:latin typeface="Arial" charset="0"/>
                </a:rPr>
                <a:t>Atributos</a:t>
              </a:r>
            </a:p>
            <a:p>
              <a:pPr algn="ctr"/>
              <a:r>
                <a:rPr lang="pt-BR" sz="3600" dirty="0">
                  <a:latin typeface="Arial" charset="0"/>
                </a:rPr>
                <a:t>Operações</a:t>
              </a:r>
            </a:p>
          </p:txBody>
        </p:sp>
        <p:sp>
          <p:nvSpPr>
            <p:cNvPr id="84998" name="Line 1030"/>
            <p:cNvSpPr>
              <a:spLocks noChangeShapeType="1"/>
            </p:cNvSpPr>
            <p:nvPr/>
          </p:nvSpPr>
          <p:spPr bwMode="auto">
            <a:xfrm>
              <a:off x="2064" y="336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4999" name="Line 1031"/>
            <p:cNvSpPr>
              <a:spLocks noChangeShapeType="1"/>
            </p:cNvSpPr>
            <p:nvPr/>
          </p:nvSpPr>
          <p:spPr bwMode="auto">
            <a:xfrm>
              <a:off x="2064" y="372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77072"/>
            <a:ext cx="1601174" cy="2501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C:\Documents and Settings\Luciano Mathias Döll\Meus documentos\Minhas figuras\cont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7239000" cy="5491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026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92164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>
              <a:buFontTx/>
              <a:buNone/>
            </a:pPr>
            <a:r>
              <a:rPr lang="pt-BR" b="1" dirty="0">
                <a:latin typeface="Courier New" pitchFamily="49" charset="0"/>
              </a:rPr>
              <a:t>Conta = </a:t>
            </a:r>
            <a:r>
              <a:rPr lang="pt-BR" b="1" dirty="0" err="1">
                <a:latin typeface="Courier New" pitchFamily="49" charset="0"/>
              </a:rPr>
              <a:t>class</a:t>
            </a:r>
            <a:r>
              <a:rPr lang="pt-BR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pt-BR" b="1" dirty="0">
                <a:latin typeface="Courier New" pitchFamily="49" charset="0"/>
              </a:rPr>
              <a:t>	saldo : </a:t>
            </a:r>
            <a:r>
              <a:rPr lang="pt-BR" b="1" dirty="0" err="1">
                <a:latin typeface="Courier New" pitchFamily="49" charset="0"/>
              </a:rPr>
              <a:t>Currency</a:t>
            </a:r>
            <a:r>
              <a:rPr lang="pt-BR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pt-BR" b="1" dirty="0">
                <a:latin typeface="Courier New" pitchFamily="49" charset="0"/>
              </a:rPr>
              <a:t>	titular : Cliente;</a:t>
            </a:r>
          </a:p>
          <a:p>
            <a:pPr>
              <a:buFontTx/>
              <a:buNone/>
            </a:pPr>
            <a:r>
              <a:rPr lang="pt-BR" b="1" dirty="0">
                <a:latin typeface="Courier New" pitchFamily="49" charset="0"/>
              </a:rPr>
              <a:t>	numero : </a:t>
            </a:r>
            <a:r>
              <a:rPr lang="pt-BR" b="1" dirty="0" err="1">
                <a:latin typeface="Courier New" pitchFamily="49" charset="0"/>
              </a:rPr>
              <a:t>Integer</a:t>
            </a:r>
            <a:r>
              <a:rPr lang="pt-BR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pt-BR" b="1" dirty="0">
                <a:latin typeface="Courier New" pitchFamily="49" charset="0"/>
              </a:rPr>
              <a:t>	procedure Deposito(</a:t>
            </a:r>
            <a:r>
              <a:rPr lang="pt-BR" b="1" dirty="0" err="1">
                <a:latin typeface="Courier New" pitchFamily="49" charset="0"/>
              </a:rPr>
              <a:t>Valor:Currency</a:t>
            </a:r>
            <a:r>
              <a:rPr lang="pt-BR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pt-BR" b="1" dirty="0">
                <a:latin typeface="Courier New" pitchFamily="49" charset="0"/>
              </a:rPr>
              <a:t>	procedure Saque(</a:t>
            </a:r>
            <a:r>
              <a:rPr lang="pt-BR" b="1" dirty="0" err="1">
                <a:latin typeface="Courier New" pitchFamily="49" charset="0"/>
              </a:rPr>
              <a:t>Valor:Currency</a:t>
            </a:r>
            <a:r>
              <a:rPr lang="pt-BR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pt-BR" b="1" dirty="0">
                <a:latin typeface="Courier New" pitchFamily="49" charset="0"/>
              </a:rPr>
              <a:t>	procedure 	</a:t>
            </a:r>
            <a:r>
              <a:rPr lang="pt-BR" b="1" dirty="0" err="1">
                <a:latin typeface="Courier New" pitchFamily="49" charset="0"/>
              </a:rPr>
              <a:t>AlteraSaldo</a:t>
            </a:r>
            <a:r>
              <a:rPr lang="pt-BR" b="1" dirty="0">
                <a:latin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</a:rPr>
              <a:t>Valor:Currency</a:t>
            </a:r>
            <a:r>
              <a:rPr lang="pt-BR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pt-BR" b="1" dirty="0" err="1">
                <a:latin typeface="Courier New" pitchFamily="49" charset="0"/>
              </a:rPr>
              <a:t>end</a:t>
            </a:r>
            <a:r>
              <a:rPr lang="pt-BR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procedure Conta.Deposito(Valor:Currency);</a:t>
            </a:r>
          </a:p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	saldo := saldo + Valor;</a:t>
            </a:r>
          </a:p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end;</a:t>
            </a:r>
          </a:p>
          <a:p>
            <a:pPr>
              <a:buFontTx/>
              <a:buNone/>
            </a:pPr>
            <a:endParaRPr lang="pt-BR" sz="12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procedure Conta.Saque(Valor:Currency);</a:t>
            </a:r>
          </a:p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	saldo := saldo – Valor;</a:t>
            </a:r>
          </a:p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end;</a:t>
            </a:r>
          </a:p>
          <a:p>
            <a:pPr>
              <a:buFontTx/>
              <a:buNone/>
            </a:pPr>
            <a:endParaRPr lang="pt-BR" sz="12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pt-BR" sz="2600" b="1">
                <a:latin typeface="Courier New" pitchFamily="49" charset="0"/>
              </a:rPr>
              <a:t>Procedure Conta.AlteraSaldo(Valor:Currency);</a:t>
            </a:r>
          </a:p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	saldo := Valor;</a:t>
            </a:r>
          </a:p>
          <a:p>
            <a:pPr>
              <a:buFontTx/>
              <a:buNone/>
            </a:pPr>
            <a:r>
              <a:rPr lang="pt-BR" sz="2800" b="1">
                <a:latin typeface="Courier New" pitchFamily="49" charset="0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da Orientação a Objetos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/>
              <a:t>Abstração</a:t>
            </a:r>
          </a:p>
          <a:p>
            <a:r>
              <a:rPr lang="pt-BR"/>
              <a:t>Encapsulamento</a:t>
            </a:r>
          </a:p>
          <a:p>
            <a:r>
              <a:rPr lang="pt-BR"/>
              <a:t>Mensagens</a:t>
            </a:r>
          </a:p>
          <a:p>
            <a:r>
              <a:rPr lang="pt-BR"/>
              <a:t>Polimorfismo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709664"/>
            <a:ext cx="5793417" cy="3887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Abstração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Abstrair é ignorar os aspectos de um assunto não relevantes para o propósito em questão, tornando possível concentração maior nos assuntos principais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75" y="3684579"/>
            <a:ext cx="3436417" cy="2912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303</Words>
  <Application>Microsoft Office PowerPoint</Application>
  <PresentationFormat>Apresentação na tela (4:3)</PresentationFormat>
  <Paragraphs>86</Paragraphs>
  <Slides>20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Tema do Office</vt:lpstr>
      <vt:lpstr>Documento</vt:lpstr>
      <vt:lpstr>Fundamentos de Orientação a Objetos</vt:lpstr>
      <vt:lpstr>Orientação a Objetos</vt:lpstr>
      <vt:lpstr>Classe</vt:lpstr>
      <vt:lpstr>Características da Classe</vt:lpstr>
      <vt:lpstr>Apresentação do PowerPoint</vt:lpstr>
      <vt:lpstr>Apresentação do PowerPoint</vt:lpstr>
      <vt:lpstr>Apresentação do PowerPoint</vt:lpstr>
      <vt:lpstr>Conceitos da Orientação a Objetos</vt:lpstr>
      <vt:lpstr>Abstração</vt:lpstr>
      <vt:lpstr>Exemplo</vt:lpstr>
      <vt:lpstr>Encapsulamento</vt:lpstr>
      <vt:lpstr>Apresentação do PowerPoint</vt:lpstr>
      <vt:lpstr>Cuidado !!!</vt:lpstr>
      <vt:lpstr>O correto é ...</vt:lpstr>
      <vt:lpstr> Mensagens</vt:lpstr>
      <vt:lpstr>Apresentação do PowerPoint</vt:lpstr>
      <vt:lpstr>Polimorfismo</vt:lpstr>
      <vt:lpstr>Polimorfismo Estático</vt:lpstr>
      <vt:lpstr>Polimorfismo Dinâmico</vt:lpstr>
      <vt:lpstr>Exercício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creator> </dc:creator>
  <cp:lastModifiedBy>Luciano Doll</cp:lastModifiedBy>
  <cp:revision>18</cp:revision>
  <dcterms:created xsi:type="dcterms:W3CDTF">2008-02-26T14:24:47Z</dcterms:created>
  <dcterms:modified xsi:type="dcterms:W3CDTF">2018-03-29T13:36:28Z</dcterms:modified>
</cp:coreProperties>
</file>