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8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6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3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6167-341E-403B-B600-E05854FBD9CE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DA02-6678-4AD8-9AA9-BC6FA68AE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Generalização entre Casos de Uso e Exercícios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21" y="4077072"/>
            <a:ext cx="3212958" cy="16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pt-BR" b="1" dirty="0">
                <a:latin typeface="Arial" charset="0"/>
              </a:rPr>
              <a:t>Relacionamento de Generalização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>
                <a:latin typeface="Arial" charset="0"/>
              </a:rPr>
              <a:t>Envolve um caso de uso geral e um específico.</a:t>
            </a:r>
          </a:p>
          <a:p>
            <a:r>
              <a:rPr lang="pt-BR" altLang="pt-BR" dirty="0">
                <a:latin typeface="Arial" charset="0"/>
              </a:rPr>
              <a:t>O caso de uso especializado incorpora todo o serviço do caso de uso geral, incluindo, adaptando ou excluindo alguns serviços do caso de uso geral.</a:t>
            </a:r>
          </a:p>
          <a:p>
            <a:r>
              <a:rPr lang="pt-BR" altLang="pt-BR" dirty="0">
                <a:solidFill>
                  <a:srgbClr val="FF0000"/>
                </a:solidFill>
                <a:latin typeface="Arial" charset="0"/>
              </a:rPr>
              <a:t>O caso de uso geral representa as partes comuns de casos de uso especializados.</a:t>
            </a:r>
          </a:p>
        </p:txBody>
      </p:sp>
    </p:spTree>
    <p:extLst>
      <p:ext uri="{BB962C8B-B14F-4D97-AF65-F5344CB8AC3E}">
        <p14:creationId xmlns:p14="http://schemas.microsoft.com/office/powerpoint/2010/main" val="974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5400" b="1">
                <a:latin typeface="Arial" charset="0"/>
              </a:rPr>
              <a:t>Exemplo</a:t>
            </a:r>
          </a:p>
        </p:txBody>
      </p:sp>
      <p:pic>
        <p:nvPicPr>
          <p:cNvPr id="20483" name="Picture 3" descr="ge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5400" b="1" dirty="0" err="1">
                <a:latin typeface="Arial" charset="0"/>
              </a:rPr>
              <a:t>Seqüência</a:t>
            </a:r>
            <a:endParaRPr lang="pt-BR" altLang="pt-BR" sz="5400" b="1" dirty="0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pt-BR" altLang="pt-BR" dirty="0">
                <a:latin typeface="Arial" charset="0"/>
              </a:rPr>
              <a:t>Levantamentos dos Atores</a:t>
            </a:r>
          </a:p>
          <a:p>
            <a:r>
              <a:rPr lang="pt-BR" altLang="pt-BR" dirty="0">
                <a:latin typeface="Arial" charset="0"/>
              </a:rPr>
              <a:t>Levantamento dos Casos de Uso Principais</a:t>
            </a:r>
          </a:p>
          <a:p>
            <a:r>
              <a:rPr lang="pt-BR" altLang="pt-BR" dirty="0">
                <a:latin typeface="Arial" charset="0"/>
              </a:rPr>
              <a:t>Definição dos Relacionamentos</a:t>
            </a:r>
          </a:p>
          <a:p>
            <a:pPr lvl="1"/>
            <a:r>
              <a:rPr lang="pt-BR" altLang="pt-BR" dirty="0">
                <a:latin typeface="Arial" charset="0"/>
              </a:rPr>
              <a:t>Entre Atores</a:t>
            </a:r>
          </a:p>
          <a:p>
            <a:pPr lvl="1"/>
            <a:r>
              <a:rPr lang="pt-BR" altLang="pt-BR" dirty="0">
                <a:latin typeface="Arial" charset="0"/>
              </a:rPr>
              <a:t>Entre Atores e Casos de Uso</a:t>
            </a:r>
          </a:p>
          <a:p>
            <a:r>
              <a:rPr lang="pt-BR" altLang="pt-BR" dirty="0">
                <a:latin typeface="Arial" charset="0"/>
              </a:rPr>
              <a:t>Detalhamento dos Casos de Uso</a:t>
            </a:r>
          </a:p>
          <a:p>
            <a:pPr lvl="1"/>
            <a:r>
              <a:rPr lang="pt-BR" altLang="pt-BR" dirty="0">
                <a:latin typeface="Arial" charset="0"/>
              </a:rPr>
              <a:t>Relacionamentos </a:t>
            </a:r>
            <a:r>
              <a:rPr lang="pt-BR" altLang="pt-BR" dirty="0">
                <a:solidFill>
                  <a:schemeClr val="bg1"/>
                </a:solidFill>
                <a:latin typeface="Arial" charset="0"/>
              </a:rPr>
              <a:t>entre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7367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Considere um sistema de processamento de vendas, onde é possível cadastrar fornecedores, clientes e produtos. Neste sistema, é possível registrar vendas para os clientes. As vendas podem ser à prazo ou à vista. Cada venda tem um ou mais itens de venda. Cada item descrimina o produto vendido e a quantidade. É permitido, ainda, solicitar relatório de vendas por clientes e relatório de vendas por produto, além de relatório de faturamento. Elabore o diagrama de casos de uso para este sistema. Utilize os relacionamentos de inclusão, extensão e generalização quando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18665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Considere um sistema que controla ordens de serviço em uma empresa especializada em assistência técnica de informática. Através do sistema, é possível cadastrar os equipamentos que sofrem manutenção. Todo registro de ordem de serviço indica o equipamento e o cliente que solicitou a manutenção. Os clientes podem ser pessoas físicas ou jurídicas. Assim como os equipamentos, os clientes são cadastrados no sistema. Toda vez que uma ordem de serviço é registrada, o sistema agenda uma visita ao cliente. Quando a ordem de serviço é registrada, é possível imprimir o protocolo da ordem. Através do sistema, é possível tirar relatório de ordens de serviço por cliente e por intervalo de tempo de solicitação, além de relatório de ordens de serviço aberta. Quando uma ordem é atendida e finalizada, o usuário utiliza o sistema para encerrar a ordem de serviço. Com base nestes requisitos, desenho o diagrama de casos de uso para o sistema que controla ordens de serviço.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30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dirty="0"/>
              <a:t>Elabore um diagrama de casos de uso para um sistema de caixa eletrônico que permite:</a:t>
            </a:r>
          </a:p>
          <a:p>
            <a:pPr lvl="1"/>
            <a:r>
              <a:rPr lang="pt-BR" dirty="0"/>
              <a:t>Consultar Saldo</a:t>
            </a:r>
          </a:p>
          <a:p>
            <a:pPr lvl="1"/>
            <a:r>
              <a:rPr lang="pt-BR" dirty="0"/>
              <a:t>Efetuar depósito</a:t>
            </a:r>
          </a:p>
          <a:p>
            <a:pPr lvl="1"/>
            <a:r>
              <a:rPr lang="pt-BR" dirty="0"/>
              <a:t>Efetuar Saque</a:t>
            </a:r>
          </a:p>
          <a:p>
            <a:pPr lvl="1"/>
            <a:r>
              <a:rPr lang="pt-BR" dirty="0"/>
              <a:t>Efetuar Pagamento</a:t>
            </a:r>
          </a:p>
          <a:p>
            <a:pPr lvl="1"/>
            <a:r>
              <a:rPr lang="pt-BR" dirty="0"/>
              <a:t>Efetuar Transferência</a:t>
            </a:r>
          </a:p>
          <a:p>
            <a:pPr lvl="1"/>
            <a:r>
              <a:rPr lang="pt-BR" dirty="0"/>
              <a:t>Emitir extrato</a:t>
            </a:r>
          </a:p>
          <a:p>
            <a:r>
              <a:rPr lang="pt-BR" dirty="0"/>
              <a:t>Lembre-se que, para utilizar qualquer um dos serviços, o cliente deve possuir um cartão magnético do banco e sua senha deve ser validada pelo sistema antes de qualquer operação, exceto depósito. Caso o cliente digite a senha errada por três vezes consecutivas, o sistema deve bloquear o cartão. No caso de um saque, se o valor que sobrou no cofre é inferior a R$ 500,00, o sistema deve gravar um arquivo de log. No caso do saque, o sistema deve acionar ejetor e debitar na conta. No caso do depósito, o sistema deve acionar coletor e creditar na conta. No caso do pagamento e transferência, o sistema também deve debitar na conta.</a:t>
            </a:r>
          </a:p>
        </p:txBody>
      </p:sp>
    </p:spTree>
    <p:extLst>
      <p:ext uri="{BB962C8B-B14F-4D97-AF65-F5344CB8AC3E}">
        <p14:creationId xmlns:p14="http://schemas.microsoft.com/office/powerpoint/2010/main" val="3533664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539</Words>
  <Application>Microsoft Office PowerPoint</Application>
  <PresentationFormat>Apresentação na tela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Generalização entre Casos de Uso e Exercícios</vt:lpstr>
      <vt:lpstr>Relacionamento de Generalização</vt:lpstr>
      <vt:lpstr>Exemplo</vt:lpstr>
      <vt:lpstr>Seqüência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Relacionamento de Generalização</dc:title>
  <dc:creator>doll</dc:creator>
  <cp:lastModifiedBy>Luciano Doll</cp:lastModifiedBy>
  <cp:revision>6</cp:revision>
  <dcterms:created xsi:type="dcterms:W3CDTF">2014-08-06T12:06:53Z</dcterms:created>
  <dcterms:modified xsi:type="dcterms:W3CDTF">2016-08-25T12:04:28Z</dcterms:modified>
</cp:coreProperties>
</file>