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2"/>
  </p:notesMasterIdLst>
  <p:handoutMasterIdLst>
    <p:handoutMasterId r:id="rId23"/>
  </p:handoutMasterIdLst>
  <p:sldIdLst>
    <p:sldId id="256" r:id="rId5"/>
    <p:sldId id="296" r:id="rId6"/>
    <p:sldId id="1065" r:id="rId7"/>
    <p:sldId id="1121" r:id="rId8"/>
    <p:sldId id="1111" r:id="rId9"/>
    <p:sldId id="1120" r:id="rId10"/>
    <p:sldId id="1112" r:id="rId11"/>
    <p:sldId id="1116" r:id="rId12"/>
    <p:sldId id="1117" r:id="rId13"/>
    <p:sldId id="1118" r:id="rId14"/>
    <p:sldId id="1123" r:id="rId15"/>
    <p:sldId id="1113" r:id="rId16"/>
    <p:sldId id="1114" r:id="rId17"/>
    <p:sldId id="1115" r:id="rId18"/>
    <p:sldId id="1124" r:id="rId19"/>
    <p:sldId id="317" r:id="rId20"/>
    <p:sldId id="260" r:id="rId21"/>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48" autoAdjust="0"/>
  </p:normalViewPr>
  <p:slideViewPr>
    <p:cSldViewPr snapToGrid="0">
      <p:cViewPr varScale="1">
        <p:scale>
          <a:sx n="110" d="100"/>
          <a:sy n="110" d="100"/>
        </p:scale>
        <p:origin x="672" y="176"/>
      </p:cViewPr>
      <p:guideLst/>
    </p:cSldViewPr>
  </p:slideViewPr>
  <p:notesTextViewPr>
    <p:cViewPr>
      <p:scale>
        <a:sx n="1" d="1"/>
        <a:sy n="1" d="1"/>
      </p:scale>
      <p:origin x="0" y="0"/>
    </p:cViewPr>
  </p:notesTextViewPr>
  <p:notesViewPr>
    <p:cSldViewPr snapToGrid="0">
      <p:cViewPr varScale="1">
        <p:scale>
          <a:sx n="88" d="100"/>
          <a:sy n="88"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49F1BE22-BD3B-4BA8-95EA-7296A8AA5B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D1B770D1-9BE8-4AC6-9AD5-C0F8842DA9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BDF94E-9595-4903-9DDC-FDADCBF39DEC}" type="datetimeFigureOut">
              <a:rPr lang="pt-BR" smtClean="0"/>
              <a:t>11/06/2021</a:t>
            </a:fld>
            <a:endParaRPr lang="pt-BR"/>
          </a:p>
        </p:txBody>
      </p:sp>
      <p:sp>
        <p:nvSpPr>
          <p:cNvPr id="4" name="Espaço Reservado para Rodapé 3">
            <a:extLst>
              <a:ext uri="{FF2B5EF4-FFF2-40B4-BE49-F238E27FC236}">
                <a16:creationId xmlns:a16="http://schemas.microsoft.com/office/drawing/2014/main" id="{B3564C92-A1B1-4C40-AB8E-3EF83F2633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3FAC9FD2-4C64-4A97-8ED4-C91CF8701F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040FA-3B2C-4E13-BFFD-C11A22D11A5A}" type="slidenum">
              <a:rPr lang="pt-BR" smtClean="0"/>
              <a:t>‹nº›</a:t>
            </a:fld>
            <a:endParaRPr lang="pt-BR"/>
          </a:p>
        </p:txBody>
      </p:sp>
    </p:spTree>
    <p:extLst>
      <p:ext uri="{BB962C8B-B14F-4D97-AF65-F5344CB8AC3E}">
        <p14:creationId xmlns:p14="http://schemas.microsoft.com/office/powerpoint/2010/main" val="38060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2EF54-A1F6-4E34-830B-86C7368B97CA}" type="datetimeFigureOut">
              <a:rPr lang="pt-BR" noProof="0" smtClean="0"/>
              <a:t>11/06/2021</a:t>
            </a:fld>
            <a:endParaRPr lang="pt-BR" noProof="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a:t>Editar estilos de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noProof="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4D1C2-4E59-41B0-9C33-711FA5262530}" type="slidenum">
              <a:rPr lang="pt-BR" noProof="0" smtClean="0"/>
              <a:t>‹nº›</a:t>
            </a:fld>
            <a:endParaRPr lang="pt-BR" noProof="0"/>
          </a:p>
        </p:txBody>
      </p:sp>
    </p:spTree>
    <p:extLst>
      <p:ext uri="{BB962C8B-B14F-4D97-AF65-F5344CB8AC3E}">
        <p14:creationId xmlns:p14="http://schemas.microsoft.com/office/powerpoint/2010/main" val="108455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a:t>
            </a:fld>
            <a:endParaRPr lang="pt-BR" noProof="0"/>
          </a:p>
        </p:txBody>
      </p:sp>
    </p:spTree>
    <p:extLst>
      <p:ext uri="{BB962C8B-B14F-4D97-AF65-F5344CB8AC3E}">
        <p14:creationId xmlns:p14="http://schemas.microsoft.com/office/powerpoint/2010/main" val="3832244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17</a:t>
            </a:fld>
            <a:endParaRPr lang="pt-BR" noProof="0"/>
          </a:p>
        </p:txBody>
      </p:sp>
    </p:spTree>
    <p:extLst>
      <p:ext uri="{BB962C8B-B14F-4D97-AF65-F5344CB8AC3E}">
        <p14:creationId xmlns:p14="http://schemas.microsoft.com/office/powerpoint/2010/main" val="192005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pt-BR" noProof="0"/>
              <a:t>Clique para editar o estilo de título Mestre</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noProof="0"/>
              <a:t>Clique para editar o estilo de subtítulo Mestre</a:t>
            </a:r>
          </a:p>
        </p:txBody>
      </p:sp>
      <p:sp>
        <p:nvSpPr>
          <p:cNvPr id="4" name="Espaço Reservado para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09234CA2-9F5E-48FA-843C-0B2031554A67}" type="datetime1">
              <a:rPr lang="pt-BR" noProof="0" smtClean="0"/>
              <a:t>11/06/2021</a:t>
            </a:fld>
            <a:endParaRPr lang="pt-BR" noProof="0"/>
          </a:p>
        </p:txBody>
      </p:sp>
      <p:sp>
        <p:nvSpPr>
          <p:cNvPr id="5" name="Espaço Reservado para Rodapé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pt-BR" noProof="0"/>
          </a:p>
        </p:txBody>
      </p:sp>
      <p:sp>
        <p:nvSpPr>
          <p:cNvPr id="6" name="Espaço Reservado para Número de Slid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8" name="Retâ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hasCustomPrompt="1"/>
          </p:nvPr>
        </p:nvSpPr>
        <p:spPr>
          <a:xfrm>
            <a:off x="581192" y="702156"/>
            <a:ext cx="11029616" cy="1013800"/>
          </a:xfrm>
        </p:spPr>
        <p:txBody>
          <a:bodyPr rtlCol="0"/>
          <a:lstStyle/>
          <a:p>
            <a:pPr rtl="0"/>
            <a:r>
              <a:rPr lang="pt-BR" noProof="0"/>
              <a:t>Clique para editar o estilo de título Mestre</a:t>
            </a:r>
          </a:p>
        </p:txBody>
      </p:sp>
      <p:sp>
        <p:nvSpPr>
          <p:cNvPr id="3" name="Espaço Reservado para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631BE170-2D6A-4F23-959F-F3FDD7EE17C8}" type="datetime1">
              <a:rPr lang="pt-BR" noProof="0" smtClean="0"/>
              <a:t>11/06/2021</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7" name="Retâ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pt-BR" noProof="0"/>
              <a:t>Clique para editar o título Mestre</a:t>
            </a:r>
          </a:p>
        </p:txBody>
      </p:sp>
      <p:sp>
        <p:nvSpPr>
          <p:cNvPr id="3" name="Espaço Reservado para Texto Vertical 2"/>
          <p:cNvSpPr>
            <a:spLocks noGrp="1"/>
          </p:cNvSpPr>
          <p:nvPr>
            <p:ph type="body" orient="vert" idx="1"/>
          </p:nvPr>
        </p:nvSpPr>
        <p:spPr>
          <a:xfrm>
            <a:off x="774923" y="675726"/>
            <a:ext cx="7896279" cy="5183073"/>
          </a:xfrm>
        </p:spPr>
        <p:txBody>
          <a:bodyPr vert="eaVert" rtlCol="0" anchor="t"/>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CCF2502B-DA48-44EE-974F-4401E37897C2}" type="datetime1">
              <a:rPr lang="pt-BR" noProof="0" smtClean="0"/>
              <a:t>11/06/2021</a:t>
            </a:fld>
            <a:endParaRPr lang="pt-BR" noProof="0"/>
          </a:p>
        </p:txBody>
      </p:sp>
      <p:sp>
        <p:nvSpPr>
          <p:cNvPr id="5" name="Espaço Reservado para Rodapé 4"/>
          <p:cNvSpPr>
            <a:spLocks noGrp="1"/>
          </p:cNvSpPr>
          <p:nvPr>
            <p:ph type="ftr" sz="quarter" idx="11"/>
          </p:nvPr>
        </p:nvSpPr>
        <p:spPr>
          <a:xfrm>
            <a:off x="774923" y="5951811"/>
            <a:ext cx="7896279" cy="365125"/>
          </a:xfrm>
        </p:spPr>
        <p:txBody>
          <a:bodyPr rtlCol="0"/>
          <a:lstStyle/>
          <a:p>
            <a:pPr rtl="0"/>
            <a:endParaRPr lang="pt-BR" noProof="0"/>
          </a:p>
        </p:txBody>
      </p:sp>
      <p:sp>
        <p:nvSpPr>
          <p:cNvPr id="6" name="Espaço Reservado para Número de Slid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7" name="Retâ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2" y="702156"/>
            <a:ext cx="11029616" cy="1013800"/>
          </a:xfrm>
        </p:spPr>
        <p:txBody>
          <a:bodyPr rtlCol="0"/>
          <a:lstStyle/>
          <a:p>
            <a:pPr rtl="0"/>
            <a:r>
              <a:rPr lang="pt-BR" noProof="0"/>
              <a:t>Clique para editar o estilo de título Mestre</a:t>
            </a:r>
          </a:p>
        </p:txBody>
      </p:sp>
      <p:sp>
        <p:nvSpPr>
          <p:cNvPr id="3" name="Espaço reservado para conteúdo 2"/>
          <p:cNvSpPr>
            <a:spLocks noGrp="1"/>
          </p:cNvSpPr>
          <p:nvPr>
            <p:ph idx="1"/>
          </p:nvPr>
        </p:nvSpPr>
        <p:spPr>
          <a:xfrm>
            <a:off x="581192" y="2180496"/>
            <a:ext cx="11029615" cy="3678303"/>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A7B1F27E-7DAF-45D3-90B3-991C8DB57655}" type="datetime1">
              <a:rPr lang="pt-BR" noProof="0" smtClean="0"/>
              <a:t>11/06/2021</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a:xfrm>
            <a:off x="10558300" y="5956137"/>
            <a:ext cx="1052508" cy="365125"/>
          </a:xfrm>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Editar o texto Mestre</a:t>
            </a:r>
          </a:p>
        </p:txBody>
      </p:sp>
      <p:sp>
        <p:nvSpPr>
          <p:cNvPr id="4" name="Espaço Reservado para Data 3"/>
          <p:cNvSpPr>
            <a:spLocks noGrp="1"/>
          </p:cNvSpPr>
          <p:nvPr>
            <p:ph type="dt" sz="half" idx="10"/>
          </p:nvPr>
        </p:nvSpPr>
        <p:spPr/>
        <p:txBody>
          <a:bodyPr rtlCol="0"/>
          <a:lstStyle>
            <a:lvl1pPr>
              <a:defRPr>
                <a:solidFill>
                  <a:schemeClr val="accent1">
                    <a:lumMod val="75000"/>
                    <a:lumOff val="25000"/>
                  </a:schemeClr>
                </a:solidFill>
              </a:defRPr>
            </a:lvl1pPr>
          </a:lstStyle>
          <a:p>
            <a:pPr rtl="0"/>
            <a:fld id="{9C84BDBB-7383-475F-BEA4-6DEA016CA495}" type="datetime1">
              <a:rPr lang="pt-BR" noProof="0" smtClean="0"/>
              <a:t>11/06/2021</a:t>
            </a:fld>
            <a:endParaRPr lang="pt-BR" noProof="0"/>
          </a:p>
        </p:txBody>
      </p:sp>
      <p:sp>
        <p:nvSpPr>
          <p:cNvPr id="5" name="Espaço Reservado para Rodapé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pt-BR" noProof="0"/>
          </a:p>
        </p:txBody>
      </p:sp>
      <p:sp>
        <p:nvSpPr>
          <p:cNvPr id="6" name="Espaço reservado para o número do slid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8" name="Retâ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729658"/>
            <a:ext cx="11029616" cy="988332"/>
          </a:xfrm>
        </p:spPr>
        <p:txBody>
          <a:bodyPr rtlCol="0"/>
          <a:lstStyle/>
          <a:p>
            <a:pPr rtl="0"/>
            <a:r>
              <a:rPr lang="pt-BR" noProof="0"/>
              <a:t>Clique para editar o estilo de título Mestre</a:t>
            </a:r>
          </a:p>
        </p:txBody>
      </p:sp>
      <p:sp>
        <p:nvSpPr>
          <p:cNvPr id="3" name="Espaço reservado para conteúdo 2"/>
          <p:cNvSpPr>
            <a:spLocks noGrp="1"/>
          </p:cNvSpPr>
          <p:nvPr>
            <p:ph sz="half" idx="1"/>
          </p:nvPr>
        </p:nvSpPr>
        <p:spPr>
          <a:xfrm>
            <a:off x="581193" y="2228003"/>
            <a:ext cx="5422390" cy="3633047"/>
          </a:xfrm>
        </p:spPr>
        <p:txBody>
          <a:bodyPr rtlCol="0">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conteúdo 3"/>
          <p:cNvSpPr>
            <a:spLocks noGrp="1"/>
          </p:cNvSpPr>
          <p:nvPr>
            <p:ph sz="half" idx="2"/>
          </p:nvPr>
        </p:nvSpPr>
        <p:spPr>
          <a:xfrm>
            <a:off x="6188417" y="2228003"/>
            <a:ext cx="5422392" cy="3633047"/>
          </a:xfrm>
        </p:spPr>
        <p:txBody>
          <a:bodyPr rtlCol="0">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Data 4"/>
          <p:cNvSpPr>
            <a:spLocks noGrp="1"/>
          </p:cNvSpPr>
          <p:nvPr>
            <p:ph type="dt" sz="half" idx="10"/>
          </p:nvPr>
        </p:nvSpPr>
        <p:spPr/>
        <p:txBody>
          <a:bodyPr rtlCol="0"/>
          <a:lstStyle/>
          <a:p>
            <a:pPr rtl="0"/>
            <a:fld id="{F0F057F5-8FF5-4D8D-8D1D-AB2EA718C0A8}" type="datetime1">
              <a:rPr lang="pt-BR" noProof="0" smtClean="0"/>
              <a:t>11/06/2021</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1" name="Retâ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hasCustomPrompt="1"/>
          </p:nvPr>
        </p:nvSpPr>
        <p:spPr>
          <a:xfrm>
            <a:off x="581193" y="729658"/>
            <a:ext cx="11029616" cy="988332"/>
          </a:xfrm>
        </p:spPr>
        <p:txBody>
          <a:bodyPr rtlCol="0"/>
          <a:lstStyle/>
          <a:p>
            <a:pPr rtl="0"/>
            <a:r>
              <a:rPr lang="pt-BR" noProof="0"/>
              <a:t>Clique para editar o estilo de título Mestre</a:t>
            </a:r>
          </a:p>
        </p:txBody>
      </p:sp>
      <p:sp>
        <p:nvSpPr>
          <p:cNvPr id="3" name="Espaço Reservado para Tex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4" name="Espaço reservado para conteúdo 3"/>
          <p:cNvSpPr>
            <a:spLocks noGrp="1"/>
          </p:cNvSpPr>
          <p:nvPr>
            <p:ph sz="half" idx="2"/>
          </p:nvPr>
        </p:nvSpPr>
        <p:spPr>
          <a:xfrm>
            <a:off x="581194" y="2926052"/>
            <a:ext cx="5393100" cy="2934999"/>
          </a:xfrm>
        </p:spPr>
        <p:txBody>
          <a:bodyPr rtlCol="0" anchor="t">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6" name="Espaço reservado para conteúdo 5"/>
          <p:cNvSpPr>
            <a:spLocks noGrp="1"/>
          </p:cNvSpPr>
          <p:nvPr>
            <p:ph sz="quarter" idx="4"/>
          </p:nvPr>
        </p:nvSpPr>
        <p:spPr>
          <a:xfrm>
            <a:off x="6217709" y="2926052"/>
            <a:ext cx="5393100" cy="2934999"/>
          </a:xfrm>
        </p:spPr>
        <p:txBody>
          <a:bodyPr rtlCol="0" anchor="t">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7" name="Espaço Reservado para Data 6"/>
          <p:cNvSpPr>
            <a:spLocks noGrp="1"/>
          </p:cNvSpPr>
          <p:nvPr>
            <p:ph type="dt" sz="half" idx="10"/>
          </p:nvPr>
        </p:nvSpPr>
        <p:spPr/>
        <p:txBody>
          <a:bodyPr rtlCol="0"/>
          <a:lstStyle/>
          <a:p>
            <a:pPr rtl="0"/>
            <a:fld id="{7A6DEE47-7D13-43F4-ABED-3A5080F68646}" type="datetime1">
              <a:rPr lang="pt-BR" noProof="0" smtClean="0"/>
              <a:t>11/06/2021</a:t>
            </a:fld>
            <a:endParaRPr lang="pt-BR" noProof="0"/>
          </a:p>
        </p:txBody>
      </p:sp>
      <p:sp>
        <p:nvSpPr>
          <p:cNvPr id="8" name="Espaço Reservado para Rodapé 7"/>
          <p:cNvSpPr>
            <a:spLocks noGrp="1"/>
          </p:cNvSpPr>
          <p:nvPr>
            <p:ph type="ftr" sz="quarter" idx="11"/>
          </p:nvPr>
        </p:nvSpPr>
        <p:spPr/>
        <p:txBody>
          <a:bodyPr rtlCol="0"/>
          <a:lstStyle/>
          <a:p>
            <a:pPr rtl="0"/>
            <a:endParaRPr lang="pt-BR" noProof="0"/>
          </a:p>
        </p:txBody>
      </p:sp>
      <p:sp>
        <p:nvSpPr>
          <p:cNvPr id="9" name="Espaço reservado para o número do slide 8"/>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rtlCol="0"/>
          <a:lstStyle/>
          <a:p>
            <a:pPr rtl="0"/>
            <a:fld id="{BE973E3D-DBBF-4A29-999A-7303C12DCD81}" type="datetime1">
              <a:rPr lang="pt-BR" noProof="0" smtClean="0"/>
              <a:t>11/06/2021</a:t>
            </a:fld>
            <a:endParaRPr lang="pt-BR" noProof="0"/>
          </a:p>
        </p:txBody>
      </p:sp>
      <p:sp>
        <p:nvSpPr>
          <p:cNvPr id="4" name="Espaço Reservado para Rodapé 3"/>
          <p:cNvSpPr>
            <a:spLocks noGrp="1"/>
          </p:cNvSpPr>
          <p:nvPr>
            <p:ph type="ftr" sz="quarter" idx="11"/>
          </p:nvPr>
        </p:nvSpPr>
        <p:spPr/>
        <p:txBody>
          <a:bodyPr rtlCol="0"/>
          <a:lstStyle/>
          <a:p>
            <a:pPr rtl="0"/>
            <a:endParaRPr lang="pt-BR" noProof="0"/>
          </a:p>
        </p:txBody>
      </p:sp>
      <p:sp>
        <p:nvSpPr>
          <p:cNvPr id="5" name="Espaço reservado para o número do slide 4"/>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
        <p:nvSpPr>
          <p:cNvPr id="7" name="Retâ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pt-BR" noProof="0"/>
              <a:t>Clique para editar o título Mestre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174E23CD-D9DA-4A76-9BB0-7BEF6E78EC36}" type="datetime1">
              <a:rPr lang="pt-BR" noProof="0" smtClean="0"/>
              <a:t>11/06/2021</a:t>
            </a:fld>
            <a:endParaRPr lang="pt-BR" noProof="0"/>
          </a:p>
        </p:txBody>
      </p:sp>
      <p:sp>
        <p:nvSpPr>
          <p:cNvPr id="3" name="Espaço Reservado para Rodapé 2"/>
          <p:cNvSpPr>
            <a:spLocks noGrp="1"/>
          </p:cNvSpPr>
          <p:nvPr>
            <p:ph type="ftr" sz="quarter" idx="11"/>
          </p:nvPr>
        </p:nvSpPr>
        <p:spPr/>
        <p:txBody>
          <a:bodyPr rtlCol="0"/>
          <a:lstStyle/>
          <a:p>
            <a:pPr rtl="0"/>
            <a:endParaRPr lang="pt-BR" noProof="0"/>
          </a:p>
        </p:txBody>
      </p:sp>
      <p:sp>
        <p:nvSpPr>
          <p:cNvPr id="4" name="Espaço reservado para o número do slide 3"/>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pt-BR" noProof="0"/>
              <a:t>Clique para editar o estilo de título Mestre</a:t>
            </a:r>
          </a:p>
        </p:txBody>
      </p:sp>
      <p:sp>
        <p:nvSpPr>
          <p:cNvPr id="3" name="Espaço reservado para conteúd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tex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lvl1pPr>
              <a:defRPr>
                <a:solidFill>
                  <a:schemeClr val="accent1">
                    <a:lumMod val="75000"/>
                    <a:lumOff val="25000"/>
                  </a:schemeClr>
                </a:solidFill>
              </a:defRPr>
            </a:lvl1pPr>
          </a:lstStyle>
          <a:p>
            <a:pPr rtl="0"/>
            <a:fld id="{E782A511-DCA3-4DB1-B232-6DE9BF3E093E}" type="datetime1">
              <a:rPr lang="pt-BR" noProof="0" smtClean="0"/>
              <a:t>11/06/2021</a:t>
            </a:fld>
            <a:endParaRPr lang="pt-BR" noProof="0"/>
          </a:p>
        </p:txBody>
      </p:sp>
      <p:sp>
        <p:nvSpPr>
          <p:cNvPr id="6" name="Espaço Reservado para Rodapé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pt-BR" noProof="0"/>
          </a:p>
        </p:txBody>
      </p:sp>
      <p:sp>
        <p:nvSpPr>
          <p:cNvPr id="7" name="Espaço reservado para o número do slid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581193" y="4693389"/>
            <a:ext cx="11029616" cy="566738"/>
          </a:xfrm>
        </p:spPr>
        <p:txBody>
          <a:bodyPr rtlCol="0" anchor="b">
            <a:normAutofit/>
          </a:bodyPr>
          <a:lstStyle>
            <a:lvl1pPr algn="l">
              <a:defRPr sz="2400" b="0">
                <a:solidFill>
                  <a:schemeClr val="accent1"/>
                </a:solidFill>
              </a:defRPr>
            </a:lvl1pPr>
          </a:lstStyle>
          <a:p>
            <a:pPr rtl="0"/>
            <a:r>
              <a:rPr lang="pt-BR" noProof="0"/>
              <a:t>Clique para editar o estilo de título Mestre</a:t>
            </a:r>
          </a:p>
        </p:txBody>
      </p:sp>
      <p:sp>
        <p:nvSpPr>
          <p:cNvPr id="3" name="Espaço Reservado para Imagem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p>
        </p:txBody>
      </p:sp>
      <p:sp>
        <p:nvSpPr>
          <p:cNvPr id="4" name="Espaço reservado para tex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01A46BD8-7B90-4F0C-B77B-34482E71BE4B}" type="datetime1">
              <a:rPr lang="pt-BR" noProof="0" smtClean="0"/>
              <a:t>11/06/2021</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BR" noProof="0"/>
              <a:t>Clique para editar o estilo de título Mestre</a:t>
            </a:r>
          </a:p>
        </p:txBody>
      </p:sp>
      <p:sp>
        <p:nvSpPr>
          <p:cNvPr id="3" name="Espaço Reservado para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0D110607-227D-4A11-B3D0-0B2B6E648C32}" type="datetime1">
              <a:rPr lang="pt-BR" noProof="0" smtClean="0"/>
              <a:t>11/06/2021</a:t>
            </a:fld>
            <a:endParaRPr lang="pt-BR" noProof="0"/>
          </a:p>
        </p:txBody>
      </p:sp>
      <p:sp>
        <p:nvSpPr>
          <p:cNvPr id="5" name="Espaço Reservado para Rodapé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pt-BR" noProof="0"/>
          </a:p>
        </p:txBody>
      </p:sp>
      <p:sp>
        <p:nvSpPr>
          <p:cNvPr id="6" name="Espaço Reservado para Número de Slid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pt-BR" noProof="0" smtClean="0"/>
              <a:pPr rtl="0"/>
              <a:t>‹nº›</a:t>
            </a:fld>
            <a:endParaRPr lang="pt-BR" noProof="0"/>
          </a:p>
        </p:txBody>
      </p:sp>
      <p:sp>
        <p:nvSpPr>
          <p:cNvPr id="9" name="Retâ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 name="Rectangle 142">
            <a:extLst>
              <a:ext uri="{FF2B5EF4-FFF2-40B4-BE49-F238E27FC236}">
                <a16:creationId xmlns:a16="http://schemas.microsoft.com/office/drawing/2014/main" id="{FF947420-8656-42A9-9DA9-245B88A63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descr="Conexões Digitai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241" r="-2" b="-2"/>
          <a:stretch/>
        </p:blipFill>
        <p:spPr>
          <a:xfrm>
            <a:off x="446532" y="641102"/>
            <a:ext cx="7497731" cy="3465902"/>
          </a:xfrm>
          <a:prstGeom prst="rect">
            <a:avLst/>
          </a:prstGeom>
        </p:spPr>
      </p:pic>
      <p:grpSp>
        <p:nvGrpSpPr>
          <p:cNvPr id="145" name="Group 144">
            <a:extLst>
              <a:ext uri="{FF2B5EF4-FFF2-40B4-BE49-F238E27FC236}">
                <a16:creationId xmlns:a16="http://schemas.microsoft.com/office/drawing/2014/main" id="{3EDCB678-C2D8-4BDE-8C5C-EB3F5C2D4A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3" y="453643"/>
            <a:ext cx="11298934" cy="5936922"/>
            <a:chOff x="446533" y="453643"/>
            <a:chExt cx="11298934" cy="5936922"/>
          </a:xfrm>
        </p:grpSpPr>
        <p:sp>
          <p:nvSpPr>
            <p:cNvPr id="146" name="Rectangle 145">
              <a:extLst>
                <a:ext uri="{FF2B5EF4-FFF2-40B4-BE49-F238E27FC236}">
                  <a16:creationId xmlns:a16="http://schemas.microsoft.com/office/drawing/2014/main" id="{1ADB92F8-7CF1-477E-B2A7-434C9AE81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146">
              <a:extLst>
                <a:ext uri="{FF2B5EF4-FFF2-40B4-BE49-F238E27FC236}">
                  <a16:creationId xmlns:a16="http://schemas.microsoft.com/office/drawing/2014/main" id="{1518A98A-58BC-4FE3-8C53-051F76ADB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8" name="Rectangle 147">
              <a:extLst>
                <a:ext uri="{FF2B5EF4-FFF2-40B4-BE49-F238E27FC236}">
                  <a16:creationId xmlns:a16="http://schemas.microsoft.com/office/drawing/2014/main" id="{FF14BA49-8F37-4227-A26D-244075560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148">
              <a:extLst>
                <a:ext uri="{FF2B5EF4-FFF2-40B4-BE49-F238E27FC236}">
                  <a16:creationId xmlns:a16="http://schemas.microsoft.com/office/drawing/2014/main" id="{503DDB03-0C94-4C08-AEA0-78C550A0A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334837"/>
            <a:ext cx="10993549" cy="1140874"/>
          </a:xfrm>
        </p:spPr>
        <p:txBody>
          <a:bodyPr rtlCol="0">
            <a:normAutofit/>
          </a:bodyPr>
          <a:lstStyle/>
          <a:p>
            <a:pPr rtl="0"/>
            <a:r>
              <a:rPr lang="pt-BR">
                <a:solidFill>
                  <a:schemeClr val="bg1"/>
                </a:solidFill>
              </a:rPr>
              <a:t>ROTEAMENTO DINÂMICO</a:t>
            </a:r>
            <a:endParaRPr lang="pt-BR" dirty="0">
              <a:solidFill>
                <a:schemeClr val="bg1"/>
              </a:solidFill>
            </a:endParaRP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75712"/>
            <a:ext cx="10993546" cy="590321"/>
          </a:xfrm>
        </p:spPr>
        <p:txBody>
          <a:bodyPr rtlCol="0">
            <a:normAutofit/>
          </a:bodyPr>
          <a:lstStyle/>
          <a:p>
            <a:pPr rtl="0">
              <a:lnSpc>
                <a:spcPct val="90000"/>
              </a:lnSpc>
            </a:pPr>
            <a:r>
              <a:rPr lang="pt-BR" sz="1200">
                <a:solidFill>
                  <a:schemeClr val="bg1"/>
                </a:solidFill>
              </a:rPr>
              <a:t>Professora Silvana dal-bó</a:t>
            </a:r>
          </a:p>
          <a:p>
            <a:pPr rtl="0">
              <a:lnSpc>
                <a:spcPct val="90000"/>
              </a:lnSpc>
            </a:pPr>
            <a:r>
              <a:rPr lang="pt-BR" sz="1200">
                <a:solidFill>
                  <a:schemeClr val="bg1"/>
                </a:solidFill>
              </a:rPr>
              <a:t>Silvana.dalbo@unisul.br</a:t>
            </a:r>
          </a:p>
        </p:txBody>
      </p:sp>
      <p:pic>
        <p:nvPicPr>
          <p:cNvPr id="1034" name="Picture 10" descr="Gerenciamento de Projetos em Redes de Computadores">
            <a:extLst>
              <a:ext uri="{FF2B5EF4-FFF2-40B4-BE49-F238E27FC236}">
                <a16:creationId xmlns:a16="http://schemas.microsoft.com/office/drawing/2014/main" id="{B7CA2397-4C6A-402B-BB39-FF8E2DD87A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44" r="26731" b="-2"/>
          <a:stretch/>
        </p:blipFill>
        <p:spPr bwMode="auto">
          <a:xfrm>
            <a:off x="8036240" y="641102"/>
            <a:ext cx="3702435" cy="3465902"/>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a:extLst>
              <a:ext uri="{FF2B5EF4-FFF2-40B4-BE49-F238E27FC236}">
                <a16:creationId xmlns:a16="http://schemas.microsoft.com/office/drawing/2014/main" id="{50212484-A31B-41CE-A6AE-9B81A1EB8A54}"/>
              </a:ext>
            </a:extLst>
          </p:cNvPr>
          <p:cNvPicPr>
            <a:picLocks noGrp="1" noChangeAspect="1"/>
          </p:cNvPicPr>
          <p:nvPr>
            <p:ph idx="1"/>
          </p:nvPr>
        </p:nvPicPr>
        <p:blipFill>
          <a:blip r:embed="rId2"/>
          <a:stretch>
            <a:fillRect/>
          </a:stretch>
        </p:blipFill>
        <p:spPr>
          <a:xfrm>
            <a:off x="1016000" y="1955519"/>
            <a:ext cx="7969955" cy="4841747"/>
          </a:xfrm>
          <a:prstGeom prst="rect">
            <a:avLst/>
          </a:prstGeom>
        </p:spPr>
      </p:pic>
      <p:sp>
        <p:nvSpPr>
          <p:cNvPr id="2" name="Título 1">
            <a:extLst>
              <a:ext uri="{FF2B5EF4-FFF2-40B4-BE49-F238E27FC236}">
                <a16:creationId xmlns:a16="http://schemas.microsoft.com/office/drawing/2014/main" id="{5B666FC3-07AB-401A-B45C-686E72985143}"/>
              </a:ext>
            </a:extLst>
          </p:cNvPr>
          <p:cNvSpPr>
            <a:spLocks noGrp="1"/>
          </p:cNvSpPr>
          <p:nvPr>
            <p:ph type="title"/>
          </p:nvPr>
        </p:nvSpPr>
        <p:spPr>
          <a:xfrm>
            <a:off x="508000" y="909109"/>
            <a:ext cx="9587088" cy="646642"/>
          </a:xfrm>
        </p:spPr>
        <p:txBody>
          <a:bodyPr vert="horz" lIns="91440" tIns="45720" rIns="91440" bIns="45720" rtlCol="0" anchor="b">
            <a:normAutofit/>
          </a:bodyPr>
          <a:lstStyle/>
          <a:p>
            <a:r>
              <a:rPr lang="en-US" sz="3600" dirty="0" err="1"/>
              <a:t>Protocolo</a:t>
            </a:r>
            <a:r>
              <a:rPr lang="en-US" sz="3600" dirty="0"/>
              <a:t> link-state</a:t>
            </a:r>
          </a:p>
        </p:txBody>
      </p:sp>
    </p:spTree>
    <p:extLst>
      <p:ext uri="{BB962C8B-B14F-4D97-AF65-F5344CB8AC3E}">
        <p14:creationId xmlns:p14="http://schemas.microsoft.com/office/powerpoint/2010/main" val="318987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32FDD-A9E8-40B3-91BE-69EFDE1A7A4E}"/>
              </a:ext>
            </a:extLst>
          </p:cNvPr>
          <p:cNvSpPr>
            <a:spLocks noGrp="1"/>
          </p:cNvSpPr>
          <p:nvPr>
            <p:ph type="title"/>
          </p:nvPr>
        </p:nvSpPr>
        <p:spPr>
          <a:xfrm>
            <a:off x="581192" y="702156"/>
            <a:ext cx="11029616" cy="1013800"/>
          </a:xfrm>
        </p:spPr>
        <p:txBody>
          <a:bodyPr>
            <a:normAutofit/>
          </a:bodyPr>
          <a:lstStyle/>
          <a:p>
            <a:r>
              <a:rPr lang="pt-BR" dirty="0"/>
              <a:t>Protocolo de roteamento - </a:t>
            </a:r>
            <a:r>
              <a:rPr lang="pt-BR" dirty="0" err="1"/>
              <a:t>rip</a:t>
            </a:r>
            <a:endParaRPr lang="pt-BR" dirty="0"/>
          </a:p>
        </p:txBody>
      </p:sp>
      <p:sp>
        <p:nvSpPr>
          <p:cNvPr id="71" name="Rectangle 70">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IP">
            <a:extLst>
              <a:ext uri="{FF2B5EF4-FFF2-40B4-BE49-F238E27FC236}">
                <a16:creationId xmlns:a16="http://schemas.microsoft.com/office/drawing/2014/main" id="{8C22BF33-BA2D-4F26-862B-DAC84DA25B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225" y="2830766"/>
            <a:ext cx="4962525" cy="2709799"/>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0BA3A6C6-D130-4763-AA8A-62E376C37E2F}"/>
              </a:ext>
            </a:extLst>
          </p:cNvPr>
          <p:cNvSpPr>
            <a:spLocks noGrp="1"/>
          </p:cNvSpPr>
          <p:nvPr>
            <p:ph idx="1"/>
          </p:nvPr>
        </p:nvSpPr>
        <p:spPr>
          <a:xfrm>
            <a:off x="6335805" y="2180496"/>
            <a:ext cx="5275001" cy="4045683"/>
          </a:xfrm>
        </p:spPr>
        <p:txBody>
          <a:bodyPr>
            <a:normAutofit/>
          </a:bodyPr>
          <a:lstStyle/>
          <a:p>
            <a:pPr algn="just"/>
            <a:r>
              <a:rPr lang="pt-BR" sz="2000" dirty="0"/>
              <a:t>Foi especificado originalmente pela RFC 1058</a:t>
            </a:r>
          </a:p>
          <a:p>
            <a:pPr algn="just"/>
            <a:r>
              <a:rPr lang="pt-BR" sz="2000" dirty="0"/>
              <a:t>É um protocolo de vetores de distância. </a:t>
            </a:r>
          </a:p>
          <a:p>
            <a:pPr algn="just"/>
            <a:r>
              <a:rPr lang="pt-BR" sz="2000" dirty="0"/>
              <a:t>O contador de saltos é usado como métrica para escolher os caminhos – valor máximo 15 saltos</a:t>
            </a:r>
          </a:p>
          <a:p>
            <a:pPr algn="just"/>
            <a:r>
              <a:rPr lang="pt-BR" sz="2000" dirty="0"/>
              <a:t>Como padrão, as atualizações de roteamento são transmitidas a cada 30s.</a:t>
            </a:r>
          </a:p>
          <a:p>
            <a:pPr marL="0" indent="0">
              <a:buNone/>
            </a:pPr>
            <a:endParaRPr lang="pt-BR" dirty="0"/>
          </a:p>
          <a:p>
            <a:endParaRPr lang="pt-BR" dirty="0"/>
          </a:p>
        </p:txBody>
      </p:sp>
    </p:spTree>
    <p:extLst>
      <p:ext uri="{BB962C8B-B14F-4D97-AF65-F5344CB8AC3E}">
        <p14:creationId xmlns:p14="http://schemas.microsoft.com/office/powerpoint/2010/main" val="3004338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775EC7-024D-4370-9D74-E0164C7D7787}"/>
              </a:ext>
            </a:extLst>
          </p:cNvPr>
          <p:cNvSpPr>
            <a:spLocks noGrp="1"/>
          </p:cNvSpPr>
          <p:nvPr>
            <p:ph type="title"/>
          </p:nvPr>
        </p:nvSpPr>
        <p:spPr>
          <a:xfrm>
            <a:off x="581192" y="702156"/>
            <a:ext cx="11029616" cy="1013800"/>
          </a:xfrm>
        </p:spPr>
        <p:txBody>
          <a:bodyPr>
            <a:normAutofit/>
          </a:bodyPr>
          <a:lstStyle/>
          <a:p>
            <a:r>
              <a:rPr lang="pt-BR" dirty="0"/>
              <a:t>Protocolo </a:t>
            </a:r>
            <a:r>
              <a:rPr lang="pt-BR" dirty="0" err="1"/>
              <a:t>rip</a:t>
            </a:r>
            <a:endParaRPr lang="pt-BR" dirty="0"/>
          </a:p>
        </p:txBody>
      </p:sp>
      <p:sp>
        <p:nvSpPr>
          <p:cNvPr id="3076" name="Rectangle 70">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Redes: Encaminhamento estático vs Encaminhamento dinâmico - Pplware">
            <a:extLst>
              <a:ext uri="{FF2B5EF4-FFF2-40B4-BE49-F238E27FC236}">
                <a16:creationId xmlns:a16="http://schemas.microsoft.com/office/drawing/2014/main" id="{E9B37D1A-E2A3-412E-BAB9-58403CDB5F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225" y="2445078"/>
            <a:ext cx="4962525" cy="3481174"/>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7A0A35C3-F0E8-47D9-9B12-7AFCCDC2EBBE}"/>
              </a:ext>
            </a:extLst>
          </p:cNvPr>
          <p:cNvSpPr>
            <a:spLocks noGrp="1"/>
          </p:cNvSpPr>
          <p:nvPr>
            <p:ph idx="1"/>
          </p:nvPr>
        </p:nvSpPr>
        <p:spPr>
          <a:xfrm>
            <a:off x="6335805" y="2180496"/>
            <a:ext cx="5275001" cy="4045683"/>
          </a:xfrm>
        </p:spPr>
        <p:txBody>
          <a:bodyPr>
            <a:normAutofit/>
          </a:bodyPr>
          <a:lstStyle/>
          <a:p>
            <a:r>
              <a:rPr lang="pt-BR" b="0" i="0" dirty="0">
                <a:effectLst/>
                <a:latin typeface="Roboto Condensed"/>
              </a:rPr>
              <a:t>RIP versão 1 e versão 2. </a:t>
            </a:r>
          </a:p>
          <a:p>
            <a:r>
              <a:rPr lang="pt-BR" dirty="0">
                <a:latin typeface="Roboto Condensed"/>
              </a:rPr>
              <a:t>O </a:t>
            </a:r>
            <a:r>
              <a:rPr lang="pt-BR" b="0" i="0" dirty="0">
                <a:effectLst/>
                <a:latin typeface="Roboto Condensed"/>
              </a:rPr>
              <a:t>primeiro é </a:t>
            </a:r>
            <a:r>
              <a:rPr lang="pt-BR" b="0" i="0" dirty="0" err="1">
                <a:effectLst/>
                <a:latin typeface="Roboto Condensed"/>
              </a:rPr>
              <a:t>classfull</a:t>
            </a:r>
            <a:r>
              <a:rPr lang="pt-BR" b="0" i="0" dirty="0">
                <a:effectLst/>
                <a:latin typeface="Roboto Condensed"/>
              </a:rPr>
              <a:t>, ou seja, suporta apenas classes cheias (A, B ou C) ou </a:t>
            </a:r>
            <a:r>
              <a:rPr lang="pt-BR" b="0" i="0" dirty="0" err="1">
                <a:effectLst/>
                <a:latin typeface="Roboto Condensed"/>
              </a:rPr>
              <a:t>subrede</a:t>
            </a:r>
            <a:r>
              <a:rPr lang="pt-BR" b="0" i="0" dirty="0">
                <a:effectLst/>
                <a:latin typeface="Roboto Condensed"/>
              </a:rPr>
              <a:t> com a mesma máscara e troca atualizações de roteamento via broadcast. </a:t>
            </a:r>
          </a:p>
          <a:p>
            <a:r>
              <a:rPr lang="pt-BR" b="0" i="0" dirty="0">
                <a:effectLst/>
                <a:latin typeface="Roboto Condensed"/>
              </a:rPr>
              <a:t>Já a versão 2 suporta CIDR (</a:t>
            </a:r>
            <a:r>
              <a:rPr lang="pt-BR" b="0" i="0" dirty="0" err="1">
                <a:effectLst/>
                <a:latin typeface="Roboto Condensed"/>
              </a:rPr>
              <a:t>classless</a:t>
            </a:r>
            <a:r>
              <a:rPr lang="pt-BR" b="0" i="0" dirty="0">
                <a:effectLst/>
                <a:latin typeface="Roboto Condensed"/>
              </a:rPr>
              <a:t>) e VLSM (divisão de </a:t>
            </a:r>
            <a:r>
              <a:rPr lang="pt-BR" b="0" i="0" dirty="0" err="1">
                <a:effectLst/>
                <a:latin typeface="Roboto Condensed"/>
              </a:rPr>
              <a:t>subredes</a:t>
            </a:r>
            <a:r>
              <a:rPr lang="pt-BR" b="0" i="0" dirty="0">
                <a:effectLst/>
                <a:latin typeface="Roboto Condensed"/>
              </a:rPr>
              <a:t> com várias máscaras de </a:t>
            </a:r>
            <a:r>
              <a:rPr lang="pt-BR" b="0" i="0" dirty="0" err="1">
                <a:effectLst/>
                <a:latin typeface="Roboto Condensed"/>
              </a:rPr>
              <a:t>subrede</a:t>
            </a:r>
            <a:r>
              <a:rPr lang="pt-BR" b="0" i="0" dirty="0">
                <a:effectLst/>
                <a:latin typeface="Roboto Condensed"/>
              </a:rPr>
              <a:t>), além disso, troca informações através de </a:t>
            </a:r>
            <a:r>
              <a:rPr lang="pt-BR" b="0" i="0" dirty="0" err="1">
                <a:effectLst/>
                <a:latin typeface="Roboto Condensed"/>
              </a:rPr>
              <a:t>multicast</a:t>
            </a:r>
            <a:r>
              <a:rPr lang="pt-BR" b="0" i="0" dirty="0">
                <a:effectLst/>
                <a:latin typeface="Roboto Condensed"/>
              </a:rPr>
              <a:t> no endereço  224.0.0.9. </a:t>
            </a:r>
          </a:p>
          <a:p>
            <a:r>
              <a:rPr lang="pt-BR" b="0" i="0" dirty="0">
                <a:effectLst/>
                <a:latin typeface="Roboto Condensed"/>
              </a:rPr>
              <a:t>Ambas as versões trocam informações utilizando UDP na porta 520.</a:t>
            </a:r>
            <a:endParaRPr lang="pt-BR" dirty="0"/>
          </a:p>
        </p:txBody>
      </p:sp>
    </p:spTree>
    <p:extLst>
      <p:ext uri="{BB962C8B-B14F-4D97-AF65-F5344CB8AC3E}">
        <p14:creationId xmlns:p14="http://schemas.microsoft.com/office/powerpoint/2010/main" val="2199019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259AF413-14EE-4F2D-A0CD-8AA0B3DDC7BF}"/>
              </a:ext>
            </a:extLst>
          </p:cNvPr>
          <p:cNvSpPr>
            <a:spLocks noGrp="1"/>
          </p:cNvSpPr>
          <p:nvPr>
            <p:ph type="title"/>
          </p:nvPr>
        </p:nvSpPr>
        <p:spPr>
          <a:xfrm>
            <a:off x="803189" y="1209184"/>
            <a:ext cx="3089189" cy="4734416"/>
          </a:xfrm>
        </p:spPr>
        <p:txBody>
          <a:bodyPr anchor="ctr">
            <a:normAutofit/>
          </a:bodyPr>
          <a:lstStyle/>
          <a:p>
            <a:r>
              <a:rPr lang="pt-BR" dirty="0" err="1"/>
              <a:t>Rip</a:t>
            </a:r>
            <a:r>
              <a:rPr lang="pt-BR" dirty="0"/>
              <a:t>  - versão 1</a:t>
            </a:r>
          </a:p>
        </p:txBody>
      </p:sp>
      <p:sp>
        <p:nvSpPr>
          <p:cNvPr id="13" name="Rectangle 12">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F950F6F2-10A2-4BB8-8B72-E03A177912D5}"/>
              </a:ext>
            </a:extLst>
          </p:cNvPr>
          <p:cNvSpPr>
            <a:spLocks noGrp="1"/>
          </p:cNvSpPr>
          <p:nvPr>
            <p:ph idx="1"/>
          </p:nvPr>
        </p:nvSpPr>
        <p:spPr>
          <a:xfrm>
            <a:off x="4561870" y="723899"/>
            <a:ext cx="7183597" cy="3678303"/>
          </a:xfrm>
        </p:spPr>
        <p:txBody>
          <a:bodyPr>
            <a:normAutofit/>
          </a:bodyPr>
          <a:lstStyle/>
          <a:p>
            <a:r>
              <a:rPr lang="pt-BR" b="0" i="0">
                <a:effectLst/>
                <a:latin typeface="Roboto Condensed"/>
              </a:rPr>
              <a:t>Para configurar o RIP versão 1 basta ativar o protocolo com o comando “</a:t>
            </a:r>
            <a:r>
              <a:rPr lang="pt-BR" b="0" i="0" err="1">
                <a:effectLst/>
                <a:latin typeface="Roboto Condensed"/>
              </a:rPr>
              <a:t>router</a:t>
            </a:r>
            <a:r>
              <a:rPr lang="pt-BR" b="0" i="0">
                <a:effectLst/>
                <a:latin typeface="Roboto Condensed"/>
              </a:rPr>
              <a:t> </a:t>
            </a:r>
            <a:r>
              <a:rPr lang="pt-BR" b="0" i="0" err="1">
                <a:effectLst/>
                <a:latin typeface="Roboto Condensed"/>
              </a:rPr>
              <a:t>rip</a:t>
            </a:r>
            <a:r>
              <a:rPr lang="pt-BR" b="0" i="0">
                <a:effectLst/>
                <a:latin typeface="Roboto Condensed"/>
              </a:rPr>
              <a:t>”, depois em modo de configuração do roteador definir as redes que serão anunciadas com o comando “network”. </a:t>
            </a:r>
          </a:p>
          <a:p>
            <a:r>
              <a:rPr lang="pt-BR" b="0" i="0">
                <a:effectLst/>
                <a:latin typeface="Roboto Condensed"/>
              </a:rPr>
              <a:t>No comando network utilizar apenas as redes </a:t>
            </a:r>
            <a:r>
              <a:rPr lang="pt-BR" b="0" i="0" err="1">
                <a:effectLst/>
                <a:latin typeface="Roboto Condensed"/>
              </a:rPr>
              <a:t>classfull</a:t>
            </a:r>
            <a:r>
              <a:rPr lang="pt-BR" b="0" i="0">
                <a:effectLst/>
                <a:latin typeface="Roboto Condensed"/>
              </a:rPr>
              <a:t> e não </a:t>
            </a:r>
            <a:r>
              <a:rPr lang="pt-BR" b="0" i="0" err="1">
                <a:effectLst/>
                <a:latin typeface="Roboto Condensed"/>
              </a:rPr>
              <a:t>subredes</a:t>
            </a:r>
            <a:r>
              <a:rPr lang="pt-BR" b="0" i="0">
                <a:effectLst/>
                <a:latin typeface="Roboto Condensed"/>
              </a:rPr>
              <a:t>, por exemplo, se no roteador você tem as redes 10.0.0.0/24 e 10.0.1.0/24 você deve anunciar “network 10.0.0.0”, ou seja, apenas a classe A cheia, sem </a:t>
            </a:r>
            <a:r>
              <a:rPr lang="pt-BR" b="0" i="0" err="1">
                <a:effectLst/>
                <a:latin typeface="Roboto Condensed"/>
              </a:rPr>
              <a:t>subredes</a:t>
            </a:r>
            <a:r>
              <a:rPr lang="pt-BR" b="0" i="0">
                <a:effectLst/>
                <a:latin typeface="Roboto Condensed"/>
              </a:rPr>
              <a:t>.</a:t>
            </a:r>
            <a:endParaRPr lang="pt-BR" dirty="0"/>
          </a:p>
        </p:txBody>
      </p:sp>
      <p:pic>
        <p:nvPicPr>
          <p:cNvPr id="4" name="Imagem 3" descr="Interface gráfica do usuário, Texto&#10;&#10;Descrição gerada automaticamente">
            <a:extLst>
              <a:ext uri="{FF2B5EF4-FFF2-40B4-BE49-F238E27FC236}">
                <a16:creationId xmlns:a16="http://schemas.microsoft.com/office/drawing/2014/main" id="{B5EC354C-B8FF-4CA8-B8A2-4C28AD184C2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4769072" y="4090818"/>
            <a:ext cx="7058214" cy="1852782"/>
          </a:xfrm>
          <a:prstGeom prst="rect">
            <a:avLst/>
          </a:prstGeom>
        </p:spPr>
      </p:pic>
    </p:spTree>
    <p:extLst>
      <p:ext uri="{BB962C8B-B14F-4D97-AF65-F5344CB8AC3E}">
        <p14:creationId xmlns:p14="http://schemas.microsoft.com/office/powerpoint/2010/main" val="3040625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49">
            <a:extLst>
              <a:ext uri="{FF2B5EF4-FFF2-40B4-BE49-F238E27FC236}">
                <a16:creationId xmlns:a16="http://schemas.microsoft.com/office/drawing/2014/main" id="{0D447B63-F1E3-47D9-9B21-1985C226A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51">
            <a:extLst>
              <a:ext uri="{FF2B5EF4-FFF2-40B4-BE49-F238E27FC236}">
                <a16:creationId xmlns:a16="http://schemas.microsoft.com/office/drawing/2014/main" id="{36771C9C-390B-4018-9C4B-CCA97CAC8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F2BBE0E-45B7-49A3-86C5-F8A4CD9CD094}"/>
              </a:ext>
            </a:extLst>
          </p:cNvPr>
          <p:cNvSpPr>
            <a:spLocks noGrp="1"/>
          </p:cNvSpPr>
          <p:nvPr>
            <p:ph type="title"/>
          </p:nvPr>
        </p:nvSpPr>
        <p:spPr>
          <a:xfrm>
            <a:off x="803189" y="1209184"/>
            <a:ext cx="3089189" cy="4734416"/>
          </a:xfrm>
        </p:spPr>
        <p:txBody>
          <a:bodyPr anchor="ctr">
            <a:normAutofit/>
          </a:bodyPr>
          <a:lstStyle/>
          <a:p>
            <a:r>
              <a:rPr lang="pt-BR" dirty="0" err="1"/>
              <a:t>Rip</a:t>
            </a:r>
            <a:r>
              <a:rPr lang="pt-BR" dirty="0"/>
              <a:t> – versão 2</a:t>
            </a:r>
          </a:p>
        </p:txBody>
      </p:sp>
      <p:sp>
        <p:nvSpPr>
          <p:cNvPr id="63" name="Rectangle 53">
            <a:extLst>
              <a:ext uri="{FF2B5EF4-FFF2-40B4-BE49-F238E27FC236}">
                <a16:creationId xmlns:a16="http://schemas.microsoft.com/office/drawing/2014/main" id="{FD0A0409-D9AA-4ADB-8182-F5F567E5DD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55">
            <a:extLst>
              <a:ext uri="{FF2B5EF4-FFF2-40B4-BE49-F238E27FC236}">
                <a16:creationId xmlns:a16="http://schemas.microsoft.com/office/drawing/2014/main" id="{F4BA410E-4E38-4E79-8051-2B522B0B3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29ACE97A-A16B-4EEE-B7FF-A4C67E57C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4" name="Imagem 3">
            <a:extLst>
              <a:ext uri="{FF2B5EF4-FFF2-40B4-BE49-F238E27FC236}">
                <a16:creationId xmlns:a16="http://schemas.microsoft.com/office/drawing/2014/main" id="{04226294-B7D9-43BE-81B7-9D7227D5F55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4508512" y="2953205"/>
            <a:ext cx="7716194" cy="2623506"/>
          </a:xfrm>
          <a:prstGeom prst="rect">
            <a:avLst/>
          </a:prstGeom>
        </p:spPr>
      </p:pic>
      <p:sp>
        <p:nvSpPr>
          <p:cNvPr id="60" name="Rectangle 59">
            <a:extLst>
              <a:ext uri="{FF2B5EF4-FFF2-40B4-BE49-F238E27FC236}">
                <a16:creationId xmlns:a16="http://schemas.microsoft.com/office/drawing/2014/main" id="{0FB4C3A3-B4BE-4AE7-A8ED-0258ACE4F1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654222"/>
            <a:ext cx="3702878" cy="167278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F1B0CD9F-CDA9-4568-B64A-A847BB574FD9}"/>
              </a:ext>
            </a:extLst>
          </p:cNvPr>
          <p:cNvPicPr>
            <a:picLocks noChangeAspect="1"/>
          </p:cNvPicPr>
          <p:nvPr/>
        </p:nvPicPr>
        <p:blipFill>
          <a:blip r:embed="rId4"/>
          <a:stretch>
            <a:fillRect/>
          </a:stretch>
        </p:blipFill>
        <p:spPr>
          <a:xfrm>
            <a:off x="8188827" y="1044306"/>
            <a:ext cx="3400442" cy="892616"/>
          </a:xfrm>
          <a:prstGeom prst="rect">
            <a:avLst/>
          </a:prstGeom>
        </p:spPr>
      </p:pic>
      <p:sp>
        <p:nvSpPr>
          <p:cNvPr id="62" name="Rectangle 61">
            <a:extLst>
              <a:ext uri="{FF2B5EF4-FFF2-40B4-BE49-F238E27FC236}">
                <a16:creationId xmlns:a16="http://schemas.microsoft.com/office/drawing/2014/main" id="{A0FCAA19-5B0D-42C2-8A62-64910EDD0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167278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491273A1-15FE-43CB-96D7-4EE70EDD3DE9}"/>
              </a:ext>
            </a:extLst>
          </p:cNvPr>
          <p:cNvSpPr>
            <a:spLocks noGrp="1"/>
          </p:cNvSpPr>
          <p:nvPr>
            <p:ph idx="1"/>
          </p:nvPr>
        </p:nvSpPr>
        <p:spPr>
          <a:xfrm>
            <a:off x="4231923" y="2427896"/>
            <a:ext cx="7513543" cy="3797877"/>
          </a:xfrm>
        </p:spPr>
        <p:txBody>
          <a:bodyPr>
            <a:normAutofit/>
          </a:bodyPr>
          <a:lstStyle/>
          <a:p>
            <a:pPr marL="0" indent="0">
              <a:buNone/>
            </a:pPr>
            <a:r>
              <a:rPr lang="pt-BR" dirty="0"/>
              <a:t> </a:t>
            </a:r>
          </a:p>
        </p:txBody>
      </p:sp>
      <p:sp>
        <p:nvSpPr>
          <p:cNvPr id="38" name="CaixaDeTexto 37">
            <a:extLst>
              <a:ext uri="{FF2B5EF4-FFF2-40B4-BE49-F238E27FC236}">
                <a16:creationId xmlns:a16="http://schemas.microsoft.com/office/drawing/2014/main" id="{0D208AFD-0A26-4D90-8C36-AE6082DA0F8D}"/>
              </a:ext>
            </a:extLst>
          </p:cNvPr>
          <p:cNvSpPr txBox="1"/>
          <p:nvPr/>
        </p:nvSpPr>
        <p:spPr>
          <a:xfrm>
            <a:off x="4300288" y="755112"/>
            <a:ext cx="3634513" cy="1477328"/>
          </a:xfrm>
          <a:prstGeom prst="rect">
            <a:avLst/>
          </a:prstGeom>
          <a:noFill/>
        </p:spPr>
        <p:txBody>
          <a:bodyPr wrap="square">
            <a:spAutoFit/>
          </a:bodyPr>
          <a:lstStyle/>
          <a:p>
            <a:r>
              <a:rPr lang="pt-BR" b="0" i="0" dirty="0">
                <a:effectLst/>
                <a:latin typeface="Roboto Condensed"/>
              </a:rPr>
              <a:t>Para ativar a versão 2 basta adicionar o comando “</a:t>
            </a:r>
            <a:r>
              <a:rPr lang="pt-BR" b="0" i="0" dirty="0" err="1">
                <a:effectLst/>
                <a:latin typeface="Roboto Condensed"/>
              </a:rPr>
              <a:t>version</a:t>
            </a:r>
            <a:r>
              <a:rPr lang="pt-BR" b="0" i="0" dirty="0">
                <a:effectLst/>
                <a:latin typeface="Roboto Condensed"/>
              </a:rPr>
              <a:t> 2”.</a:t>
            </a:r>
          </a:p>
          <a:p>
            <a:r>
              <a:rPr lang="pt-BR" b="0" i="0" dirty="0">
                <a:effectLst/>
                <a:latin typeface="Roboto Condensed"/>
              </a:rPr>
              <a:t>O comando “no </a:t>
            </a:r>
            <a:r>
              <a:rPr lang="pt-BR" b="0" i="0" dirty="0" err="1">
                <a:effectLst/>
                <a:latin typeface="Roboto Condensed"/>
              </a:rPr>
              <a:t>auto-summary</a:t>
            </a:r>
            <a:r>
              <a:rPr lang="pt-BR" b="0" i="0" dirty="0">
                <a:effectLst/>
                <a:latin typeface="Roboto Condensed"/>
              </a:rPr>
              <a:t>” desabilita a sumarização automática em redes </a:t>
            </a:r>
            <a:r>
              <a:rPr lang="pt-BR" b="0" i="0" dirty="0" err="1">
                <a:effectLst/>
                <a:latin typeface="Roboto Condensed"/>
              </a:rPr>
              <a:t>classfull</a:t>
            </a:r>
            <a:r>
              <a:rPr lang="pt-BR" b="0" i="0" dirty="0">
                <a:effectLst/>
                <a:latin typeface="Roboto Condensed"/>
              </a:rPr>
              <a:t>. </a:t>
            </a:r>
            <a:endParaRPr lang="pt-BR" dirty="0"/>
          </a:p>
        </p:txBody>
      </p:sp>
    </p:spTree>
    <p:extLst>
      <p:ext uri="{BB962C8B-B14F-4D97-AF65-F5344CB8AC3E}">
        <p14:creationId xmlns:p14="http://schemas.microsoft.com/office/powerpoint/2010/main" val="309971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A56981F2-287B-4FF9-ADF9-BA62CF2D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04A7AAA-A47D-4098-ADE7-0F2F1410D88A}"/>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dirty="0" err="1">
                <a:solidFill>
                  <a:schemeClr val="accent1"/>
                </a:solidFill>
              </a:rPr>
              <a:t>Montar</a:t>
            </a:r>
            <a:r>
              <a:rPr lang="en-US" sz="3600" dirty="0">
                <a:solidFill>
                  <a:schemeClr val="accent1"/>
                </a:solidFill>
              </a:rPr>
              <a:t> a </a:t>
            </a:r>
            <a:r>
              <a:rPr lang="en-US" sz="3600" dirty="0" err="1">
                <a:solidFill>
                  <a:schemeClr val="accent1"/>
                </a:solidFill>
              </a:rPr>
              <a:t>topologia</a:t>
            </a:r>
            <a:r>
              <a:rPr lang="en-US" sz="3600" dirty="0">
                <a:solidFill>
                  <a:schemeClr val="accent1"/>
                </a:solidFill>
              </a:rPr>
              <a:t> - </a:t>
            </a:r>
            <a:r>
              <a:rPr lang="en-US" sz="3600" dirty="0" err="1">
                <a:solidFill>
                  <a:schemeClr val="accent1"/>
                </a:solidFill>
              </a:rPr>
              <a:t>protocolo</a:t>
            </a:r>
            <a:r>
              <a:rPr lang="en-US" sz="3600">
                <a:solidFill>
                  <a:schemeClr val="accent1"/>
                </a:solidFill>
              </a:rPr>
              <a:t> rip </a:t>
            </a:r>
            <a:endParaRPr lang="en-US" sz="3600" dirty="0">
              <a:solidFill>
                <a:schemeClr val="accent1"/>
              </a:solidFill>
            </a:endParaRPr>
          </a:p>
        </p:txBody>
      </p:sp>
      <p:pic>
        <p:nvPicPr>
          <p:cNvPr id="7" name="Espaço Reservado para Conteúdo 6">
            <a:extLst>
              <a:ext uri="{FF2B5EF4-FFF2-40B4-BE49-F238E27FC236}">
                <a16:creationId xmlns:a16="http://schemas.microsoft.com/office/drawing/2014/main" id="{3053AA7F-2E95-4166-A3DC-750FE7FD49FA}"/>
              </a:ext>
            </a:extLst>
          </p:cNvPr>
          <p:cNvPicPr>
            <a:picLocks noGrp="1" noChangeAspect="1"/>
          </p:cNvPicPr>
          <p:nvPr>
            <p:ph idx="1"/>
          </p:nvPr>
        </p:nvPicPr>
        <p:blipFill>
          <a:blip r:embed="rId2"/>
          <a:stretch>
            <a:fillRect/>
          </a:stretch>
        </p:blipFill>
        <p:spPr>
          <a:xfrm>
            <a:off x="635456" y="2244834"/>
            <a:ext cx="9199301" cy="4507658"/>
          </a:xfrm>
          <a:prstGeom prst="rect">
            <a:avLst/>
          </a:prstGeom>
        </p:spPr>
      </p:pic>
    </p:spTree>
    <p:extLst>
      <p:ext uri="{BB962C8B-B14F-4D97-AF65-F5344CB8AC3E}">
        <p14:creationId xmlns:p14="http://schemas.microsoft.com/office/powerpoint/2010/main" val="194045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1" name="Rectangle 80">
            <a:extLst>
              <a:ext uri="{FF2B5EF4-FFF2-40B4-BE49-F238E27FC236}">
                <a16:creationId xmlns:a16="http://schemas.microsoft.com/office/drawing/2014/main" id="{99D7C13F-A74A-458C-BD0A-E94D29F59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Aumente sua produtividade com a “regra dos 10 minutos” - Acieg">
            <a:extLst>
              <a:ext uri="{FF2B5EF4-FFF2-40B4-BE49-F238E27FC236}">
                <a16:creationId xmlns:a16="http://schemas.microsoft.com/office/drawing/2014/main" id="{AF006FF9-0150-4C6D-82E5-71D01791BE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31166" y="2012318"/>
            <a:ext cx="5164834" cy="3127494"/>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4EA0D2BB-E66C-43E1-9553-F0782C70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D37E48C7-95E8-4416-80DF-E5A8AC665500}"/>
              </a:ext>
            </a:extLst>
          </p:cNvPr>
          <p:cNvSpPr>
            <a:spLocks noGrp="1"/>
          </p:cNvSpPr>
          <p:nvPr>
            <p:ph type="title"/>
          </p:nvPr>
        </p:nvSpPr>
        <p:spPr>
          <a:xfrm>
            <a:off x="7027166" y="3221521"/>
            <a:ext cx="4115917" cy="2085869"/>
          </a:xfrm>
        </p:spPr>
        <p:txBody>
          <a:bodyPr vert="horz" lIns="91440" tIns="45720" rIns="91440" bIns="45720" rtlCol="0" anchor="b">
            <a:normAutofit/>
          </a:bodyPr>
          <a:lstStyle/>
          <a:p>
            <a:r>
              <a:rPr lang="en-US" sz="3600" dirty="0" err="1">
                <a:solidFill>
                  <a:srgbClr val="FFFFFF"/>
                </a:solidFill>
              </a:rPr>
              <a:t>Intervalo</a:t>
            </a:r>
            <a:r>
              <a:rPr lang="en-US" sz="3600" dirty="0">
                <a:solidFill>
                  <a:srgbClr val="FFFFFF"/>
                </a:solidFill>
              </a:rPr>
              <a:t>!</a:t>
            </a:r>
            <a:br>
              <a:rPr lang="en-US" sz="3600" dirty="0">
                <a:solidFill>
                  <a:srgbClr val="FFFFFF"/>
                </a:solidFill>
              </a:rPr>
            </a:br>
            <a:br>
              <a:rPr lang="en-US" sz="3600" dirty="0">
                <a:solidFill>
                  <a:srgbClr val="FFFFFF"/>
                </a:solidFill>
              </a:rPr>
            </a:br>
            <a:endParaRPr lang="en-US" sz="3600" dirty="0">
              <a:solidFill>
                <a:srgbClr val="FFFFFF"/>
              </a:solidFill>
            </a:endParaRPr>
          </a:p>
        </p:txBody>
      </p:sp>
    </p:spTree>
    <p:extLst>
      <p:ext uri="{BB962C8B-B14F-4D97-AF65-F5344CB8AC3E}">
        <p14:creationId xmlns:p14="http://schemas.microsoft.com/office/powerpoint/2010/main" val="1755292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7C35B5F-59FB-4E4A-A4E6-85CC504D7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descr="Números Digitai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grayscl/>
            <a:extLst>
              <a:ext uri="{28A0092B-C50C-407E-A947-70E740481C1C}">
                <a14:useLocalDpi xmlns:a14="http://schemas.microsoft.com/office/drawing/2010/main"/>
              </a:ext>
            </a:extLst>
          </a:blip>
          <a:srcRect t="9794" r="9091" b="13597"/>
          <a:stretch/>
        </p:blipFill>
        <p:spPr>
          <a:xfrm>
            <a:off x="20" y="10"/>
            <a:ext cx="12191980" cy="6857990"/>
          </a:xfrm>
          <a:prstGeom prst="rect">
            <a:avLst/>
          </a:prstGeom>
        </p:spPr>
      </p:pic>
      <p:grpSp>
        <p:nvGrpSpPr>
          <p:cNvPr id="24" name="Group 23">
            <a:extLst>
              <a:ext uri="{FF2B5EF4-FFF2-40B4-BE49-F238E27FC236}">
                <a16:creationId xmlns:a16="http://schemas.microsoft.com/office/drawing/2014/main" id="{266203B4-6411-4E9D-AAC1-D798EF7311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5" name="Rectangle 24">
              <a:extLst>
                <a:ext uri="{FF2B5EF4-FFF2-40B4-BE49-F238E27FC236}">
                  <a16:creationId xmlns:a16="http://schemas.microsoft.com/office/drawing/2014/main" id="{810D9114-A47D-47E3-9417-1858C7C68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4E6705EF-CBA4-4963-9FCA-08B2780142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584200" y="2142067"/>
            <a:ext cx="3412067" cy="2971801"/>
          </a:xfrm>
        </p:spPr>
        <p:txBody>
          <a:bodyPr rtlCol="0">
            <a:normAutofit/>
          </a:bodyPr>
          <a:lstStyle/>
          <a:p>
            <a:pPr rtl="0"/>
            <a:r>
              <a:rPr lang="pt-BR" dirty="0">
                <a:solidFill>
                  <a:schemeClr val="bg1"/>
                </a:solidFill>
              </a:rPr>
              <a:t>Obrigada!</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584200" y="5145513"/>
            <a:ext cx="3412067" cy="738820"/>
          </a:xfrm>
        </p:spPr>
        <p:txBody>
          <a:bodyPr rtlCol="0">
            <a:normAutofit/>
          </a:bodyPr>
          <a:lstStyle/>
          <a:p>
            <a:pPr rtl="0"/>
            <a:r>
              <a:rPr lang="pt-BR" dirty="0">
                <a:solidFill>
                  <a:schemeClr val="accent1">
                    <a:lumMod val="50000"/>
                    <a:lumOff val="50000"/>
                  </a:schemeClr>
                </a:solidFill>
              </a:rPr>
              <a:t>Silvana.dalbo@unisul.br</a:t>
            </a:r>
          </a:p>
          <a:p>
            <a:pPr rtl="0"/>
            <a:endParaRPr lang="pt-BR" dirty="0">
              <a:solidFill>
                <a:schemeClr val="accent1">
                  <a:lumMod val="50000"/>
                  <a:lumOff val="50000"/>
                </a:schemeClr>
              </a:solidFill>
            </a:endParaRPr>
          </a:p>
          <a:p>
            <a:pPr rtl="0"/>
            <a:endParaRPr lang="pt-BR" dirty="0">
              <a:solidFill>
                <a:schemeClr val="accent1">
                  <a:lumMod val="50000"/>
                  <a:lumOff val="50000"/>
                </a:schemeClr>
              </a:solidFill>
            </a:endParaRPr>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A837CF-4243-4BD7-B366-BC434469B03E}"/>
              </a:ext>
            </a:extLst>
          </p:cNvPr>
          <p:cNvSpPr>
            <a:spLocks noGrp="1"/>
          </p:cNvSpPr>
          <p:nvPr>
            <p:ph type="title"/>
          </p:nvPr>
        </p:nvSpPr>
        <p:spPr/>
        <p:txBody>
          <a:bodyPr/>
          <a:lstStyle/>
          <a:p>
            <a:r>
              <a:rPr lang="pt-BR" dirty="0"/>
              <a:t>Sumário - Aula 10</a:t>
            </a:r>
          </a:p>
        </p:txBody>
      </p:sp>
      <p:sp>
        <p:nvSpPr>
          <p:cNvPr id="3" name="Espaço Reservado para Conteúdo 2">
            <a:extLst>
              <a:ext uri="{FF2B5EF4-FFF2-40B4-BE49-F238E27FC236}">
                <a16:creationId xmlns:a16="http://schemas.microsoft.com/office/drawing/2014/main" id="{58BE3C79-F285-409A-AFC9-315EC76D59F5}"/>
              </a:ext>
            </a:extLst>
          </p:cNvPr>
          <p:cNvSpPr>
            <a:spLocks noGrp="1"/>
          </p:cNvSpPr>
          <p:nvPr>
            <p:ph idx="1"/>
          </p:nvPr>
        </p:nvSpPr>
        <p:spPr/>
        <p:txBody>
          <a:bodyPr>
            <a:normAutofit/>
          </a:bodyPr>
          <a:lstStyle/>
          <a:p>
            <a:r>
              <a:rPr lang="pt-BR" sz="2400" dirty="0"/>
              <a:t>Retomar aula passada : Roteamento Estático</a:t>
            </a:r>
          </a:p>
          <a:p>
            <a:r>
              <a:rPr lang="pt-BR" sz="2400" dirty="0"/>
              <a:t>Roteamento dinâmico – visão geral</a:t>
            </a:r>
          </a:p>
          <a:p>
            <a:r>
              <a:rPr lang="pt-BR" sz="2400" dirty="0"/>
              <a:t>Protocolo RIP</a:t>
            </a:r>
          </a:p>
          <a:p>
            <a:pPr lvl="1"/>
            <a:r>
              <a:rPr lang="pt-BR" sz="2200" dirty="0"/>
              <a:t>Conceitos</a:t>
            </a:r>
          </a:p>
          <a:p>
            <a:pPr lvl="1"/>
            <a:r>
              <a:rPr lang="pt-BR" sz="2200" dirty="0"/>
              <a:t>Comandos de configuração</a:t>
            </a:r>
          </a:p>
          <a:p>
            <a:pPr marL="0" indent="0">
              <a:buNone/>
            </a:pPr>
            <a:endParaRPr lang="pt-BR" dirty="0"/>
          </a:p>
        </p:txBody>
      </p:sp>
    </p:spTree>
    <p:extLst>
      <p:ext uri="{BB962C8B-B14F-4D97-AF65-F5344CB8AC3E}">
        <p14:creationId xmlns:p14="http://schemas.microsoft.com/office/powerpoint/2010/main" val="926969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B6E290-E45C-483A-8935-ACB8127E1E29}"/>
              </a:ext>
            </a:extLst>
          </p:cNvPr>
          <p:cNvSpPr>
            <a:spLocks noGrp="1"/>
          </p:cNvSpPr>
          <p:nvPr>
            <p:ph type="title"/>
          </p:nvPr>
        </p:nvSpPr>
        <p:spPr/>
        <p:txBody>
          <a:bodyPr/>
          <a:lstStyle/>
          <a:p>
            <a:r>
              <a:rPr lang="pt-BR" sz="2800" dirty="0"/>
              <a:t>Roteamento estático</a:t>
            </a:r>
            <a:endParaRPr lang="pt-BR" dirty="0"/>
          </a:p>
        </p:txBody>
      </p:sp>
      <p:sp>
        <p:nvSpPr>
          <p:cNvPr id="3" name="Espaço Reservado para Conteúdo 2">
            <a:extLst>
              <a:ext uri="{FF2B5EF4-FFF2-40B4-BE49-F238E27FC236}">
                <a16:creationId xmlns:a16="http://schemas.microsoft.com/office/drawing/2014/main" id="{F4EAF1B7-C5BC-4F43-B019-A19253A41A83}"/>
              </a:ext>
            </a:extLst>
          </p:cNvPr>
          <p:cNvSpPr>
            <a:spLocks noGrp="1"/>
          </p:cNvSpPr>
          <p:nvPr>
            <p:ph idx="1"/>
          </p:nvPr>
        </p:nvSpPr>
        <p:spPr/>
        <p:txBody>
          <a:bodyPr>
            <a:normAutofit/>
          </a:bodyPr>
          <a:lstStyle/>
          <a:p>
            <a:pPr algn="just"/>
            <a:r>
              <a:rPr lang="pt-BR" sz="2400" dirty="0"/>
              <a:t>Roteamento estático tem como objetivo básico encaminhar pacotes entre redes distintas. Nas rotas estáticas, as configurações de rotas são inseridas manualmente na tabela de roteamento pelos administradores de rede. Já no roteamento dinâmico os protocolos de roteamentos que ajustam automaticamente as rotas.</a:t>
            </a:r>
          </a:p>
          <a:p>
            <a:pPr algn="just"/>
            <a:r>
              <a:rPr lang="pt-BR" sz="2400" dirty="0"/>
              <a:t>Permitem o compartilhamento de dados sem colisões.</a:t>
            </a:r>
          </a:p>
          <a:p>
            <a:endParaRPr lang="pt-BR" dirty="0"/>
          </a:p>
          <a:p>
            <a:endParaRPr lang="pt-BR" dirty="0"/>
          </a:p>
        </p:txBody>
      </p:sp>
    </p:spTree>
    <p:extLst>
      <p:ext uri="{BB962C8B-B14F-4D97-AF65-F5344CB8AC3E}">
        <p14:creationId xmlns:p14="http://schemas.microsoft.com/office/powerpoint/2010/main" val="318494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B5034D-7488-4584-AE53-777D618F82C3}"/>
              </a:ext>
            </a:extLst>
          </p:cNvPr>
          <p:cNvSpPr>
            <a:spLocks noGrp="1"/>
          </p:cNvSpPr>
          <p:nvPr>
            <p:ph type="title"/>
          </p:nvPr>
        </p:nvSpPr>
        <p:spPr>
          <a:xfrm>
            <a:off x="581192" y="702156"/>
            <a:ext cx="11029616" cy="1013800"/>
          </a:xfrm>
        </p:spPr>
        <p:txBody>
          <a:bodyPr>
            <a:normAutofit/>
          </a:bodyPr>
          <a:lstStyle/>
          <a:p>
            <a:r>
              <a:rPr lang="pt-BR" dirty="0"/>
              <a:t>Roteamento dinâmico</a:t>
            </a:r>
          </a:p>
        </p:txBody>
      </p:sp>
      <p:sp>
        <p:nvSpPr>
          <p:cNvPr id="71" name="Rectangle 70">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tivos para implementar o roteamento dinâmico">
            <a:extLst>
              <a:ext uri="{FF2B5EF4-FFF2-40B4-BE49-F238E27FC236}">
                <a16:creationId xmlns:a16="http://schemas.microsoft.com/office/drawing/2014/main" id="{0DF7EA0B-57ED-4BA2-B4AE-256FF4276B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15" r="2" b="2"/>
          <a:stretch/>
        </p:blipFill>
        <p:spPr bwMode="auto">
          <a:xfrm>
            <a:off x="657225" y="2361056"/>
            <a:ext cx="4962525" cy="3649219"/>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42BFAA7D-1B74-40A3-A19F-95399505EEE1}"/>
              </a:ext>
            </a:extLst>
          </p:cNvPr>
          <p:cNvSpPr>
            <a:spLocks noGrp="1"/>
          </p:cNvSpPr>
          <p:nvPr>
            <p:ph idx="1"/>
          </p:nvPr>
        </p:nvSpPr>
        <p:spPr>
          <a:xfrm>
            <a:off x="6335805" y="2180496"/>
            <a:ext cx="5275001" cy="4045683"/>
          </a:xfrm>
        </p:spPr>
        <p:txBody>
          <a:bodyPr>
            <a:normAutofit/>
          </a:bodyPr>
          <a:lstStyle/>
          <a:p>
            <a:pPr algn="just"/>
            <a:r>
              <a:rPr lang="pt-BR" sz="2000" dirty="0"/>
              <a:t>Depende de um protocolo de roteamento para compartilhar as informações</a:t>
            </a:r>
          </a:p>
          <a:p>
            <a:pPr algn="just"/>
            <a:r>
              <a:rPr lang="pt-BR" sz="2000" dirty="0"/>
              <a:t>O protocolo define um conjunto de regras utilizadas no roteamento para o compartilhamento das informações de rotas por meio da comunicação entre os vizinhos.</a:t>
            </a:r>
          </a:p>
          <a:p>
            <a:endParaRPr lang="pt-BR" dirty="0"/>
          </a:p>
          <a:p>
            <a:endParaRPr lang="pt-BR" dirty="0"/>
          </a:p>
        </p:txBody>
      </p:sp>
    </p:spTree>
    <p:extLst>
      <p:ext uri="{BB962C8B-B14F-4D97-AF65-F5344CB8AC3E}">
        <p14:creationId xmlns:p14="http://schemas.microsoft.com/office/powerpoint/2010/main" val="302330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3" name="Rectangle 42">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ço Reservado para Conteúdo 5">
            <a:extLst>
              <a:ext uri="{FF2B5EF4-FFF2-40B4-BE49-F238E27FC236}">
                <a16:creationId xmlns:a16="http://schemas.microsoft.com/office/drawing/2014/main" id="{28772EBC-535A-48F9-A2F6-840A94EBBC9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tretch>
            <a:fillRect/>
          </a:stretch>
        </p:blipFill>
        <p:spPr>
          <a:xfrm>
            <a:off x="482600" y="1400416"/>
            <a:ext cx="6967366" cy="4650716"/>
          </a:xfrm>
          <a:prstGeom prst="rect">
            <a:avLst/>
          </a:prstGeom>
        </p:spPr>
      </p:pic>
      <p:sp>
        <p:nvSpPr>
          <p:cNvPr id="45" name="Rectangle 44">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318EF467-60F4-4ECB-8DB9-5D805904AC3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300">
                <a:solidFill>
                  <a:srgbClr val="FFFFFF"/>
                </a:solidFill>
              </a:rPr>
              <a:t>Roteamento</a:t>
            </a:r>
            <a:br>
              <a:rPr lang="en-US" sz="3300">
                <a:solidFill>
                  <a:srgbClr val="FFFFFF"/>
                </a:solidFill>
              </a:rPr>
            </a:br>
            <a:r>
              <a:rPr lang="en-US" sz="3300">
                <a:solidFill>
                  <a:srgbClr val="FFFFFF"/>
                </a:solidFill>
              </a:rPr>
              <a:t>estático ou dinâmico?</a:t>
            </a:r>
          </a:p>
        </p:txBody>
      </p:sp>
      <p:sp>
        <p:nvSpPr>
          <p:cNvPr id="16" name="CaixaDeTexto 15">
            <a:extLst>
              <a:ext uri="{FF2B5EF4-FFF2-40B4-BE49-F238E27FC236}">
                <a16:creationId xmlns:a16="http://schemas.microsoft.com/office/drawing/2014/main" id="{22999C03-D7C8-4B7B-8F4C-CDD5E4AAF0A4}"/>
              </a:ext>
            </a:extLst>
          </p:cNvPr>
          <p:cNvSpPr txBox="1"/>
          <p:nvPr/>
        </p:nvSpPr>
        <p:spPr>
          <a:xfrm>
            <a:off x="601255" y="1964168"/>
            <a:ext cx="3409782" cy="4036582"/>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pPr>
            <a:r>
              <a:rPr lang="en-US" b="0" i="1" dirty="0">
                <a:solidFill>
                  <a:schemeClr val="bg1"/>
                </a:solidFill>
                <a:effectLst/>
              </a:rPr>
              <a:t> </a:t>
            </a:r>
            <a:endParaRPr lang="en-US" i="1" dirty="0">
              <a:solidFill>
                <a:schemeClr val="bg1"/>
              </a:solidFill>
            </a:endParaRPr>
          </a:p>
        </p:txBody>
      </p:sp>
    </p:spTree>
    <p:extLst>
      <p:ext uri="{BB962C8B-B14F-4D97-AF65-F5344CB8AC3E}">
        <p14:creationId xmlns:p14="http://schemas.microsoft.com/office/powerpoint/2010/main" val="2620653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295FA8-02C4-41A9-91AA-5C1E9F6B012F}"/>
              </a:ext>
            </a:extLst>
          </p:cNvPr>
          <p:cNvSpPr>
            <a:spLocks noGrp="1"/>
          </p:cNvSpPr>
          <p:nvPr>
            <p:ph type="title"/>
          </p:nvPr>
        </p:nvSpPr>
        <p:spPr>
          <a:xfrm>
            <a:off x="581192" y="702156"/>
            <a:ext cx="11029616" cy="1013800"/>
          </a:xfrm>
        </p:spPr>
        <p:txBody>
          <a:bodyPr>
            <a:normAutofit/>
          </a:bodyPr>
          <a:lstStyle/>
          <a:p>
            <a:r>
              <a:rPr lang="pt-BR" dirty="0"/>
              <a:t>Protocolos </a:t>
            </a:r>
          </a:p>
        </p:txBody>
      </p:sp>
      <p:sp>
        <p:nvSpPr>
          <p:cNvPr id="10" name="Rectangle 9">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ransferência">
            <a:extLst>
              <a:ext uri="{FF2B5EF4-FFF2-40B4-BE49-F238E27FC236}">
                <a16:creationId xmlns:a16="http://schemas.microsoft.com/office/drawing/2014/main" id="{D8750898-CEC1-44A3-AE98-FD012ADB13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3878" y="2361056"/>
            <a:ext cx="3649219" cy="3649219"/>
          </a:xfrm>
          <a:prstGeom prst="rect">
            <a:avLst/>
          </a:prstGeom>
        </p:spPr>
      </p:pic>
      <p:sp>
        <p:nvSpPr>
          <p:cNvPr id="3" name="Espaço Reservado para Conteúdo 2">
            <a:extLst>
              <a:ext uri="{FF2B5EF4-FFF2-40B4-BE49-F238E27FC236}">
                <a16:creationId xmlns:a16="http://schemas.microsoft.com/office/drawing/2014/main" id="{83AA2EE5-991E-4269-806C-3FDB59E23789}"/>
              </a:ext>
            </a:extLst>
          </p:cNvPr>
          <p:cNvSpPr>
            <a:spLocks noGrp="1"/>
          </p:cNvSpPr>
          <p:nvPr>
            <p:ph idx="1"/>
          </p:nvPr>
        </p:nvSpPr>
        <p:spPr>
          <a:xfrm>
            <a:off x="6335805" y="2180496"/>
            <a:ext cx="5275001" cy="4045683"/>
          </a:xfrm>
        </p:spPr>
        <p:txBody>
          <a:bodyPr>
            <a:normAutofit/>
          </a:bodyPr>
          <a:lstStyle/>
          <a:p>
            <a:r>
              <a:rPr lang="pt-BR" sz="2000" dirty="0"/>
              <a:t>Fornecer mecanismos para compartilhar informações de roteamento.</a:t>
            </a:r>
          </a:p>
          <a:p>
            <a:r>
              <a:rPr lang="pt-BR" sz="2000" dirty="0"/>
              <a:t>As mensagens de roteamento se movem entre os roteadores.</a:t>
            </a:r>
          </a:p>
          <a:p>
            <a:r>
              <a:rPr lang="pt-BR" sz="2000" dirty="0"/>
              <a:t>Um protocolo de roteamento permite que os roteadores se comuniquem com outros roteadores atualizando as tabelas de rotas.</a:t>
            </a:r>
          </a:p>
          <a:p>
            <a:endParaRPr lang="pt-BR" dirty="0"/>
          </a:p>
        </p:txBody>
      </p:sp>
    </p:spTree>
    <p:extLst>
      <p:ext uri="{BB962C8B-B14F-4D97-AF65-F5344CB8AC3E}">
        <p14:creationId xmlns:p14="http://schemas.microsoft.com/office/powerpoint/2010/main" val="36353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ço Reservado para Conteúdo 3">
            <a:extLst>
              <a:ext uri="{FF2B5EF4-FFF2-40B4-BE49-F238E27FC236}">
                <a16:creationId xmlns:a16="http://schemas.microsoft.com/office/drawing/2014/main" id="{DB5C24D8-70A7-4AFE-80C5-23530294C4FE}"/>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294338" y="1193677"/>
            <a:ext cx="7331443" cy="4714754"/>
          </a:xfrm>
          <a:prstGeom prst="rect">
            <a:avLst/>
          </a:prstGeom>
        </p:spPr>
      </p:pic>
      <p:sp>
        <p:nvSpPr>
          <p:cNvPr id="19" name="Rectangle 18">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BA00D92-0FE6-4366-AA19-37502B02DA7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300">
                <a:solidFill>
                  <a:srgbClr val="FFFFFF"/>
                </a:solidFill>
              </a:rPr>
              <a:t>Roteamento dinâmico</a:t>
            </a:r>
          </a:p>
        </p:txBody>
      </p:sp>
    </p:spTree>
    <p:extLst>
      <p:ext uri="{BB962C8B-B14F-4D97-AF65-F5344CB8AC3E}">
        <p14:creationId xmlns:p14="http://schemas.microsoft.com/office/powerpoint/2010/main" val="195241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descr="Diagrama&#10;&#10;Descrição gerada automaticamente">
            <a:extLst>
              <a:ext uri="{FF2B5EF4-FFF2-40B4-BE49-F238E27FC236}">
                <a16:creationId xmlns:a16="http://schemas.microsoft.com/office/drawing/2014/main" id="{64D50247-2413-4AC8-8285-CC3DCA3ADEB0}"/>
              </a:ext>
            </a:extLst>
          </p:cNvPr>
          <p:cNvPicPr>
            <a:picLocks noGrp="1" noChangeAspect="1"/>
          </p:cNvPicPr>
          <p:nvPr>
            <p:ph idx="1"/>
          </p:nvPr>
        </p:nvPicPr>
        <p:blipFill>
          <a:blip r:embed="rId2"/>
          <a:stretch>
            <a:fillRect/>
          </a:stretch>
        </p:blipFill>
        <p:spPr>
          <a:xfrm>
            <a:off x="2161655" y="2075204"/>
            <a:ext cx="6518800" cy="4220922"/>
          </a:xfrm>
          <a:prstGeom prst="rect">
            <a:avLst/>
          </a:prstGeom>
        </p:spPr>
      </p:pic>
      <p:sp>
        <p:nvSpPr>
          <p:cNvPr id="2" name="Título 1">
            <a:extLst>
              <a:ext uri="{FF2B5EF4-FFF2-40B4-BE49-F238E27FC236}">
                <a16:creationId xmlns:a16="http://schemas.microsoft.com/office/drawing/2014/main" id="{3679D8E8-F385-4554-B78D-ECC8032747C7}"/>
              </a:ext>
            </a:extLst>
          </p:cNvPr>
          <p:cNvSpPr>
            <a:spLocks noGrp="1"/>
          </p:cNvSpPr>
          <p:nvPr>
            <p:ph type="title"/>
          </p:nvPr>
        </p:nvSpPr>
        <p:spPr>
          <a:xfrm>
            <a:off x="711200" y="1038578"/>
            <a:ext cx="10893778" cy="581272"/>
          </a:xfrm>
        </p:spPr>
        <p:txBody>
          <a:bodyPr vert="horz" lIns="91440" tIns="45720" rIns="91440" bIns="45720" rtlCol="0" anchor="b">
            <a:normAutofit fontScale="90000"/>
          </a:bodyPr>
          <a:lstStyle/>
          <a:p>
            <a:r>
              <a:rPr lang="en-US" sz="3600" dirty="0" err="1">
                <a:solidFill>
                  <a:srgbClr val="FFFFFF"/>
                </a:solidFill>
              </a:rPr>
              <a:t>Função</a:t>
            </a:r>
            <a:r>
              <a:rPr lang="en-US" sz="3600" dirty="0">
                <a:solidFill>
                  <a:srgbClr val="FFFFFF"/>
                </a:solidFill>
              </a:rPr>
              <a:t> do </a:t>
            </a:r>
            <a:r>
              <a:rPr lang="en-US" sz="3600" dirty="0" err="1">
                <a:solidFill>
                  <a:srgbClr val="FFFFFF"/>
                </a:solidFill>
              </a:rPr>
              <a:t>roteador</a:t>
            </a:r>
            <a:endParaRPr lang="en-US" sz="3600" dirty="0">
              <a:solidFill>
                <a:srgbClr val="FFFFFF"/>
              </a:solidFill>
            </a:endParaRPr>
          </a:p>
        </p:txBody>
      </p:sp>
    </p:spTree>
    <p:extLst>
      <p:ext uri="{BB962C8B-B14F-4D97-AF65-F5344CB8AC3E}">
        <p14:creationId xmlns:p14="http://schemas.microsoft.com/office/powerpoint/2010/main" val="4220036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a:extLst>
              <a:ext uri="{FF2B5EF4-FFF2-40B4-BE49-F238E27FC236}">
                <a16:creationId xmlns:a16="http://schemas.microsoft.com/office/drawing/2014/main" id="{F775C1E2-BFDE-4169-86EF-3A7DD4CDA0A7}"/>
              </a:ext>
            </a:extLst>
          </p:cNvPr>
          <p:cNvPicPr>
            <a:picLocks noGrp="1" noChangeAspect="1"/>
          </p:cNvPicPr>
          <p:nvPr>
            <p:ph idx="1"/>
          </p:nvPr>
        </p:nvPicPr>
        <p:blipFill>
          <a:blip r:embed="rId2"/>
          <a:stretch>
            <a:fillRect/>
          </a:stretch>
        </p:blipFill>
        <p:spPr>
          <a:xfrm>
            <a:off x="1727198" y="1946172"/>
            <a:ext cx="7442165" cy="4911828"/>
          </a:xfrm>
          <a:prstGeom prst="rect">
            <a:avLst/>
          </a:prstGeom>
        </p:spPr>
      </p:pic>
      <p:sp>
        <p:nvSpPr>
          <p:cNvPr id="2" name="Título 1">
            <a:extLst>
              <a:ext uri="{FF2B5EF4-FFF2-40B4-BE49-F238E27FC236}">
                <a16:creationId xmlns:a16="http://schemas.microsoft.com/office/drawing/2014/main" id="{F20B134F-BA96-4242-A53A-2393533F5F49}"/>
              </a:ext>
            </a:extLst>
          </p:cNvPr>
          <p:cNvSpPr>
            <a:spLocks noGrp="1"/>
          </p:cNvSpPr>
          <p:nvPr>
            <p:ph type="title"/>
          </p:nvPr>
        </p:nvSpPr>
        <p:spPr>
          <a:xfrm>
            <a:off x="541867" y="474133"/>
            <a:ext cx="9239333" cy="1169342"/>
          </a:xfrm>
        </p:spPr>
        <p:txBody>
          <a:bodyPr vert="horz" lIns="91440" tIns="45720" rIns="91440" bIns="45720" rtlCol="0" anchor="b">
            <a:normAutofit/>
          </a:bodyPr>
          <a:lstStyle/>
          <a:p>
            <a:r>
              <a:rPr lang="en-US" sz="3600" dirty="0" err="1"/>
              <a:t>Protocolos</a:t>
            </a:r>
            <a:r>
              <a:rPr lang="en-US" sz="3600" dirty="0"/>
              <a:t> de  </a:t>
            </a:r>
            <a:r>
              <a:rPr lang="en-US" sz="3600" dirty="0" err="1"/>
              <a:t>vetor</a:t>
            </a:r>
            <a:r>
              <a:rPr lang="en-US" sz="3600" dirty="0"/>
              <a:t> de </a:t>
            </a:r>
            <a:r>
              <a:rPr lang="en-US" sz="3600" dirty="0" err="1"/>
              <a:t>distância</a:t>
            </a:r>
            <a:endParaRPr lang="en-US" sz="3600" dirty="0"/>
          </a:p>
        </p:txBody>
      </p:sp>
    </p:spTree>
    <p:extLst>
      <p:ext uri="{BB962C8B-B14F-4D97-AF65-F5344CB8AC3E}">
        <p14:creationId xmlns:p14="http://schemas.microsoft.com/office/powerpoint/2010/main" val="1768842044"/>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C12AA-1C15-4500-BC9C-8EE83A441DE9}">
  <ds:schemaRefs>
    <ds:schemaRef ds:uri="16c05727-aa75-4e4a-9b5f-8a80a1165891"/>
    <ds:schemaRef ds:uri="http://schemas.microsoft.com/office/2006/documentManagement/types"/>
    <ds:schemaRef ds:uri="71af3243-3dd4-4a8d-8c0d-dd76da1f02a5"/>
    <ds:schemaRef ds:uri="http://purl.org/dc/term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4</TotalTime>
  <Words>455</Words>
  <Application>Microsoft Macintosh PowerPoint</Application>
  <PresentationFormat>Widescreen</PresentationFormat>
  <Paragraphs>48</Paragraphs>
  <Slides>17</Slides>
  <Notes>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17</vt:i4>
      </vt:variant>
    </vt:vector>
  </HeadingPairs>
  <TitlesOfParts>
    <vt:vector size="23" baseType="lpstr">
      <vt:lpstr>Arial</vt:lpstr>
      <vt:lpstr>Calibri</vt:lpstr>
      <vt:lpstr>Gill Sans MT</vt:lpstr>
      <vt:lpstr>Roboto Condensed</vt:lpstr>
      <vt:lpstr>Wingdings 2</vt:lpstr>
      <vt:lpstr>Dividendo</vt:lpstr>
      <vt:lpstr>ROTEAMENTO DINÂMICO</vt:lpstr>
      <vt:lpstr>Sumário - Aula 10</vt:lpstr>
      <vt:lpstr>Roteamento estático</vt:lpstr>
      <vt:lpstr>Roteamento dinâmico</vt:lpstr>
      <vt:lpstr>Roteamento estático ou dinâmico?</vt:lpstr>
      <vt:lpstr>Protocolos </vt:lpstr>
      <vt:lpstr>Roteamento dinâmico</vt:lpstr>
      <vt:lpstr>Função do roteador</vt:lpstr>
      <vt:lpstr>Protocolos de  vetor de distância</vt:lpstr>
      <vt:lpstr>Protocolo link-state</vt:lpstr>
      <vt:lpstr>Protocolo de roteamento - rip</vt:lpstr>
      <vt:lpstr>Protocolo rip</vt:lpstr>
      <vt:lpstr>Rip  - versão 1</vt:lpstr>
      <vt:lpstr>Rip – versão 2</vt:lpstr>
      <vt:lpstr>Montar a topologia - protocolo rip </vt:lpstr>
      <vt:lpstr>Intervalo!  </vt:lpstr>
      <vt:lpstr>Obrigada!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administração de redes – Aula 10</dc:title>
  <dc:creator>Silvana Madeira Alves Dal Bo</dc:creator>
  <cp:lastModifiedBy>Silvana Madeira Alves Dal Bo</cp:lastModifiedBy>
  <cp:revision>3</cp:revision>
  <dcterms:created xsi:type="dcterms:W3CDTF">2020-10-22T20:01:22Z</dcterms:created>
  <dcterms:modified xsi:type="dcterms:W3CDTF">2021-06-11T19:58:51Z</dcterms:modified>
</cp:coreProperties>
</file>