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6" r:id="rId6"/>
    <p:sldId id="1065" r:id="rId7"/>
    <p:sldId id="377" r:id="rId8"/>
    <p:sldId id="1110" r:id="rId9"/>
    <p:sldId id="1111" r:id="rId10"/>
    <p:sldId id="1072" r:id="rId11"/>
    <p:sldId id="1073" r:id="rId12"/>
    <p:sldId id="1074" r:id="rId13"/>
    <p:sldId id="1075" r:id="rId14"/>
    <p:sldId id="1098" r:id="rId15"/>
    <p:sldId id="1100" r:id="rId16"/>
    <p:sldId id="1101" r:id="rId17"/>
    <p:sldId id="1102" r:id="rId18"/>
    <p:sldId id="1103" r:id="rId19"/>
    <p:sldId id="1108" r:id="rId20"/>
    <p:sldId id="1099" r:id="rId21"/>
    <p:sldId id="1105" r:id="rId22"/>
    <p:sldId id="1106" r:id="rId23"/>
    <p:sldId id="1107" r:id="rId24"/>
    <p:sldId id="1109" r:id="rId25"/>
    <p:sldId id="317" r:id="rId26"/>
    <p:sldId id="260" r:id="rId2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8BDE96-B5EB-714E-93BF-2162E3278EA3}" v="1" dt="2021-05-28T22:10:4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48" autoAdjust="0"/>
  </p:normalViewPr>
  <p:slideViewPr>
    <p:cSldViewPr snapToGrid="0">
      <p:cViewPr varScale="1">
        <p:scale>
          <a:sx n="110" d="100"/>
          <a:sy n="110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28/05/2021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28/05/2021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28/05/2021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28/05/2021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28/05/2021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28/05/2021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28/05/2021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28/05/2021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28/05/2021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28/05/2021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28/05/2021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28/05/2021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28/05/2021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FF947420-8656-42A9-9DA9-245B88A63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241" r="-2" b="-2"/>
          <a:stretch/>
        </p:blipFill>
        <p:spPr>
          <a:xfrm>
            <a:off x="446532" y="641102"/>
            <a:ext cx="7497731" cy="3465902"/>
          </a:xfrm>
          <a:prstGeom prst="rect">
            <a:avLst/>
          </a:prstGeom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EDCB678-C2D8-4BDE-8C5C-EB3F5C2D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ADB92F8-7CF1-477E-B2A7-434C9AE81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518A98A-58BC-4FE3-8C53-051F76ADB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F14BA49-8F37-4227-A26D-244075560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03DDB03-0C94-4C08-AEA0-78C550A0A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34837"/>
            <a:ext cx="10993549" cy="1140874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Configurações roteador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57" y="5475711"/>
            <a:ext cx="10993546" cy="590321"/>
          </a:xfrm>
        </p:spPr>
        <p:txBody>
          <a:bodyPr rtlCol="0">
            <a:normAutofit/>
          </a:bodyPr>
          <a:lstStyle/>
          <a:p>
            <a:pPr rtl="0">
              <a:lnSpc>
                <a:spcPct val="90000"/>
              </a:lnSpc>
            </a:pPr>
            <a:r>
              <a:rPr lang="pt-BR" sz="1200" dirty="0">
                <a:solidFill>
                  <a:schemeClr val="bg1"/>
                </a:solidFill>
              </a:rPr>
              <a:t>Silvana </a:t>
            </a:r>
            <a:r>
              <a:rPr lang="pt-BR" sz="1200" dirty="0" err="1">
                <a:solidFill>
                  <a:schemeClr val="bg1"/>
                </a:solidFill>
              </a:rPr>
              <a:t>dal-bó</a:t>
            </a:r>
            <a:endParaRPr lang="pt-BR" sz="1200" dirty="0">
              <a:solidFill>
                <a:schemeClr val="bg1"/>
              </a:solidFill>
            </a:endParaRPr>
          </a:p>
          <a:p>
            <a:pPr rtl="0">
              <a:lnSpc>
                <a:spcPct val="90000"/>
              </a:lnSpc>
            </a:pPr>
            <a:r>
              <a:rPr lang="pt-BR" sz="1200" dirty="0">
                <a:solidFill>
                  <a:schemeClr val="bg1"/>
                </a:solidFill>
              </a:rPr>
              <a:t>Luciano </a:t>
            </a:r>
            <a:r>
              <a:rPr lang="pt-BR" sz="1200" dirty="0" err="1">
                <a:solidFill>
                  <a:schemeClr val="bg1"/>
                </a:solidFill>
              </a:rPr>
              <a:t>sávio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034" name="Picture 10" descr="Gerenciamento de Projetos em Redes de Computadores">
            <a:extLst>
              <a:ext uri="{FF2B5EF4-FFF2-40B4-BE49-F238E27FC236}">
                <a16:creationId xmlns:a16="http://schemas.microsoft.com/office/drawing/2014/main" id="{B7CA2397-4C6A-402B-BB39-FF8E2DD87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4" r="26731" b="-2"/>
          <a:stretch/>
        </p:blipFill>
        <p:spPr bwMode="auto">
          <a:xfrm>
            <a:off x="8036240" y="641102"/>
            <a:ext cx="3702435" cy="34659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59698-A42C-40CF-9F1A-085A1643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Global </a:t>
            </a:r>
            <a:r>
              <a:rPr lang="pt-BR" dirty="0" err="1"/>
              <a:t>Configuration</a:t>
            </a:r>
            <a:r>
              <a:rPr lang="pt-BR" dirty="0"/>
              <a:t> </a:t>
            </a:r>
            <a:r>
              <a:rPr lang="pt-BR" dirty="0" err="1"/>
              <a:t>mode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1E257C-F241-4993-B82A-AA3DA82A8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modo de configuração global permite ao usuário modificar a configuração corrente do Roteador</a:t>
            </a:r>
          </a:p>
          <a:p>
            <a:r>
              <a:rPr lang="pt-BR" dirty="0"/>
              <a:t>Para isso basta digitar o comando "configure terminal" do modo </a:t>
            </a:r>
            <a:r>
              <a:rPr lang="pt-BR" dirty="0" err="1"/>
              <a:t>previlegiado</a:t>
            </a:r>
            <a:r>
              <a:rPr lang="pt-BR" dirty="0"/>
              <a:t>. </a:t>
            </a:r>
          </a:p>
          <a:p>
            <a:r>
              <a:rPr lang="pt-BR" dirty="0"/>
              <a:t>Para sair do modo de configuração, o usuário pode digitar o comando "</a:t>
            </a:r>
            <a:r>
              <a:rPr lang="pt-BR" dirty="0" err="1"/>
              <a:t>end</a:t>
            </a:r>
            <a:r>
              <a:rPr lang="pt-BR" dirty="0"/>
              <a:t>" ou pressionar </a:t>
            </a:r>
            <a:r>
              <a:rPr lang="pt-BR" dirty="0" err="1"/>
              <a:t>Ctrl+Z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Router# configure terminal </a:t>
            </a:r>
          </a:p>
          <a:p>
            <a:pPr marL="0" indent="0">
              <a:buNone/>
            </a:pPr>
            <a:r>
              <a:rPr lang="en-US" b="1" dirty="0"/>
              <a:t>Router(config)#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2339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B29C7B-69EA-4F0B-97B1-7058AC80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pt-BR" dirty="0"/>
              <a:t>Roteador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6A6364-CD2F-4905-83AE-1BA52CED9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Configuração básica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131A64E-FE5F-4DCC-8B6C-20BBA5924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261" y="931206"/>
            <a:ext cx="7923332" cy="433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32E1C3-7440-467F-BB79-87571EED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hostname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D62BE4A-AE01-4761-8515-5C15443AB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2790605"/>
            <a:ext cx="9480885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2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BEF14F2-9D29-4733-A0AB-6E0B04442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53" r="-2" b="10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27A16F-2B03-4DA7-A824-8E414494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config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91719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CC5CD2-6383-40E7-9A39-3CCA03E8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banner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Tela preta com letras brancas&#10;&#10;Descrição gerada automaticamente">
            <a:extLst>
              <a:ext uri="{FF2B5EF4-FFF2-40B4-BE49-F238E27FC236}">
                <a16:creationId xmlns:a16="http://schemas.microsoft.com/office/drawing/2014/main" id="{2C5D826A-B3B7-402B-8A90-880439382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83" y="723899"/>
            <a:ext cx="8281606" cy="35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2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6EA5C9-4D2D-455A-8D66-04BE04B5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salvando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Espaço Reservado para Conteúdo 3" descr="Tela preta com letras brancas&#10;&#10;Descrição gerada automaticamente">
            <a:extLst>
              <a:ext uri="{FF2B5EF4-FFF2-40B4-BE49-F238E27FC236}">
                <a16:creationId xmlns:a16="http://schemas.microsoft.com/office/drawing/2014/main" id="{FC093644-A9BE-469C-8FB9-27A086E78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2790605"/>
            <a:ext cx="9976807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2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0990A58-CA71-4669-8A2A-978EC4F90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831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BDABF4-FBEA-4E4C-ADE8-3F31DD75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487" y="1575394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Em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equipe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 err="1">
                <a:solidFill>
                  <a:srgbClr val="FFFFFF"/>
                </a:solidFill>
              </a:rPr>
              <a:t>Montar</a:t>
            </a:r>
            <a:r>
              <a:rPr lang="en-US" sz="3600" dirty="0">
                <a:solidFill>
                  <a:srgbClr val="FFFFFF"/>
                </a:solidFill>
              </a:rPr>
              <a:t> a </a:t>
            </a:r>
            <a:r>
              <a:rPr lang="en-US" sz="3600" dirty="0" err="1">
                <a:solidFill>
                  <a:srgbClr val="FFFFFF"/>
                </a:solidFill>
              </a:rPr>
              <a:t>topologia</a:t>
            </a:r>
            <a:endParaRPr lang="en-US" sz="3600" dirty="0">
              <a:solidFill>
                <a:srgbClr val="FFFFFF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53501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71AE93-72B2-4545-989F-4B08DCD78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B0F13F-C83B-4678-ABCC-5F6FB1D38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C0B372-B3FE-4BB4-B42C-D0C4EA46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pt-BR" dirty="0"/>
              <a:t>Configurar as interfaces do roteador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074ED4-9DB5-4D14-BDCF-BD7D0C145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8FF616-1F75-49FC-861B-7B794054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84B385-16B6-44A9-9A47-1C765B376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48C79C-66BF-4D7A-9907-886D7B346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3678303"/>
          </a:xfrm>
        </p:spPr>
        <p:txBody>
          <a:bodyPr>
            <a:normAutofit/>
          </a:bodyPr>
          <a:lstStyle/>
          <a:p>
            <a:r>
              <a:rPr lang="pt-BR" dirty="0">
                <a:latin typeface="CiscoSans"/>
              </a:rPr>
              <a:t>Veja se o</a:t>
            </a:r>
            <a:r>
              <a:rPr lang="pt-BR" b="0" i="0" dirty="0">
                <a:effectLst/>
                <a:latin typeface="CiscoSans"/>
              </a:rPr>
              <a:t> roteador está com duas interfaces Gigabit Ethernet: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effectLst/>
                <a:latin typeface="CiscoSans"/>
              </a:rPr>
              <a:t>GigabitEthernet</a:t>
            </a:r>
            <a:r>
              <a:rPr lang="pt-BR" b="1" i="0" dirty="0">
                <a:effectLst/>
                <a:latin typeface="CiscoSans"/>
              </a:rPr>
              <a:t> 0/0/0 (G0 / 0/0)</a:t>
            </a:r>
            <a:endParaRPr lang="pt-BR" b="0" i="0" dirty="0">
              <a:effectLst/>
              <a:latin typeface="Cisco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effectLst/>
                <a:latin typeface="CiscoSans"/>
              </a:rPr>
              <a:t>GigabitEthernet</a:t>
            </a:r>
            <a:r>
              <a:rPr lang="pt-BR" b="1" i="0" dirty="0">
                <a:effectLst/>
                <a:latin typeface="CiscoSans"/>
              </a:rPr>
              <a:t> 0/0/1 (G0 / 0/1)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CiscoSan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179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EE54EA-E394-479A-A3D6-59BA3CE7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configuração</a:t>
            </a:r>
            <a:r>
              <a:rPr lang="en-US" sz="3600" dirty="0">
                <a:solidFill>
                  <a:schemeClr val="accent1"/>
                </a:solidFill>
              </a:rPr>
              <a:t> do </a:t>
            </a:r>
            <a:r>
              <a:rPr lang="en-US" sz="3600" dirty="0" err="1">
                <a:solidFill>
                  <a:schemeClr val="accent1"/>
                </a:solidFill>
              </a:rPr>
              <a:t>roteador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086DD3-130F-458F-AADE-BDC1150AC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0" y="2370451"/>
            <a:ext cx="9466985" cy="263441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91B8C8C-3641-4B69-B33C-77019516E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86" y="5222665"/>
            <a:ext cx="9346989" cy="96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82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84FA9-29A8-4EE5-AEFC-F23BE20D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pic>
        <p:nvPicPr>
          <p:cNvPr id="4" name="Espaço Reservado para Conteúdo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2EE5DA4-2E7F-442D-8682-237C6A9F4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2790605"/>
            <a:ext cx="10916463" cy="324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4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837CF-4243-4BD7-B366-BC434469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BE3C79-F285-409A-AFC9-315EC76D5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Utilização do Cisco </a:t>
            </a:r>
            <a:r>
              <a:rPr lang="pt-BR" sz="2400" dirty="0" err="1"/>
              <a:t>Packet</a:t>
            </a:r>
            <a:r>
              <a:rPr lang="pt-BR" sz="2400" dirty="0"/>
              <a:t> </a:t>
            </a:r>
            <a:r>
              <a:rPr lang="pt-BR" sz="2400" dirty="0" err="1"/>
              <a:t>Tracer</a:t>
            </a:r>
            <a:endParaRPr lang="pt-BR" sz="2400" dirty="0"/>
          </a:p>
          <a:p>
            <a:r>
              <a:rPr lang="pt-BR" sz="2400" dirty="0"/>
              <a:t>Última aula – Switches /Comandos iniciais</a:t>
            </a:r>
          </a:p>
          <a:p>
            <a:r>
              <a:rPr lang="pt-BR" sz="2400" dirty="0"/>
              <a:t>Configuração da SVI</a:t>
            </a:r>
          </a:p>
          <a:p>
            <a:r>
              <a:rPr lang="pt-BR" sz="2400" dirty="0"/>
              <a:t>Configuração básica do Roteador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6969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D6E11A-3C00-485C-8E27-C713D36C1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Verifique</a:t>
            </a:r>
            <a:r>
              <a:rPr lang="en-US" sz="3600" dirty="0">
                <a:solidFill>
                  <a:schemeClr val="accent1"/>
                </a:solidFill>
              </a:rPr>
              <a:t> a </a:t>
            </a:r>
            <a:r>
              <a:rPr lang="en-US" sz="3600" dirty="0" err="1">
                <a:solidFill>
                  <a:schemeClr val="accent1"/>
                </a:solidFill>
              </a:rPr>
              <a:t>configuração</a:t>
            </a:r>
            <a:r>
              <a:rPr lang="en-US" sz="3600" dirty="0">
                <a:solidFill>
                  <a:schemeClr val="accent1"/>
                </a:solidFill>
              </a:rPr>
              <a:t> do </a:t>
            </a:r>
            <a:r>
              <a:rPr lang="en-US" sz="3600" dirty="0" err="1">
                <a:solidFill>
                  <a:schemeClr val="accent1"/>
                </a:solidFill>
              </a:rPr>
              <a:t>roteador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EDB3377-7D27-4437-9083-628C28903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160110"/>
            <a:ext cx="9583482" cy="424069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AA203B6-B156-4ACA-8536-1B49D25B4F31}"/>
              </a:ext>
            </a:extLst>
          </p:cNvPr>
          <p:cNvSpPr txBox="1"/>
          <p:nvPr/>
        </p:nvSpPr>
        <p:spPr>
          <a:xfrm>
            <a:off x="677032" y="6377602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58585B"/>
                </a:solidFill>
                <a:effectLst/>
                <a:latin typeface="CiscoSans"/>
              </a:rPr>
              <a:t>show </a:t>
            </a:r>
            <a:r>
              <a:rPr lang="en-US" b="1" i="0" dirty="0" err="1">
                <a:solidFill>
                  <a:srgbClr val="58585B"/>
                </a:solidFill>
                <a:effectLst/>
                <a:latin typeface="CiscoSans"/>
              </a:rPr>
              <a:t>ip</a:t>
            </a:r>
            <a:r>
              <a:rPr lang="en-US" b="1" i="0" dirty="0">
                <a:solidFill>
                  <a:srgbClr val="58585B"/>
                </a:solidFill>
                <a:effectLst/>
                <a:latin typeface="CiscoSans"/>
              </a:rPr>
              <a:t> interface brief</a:t>
            </a:r>
            <a:r>
              <a:rPr lang="en-US" b="0" i="0" dirty="0">
                <a:solidFill>
                  <a:srgbClr val="58585B"/>
                </a:solidFill>
                <a:effectLst/>
                <a:latin typeface="CiscoSans"/>
              </a:rPr>
              <a:t> e </a:t>
            </a:r>
            <a:r>
              <a:rPr lang="en-US" b="1" i="0" dirty="0">
                <a:solidFill>
                  <a:srgbClr val="58585B"/>
                </a:solidFill>
                <a:effectLst/>
                <a:latin typeface="CiscoSans"/>
              </a:rPr>
              <a:t>show ipv6 interface brief</a:t>
            </a:r>
            <a:r>
              <a:rPr lang="en-US" b="0" i="0" dirty="0">
                <a:solidFill>
                  <a:srgbClr val="58585B"/>
                </a:solidFill>
                <a:effectLst/>
                <a:latin typeface="CiscoSans"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2938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F50602-A508-42F5-98DE-A1F2F002A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b="158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8BB63FB-0006-434B-B6BC-7786245A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pt-BR" dirty="0"/>
              <a:t>Gateway padrão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F733-0536-4024-A0B7-1F65D9B67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use o comando de configuração global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ip</a:t>
            </a:r>
            <a:r>
              <a:rPr lang="pt-BR" dirty="0">
                <a:solidFill>
                  <a:schemeClr val="bg1"/>
                </a:solidFill>
              </a:rPr>
              <a:t> default-gateway </a:t>
            </a:r>
            <a:r>
              <a:rPr lang="pt-BR" dirty="0" err="1">
                <a:solidFill>
                  <a:schemeClr val="bg1"/>
                </a:solidFill>
              </a:rPr>
              <a:t>ip-address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49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umente sua produtividade com a “regra dos 10 minutos” - Acieg">
            <a:extLst>
              <a:ext uri="{FF2B5EF4-FFF2-40B4-BE49-F238E27FC236}">
                <a16:creationId xmlns:a16="http://schemas.microsoft.com/office/drawing/2014/main" id="{AF006FF9-0150-4C6D-82E5-71D01791B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1166" y="2012318"/>
            <a:ext cx="5164834" cy="312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37E48C7-95E8-4416-80DF-E5A8AC66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166" y="3221521"/>
            <a:ext cx="4115917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Intervalo</a:t>
            </a:r>
            <a:r>
              <a:rPr lang="en-US" sz="3600" dirty="0">
                <a:solidFill>
                  <a:srgbClr val="FFFFFF"/>
                </a:solidFill>
              </a:rPr>
              <a:t>!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005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7C35B5F-59FB-4E4A-A4E6-85CC504D7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794" r="9091" b="135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66203B4-6411-4E9D-AAC1-D798EF73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0D9114-A47D-47E3-9417-1858C7C6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E6705EF-CBA4-4963-9FCA-08B278014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2142067"/>
            <a:ext cx="3412067" cy="2971801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Obrigada!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Silvana.dalbo@unisul.br</a:t>
            </a:r>
          </a:p>
          <a:p>
            <a:pPr rtl="0"/>
            <a:endParaRPr lang="pt-BR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  <a:p>
            <a:pPr rtl="0"/>
            <a:endParaRPr lang="pt-BR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6E290-E45C-483A-8935-ACB8127E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Switch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EAF1B7-C5BC-4F43-B019-A19253A41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Dispositivos intermediários.</a:t>
            </a:r>
          </a:p>
          <a:p>
            <a:r>
              <a:rPr lang="pt-BR" sz="2400" dirty="0"/>
              <a:t>Permitem o compartilhamento de dados sem colisões.</a:t>
            </a:r>
          </a:p>
          <a:p>
            <a:r>
              <a:rPr lang="pt-BR" sz="2400" dirty="0"/>
              <a:t>Topologias com uso de Switch revolucionaram a comunicação nas redes.</a:t>
            </a:r>
          </a:p>
          <a:p>
            <a:r>
              <a:rPr lang="pt-BR" sz="2400" dirty="0"/>
              <a:t>Bridges multiportas</a:t>
            </a:r>
          </a:p>
          <a:p>
            <a:r>
              <a:rPr lang="pt-BR" sz="2400" dirty="0"/>
              <a:t>Segmentam a rede em vários domínios de colisão</a:t>
            </a:r>
          </a:p>
          <a:p>
            <a:r>
              <a:rPr lang="pt-BR" sz="2400" dirty="0"/>
              <a:t>Capacidade de comunicação full-duplex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57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D9195-A6C9-4A29-8075-8F78D89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ao </a:t>
            </a:r>
            <a:r>
              <a:rPr lang="pt-BR" dirty="0" err="1"/>
              <a:t>ios</a:t>
            </a:r>
            <a:r>
              <a:rPr lang="pt-BR" dirty="0"/>
              <a:t> cisco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1EA762-07CA-4AEC-A752-4665C65DD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21" y="2074478"/>
            <a:ext cx="11029615" cy="3678303"/>
          </a:xfrm>
        </p:spPr>
        <p:txBody>
          <a:bodyPr/>
          <a:lstStyle/>
          <a:p>
            <a:r>
              <a:rPr lang="pt-BR" b="1" dirty="0"/>
              <a:t>Console</a:t>
            </a:r>
            <a:r>
              <a:rPr lang="pt-BR" dirty="0"/>
              <a:t> — Uma porta de gerenciamento física usada para acessar um dispositivo para fornecer manutenção, como executar as configurações iniciais.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b="1" dirty="0"/>
              <a:t>Shell segura </a:t>
            </a:r>
            <a:r>
              <a:rPr lang="pt-BR" dirty="0"/>
              <a:t>(SSH) – Estabelece uma conexão CLI segura remota com um dispositivo, por meio de uma interface virtual, em uma rede. (</a:t>
            </a:r>
            <a:r>
              <a:rPr lang="pt-BR" sz="1600" dirty="0"/>
              <a:t>Nota: Este é o método recomendado para se conectar remotamente a um dispositivo.)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b="1" dirty="0"/>
              <a:t>Telnet</a:t>
            </a:r>
            <a:r>
              <a:rPr lang="pt-BR" dirty="0"/>
              <a:t> — Estabelece uma conexão CLI remota insegura a um dispositivo através da rede. </a:t>
            </a:r>
            <a:r>
              <a:rPr lang="pt-BR" b="1" dirty="0"/>
              <a:t> </a:t>
            </a:r>
            <a:r>
              <a:rPr lang="pt-BR" sz="1600" dirty="0"/>
              <a:t>(Nota: a autenticação do usuário, senhas e comandos são enviados pela rede em texto sem formatação.)</a:t>
            </a:r>
            <a:r>
              <a:rPr lang="pt-BR" b="1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46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94767-55FA-4E13-AA90-01E72F9E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interface virtual do switch (SVI)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1F5CFA-C7D2-498F-9EDC-D5F53E8E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Deve-se configurar a SVI para acessar remotamente o switch – sendo uma interface virtual.</a:t>
            </a:r>
          </a:p>
          <a:p>
            <a:r>
              <a:rPr lang="pt-BR" sz="2400" dirty="0"/>
              <a:t>Como fazer?</a:t>
            </a:r>
          </a:p>
          <a:p>
            <a:r>
              <a:rPr lang="pt-BR" sz="2400" dirty="0"/>
              <a:t>Use o comando de configuração global </a:t>
            </a:r>
            <a:r>
              <a:rPr lang="pt-BR" sz="2400" b="1" dirty="0"/>
              <a:t>interface </a:t>
            </a:r>
            <a:r>
              <a:rPr lang="pt-BR" sz="2400" b="1" dirty="0" err="1"/>
              <a:t>vlan</a:t>
            </a:r>
            <a:r>
              <a:rPr lang="pt-BR" sz="2400" b="1" dirty="0"/>
              <a:t> 1 </a:t>
            </a:r>
            <a:r>
              <a:rPr lang="pt-BR" sz="2400" dirty="0"/>
              <a:t>. </a:t>
            </a:r>
          </a:p>
          <a:p>
            <a:r>
              <a:rPr lang="pt-BR" sz="2400" dirty="0"/>
              <a:t>Atribuir um endereço IPv4 usando o endereço </a:t>
            </a:r>
            <a:r>
              <a:rPr lang="pt-BR" sz="2400" dirty="0" err="1"/>
              <a:t>ip</a:t>
            </a:r>
            <a:r>
              <a:rPr lang="pt-BR" sz="2400" dirty="0"/>
              <a:t> </a:t>
            </a:r>
            <a:r>
              <a:rPr lang="pt-BR" sz="2400" i="1" dirty="0" err="1"/>
              <a:t>ip-address</a:t>
            </a:r>
            <a:r>
              <a:rPr lang="pt-BR" sz="2400" i="1" dirty="0"/>
              <a:t> </a:t>
            </a:r>
            <a:r>
              <a:rPr lang="pt-BR" sz="2400" i="1" dirty="0" err="1"/>
              <a:t>subnet-mask</a:t>
            </a:r>
            <a:r>
              <a:rPr lang="pt-BR" sz="2400" i="1" dirty="0"/>
              <a:t> </a:t>
            </a:r>
            <a:r>
              <a:rPr lang="pt-BR" sz="2400" dirty="0"/>
              <a:t>comando de configuração de interface.</a:t>
            </a:r>
          </a:p>
          <a:p>
            <a:r>
              <a:rPr lang="pt-BR" sz="2400" dirty="0"/>
              <a:t>Habilite a interface virtual usando o comando </a:t>
            </a:r>
            <a:r>
              <a:rPr lang="pt-BR" sz="2400" i="1" dirty="0"/>
              <a:t>no shutdown </a:t>
            </a:r>
            <a:r>
              <a:rPr lang="pt-BR" sz="2400" dirty="0"/>
              <a:t>interface </a:t>
            </a:r>
            <a:r>
              <a:rPr lang="pt-BR" sz="2400" dirty="0" err="1"/>
              <a:t>configuration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749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8EF467-60F4-4ECB-8DB9-5D805904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/>
              <a:t>Sequencia configuração svi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2999C03-D7C8-4B7B-8F4C-CDD5E4AAF0A4}"/>
              </a:ext>
            </a:extLst>
          </p:cNvPr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i="1">
                <a:solidFill>
                  <a:schemeClr val="bg1"/>
                </a:solidFill>
                <a:effectLst/>
              </a:rPr>
              <a:t>show ip interface brief</a:t>
            </a:r>
            <a:r>
              <a:rPr lang="en-US" b="0" i="1">
                <a:solidFill>
                  <a:schemeClr val="bg1"/>
                </a:solidFill>
                <a:effectLst/>
              </a:rPr>
              <a:t> </a:t>
            </a:r>
            <a:endParaRPr lang="en-US" i="1">
              <a:solidFill>
                <a:schemeClr val="bg1"/>
              </a:solidFill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B74A3C5-B613-4222-B6BF-9DFF09918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50" b="1428"/>
          <a:stretch/>
        </p:blipFill>
        <p:spPr>
          <a:xfrm>
            <a:off x="4149853" y="2391509"/>
            <a:ext cx="8046071" cy="253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5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29471-EB0E-4B73-A333-E9FD1058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pt-BR"/>
              <a:t>Sistema Operacional IOS</a:t>
            </a:r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60EE91-C39D-4300-A1A6-C61D61EE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5">
            <a:extLst>
              <a:ext uri="{FF2B5EF4-FFF2-40B4-BE49-F238E27FC236}">
                <a16:creationId xmlns:a16="http://schemas.microsoft.com/office/drawing/2014/main" id="{7DC045D7-CF53-4CE1-91EA-CA8F7893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704302"/>
            <a:ext cx="3305175" cy="1091888"/>
          </a:xfrm>
          <a:prstGeom prst="rect">
            <a:avLst/>
          </a:prstGeom>
        </p:spPr>
      </p:pic>
      <p:pic>
        <p:nvPicPr>
          <p:cNvPr id="7" name="Picture 24">
            <a:extLst>
              <a:ext uri="{FF2B5EF4-FFF2-40B4-BE49-F238E27FC236}">
                <a16:creationId xmlns:a16="http://schemas.microsoft.com/office/drawing/2014/main" id="{B91423D3-3529-45F5-8611-8FAB5A88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4578445"/>
            <a:ext cx="3305175" cy="108528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892E9-D3AA-4465-ABF9-625DA8FE8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pt-BR" dirty="0"/>
              <a:t>tem em sua interface de linha de comando (CLI) três principais modos de comando. </a:t>
            </a:r>
          </a:p>
          <a:p>
            <a:r>
              <a:rPr lang="pt-BR" dirty="0"/>
              <a:t>Cada modo tem acesso a diferentes opções: </a:t>
            </a:r>
          </a:p>
          <a:p>
            <a:pPr marL="0" indent="0">
              <a:buNone/>
            </a:pPr>
            <a:r>
              <a:rPr lang="pt-BR" b="1" dirty="0" err="1"/>
              <a:t>User</a:t>
            </a:r>
            <a:r>
              <a:rPr lang="pt-BR" b="1" dirty="0"/>
              <a:t> </a:t>
            </a:r>
            <a:r>
              <a:rPr lang="pt-BR" b="1" dirty="0" err="1"/>
              <a:t>Mode</a:t>
            </a:r>
            <a:r>
              <a:rPr lang="pt-BR" b="1" dirty="0"/>
              <a:t> (</a:t>
            </a:r>
            <a:r>
              <a:rPr lang="pt-BR" b="1" dirty="0" err="1"/>
              <a:t>User</a:t>
            </a:r>
            <a:r>
              <a:rPr lang="pt-BR" b="1" dirty="0"/>
              <a:t> EXEC </a:t>
            </a:r>
            <a:r>
              <a:rPr lang="pt-BR" b="1" dirty="0" err="1"/>
              <a:t>mode</a:t>
            </a:r>
            <a:r>
              <a:rPr lang="pt-BR" b="1" dirty="0"/>
              <a:t>)</a:t>
            </a:r>
          </a:p>
          <a:p>
            <a:r>
              <a:rPr lang="pt-BR" dirty="0"/>
              <a:t>é o primeiro modo que um usuário tem acesso ao </a:t>
            </a:r>
            <a:r>
              <a:rPr lang="pt-BR" dirty="0" err="1"/>
              <a:t>logar</a:t>
            </a:r>
            <a:r>
              <a:rPr lang="pt-BR" dirty="0"/>
              <a:t> em um Switch/Roteador. </a:t>
            </a:r>
          </a:p>
          <a:p>
            <a:r>
              <a:rPr lang="pt-BR" dirty="0"/>
              <a:t>pode ser identificado pelo nome do equipamento seguido pelo </a:t>
            </a:r>
            <a:r>
              <a:rPr lang="pt-BR" dirty="0" err="1"/>
              <a:t>caracter</a:t>
            </a:r>
            <a:r>
              <a:rPr lang="pt-BR" dirty="0"/>
              <a:t> "&gt;". </a:t>
            </a:r>
          </a:p>
          <a:p>
            <a:r>
              <a:rPr lang="pt-BR" dirty="0"/>
              <a:t>permite apenas executar básicos comandos básicos do sistema.</a:t>
            </a:r>
          </a:p>
        </p:txBody>
      </p:sp>
    </p:spTree>
    <p:extLst>
      <p:ext uri="{BB962C8B-B14F-4D97-AF65-F5344CB8AC3E}">
        <p14:creationId xmlns:p14="http://schemas.microsoft.com/office/powerpoint/2010/main" val="267378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B084A1-F3A2-4BF8-BB6A-E677B5BD7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965C0-22E8-4A47-9A17-4E6078D00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4"/>
            <a:ext cx="3705323" cy="5762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6E4690-7F59-446A-BFBA-2AAF4B24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/>
              <a:t>Privileged mode (Privileged EXEC Mode)</a:t>
            </a:r>
            <a:endParaRPr lang="pt-B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D63C01-EC27-44CF-85D4-0C65696F1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57BCC7-232D-4B6C-920B-D0696A3C8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E8CD9E-3CE2-487B-AA8E-6E386CD19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1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DC7110F-E1D9-48AE-8CCD-691DFF1E6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798" y="1303185"/>
            <a:ext cx="3397924" cy="112252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8F42A1F-0F67-4856-AEB3-D2AC390D2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1923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CD534135-4775-4D8B-B04D-B85B3CE1F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827" y="1357005"/>
            <a:ext cx="3400442" cy="103227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18DC9CC-CE0B-48A6-8164-0D10E9E6C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59996-2F82-4CEB-87AE-09BF8C86E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3425295"/>
            <a:ext cx="6864154" cy="2800477"/>
          </a:xfrm>
        </p:spPr>
        <p:txBody>
          <a:bodyPr>
            <a:normAutofit/>
          </a:bodyPr>
          <a:lstStyle/>
          <a:p>
            <a:r>
              <a:rPr lang="pt-BR" dirty="0"/>
              <a:t>Permite ao usuário visualizar a configuração, reiniciar e acessar o modo de configuração, além dos comandos disponíveis no modo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. </a:t>
            </a:r>
          </a:p>
          <a:p>
            <a:r>
              <a:rPr lang="pt-BR" dirty="0"/>
              <a:t>O </a:t>
            </a:r>
            <a:r>
              <a:rPr lang="pt-BR" dirty="0" err="1"/>
              <a:t>privileged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 pode ser identificado pelo </a:t>
            </a:r>
            <a:r>
              <a:rPr lang="pt-BR" dirty="0" err="1"/>
              <a:t>caracter</a:t>
            </a:r>
            <a:r>
              <a:rPr lang="pt-BR" dirty="0"/>
              <a:t> "#". </a:t>
            </a:r>
          </a:p>
          <a:p>
            <a:r>
              <a:rPr lang="pt-BR" dirty="0"/>
              <a:t>Para acessar o modo </a:t>
            </a:r>
            <a:r>
              <a:rPr lang="pt-BR" dirty="0" err="1"/>
              <a:t>previlegiado</a:t>
            </a:r>
            <a:r>
              <a:rPr lang="pt-BR" dirty="0"/>
              <a:t>, basta digitar o comando </a:t>
            </a:r>
            <a:r>
              <a:rPr lang="pt-BR" b="1" dirty="0" err="1"/>
              <a:t>enable</a:t>
            </a:r>
            <a:r>
              <a:rPr lang="pt-BR" b="1" dirty="0"/>
              <a:t>.</a:t>
            </a:r>
          </a:p>
          <a:p>
            <a:r>
              <a:rPr lang="pt-BR" dirty="0"/>
              <a:t>É também </a:t>
            </a:r>
            <a:r>
              <a:rPr lang="pt-BR" dirty="0" err="1"/>
              <a:t>possivel</a:t>
            </a:r>
            <a:r>
              <a:rPr lang="pt-BR" dirty="0"/>
              <a:t> configurar autenticação para restringir o acesso ao </a:t>
            </a:r>
            <a:r>
              <a:rPr lang="pt-BR" dirty="0" err="1"/>
              <a:t>privileged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925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EB001-219C-49C2-A962-B591A061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Privileged</a:t>
            </a:r>
            <a:r>
              <a:rPr lang="pt-BR" dirty="0"/>
              <a:t> </a:t>
            </a:r>
            <a:r>
              <a:rPr lang="pt-BR" dirty="0" err="1"/>
              <a:t>Mode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1D5E4D-4715-4CFF-9059-A16356110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err="1"/>
              <a:t>Router</a:t>
            </a:r>
            <a:r>
              <a:rPr lang="pt-BR" sz="2800" b="1" dirty="0"/>
              <a:t>&gt; </a:t>
            </a:r>
            <a:r>
              <a:rPr lang="pt-BR" sz="2800" b="1" dirty="0" err="1"/>
              <a:t>enable</a:t>
            </a:r>
            <a:r>
              <a:rPr lang="pt-BR" sz="2800" b="1" dirty="0"/>
              <a:t> </a:t>
            </a:r>
          </a:p>
          <a:p>
            <a:pPr marL="0" indent="0">
              <a:buNone/>
            </a:pPr>
            <a:r>
              <a:rPr lang="pt-BR" sz="2800" b="1" dirty="0" err="1"/>
              <a:t>Router</a:t>
            </a:r>
            <a:r>
              <a:rPr lang="pt-BR" sz="2800" b="1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6645756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16c05727-aa75-4e4a-9b5f-8a80a1165891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531</Words>
  <Application>Microsoft Macintosh PowerPoint</Application>
  <PresentationFormat>Widescreen</PresentationFormat>
  <Paragraphs>71</Paragraphs>
  <Slides>23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CiscoSans</vt:lpstr>
      <vt:lpstr>Gill Sans MT</vt:lpstr>
      <vt:lpstr>Wingdings 2</vt:lpstr>
      <vt:lpstr>Dividendo</vt:lpstr>
      <vt:lpstr>Configurações roteador</vt:lpstr>
      <vt:lpstr>Sumário</vt:lpstr>
      <vt:lpstr>Switch</vt:lpstr>
      <vt:lpstr>Acesso ao ios cisco</vt:lpstr>
      <vt:lpstr>Configuração da interface virtual do switch (SVI)</vt:lpstr>
      <vt:lpstr>Sequencia configuração svi</vt:lpstr>
      <vt:lpstr>Sistema Operacional IOS</vt:lpstr>
      <vt:lpstr>Privileged mode (Privileged EXEC Mode)</vt:lpstr>
      <vt:lpstr>Privileged Mode</vt:lpstr>
      <vt:lpstr>Global Configuration mode</vt:lpstr>
      <vt:lpstr>Roteador</vt:lpstr>
      <vt:lpstr>hostname</vt:lpstr>
      <vt:lpstr>config</vt:lpstr>
      <vt:lpstr>banner</vt:lpstr>
      <vt:lpstr>salvando</vt:lpstr>
      <vt:lpstr>Em equipe Montar a topologia</vt:lpstr>
      <vt:lpstr>Configurar as interfaces do roteador</vt:lpstr>
      <vt:lpstr>configuração do roteador</vt:lpstr>
      <vt:lpstr>Apresentação do PowerPoint</vt:lpstr>
      <vt:lpstr>Verifique a configuração do roteador</vt:lpstr>
      <vt:lpstr>Gateway padrão</vt:lpstr>
      <vt:lpstr>Intervalo!  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administração de redes – Aula 3</dc:title>
  <dc:creator>Silvana Madeira Alves Dal Bo</dc:creator>
  <cp:lastModifiedBy>Silvana Madeira Alves Dal Bo</cp:lastModifiedBy>
  <cp:revision>1</cp:revision>
  <dcterms:created xsi:type="dcterms:W3CDTF">2020-09-04T22:22:08Z</dcterms:created>
  <dcterms:modified xsi:type="dcterms:W3CDTF">2021-05-28T23:03:56Z</dcterms:modified>
</cp:coreProperties>
</file>