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agmatica Bold" charset="1" panose="020B0703040502020204"/>
      <p:regular r:id="rId14"/>
    </p:embeddedFont>
    <p:embeddedFont>
      <p:font typeface="TT Interphases" charset="1" panose="02000503020000020004"/>
      <p:regular r:id="rId15"/>
    </p:embeddedFont>
    <p:embeddedFont>
      <p:font typeface="Pragmatica" charset="1" panose="020B0503040502020204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monEyGJY.mp4" Type="http://schemas.openxmlformats.org/officeDocument/2006/relationships/video"/><Relationship Id="rId4" Target="../media/VAGmonEyGJY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VAGmtZ-D04I.mp4" Type="http://schemas.openxmlformats.org/officeDocument/2006/relationships/video"/><Relationship Id="rId5" Target="../media/VAGmtZ-D04I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379509"/>
            <a:chOff x="0" y="0"/>
            <a:chExt cx="24384000" cy="583934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8259" r="0" b="28259"/>
            <a:stretch>
              <a:fillRect/>
            </a:stretch>
          </p:blipFill>
          <p:spPr>
            <a:xfrm flipH="false" flipV="false">
              <a:off x="0" y="0"/>
              <a:ext cx="24384000" cy="5839346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4009140" y="9014118"/>
            <a:ext cx="223817" cy="223817"/>
          </a:xfrm>
          <a:custGeom>
            <a:avLst/>
            <a:gdLst/>
            <a:ahLst/>
            <a:cxnLst/>
            <a:rect r="r" b="b" t="t" l="l"/>
            <a:pathLst>
              <a:path h="223817" w="223817">
                <a:moveTo>
                  <a:pt x="0" y="0"/>
                </a:moveTo>
                <a:lnTo>
                  <a:pt x="223817" y="0"/>
                </a:lnTo>
                <a:lnTo>
                  <a:pt x="223817" y="223817"/>
                </a:lnTo>
                <a:lnTo>
                  <a:pt x="0" y="22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8188476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4894105"/>
            <a:ext cx="16230600" cy="283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71"/>
              </a:lnSpc>
            </a:pPr>
            <a:r>
              <a:rPr lang="en-US" b="true" sz="9799" spc="97">
                <a:solidFill>
                  <a:srgbClr val="FFFFFF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Objetos Jerárquicos con cinemática inversa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138677"/>
            <a:ext cx="4193390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36"/>
              </a:lnSpc>
              <a:spcBef>
                <a:spcPct val="0"/>
              </a:spcBef>
            </a:pPr>
            <a:r>
              <a:rPr lang="en-US" sz="2400" spc="2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Germán Schnaider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5910" y="9138677"/>
            <a:ext cx="4193390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6"/>
              </a:lnSpc>
            </a:pPr>
            <a:r>
              <a:rPr lang="en-US" sz="2400" spc="2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54243"/>
            <a:ext cx="6227941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0"/>
              </a:lnSpc>
            </a:pPr>
            <a:r>
              <a:rPr lang="en-US" b="true" sz="6500" spc="65">
                <a:solidFill>
                  <a:srgbClr val="FFFFFF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TABLA DE CONTENIDO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509390" y="2521744"/>
          <a:ext cx="8749910" cy="5243512"/>
        </p:xfrm>
        <a:graphic>
          <a:graphicData uri="http://schemas.openxmlformats.org/drawingml/2006/table">
            <a:tbl>
              <a:tblPr/>
              <a:tblGrid>
                <a:gridCol w="1883814"/>
                <a:gridCol w="6866096"/>
              </a:tblGrid>
              <a:tr h="1041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Pragmatica Bold"/>
                          <a:ea typeface="Pragmatica Bold"/>
                          <a:cs typeface="Pragmatica Bold"/>
                          <a:sym typeface="Pragmatic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Jerarquía de objetos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6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Pragmatica Bold"/>
                          <a:ea typeface="Pragmatica Bold"/>
                          <a:cs typeface="Pragmatica Bold"/>
                          <a:sym typeface="Pragmatic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Transformaciones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6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Pragmatica Bold"/>
                          <a:ea typeface="Pragmatica Bold"/>
                          <a:cs typeface="Pragmatica Bold"/>
                          <a:sym typeface="Pragmatic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Cinemática Inversa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6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Pragmatica Bold"/>
                          <a:ea typeface="Pragmatica Bold"/>
                          <a:cs typeface="Pragmatica Bold"/>
                          <a:sym typeface="Pragmatic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Aplicaciones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6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Pragmatica"/>
                          <a:ea typeface="Pragmatica"/>
                          <a:cs typeface="Pragmatica"/>
                          <a:sym typeface="Pragmatica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FFFFFF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Problemas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533843"/>
            <a:ext cx="6340740" cy="4229109"/>
            <a:chOff x="0" y="0"/>
            <a:chExt cx="8454320" cy="5638812"/>
          </a:xfrm>
        </p:grpSpPr>
        <p:sp>
          <p:nvSpPr>
            <p:cNvPr name="AutoShape 3" id="3"/>
            <p:cNvSpPr/>
            <p:nvPr/>
          </p:nvSpPr>
          <p:spPr>
            <a:xfrm>
              <a:off x="0" y="3104733"/>
              <a:ext cx="8454320" cy="0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8575"/>
              <a:ext cx="8454320" cy="2526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410"/>
                </a:lnSpc>
              </a:pPr>
              <a:r>
                <a:rPr lang="en-US" b="true" sz="6500" spc="65">
                  <a:solidFill>
                    <a:srgbClr val="000000"/>
                  </a:solidFill>
                  <a:latin typeface="Pragmatica Bold"/>
                  <a:ea typeface="Pragmatica Bold"/>
                  <a:cs typeface="Pragmatica Bold"/>
                  <a:sym typeface="Pragmatica Bold"/>
                </a:rPr>
                <a:t>Jerarquía de objetos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704814"/>
              <a:ext cx="8454320" cy="1933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000000"/>
                  </a:solidFill>
                  <a:latin typeface="Pragmatica"/>
                  <a:ea typeface="Pragmatica"/>
                  <a:cs typeface="Pragmatica"/>
                  <a:sym typeface="Pragmatica"/>
                </a:rPr>
                <a:t>Estructura tipo árbol donde los hijos dependen de transformaciones del padre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281599" y="1028700"/>
            <a:ext cx="10006401" cy="7200900"/>
            <a:chOff x="0" y="0"/>
            <a:chExt cx="13341868" cy="9601200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111" r="0" b="111"/>
            <a:stretch>
              <a:fillRect/>
            </a:stretch>
          </p:blipFill>
          <p:spPr>
            <a:xfrm flipH="false" flipV="false">
              <a:off x="0" y="0"/>
              <a:ext cx="13341868" cy="9601200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973630" y="2243206"/>
            <a:ext cx="634074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81" r="0" b="81"/>
          <a:stretch>
            <a:fillRect/>
          </a:stretch>
        </p:blipFill>
        <p:spPr>
          <a:xfrm flipH="false" flipV="false" rot="0">
            <a:off x="4495015" y="3566580"/>
            <a:ext cx="9297970" cy="520686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973630" y="1057275"/>
            <a:ext cx="6340740" cy="77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42"/>
              </a:lnSpc>
            </a:pPr>
            <a:r>
              <a:rPr lang="en-US" b="true" sz="5300" spc="53">
                <a:solidFill>
                  <a:srgbClr val="000000"/>
                </a:solidFill>
                <a:latin typeface="Pragmatica Bold"/>
                <a:ea typeface="Pragmatica Bold"/>
                <a:cs typeface="Pragmatica Bold"/>
                <a:sym typeface="Pragmatica Bold"/>
              </a:rPr>
              <a:t>Transformaciones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5427" y="2609918"/>
            <a:ext cx="11977146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ragmatica"/>
                <a:ea typeface="Pragmatica"/>
                <a:cs typeface="Pragmatica"/>
                <a:sym typeface="Pragmatica"/>
              </a:rPr>
              <a:t>¿Cómo afectan las rotaciones/traslaciones a los objetos jerárquicos?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47789" y="904875"/>
            <a:ext cx="12001946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¿Qué es la cinemática inversa?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3937" y="3203029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computadora calcula las transformaciones necesarias de cada parte de la jerarquía para alcanzar la posición indicada del efector.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Esto permite generar animaciones complejas sin tener que definir manualmente cada movimiento.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33462" y="6787070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Ejemplo: Apretar un botón con un dedo, caminar.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90861" y="4187331"/>
            <a:ext cx="4986268" cy="3706459"/>
          </a:xfrm>
          <a:custGeom>
            <a:avLst/>
            <a:gdLst/>
            <a:ahLst/>
            <a:cxnLst/>
            <a:rect r="r" b="b" t="t" l="l"/>
            <a:pathLst>
              <a:path h="3706459" w="4986268">
                <a:moveTo>
                  <a:pt x="0" y="0"/>
                </a:moveTo>
                <a:lnTo>
                  <a:pt x="4986268" y="0"/>
                </a:lnTo>
                <a:lnTo>
                  <a:pt x="4986268" y="3706459"/>
                </a:lnTo>
                <a:lnTo>
                  <a:pt x="0" y="370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260" t="0" r="260" b="0"/>
          <a:stretch>
            <a:fillRect/>
          </a:stretch>
        </p:blipFill>
        <p:spPr>
          <a:xfrm flipH="false" flipV="false" rot="0">
            <a:off x="10970454" y="4187331"/>
            <a:ext cx="4633074" cy="37064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600304" y="855054"/>
            <a:ext cx="5077867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Aplicaciones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33462" y="2807032"/>
            <a:ext cx="6910589" cy="55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347" indent="-416174" lvl="1">
              <a:lnSpc>
                <a:spcPts val="4394"/>
              </a:lnSpc>
              <a:buFont typeface="Arial"/>
              <a:buChar char="•"/>
            </a:pPr>
            <a:r>
              <a:rPr lang="en-US" sz="3855" spc="3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Movimiento en videojuegos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8711" y="2807032"/>
            <a:ext cx="6910589" cy="55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347" indent="-416174" lvl="1">
              <a:lnSpc>
                <a:spcPts val="4394"/>
              </a:lnSpc>
              <a:buFont typeface="Arial"/>
              <a:buChar char="•"/>
            </a:pPr>
            <a:r>
              <a:rPr lang="en-US" sz="3855" spc="3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Robótica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27292" y="419424"/>
            <a:ext cx="4233416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3463" y="2933954"/>
            <a:ext cx="16230600" cy="272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Múltiples soluciones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 soluciones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Soluciones no naturales</a:t>
            </a:r>
          </a:p>
          <a:p>
            <a:pPr algn="just" marL="842007" indent="-421003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Costo computacional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613265"/>
            <a:ext cx="69105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Computación Gráfica - UNS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962906"/>
            <a:ext cx="9525" cy="361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53684" y="419424"/>
            <a:ext cx="4580632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Bibliografía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56766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ChatGPT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Valve Developer Comunnity https://developer.valvesoftware.com/wiki/$ikchain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https://www.mathworks.com/discovery/inverse-kinematics.html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DAGmoSg9QTM</dc:identifier>
  <dcterms:modified xsi:type="dcterms:W3CDTF">2011-08-01T06:04:30Z</dcterms:modified>
  <cp:revision>1</cp:revision>
  <dc:title>Cinematica Inversa</dc:title>
</cp:coreProperties>
</file>