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63" r:id="rId23"/>
    <p:sldId id="26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318" r:id="rId35"/>
    <p:sldId id="264" r:id="rId36"/>
    <p:sldId id="283" r:id="rId37"/>
    <p:sldId id="325" r:id="rId38"/>
    <p:sldId id="282" r:id="rId39"/>
    <p:sldId id="265" r:id="rId40"/>
    <p:sldId id="330" r:id="rId41"/>
    <p:sldId id="334" r:id="rId42"/>
    <p:sldId id="335" r:id="rId43"/>
    <p:sldId id="319" r:id="rId44"/>
    <p:sldId id="333" r:id="rId45"/>
    <p:sldId id="348" r:id="rId46"/>
    <p:sldId id="336" r:id="rId47"/>
    <p:sldId id="349" r:id="rId48"/>
    <p:sldId id="267" r:id="rId49"/>
    <p:sldId id="278" r:id="rId50"/>
    <p:sldId id="281" r:id="rId51"/>
    <p:sldId id="329" r:id="rId52"/>
    <p:sldId id="280" r:id="rId53"/>
    <p:sldId id="284" r:id="rId54"/>
    <p:sldId id="285" r:id="rId55"/>
    <p:sldId id="286" r:id="rId56"/>
    <p:sldId id="287" r:id="rId57"/>
    <p:sldId id="288" r:id="rId58"/>
    <p:sldId id="355" r:id="rId59"/>
    <p:sldId id="356" r:id="rId60"/>
    <p:sldId id="342" r:id="rId61"/>
    <p:sldId id="357" r:id="rId62"/>
    <p:sldId id="344" r:id="rId63"/>
    <p:sldId id="345" r:id="rId64"/>
    <p:sldId id="346" r:id="rId65"/>
    <p:sldId id="347" r:id="rId66"/>
    <p:sldId id="377" r:id="rId6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 autoAdjust="0"/>
    <p:restoredTop sz="94664"/>
  </p:normalViewPr>
  <p:slideViewPr>
    <p:cSldViewPr>
      <p:cViewPr varScale="1">
        <p:scale>
          <a:sx n="112" d="100"/>
          <a:sy n="112" d="100"/>
        </p:scale>
        <p:origin x="4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F7A8D-4D80-4D05-BDC9-CCEDAF631D7D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7197009F-5D95-424E-BA71-4DBA4E208408}">
      <dgm:prSet phldrT="[Texto]"/>
      <dgm:spPr/>
      <dgm:t>
        <a:bodyPr/>
        <a:lstStyle/>
        <a:p>
          <a:r>
            <a:rPr lang="es-ES" b="1" dirty="0" err="1"/>
            <a:t>TinyInt</a:t>
          </a:r>
          <a:r>
            <a:rPr lang="es-ES" b="1" dirty="0"/>
            <a:t>:</a:t>
          </a:r>
          <a:r>
            <a:rPr lang="es-ES" dirty="0"/>
            <a:t>  </a:t>
          </a:r>
        </a:p>
        <a:p>
          <a:r>
            <a:rPr lang="es-ES" dirty="0"/>
            <a:t>Número entero con o sin signo. </a:t>
          </a:r>
        </a:p>
        <a:p>
          <a:r>
            <a:rPr lang="es-ES" dirty="0"/>
            <a:t>Con signo desde -128 a 127.</a:t>
          </a:r>
        </a:p>
        <a:p>
          <a:r>
            <a:rPr lang="es-ES" dirty="0"/>
            <a:t>Sin </a:t>
          </a:r>
          <a:r>
            <a:rPr lang="es-ES" dirty="0" err="1"/>
            <a:t>signo,de</a:t>
          </a:r>
          <a:r>
            <a:rPr lang="es-ES" dirty="0"/>
            <a:t> 0 a 255 </a:t>
          </a:r>
          <a:endParaRPr lang="es-MX" dirty="0"/>
        </a:p>
      </dgm:t>
    </dgm:pt>
    <dgm:pt modelId="{CC090612-6C6E-4898-ACC7-928FD50573D8}" type="parTrans" cxnId="{3E572FB7-2B34-4808-894B-CFC6B4122BE4}">
      <dgm:prSet/>
      <dgm:spPr/>
      <dgm:t>
        <a:bodyPr/>
        <a:lstStyle/>
        <a:p>
          <a:endParaRPr lang="es-MX"/>
        </a:p>
      </dgm:t>
    </dgm:pt>
    <dgm:pt modelId="{9519FAD4-A14E-44CF-BD1B-FAAC729D0CD5}" type="sibTrans" cxnId="{3E572FB7-2B34-4808-894B-CFC6B4122BE4}">
      <dgm:prSet/>
      <dgm:spPr/>
      <dgm:t>
        <a:bodyPr/>
        <a:lstStyle/>
        <a:p>
          <a:endParaRPr lang="es-MX"/>
        </a:p>
      </dgm:t>
    </dgm:pt>
    <dgm:pt modelId="{33734D33-D5C8-4FF7-ABF8-B6ABF3B99535}">
      <dgm:prSet phldrT="[Texto]"/>
      <dgm:spPr/>
      <dgm:t>
        <a:bodyPr/>
        <a:lstStyle/>
        <a:p>
          <a:r>
            <a:rPr lang="es-ES" b="1" dirty="0"/>
            <a:t>Bit ó </a:t>
          </a:r>
          <a:r>
            <a:rPr lang="es-ES" b="1" dirty="0" err="1"/>
            <a:t>Bool</a:t>
          </a:r>
          <a:r>
            <a:rPr lang="es-ES" b="1" dirty="0"/>
            <a:t>:</a:t>
          </a:r>
          <a:r>
            <a:rPr lang="es-ES" dirty="0"/>
            <a:t> </a:t>
          </a:r>
        </a:p>
        <a:p>
          <a:r>
            <a:rPr lang="es-ES" dirty="0"/>
            <a:t>Número entero que puede ser 0 ó 1 </a:t>
          </a:r>
          <a:endParaRPr lang="es-MX" dirty="0"/>
        </a:p>
      </dgm:t>
    </dgm:pt>
    <dgm:pt modelId="{C2B5C3F1-16E9-4B75-84E8-331331F3ED8D}" type="parTrans" cxnId="{49D0EFA5-4106-4745-8235-2A1AB686A023}">
      <dgm:prSet/>
      <dgm:spPr/>
      <dgm:t>
        <a:bodyPr/>
        <a:lstStyle/>
        <a:p>
          <a:endParaRPr lang="es-MX"/>
        </a:p>
      </dgm:t>
    </dgm:pt>
    <dgm:pt modelId="{C58432A6-960E-40E8-ACC5-015169B65A5B}" type="sibTrans" cxnId="{49D0EFA5-4106-4745-8235-2A1AB686A023}">
      <dgm:prSet/>
      <dgm:spPr/>
      <dgm:t>
        <a:bodyPr/>
        <a:lstStyle/>
        <a:p>
          <a:endParaRPr lang="es-MX"/>
        </a:p>
      </dgm:t>
    </dgm:pt>
    <dgm:pt modelId="{C6E2B742-0F93-4F6D-B21E-EFDA2E579872}">
      <dgm:prSet phldrT="[Texto]"/>
      <dgm:spPr/>
      <dgm:t>
        <a:bodyPr/>
        <a:lstStyle/>
        <a:p>
          <a:r>
            <a:rPr lang="es-ES" b="1" dirty="0" err="1"/>
            <a:t>SmallInt</a:t>
          </a:r>
          <a:r>
            <a:rPr lang="es-ES" b="1" dirty="0"/>
            <a:t>:</a:t>
          </a:r>
        </a:p>
        <a:p>
          <a:r>
            <a:rPr lang="es-ES" dirty="0"/>
            <a:t>Número entero con o sin signo.</a:t>
          </a:r>
        </a:p>
        <a:p>
          <a:r>
            <a:rPr lang="es-ES" dirty="0"/>
            <a:t> Con signo desde -32768 a 32767. </a:t>
          </a:r>
        </a:p>
        <a:p>
          <a:r>
            <a:rPr lang="es-ES" dirty="0"/>
            <a:t>Sin signo, de 0 a 65535. </a:t>
          </a:r>
          <a:endParaRPr lang="es-MX" dirty="0"/>
        </a:p>
      </dgm:t>
    </dgm:pt>
    <dgm:pt modelId="{2CBE7BF8-D949-4601-95B5-DAA2B62A95CA}" type="parTrans" cxnId="{7998E765-5301-4ED4-85CC-A5A46C5B10B3}">
      <dgm:prSet/>
      <dgm:spPr/>
      <dgm:t>
        <a:bodyPr/>
        <a:lstStyle/>
        <a:p>
          <a:endParaRPr lang="es-MX"/>
        </a:p>
      </dgm:t>
    </dgm:pt>
    <dgm:pt modelId="{541D9A52-7DAD-427A-820A-234DC263AA26}" type="sibTrans" cxnId="{7998E765-5301-4ED4-85CC-A5A46C5B10B3}">
      <dgm:prSet/>
      <dgm:spPr/>
      <dgm:t>
        <a:bodyPr/>
        <a:lstStyle/>
        <a:p>
          <a:endParaRPr lang="es-MX"/>
        </a:p>
      </dgm:t>
    </dgm:pt>
    <dgm:pt modelId="{766993FC-9259-49DC-A186-F68AB523682C}" type="pres">
      <dgm:prSet presAssocID="{B4BF7A8D-4D80-4D05-BDC9-CCEDAF631D7D}" presName="Name0" presStyleCnt="0">
        <dgm:presLayoutVars>
          <dgm:dir/>
          <dgm:resizeHandles val="exact"/>
        </dgm:presLayoutVars>
      </dgm:prSet>
      <dgm:spPr/>
    </dgm:pt>
    <dgm:pt modelId="{88EF5B05-9EA1-44BF-8BFA-72FF4B05B9BC}" type="pres">
      <dgm:prSet presAssocID="{7197009F-5D95-424E-BA71-4DBA4E208408}" presName="node" presStyleLbl="node1" presStyleIdx="0" presStyleCnt="3">
        <dgm:presLayoutVars>
          <dgm:bulletEnabled val="1"/>
        </dgm:presLayoutVars>
      </dgm:prSet>
      <dgm:spPr/>
    </dgm:pt>
    <dgm:pt modelId="{DAC26937-17A3-4600-9B04-E9278AEDC67E}" type="pres">
      <dgm:prSet presAssocID="{9519FAD4-A14E-44CF-BD1B-FAAC729D0CD5}" presName="sibTrans" presStyleCnt="0"/>
      <dgm:spPr/>
    </dgm:pt>
    <dgm:pt modelId="{1735B471-69A0-43F0-B503-56F580572712}" type="pres">
      <dgm:prSet presAssocID="{33734D33-D5C8-4FF7-ABF8-B6ABF3B99535}" presName="node" presStyleLbl="node1" presStyleIdx="1" presStyleCnt="3">
        <dgm:presLayoutVars>
          <dgm:bulletEnabled val="1"/>
        </dgm:presLayoutVars>
      </dgm:prSet>
      <dgm:spPr/>
    </dgm:pt>
    <dgm:pt modelId="{FDC73FF6-7216-43B9-AF1E-5A9C1EC87DD9}" type="pres">
      <dgm:prSet presAssocID="{C58432A6-960E-40E8-ACC5-015169B65A5B}" presName="sibTrans" presStyleCnt="0"/>
      <dgm:spPr/>
    </dgm:pt>
    <dgm:pt modelId="{B2C1A7B6-093B-4DEC-A440-46250F4A7B7D}" type="pres">
      <dgm:prSet presAssocID="{C6E2B742-0F93-4F6D-B21E-EFDA2E579872}" presName="node" presStyleLbl="node1" presStyleIdx="2" presStyleCnt="3">
        <dgm:presLayoutVars>
          <dgm:bulletEnabled val="1"/>
        </dgm:presLayoutVars>
      </dgm:prSet>
      <dgm:spPr/>
    </dgm:pt>
  </dgm:ptLst>
  <dgm:cxnLst>
    <dgm:cxn modelId="{4CA66D3B-B44F-43E6-A399-5AE1715FF8EF}" type="presOf" srcId="{B4BF7A8D-4D80-4D05-BDC9-CCEDAF631D7D}" destId="{766993FC-9259-49DC-A186-F68AB523682C}" srcOrd="0" destOrd="0" presId="urn:microsoft.com/office/officeart/2005/8/layout/hList6"/>
    <dgm:cxn modelId="{6E30CD3B-F82B-4F22-AD1F-06771011DFC9}" type="presOf" srcId="{33734D33-D5C8-4FF7-ABF8-B6ABF3B99535}" destId="{1735B471-69A0-43F0-B503-56F580572712}" srcOrd="0" destOrd="0" presId="urn:microsoft.com/office/officeart/2005/8/layout/hList6"/>
    <dgm:cxn modelId="{DECAD949-3A13-45D4-B63C-136F6D6ED3EA}" type="presOf" srcId="{C6E2B742-0F93-4F6D-B21E-EFDA2E579872}" destId="{B2C1A7B6-093B-4DEC-A440-46250F4A7B7D}" srcOrd="0" destOrd="0" presId="urn:microsoft.com/office/officeart/2005/8/layout/hList6"/>
    <dgm:cxn modelId="{7998E765-5301-4ED4-85CC-A5A46C5B10B3}" srcId="{B4BF7A8D-4D80-4D05-BDC9-CCEDAF631D7D}" destId="{C6E2B742-0F93-4F6D-B21E-EFDA2E579872}" srcOrd="2" destOrd="0" parTransId="{2CBE7BF8-D949-4601-95B5-DAA2B62A95CA}" sibTransId="{541D9A52-7DAD-427A-820A-234DC263AA26}"/>
    <dgm:cxn modelId="{49D0EFA5-4106-4745-8235-2A1AB686A023}" srcId="{B4BF7A8D-4D80-4D05-BDC9-CCEDAF631D7D}" destId="{33734D33-D5C8-4FF7-ABF8-B6ABF3B99535}" srcOrd="1" destOrd="0" parTransId="{C2B5C3F1-16E9-4B75-84E8-331331F3ED8D}" sibTransId="{C58432A6-960E-40E8-ACC5-015169B65A5B}"/>
    <dgm:cxn modelId="{3E572FB7-2B34-4808-894B-CFC6B4122BE4}" srcId="{B4BF7A8D-4D80-4D05-BDC9-CCEDAF631D7D}" destId="{7197009F-5D95-424E-BA71-4DBA4E208408}" srcOrd="0" destOrd="0" parTransId="{CC090612-6C6E-4898-ACC7-928FD50573D8}" sibTransId="{9519FAD4-A14E-44CF-BD1B-FAAC729D0CD5}"/>
    <dgm:cxn modelId="{FA7044BD-716D-4C2C-93C8-468B8AE326EC}" type="presOf" srcId="{7197009F-5D95-424E-BA71-4DBA4E208408}" destId="{88EF5B05-9EA1-44BF-8BFA-72FF4B05B9BC}" srcOrd="0" destOrd="0" presId="urn:microsoft.com/office/officeart/2005/8/layout/hList6"/>
    <dgm:cxn modelId="{B94981B6-B3A6-4A7F-B7BA-AA60E37C37A6}" type="presParOf" srcId="{766993FC-9259-49DC-A186-F68AB523682C}" destId="{88EF5B05-9EA1-44BF-8BFA-72FF4B05B9BC}" srcOrd="0" destOrd="0" presId="urn:microsoft.com/office/officeart/2005/8/layout/hList6"/>
    <dgm:cxn modelId="{2CBBBB41-A6BB-47C1-BA1E-438B2A905697}" type="presParOf" srcId="{766993FC-9259-49DC-A186-F68AB523682C}" destId="{DAC26937-17A3-4600-9B04-E9278AEDC67E}" srcOrd="1" destOrd="0" presId="urn:microsoft.com/office/officeart/2005/8/layout/hList6"/>
    <dgm:cxn modelId="{65A6AC4A-3D80-4EF8-BA7E-F389D6EAD347}" type="presParOf" srcId="{766993FC-9259-49DC-A186-F68AB523682C}" destId="{1735B471-69A0-43F0-B503-56F580572712}" srcOrd="2" destOrd="0" presId="urn:microsoft.com/office/officeart/2005/8/layout/hList6"/>
    <dgm:cxn modelId="{58417EB9-E8AE-4292-AF3A-BC4EE0AF13D7}" type="presParOf" srcId="{766993FC-9259-49DC-A186-F68AB523682C}" destId="{FDC73FF6-7216-43B9-AF1E-5A9C1EC87DD9}" srcOrd="3" destOrd="0" presId="urn:microsoft.com/office/officeart/2005/8/layout/hList6"/>
    <dgm:cxn modelId="{88E6FBDC-6AF2-4863-A00B-BDD83ED525FE}" type="presParOf" srcId="{766993FC-9259-49DC-A186-F68AB523682C}" destId="{B2C1A7B6-093B-4DEC-A440-46250F4A7B7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64C3D-1B77-42C5-BCF7-9CF0442E6E41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8C40D08-7BD7-434C-B6FE-2F3C2BD94506}">
      <dgm:prSet phldrT="[Texto]"/>
      <dgm:spPr/>
      <dgm:t>
        <a:bodyPr/>
        <a:lstStyle/>
        <a:p>
          <a:r>
            <a:rPr lang="es-ES" b="1" dirty="0" err="1"/>
            <a:t>MediumInt</a:t>
          </a:r>
          <a:r>
            <a:rPr lang="es-ES" b="1" dirty="0"/>
            <a:t>:</a:t>
          </a:r>
          <a:r>
            <a:rPr lang="es-ES" dirty="0"/>
            <a:t> </a:t>
          </a:r>
        </a:p>
        <a:p>
          <a:r>
            <a:rPr lang="es-ES" dirty="0"/>
            <a:t>Número entero con o sin signo. </a:t>
          </a:r>
        </a:p>
        <a:p>
          <a:r>
            <a:rPr lang="es-ES" dirty="0"/>
            <a:t>Con signo desde -8.388.608 a 8.388.607.</a:t>
          </a:r>
        </a:p>
        <a:p>
          <a:r>
            <a:rPr lang="es-ES" dirty="0"/>
            <a:t> Sin signo desde 0 a16777215. </a:t>
          </a:r>
        </a:p>
      </dgm:t>
    </dgm:pt>
    <dgm:pt modelId="{51B46986-6381-4CF6-BE59-3258F6141FC2}" type="parTrans" cxnId="{B8C89727-6B81-4097-82C5-B16206D92534}">
      <dgm:prSet/>
      <dgm:spPr/>
      <dgm:t>
        <a:bodyPr/>
        <a:lstStyle/>
        <a:p>
          <a:endParaRPr lang="es-ES"/>
        </a:p>
      </dgm:t>
    </dgm:pt>
    <dgm:pt modelId="{F4F39B26-14BB-4723-B5AB-4741E9F8CEA3}" type="sibTrans" cxnId="{B8C89727-6B81-4097-82C5-B16206D92534}">
      <dgm:prSet/>
      <dgm:spPr/>
      <dgm:t>
        <a:bodyPr/>
        <a:lstStyle/>
        <a:p>
          <a:endParaRPr lang="es-ES"/>
        </a:p>
      </dgm:t>
    </dgm:pt>
    <dgm:pt modelId="{96858ACD-FB06-441D-B004-5F368EF52E06}">
      <dgm:prSet phldrT="[Texto]"/>
      <dgm:spPr/>
      <dgm:t>
        <a:bodyPr/>
        <a:lstStyle/>
        <a:p>
          <a:r>
            <a:rPr lang="es-ES" b="1" dirty="0" err="1"/>
            <a:t>Integer</a:t>
          </a:r>
          <a:r>
            <a:rPr lang="es-ES" b="1" dirty="0"/>
            <a:t>, </a:t>
          </a:r>
          <a:r>
            <a:rPr lang="es-ES" b="1" dirty="0" err="1"/>
            <a:t>Int</a:t>
          </a:r>
          <a:r>
            <a:rPr lang="es-ES" b="1" dirty="0"/>
            <a:t>:</a:t>
          </a:r>
        </a:p>
        <a:p>
          <a:r>
            <a:rPr lang="es-ES" dirty="0"/>
            <a:t>Número entero con o sin signo. </a:t>
          </a:r>
        </a:p>
        <a:p>
          <a:r>
            <a:rPr lang="es-ES" dirty="0"/>
            <a:t>Con signo desde -2147483648 a 2147483647. </a:t>
          </a:r>
        </a:p>
        <a:p>
          <a:r>
            <a:rPr lang="es-ES" dirty="0"/>
            <a:t>Sin signo desde 0 a 429.4967.295 </a:t>
          </a:r>
        </a:p>
      </dgm:t>
    </dgm:pt>
    <dgm:pt modelId="{63AA5C48-13B6-40E9-8053-D93AFC7D07A9}" type="parTrans" cxnId="{6920EAA4-0047-459F-AE04-2700E2023761}">
      <dgm:prSet/>
      <dgm:spPr/>
      <dgm:t>
        <a:bodyPr/>
        <a:lstStyle/>
        <a:p>
          <a:endParaRPr lang="es-ES"/>
        </a:p>
      </dgm:t>
    </dgm:pt>
    <dgm:pt modelId="{2458E214-F361-4A8F-AA95-81BDA1753021}" type="sibTrans" cxnId="{6920EAA4-0047-459F-AE04-2700E2023761}">
      <dgm:prSet/>
      <dgm:spPr/>
      <dgm:t>
        <a:bodyPr/>
        <a:lstStyle/>
        <a:p>
          <a:endParaRPr lang="es-ES"/>
        </a:p>
      </dgm:t>
    </dgm:pt>
    <dgm:pt modelId="{9D7CFCE2-4EF7-41E4-9B0F-FE9CDA439D6B}">
      <dgm:prSet phldrT="[Texto]"/>
      <dgm:spPr/>
      <dgm:t>
        <a:bodyPr/>
        <a:lstStyle/>
        <a:p>
          <a:r>
            <a:rPr lang="es-ES" b="1" dirty="0" err="1"/>
            <a:t>BigInt</a:t>
          </a:r>
          <a:r>
            <a:rPr lang="es-ES" b="1" dirty="0"/>
            <a:t>:</a:t>
          </a:r>
        </a:p>
        <a:p>
          <a:r>
            <a:rPr lang="es-ES" dirty="0"/>
            <a:t>Número entero con o sin signo. Con signo desde -9.223.372.036.854.775.808 a 9.223.372.036.854.775.807. </a:t>
          </a:r>
        </a:p>
        <a:p>
          <a:r>
            <a:rPr lang="es-ES" dirty="0"/>
            <a:t>Sin signo desde 0 a 18.446.744.073.709.551.615. </a:t>
          </a:r>
          <a:br>
            <a:rPr lang="es-ES" dirty="0"/>
          </a:br>
          <a:endParaRPr lang="es-ES" dirty="0"/>
        </a:p>
      </dgm:t>
    </dgm:pt>
    <dgm:pt modelId="{758E9B15-2B87-4DE0-9CCE-E87787124384}" type="parTrans" cxnId="{1A957386-40CB-4639-B42E-486E26777734}">
      <dgm:prSet/>
      <dgm:spPr/>
      <dgm:t>
        <a:bodyPr/>
        <a:lstStyle/>
        <a:p>
          <a:endParaRPr lang="es-ES"/>
        </a:p>
      </dgm:t>
    </dgm:pt>
    <dgm:pt modelId="{ABDE9759-B3B6-4995-9C84-0D92F971E32F}" type="sibTrans" cxnId="{1A957386-40CB-4639-B42E-486E26777734}">
      <dgm:prSet/>
      <dgm:spPr/>
      <dgm:t>
        <a:bodyPr/>
        <a:lstStyle/>
        <a:p>
          <a:endParaRPr lang="es-ES"/>
        </a:p>
      </dgm:t>
    </dgm:pt>
    <dgm:pt modelId="{5D976C04-DA13-4861-88B3-D78DFC485F22}" type="pres">
      <dgm:prSet presAssocID="{29F64C3D-1B77-42C5-BCF7-9CF0442E6E41}" presName="Name0" presStyleCnt="0">
        <dgm:presLayoutVars>
          <dgm:dir/>
          <dgm:resizeHandles val="exact"/>
        </dgm:presLayoutVars>
      </dgm:prSet>
      <dgm:spPr/>
    </dgm:pt>
    <dgm:pt modelId="{55F67103-AB05-472E-9768-FAA5D15A132B}" type="pres">
      <dgm:prSet presAssocID="{28C40D08-7BD7-434C-B6FE-2F3C2BD94506}" presName="node" presStyleLbl="node1" presStyleIdx="0" presStyleCnt="3">
        <dgm:presLayoutVars>
          <dgm:bulletEnabled val="1"/>
        </dgm:presLayoutVars>
      </dgm:prSet>
      <dgm:spPr/>
    </dgm:pt>
    <dgm:pt modelId="{E9DFDCC9-CD21-4343-BEF2-55B6434D0EA7}" type="pres">
      <dgm:prSet presAssocID="{F4F39B26-14BB-4723-B5AB-4741E9F8CEA3}" presName="sibTrans" presStyleCnt="0"/>
      <dgm:spPr/>
    </dgm:pt>
    <dgm:pt modelId="{131C20B8-A9B1-4568-829C-F4D628954ED4}" type="pres">
      <dgm:prSet presAssocID="{96858ACD-FB06-441D-B004-5F368EF52E06}" presName="node" presStyleLbl="node1" presStyleIdx="1" presStyleCnt="3">
        <dgm:presLayoutVars>
          <dgm:bulletEnabled val="1"/>
        </dgm:presLayoutVars>
      </dgm:prSet>
      <dgm:spPr/>
    </dgm:pt>
    <dgm:pt modelId="{7E3F1F60-6FDF-4E84-A8CC-3828B3FA9D30}" type="pres">
      <dgm:prSet presAssocID="{2458E214-F361-4A8F-AA95-81BDA1753021}" presName="sibTrans" presStyleCnt="0"/>
      <dgm:spPr/>
    </dgm:pt>
    <dgm:pt modelId="{183170E3-1F0A-44AA-B872-C0F0732FD1F2}" type="pres">
      <dgm:prSet presAssocID="{9D7CFCE2-4EF7-41E4-9B0F-FE9CDA439D6B}" presName="node" presStyleLbl="node1" presStyleIdx="2" presStyleCnt="3">
        <dgm:presLayoutVars>
          <dgm:bulletEnabled val="1"/>
        </dgm:presLayoutVars>
      </dgm:prSet>
      <dgm:spPr/>
    </dgm:pt>
  </dgm:ptLst>
  <dgm:cxnLst>
    <dgm:cxn modelId="{B8C89727-6B81-4097-82C5-B16206D92534}" srcId="{29F64C3D-1B77-42C5-BCF7-9CF0442E6E41}" destId="{28C40D08-7BD7-434C-B6FE-2F3C2BD94506}" srcOrd="0" destOrd="0" parTransId="{51B46986-6381-4CF6-BE59-3258F6141FC2}" sibTransId="{F4F39B26-14BB-4723-B5AB-4741E9F8CEA3}"/>
    <dgm:cxn modelId="{5C6CF27E-859D-48A4-9397-BB10A196FAA8}" type="presOf" srcId="{28C40D08-7BD7-434C-B6FE-2F3C2BD94506}" destId="{55F67103-AB05-472E-9768-FAA5D15A132B}" srcOrd="0" destOrd="0" presId="urn:microsoft.com/office/officeart/2005/8/layout/hList6"/>
    <dgm:cxn modelId="{1A957386-40CB-4639-B42E-486E26777734}" srcId="{29F64C3D-1B77-42C5-BCF7-9CF0442E6E41}" destId="{9D7CFCE2-4EF7-41E4-9B0F-FE9CDA439D6B}" srcOrd="2" destOrd="0" parTransId="{758E9B15-2B87-4DE0-9CCE-E87787124384}" sibTransId="{ABDE9759-B3B6-4995-9C84-0D92F971E32F}"/>
    <dgm:cxn modelId="{6920EAA4-0047-459F-AE04-2700E2023761}" srcId="{29F64C3D-1B77-42C5-BCF7-9CF0442E6E41}" destId="{96858ACD-FB06-441D-B004-5F368EF52E06}" srcOrd="1" destOrd="0" parTransId="{63AA5C48-13B6-40E9-8053-D93AFC7D07A9}" sibTransId="{2458E214-F361-4A8F-AA95-81BDA1753021}"/>
    <dgm:cxn modelId="{BA5C5FB6-6A48-486B-9BAC-54D7C5153AE5}" type="presOf" srcId="{96858ACD-FB06-441D-B004-5F368EF52E06}" destId="{131C20B8-A9B1-4568-829C-F4D628954ED4}" srcOrd="0" destOrd="0" presId="urn:microsoft.com/office/officeart/2005/8/layout/hList6"/>
    <dgm:cxn modelId="{E5BFB0C5-2083-48F4-9C46-38103885D763}" type="presOf" srcId="{9D7CFCE2-4EF7-41E4-9B0F-FE9CDA439D6B}" destId="{183170E3-1F0A-44AA-B872-C0F0732FD1F2}" srcOrd="0" destOrd="0" presId="urn:microsoft.com/office/officeart/2005/8/layout/hList6"/>
    <dgm:cxn modelId="{676664CC-6ECE-4BDB-92D7-8160F98FB9A0}" type="presOf" srcId="{29F64C3D-1B77-42C5-BCF7-9CF0442E6E41}" destId="{5D976C04-DA13-4861-88B3-D78DFC485F22}" srcOrd="0" destOrd="0" presId="urn:microsoft.com/office/officeart/2005/8/layout/hList6"/>
    <dgm:cxn modelId="{F9EA7314-CA17-4142-828E-EDC8C5AD554B}" type="presParOf" srcId="{5D976C04-DA13-4861-88B3-D78DFC485F22}" destId="{55F67103-AB05-472E-9768-FAA5D15A132B}" srcOrd="0" destOrd="0" presId="urn:microsoft.com/office/officeart/2005/8/layout/hList6"/>
    <dgm:cxn modelId="{AB36D418-9A4A-4A70-837F-879253948253}" type="presParOf" srcId="{5D976C04-DA13-4861-88B3-D78DFC485F22}" destId="{E9DFDCC9-CD21-4343-BEF2-55B6434D0EA7}" srcOrd="1" destOrd="0" presId="urn:microsoft.com/office/officeart/2005/8/layout/hList6"/>
    <dgm:cxn modelId="{49FF7D5C-F982-4750-9788-6A7E04A0EB7B}" type="presParOf" srcId="{5D976C04-DA13-4861-88B3-D78DFC485F22}" destId="{131C20B8-A9B1-4568-829C-F4D628954ED4}" srcOrd="2" destOrd="0" presId="urn:microsoft.com/office/officeart/2005/8/layout/hList6"/>
    <dgm:cxn modelId="{6615D6B7-965F-4C12-A6CD-366FE95407B3}" type="presParOf" srcId="{5D976C04-DA13-4861-88B3-D78DFC485F22}" destId="{7E3F1F60-6FDF-4E84-A8CC-3828B3FA9D30}" srcOrd="3" destOrd="0" presId="urn:microsoft.com/office/officeart/2005/8/layout/hList6"/>
    <dgm:cxn modelId="{30C98DD7-3C06-49DA-9FFA-FD051337C32C}" type="presParOf" srcId="{5D976C04-DA13-4861-88B3-D78DFC485F22}" destId="{183170E3-1F0A-44AA-B872-C0F0732FD1F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D4F6E8-DEC6-4667-AB5B-E36E489E5D78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8BB78DD-805E-4A69-9390-518EC6DC35A2}">
      <dgm:prSet phldrT="[Texto]"/>
      <dgm:spPr/>
      <dgm:t>
        <a:bodyPr/>
        <a:lstStyle/>
        <a:p>
          <a:r>
            <a:rPr lang="es-ES" b="1" dirty="0" err="1"/>
            <a:t>Float</a:t>
          </a:r>
          <a:r>
            <a:rPr lang="es-ES" b="1" dirty="0"/>
            <a:t>:</a:t>
          </a:r>
        </a:p>
        <a:p>
          <a:r>
            <a:rPr lang="es-ES" dirty="0"/>
            <a:t>Número pequeño en coma flotante de precisión simple. </a:t>
          </a:r>
        </a:p>
        <a:p>
          <a:r>
            <a:rPr lang="es-ES" dirty="0"/>
            <a:t>Desde -3.402823466E+38 a -1.175494351E-38, 0 y desde 1.175494351E-38 a 3.402823466E+38. </a:t>
          </a:r>
        </a:p>
      </dgm:t>
    </dgm:pt>
    <dgm:pt modelId="{8CAA2B1C-DA7E-44C6-A1CD-E19F546BE406}" type="parTrans" cxnId="{5F08E9B5-60DF-4D0B-9391-19B11279D1A5}">
      <dgm:prSet/>
      <dgm:spPr/>
      <dgm:t>
        <a:bodyPr/>
        <a:lstStyle/>
        <a:p>
          <a:endParaRPr lang="es-ES"/>
        </a:p>
      </dgm:t>
    </dgm:pt>
    <dgm:pt modelId="{9B1E99DC-DD7D-4ACA-A35E-11DBA90173C9}" type="sibTrans" cxnId="{5F08E9B5-60DF-4D0B-9391-19B11279D1A5}">
      <dgm:prSet/>
      <dgm:spPr/>
      <dgm:t>
        <a:bodyPr/>
        <a:lstStyle/>
        <a:p>
          <a:endParaRPr lang="es-ES"/>
        </a:p>
      </dgm:t>
    </dgm:pt>
    <dgm:pt modelId="{0631F6B0-1062-42F5-A018-00E693B530D9}">
      <dgm:prSet phldrT="[Texto]"/>
      <dgm:spPr/>
      <dgm:t>
        <a:bodyPr/>
        <a:lstStyle/>
        <a:p>
          <a:r>
            <a:rPr lang="es-ES" b="1" dirty="0" err="1"/>
            <a:t>xReal</a:t>
          </a:r>
          <a:r>
            <a:rPr lang="es-ES" b="1" dirty="0"/>
            <a:t>, </a:t>
          </a:r>
          <a:r>
            <a:rPr lang="es-ES" b="1" dirty="0" err="1"/>
            <a:t>Double</a:t>
          </a:r>
          <a:r>
            <a:rPr lang="es-ES" b="1" dirty="0"/>
            <a:t>:</a:t>
          </a:r>
        </a:p>
        <a:p>
          <a:r>
            <a:rPr lang="es-ES" dirty="0"/>
            <a:t>Número en coma flotante de precisión doble. </a:t>
          </a:r>
        </a:p>
        <a:p>
          <a:r>
            <a:rPr lang="es-ES" dirty="0"/>
            <a:t> desde -1.7976931348623157E+308 a -2.2250738585072014E-308, 0 </a:t>
          </a:r>
        </a:p>
        <a:p>
          <a:r>
            <a:rPr lang="es-ES" dirty="0"/>
            <a:t>y desde 2.2250738585072014E-308 a 1.7976931348623157E+308 </a:t>
          </a:r>
        </a:p>
      </dgm:t>
    </dgm:pt>
    <dgm:pt modelId="{3B0362D6-6E78-4DF6-B9C6-F21A3279A743}" type="parTrans" cxnId="{754B5A0D-CA89-42DC-A1F4-37D50129E556}">
      <dgm:prSet/>
      <dgm:spPr/>
      <dgm:t>
        <a:bodyPr/>
        <a:lstStyle/>
        <a:p>
          <a:endParaRPr lang="es-ES"/>
        </a:p>
      </dgm:t>
    </dgm:pt>
    <dgm:pt modelId="{355C3A76-079F-440B-AFCA-16AB60320333}" type="sibTrans" cxnId="{754B5A0D-CA89-42DC-A1F4-37D50129E556}">
      <dgm:prSet/>
      <dgm:spPr/>
      <dgm:t>
        <a:bodyPr/>
        <a:lstStyle/>
        <a:p>
          <a:endParaRPr lang="es-ES"/>
        </a:p>
      </dgm:t>
    </dgm:pt>
    <dgm:pt modelId="{4E9AD617-5DE6-456D-A1A8-5CD11552E2A7}">
      <dgm:prSet phldrT="[Texto]"/>
      <dgm:spPr/>
      <dgm:t>
        <a:bodyPr/>
        <a:lstStyle/>
        <a:p>
          <a:r>
            <a:rPr lang="es-ES" b="1" dirty="0"/>
            <a:t>Decimal, </a:t>
          </a:r>
          <a:r>
            <a:rPr lang="es-ES" b="1" dirty="0" err="1"/>
            <a:t>Dec</a:t>
          </a:r>
          <a:r>
            <a:rPr lang="es-ES" b="1" dirty="0"/>
            <a:t>, </a:t>
          </a:r>
          <a:r>
            <a:rPr lang="es-ES" b="1" dirty="0" err="1"/>
            <a:t>Numeric</a:t>
          </a:r>
          <a:r>
            <a:rPr lang="es-ES" b="1" dirty="0"/>
            <a:t>:</a:t>
          </a:r>
          <a:r>
            <a:rPr lang="es-ES" dirty="0"/>
            <a:t> Número en coma flotante desempaquetado. </a:t>
          </a:r>
        </a:p>
        <a:p>
          <a:r>
            <a:rPr lang="es-ES" dirty="0"/>
            <a:t>El número se almacena como una cadena </a:t>
          </a:r>
        </a:p>
      </dgm:t>
    </dgm:pt>
    <dgm:pt modelId="{293CABA4-AE45-49A8-8000-CD63E87BFAA7}" type="parTrans" cxnId="{8A42ABA1-BD8A-4BE7-9192-F3684229A4E3}">
      <dgm:prSet/>
      <dgm:spPr/>
      <dgm:t>
        <a:bodyPr/>
        <a:lstStyle/>
        <a:p>
          <a:endParaRPr lang="es-ES"/>
        </a:p>
      </dgm:t>
    </dgm:pt>
    <dgm:pt modelId="{D704642B-9F82-448F-8361-42362159AE4C}" type="sibTrans" cxnId="{8A42ABA1-BD8A-4BE7-9192-F3684229A4E3}">
      <dgm:prSet/>
      <dgm:spPr/>
      <dgm:t>
        <a:bodyPr/>
        <a:lstStyle/>
        <a:p>
          <a:endParaRPr lang="es-ES"/>
        </a:p>
      </dgm:t>
    </dgm:pt>
    <dgm:pt modelId="{A41A506A-1CD4-4ED4-8417-7F872A7CF9A4}" type="pres">
      <dgm:prSet presAssocID="{5AD4F6E8-DEC6-4667-AB5B-E36E489E5D78}" presName="Name0" presStyleCnt="0">
        <dgm:presLayoutVars>
          <dgm:dir/>
          <dgm:resizeHandles val="exact"/>
        </dgm:presLayoutVars>
      </dgm:prSet>
      <dgm:spPr/>
    </dgm:pt>
    <dgm:pt modelId="{76302479-2F8F-41EA-BC7C-B86338274983}" type="pres">
      <dgm:prSet presAssocID="{68BB78DD-805E-4A69-9390-518EC6DC35A2}" presName="node" presStyleLbl="node1" presStyleIdx="0" presStyleCnt="3">
        <dgm:presLayoutVars>
          <dgm:bulletEnabled val="1"/>
        </dgm:presLayoutVars>
      </dgm:prSet>
      <dgm:spPr/>
    </dgm:pt>
    <dgm:pt modelId="{1373F154-7F4E-4E3B-8512-C0064FCE3A37}" type="pres">
      <dgm:prSet presAssocID="{9B1E99DC-DD7D-4ACA-A35E-11DBA90173C9}" presName="sibTrans" presStyleCnt="0"/>
      <dgm:spPr/>
    </dgm:pt>
    <dgm:pt modelId="{B4802DF3-6608-4300-BA6F-53A4C24A2500}" type="pres">
      <dgm:prSet presAssocID="{0631F6B0-1062-42F5-A018-00E693B530D9}" presName="node" presStyleLbl="node1" presStyleIdx="1" presStyleCnt="3">
        <dgm:presLayoutVars>
          <dgm:bulletEnabled val="1"/>
        </dgm:presLayoutVars>
      </dgm:prSet>
      <dgm:spPr/>
    </dgm:pt>
    <dgm:pt modelId="{C523C484-8327-43AE-BC0F-855FDF15BAE4}" type="pres">
      <dgm:prSet presAssocID="{355C3A76-079F-440B-AFCA-16AB60320333}" presName="sibTrans" presStyleCnt="0"/>
      <dgm:spPr/>
    </dgm:pt>
    <dgm:pt modelId="{F0BF1EE9-E57E-4C53-8191-86E48985C8F2}" type="pres">
      <dgm:prSet presAssocID="{4E9AD617-5DE6-456D-A1A8-5CD11552E2A7}" presName="node" presStyleLbl="node1" presStyleIdx="2" presStyleCnt="3">
        <dgm:presLayoutVars>
          <dgm:bulletEnabled val="1"/>
        </dgm:presLayoutVars>
      </dgm:prSet>
      <dgm:spPr/>
    </dgm:pt>
  </dgm:ptLst>
  <dgm:cxnLst>
    <dgm:cxn modelId="{754B5A0D-CA89-42DC-A1F4-37D50129E556}" srcId="{5AD4F6E8-DEC6-4667-AB5B-E36E489E5D78}" destId="{0631F6B0-1062-42F5-A018-00E693B530D9}" srcOrd="1" destOrd="0" parTransId="{3B0362D6-6E78-4DF6-B9C6-F21A3279A743}" sibTransId="{355C3A76-079F-440B-AFCA-16AB60320333}"/>
    <dgm:cxn modelId="{B1D99E3E-96B7-4CF8-9C7D-4926FC409549}" type="presOf" srcId="{0631F6B0-1062-42F5-A018-00E693B530D9}" destId="{B4802DF3-6608-4300-BA6F-53A4C24A2500}" srcOrd="0" destOrd="0" presId="urn:microsoft.com/office/officeart/2005/8/layout/hList6"/>
    <dgm:cxn modelId="{8A42ABA1-BD8A-4BE7-9192-F3684229A4E3}" srcId="{5AD4F6E8-DEC6-4667-AB5B-E36E489E5D78}" destId="{4E9AD617-5DE6-456D-A1A8-5CD11552E2A7}" srcOrd="2" destOrd="0" parTransId="{293CABA4-AE45-49A8-8000-CD63E87BFAA7}" sibTransId="{D704642B-9F82-448F-8361-42362159AE4C}"/>
    <dgm:cxn modelId="{846B7CA8-4A74-4A76-9314-5F3AE85AED48}" type="presOf" srcId="{4E9AD617-5DE6-456D-A1A8-5CD11552E2A7}" destId="{F0BF1EE9-E57E-4C53-8191-86E48985C8F2}" srcOrd="0" destOrd="0" presId="urn:microsoft.com/office/officeart/2005/8/layout/hList6"/>
    <dgm:cxn modelId="{5F08E9B5-60DF-4D0B-9391-19B11279D1A5}" srcId="{5AD4F6E8-DEC6-4667-AB5B-E36E489E5D78}" destId="{68BB78DD-805E-4A69-9390-518EC6DC35A2}" srcOrd="0" destOrd="0" parTransId="{8CAA2B1C-DA7E-44C6-A1CD-E19F546BE406}" sibTransId="{9B1E99DC-DD7D-4ACA-A35E-11DBA90173C9}"/>
    <dgm:cxn modelId="{893985E9-D284-46A6-BC43-1BD8703C064C}" type="presOf" srcId="{5AD4F6E8-DEC6-4667-AB5B-E36E489E5D78}" destId="{A41A506A-1CD4-4ED4-8417-7F872A7CF9A4}" srcOrd="0" destOrd="0" presId="urn:microsoft.com/office/officeart/2005/8/layout/hList6"/>
    <dgm:cxn modelId="{ED2440F1-214A-487A-9B56-CB7A03C6ACF3}" type="presOf" srcId="{68BB78DD-805E-4A69-9390-518EC6DC35A2}" destId="{76302479-2F8F-41EA-BC7C-B86338274983}" srcOrd="0" destOrd="0" presId="urn:microsoft.com/office/officeart/2005/8/layout/hList6"/>
    <dgm:cxn modelId="{182CE398-6DBC-4FEF-822F-7170D7BE6ACB}" type="presParOf" srcId="{A41A506A-1CD4-4ED4-8417-7F872A7CF9A4}" destId="{76302479-2F8F-41EA-BC7C-B86338274983}" srcOrd="0" destOrd="0" presId="urn:microsoft.com/office/officeart/2005/8/layout/hList6"/>
    <dgm:cxn modelId="{B64E7BC4-56AF-41C5-B1CB-30612F3707C0}" type="presParOf" srcId="{A41A506A-1CD4-4ED4-8417-7F872A7CF9A4}" destId="{1373F154-7F4E-4E3B-8512-C0064FCE3A37}" srcOrd="1" destOrd="0" presId="urn:microsoft.com/office/officeart/2005/8/layout/hList6"/>
    <dgm:cxn modelId="{077BE6BD-D459-466A-8A08-20E004A769C3}" type="presParOf" srcId="{A41A506A-1CD4-4ED4-8417-7F872A7CF9A4}" destId="{B4802DF3-6608-4300-BA6F-53A4C24A2500}" srcOrd="2" destOrd="0" presId="urn:microsoft.com/office/officeart/2005/8/layout/hList6"/>
    <dgm:cxn modelId="{1F122282-D6DB-4D1C-AE5F-95309F68ED5E}" type="presParOf" srcId="{A41A506A-1CD4-4ED4-8417-7F872A7CF9A4}" destId="{C523C484-8327-43AE-BC0F-855FDF15BAE4}" srcOrd="3" destOrd="0" presId="urn:microsoft.com/office/officeart/2005/8/layout/hList6"/>
    <dgm:cxn modelId="{9D738714-4D9F-4BC6-B239-B521BBD9E6C0}" type="presParOf" srcId="{A41A506A-1CD4-4ED4-8417-7F872A7CF9A4}" destId="{F0BF1EE9-E57E-4C53-8191-86E48985C8F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3679B-E377-4D3F-86E6-8411B3A3732A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FCBF6A58-9CD2-4261-831F-B3EF906F76A0}">
      <dgm:prSet phldrT="[Texto]"/>
      <dgm:spPr/>
      <dgm:t>
        <a:bodyPr/>
        <a:lstStyle/>
        <a:p>
          <a:r>
            <a:rPr lang="es-MX" dirty="0"/>
            <a:t>Date	</a:t>
          </a:r>
        </a:p>
        <a:p>
          <a:r>
            <a:rPr lang="es-MX" dirty="0"/>
            <a:t>Fecha </a:t>
          </a:r>
          <a:r>
            <a:rPr lang="es-ES" dirty="0"/>
            <a:t>desde el 1 de enero del 1001 al 31 de diciembre de 9999. </a:t>
          </a:r>
        </a:p>
        <a:p>
          <a:endParaRPr lang="es-ES" dirty="0"/>
        </a:p>
        <a:p>
          <a:r>
            <a:rPr lang="es-ES" dirty="0"/>
            <a:t>El formato de almacenamiento es de año-mes-día </a:t>
          </a:r>
          <a:br>
            <a:rPr lang="es-ES" dirty="0"/>
          </a:br>
          <a:endParaRPr lang="es-ES" dirty="0"/>
        </a:p>
      </dgm:t>
    </dgm:pt>
    <dgm:pt modelId="{D4DEB9C3-4B37-4F63-99D7-EB5117177C2D}" type="parTrans" cxnId="{F9C049CE-8495-4878-857F-16CCBE2ED955}">
      <dgm:prSet/>
      <dgm:spPr/>
      <dgm:t>
        <a:bodyPr/>
        <a:lstStyle/>
        <a:p>
          <a:endParaRPr lang="es-ES"/>
        </a:p>
      </dgm:t>
    </dgm:pt>
    <dgm:pt modelId="{C4ED4EA4-F151-4A9C-BDBB-12E876197EDC}" type="sibTrans" cxnId="{F9C049CE-8495-4878-857F-16CCBE2ED955}">
      <dgm:prSet/>
      <dgm:spPr/>
      <dgm:t>
        <a:bodyPr/>
        <a:lstStyle/>
        <a:p>
          <a:endParaRPr lang="es-ES"/>
        </a:p>
      </dgm:t>
    </dgm:pt>
    <dgm:pt modelId="{C737B2C4-8609-41F1-A133-4CF5ECDC2063}">
      <dgm:prSet phldrT="[Texto]"/>
      <dgm:spPr/>
      <dgm:t>
        <a:bodyPr/>
        <a:lstStyle/>
        <a:p>
          <a:r>
            <a:rPr lang="es-ES" b="1" dirty="0" err="1"/>
            <a:t>DateTime</a:t>
          </a:r>
          <a:r>
            <a:rPr lang="es-ES" b="1" dirty="0"/>
            <a:t>:</a:t>
          </a:r>
          <a:r>
            <a:rPr lang="es-ES" dirty="0"/>
            <a:t> </a:t>
          </a:r>
        </a:p>
        <a:p>
          <a:r>
            <a:rPr lang="es-ES" dirty="0"/>
            <a:t>Combinación de fecha y hora. El rango de valores va desde el 1 de enero del 1001 a las 0 horas, 0 minutos y 0 segundos al 31 de diciembre del 9999 a las 23 horas, 59 minutos y 59 segundos. </a:t>
          </a:r>
        </a:p>
        <a:p>
          <a:endParaRPr lang="es-ES" dirty="0"/>
        </a:p>
        <a:p>
          <a:r>
            <a:rPr lang="es-ES" dirty="0"/>
            <a:t>año-mes-</a:t>
          </a:r>
          <a:r>
            <a:rPr lang="es-ES" dirty="0" err="1"/>
            <a:t>dia</a:t>
          </a:r>
          <a:r>
            <a:rPr lang="es-ES" dirty="0"/>
            <a:t> </a:t>
          </a:r>
          <a:r>
            <a:rPr lang="es-ES" dirty="0" err="1"/>
            <a:t>horas:minutos:segundos</a:t>
          </a:r>
          <a:r>
            <a:rPr lang="es-ES" dirty="0"/>
            <a:t> </a:t>
          </a:r>
        </a:p>
      </dgm:t>
    </dgm:pt>
    <dgm:pt modelId="{3598E0A8-BE5E-4DBF-A3B1-1B8B36F51C66}" type="parTrans" cxnId="{8059D0FE-07E1-46DA-A77E-939E8B8AA0BC}">
      <dgm:prSet/>
      <dgm:spPr/>
      <dgm:t>
        <a:bodyPr/>
        <a:lstStyle/>
        <a:p>
          <a:endParaRPr lang="es-ES"/>
        </a:p>
      </dgm:t>
    </dgm:pt>
    <dgm:pt modelId="{13DDC126-5AD5-402B-9F82-AF1D49618D47}" type="sibTrans" cxnId="{8059D0FE-07E1-46DA-A77E-939E8B8AA0BC}">
      <dgm:prSet/>
      <dgm:spPr/>
      <dgm:t>
        <a:bodyPr/>
        <a:lstStyle/>
        <a:p>
          <a:endParaRPr lang="es-ES"/>
        </a:p>
      </dgm:t>
    </dgm:pt>
    <dgm:pt modelId="{21961BFD-E0A9-4659-9F1B-5C47B93E2E96}">
      <dgm:prSet phldrT="[Texto]"/>
      <dgm:spPr/>
      <dgm:t>
        <a:bodyPr/>
        <a:lstStyle/>
        <a:p>
          <a:r>
            <a:rPr lang="es-ES" b="1" dirty="0"/>
            <a:t>Time:</a:t>
          </a:r>
        </a:p>
        <a:p>
          <a:r>
            <a:rPr lang="es-ES" dirty="0"/>
            <a:t>Hora.</a:t>
          </a:r>
        </a:p>
        <a:p>
          <a:r>
            <a:rPr lang="es-ES" dirty="0"/>
            <a:t> El rango de horas va desde -838 horas, 59 minutos y 59 segundos a 838, 59 minutos y 59 segundos.</a:t>
          </a:r>
        </a:p>
        <a:p>
          <a:r>
            <a:rPr lang="es-ES" dirty="0"/>
            <a:t> El formato de almacenamiento es de 'HH:MM:SS' </a:t>
          </a:r>
          <a:br>
            <a:rPr lang="es-ES" dirty="0"/>
          </a:br>
          <a:endParaRPr lang="es-ES" dirty="0"/>
        </a:p>
      </dgm:t>
    </dgm:pt>
    <dgm:pt modelId="{B0555B5B-4097-4A0B-AD10-5CF3285CDBC5}" type="parTrans" cxnId="{F6D800DA-F8F5-4707-8DB1-F6872D8B1AFD}">
      <dgm:prSet/>
      <dgm:spPr/>
      <dgm:t>
        <a:bodyPr/>
        <a:lstStyle/>
        <a:p>
          <a:endParaRPr lang="es-ES"/>
        </a:p>
      </dgm:t>
    </dgm:pt>
    <dgm:pt modelId="{B9458B31-9CC0-4CC2-8A68-FE55FFAE43EA}" type="sibTrans" cxnId="{F6D800DA-F8F5-4707-8DB1-F6872D8B1AFD}">
      <dgm:prSet/>
      <dgm:spPr/>
      <dgm:t>
        <a:bodyPr/>
        <a:lstStyle/>
        <a:p>
          <a:endParaRPr lang="es-ES"/>
        </a:p>
      </dgm:t>
    </dgm:pt>
    <dgm:pt modelId="{B81B6004-0306-4A21-A53C-FA52273C3338}">
      <dgm:prSet phldrT="[Texto]"/>
      <dgm:spPr/>
      <dgm:t>
        <a:bodyPr/>
        <a:lstStyle/>
        <a:p>
          <a:pPr algn="ctr"/>
          <a:r>
            <a:rPr lang="es-ES" b="1" dirty="0" err="1"/>
            <a:t>Year</a:t>
          </a:r>
          <a:r>
            <a:rPr lang="es-ES" b="1" dirty="0"/>
            <a:t>:</a:t>
          </a:r>
          <a:r>
            <a:rPr lang="es-ES" dirty="0"/>
            <a:t> </a:t>
          </a:r>
        </a:p>
        <a:p>
          <a:pPr algn="ctr"/>
          <a:r>
            <a:rPr lang="es-ES" dirty="0"/>
            <a:t>Año. </a:t>
          </a:r>
        </a:p>
        <a:p>
          <a:pPr algn="ctr"/>
          <a:r>
            <a:rPr lang="es-ES" dirty="0"/>
            <a:t>El rango de valores permitidos va desde el año 1901 al año 2155. El campo puede tener tamaño dos o tamaño 4 dependiendo de si queremos almacenar el año con dos o cuatro dígitos. </a:t>
          </a:r>
        </a:p>
      </dgm:t>
    </dgm:pt>
    <dgm:pt modelId="{919E489B-BE1E-4AA0-97D1-1FBC61BE7F87}" type="parTrans" cxnId="{2F4DF04B-1920-4A46-B347-665F37B8405E}">
      <dgm:prSet/>
      <dgm:spPr/>
      <dgm:t>
        <a:bodyPr/>
        <a:lstStyle/>
        <a:p>
          <a:endParaRPr lang="es-ES"/>
        </a:p>
      </dgm:t>
    </dgm:pt>
    <dgm:pt modelId="{6E407BDB-A56F-4A37-991F-F9B7212C7E0B}" type="sibTrans" cxnId="{2F4DF04B-1920-4A46-B347-665F37B8405E}">
      <dgm:prSet/>
      <dgm:spPr/>
      <dgm:t>
        <a:bodyPr/>
        <a:lstStyle/>
        <a:p>
          <a:endParaRPr lang="es-ES"/>
        </a:p>
      </dgm:t>
    </dgm:pt>
    <dgm:pt modelId="{E8801015-C8C7-4B48-8BC1-EDDBDF77AB77}" type="pres">
      <dgm:prSet presAssocID="{FFB3679B-E377-4D3F-86E6-8411B3A3732A}" presName="Name0" presStyleCnt="0">
        <dgm:presLayoutVars>
          <dgm:dir/>
          <dgm:resizeHandles val="exact"/>
        </dgm:presLayoutVars>
      </dgm:prSet>
      <dgm:spPr/>
    </dgm:pt>
    <dgm:pt modelId="{FE13A203-24DE-4401-A59C-A850194688AB}" type="pres">
      <dgm:prSet presAssocID="{FCBF6A58-9CD2-4261-831F-B3EF906F76A0}" presName="node" presStyleLbl="node1" presStyleIdx="0" presStyleCnt="4">
        <dgm:presLayoutVars>
          <dgm:bulletEnabled val="1"/>
        </dgm:presLayoutVars>
      </dgm:prSet>
      <dgm:spPr/>
    </dgm:pt>
    <dgm:pt modelId="{7533DE9E-18EA-4F21-92C6-EDC1D7BFD962}" type="pres">
      <dgm:prSet presAssocID="{C4ED4EA4-F151-4A9C-BDBB-12E876197EDC}" presName="sibTrans" presStyleCnt="0"/>
      <dgm:spPr/>
    </dgm:pt>
    <dgm:pt modelId="{B3D05661-526A-4DB8-A68D-7DAB47078F95}" type="pres">
      <dgm:prSet presAssocID="{C737B2C4-8609-41F1-A133-4CF5ECDC2063}" presName="node" presStyleLbl="node1" presStyleIdx="1" presStyleCnt="4">
        <dgm:presLayoutVars>
          <dgm:bulletEnabled val="1"/>
        </dgm:presLayoutVars>
      </dgm:prSet>
      <dgm:spPr/>
    </dgm:pt>
    <dgm:pt modelId="{B6F7DEFE-0D5A-44F8-9E36-9D7242C0158A}" type="pres">
      <dgm:prSet presAssocID="{13DDC126-5AD5-402B-9F82-AF1D49618D47}" presName="sibTrans" presStyleCnt="0"/>
      <dgm:spPr/>
    </dgm:pt>
    <dgm:pt modelId="{8F35C486-E417-4A00-95E6-D95B0130EB95}" type="pres">
      <dgm:prSet presAssocID="{21961BFD-E0A9-4659-9F1B-5C47B93E2E96}" presName="node" presStyleLbl="node1" presStyleIdx="2" presStyleCnt="4">
        <dgm:presLayoutVars>
          <dgm:bulletEnabled val="1"/>
        </dgm:presLayoutVars>
      </dgm:prSet>
      <dgm:spPr/>
    </dgm:pt>
    <dgm:pt modelId="{8FE71B16-1059-4643-BEA8-50AC7FA4B40F}" type="pres">
      <dgm:prSet presAssocID="{B9458B31-9CC0-4CC2-8A68-FE55FFAE43EA}" presName="sibTrans" presStyleCnt="0"/>
      <dgm:spPr/>
    </dgm:pt>
    <dgm:pt modelId="{6B1A078B-26E1-4B34-BE5C-1EA4ED42C4FD}" type="pres">
      <dgm:prSet presAssocID="{B81B6004-0306-4A21-A53C-FA52273C3338}" presName="node" presStyleLbl="node1" presStyleIdx="3" presStyleCnt="4">
        <dgm:presLayoutVars>
          <dgm:bulletEnabled val="1"/>
        </dgm:presLayoutVars>
      </dgm:prSet>
      <dgm:spPr/>
    </dgm:pt>
  </dgm:ptLst>
  <dgm:cxnLst>
    <dgm:cxn modelId="{2F4DF04B-1920-4A46-B347-665F37B8405E}" srcId="{FFB3679B-E377-4D3F-86E6-8411B3A3732A}" destId="{B81B6004-0306-4A21-A53C-FA52273C3338}" srcOrd="3" destOrd="0" parTransId="{919E489B-BE1E-4AA0-97D1-1FBC61BE7F87}" sibTransId="{6E407BDB-A56F-4A37-991F-F9B7212C7E0B}"/>
    <dgm:cxn modelId="{97E9186F-F246-49EB-B93C-4766FCD21974}" type="presOf" srcId="{B81B6004-0306-4A21-A53C-FA52273C3338}" destId="{6B1A078B-26E1-4B34-BE5C-1EA4ED42C4FD}" srcOrd="0" destOrd="0" presId="urn:microsoft.com/office/officeart/2005/8/layout/hList6"/>
    <dgm:cxn modelId="{74434F71-3D04-4E49-BCCA-7BC9873C92DA}" type="presOf" srcId="{FFB3679B-E377-4D3F-86E6-8411B3A3732A}" destId="{E8801015-C8C7-4B48-8BC1-EDDBDF77AB77}" srcOrd="0" destOrd="0" presId="urn:microsoft.com/office/officeart/2005/8/layout/hList6"/>
    <dgm:cxn modelId="{52FFD792-EE2A-468D-AF2D-A8FFE502E860}" type="presOf" srcId="{C737B2C4-8609-41F1-A133-4CF5ECDC2063}" destId="{B3D05661-526A-4DB8-A68D-7DAB47078F95}" srcOrd="0" destOrd="0" presId="urn:microsoft.com/office/officeart/2005/8/layout/hList6"/>
    <dgm:cxn modelId="{D6FAADAA-908A-4B27-B0CA-09C6BF466613}" type="presOf" srcId="{21961BFD-E0A9-4659-9F1B-5C47B93E2E96}" destId="{8F35C486-E417-4A00-95E6-D95B0130EB95}" srcOrd="0" destOrd="0" presId="urn:microsoft.com/office/officeart/2005/8/layout/hList6"/>
    <dgm:cxn modelId="{BF5E49BF-5388-41BF-8DD0-A07B28310AEC}" type="presOf" srcId="{FCBF6A58-9CD2-4261-831F-B3EF906F76A0}" destId="{FE13A203-24DE-4401-A59C-A850194688AB}" srcOrd="0" destOrd="0" presId="urn:microsoft.com/office/officeart/2005/8/layout/hList6"/>
    <dgm:cxn modelId="{F9C049CE-8495-4878-857F-16CCBE2ED955}" srcId="{FFB3679B-E377-4D3F-86E6-8411B3A3732A}" destId="{FCBF6A58-9CD2-4261-831F-B3EF906F76A0}" srcOrd="0" destOrd="0" parTransId="{D4DEB9C3-4B37-4F63-99D7-EB5117177C2D}" sibTransId="{C4ED4EA4-F151-4A9C-BDBB-12E876197EDC}"/>
    <dgm:cxn modelId="{F6D800DA-F8F5-4707-8DB1-F6872D8B1AFD}" srcId="{FFB3679B-E377-4D3F-86E6-8411B3A3732A}" destId="{21961BFD-E0A9-4659-9F1B-5C47B93E2E96}" srcOrd="2" destOrd="0" parTransId="{B0555B5B-4097-4A0B-AD10-5CF3285CDBC5}" sibTransId="{B9458B31-9CC0-4CC2-8A68-FE55FFAE43EA}"/>
    <dgm:cxn modelId="{8059D0FE-07E1-46DA-A77E-939E8B8AA0BC}" srcId="{FFB3679B-E377-4D3F-86E6-8411B3A3732A}" destId="{C737B2C4-8609-41F1-A133-4CF5ECDC2063}" srcOrd="1" destOrd="0" parTransId="{3598E0A8-BE5E-4DBF-A3B1-1B8B36F51C66}" sibTransId="{13DDC126-5AD5-402B-9F82-AF1D49618D47}"/>
    <dgm:cxn modelId="{31C1C8B3-6213-4EF6-B225-5777962BF13B}" type="presParOf" srcId="{E8801015-C8C7-4B48-8BC1-EDDBDF77AB77}" destId="{FE13A203-24DE-4401-A59C-A850194688AB}" srcOrd="0" destOrd="0" presId="urn:microsoft.com/office/officeart/2005/8/layout/hList6"/>
    <dgm:cxn modelId="{42A98DA6-5C2F-47DF-B3F8-3B457149FDD3}" type="presParOf" srcId="{E8801015-C8C7-4B48-8BC1-EDDBDF77AB77}" destId="{7533DE9E-18EA-4F21-92C6-EDC1D7BFD962}" srcOrd="1" destOrd="0" presId="urn:microsoft.com/office/officeart/2005/8/layout/hList6"/>
    <dgm:cxn modelId="{95CE6C40-F0E2-484C-A7D2-4956C89C26CC}" type="presParOf" srcId="{E8801015-C8C7-4B48-8BC1-EDDBDF77AB77}" destId="{B3D05661-526A-4DB8-A68D-7DAB47078F95}" srcOrd="2" destOrd="0" presId="urn:microsoft.com/office/officeart/2005/8/layout/hList6"/>
    <dgm:cxn modelId="{1B9AC36A-A519-41FE-9BF0-055340759413}" type="presParOf" srcId="{E8801015-C8C7-4B48-8BC1-EDDBDF77AB77}" destId="{B6F7DEFE-0D5A-44F8-9E36-9D7242C0158A}" srcOrd="3" destOrd="0" presId="urn:microsoft.com/office/officeart/2005/8/layout/hList6"/>
    <dgm:cxn modelId="{E5954709-2D94-40DD-973B-F9646C0A472F}" type="presParOf" srcId="{E8801015-C8C7-4B48-8BC1-EDDBDF77AB77}" destId="{8F35C486-E417-4A00-95E6-D95B0130EB95}" srcOrd="4" destOrd="0" presId="urn:microsoft.com/office/officeart/2005/8/layout/hList6"/>
    <dgm:cxn modelId="{B34EE883-4E0A-4357-A097-F5C30EEF15A2}" type="presParOf" srcId="{E8801015-C8C7-4B48-8BC1-EDDBDF77AB77}" destId="{8FE71B16-1059-4643-BEA8-50AC7FA4B40F}" srcOrd="5" destOrd="0" presId="urn:microsoft.com/office/officeart/2005/8/layout/hList6"/>
    <dgm:cxn modelId="{22A0D780-D947-41EC-8426-D4629EAD5E81}" type="presParOf" srcId="{E8801015-C8C7-4B48-8BC1-EDDBDF77AB77}" destId="{6B1A078B-26E1-4B34-BE5C-1EA4ED42C4F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C4DEFB-6B15-4FD9-B864-E9430327EA97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A33A1F41-0288-449E-B3D8-4E03BDDB1738}">
      <dgm:prSet phldrT="[Texto]"/>
      <dgm:spPr/>
      <dgm:t>
        <a:bodyPr/>
        <a:lstStyle/>
        <a:p>
          <a:r>
            <a:rPr lang="es-ES" b="1" dirty="0" err="1"/>
            <a:t>Char</a:t>
          </a:r>
          <a:r>
            <a:rPr lang="es-ES" b="1" dirty="0"/>
            <a:t>(n):</a:t>
          </a:r>
        </a:p>
        <a:p>
          <a:r>
            <a:rPr lang="es-ES" dirty="0"/>
            <a:t> almacena una cadena de longitud fija.</a:t>
          </a:r>
        </a:p>
        <a:p>
          <a:r>
            <a:rPr lang="es-ES" dirty="0"/>
            <a:t> La cadena podrá contener desde 0 a 255 caracteres. </a:t>
          </a:r>
          <a:br>
            <a:rPr lang="es-ES" dirty="0"/>
          </a:br>
          <a:endParaRPr lang="es-ES" dirty="0"/>
        </a:p>
      </dgm:t>
    </dgm:pt>
    <dgm:pt modelId="{433C0451-E5D8-48D2-AC89-3766D637BBF8}" type="parTrans" cxnId="{E302914D-D2B5-4D6A-BA40-43AEA849AC7D}">
      <dgm:prSet/>
      <dgm:spPr/>
      <dgm:t>
        <a:bodyPr/>
        <a:lstStyle/>
        <a:p>
          <a:endParaRPr lang="es-ES"/>
        </a:p>
      </dgm:t>
    </dgm:pt>
    <dgm:pt modelId="{DB8EF53F-9FB0-4595-AD90-8A4D88FE9CF2}" type="sibTrans" cxnId="{E302914D-D2B5-4D6A-BA40-43AEA849AC7D}">
      <dgm:prSet/>
      <dgm:spPr/>
      <dgm:t>
        <a:bodyPr/>
        <a:lstStyle/>
        <a:p>
          <a:endParaRPr lang="es-ES"/>
        </a:p>
      </dgm:t>
    </dgm:pt>
    <dgm:pt modelId="{D41B5CC4-31A9-4402-A7FE-92204FA043C5}">
      <dgm:prSet phldrT="[Texto]"/>
      <dgm:spPr/>
      <dgm:t>
        <a:bodyPr/>
        <a:lstStyle/>
        <a:p>
          <a:pPr algn="ctr"/>
          <a:r>
            <a:rPr lang="es-ES" b="1" dirty="0" err="1"/>
            <a:t>VarChar</a:t>
          </a:r>
          <a:r>
            <a:rPr lang="es-ES" b="1" dirty="0"/>
            <a:t>(n):</a:t>
          </a:r>
          <a:r>
            <a:rPr lang="es-ES" dirty="0"/>
            <a:t> almacena una cadena de longitud variable. </a:t>
          </a:r>
        </a:p>
        <a:p>
          <a:pPr algn="ctr"/>
          <a:r>
            <a:rPr lang="es-ES"/>
            <a:t>La </a:t>
          </a:r>
          <a:r>
            <a:rPr lang="es-ES" dirty="0"/>
            <a:t>cadena podrá contener desde 0 a 255 caracteres. </a:t>
          </a:r>
        </a:p>
      </dgm:t>
    </dgm:pt>
    <dgm:pt modelId="{BD692161-4FAC-4824-8BBD-858755835376}" type="parTrans" cxnId="{4AEEAE13-770E-48A1-BFA6-B3D09F42A62D}">
      <dgm:prSet/>
      <dgm:spPr/>
      <dgm:t>
        <a:bodyPr/>
        <a:lstStyle/>
        <a:p>
          <a:endParaRPr lang="es-ES"/>
        </a:p>
      </dgm:t>
    </dgm:pt>
    <dgm:pt modelId="{8683D452-1D59-4D6B-A7B7-76865C33FA34}" type="sibTrans" cxnId="{4AEEAE13-770E-48A1-BFA6-B3D09F42A62D}">
      <dgm:prSet/>
      <dgm:spPr/>
      <dgm:t>
        <a:bodyPr/>
        <a:lstStyle/>
        <a:p>
          <a:endParaRPr lang="es-ES"/>
        </a:p>
      </dgm:t>
    </dgm:pt>
    <dgm:pt modelId="{1DF2E1D3-2E0C-4383-AF7E-3B96F790A871}">
      <dgm:prSet phldrT="[Texto]"/>
      <dgm:spPr/>
      <dgm:t>
        <a:bodyPr/>
        <a:lstStyle/>
        <a:p>
          <a:r>
            <a:rPr lang="es-ES" dirty="0"/>
            <a:t>Test y los tipo BLOB (</a:t>
          </a:r>
          <a:r>
            <a:rPr lang="es-ES" dirty="0" err="1"/>
            <a:t>Binary</a:t>
          </a:r>
          <a:r>
            <a:rPr lang="es-ES" dirty="0"/>
            <a:t> </a:t>
          </a:r>
          <a:r>
            <a:rPr lang="es-ES" dirty="0" err="1"/>
            <a:t>large</a:t>
          </a:r>
          <a:r>
            <a:rPr lang="es-ES" dirty="0"/>
            <a:t> </a:t>
          </a:r>
          <a:r>
            <a:rPr lang="es-ES" dirty="0" err="1"/>
            <a:t>Object</a:t>
          </a:r>
          <a:r>
            <a:rPr lang="es-ES" dirty="0"/>
            <a:t>)</a:t>
          </a:r>
        </a:p>
        <a:p>
          <a:r>
            <a:rPr lang="es-ES" dirty="0"/>
            <a:t>Test: ordena sin tener en cuenta </a:t>
          </a:r>
          <a:r>
            <a:rPr lang="es-ES" dirty="0" err="1"/>
            <a:t>mayusculas</a:t>
          </a:r>
          <a:r>
            <a:rPr lang="es-ES" dirty="0"/>
            <a:t> y </a:t>
          </a:r>
          <a:r>
            <a:rPr lang="es-ES" dirty="0" err="1"/>
            <a:t>minusculas</a:t>
          </a:r>
          <a:endParaRPr lang="es-ES" dirty="0"/>
        </a:p>
        <a:p>
          <a:r>
            <a:rPr lang="es-ES" dirty="0"/>
            <a:t>Blob: se ordena </a:t>
          </a:r>
          <a:r>
            <a:rPr lang="es-ES" dirty="0" err="1"/>
            <a:t>teniendolas</a:t>
          </a:r>
          <a:r>
            <a:rPr lang="es-ES" dirty="0"/>
            <a:t> en cuenta  </a:t>
          </a:r>
        </a:p>
      </dgm:t>
    </dgm:pt>
    <dgm:pt modelId="{223B8133-BFBF-4D5E-B747-498B0AFB45AE}" type="parTrans" cxnId="{7A764569-189B-43B2-8393-88FB994BC341}">
      <dgm:prSet/>
      <dgm:spPr/>
      <dgm:t>
        <a:bodyPr/>
        <a:lstStyle/>
        <a:p>
          <a:endParaRPr lang="es-ES"/>
        </a:p>
      </dgm:t>
    </dgm:pt>
    <dgm:pt modelId="{B2F03B74-3F3C-4C4C-9E15-7B55B23AA27A}" type="sibTrans" cxnId="{7A764569-189B-43B2-8393-88FB994BC341}">
      <dgm:prSet/>
      <dgm:spPr/>
      <dgm:t>
        <a:bodyPr/>
        <a:lstStyle/>
        <a:p>
          <a:endParaRPr lang="es-ES"/>
        </a:p>
      </dgm:t>
    </dgm:pt>
    <dgm:pt modelId="{7EB34B25-45BC-4E41-BC19-E60420C83ADD}" type="pres">
      <dgm:prSet presAssocID="{0DC4DEFB-6B15-4FD9-B864-E9430327EA97}" presName="Name0" presStyleCnt="0">
        <dgm:presLayoutVars>
          <dgm:dir/>
          <dgm:resizeHandles val="exact"/>
        </dgm:presLayoutVars>
      </dgm:prSet>
      <dgm:spPr/>
    </dgm:pt>
    <dgm:pt modelId="{7793CB5C-2441-45C7-BBF2-81E147E284FF}" type="pres">
      <dgm:prSet presAssocID="{A33A1F41-0288-449E-B3D8-4E03BDDB1738}" presName="node" presStyleLbl="node1" presStyleIdx="0" presStyleCnt="3">
        <dgm:presLayoutVars>
          <dgm:bulletEnabled val="1"/>
        </dgm:presLayoutVars>
      </dgm:prSet>
      <dgm:spPr/>
    </dgm:pt>
    <dgm:pt modelId="{A537BD18-1812-4A0C-944A-9FED26A28736}" type="pres">
      <dgm:prSet presAssocID="{DB8EF53F-9FB0-4595-AD90-8A4D88FE9CF2}" presName="sibTrans" presStyleCnt="0"/>
      <dgm:spPr/>
    </dgm:pt>
    <dgm:pt modelId="{E904AE4C-33CF-491A-9042-494709F9D433}" type="pres">
      <dgm:prSet presAssocID="{D41B5CC4-31A9-4402-A7FE-92204FA043C5}" presName="node" presStyleLbl="node1" presStyleIdx="1" presStyleCnt="3">
        <dgm:presLayoutVars>
          <dgm:bulletEnabled val="1"/>
        </dgm:presLayoutVars>
      </dgm:prSet>
      <dgm:spPr/>
    </dgm:pt>
    <dgm:pt modelId="{38F9B51B-4FF6-445E-B568-51FC4A97E12A}" type="pres">
      <dgm:prSet presAssocID="{8683D452-1D59-4D6B-A7B7-76865C33FA34}" presName="sibTrans" presStyleCnt="0"/>
      <dgm:spPr/>
    </dgm:pt>
    <dgm:pt modelId="{E29EEBFB-ED4E-4945-BA4D-D26310BB5415}" type="pres">
      <dgm:prSet presAssocID="{1DF2E1D3-2E0C-4383-AF7E-3B96F790A871}" presName="node" presStyleLbl="node1" presStyleIdx="2" presStyleCnt="3">
        <dgm:presLayoutVars>
          <dgm:bulletEnabled val="1"/>
        </dgm:presLayoutVars>
      </dgm:prSet>
      <dgm:spPr/>
    </dgm:pt>
  </dgm:ptLst>
  <dgm:cxnLst>
    <dgm:cxn modelId="{4AEEAE13-770E-48A1-BFA6-B3D09F42A62D}" srcId="{0DC4DEFB-6B15-4FD9-B864-E9430327EA97}" destId="{D41B5CC4-31A9-4402-A7FE-92204FA043C5}" srcOrd="1" destOrd="0" parTransId="{BD692161-4FAC-4824-8BBD-858755835376}" sibTransId="{8683D452-1D59-4D6B-A7B7-76865C33FA34}"/>
    <dgm:cxn modelId="{C58D8433-38E3-4397-81EB-BE0781D59837}" type="presOf" srcId="{1DF2E1D3-2E0C-4383-AF7E-3B96F790A871}" destId="{E29EEBFB-ED4E-4945-BA4D-D26310BB5415}" srcOrd="0" destOrd="0" presId="urn:microsoft.com/office/officeart/2005/8/layout/hList6"/>
    <dgm:cxn modelId="{E302914D-D2B5-4D6A-BA40-43AEA849AC7D}" srcId="{0DC4DEFB-6B15-4FD9-B864-E9430327EA97}" destId="{A33A1F41-0288-449E-B3D8-4E03BDDB1738}" srcOrd="0" destOrd="0" parTransId="{433C0451-E5D8-48D2-AC89-3766D637BBF8}" sibTransId="{DB8EF53F-9FB0-4595-AD90-8A4D88FE9CF2}"/>
    <dgm:cxn modelId="{D57C9D5A-A530-4359-9D13-0CBD140326DE}" type="presOf" srcId="{0DC4DEFB-6B15-4FD9-B864-E9430327EA97}" destId="{7EB34B25-45BC-4E41-BC19-E60420C83ADD}" srcOrd="0" destOrd="0" presId="urn:microsoft.com/office/officeart/2005/8/layout/hList6"/>
    <dgm:cxn modelId="{7A764569-189B-43B2-8393-88FB994BC341}" srcId="{0DC4DEFB-6B15-4FD9-B864-E9430327EA97}" destId="{1DF2E1D3-2E0C-4383-AF7E-3B96F790A871}" srcOrd="2" destOrd="0" parTransId="{223B8133-BFBF-4D5E-B747-498B0AFB45AE}" sibTransId="{B2F03B74-3F3C-4C4C-9E15-7B55B23AA27A}"/>
    <dgm:cxn modelId="{2BBFBCAA-6DF2-4CED-B32E-6B85B3A859C4}" type="presOf" srcId="{A33A1F41-0288-449E-B3D8-4E03BDDB1738}" destId="{7793CB5C-2441-45C7-BBF2-81E147E284FF}" srcOrd="0" destOrd="0" presId="urn:microsoft.com/office/officeart/2005/8/layout/hList6"/>
    <dgm:cxn modelId="{3EEC22D9-92B6-47BD-A099-5FF9958B2678}" type="presOf" srcId="{D41B5CC4-31A9-4402-A7FE-92204FA043C5}" destId="{E904AE4C-33CF-491A-9042-494709F9D433}" srcOrd="0" destOrd="0" presId="urn:microsoft.com/office/officeart/2005/8/layout/hList6"/>
    <dgm:cxn modelId="{BCCAF03A-8932-4263-9CBE-8EA342514458}" type="presParOf" srcId="{7EB34B25-45BC-4E41-BC19-E60420C83ADD}" destId="{7793CB5C-2441-45C7-BBF2-81E147E284FF}" srcOrd="0" destOrd="0" presId="urn:microsoft.com/office/officeart/2005/8/layout/hList6"/>
    <dgm:cxn modelId="{EB5A17EA-9940-4692-B167-4BB4F7F255F6}" type="presParOf" srcId="{7EB34B25-45BC-4E41-BC19-E60420C83ADD}" destId="{A537BD18-1812-4A0C-944A-9FED26A28736}" srcOrd="1" destOrd="0" presId="urn:microsoft.com/office/officeart/2005/8/layout/hList6"/>
    <dgm:cxn modelId="{A6906CEE-7FE0-4637-A6BF-2A82E310E401}" type="presParOf" srcId="{7EB34B25-45BC-4E41-BC19-E60420C83ADD}" destId="{E904AE4C-33CF-491A-9042-494709F9D433}" srcOrd="2" destOrd="0" presId="urn:microsoft.com/office/officeart/2005/8/layout/hList6"/>
    <dgm:cxn modelId="{5083D260-4D3C-4032-A442-33872AAE6382}" type="presParOf" srcId="{7EB34B25-45BC-4E41-BC19-E60420C83ADD}" destId="{38F9B51B-4FF6-445E-B568-51FC4A97E12A}" srcOrd="3" destOrd="0" presId="urn:microsoft.com/office/officeart/2005/8/layout/hList6"/>
    <dgm:cxn modelId="{00DF756C-DD40-44F7-AE3D-A2D7849B3FDA}" type="presParOf" srcId="{7EB34B25-45BC-4E41-BC19-E60420C83ADD}" destId="{E29EEBFB-ED4E-4945-BA4D-D26310BB541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396A6E-32C2-46C0-AF93-00241103CFC7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2357EEB7-FCB0-4897-855E-73BFF275A62A}">
      <dgm:prSet phldrT="[Texto]"/>
      <dgm:spPr/>
      <dgm:t>
        <a:bodyPr/>
        <a:lstStyle/>
        <a:p>
          <a:r>
            <a:rPr lang="es-ES" b="1" dirty="0" err="1"/>
            <a:t>TinyText</a:t>
          </a:r>
          <a:r>
            <a:rPr lang="es-ES" b="1" dirty="0"/>
            <a:t> y </a:t>
          </a:r>
          <a:r>
            <a:rPr lang="es-ES" b="1" dirty="0" err="1"/>
            <a:t>TinyBlob</a:t>
          </a:r>
          <a:r>
            <a:rPr lang="es-ES" b="1" dirty="0"/>
            <a:t>:</a:t>
          </a:r>
          <a:r>
            <a:rPr lang="es-ES" dirty="0"/>
            <a:t> Columna con una longitud máxima de 255 caracteres. </a:t>
          </a:r>
          <a:br>
            <a:rPr lang="es-ES" dirty="0"/>
          </a:br>
          <a:br>
            <a:rPr lang="es-ES" dirty="0"/>
          </a:br>
          <a:endParaRPr lang="es-ES" dirty="0"/>
        </a:p>
      </dgm:t>
    </dgm:pt>
    <dgm:pt modelId="{60C02B7B-747C-49B0-B5DC-FE8BFE19FBC7}" type="parTrans" cxnId="{7F93160F-D73F-49B1-81EB-FA74799D425D}">
      <dgm:prSet/>
      <dgm:spPr/>
      <dgm:t>
        <a:bodyPr/>
        <a:lstStyle/>
        <a:p>
          <a:endParaRPr lang="es-ES"/>
        </a:p>
      </dgm:t>
    </dgm:pt>
    <dgm:pt modelId="{2362303E-D40E-4578-A184-9F1C93017ED8}" type="sibTrans" cxnId="{7F93160F-D73F-49B1-81EB-FA74799D425D}">
      <dgm:prSet/>
      <dgm:spPr/>
      <dgm:t>
        <a:bodyPr/>
        <a:lstStyle/>
        <a:p>
          <a:endParaRPr lang="es-ES"/>
        </a:p>
      </dgm:t>
    </dgm:pt>
    <dgm:pt modelId="{2F680B2A-F772-49C4-AA6B-A12834136582}">
      <dgm:prSet phldrT="[Texto]"/>
      <dgm:spPr/>
      <dgm:t>
        <a:bodyPr/>
        <a:lstStyle/>
        <a:p>
          <a:r>
            <a:rPr lang="es-ES" b="1" dirty="0"/>
            <a:t>Blob y Text:</a:t>
          </a:r>
          <a:r>
            <a:rPr lang="es-ES" dirty="0"/>
            <a:t> un texto con un máximo de 65535 caracteres. </a:t>
          </a:r>
          <a:br>
            <a:rPr lang="es-ES" dirty="0"/>
          </a:br>
          <a:endParaRPr lang="es-ES" dirty="0"/>
        </a:p>
      </dgm:t>
    </dgm:pt>
    <dgm:pt modelId="{6731725E-AE41-4E92-8B59-337BACD520BB}" type="parTrans" cxnId="{8A8A7A79-2364-40D9-A54A-C2419BE8ED90}">
      <dgm:prSet/>
      <dgm:spPr/>
      <dgm:t>
        <a:bodyPr/>
        <a:lstStyle/>
        <a:p>
          <a:endParaRPr lang="es-ES"/>
        </a:p>
      </dgm:t>
    </dgm:pt>
    <dgm:pt modelId="{D4727470-84C7-46A1-B3AA-E97FF1DA6F5A}" type="sibTrans" cxnId="{8A8A7A79-2364-40D9-A54A-C2419BE8ED90}">
      <dgm:prSet/>
      <dgm:spPr/>
      <dgm:t>
        <a:bodyPr/>
        <a:lstStyle/>
        <a:p>
          <a:endParaRPr lang="es-ES"/>
        </a:p>
      </dgm:t>
    </dgm:pt>
    <dgm:pt modelId="{77F00C3C-961E-4E2B-9544-415ED329A7DF}">
      <dgm:prSet phldrT="[Texto]"/>
      <dgm:spPr/>
      <dgm:t>
        <a:bodyPr/>
        <a:lstStyle/>
        <a:p>
          <a:r>
            <a:rPr lang="es-ES" b="1" dirty="0" err="1"/>
            <a:t>MediumBlob</a:t>
          </a:r>
          <a:r>
            <a:rPr lang="es-ES" b="1" dirty="0"/>
            <a:t> y </a:t>
          </a:r>
          <a:r>
            <a:rPr lang="es-ES" b="1" dirty="0" err="1"/>
            <a:t>MediumText</a:t>
          </a:r>
          <a:r>
            <a:rPr lang="es-ES" b="1" dirty="0"/>
            <a:t>:</a:t>
          </a:r>
          <a:r>
            <a:rPr lang="es-ES" dirty="0"/>
            <a:t> un texto con un máximo de 16.777.215 caracteres. </a:t>
          </a:r>
          <a:br>
            <a:rPr lang="es-ES" dirty="0"/>
          </a:br>
          <a:endParaRPr lang="es-ES" dirty="0"/>
        </a:p>
      </dgm:t>
    </dgm:pt>
    <dgm:pt modelId="{BE0205DE-536A-4EB1-B342-1960D11882A7}" type="parTrans" cxnId="{F10F2066-BE13-45C5-ADD1-E51A17CEED7B}">
      <dgm:prSet/>
      <dgm:spPr/>
      <dgm:t>
        <a:bodyPr/>
        <a:lstStyle/>
        <a:p>
          <a:endParaRPr lang="es-ES"/>
        </a:p>
      </dgm:t>
    </dgm:pt>
    <dgm:pt modelId="{FA2EE22A-FA4D-4686-A038-143F2920AF9F}" type="sibTrans" cxnId="{F10F2066-BE13-45C5-ADD1-E51A17CEED7B}">
      <dgm:prSet/>
      <dgm:spPr/>
      <dgm:t>
        <a:bodyPr/>
        <a:lstStyle/>
        <a:p>
          <a:endParaRPr lang="es-ES"/>
        </a:p>
      </dgm:t>
    </dgm:pt>
    <dgm:pt modelId="{7F9202B3-D9C9-4C34-BF13-CB0F9402CE9A}">
      <dgm:prSet phldrT="[Texto]"/>
      <dgm:spPr/>
      <dgm:t>
        <a:bodyPr/>
        <a:lstStyle/>
        <a:p>
          <a:r>
            <a:rPr lang="es-ES" b="1" dirty="0" err="1"/>
            <a:t>LongBlob</a:t>
          </a:r>
          <a:r>
            <a:rPr lang="es-ES" b="1" dirty="0"/>
            <a:t> y </a:t>
          </a:r>
          <a:r>
            <a:rPr lang="es-ES" b="1" dirty="0" err="1"/>
            <a:t>LongText</a:t>
          </a:r>
          <a:r>
            <a:rPr lang="es-ES" b="1" dirty="0"/>
            <a:t>:</a:t>
          </a:r>
          <a:r>
            <a:rPr lang="es-ES" dirty="0"/>
            <a:t> un texto con un máximo de caracteres 4.294.967.295. </a:t>
          </a:r>
          <a:br>
            <a:rPr lang="es-ES" dirty="0"/>
          </a:br>
          <a:br>
            <a:rPr lang="es-ES" dirty="0"/>
          </a:br>
          <a:endParaRPr lang="es-ES" dirty="0"/>
        </a:p>
      </dgm:t>
    </dgm:pt>
    <dgm:pt modelId="{864309D2-8071-4511-AF1D-9B909798DF79}" type="parTrans" cxnId="{C6487E98-E558-42F2-80C0-0FD89F6DAAF8}">
      <dgm:prSet/>
      <dgm:spPr/>
      <dgm:t>
        <a:bodyPr/>
        <a:lstStyle/>
        <a:p>
          <a:endParaRPr lang="es-ES"/>
        </a:p>
      </dgm:t>
    </dgm:pt>
    <dgm:pt modelId="{93875318-AB8E-4F10-8A53-A1641832326F}" type="sibTrans" cxnId="{C6487E98-E558-42F2-80C0-0FD89F6DAAF8}">
      <dgm:prSet/>
      <dgm:spPr/>
      <dgm:t>
        <a:bodyPr/>
        <a:lstStyle/>
        <a:p>
          <a:endParaRPr lang="es-ES"/>
        </a:p>
      </dgm:t>
    </dgm:pt>
    <dgm:pt modelId="{71C33773-93AC-42E3-BBAF-648AEF0D47BC}" type="pres">
      <dgm:prSet presAssocID="{3D396A6E-32C2-46C0-AF93-00241103CFC7}" presName="Name0" presStyleCnt="0">
        <dgm:presLayoutVars>
          <dgm:dir/>
          <dgm:resizeHandles val="exact"/>
        </dgm:presLayoutVars>
      </dgm:prSet>
      <dgm:spPr/>
    </dgm:pt>
    <dgm:pt modelId="{BA62074E-96B7-4A1E-AEE2-1CBF6DC6840C}" type="pres">
      <dgm:prSet presAssocID="{2357EEB7-FCB0-4897-855E-73BFF275A62A}" presName="node" presStyleLbl="node1" presStyleIdx="0" presStyleCnt="4">
        <dgm:presLayoutVars>
          <dgm:bulletEnabled val="1"/>
        </dgm:presLayoutVars>
      </dgm:prSet>
      <dgm:spPr/>
    </dgm:pt>
    <dgm:pt modelId="{4A722398-70C6-4442-92E7-00B85FD70A0A}" type="pres">
      <dgm:prSet presAssocID="{2362303E-D40E-4578-A184-9F1C93017ED8}" presName="sibTrans" presStyleCnt="0"/>
      <dgm:spPr/>
    </dgm:pt>
    <dgm:pt modelId="{AC0AD618-7659-4D17-8DEE-13B88021EBAC}" type="pres">
      <dgm:prSet presAssocID="{2F680B2A-F772-49C4-AA6B-A12834136582}" presName="node" presStyleLbl="node1" presStyleIdx="1" presStyleCnt="4">
        <dgm:presLayoutVars>
          <dgm:bulletEnabled val="1"/>
        </dgm:presLayoutVars>
      </dgm:prSet>
      <dgm:spPr/>
    </dgm:pt>
    <dgm:pt modelId="{3FF345E1-B888-4FFD-B09A-2D90341227CA}" type="pres">
      <dgm:prSet presAssocID="{D4727470-84C7-46A1-B3AA-E97FF1DA6F5A}" presName="sibTrans" presStyleCnt="0"/>
      <dgm:spPr/>
    </dgm:pt>
    <dgm:pt modelId="{15EE07AE-EB5A-4718-8AE7-C6FB3E04D3E2}" type="pres">
      <dgm:prSet presAssocID="{77F00C3C-961E-4E2B-9544-415ED329A7DF}" presName="node" presStyleLbl="node1" presStyleIdx="2" presStyleCnt="4">
        <dgm:presLayoutVars>
          <dgm:bulletEnabled val="1"/>
        </dgm:presLayoutVars>
      </dgm:prSet>
      <dgm:spPr/>
    </dgm:pt>
    <dgm:pt modelId="{F30B3A8C-3501-4447-9811-2AA5B42C6364}" type="pres">
      <dgm:prSet presAssocID="{FA2EE22A-FA4D-4686-A038-143F2920AF9F}" presName="sibTrans" presStyleCnt="0"/>
      <dgm:spPr/>
    </dgm:pt>
    <dgm:pt modelId="{3420848C-9C40-489A-ADF9-9FFC2D4CCA4B}" type="pres">
      <dgm:prSet presAssocID="{7F9202B3-D9C9-4C34-BF13-CB0F9402CE9A}" presName="node" presStyleLbl="node1" presStyleIdx="3" presStyleCnt="4">
        <dgm:presLayoutVars>
          <dgm:bulletEnabled val="1"/>
        </dgm:presLayoutVars>
      </dgm:prSet>
      <dgm:spPr/>
    </dgm:pt>
  </dgm:ptLst>
  <dgm:cxnLst>
    <dgm:cxn modelId="{50190303-0C2B-493C-AF63-9DB8AB6D8197}" type="presOf" srcId="{2357EEB7-FCB0-4897-855E-73BFF275A62A}" destId="{BA62074E-96B7-4A1E-AEE2-1CBF6DC6840C}" srcOrd="0" destOrd="0" presId="urn:microsoft.com/office/officeart/2005/8/layout/hList6"/>
    <dgm:cxn modelId="{7F93160F-D73F-49B1-81EB-FA74799D425D}" srcId="{3D396A6E-32C2-46C0-AF93-00241103CFC7}" destId="{2357EEB7-FCB0-4897-855E-73BFF275A62A}" srcOrd="0" destOrd="0" parTransId="{60C02B7B-747C-49B0-B5DC-FE8BFE19FBC7}" sibTransId="{2362303E-D40E-4578-A184-9F1C93017ED8}"/>
    <dgm:cxn modelId="{6DFBCC37-5843-4A9F-9806-12F36801085B}" type="presOf" srcId="{3D396A6E-32C2-46C0-AF93-00241103CFC7}" destId="{71C33773-93AC-42E3-BBAF-648AEF0D47BC}" srcOrd="0" destOrd="0" presId="urn:microsoft.com/office/officeart/2005/8/layout/hList6"/>
    <dgm:cxn modelId="{B5F03C44-D320-40C2-B6B7-2222EA59279E}" type="presOf" srcId="{77F00C3C-961E-4E2B-9544-415ED329A7DF}" destId="{15EE07AE-EB5A-4718-8AE7-C6FB3E04D3E2}" srcOrd="0" destOrd="0" presId="urn:microsoft.com/office/officeart/2005/8/layout/hList6"/>
    <dgm:cxn modelId="{F10F2066-BE13-45C5-ADD1-E51A17CEED7B}" srcId="{3D396A6E-32C2-46C0-AF93-00241103CFC7}" destId="{77F00C3C-961E-4E2B-9544-415ED329A7DF}" srcOrd="2" destOrd="0" parTransId="{BE0205DE-536A-4EB1-B342-1960D11882A7}" sibTransId="{FA2EE22A-FA4D-4686-A038-143F2920AF9F}"/>
    <dgm:cxn modelId="{8A8A7A79-2364-40D9-A54A-C2419BE8ED90}" srcId="{3D396A6E-32C2-46C0-AF93-00241103CFC7}" destId="{2F680B2A-F772-49C4-AA6B-A12834136582}" srcOrd="1" destOrd="0" parTransId="{6731725E-AE41-4E92-8B59-337BACD520BB}" sibTransId="{D4727470-84C7-46A1-B3AA-E97FF1DA6F5A}"/>
    <dgm:cxn modelId="{C6487E98-E558-42F2-80C0-0FD89F6DAAF8}" srcId="{3D396A6E-32C2-46C0-AF93-00241103CFC7}" destId="{7F9202B3-D9C9-4C34-BF13-CB0F9402CE9A}" srcOrd="3" destOrd="0" parTransId="{864309D2-8071-4511-AF1D-9B909798DF79}" sibTransId="{93875318-AB8E-4F10-8A53-A1641832326F}"/>
    <dgm:cxn modelId="{44F173B3-045A-4E06-B8AD-F789B1250ACA}" type="presOf" srcId="{7F9202B3-D9C9-4C34-BF13-CB0F9402CE9A}" destId="{3420848C-9C40-489A-ADF9-9FFC2D4CCA4B}" srcOrd="0" destOrd="0" presId="urn:microsoft.com/office/officeart/2005/8/layout/hList6"/>
    <dgm:cxn modelId="{E96FCAD8-545F-47B7-98E4-83CDEF3D0979}" type="presOf" srcId="{2F680B2A-F772-49C4-AA6B-A12834136582}" destId="{AC0AD618-7659-4D17-8DEE-13B88021EBAC}" srcOrd="0" destOrd="0" presId="urn:microsoft.com/office/officeart/2005/8/layout/hList6"/>
    <dgm:cxn modelId="{D36A2818-3F83-49B7-B40E-E8AFC56D5508}" type="presParOf" srcId="{71C33773-93AC-42E3-BBAF-648AEF0D47BC}" destId="{BA62074E-96B7-4A1E-AEE2-1CBF6DC6840C}" srcOrd="0" destOrd="0" presId="urn:microsoft.com/office/officeart/2005/8/layout/hList6"/>
    <dgm:cxn modelId="{4E6397F3-8678-466A-830C-CAF73EC0BCE1}" type="presParOf" srcId="{71C33773-93AC-42E3-BBAF-648AEF0D47BC}" destId="{4A722398-70C6-4442-92E7-00B85FD70A0A}" srcOrd="1" destOrd="0" presId="urn:microsoft.com/office/officeart/2005/8/layout/hList6"/>
    <dgm:cxn modelId="{5CDE4AC5-D3BB-4E69-BB8F-82C14DFAA5BE}" type="presParOf" srcId="{71C33773-93AC-42E3-BBAF-648AEF0D47BC}" destId="{AC0AD618-7659-4D17-8DEE-13B88021EBAC}" srcOrd="2" destOrd="0" presId="urn:microsoft.com/office/officeart/2005/8/layout/hList6"/>
    <dgm:cxn modelId="{5BCBE637-5871-4B88-9F1D-54D579DDE17C}" type="presParOf" srcId="{71C33773-93AC-42E3-BBAF-648AEF0D47BC}" destId="{3FF345E1-B888-4FFD-B09A-2D90341227CA}" srcOrd="3" destOrd="0" presId="urn:microsoft.com/office/officeart/2005/8/layout/hList6"/>
    <dgm:cxn modelId="{4BDC46E7-864A-49DF-A46F-B6B883384CE9}" type="presParOf" srcId="{71C33773-93AC-42E3-BBAF-648AEF0D47BC}" destId="{15EE07AE-EB5A-4718-8AE7-C6FB3E04D3E2}" srcOrd="4" destOrd="0" presId="urn:microsoft.com/office/officeart/2005/8/layout/hList6"/>
    <dgm:cxn modelId="{5FB53610-F0E7-413E-B8FC-E4ED260F35CC}" type="presParOf" srcId="{71C33773-93AC-42E3-BBAF-648AEF0D47BC}" destId="{F30B3A8C-3501-4447-9811-2AA5B42C6364}" srcOrd="5" destOrd="0" presId="urn:microsoft.com/office/officeart/2005/8/layout/hList6"/>
    <dgm:cxn modelId="{F7242083-05CB-49D3-9EB5-6B4F40271039}" type="presParOf" srcId="{71C33773-93AC-42E3-BBAF-648AEF0D47BC}" destId="{3420848C-9C40-489A-ADF9-9FFC2D4CCA4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7954C1-5A20-4636-A985-ABA19CCF9239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485D0023-AF64-4681-9F37-BB6A27056054}">
      <dgm:prSet phldrT="[Texto]"/>
      <dgm:spPr/>
      <dgm:t>
        <a:bodyPr/>
        <a:lstStyle/>
        <a:p>
          <a:r>
            <a:rPr lang="es-ES" b="1" dirty="0" err="1"/>
            <a:t>Enum</a:t>
          </a:r>
          <a:r>
            <a:rPr lang="es-ES" b="1" dirty="0"/>
            <a:t>:</a:t>
          </a:r>
          <a:r>
            <a:rPr lang="es-ES" dirty="0"/>
            <a:t> </a:t>
          </a:r>
        </a:p>
        <a:p>
          <a:r>
            <a:rPr lang="es-ES" dirty="0"/>
            <a:t>campo que puede tener un único valor de una lista que se especifica. El tipo </a:t>
          </a:r>
          <a:r>
            <a:rPr lang="es-ES" dirty="0" err="1"/>
            <a:t>Enum</a:t>
          </a:r>
          <a:r>
            <a:rPr lang="es-ES" dirty="0"/>
            <a:t> acepta hasta 65535 valores distintos </a:t>
          </a:r>
          <a:br>
            <a:rPr lang="es-ES" dirty="0"/>
          </a:br>
          <a:endParaRPr lang="es-ES" dirty="0"/>
        </a:p>
      </dgm:t>
    </dgm:pt>
    <dgm:pt modelId="{03BA0D37-BA13-4DF2-8A38-2562C855F131}" type="parTrans" cxnId="{E339F4F2-26D1-4C1E-88F9-2EAC6E07D006}">
      <dgm:prSet/>
      <dgm:spPr/>
      <dgm:t>
        <a:bodyPr/>
        <a:lstStyle/>
        <a:p>
          <a:endParaRPr lang="es-ES"/>
        </a:p>
      </dgm:t>
    </dgm:pt>
    <dgm:pt modelId="{C2DC30AD-1A61-41C6-B61C-8E560DD65719}" type="sibTrans" cxnId="{E339F4F2-26D1-4C1E-88F9-2EAC6E07D006}">
      <dgm:prSet/>
      <dgm:spPr/>
      <dgm:t>
        <a:bodyPr/>
        <a:lstStyle/>
        <a:p>
          <a:endParaRPr lang="es-ES"/>
        </a:p>
      </dgm:t>
    </dgm:pt>
    <dgm:pt modelId="{6B8065BF-2365-47CC-902B-6D40E2A7546A}">
      <dgm:prSet phldrT="[Texto]"/>
      <dgm:spPr/>
      <dgm:t>
        <a:bodyPr/>
        <a:lstStyle/>
        <a:p>
          <a:r>
            <a:rPr lang="es-ES" b="1" dirty="0"/>
            <a:t>Set:</a:t>
          </a:r>
        </a:p>
        <a:p>
          <a:r>
            <a:rPr lang="es-ES" dirty="0"/>
            <a:t> un campo que puede contener ninguno, uno ó varios valores de una lista. La lista puede tener un máximo de 64 valores. </a:t>
          </a:r>
        </a:p>
      </dgm:t>
    </dgm:pt>
    <dgm:pt modelId="{4EE90E76-DAD6-4ABC-995A-1B21F2A1188C}" type="parTrans" cxnId="{AECDF3EC-05AD-4387-B6D0-41AD76D63856}">
      <dgm:prSet/>
      <dgm:spPr/>
      <dgm:t>
        <a:bodyPr/>
        <a:lstStyle/>
        <a:p>
          <a:endParaRPr lang="es-ES"/>
        </a:p>
      </dgm:t>
    </dgm:pt>
    <dgm:pt modelId="{74745FCA-8947-4894-99E5-F1FF678051F2}" type="sibTrans" cxnId="{AECDF3EC-05AD-4387-B6D0-41AD76D63856}">
      <dgm:prSet/>
      <dgm:spPr/>
      <dgm:t>
        <a:bodyPr/>
        <a:lstStyle/>
        <a:p>
          <a:endParaRPr lang="es-ES"/>
        </a:p>
      </dgm:t>
    </dgm:pt>
    <dgm:pt modelId="{668E0AE5-95CF-4E8D-BEAA-BF2B3C1FA5EF}" type="pres">
      <dgm:prSet presAssocID="{5B7954C1-5A20-4636-A985-ABA19CCF9239}" presName="Name0" presStyleCnt="0">
        <dgm:presLayoutVars>
          <dgm:dir/>
          <dgm:resizeHandles val="exact"/>
        </dgm:presLayoutVars>
      </dgm:prSet>
      <dgm:spPr/>
    </dgm:pt>
    <dgm:pt modelId="{6EB3C898-EACD-4B82-9458-7987ACBFDC83}" type="pres">
      <dgm:prSet presAssocID="{485D0023-AF64-4681-9F37-BB6A27056054}" presName="node" presStyleLbl="node1" presStyleIdx="0" presStyleCnt="2">
        <dgm:presLayoutVars>
          <dgm:bulletEnabled val="1"/>
        </dgm:presLayoutVars>
      </dgm:prSet>
      <dgm:spPr/>
    </dgm:pt>
    <dgm:pt modelId="{132131AD-B991-4DD2-9760-23684828B95A}" type="pres">
      <dgm:prSet presAssocID="{C2DC30AD-1A61-41C6-B61C-8E560DD65719}" presName="sibTrans" presStyleCnt="0"/>
      <dgm:spPr/>
    </dgm:pt>
    <dgm:pt modelId="{9D955C00-56CE-4AEC-913C-4C88647F8FB8}" type="pres">
      <dgm:prSet presAssocID="{6B8065BF-2365-47CC-902B-6D40E2A7546A}" presName="node" presStyleLbl="node1" presStyleIdx="1" presStyleCnt="2">
        <dgm:presLayoutVars>
          <dgm:bulletEnabled val="1"/>
        </dgm:presLayoutVars>
      </dgm:prSet>
      <dgm:spPr/>
    </dgm:pt>
  </dgm:ptLst>
  <dgm:cxnLst>
    <dgm:cxn modelId="{50A89F1E-CA40-494D-A623-741D7B455A18}" type="presOf" srcId="{485D0023-AF64-4681-9F37-BB6A27056054}" destId="{6EB3C898-EACD-4B82-9458-7987ACBFDC83}" srcOrd="0" destOrd="0" presId="urn:microsoft.com/office/officeart/2005/8/layout/hList6"/>
    <dgm:cxn modelId="{42AFB437-2617-4D6B-8E99-4E110C533830}" type="presOf" srcId="{6B8065BF-2365-47CC-902B-6D40E2A7546A}" destId="{9D955C00-56CE-4AEC-913C-4C88647F8FB8}" srcOrd="0" destOrd="0" presId="urn:microsoft.com/office/officeart/2005/8/layout/hList6"/>
    <dgm:cxn modelId="{3D5945C2-2E37-4005-9E55-93DF53F96382}" type="presOf" srcId="{5B7954C1-5A20-4636-A985-ABA19CCF9239}" destId="{668E0AE5-95CF-4E8D-BEAA-BF2B3C1FA5EF}" srcOrd="0" destOrd="0" presId="urn:microsoft.com/office/officeart/2005/8/layout/hList6"/>
    <dgm:cxn modelId="{AECDF3EC-05AD-4387-B6D0-41AD76D63856}" srcId="{5B7954C1-5A20-4636-A985-ABA19CCF9239}" destId="{6B8065BF-2365-47CC-902B-6D40E2A7546A}" srcOrd="1" destOrd="0" parTransId="{4EE90E76-DAD6-4ABC-995A-1B21F2A1188C}" sibTransId="{74745FCA-8947-4894-99E5-F1FF678051F2}"/>
    <dgm:cxn modelId="{E339F4F2-26D1-4C1E-88F9-2EAC6E07D006}" srcId="{5B7954C1-5A20-4636-A985-ABA19CCF9239}" destId="{485D0023-AF64-4681-9F37-BB6A27056054}" srcOrd="0" destOrd="0" parTransId="{03BA0D37-BA13-4DF2-8A38-2562C855F131}" sibTransId="{C2DC30AD-1A61-41C6-B61C-8E560DD65719}"/>
    <dgm:cxn modelId="{32DD8EB9-A953-439A-8892-0C6C178B96B1}" type="presParOf" srcId="{668E0AE5-95CF-4E8D-BEAA-BF2B3C1FA5EF}" destId="{6EB3C898-EACD-4B82-9458-7987ACBFDC83}" srcOrd="0" destOrd="0" presId="urn:microsoft.com/office/officeart/2005/8/layout/hList6"/>
    <dgm:cxn modelId="{B3F95D8E-F011-411C-A140-AA62CB5F5C6E}" type="presParOf" srcId="{668E0AE5-95CF-4E8D-BEAA-BF2B3C1FA5EF}" destId="{132131AD-B991-4DD2-9760-23684828B95A}" srcOrd="1" destOrd="0" presId="urn:microsoft.com/office/officeart/2005/8/layout/hList6"/>
    <dgm:cxn modelId="{D2609F58-16E8-4B66-8150-2A77779D61A5}" type="presParOf" srcId="{668E0AE5-95CF-4E8D-BEAA-BF2B3C1FA5EF}" destId="{9D955C00-56CE-4AEC-913C-4C88647F8FB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F5B05-9EA1-44BF-8BFA-72FF4B05B9BC}">
      <dsp:nvSpPr>
        <dsp:cNvPr id="0" name=""/>
        <dsp:cNvSpPr/>
      </dsp:nvSpPr>
      <dsp:spPr>
        <a:xfrm rot="16200000">
          <a:off x="-976144" y="976956"/>
          <a:ext cx="4064000" cy="2110087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93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 err="1"/>
            <a:t>TinyInt</a:t>
          </a:r>
          <a:r>
            <a:rPr lang="es-ES" sz="2100" b="1" kern="1200" dirty="0"/>
            <a:t>:</a:t>
          </a:r>
          <a:r>
            <a:rPr lang="es-ES" sz="2100" kern="1200" dirty="0"/>
            <a:t> 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Número entero con o sin signo.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Con signo desde -128 a 127.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Sin </a:t>
          </a:r>
          <a:r>
            <a:rPr lang="es-ES" sz="2100" kern="1200" dirty="0" err="1"/>
            <a:t>signo,de</a:t>
          </a:r>
          <a:r>
            <a:rPr lang="es-ES" sz="2100" kern="1200" dirty="0"/>
            <a:t> 0 a 255 </a:t>
          </a:r>
          <a:endParaRPr lang="es-MX" sz="2100" kern="1200" dirty="0"/>
        </a:p>
      </dsp:txBody>
      <dsp:txXfrm rot="5400000">
        <a:off x="812" y="812800"/>
        <a:ext cx="2110087" cy="2438400"/>
      </dsp:txXfrm>
    </dsp:sp>
    <dsp:sp modelId="{1735B471-69A0-43F0-B503-56F580572712}">
      <dsp:nvSpPr>
        <dsp:cNvPr id="0" name=""/>
        <dsp:cNvSpPr/>
      </dsp:nvSpPr>
      <dsp:spPr>
        <a:xfrm rot="16200000">
          <a:off x="1292200" y="976956"/>
          <a:ext cx="4064000" cy="2110087"/>
        </a:xfrm>
        <a:prstGeom prst="flowChartManualOperation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93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/>
            <a:t>Bit ó </a:t>
          </a:r>
          <a:r>
            <a:rPr lang="es-ES" sz="2100" b="1" kern="1200" dirty="0" err="1"/>
            <a:t>Bool</a:t>
          </a:r>
          <a:r>
            <a:rPr lang="es-ES" sz="2100" b="1" kern="1200" dirty="0"/>
            <a:t>:</a:t>
          </a:r>
          <a:r>
            <a:rPr lang="es-ES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Número entero que puede ser 0 ó 1 </a:t>
          </a:r>
          <a:endParaRPr lang="es-MX" sz="2100" kern="1200" dirty="0"/>
        </a:p>
      </dsp:txBody>
      <dsp:txXfrm rot="5400000">
        <a:off x="2269156" y="812800"/>
        <a:ext cx="2110087" cy="2438400"/>
      </dsp:txXfrm>
    </dsp:sp>
    <dsp:sp modelId="{B2C1A7B6-093B-4DEC-A440-46250F4A7B7D}">
      <dsp:nvSpPr>
        <dsp:cNvPr id="0" name=""/>
        <dsp:cNvSpPr/>
      </dsp:nvSpPr>
      <dsp:spPr>
        <a:xfrm rot="16200000">
          <a:off x="3560544" y="976956"/>
          <a:ext cx="4064000" cy="2110087"/>
        </a:xfrm>
        <a:prstGeom prst="flowChartManualOperation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93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 err="1"/>
            <a:t>SmallInt</a:t>
          </a:r>
          <a:r>
            <a:rPr lang="es-ES" sz="2100" b="1" kern="1200" dirty="0"/>
            <a:t>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Número entero con o sin signo.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 Con signo desde -32768 a 32767.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Sin signo, de 0 a 65535. </a:t>
          </a:r>
          <a:endParaRPr lang="es-MX" sz="2100" kern="1200" dirty="0"/>
        </a:p>
      </dsp:txBody>
      <dsp:txXfrm rot="5400000">
        <a:off x="4537500" y="812800"/>
        <a:ext cx="2110087" cy="243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67103-AB05-472E-9768-FAA5D15A132B}">
      <dsp:nvSpPr>
        <dsp:cNvPr id="0" name=""/>
        <dsp:cNvSpPr/>
      </dsp:nvSpPr>
      <dsp:spPr>
        <a:xfrm rot="16200000">
          <a:off x="-590951" y="591858"/>
          <a:ext cx="3541712" cy="235799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027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 err="1"/>
            <a:t>MediumInt</a:t>
          </a:r>
          <a:r>
            <a:rPr lang="es-ES" sz="1300" b="1" kern="1200" dirty="0"/>
            <a:t>:</a:t>
          </a:r>
          <a:r>
            <a:rPr lang="es-ES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Número entero con o sin signo.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 signo desde -8.388.608 a 8.388.607.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 Sin signo desde 0 a16777215. </a:t>
          </a:r>
        </a:p>
      </dsp:txBody>
      <dsp:txXfrm rot="5400000">
        <a:off x="908" y="708341"/>
        <a:ext cx="2357995" cy="2125028"/>
      </dsp:txXfrm>
    </dsp:sp>
    <dsp:sp modelId="{131C20B8-A9B1-4568-829C-F4D628954ED4}">
      <dsp:nvSpPr>
        <dsp:cNvPr id="0" name=""/>
        <dsp:cNvSpPr/>
      </dsp:nvSpPr>
      <dsp:spPr>
        <a:xfrm rot="16200000">
          <a:off x="1943894" y="591858"/>
          <a:ext cx="3541712" cy="2357995"/>
        </a:xfrm>
        <a:prstGeom prst="flowChartManualOperation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027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 err="1"/>
            <a:t>Integer</a:t>
          </a:r>
          <a:r>
            <a:rPr lang="es-ES" sz="1300" b="1" kern="1200" dirty="0"/>
            <a:t>, </a:t>
          </a:r>
          <a:r>
            <a:rPr lang="es-ES" sz="1300" b="1" kern="1200" dirty="0" err="1"/>
            <a:t>Int</a:t>
          </a:r>
          <a:r>
            <a:rPr lang="es-ES" sz="1300" b="1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Número entero con o sin signo.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 signo desde -2147483648 a 2147483647.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Sin signo desde 0 a 429.4967.295 </a:t>
          </a:r>
        </a:p>
      </dsp:txBody>
      <dsp:txXfrm rot="5400000">
        <a:off x="2535753" y="708341"/>
        <a:ext cx="2357995" cy="2125028"/>
      </dsp:txXfrm>
    </dsp:sp>
    <dsp:sp modelId="{183170E3-1F0A-44AA-B872-C0F0732FD1F2}">
      <dsp:nvSpPr>
        <dsp:cNvPr id="0" name=""/>
        <dsp:cNvSpPr/>
      </dsp:nvSpPr>
      <dsp:spPr>
        <a:xfrm rot="16200000">
          <a:off x="4478739" y="591858"/>
          <a:ext cx="3541712" cy="2357995"/>
        </a:xfrm>
        <a:prstGeom prst="flowChartManualOperation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027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 err="1"/>
            <a:t>BigInt</a:t>
          </a:r>
          <a:r>
            <a:rPr lang="es-ES" sz="1300" b="1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Número entero con o sin signo. Con signo desde -9.223.372.036.854.775.808 a 9.223.372.036.854.775.807.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Sin signo desde 0 a 18.446.744.073.709.551.615. </a:t>
          </a:r>
          <a:br>
            <a:rPr lang="es-ES" sz="1300" kern="1200" dirty="0"/>
          </a:br>
          <a:endParaRPr lang="es-ES" sz="1300" kern="1200" dirty="0"/>
        </a:p>
      </dsp:txBody>
      <dsp:txXfrm rot="5400000">
        <a:off x="5070598" y="708341"/>
        <a:ext cx="2357995" cy="212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02479-2F8F-41EA-BC7C-B86338274983}">
      <dsp:nvSpPr>
        <dsp:cNvPr id="0" name=""/>
        <dsp:cNvSpPr/>
      </dsp:nvSpPr>
      <dsp:spPr>
        <a:xfrm rot="16200000">
          <a:off x="-898904" y="899818"/>
          <a:ext cx="4176464" cy="2376826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86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/>
            <a:t>Float</a:t>
          </a:r>
          <a:r>
            <a:rPr lang="es-ES" sz="1400" b="1" kern="1200" dirty="0"/>
            <a:t>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Número pequeño en coma flotante de precisión simple.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Desde -3.402823466E+38 a -1.175494351E-38, 0 y desde 1.175494351E-38 a 3.402823466E+38. </a:t>
          </a:r>
        </a:p>
      </dsp:txBody>
      <dsp:txXfrm rot="5400000">
        <a:off x="915" y="835292"/>
        <a:ext cx="2376826" cy="2505878"/>
      </dsp:txXfrm>
    </dsp:sp>
    <dsp:sp modelId="{B4802DF3-6608-4300-BA6F-53A4C24A2500}">
      <dsp:nvSpPr>
        <dsp:cNvPr id="0" name=""/>
        <dsp:cNvSpPr/>
      </dsp:nvSpPr>
      <dsp:spPr>
        <a:xfrm rot="16200000">
          <a:off x="1656184" y="899818"/>
          <a:ext cx="4176464" cy="2376826"/>
        </a:xfrm>
        <a:prstGeom prst="flowChartManualOperation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86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/>
            <a:t>xReal</a:t>
          </a:r>
          <a:r>
            <a:rPr lang="es-ES" sz="1400" b="1" kern="1200" dirty="0"/>
            <a:t>, </a:t>
          </a:r>
          <a:r>
            <a:rPr lang="es-ES" sz="1400" b="1" kern="1200" dirty="0" err="1"/>
            <a:t>Double</a:t>
          </a:r>
          <a:r>
            <a:rPr lang="es-ES" sz="1400" b="1" kern="1200" dirty="0"/>
            <a:t>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Número en coma flotante de precisión doble.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 desde -1.7976931348623157E+308 a -2.2250738585072014E-308, 0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y desde 2.2250738585072014E-308 a 1.7976931348623157E+308 </a:t>
          </a:r>
        </a:p>
      </dsp:txBody>
      <dsp:txXfrm rot="5400000">
        <a:off x="2556003" y="835292"/>
        <a:ext cx="2376826" cy="2505878"/>
      </dsp:txXfrm>
    </dsp:sp>
    <dsp:sp modelId="{F0BF1EE9-E57E-4C53-8191-86E48985C8F2}">
      <dsp:nvSpPr>
        <dsp:cNvPr id="0" name=""/>
        <dsp:cNvSpPr/>
      </dsp:nvSpPr>
      <dsp:spPr>
        <a:xfrm rot="16200000">
          <a:off x="4211272" y="899818"/>
          <a:ext cx="4176464" cy="2376826"/>
        </a:xfrm>
        <a:prstGeom prst="flowChartManualOperation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86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Decimal, </a:t>
          </a:r>
          <a:r>
            <a:rPr lang="es-ES" sz="1400" b="1" kern="1200" dirty="0" err="1"/>
            <a:t>Dec</a:t>
          </a:r>
          <a:r>
            <a:rPr lang="es-ES" sz="1400" b="1" kern="1200" dirty="0"/>
            <a:t>, </a:t>
          </a:r>
          <a:r>
            <a:rPr lang="es-ES" sz="1400" b="1" kern="1200" dirty="0" err="1"/>
            <a:t>Numeric</a:t>
          </a:r>
          <a:r>
            <a:rPr lang="es-ES" sz="1400" b="1" kern="1200" dirty="0"/>
            <a:t>:</a:t>
          </a:r>
          <a:r>
            <a:rPr lang="es-ES" sz="1400" kern="1200" dirty="0"/>
            <a:t> Número en coma flotante desempaquetado.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El número se almacena como una cadena </a:t>
          </a:r>
        </a:p>
      </dsp:txBody>
      <dsp:txXfrm rot="5400000">
        <a:off x="5111091" y="835292"/>
        <a:ext cx="2376826" cy="2505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3A203-24DE-4401-A59C-A850194688AB}">
      <dsp:nvSpPr>
        <dsp:cNvPr id="0" name=""/>
        <dsp:cNvSpPr/>
      </dsp:nvSpPr>
      <dsp:spPr>
        <a:xfrm rot="16200000">
          <a:off x="-890258" y="892049"/>
          <a:ext cx="3541712" cy="175761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95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Date	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Fecha </a:t>
          </a:r>
          <a:r>
            <a:rPr lang="es-ES" sz="1200" kern="1200" dirty="0"/>
            <a:t>desde el 1 de enero del 1001 al 31 de diciembre de 9999.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El formato de almacenamiento es de año-mes-día </a:t>
          </a:r>
          <a:br>
            <a:rPr lang="es-ES" sz="1200" kern="1200" dirty="0"/>
          </a:br>
          <a:endParaRPr lang="es-ES" sz="1200" kern="1200" dirty="0"/>
        </a:p>
      </dsp:txBody>
      <dsp:txXfrm rot="5400000">
        <a:off x="1791" y="708342"/>
        <a:ext cx="1757613" cy="2125028"/>
      </dsp:txXfrm>
    </dsp:sp>
    <dsp:sp modelId="{B3D05661-526A-4DB8-A68D-7DAB47078F95}">
      <dsp:nvSpPr>
        <dsp:cNvPr id="0" name=""/>
        <dsp:cNvSpPr/>
      </dsp:nvSpPr>
      <dsp:spPr>
        <a:xfrm rot="16200000">
          <a:off x="999176" y="892049"/>
          <a:ext cx="3541712" cy="175761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95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 err="1"/>
            <a:t>DateTime</a:t>
          </a:r>
          <a:r>
            <a:rPr lang="es-ES" sz="1200" b="1" kern="1200" dirty="0"/>
            <a:t>:</a:t>
          </a:r>
          <a:r>
            <a:rPr lang="es-ES" sz="120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Combinación de fecha y hora. El rango de valores va desde el 1 de enero del 1001 a las 0 horas, 0 minutos y 0 segundos al 31 de diciembre del 9999 a las 23 horas, 59 minutos y 59 segundos.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año-mes-</a:t>
          </a:r>
          <a:r>
            <a:rPr lang="es-ES" sz="1200" kern="1200" dirty="0" err="1"/>
            <a:t>dia</a:t>
          </a:r>
          <a:r>
            <a:rPr lang="es-ES" sz="1200" kern="1200" dirty="0"/>
            <a:t> </a:t>
          </a:r>
          <a:r>
            <a:rPr lang="es-ES" sz="1200" kern="1200" dirty="0" err="1"/>
            <a:t>horas:minutos:segundos</a:t>
          </a:r>
          <a:r>
            <a:rPr lang="es-ES" sz="1200" kern="1200" dirty="0"/>
            <a:t> </a:t>
          </a:r>
        </a:p>
      </dsp:txBody>
      <dsp:txXfrm rot="5400000">
        <a:off x="1891225" y="708342"/>
        <a:ext cx="1757613" cy="2125028"/>
      </dsp:txXfrm>
    </dsp:sp>
    <dsp:sp modelId="{8F35C486-E417-4A00-95E6-D95B0130EB95}">
      <dsp:nvSpPr>
        <dsp:cNvPr id="0" name=""/>
        <dsp:cNvSpPr/>
      </dsp:nvSpPr>
      <dsp:spPr>
        <a:xfrm rot="16200000">
          <a:off x="2888611" y="892049"/>
          <a:ext cx="3541712" cy="175761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95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Time: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Hora.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 El rango de horas va desde -838 horas, 59 minutos y 59 segundos a 838, 59 minutos y 59 segundos.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 El formato de almacenamiento es de 'HH:MM:SS' </a:t>
          </a:r>
          <a:br>
            <a:rPr lang="es-ES" sz="1200" kern="1200" dirty="0"/>
          </a:br>
          <a:endParaRPr lang="es-ES" sz="1200" kern="1200" dirty="0"/>
        </a:p>
      </dsp:txBody>
      <dsp:txXfrm rot="5400000">
        <a:off x="3780660" y="708342"/>
        <a:ext cx="1757613" cy="2125028"/>
      </dsp:txXfrm>
    </dsp:sp>
    <dsp:sp modelId="{6B1A078B-26E1-4B34-BE5C-1EA4ED42C4FD}">
      <dsp:nvSpPr>
        <dsp:cNvPr id="0" name=""/>
        <dsp:cNvSpPr/>
      </dsp:nvSpPr>
      <dsp:spPr>
        <a:xfrm rot="16200000">
          <a:off x="4778046" y="892049"/>
          <a:ext cx="3541712" cy="175761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95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 err="1"/>
            <a:t>Year</a:t>
          </a:r>
          <a:r>
            <a:rPr lang="es-ES" sz="1200" b="1" kern="1200" dirty="0"/>
            <a:t>:</a:t>
          </a:r>
          <a:r>
            <a:rPr lang="es-ES" sz="120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Año.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El rango de valores permitidos va desde el año 1901 al año 2155. El campo puede tener tamaño dos o tamaño 4 dependiendo de si queremos almacenar el año con dos o cuatro dígitos. </a:t>
          </a:r>
        </a:p>
      </dsp:txBody>
      <dsp:txXfrm rot="5400000">
        <a:off x="5670095" y="708342"/>
        <a:ext cx="1757613" cy="2125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3CB5C-2441-45C7-BBF2-81E147E284FF}">
      <dsp:nvSpPr>
        <dsp:cNvPr id="0" name=""/>
        <dsp:cNvSpPr/>
      </dsp:nvSpPr>
      <dsp:spPr>
        <a:xfrm rot="16200000">
          <a:off x="-590951" y="591858"/>
          <a:ext cx="3541712" cy="235799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651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 err="1"/>
            <a:t>Char</a:t>
          </a:r>
          <a:r>
            <a:rPr lang="es-ES" sz="1900" b="1" kern="1200" dirty="0"/>
            <a:t>(n):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 almacena una cadena de longitud fija.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 La cadena podrá contener desde 0 a 255 caracteres. </a:t>
          </a:r>
          <a:br>
            <a:rPr lang="es-ES" sz="1900" kern="1200" dirty="0"/>
          </a:br>
          <a:endParaRPr lang="es-ES" sz="1900" kern="1200" dirty="0"/>
        </a:p>
      </dsp:txBody>
      <dsp:txXfrm rot="5400000">
        <a:off x="908" y="708341"/>
        <a:ext cx="2357995" cy="2125028"/>
      </dsp:txXfrm>
    </dsp:sp>
    <dsp:sp modelId="{E904AE4C-33CF-491A-9042-494709F9D433}">
      <dsp:nvSpPr>
        <dsp:cNvPr id="0" name=""/>
        <dsp:cNvSpPr/>
      </dsp:nvSpPr>
      <dsp:spPr>
        <a:xfrm rot="16200000">
          <a:off x="1943894" y="591858"/>
          <a:ext cx="3541712" cy="2357995"/>
        </a:xfrm>
        <a:prstGeom prst="flowChartManualOperation">
          <a:avLst/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651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 err="1"/>
            <a:t>VarChar</a:t>
          </a:r>
          <a:r>
            <a:rPr lang="es-ES" sz="1900" b="1" kern="1200" dirty="0"/>
            <a:t>(n):</a:t>
          </a:r>
          <a:r>
            <a:rPr lang="es-ES" sz="1900" kern="1200" dirty="0"/>
            <a:t> almacena una cadena de longitud variable.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La </a:t>
          </a:r>
          <a:r>
            <a:rPr lang="es-ES" sz="1900" kern="1200" dirty="0"/>
            <a:t>cadena podrá contener desde 0 a 255 caracteres. </a:t>
          </a:r>
        </a:p>
      </dsp:txBody>
      <dsp:txXfrm rot="5400000">
        <a:off x="2535753" y="708341"/>
        <a:ext cx="2357995" cy="2125028"/>
      </dsp:txXfrm>
    </dsp:sp>
    <dsp:sp modelId="{E29EEBFB-ED4E-4945-BA4D-D26310BB5415}">
      <dsp:nvSpPr>
        <dsp:cNvPr id="0" name=""/>
        <dsp:cNvSpPr/>
      </dsp:nvSpPr>
      <dsp:spPr>
        <a:xfrm rot="16200000">
          <a:off x="4478739" y="591858"/>
          <a:ext cx="3541712" cy="2357995"/>
        </a:xfrm>
        <a:prstGeom prst="flowChartManualOperation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651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Test y los tipo BLOB (</a:t>
          </a:r>
          <a:r>
            <a:rPr lang="es-ES" sz="1900" kern="1200" dirty="0" err="1"/>
            <a:t>Binary</a:t>
          </a:r>
          <a:r>
            <a:rPr lang="es-ES" sz="1900" kern="1200" dirty="0"/>
            <a:t> </a:t>
          </a:r>
          <a:r>
            <a:rPr lang="es-ES" sz="1900" kern="1200" dirty="0" err="1"/>
            <a:t>large</a:t>
          </a:r>
          <a:r>
            <a:rPr lang="es-ES" sz="1900" kern="1200" dirty="0"/>
            <a:t> </a:t>
          </a:r>
          <a:r>
            <a:rPr lang="es-ES" sz="1900" kern="1200" dirty="0" err="1"/>
            <a:t>Object</a:t>
          </a:r>
          <a:r>
            <a:rPr lang="es-ES" sz="1900" kern="1200" dirty="0"/>
            <a:t>)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Test: ordena sin tener en cuenta </a:t>
          </a:r>
          <a:r>
            <a:rPr lang="es-ES" sz="1900" kern="1200" dirty="0" err="1"/>
            <a:t>mayusculas</a:t>
          </a:r>
          <a:r>
            <a:rPr lang="es-ES" sz="1900" kern="1200" dirty="0"/>
            <a:t> y </a:t>
          </a:r>
          <a:r>
            <a:rPr lang="es-ES" sz="1900" kern="1200" dirty="0" err="1"/>
            <a:t>minusculas</a:t>
          </a:r>
          <a:endParaRPr lang="es-E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Blob: se ordena </a:t>
          </a:r>
          <a:r>
            <a:rPr lang="es-ES" sz="1900" kern="1200" dirty="0" err="1"/>
            <a:t>teniendolas</a:t>
          </a:r>
          <a:r>
            <a:rPr lang="es-ES" sz="1900" kern="1200" dirty="0"/>
            <a:t> en cuenta  </a:t>
          </a:r>
        </a:p>
      </dsp:txBody>
      <dsp:txXfrm rot="5400000">
        <a:off x="5070598" y="708341"/>
        <a:ext cx="2357995" cy="2125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2074E-96B7-4A1E-AEE2-1CBF6DC6840C}">
      <dsp:nvSpPr>
        <dsp:cNvPr id="0" name=""/>
        <dsp:cNvSpPr/>
      </dsp:nvSpPr>
      <dsp:spPr>
        <a:xfrm rot="16200000">
          <a:off x="-890258" y="892049"/>
          <a:ext cx="3541712" cy="175761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/>
            <a:t>TinyText</a:t>
          </a:r>
          <a:r>
            <a:rPr lang="es-ES" sz="1800" b="1" kern="1200" dirty="0"/>
            <a:t> y </a:t>
          </a:r>
          <a:r>
            <a:rPr lang="es-ES" sz="1800" b="1" kern="1200" dirty="0" err="1"/>
            <a:t>TinyBlob</a:t>
          </a:r>
          <a:r>
            <a:rPr lang="es-ES" sz="1800" b="1" kern="1200" dirty="0"/>
            <a:t>:</a:t>
          </a:r>
          <a:r>
            <a:rPr lang="es-ES" sz="1800" kern="1200" dirty="0"/>
            <a:t> Columna con una longitud máxima de 255 caracteres. </a:t>
          </a:r>
          <a:br>
            <a:rPr lang="es-ES" sz="1800" kern="1200" dirty="0"/>
          </a:br>
          <a:br>
            <a:rPr lang="es-ES" sz="1800" kern="1200" dirty="0"/>
          </a:br>
          <a:endParaRPr lang="es-ES" sz="1800" kern="1200" dirty="0"/>
        </a:p>
      </dsp:txBody>
      <dsp:txXfrm rot="5400000">
        <a:off x="1791" y="708342"/>
        <a:ext cx="1757613" cy="2125028"/>
      </dsp:txXfrm>
    </dsp:sp>
    <dsp:sp modelId="{AC0AD618-7659-4D17-8DEE-13B88021EBAC}">
      <dsp:nvSpPr>
        <dsp:cNvPr id="0" name=""/>
        <dsp:cNvSpPr/>
      </dsp:nvSpPr>
      <dsp:spPr>
        <a:xfrm rot="16200000">
          <a:off x="999176" y="892049"/>
          <a:ext cx="3541712" cy="1757613"/>
        </a:xfrm>
        <a:prstGeom prst="flowChartManualOperation">
          <a:avLst/>
        </a:prstGeom>
        <a:solidFill>
          <a:schemeClr val="accent4">
            <a:hueOff val="-1575177"/>
            <a:satOff val="-2523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Blob y Text:</a:t>
          </a:r>
          <a:r>
            <a:rPr lang="es-ES" sz="1800" kern="1200" dirty="0"/>
            <a:t> un texto con un máximo de 65535 caracteres. </a:t>
          </a:r>
          <a:br>
            <a:rPr lang="es-ES" sz="1800" kern="1200" dirty="0"/>
          </a:br>
          <a:endParaRPr lang="es-ES" sz="1800" kern="1200" dirty="0"/>
        </a:p>
      </dsp:txBody>
      <dsp:txXfrm rot="5400000">
        <a:off x="1891225" y="708342"/>
        <a:ext cx="1757613" cy="2125028"/>
      </dsp:txXfrm>
    </dsp:sp>
    <dsp:sp modelId="{15EE07AE-EB5A-4718-8AE7-C6FB3E04D3E2}">
      <dsp:nvSpPr>
        <dsp:cNvPr id="0" name=""/>
        <dsp:cNvSpPr/>
      </dsp:nvSpPr>
      <dsp:spPr>
        <a:xfrm rot="16200000">
          <a:off x="2888611" y="892049"/>
          <a:ext cx="3541712" cy="1757613"/>
        </a:xfrm>
        <a:prstGeom prst="flowChartManualOperation">
          <a:avLst/>
        </a:prstGeom>
        <a:solidFill>
          <a:schemeClr val="accent4">
            <a:hueOff val="-3150354"/>
            <a:satOff val="-5046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/>
            <a:t>MediumBlob</a:t>
          </a:r>
          <a:r>
            <a:rPr lang="es-ES" sz="1800" b="1" kern="1200" dirty="0"/>
            <a:t> y </a:t>
          </a:r>
          <a:r>
            <a:rPr lang="es-ES" sz="1800" b="1" kern="1200" dirty="0" err="1"/>
            <a:t>MediumText</a:t>
          </a:r>
          <a:r>
            <a:rPr lang="es-ES" sz="1800" b="1" kern="1200" dirty="0"/>
            <a:t>:</a:t>
          </a:r>
          <a:r>
            <a:rPr lang="es-ES" sz="1800" kern="1200" dirty="0"/>
            <a:t> un texto con un máximo de 16.777.215 caracteres. </a:t>
          </a:r>
          <a:br>
            <a:rPr lang="es-ES" sz="1800" kern="1200" dirty="0"/>
          </a:br>
          <a:endParaRPr lang="es-ES" sz="1800" kern="1200" dirty="0"/>
        </a:p>
      </dsp:txBody>
      <dsp:txXfrm rot="5400000">
        <a:off x="3780660" y="708342"/>
        <a:ext cx="1757613" cy="2125028"/>
      </dsp:txXfrm>
    </dsp:sp>
    <dsp:sp modelId="{3420848C-9C40-489A-ADF9-9FFC2D4CCA4B}">
      <dsp:nvSpPr>
        <dsp:cNvPr id="0" name=""/>
        <dsp:cNvSpPr/>
      </dsp:nvSpPr>
      <dsp:spPr>
        <a:xfrm rot="16200000">
          <a:off x="4778046" y="892049"/>
          <a:ext cx="3541712" cy="1757613"/>
        </a:xfrm>
        <a:prstGeom prst="flowChartManualOperation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/>
            <a:t>LongBlob</a:t>
          </a:r>
          <a:r>
            <a:rPr lang="es-ES" sz="1800" b="1" kern="1200" dirty="0"/>
            <a:t> y </a:t>
          </a:r>
          <a:r>
            <a:rPr lang="es-ES" sz="1800" b="1" kern="1200" dirty="0" err="1"/>
            <a:t>LongText</a:t>
          </a:r>
          <a:r>
            <a:rPr lang="es-ES" sz="1800" b="1" kern="1200" dirty="0"/>
            <a:t>:</a:t>
          </a:r>
          <a:r>
            <a:rPr lang="es-ES" sz="1800" kern="1200" dirty="0"/>
            <a:t> un texto con un máximo de caracteres 4.294.967.295. </a:t>
          </a:r>
          <a:br>
            <a:rPr lang="es-ES" sz="1800" kern="1200" dirty="0"/>
          </a:br>
          <a:br>
            <a:rPr lang="es-ES" sz="1800" kern="1200" dirty="0"/>
          </a:br>
          <a:endParaRPr lang="es-ES" sz="1800" kern="1200" dirty="0"/>
        </a:p>
      </dsp:txBody>
      <dsp:txXfrm rot="5400000">
        <a:off x="5670095" y="708342"/>
        <a:ext cx="1757613" cy="2125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3C898-EACD-4B82-9458-7987ACBFDC83}">
      <dsp:nvSpPr>
        <dsp:cNvPr id="0" name=""/>
        <dsp:cNvSpPr/>
      </dsp:nvSpPr>
      <dsp:spPr>
        <a:xfrm rot="16200000">
          <a:off x="-821271" y="824263"/>
          <a:ext cx="4525963" cy="2877436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92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 err="1"/>
            <a:t>Enum</a:t>
          </a:r>
          <a:r>
            <a:rPr lang="es-ES" sz="2300" b="1" kern="1200" dirty="0"/>
            <a:t>:</a:t>
          </a:r>
          <a:r>
            <a:rPr lang="es-ES" sz="2300" kern="1200" dirty="0"/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campo que puede tener un único valor de una lista que se especifica. El tipo </a:t>
          </a:r>
          <a:r>
            <a:rPr lang="es-ES" sz="2300" kern="1200" dirty="0" err="1"/>
            <a:t>Enum</a:t>
          </a:r>
          <a:r>
            <a:rPr lang="es-ES" sz="2300" kern="1200" dirty="0"/>
            <a:t> acepta hasta 65535 valores distintos </a:t>
          </a:r>
          <a:br>
            <a:rPr lang="es-ES" sz="2300" kern="1200" dirty="0"/>
          </a:br>
          <a:endParaRPr lang="es-ES" sz="2300" kern="1200" dirty="0"/>
        </a:p>
      </dsp:txBody>
      <dsp:txXfrm rot="5400000">
        <a:off x="2993" y="905192"/>
        <a:ext cx="2877436" cy="2715577"/>
      </dsp:txXfrm>
    </dsp:sp>
    <dsp:sp modelId="{9D955C00-56CE-4AEC-913C-4C88647F8FB8}">
      <dsp:nvSpPr>
        <dsp:cNvPr id="0" name=""/>
        <dsp:cNvSpPr/>
      </dsp:nvSpPr>
      <dsp:spPr>
        <a:xfrm rot="16200000">
          <a:off x="2271972" y="824263"/>
          <a:ext cx="4525963" cy="2877436"/>
        </a:xfrm>
        <a:prstGeom prst="flowChartManualOperation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92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Set: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un campo que puede contener ninguno, uno ó varios valores de una lista. La lista puede tener un máximo de 64 valores. </a:t>
          </a:r>
        </a:p>
      </dsp:txBody>
      <dsp:txXfrm rot="5400000">
        <a:off x="3096236" y="905192"/>
        <a:ext cx="2877436" cy="271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745B7-47BB-4E91-9549-427F7F1070CB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27C71-4426-438B-BF0F-BA28BD487F6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59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27C71-4426-438B-BF0F-BA28BD487F6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49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51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91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2176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06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207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224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47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434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25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833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295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027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235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841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33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968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DADA-BE55-42AD-A028-DAAFD3B081B8}" type="datetimeFigureOut">
              <a:rPr lang="es-MX" smtClean="0"/>
              <a:t>01/07/19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8957-76E3-4E64-B7F7-D626A932CD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2838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99792" y="188640"/>
            <a:ext cx="633224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MX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BASE DE DATOS MySQL</a:t>
            </a:r>
          </a:p>
        </p:txBody>
      </p:sp>
      <p:pic>
        <p:nvPicPr>
          <p:cNvPr id="1026" name="Picture 2" descr="Resultado de imagen para MY SQL">
            <a:extLst>
              <a:ext uri="{FF2B5EF4-FFF2-40B4-BE49-F238E27FC236}">
                <a16:creationId xmlns:a16="http://schemas.microsoft.com/office/drawing/2014/main" id="{EDFD1291-2E34-9243-A9D2-63129449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9"/>
            <a:ext cx="752810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FC00663-8FF4-EF4A-A5DA-0CCD1FDE4365}"/>
              </a:ext>
            </a:extLst>
          </p:cNvPr>
          <p:cNvSpPr txBox="1"/>
          <p:nvPr/>
        </p:nvSpPr>
        <p:spPr>
          <a:xfrm>
            <a:off x="2267744" y="5299740"/>
            <a:ext cx="687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/>
              <a:t>Pablo Alejandro Quezada Sarmiento</a:t>
            </a:r>
          </a:p>
          <a:p>
            <a:pPr algn="ctr"/>
            <a:r>
              <a:rPr lang="es-EC" sz="2400" dirty="0"/>
              <a:t>INSTITUTO TECNOLÓGICO DANIEL ALVAREZ BURNEO</a:t>
            </a:r>
          </a:p>
          <a:p>
            <a:pPr algn="ctr"/>
            <a:r>
              <a:rPr lang="es-EC" sz="2400" dirty="0"/>
              <a:t>PROGRAMACIÓN PUNTO NET II</a:t>
            </a:r>
          </a:p>
        </p:txBody>
      </p:sp>
    </p:spTree>
    <p:extLst>
      <p:ext uri="{BB962C8B-B14F-4D97-AF65-F5344CB8AC3E}">
        <p14:creationId xmlns:p14="http://schemas.microsoft.com/office/powerpoint/2010/main" val="95840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:\mysql\Mysql-img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02" y="1988840"/>
            <a:ext cx="5849264" cy="43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Pentágono"/>
          <p:cNvSpPr/>
          <p:nvPr/>
        </p:nvSpPr>
        <p:spPr>
          <a:xfrm>
            <a:off x="6012160" y="260648"/>
            <a:ext cx="2376264" cy="151216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Aceptamos los términos y condiciones y damos click en siguiente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07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:\mysql\Mysql-img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340768"/>
            <a:ext cx="6607833" cy="493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2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:\mysql\Mysql-img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412776"/>
            <a:ext cx="6486079" cy="486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:\mysql\Mysql-img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6046215" cy="451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>
          <a:xfrm>
            <a:off x="2483768" y="4869160"/>
            <a:ext cx="288032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Pentágono"/>
          <p:cNvSpPr/>
          <p:nvPr/>
        </p:nvSpPr>
        <p:spPr>
          <a:xfrm>
            <a:off x="5076056" y="476672"/>
            <a:ext cx="2880320" cy="108012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Elegimos la opción </a:t>
            </a:r>
            <a:r>
              <a:rPr lang="es-ES" dirty="0" err="1"/>
              <a:t>Custom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764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:\mysql\Mysql-img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15" y="1628800"/>
            <a:ext cx="6019798" cy="450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Pentágono"/>
          <p:cNvSpPr/>
          <p:nvPr/>
        </p:nvSpPr>
        <p:spPr>
          <a:xfrm>
            <a:off x="5940152" y="692696"/>
            <a:ext cx="2880320" cy="72008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Elegir las opciones a utilizar</a:t>
            </a:r>
            <a:endParaRPr lang="es-MX" dirty="0"/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2267744" y="3356992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5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:\mysql\Mysql-img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5679034" cy="425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Pentágono"/>
          <p:cNvSpPr/>
          <p:nvPr/>
        </p:nvSpPr>
        <p:spPr>
          <a:xfrm>
            <a:off x="5436096" y="764704"/>
            <a:ext cx="2736304" cy="100811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Damos click en siguiente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555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J:\mysql\Mysql-img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1917227"/>
            <a:ext cx="5832574" cy="436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Pentágono"/>
          <p:cNvSpPr/>
          <p:nvPr/>
        </p:nvSpPr>
        <p:spPr>
          <a:xfrm>
            <a:off x="5580112" y="332656"/>
            <a:ext cx="2736304" cy="122413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Damos click en ejecutar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520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J:\mysql\Mysql-img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16833"/>
            <a:ext cx="5818539" cy="43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Pentágono"/>
          <p:cNvSpPr/>
          <p:nvPr/>
        </p:nvSpPr>
        <p:spPr>
          <a:xfrm>
            <a:off x="5148064" y="620688"/>
            <a:ext cx="3240360" cy="108012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Damos click en siguiente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453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J:\mysql\Mysql-img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482448"/>
            <a:ext cx="6389587" cy="479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Pentágono"/>
          <p:cNvSpPr/>
          <p:nvPr/>
        </p:nvSpPr>
        <p:spPr>
          <a:xfrm>
            <a:off x="5364088" y="476672"/>
            <a:ext cx="3240360" cy="79442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Damos click en siguiente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803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:\mysql\Mysql-img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556792"/>
            <a:ext cx="6316443" cy="471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Pentágono"/>
          <p:cNvSpPr/>
          <p:nvPr/>
        </p:nvSpPr>
        <p:spPr>
          <a:xfrm>
            <a:off x="5364088" y="476672"/>
            <a:ext cx="3240360" cy="79442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Damos click en siguiente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206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Base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Conjunto de tablas organizadas y posiblemente relacionados entre si.</a:t>
            </a:r>
          </a:p>
          <a:p>
            <a:endParaRPr lang="es-MX" dirty="0"/>
          </a:p>
          <a:p>
            <a:r>
              <a:rPr lang="es-MX" dirty="0"/>
              <a:t>Las tablas son las que almacenan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80258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J:\mysql\Mysql-img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9" y="1792351"/>
            <a:ext cx="5943251" cy="449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Pentágono"/>
          <p:cNvSpPr/>
          <p:nvPr/>
        </p:nvSpPr>
        <p:spPr>
          <a:xfrm>
            <a:off x="5364088" y="548680"/>
            <a:ext cx="3168352" cy="93610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Ingresamos una contraseña en los dos campos y damos click en siguiente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508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J:\mysql\Mysql-img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9" y="1484785"/>
            <a:ext cx="6422180" cy="4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Pentágono"/>
          <p:cNvSpPr/>
          <p:nvPr/>
        </p:nvSpPr>
        <p:spPr>
          <a:xfrm>
            <a:off x="5364088" y="476672"/>
            <a:ext cx="3240360" cy="79442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Damos click en siguiente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026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043608" y="1484784"/>
            <a:ext cx="6984776" cy="1512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DML:  Lenguaje de Manipulación de Datos</a:t>
            </a:r>
          </a:p>
          <a:p>
            <a:pPr algn="ctr"/>
            <a:r>
              <a:rPr lang="es-MX" dirty="0"/>
              <a:t>Select</a:t>
            </a:r>
          </a:p>
          <a:p>
            <a:pPr algn="ctr"/>
            <a:r>
              <a:rPr lang="es-MX" dirty="0"/>
              <a:t>Update</a:t>
            </a:r>
          </a:p>
          <a:p>
            <a:pPr algn="ctr"/>
            <a:r>
              <a:rPr lang="es-MX" dirty="0" err="1"/>
              <a:t>Insert</a:t>
            </a:r>
            <a:endParaRPr lang="es-MX" dirty="0"/>
          </a:p>
          <a:p>
            <a:pPr algn="ctr"/>
            <a:r>
              <a:rPr lang="es-MX" dirty="0"/>
              <a:t>Delete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1010168" y="3172388"/>
            <a:ext cx="6984776" cy="14807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DDL:  Lenguaje de  Definición de Datos</a:t>
            </a:r>
          </a:p>
          <a:p>
            <a:pPr algn="ctr"/>
            <a:r>
              <a:rPr lang="es-MX" dirty="0"/>
              <a:t>Create </a:t>
            </a:r>
            <a:r>
              <a:rPr lang="es-MX" dirty="0" err="1"/>
              <a:t>Database</a:t>
            </a:r>
            <a:endParaRPr lang="es-MX" dirty="0"/>
          </a:p>
          <a:p>
            <a:pPr algn="ctr"/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Table</a:t>
            </a:r>
            <a:endParaRPr lang="es-MX" dirty="0"/>
          </a:p>
          <a:p>
            <a:pPr algn="ctr"/>
            <a:r>
              <a:rPr lang="es-MX" dirty="0" err="1"/>
              <a:t>Drop</a:t>
            </a:r>
            <a:r>
              <a:rPr lang="es-MX" dirty="0"/>
              <a:t> </a:t>
            </a:r>
            <a:r>
              <a:rPr lang="es-MX" dirty="0" err="1"/>
              <a:t>table</a:t>
            </a:r>
            <a:endParaRPr lang="es-MX" dirty="0"/>
          </a:p>
          <a:p>
            <a:pPr algn="ctr"/>
            <a:r>
              <a:rPr lang="es-MX" dirty="0"/>
              <a:t>Alter </a:t>
            </a:r>
            <a:r>
              <a:rPr lang="es-MX" dirty="0" err="1"/>
              <a:t>Table</a:t>
            </a:r>
            <a:endParaRPr lang="es-MX" dirty="0"/>
          </a:p>
        </p:txBody>
      </p:sp>
      <p:sp>
        <p:nvSpPr>
          <p:cNvPr id="6" name="5 Rectángulo redondeado"/>
          <p:cNvSpPr/>
          <p:nvPr/>
        </p:nvSpPr>
        <p:spPr>
          <a:xfrm>
            <a:off x="1010168" y="4797152"/>
            <a:ext cx="6984776" cy="144016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DCL:  Lenguaje de Control de Datos</a:t>
            </a:r>
          </a:p>
          <a:p>
            <a:pPr algn="ctr"/>
            <a:r>
              <a:rPr lang="es-MX" dirty="0" err="1"/>
              <a:t>Graant</a:t>
            </a:r>
            <a:endParaRPr lang="es-MX" dirty="0"/>
          </a:p>
          <a:p>
            <a:pPr algn="ctr"/>
            <a:r>
              <a:rPr lang="es-MX" dirty="0" err="1"/>
              <a:t>Revoke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111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principalmente 3 grupos de datos:</a:t>
            </a:r>
          </a:p>
          <a:p>
            <a:pPr lvl="1"/>
            <a:r>
              <a:rPr lang="es-MX" dirty="0"/>
              <a:t>Numéricos</a:t>
            </a:r>
          </a:p>
          <a:p>
            <a:pPr lvl="1"/>
            <a:r>
              <a:rPr lang="es-MX" dirty="0"/>
              <a:t>De fecha</a:t>
            </a:r>
          </a:p>
          <a:p>
            <a:pPr lvl="1"/>
            <a:r>
              <a:rPr lang="es-MX" dirty="0"/>
              <a:t>De cadena</a:t>
            </a:r>
          </a:p>
        </p:txBody>
      </p:sp>
    </p:spTree>
    <p:extLst>
      <p:ext uri="{BB962C8B-B14F-4D97-AF65-F5344CB8AC3E}">
        <p14:creationId xmlns:p14="http://schemas.microsoft.com/office/powerpoint/2010/main" val="20071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numéricos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04663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Sin decimales</a:t>
            </a:r>
          </a:p>
          <a:p>
            <a:pPr marL="457200" lvl="1" indent="0" algn="ctr">
              <a:buNone/>
            </a:pPr>
            <a:endParaRPr lang="es-MX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830632080"/>
              </p:ext>
            </p:extLst>
          </p:nvPr>
        </p:nvGraphicFramePr>
        <p:xfrm>
          <a:off x="1187624" y="2132856"/>
          <a:ext cx="664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478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33268"/>
              </p:ext>
            </p:extLst>
          </p:nvPr>
        </p:nvGraphicFramePr>
        <p:xfrm>
          <a:off x="855663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18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Con decimal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531208233"/>
              </p:ext>
            </p:extLst>
          </p:nvPr>
        </p:nvGraphicFramePr>
        <p:xfrm>
          <a:off x="899592" y="2060848"/>
          <a:ext cx="7488832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15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703592"/>
              </p:ext>
            </p:extLst>
          </p:nvPr>
        </p:nvGraphicFramePr>
        <p:xfrm>
          <a:off x="2555776" y="1484777"/>
          <a:ext cx="4104456" cy="453651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205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Tipo de Campo 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Tamaño de Almacenamiento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TINYINT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 byte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SMALLINT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MEDIUMINT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INT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 bytes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INTEGER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BIGINT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FLOAT(X)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 ú 8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FLOAT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DOUBLE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 bytes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DOUBLE PRECISION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REAL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4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DECIMAL(M,D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M+2 bytes sí D &gt; 0, M+1 bytes sí D = 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4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NUMERIC(M,D)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M+2 bytes if D &gt; 0, M+1 bytes if D = 0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42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 fecha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375207"/>
              </p:ext>
            </p:extLst>
          </p:nvPr>
        </p:nvGraphicFramePr>
        <p:xfrm>
          <a:off x="855663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33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5" name="4 Grupo"/>
          <p:cNvGrpSpPr/>
          <p:nvPr/>
        </p:nvGrpSpPr>
        <p:grpSpPr>
          <a:xfrm>
            <a:off x="1331640" y="1772816"/>
            <a:ext cx="1946895" cy="4525963"/>
            <a:chOff x="6280720" y="-1"/>
            <a:chExt cx="1946895" cy="4525963"/>
          </a:xfrm>
        </p:grpSpPr>
        <p:sp>
          <p:nvSpPr>
            <p:cNvPr id="6" name="5 Operación manual"/>
            <p:cNvSpPr/>
            <p:nvPr/>
          </p:nvSpPr>
          <p:spPr>
            <a:xfrm rot="16200000">
              <a:off x="4991186" y="1289533"/>
              <a:ext cx="4525963" cy="1946895"/>
            </a:xfrm>
            <a:prstGeom prst="flowChartManualOperation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" name="Operación manual 4"/>
            <p:cNvSpPr/>
            <p:nvPr/>
          </p:nvSpPr>
          <p:spPr>
            <a:xfrm rot="21600000">
              <a:off x="6280720" y="905192"/>
              <a:ext cx="1946895" cy="27155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82550" tIns="0" rIns="83873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300" kern="1200" dirty="0"/>
            </a:p>
          </p:txBody>
        </p:sp>
      </p:grpSp>
      <p:sp>
        <p:nvSpPr>
          <p:cNvPr id="8" name="7 Rectángulo"/>
          <p:cNvSpPr/>
          <p:nvPr/>
        </p:nvSpPr>
        <p:spPr>
          <a:xfrm>
            <a:off x="1242364" y="2780928"/>
            <a:ext cx="20580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 err="1"/>
              <a:t>TimeStamp</a:t>
            </a:r>
            <a:r>
              <a:rPr lang="es-ES" sz="1600" b="1" dirty="0"/>
              <a:t>:</a:t>
            </a:r>
            <a:r>
              <a:rPr lang="es-ES" sz="1600" dirty="0"/>
              <a:t> Combinación de fecha y hora. El rango va desde el 1 de enero de 1970 al año 2037. El formato de almacenamiento depende del tamaño del campo: 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16108"/>
              </p:ext>
            </p:extLst>
          </p:nvPr>
        </p:nvGraphicFramePr>
        <p:xfrm>
          <a:off x="4139952" y="2673884"/>
          <a:ext cx="3569584" cy="291535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0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Tamaño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Formato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14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AñoMesDiaHoraMinutoSegundo aaaammddhhmmss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AñoMesDiaHoraMinutoSegundo aammddhhmmss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ñoMesDia aaaammdd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AñoMesDia aammdd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AñoMes aamm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Año </a:t>
                      </a:r>
                      <a:r>
                        <a:rPr lang="es-ES" sz="1200" dirty="0" err="1">
                          <a:effectLst/>
                        </a:rPr>
                        <a:t>aa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7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38930"/>
              </p:ext>
            </p:extLst>
          </p:nvPr>
        </p:nvGraphicFramePr>
        <p:xfrm>
          <a:off x="2339753" y="2996952"/>
          <a:ext cx="3960439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4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62478"/>
              </p:ext>
            </p:extLst>
          </p:nvPr>
        </p:nvGraphicFramePr>
        <p:xfrm>
          <a:off x="2699792" y="2708920"/>
          <a:ext cx="3816424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7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87809"/>
              </p:ext>
            </p:extLst>
          </p:nvPr>
        </p:nvGraphicFramePr>
        <p:xfrm>
          <a:off x="3131841" y="2420888"/>
          <a:ext cx="3816424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7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95100"/>
              </p:ext>
            </p:extLst>
          </p:nvPr>
        </p:nvGraphicFramePr>
        <p:xfrm>
          <a:off x="3419872" y="2060848"/>
          <a:ext cx="3816424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E-mail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Cerrar llave"/>
          <p:cNvSpPr/>
          <p:nvPr/>
        </p:nvSpPr>
        <p:spPr>
          <a:xfrm rot="10800000">
            <a:off x="1691681" y="1268760"/>
            <a:ext cx="648072" cy="3456384"/>
          </a:xfrm>
          <a:prstGeom prst="rightBrace">
            <a:avLst>
              <a:gd name="adj1" fmla="val 8333"/>
              <a:gd name="adj2" fmla="val 5123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335265" y="2581453"/>
            <a:ext cx="13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Base de Datos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3851920" y="1124744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4932040" y="1717357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7092280" y="2625611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416316" y="234888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228504" y="1268760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Dato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175956" y="620688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Campo</a:t>
            </a:r>
          </a:p>
        </p:txBody>
      </p:sp>
    </p:spTree>
    <p:extLst>
      <p:ext uri="{BB962C8B-B14F-4D97-AF65-F5344CB8AC3E}">
        <p14:creationId xmlns:p14="http://schemas.microsoft.com/office/powerpoint/2010/main" val="755940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 cadena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3031"/>
              </p:ext>
            </p:extLst>
          </p:nvPr>
        </p:nvGraphicFramePr>
        <p:xfrm>
          <a:off x="855663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055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y BLOB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98968"/>
              </p:ext>
            </p:extLst>
          </p:nvPr>
        </p:nvGraphicFramePr>
        <p:xfrm>
          <a:off x="855663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Llamada de nube"/>
          <p:cNvSpPr/>
          <p:nvPr/>
        </p:nvSpPr>
        <p:spPr>
          <a:xfrm>
            <a:off x="7202558" y="1556792"/>
            <a:ext cx="1296144" cy="72008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Máximo 16mb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786059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103734"/>
              </p:ext>
            </p:extLst>
          </p:nvPr>
        </p:nvGraphicFramePr>
        <p:xfrm>
          <a:off x="1763688" y="1600200"/>
          <a:ext cx="597666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395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175601"/>
              </p:ext>
            </p:extLst>
          </p:nvPr>
        </p:nvGraphicFramePr>
        <p:xfrm>
          <a:off x="1835696" y="908719"/>
          <a:ext cx="5534368" cy="48965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26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Tipo de campo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Tamaño de Almacenamiento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CHAR(n)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VARCHAR(n)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 +1 bytes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TINYBLOB, TINYTEXT 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Longitud+1 bytes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BLOB, TEXT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Longitud +2 bytes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6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MEDIUMBLOB, MEDIUMTEXT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Longitud +3 bytes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LONGBLOB, LONGTEXT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Longitud +4 bytes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ENUM('value1','value2',...)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 ó dos bytes dependiendo del número de valores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SET('value1','value2',...)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1, 2, 3, 4 ó 8 bytes, dependiendo del número de valores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637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SHOW</a:t>
            </a:r>
            <a:endParaRPr lang="es-MX" dirty="0"/>
          </a:p>
        </p:txBody>
      </p:sp>
      <p:sp>
        <p:nvSpPr>
          <p:cNvPr id="4" name="3 Rectángulo redondeado"/>
          <p:cNvSpPr/>
          <p:nvPr/>
        </p:nvSpPr>
        <p:spPr>
          <a:xfrm>
            <a:off x="1403648" y="3356992"/>
            <a:ext cx="2304256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SHOW DATABASE</a:t>
            </a:r>
            <a:endParaRPr lang="es-MX" dirty="0"/>
          </a:p>
        </p:txBody>
      </p:sp>
      <p:sp>
        <p:nvSpPr>
          <p:cNvPr id="5" name="4 Llamada ovalada"/>
          <p:cNvSpPr/>
          <p:nvPr/>
        </p:nvSpPr>
        <p:spPr>
          <a:xfrm>
            <a:off x="2567995" y="2060848"/>
            <a:ext cx="2448272" cy="1512168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Nos muestra las bases de datos almacenadas en nuestra pc</a:t>
            </a:r>
            <a:endParaRPr lang="es-MX" dirty="0"/>
          </a:p>
        </p:txBody>
      </p:sp>
      <p:sp>
        <p:nvSpPr>
          <p:cNvPr id="6" name="5 Rectángulo redondeado"/>
          <p:cNvSpPr/>
          <p:nvPr/>
        </p:nvSpPr>
        <p:spPr>
          <a:xfrm>
            <a:off x="4439023" y="4293096"/>
            <a:ext cx="2304256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DESCRIBE DATABASE</a:t>
            </a:r>
            <a:endParaRPr lang="es-MX" dirty="0"/>
          </a:p>
        </p:txBody>
      </p:sp>
      <p:sp>
        <p:nvSpPr>
          <p:cNvPr id="7" name="6 Llamada ovalada"/>
          <p:cNvSpPr/>
          <p:nvPr/>
        </p:nvSpPr>
        <p:spPr>
          <a:xfrm>
            <a:off x="5796136" y="2960948"/>
            <a:ext cx="2448272" cy="1512168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Nos muestra lo contenido en nuestra base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1451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Creando mi primer base de datos</a:t>
            </a:r>
          </a:p>
        </p:txBody>
      </p:sp>
      <p:sp>
        <p:nvSpPr>
          <p:cNvPr id="4" name="3 Disco magnético"/>
          <p:cNvSpPr/>
          <p:nvPr/>
        </p:nvSpPr>
        <p:spPr>
          <a:xfrm>
            <a:off x="3347864" y="1615785"/>
            <a:ext cx="2304256" cy="129614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4067944" y="170006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Escuela</a:t>
            </a:r>
          </a:p>
        </p:txBody>
      </p:sp>
      <p:cxnSp>
        <p:nvCxnSpPr>
          <p:cNvPr id="7" name="6 Conector recto"/>
          <p:cNvCxnSpPr>
            <a:stCxn id="4" idx="3"/>
          </p:cNvCxnSpPr>
          <p:nvPr/>
        </p:nvCxnSpPr>
        <p:spPr>
          <a:xfrm>
            <a:off x="4499992" y="2911929"/>
            <a:ext cx="0" cy="37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899592" y="3284984"/>
            <a:ext cx="7074827" cy="1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899592" y="3296093"/>
            <a:ext cx="0" cy="37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499992" y="3199923"/>
            <a:ext cx="0" cy="37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8002141" y="3290538"/>
            <a:ext cx="0" cy="37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57296"/>
              </p:ext>
            </p:extLst>
          </p:nvPr>
        </p:nvGraphicFramePr>
        <p:xfrm>
          <a:off x="323528" y="3669148"/>
          <a:ext cx="2183904" cy="13119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07">
                <a:tc gridSpan="2">
                  <a:txBody>
                    <a:bodyPr/>
                    <a:lstStyle/>
                    <a:p>
                      <a:r>
                        <a:rPr lang="es-MX" dirty="0"/>
                        <a:t>alumnos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0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19933"/>
              </p:ext>
            </p:extLst>
          </p:nvPr>
        </p:nvGraphicFramePr>
        <p:xfrm>
          <a:off x="3408040" y="3669148"/>
          <a:ext cx="2183904" cy="13119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07">
                <a:tc gridSpan="2">
                  <a:txBody>
                    <a:bodyPr/>
                    <a:lstStyle/>
                    <a:p>
                      <a:r>
                        <a:rPr lang="es-MX" dirty="0"/>
                        <a:t>Profesores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97241"/>
              </p:ext>
            </p:extLst>
          </p:nvPr>
        </p:nvGraphicFramePr>
        <p:xfrm>
          <a:off x="6588224" y="3696406"/>
          <a:ext cx="2183904" cy="13119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07">
                <a:tc gridSpan="2">
                  <a:txBody>
                    <a:bodyPr/>
                    <a:lstStyle/>
                    <a:p>
                      <a:r>
                        <a:rPr lang="es-MX" dirty="0"/>
                        <a:t>Cursos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0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32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Primeros pasos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1411221" y="1772816"/>
            <a:ext cx="2952328" cy="7611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BASE DE DATOS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411221" y="3212976"/>
            <a:ext cx="2952328" cy="121790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PONER EN USO LA BASE DE DATOS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1411221" y="4996273"/>
            <a:ext cx="2952328" cy="7611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 LA O LAS TABLAS</a:t>
            </a:r>
            <a:endParaRPr lang="es-ES" dirty="0"/>
          </a:p>
        </p:txBody>
      </p:sp>
      <p:sp>
        <p:nvSpPr>
          <p:cNvPr id="9" name="8 Flecha abajo"/>
          <p:cNvSpPr/>
          <p:nvPr/>
        </p:nvSpPr>
        <p:spPr>
          <a:xfrm>
            <a:off x="2491341" y="2683835"/>
            <a:ext cx="792088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bajo"/>
          <p:cNvSpPr/>
          <p:nvPr/>
        </p:nvSpPr>
        <p:spPr>
          <a:xfrm>
            <a:off x="2491341" y="4491136"/>
            <a:ext cx="792088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Abrir llave"/>
          <p:cNvSpPr/>
          <p:nvPr/>
        </p:nvSpPr>
        <p:spPr>
          <a:xfrm>
            <a:off x="4716016" y="1700808"/>
            <a:ext cx="432048" cy="833198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Abrir llave"/>
          <p:cNvSpPr/>
          <p:nvPr/>
        </p:nvSpPr>
        <p:spPr>
          <a:xfrm>
            <a:off x="4716016" y="3395486"/>
            <a:ext cx="432048" cy="833198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Abrir llave"/>
          <p:cNvSpPr/>
          <p:nvPr/>
        </p:nvSpPr>
        <p:spPr>
          <a:xfrm>
            <a:off x="4716016" y="4924265"/>
            <a:ext cx="432048" cy="833198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 redondeado"/>
          <p:cNvSpPr/>
          <p:nvPr/>
        </p:nvSpPr>
        <p:spPr>
          <a:xfrm>
            <a:off x="5334542" y="1772816"/>
            <a:ext cx="2952328" cy="7611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CREATE DATABASE «NOMBRE DE LA BASE»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322575" y="3436595"/>
            <a:ext cx="2952328" cy="7611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USE    «NOMBRE DE LA BASE»</a:t>
            </a:r>
            <a:endParaRPr lang="es-ES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5334542" y="4923184"/>
            <a:ext cx="2952328" cy="8342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CREATE TABLE «NOMBRE DE LA TABLA» (CAMPOS + TIPO DE DATO)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4059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529603"/>
            <a:ext cx="8038613" cy="211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5229199"/>
            <a:ext cx="3787035" cy="62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3923928" y="5229200"/>
            <a:ext cx="1049391" cy="276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35796" y="4693786"/>
            <a:ext cx="35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tiene error</a:t>
            </a:r>
            <a:endParaRPr lang="es-MX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394398" y="2924944"/>
            <a:ext cx="10688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3419872" y="3077344"/>
            <a:ext cx="10688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572000" y="2636558"/>
            <a:ext cx="1450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Creo</a:t>
            </a:r>
            <a:endParaRPr lang="es-MX" sz="1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571999" y="2924944"/>
            <a:ext cx="129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Pongo en uso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003650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una base de datos llamada escuela que contenga 3 tablas alumnos, cursos y profesores.</a:t>
            </a:r>
          </a:p>
        </p:txBody>
      </p:sp>
    </p:spTree>
    <p:extLst>
      <p:ext uri="{BB962C8B-B14F-4D97-AF65-F5344CB8AC3E}">
        <p14:creationId xmlns:p14="http://schemas.microsoft.com/office/powerpoint/2010/main" val="2304257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Población de Tablas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29848"/>
              </p:ext>
            </p:extLst>
          </p:nvPr>
        </p:nvGraphicFramePr>
        <p:xfrm>
          <a:off x="1331640" y="1412776"/>
          <a:ext cx="6480720" cy="4408743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045">
                <a:tc>
                  <a:txBody>
                    <a:bodyPr/>
                    <a:lstStyle/>
                    <a:p>
                      <a:r>
                        <a:rPr lang="es-MX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UTILIZACION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351">
                <a:tc>
                  <a:txBody>
                    <a:bodyPr/>
                    <a:lstStyle/>
                    <a:p>
                      <a:r>
                        <a:rPr lang="es-MX" dirty="0"/>
                        <a:t>Describe </a:t>
                      </a:r>
                      <a:r>
                        <a:rPr lang="es-MX" dirty="0" err="1"/>
                        <a:t>Table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Muestra el contenido</a:t>
                      </a:r>
                      <a:r>
                        <a:rPr lang="es-MX" baseline="0" dirty="0"/>
                        <a:t> de la tabla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645">
                <a:tc>
                  <a:txBody>
                    <a:bodyPr/>
                    <a:lstStyle/>
                    <a:p>
                      <a:r>
                        <a:rPr lang="es-MX" dirty="0" err="1"/>
                        <a:t>Insert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into</a:t>
                      </a:r>
                      <a:r>
                        <a:rPr lang="es-MX" dirty="0"/>
                        <a:t> (nombre tabla)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Le</a:t>
                      </a:r>
                      <a:r>
                        <a:rPr lang="es-MX" baseline="0" dirty="0"/>
                        <a:t> indicamos que insertaremos un dato al campo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351">
                <a:tc>
                  <a:txBody>
                    <a:bodyPr/>
                    <a:lstStyle/>
                    <a:p>
                      <a:r>
                        <a:rPr lang="es-MX" dirty="0" err="1"/>
                        <a:t>Value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Insertamos el valor a</a:t>
                      </a:r>
                      <a:r>
                        <a:rPr lang="es-MX" baseline="0" dirty="0"/>
                        <a:t> que modificaremos  en la tabla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351">
                <a:tc>
                  <a:txBody>
                    <a:bodyPr/>
                    <a:lstStyle/>
                    <a:p>
                      <a:r>
                        <a:rPr lang="es-MX" dirty="0" err="1"/>
                        <a:t>Select</a:t>
                      </a:r>
                      <a:r>
                        <a:rPr lang="es-MX" dirty="0"/>
                        <a:t> *</a:t>
                      </a:r>
                      <a:r>
                        <a:rPr lang="es-MX" dirty="0" err="1"/>
                        <a:t>from</a:t>
                      </a:r>
                      <a:r>
                        <a:rPr lang="es-MX" baseline="0" dirty="0"/>
                        <a:t> (nombre tabla)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Nos muestra</a:t>
                      </a:r>
                      <a:r>
                        <a:rPr lang="es-MX" baseline="0" dirty="0"/>
                        <a:t> los registros</a:t>
                      </a:r>
                    </a:p>
                    <a:p>
                      <a:r>
                        <a:rPr lang="es-MX" baseline="0" dirty="0"/>
                        <a:t>contenidos en la tabla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4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MySQL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Sistema Gestor de Bases de Datos o SGBD, el cual permite almacenar y posteriormente acceder a los datos de forma rápida y estructurada.</a:t>
            </a:r>
          </a:p>
        </p:txBody>
      </p:sp>
    </p:spTree>
    <p:extLst>
      <p:ext uri="{BB962C8B-B14F-4D97-AF65-F5344CB8AC3E}">
        <p14:creationId xmlns:p14="http://schemas.microsoft.com/office/powerpoint/2010/main" val="4102885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1844824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FFFF00"/>
                </a:solidFill>
              </a:rPr>
              <a:t>INSERT INTO </a:t>
            </a:r>
            <a:r>
              <a:rPr lang="es-MX" sz="3600" dirty="0"/>
              <a:t>«nombre de la tabla»</a:t>
            </a:r>
          </a:p>
          <a:p>
            <a:r>
              <a:rPr lang="es-MX" sz="3600" dirty="0"/>
              <a:t>   (campos que deseo agregar)</a:t>
            </a:r>
          </a:p>
          <a:p>
            <a:r>
              <a:rPr lang="es-MX" sz="3600" b="1" dirty="0">
                <a:solidFill>
                  <a:srgbClr val="FFFF00"/>
                </a:solidFill>
              </a:rPr>
              <a:t>VALUE</a:t>
            </a:r>
          </a:p>
          <a:p>
            <a:r>
              <a:rPr lang="es-MX" sz="3600" dirty="0"/>
              <a:t>   (Datos que agregare en el mismo</a:t>
            </a:r>
          </a:p>
          <a:p>
            <a:r>
              <a:rPr lang="es-MX" sz="3600" dirty="0"/>
              <a:t>     orden que en el </a:t>
            </a:r>
            <a:r>
              <a:rPr lang="es-MX" sz="3600" dirty="0" err="1"/>
              <a:t>insert</a:t>
            </a:r>
            <a:r>
              <a:rPr lang="es-MX" sz="3600" dirty="0"/>
              <a:t> </a:t>
            </a:r>
            <a:r>
              <a:rPr lang="es-MX" sz="3600" dirty="0" err="1"/>
              <a:t>into</a:t>
            </a:r>
            <a:r>
              <a:rPr lang="es-MX" sz="3600" dirty="0"/>
              <a:t>);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964397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26" y="1916832"/>
            <a:ext cx="51625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74" y="5157192"/>
            <a:ext cx="52673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043608" y="645368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/>
              <a:t>Ejemplo</a:t>
            </a:r>
            <a:endParaRPr lang="es-MX" sz="4400" b="1" dirty="0"/>
          </a:p>
        </p:txBody>
      </p:sp>
    </p:spTree>
    <p:extLst>
      <p:ext uri="{BB962C8B-B14F-4D97-AF65-F5344CB8AC3E}">
        <p14:creationId xmlns:p14="http://schemas.microsoft.com/office/powerpoint/2010/main" val="216351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Poblar la base de datos Escuela con 5 campos cada tabla.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7727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DELETE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 un comando con el cual podemos borrar registros de nuestra base de datos</a:t>
            </a:r>
          </a:p>
        </p:txBody>
      </p:sp>
      <p:pic>
        <p:nvPicPr>
          <p:cNvPr id="1026" name="Picture 2" descr="C:\Users\Chino\Pictures\Mysql-img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7776864" cy="161702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35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DROP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 un comando con el cual podemos borrar campos, tablas e incluso bases de datos.</a:t>
            </a:r>
          </a:p>
        </p:txBody>
      </p:sp>
      <p:pic>
        <p:nvPicPr>
          <p:cNvPr id="2050" name="Picture 2" descr="C:\Users\Chino\Pictures\Mysql-img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51054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ino\Pictures\Mysql-img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01" y="4653136"/>
            <a:ext cx="5323210" cy="13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94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ino\Pictures\Mysql-img\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5620535" cy="20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ino\Pictures\Mysql-img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0" y="3789040"/>
            <a:ext cx="5773737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07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UPDATE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Nos permite modificar uno o mas datos o registros 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547664" y="3212976"/>
            <a:ext cx="5688632" cy="28083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rgbClr val="FFFF00"/>
                </a:solidFill>
              </a:rPr>
              <a:t>UPDATE  </a:t>
            </a:r>
            <a:r>
              <a:rPr lang="es-MX" sz="2800" dirty="0"/>
              <a:t>  «nombre de la tabla»</a:t>
            </a:r>
          </a:p>
          <a:p>
            <a:pPr algn="ctr"/>
            <a:r>
              <a:rPr lang="es-MX" sz="2800" b="1" dirty="0">
                <a:solidFill>
                  <a:srgbClr val="FFFF00"/>
                </a:solidFill>
              </a:rPr>
              <a:t>SET</a:t>
            </a:r>
            <a:r>
              <a:rPr lang="es-MX" sz="2800" dirty="0"/>
              <a:t> «campo a cambiar»</a:t>
            </a:r>
          </a:p>
          <a:p>
            <a:pPr algn="ctr"/>
            <a:r>
              <a:rPr lang="es-MX" sz="2800" dirty="0"/>
              <a:t>= ‘ Nuevo  registro’</a:t>
            </a:r>
          </a:p>
        </p:txBody>
      </p:sp>
    </p:spTree>
    <p:extLst>
      <p:ext uri="{BB962C8B-B14F-4D97-AF65-F5344CB8AC3E}">
        <p14:creationId xmlns:p14="http://schemas.microsoft.com/office/powerpoint/2010/main" val="916488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63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Primary</a:t>
            </a:r>
            <a:r>
              <a:rPr lang="es-MX" dirty="0"/>
              <a:t> Key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420888"/>
            <a:ext cx="7283152" cy="2548880"/>
          </a:xfrm>
        </p:spPr>
        <p:txBody>
          <a:bodyPr>
            <a:normAutofit/>
          </a:bodyPr>
          <a:lstStyle/>
          <a:p>
            <a:r>
              <a:rPr lang="es-MX" dirty="0"/>
              <a:t>Se utiliza para relacionar la tabla</a:t>
            </a:r>
          </a:p>
          <a:p>
            <a:r>
              <a:rPr lang="es-ES" dirty="0"/>
              <a:t>Es un campo con el cual identificaras</a:t>
            </a:r>
            <a:endParaRPr lang="es-MX" dirty="0"/>
          </a:p>
          <a:p>
            <a:r>
              <a:rPr lang="es-MX" dirty="0"/>
              <a:t>No acepta campos nulos </a:t>
            </a:r>
          </a:p>
          <a:p>
            <a:r>
              <a:rPr lang="es-MX" dirty="0"/>
              <a:t>No acepta valores repetidos</a:t>
            </a:r>
          </a:p>
        </p:txBody>
      </p:sp>
    </p:spTree>
    <p:extLst>
      <p:ext uri="{BB962C8B-B14F-4D97-AF65-F5344CB8AC3E}">
        <p14:creationId xmlns:p14="http://schemas.microsoft.com/office/powerpoint/2010/main" val="1278214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Restricciones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430160"/>
              </p:ext>
            </p:extLst>
          </p:nvPr>
        </p:nvGraphicFramePr>
        <p:xfrm>
          <a:off x="1331640" y="1628800"/>
          <a:ext cx="6851104" cy="41330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2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455">
                <a:tc>
                  <a:txBody>
                    <a:bodyPr/>
                    <a:lstStyle/>
                    <a:p>
                      <a:r>
                        <a:rPr lang="es-MX" b="0" dirty="0" err="1"/>
                        <a:t>Auto_increment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/>
                        <a:t>Incrementa</a:t>
                      </a:r>
                      <a:r>
                        <a:rPr lang="es-MX" b="0" baseline="0" dirty="0"/>
                        <a:t> un valor de numero, de uno en uno</a:t>
                      </a:r>
                      <a:endParaRPr lang="es-E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073">
                <a:tc>
                  <a:txBody>
                    <a:bodyPr/>
                    <a:lstStyle/>
                    <a:p>
                      <a:r>
                        <a:rPr lang="es-MX" dirty="0" err="1"/>
                        <a:t>Not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permite valores nulos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073">
                <a:tc>
                  <a:txBody>
                    <a:bodyPr/>
                    <a:lstStyle/>
                    <a:p>
                      <a:r>
                        <a:rPr lang="es-MX" dirty="0" err="1"/>
                        <a:t>Unique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r>
                        <a:rPr lang="es-MX" baseline="0" dirty="0"/>
                        <a:t> acepta valores repetidos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55">
                <a:tc>
                  <a:txBody>
                    <a:bodyPr/>
                    <a:lstStyle/>
                    <a:p>
                      <a:r>
                        <a:rPr lang="es-MX" dirty="0"/>
                        <a:t>Default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 un dato por default, pero se puede modificar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07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Lenguaje estructurado para consultas, se utiliza para manipular información en una base de datos, compuesta de comandos que se ejecutan para consultar, modificar y eliminar información de la base  de datos.</a:t>
            </a:r>
          </a:p>
        </p:txBody>
      </p:sp>
    </p:spTree>
    <p:extLst>
      <p:ext uri="{BB962C8B-B14F-4D97-AF65-F5344CB8AC3E}">
        <p14:creationId xmlns:p14="http://schemas.microsoft.com/office/powerpoint/2010/main" val="160407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una base de datos llamada Nueva Escuela</a:t>
            </a:r>
          </a:p>
          <a:p>
            <a:r>
              <a:rPr lang="es-ES" dirty="0"/>
              <a:t>Id: con incremento automático de uno en uno</a:t>
            </a:r>
          </a:p>
          <a:p>
            <a:r>
              <a:rPr lang="es-ES" dirty="0"/>
              <a:t>Todos los campos deban de ser llenados</a:t>
            </a:r>
          </a:p>
          <a:p>
            <a:r>
              <a:rPr lang="es-ES" dirty="0"/>
              <a:t>El correo deberá ser un dato único</a:t>
            </a:r>
          </a:p>
        </p:txBody>
      </p:sp>
    </p:spTree>
    <p:extLst>
      <p:ext uri="{BB962C8B-B14F-4D97-AF65-F5344CB8AC3E}">
        <p14:creationId xmlns:p14="http://schemas.microsoft.com/office/powerpoint/2010/main" val="182469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51816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72580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726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 manera de usar INSERT INTO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4392488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Reciclamos el </a:t>
            </a:r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into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57236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370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 manera de usar INSERT INTO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5987008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Sin agregar los capos del </a:t>
            </a:r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into</a:t>
            </a:r>
            <a:endParaRPr lang="es-ES" dirty="0"/>
          </a:p>
        </p:txBody>
      </p:sp>
      <p:sp>
        <p:nvSpPr>
          <p:cNvPr id="4" name="3 Llamada de nube"/>
          <p:cNvSpPr/>
          <p:nvPr/>
        </p:nvSpPr>
        <p:spPr>
          <a:xfrm>
            <a:off x="6084168" y="1700808"/>
            <a:ext cx="2304256" cy="2088232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Debemos agregar todos los campos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76724"/>
            <a:ext cx="7181850" cy="181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802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Agregar 3 campos a la base de datos nueva escuela con la manera simplificada</a:t>
            </a:r>
          </a:p>
        </p:txBody>
      </p:sp>
    </p:spTree>
    <p:extLst>
      <p:ext uri="{BB962C8B-B14F-4D97-AF65-F5344CB8AC3E}">
        <p14:creationId xmlns:p14="http://schemas.microsoft.com/office/powerpoint/2010/main" val="1231031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ALTER TABLE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636912"/>
            <a:ext cx="6923112" cy="16847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/>
              <a:t>Es un comando que nos ayuda a alterar la estructura de la tabla « campos de las tablas», así como las características de estos.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6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05027"/>
              </p:ext>
            </p:extLst>
          </p:nvPr>
        </p:nvGraphicFramePr>
        <p:xfrm>
          <a:off x="899592" y="1052736"/>
          <a:ext cx="7056784" cy="39604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8739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ADD</a:t>
                      </a:r>
                      <a:endParaRPr lang="es-E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Agregar un campo</a:t>
                      </a:r>
                      <a:endParaRPr lang="es-E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85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MODYFI</a:t>
                      </a:r>
                      <a:endParaRPr lang="es-E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Modifica las características del</a:t>
                      </a:r>
                      <a:r>
                        <a:rPr lang="es-MX" b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valor asignado al campo</a:t>
                      </a:r>
                      <a:endParaRPr lang="es-E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85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CHANGE</a:t>
                      </a:r>
                      <a:endParaRPr lang="es-E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Cambio de nombre o</a:t>
                      </a:r>
                      <a:r>
                        <a:rPr lang="es-MX" b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uso como MODYFI</a:t>
                      </a:r>
                      <a:endParaRPr lang="es-E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565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no\Pictures\Mysql-img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8915"/>
            <a:ext cx="73409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49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no\Pictures\Mysql-img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65" y="1556792"/>
            <a:ext cx="6588638" cy="331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18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ino\Pictures\Mysql-img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8020026" cy="33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0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SGBD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instala en una computadora llamada servidor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70" y="2420888"/>
            <a:ext cx="4416687" cy="34914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006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numéricos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/>
          <a:lstStyle/>
          <a:p>
            <a:r>
              <a:rPr lang="es-MX" dirty="0"/>
              <a:t>ZEROFILE:</a:t>
            </a:r>
          </a:p>
          <a:p>
            <a:pPr lvl="1"/>
            <a:r>
              <a:rPr lang="es-MX" dirty="0"/>
              <a:t>Rellena de ceros a la izquierda de la cantidad en los espacios restantes</a:t>
            </a:r>
          </a:p>
          <a:p>
            <a:pPr lvl="1"/>
            <a:endParaRPr lang="es-MX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7544" y="3933056"/>
            <a:ext cx="822960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DEFAULT:</a:t>
            </a:r>
          </a:p>
          <a:p>
            <a:pPr lvl="1"/>
            <a:r>
              <a:rPr lang="es-MX" dirty="0"/>
              <a:t>Colocara un  número instantáneamente a menos de que de asigne otro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3139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ino\Pictures\Mysql-img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0688"/>
            <a:ext cx="5400600" cy="55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83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de fecha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ADDDATE</a:t>
            </a:r>
          </a:p>
          <a:p>
            <a:pPr marL="0" indent="0">
              <a:buNone/>
            </a:pPr>
            <a:r>
              <a:rPr lang="es-MX" dirty="0"/>
              <a:t>Agrega a una fecha la expresión asignada</a:t>
            </a:r>
          </a:p>
          <a:p>
            <a:pPr marL="0" indent="0">
              <a:buNone/>
            </a:pPr>
            <a:r>
              <a:rPr lang="es-MX" dirty="0" err="1"/>
              <a:t>adddate</a:t>
            </a:r>
            <a:r>
              <a:rPr lang="es-MX" dirty="0"/>
              <a:t>(fecha, intervalo de expresión)</a:t>
            </a:r>
          </a:p>
          <a:p>
            <a:pPr marL="0" indent="0">
              <a:buNone/>
            </a:pPr>
            <a:r>
              <a:rPr lang="es-MX" dirty="0" err="1"/>
              <a:t>adddate</a:t>
            </a:r>
            <a:r>
              <a:rPr lang="es-MX" dirty="0"/>
              <a:t>(‘’20120101’’, </a:t>
            </a:r>
            <a:r>
              <a:rPr lang="es-MX" dirty="0" err="1"/>
              <a:t>ineterval</a:t>
            </a:r>
            <a:r>
              <a:rPr lang="es-MX" dirty="0"/>
              <a:t> 20 días)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date_add</a:t>
            </a:r>
            <a:r>
              <a:rPr lang="es-MX" dirty="0"/>
              <a:t>(‘’20100201’’ </a:t>
            </a:r>
            <a:r>
              <a:rPr lang="es-MX" dirty="0" err="1"/>
              <a:t>interval</a:t>
            </a:r>
            <a:r>
              <a:rPr lang="es-MX" dirty="0"/>
              <a:t> 5 </a:t>
            </a:r>
            <a:r>
              <a:rPr lang="es-MX" dirty="0" err="1"/>
              <a:t>day</a:t>
            </a:r>
            <a:r>
              <a:rPr lang="es-MX" dirty="0"/>
              <a:t>’’)</a:t>
            </a:r>
          </a:p>
        </p:txBody>
      </p:sp>
    </p:spTree>
    <p:extLst>
      <p:ext uri="{BB962C8B-B14F-4D97-AF65-F5344CB8AC3E}">
        <p14:creationId xmlns:p14="http://schemas.microsoft.com/office/powerpoint/2010/main" val="36561795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CURRENT DATE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retorna la fecha de hoy con formato "YYYY-MM-DD" o "YYYYMMDD".</a:t>
            </a:r>
          </a:p>
        </p:txBody>
      </p:sp>
    </p:spTree>
    <p:extLst>
      <p:ext uri="{BB962C8B-B14F-4D97-AF65-F5344CB8AC3E}">
        <p14:creationId xmlns:p14="http://schemas.microsoft.com/office/powerpoint/2010/main" val="36522128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de hora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ADDTIME</a:t>
            </a:r>
          </a:p>
          <a:p>
            <a:pPr marL="0" indent="0">
              <a:buNone/>
            </a:pPr>
            <a:r>
              <a:rPr lang="es-MX" dirty="0"/>
              <a:t>(time1,time2)</a:t>
            </a:r>
          </a:p>
          <a:p>
            <a:pPr marL="0" indent="0">
              <a:buNone/>
            </a:pPr>
            <a:r>
              <a:rPr lang="es-MX" dirty="0"/>
              <a:t>Agrega a time2 el registro en time1 y muestra e resultado</a:t>
            </a:r>
          </a:p>
        </p:txBody>
      </p:sp>
    </p:spTree>
    <p:extLst>
      <p:ext uri="{BB962C8B-B14F-4D97-AF65-F5344CB8AC3E}">
        <p14:creationId xmlns:p14="http://schemas.microsoft.com/office/powerpoint/2010/main" val="2568066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CURRIENT TIME</a:t>
            </a:r>
          </a:p>
          <a:p>
            <a:pPr marL="0" indent="0">
              <a:buNone/>
            </a:pPr>
            <a:r>
              <a:rPr lang="es-MX" dirty="0"/>
              <a:t>Regresa la hora del momento en el formato «HHHMMSS» o «HH-MM-SS»</a:t>
            </a:r>
          </a:p>
        </p:txBody>
      </p:sp>
    </p:spTree>
    <p:extLst>
      <p:ext uri="{BB962C8B-B14F-4D97-AF65-F5344CB8AC3E}">
        <p14:creationId xmlns:p14="http://schemas.microsoft.com/office/powerpoint/2010/main" val="1150741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C:\Users\Chino\Pictures\Mysql-img\3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35292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8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pic>
        <p:nvPicPr>
          <p:cNvPr id="1026" name="Picture 2" descr="J:\mysql\Mysql-img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3100"/>
            <a:ext cx="5112416" cy="386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6300192" y="1844824"/>
            <a:ext cx="2088232" cy="23762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Abrir el archivo ejecutable y dar click en ejecutar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13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mysql\Mysql-img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5317054" cy="20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Pentágono"/>
          <p:cNvSpPr/>
          <p:nvPr/>
        </p:nvSpPr>
        <p:spPr>
          <a:xfrm>
            <a:off x="4668474" y="3501008"/>
            <a:ext cx="2376264" cy="68407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Esperar mientras se instala</a:t>
            </a:r>
            <a:endParaRPr lang="es-MX" dirty="0"/>
          </a:p>
        </p:txBody>
      </p:sp>
      <p:pic>
        <p:nvPicPr>
          <p:cNvPr id="9" name="Picture 2" descr="J:\mysql\Mysql-img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81128"/>
            <a:ext cx="6964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5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J:\mysql\Mysql-img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6264622" cy="470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873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{21B30294-6C20-8C4B-A458-0F44A9B95650}tf10001122</Template>
  <TotalTime>21480</TotalTime>
  <Words>1579</Words>
  <Application>Microsoft Macintosh PowerPoint</Application>
  <PresentationFormat>Presentación en pantalla (4:3)</PresentationFormat>
  <Paragraphs>296</Paragraphs>
  <Slides>66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66</vt:i4>
      </vt:variant>
    </vt:vector>
  </HeadingPairs>
  <TitlesOfParts>
    <vt:vector size="72" baseType="lpstr">
      <vt:lpstr>Arial</vt:lpstr>
      <vt:lpstr>Calibri</vt:lpstr>
      <vt:lpstr>Times New Roman</vt:lpstr>
      <vt:lpstr>Trebuchet MS</vt:lpstr>
      <vt:lpstr>Tw Cen MT</vt:lpstr>
      <vt:lpstr>Circuito</vt:lpstr>
      <vt:lpstr>BASE DE DATOS MySQL</vt:lpstr>
      <vt:lpstr>Base de Datos</vt:lpstr>
      <vt:lpstr>Presentación de PowerPoint</vt:lpstr>
      <vt:lpstr>MySQL</vt:lpstr>
      <vt:lpstr>Lenguaje SQL</vt:lpstr>
      <vt:lpstr>Arquitectura SGBD</vt:lpstr>
      <vt:lpstr>Instalación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COMANDOS</vt:lpstr>
      <vt:lpstr>Tipos de datos</vt:lpstr>
      <vt:lpstr>Datos numéricos</vt:lpstr>
      <vt:lpstr>Presentación de PowerPoint</vt:lpstr>
      <vt:lpstr>Presentación de PowerPoint</vt:lpstr>
      <vt:lpstr>Presentación de PowerPoint</vt:lpstr>
      <vt:lpstr>De fecha</vt:lpstr>
      <vt:lpstr>Presentación de PowerPoint</vt:lpstr>
      <vt:lpstr>De cadena</vt:lpstr>
      <vt:lpstr>Test y BLOB</vt:lpstr>
      <vt:lpstr>Presentación de PowerPoint</vt:lpstr>
      <vt:lpstr>Presentación de PowerPoint</vt:lpstr>
      <vt:lpstr>SHOW</vt:lpstr>
      <vt:lpstr>Creando mi primer base de datos</vt:lpstr>
      <vt:lpstr>Primeros pasos</vt:lpstr>
      <vt:lpstr>Ejemplo</vt:lpstr>
      <vt:lpstr>Ejercicio</vt:lpstr>
      <vt:lpstr>Población de Tablas</vt:lpstr>
      <vt:lpstr>Presentación de PowerPoint</vt:lpstr>
      <vt:lpstr>Presentación de PowerPoint</vt:lpstr>
      <vt:lpstr>Ejercicio</vt:lpstr>
      <vt:lpstr>DELETE</vt:lpstr>
      <vt:lpstr>DROP</vt:lpstr>
      <vt:lpstr>Presentación de PowerPoint</vt:lpstr>
      <vt:lpstr>UPDATE</vt:lpstr>
      <vt:lpstr>Presentación de PowerPoint</vt:lpstr>
      <vt:lpstr>Primary Key</vt:lpstr>
      <vt:lpstr>Restricciones</vt:lpstr>
      <vt:lpstr>Ejercicio</vt:lpstr>
      <vt:lpstr>Presentación de PowerPoint</vt:lpstr>
      <vt:lpstr>Otra manera de usar INSERT INTO</vt:lpstr>
      <vt:lpstr>Otra manera de usar INSERT INTO</vt:lpstr>
      <vt:lpstr>Ejercicio</vt:lpstr>
      <vt:lpstr>ALTER TABLE</vt:lpstr>
      <vt:lpstr>Presentación de PowerPoint</vt:lpstr>
      <vt:lpstr>Presentación de PowerPoint</vt:lpstr>
      <vt:lpstr>Presentación de PowerPoint</vt:lpstr>
      <vt:lpstr>Presentación de PowerPoint</vt:lpstr>
      <vt:lpstr>Atributos numéricos</vt:lpstr>
      <vt:lpstr>Presentación de PowerPoint</vt:lpstr>
      <vt:lpstr>Funciones de fecha</vt:lpstr>
      <vt:lpstr>Presentación de PowerPoint</vt:lpstr>
      <vt:lpstr>Funciones de hora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Chino</dc:creator>
  <cp:lastModifiedBy>PabloQuezadaSarmiento</cp:lastModifiedBy>
  <cp:revision>83</cp:revision>
  <dcterms:created xsi:type="dcterms:W3CDTF">2012-09-26T02:46:27Z</dcterms:created>
  <dcterms:modified xsi:type="dcterms:W3CDTF">2019-07-01T22:48:55Z</dcterms:modified>
</cp:coreProperties>
</file>