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 id="257" r:id="rId3"/>
    <p:sldId id="260" r:id="rId4"/>
    <p:sldId id="368" r:id="rId5"/>
    <p:sldId id="369" r:id="rId6"/>
    <p:sldId id="370" r:id="rId7"/>
    <p:sldId id="371" r:id="rId8"/>
    <p:sldId id="372" r:id="rId9"/>
    <p:sldId id="373" r:id="rId10"/>
    <p:sldId id="374" r:id="rId11"/>
    <p:sldId id="375"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76" r:id="rId117"/>
    <p:sldId id="377" r:id="rId118"/>
    <p:sldId id="378" r:id="rId119"/>
    <p:sldId id="379" r:id="rId120"/>
    <p:sldId id="380" r:id="rId121"/>
    <p:sldId id="381" r:id="rId122"/>
    <p:sldId id="382" r:id="rId123"/>
    <p:sldId id="383" r:id="rId124"/>
    <p:sldId id="384" r:id="rId125"/>
    <p:sldId id="365" r:id="rId126"/>
    <p:sldId id="366" r:id="rId127"/>
    <p:sldId id="367" r:id="rId12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3791"/>
  </p:normalViewPr>
  <p:slideViewPr>
    <p:cSldViewPr snapToGrid="0" snapToObjects="1">
      <p:cViewPr varScale="1">
        <p:scale>
          <a:sx n="120" d="100"/>
          <a:sy n="120"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_tradnl"/>
              <a:t>Clic para editar título</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_tradnl"/>
              <a:t>Clic para editar título</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_tradnl"/>
              <a:t>Clic para editar título</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_tradnl"/>
              <a:t>Clic para editar título</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_tradnl"/>
              <a:t>Clic para editar título</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3" name="Date Placeholder 2"/>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_tradnl"/>
              <a:t>Clic para editar título</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a:t>Arrastre la imagen al marcador de posición o haga clic en el icono para agregarla</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a:t>Arrastre la imagen al marcador de posición o haga clic en el icono para agregarla</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a:t>Arrastre la imagen al marcador de posición o haga clic en el icono para agregarla</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3" name="Date Placeholder 2"/>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a:t>Clic para editar título</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_tradnl"/>
              <a:t>Clic para editar título</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a:t>Clic para editar título</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_tradnl"/>
              <a:t>Clic para editar título</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_tradnl"/>
              <a:t>Clic para editar título</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_tradnl"/>
              <a:t>Clic para editar título</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_tradnl"/>
              <a:t>Clic para editar título</a:t>
            </a:r>
            <a:endParaRPr lang="en-US" dirty="0"/>
          </a:p>
        </p:txBody>
      </p:sp>
      <p:sp>
        <p:nvSpPr>
          <p:cNvPr id="3" name="Date Placeholder 2"/>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_tradnl"/>
              <a:t>Clic para editar título</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B9D43029-9305-BF48-B7D7-BD919F0B8AAC}" type="datetimeFigureOut">
              <a:rPr lang="es-ES_tradnl" smtClean="0"/>
              <a:t>3/6/19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85E040A-9C4C-B347-9EF0-B198E25983FD}" type="slidenum">
              <a:rPr lang="es-ES_tradnl" smtClean="0"/>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_tradnl"/>
              <a:t>Clic para editar título</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9D43029-9305-BF48-B7D7-BD919F0B8AAC}" type="datetimeFigureOut">
              <a:rPr lang="es-ES_tradnl" smtClean="0"/>
              <a:t>3/6/19</a:t>
            </a:fld>
            <a:endParaRPr lang="es-ES_tradn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ES_tradn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85E040A-9C4C-B347-9EF0-B198E25983FD}" type="slidenum">
              <a:rPr lang="es-ES_tradnl" smtClean="0"/>
              <a:t>‹Nº›</a:t>
            </a:fld>
            <a:endParaRPr lang="es-ES_tradnl"/>
          </a:p>
        </p:txBody>
      </p:sp>
    </p:spTree>
    <p:extLst>
      <p:ext uri="{BB962C8B-B14F-4D97-AF65-F5344CB8AC3E}">
        <p14:creationId xmlns:p14="http://schemas.microsoft.com/office/powerpoint/2010/main" val="302565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3.bin"/><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audio" Target="../media/audio4.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audio" Target="../media/audio3.bin"/><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6.bin"/><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audio" Target="../media/audio7.bin"/><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8.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84753"/>
            <a:ext cx="8791575" cy="2387600"/>
          </a:xfrm>
        </p:spPr>
        <p:txBody>
          <a:bodyPr/>
          <a:lstStyle/>
          <a:p>
            <a:pPr algn="ctr"/>
            <a:r>
              <a:rPr lang="es-ES_tradnl" dirty="0"/>
              <a:t>BASE DE DATOS 2</a:t>
            </a:r>
          </a:p>
        </p:txBody>
      </p:sp>
      <p:sp>
        <p:nvSpPr>
          <p:cNvPr id="3" name="Subtítulo 2"/>
          <p:cNvSpPr>
            <a:spLocks noGrp="1"/>
          </p:cNvSpPr>
          <p:nvPr>
            <p:ph type="subTitle" idx="1"/>
          </p:nvPr>
        </p:nvSpPr>
        <p:spPr>
          <a:xfrm>
            <a:off x="0" y="4777549"/>
            <a:ext cx="9427117" cy="1655762"/>
          </a:xfrm>
        </p:spPr>
        <p:txBody>
          <a:bodyPr>
            <a:normAutofit/>
          </a:bodyPr>
          <a:lstStyle/>
          <a:p>
            <a:pPr algn="r"/>
            <a:r>
              <a:rPr lang="es-ES_tradnl" sz="3200" b="1" dirty="0">
                <a:solidFill>
                  <a:schemeClr val="tx1"/>
                </a:solidFill>
              </a:rPr>
              <a:t>M.Sc. Pablo  Alejandro Quezada sarmiento</a:t>
            </a:r>
          </a:p>
        </p:txBody>
      </p:sp>
    </p:spTree>
    <p:extLst>
      <p:ext uri="{BB962C8B-B14F-4D97-AF65-F5344CB8AC3E}">
        <p14:creationId xmlns:p14="http://schemas.microsoft.com/office/powerpoint/2010/main" val="168788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Propiedades de DBMS</a:t>
            </a:r>
          </a:p>
        </p:txBody>
      </p:sp>
      <p:sp>
        <p:nvSpPr>
          <p:cNvPr id="3" name="2 Marcador de contenido"/>
          <p:cNvSpPr>
            <a:spLocks noGrp="1"/>
          </p:cNvSpPr>
          <p:nvPr>
            <p:ph sz="quarter" idx="13"/>
          </p:nvPr>
        </p:nvSpPr>
        <p:spPr/>
        <p:txBody>
          <a:bodyPr>
            <a:normAutofit fontScale="70000" lnSpcReduction="20000"/>
          </a:bodyPr>
          <a:lstStyle/>
          <a:p>
            <a:r>
              <a:rPr lang="es-UY" dirty="0"/>
              <a:t>Control global único de la BD</a:t>
            </a:r>
          </a:p>
          <a:p>
            <a:pPr marL="0" indent="0">
              <a:buNone/>
            </a:pPr>
            <a:endParaRPr lang="es-UY" dirty="0"/>
          </a:p>
          <a:p>
            <a:r>
              <a:rPr lang="es-UY" dirty="0"/>
              <a:t>Separación entre esquema y aplicaciones:</a:t>
            </a:r>
          </a:p>
          <a:p>
            <a:pPr lvl="1"/>
            <a:r>
              <a:rPr lang="es-UY" b="1" dirty="0"/>
              <a:t>Esquema</a:t>
            </a:r>
            <a:r>
              <a:rPr lang="es-UY" dirty="0"/>
              <a:t>: Visión global de los datos de la realidad</a:t>
            </a:r>
          </a:p>
          <a:p>
            <a:pPr lvl="1"/>
            <a:r>
              <a:rPr lang="es-UY" b="1" dirty="0"/>
              <a:t>Aplicaciones</a:t>
            </a:r>
            <a:r>
              <a:rPr lang="es-UY" dirty="0"/>
              <a:t>: Programas sobre la BD</a:t>
            </a:r>
          </a:p>
          <a:p>
            <a:pPr lvl="1"/>
            <a:endParaRPr lang="es-UY" dirty="0"/>
          </a:p>
          <a:p>
            <a:r>
              <a:rPr lang="es-UY" dirty="0"/>
              <a:t>Soporte a diferentes visiones de los datos:</a:t>
            </a:r>
          </a:p>
          <a:p>
            <a:pPr lvl="1"/>
            <a:r>
              <a:rPr lang="es-UY" dirty="0"/>
              <a:t>Usuarios/aplicaciones ven subconjuntos de la BD</a:t>
            </a:r>
          </a:p>
          <a:p>
            <a:pPr lvl="1"/>
            <a:endParaRPr lang="es-UY" dirty="0"/>
          </a:p>
          <a:p>
            <a:r>
              <a:rPr lang="es-UY" dirty="0"/>
              <a:t>Independencia de datos:</a:t>
            </a:r>
          </a:p>
          <a:p>
            <a:pPr lvl="1"/>
            <a:r>
              <a:rPr lang="es-UY" dirty="0"/>
              <a:t>Esquema lógico independiente de implementación</a:t>
            </a:r>
          </a:p>
          <a:p>
            <a:endParaRPr lang="es-UY" dirty="0"/>
          </a:p>
        </p:txBody>
      </p:sp>
    </p:spTree>
    <p:extLst>
      <p:ext uri="{BB962C8B-B14F-4D97-AF65-F5344CB8AC3E}">
        <p14:creationId xmlns:p14="http://schemas.microsoft.com/office/powerpoint/2010/main" val="7902019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524000" y="1066801"/>
            <a:ext cx="9144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sin embargo una vez que la BD está construida y en funcionamiento, casi siempre se requerirá mucho menos tiempo para crear nuevas aplicaciones con los recursos del SGBD.</a:t>
            </a:r>
          </a:p>
        </p:txBody>
      </p:sp>
    </p:spTree>
    <p:extLst>
      <p:ext uri="{BB962C8B-B14F-4D97-AF65-F5344CB8AC3E}">
        <p14:creationId xmlns:p14="http://schemas.microsoft.com/office/powerpoint/2010/main" val="12151677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iterate type="wd">
                                    <p:tmPct val="100000"/>
                                  </p:iterate>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300" fill="hold"/>
                                        <p:tgtEl>
                                          <p:spTgt spid="100354"/>
                                        </p:tgtEl>
                                        <p:attrNameLst>
                                          <p:attrName>ppt_x</p:attrName>
                                        </p:attrNameLst>
                                      </p:cBhvr>
                                      <p:tavLst>
                                        <p:tav tm="0">
                                          <p:val>
                                            <p:strVal val="1+#ppt_w/2"/>
                                          </p:val>
                                        </p:tav>
                                        <p:tav tm="100000">
                                          <p:val>
                                            <p:strVal val="#ppt_x"/>
                                          </p:val>
                                        </p:tav>
                                      </p:tavLst>
                                    </p:anim>
                                    <p:anim calcmode="lin" valueType="num">
                                      <p:cBhvr additive="base">
                                        <p:cTn id="8" dur="300" fill="hold"/>
                                        <p:tgtEl>
                                          <p:spTgt spid="100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524000" y="152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Flexibilidad</a:t>
            </a:r>
          </a:p>
        </p:txBody>
      </p:sp>
      <p:sp>
        <p:nvSpPr>
          <p:cNvPr id="101380" name="Rectangle 4"/>
          <p:cNvSpPr>
            <a:spLocks noChangeArrowheads="1"/>
          </p:cNvSpPr>
          <p:nvPr/>
        </p:nvSpPr>
        <p:spPr bwMode="auto">
          <a:xfrm>
            <a:off x="1524000" y="19050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En ocasiones es necesario modificar la estructura de una BD cuando cambian los requerimientos.</a:t>
            </a:r>
          </a:p>
        </p:txBody>
      </p:sp>
    </p:spTree>
    <p:extLst>
      <p:ext uri="{BB962C8B-B14F-4D97-AF65-F5344CB8AC3E}">
        <p14:creationId xmlns:p14="http://schemas.microsoft.com/office/powerpoint/2010/main" val="7555131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1+#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01380"/>
                                        </p:tgtEl>
                                        <p:attrNameLst>
                                          <p:attrName>style.visibility</p:attrName>
                                        </p:attrNameLst>
                                      </p:cBhvr>
                                      <p:to>
                                        <p:strVal val="visible"/>
                                      </p:to>
                                    </p:set>
                                    <p:anim calcmode="lin" valueType="num">
                                      <p:cBhvr additive="base">
                                        <p:cTn id="13" dur="500" fill="hold"/>
                                        <p:tgtEl>
                                          <p:spTgt spid="101380"/>
                                        </p:tgtEl>
                                        <p:attrNameLst>
                                          <p:attrName>ppt_x</p:attrName>
                                        </p:attrNameLst>
                                      </p:cBhvr>
                                      <p:tavLst>
                                        <p:tav tm="0">
                                          <p:val>
                                            <p:strVal val="1+#ppt_w/2"/>
                                          </p:val>
                                        </p:tav>
                                        <p:tav tm="100000">
                                          <p:val>
                                            <p:strVal val="#ppt_x"/>
                                          </p:val>
                                        </p:tav>
                                      </p:tavLst>
                                    </p:anim>
                                    <p:anim calcmode="lin" valueType="num">
                                      <p:cBhvr additive="base">
                                        <p:cTn id="14" dur="500" fill="hold"/>
                                        <p:tgtEl>
                                          <p:spTgt spid="101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0"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524000" y="12192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Para atenderlos, tal vez sea necesario añadir un nuevo archivo a la BD o extender los elementos de archivo ya existente.</a:t>
            </a:r>
          </a:p>
        </p:txBody>
      </p:sp>
    </p:spTree>
    <p:extLst>
      <p:ext uri="{BB962C8B-B14F-4D97-AF65-F5344CB8AC3E}">
        <p14:creationId xmlns:p14="http://schemas.microsoft.com/office/powerpoint/2010/main" val="1986006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103426"/>
                                        </p:tgtEl>
                                        <p:attrNameLst>
                                          <p:attrName>style.visibility</p:attrName>
                                        </p:attrNameLst>
                                      </p:cBhvr>
                                      <p:to>
                                        <p:strVal val="visible"/>
                                      </p:to>
                                    </p:set>
                                    <p:anim calcmode="lin" valueType="num">
                                      <p:cBhvr additive="base">
                                        <p:cTn id="7" dur="300" fill="hold"/>
                                        <p:tgtEl>
                                          <p:spTgt spid="103426"/>
                                        </p:tgtEl>
                                        <p:attrNameLst>
                                          <p:attrName>ppt_x</p:attrName>
                                        </p:attrNameLst>
                                      </p:cBhvr>
                                      <p:tavLst>
                                        <p:tav tm="0">
                                          <p:val>
                                            <p:strVal val="1+#ppt_w/2"/>
                                          </p:val>
                                        </p:tav>
                                        <p:tav tm="100000">
                                          <p:val>
                                            <p:strVal val="#ppt_x"/>
                                          </p:val>
                                        </p:tav>
                                      </p:tavLst>
                                    </p:anim>
                                    <p:anim calcmode="lin" valueType="num">
                                      <p:cBhvr additive="base">
                                        <p:cTn id="8" dur="300" fill="hold"/>
                                        <p:tgtEl>
                                          <p:spTgt spid="1034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1524000" y="5334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Algunos SGBD permiten efectuar estas modificaciones en la estructura de la BD sin afectar los datos almacenados  y los programas de aplicación existentes.</a:t>
            </a:r>
          </a:p>
        </p:txBody>
      </p:sp>
    </p:spTree>
    <p:extLst>
      <p:ext uri="{BB962C8B-B14F-4D97-AF65-F5344CB8AC3E}">
        <p14:creationId xmlns:p14="http://schemas.microsoft.com/office/powerpoint/2010/main" val="466348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iterate type="wd">
                                    <p:tmPct val="100000"/>
                                  </p:iterate>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300" fill="hold"/>
                                        <p:tgtEl>
                                          <p:spTgt spid="102402"/>
                                        </p:tgtEl>
                                        <p:attrNameLst>
                                          <p:attrName>ppt_x</p:attrName>
                                        </p:attrNameLst>
                                      </p:cBhvr>
                                      <p:tavLst>
                                        <p:tav tm="0">
                                          <p:val>
                                            <p:strVal val="1+#ppt_w/2"/>
                                          </p:val>
                                        </p:tav>
                                        <p:tav tm="100000">
                                          <p:val>
                                            <p:strVal val="#ppt_x"/>
                                          </p:val>
                                        </p:tav>
                                      </p:tavLst>
                                    </p:anim>
                                    <p:anim calcmode="lin" valueType="num">
                                      <p:cBhvr additive="base">
                                        <p:cTn id="8" dur="300" fill="hold"/>
                                        <p:tgtEl>
                                          <p:spTgt spid="102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1524000" y="1524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Disponibilidad de información actualizada</a:t>
            </a:r>
          </a:p>
        </p:txBody>
      </p:sp>
      <p:sp>
        <p:nvSpPr>
          <p:cNvPr id="104452" name="Rectangle 4"/>
          <p:cNvSpPr>
            <a:spLocks noChangeArrowheads="1"/>
          </p:cNvSpPr>
          <p:nvPr/>
        </p:nvSpPr>
        <p:spPr bwMode="auto">
          <a:xfrm>
            <a:off x="1524000" y="2281238"/>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En el momento en que un usuario actualiza la BD, todos los demás usuarios pueden ver de inmediato esa actualización.</a:t>
            </a:r>
          </a:p>
        </p:txBody>
      </p:sp>
    </p:spTree>
    <p:extLst>
      <p:ext uri="{BB962C8B-B14F-4D97-AF65-F5344CB8AC3E}">
        <p14:creationId xmlns:p14="http://schemas.microsoft.com/office/powerpoint/2010/main" val="17537981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300" fill="hold"/>
                                        <p:tgtEl>
                                          <p:spTgt spid="104450"/>
                                        </p:tgtEl>
                                        <p:attrNameLst>
                                          <p:attrName>ppt_x</p:attrName>
                                        </p:attrNameLst>
                                      </p:cBhvr>
                                      <p:tavLst>
                                        <p:tav tm="0">
                                          <p:val>
                                            <p:strVal val="1+#ppt_w/2"/>
                                          </p:val>
                                        </p:tav>
                                        <p:tav tm="100000">
                                          <p:val>
                                            <p:strVal val="#ppt_x"/>
                                          </p:val>
                                        </p:tav>
                                      </p:tavLst>
                                    </p:anim>
                                    <p:anim calcmode="lin" valueType="num">
                                      <p:cBhvr additive="base">
                                        <p:cTn id="8" dur="300" fill="hold"/>
                                        <p:tgtEl>
                                          <p:spTgt spid="1044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additive="base">
                                        <p:cTn id="13" dur="500" fill="hold"/>
                                        <p:tgtEl>
                                          <p:spTgt spid="104452"/>
                                        </p:tgtEl>
                                        <p:attrNameLst>
                                          <p:attrName>ppt_x</p:attrName>
                                        </p:attrNameLst>
                                      </p:cBhvr>
                                      <p:tavLst>
                                        <p:tav tm="0">
                                          <p:val>
                                            <p:strVal val="1+#ppt_w/2"/>
                                          </p:val>
                                        </p:tav>
                                        <p:tav tm="100000">
                                          <p:val>
                                            <p:strVal val="#ppt_x"/>
                                          </p:val>
                                        </p:tav>
                                      </p:tavLst>
                                    </p:anim>
                                    <p:anim calcmode="lin" valueType="num">
                                      <p:cBhvr additive="base">
                                        <p:cTn id="14"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524000" y="10668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Esta disponibilidad de información actualizada es indispensable en muchas aplicaciones de procesamiento de transacciones, </a:t>
            </a:r>
          </a:p>
        </p:txBody>
      </p:sp>
    </p:spTree>
    <p:extLst>
      <p:ext uri="{BB962C8B-B14F-4D97-AF65-F5344CB8AC3E}">
        <p14:creationId xmlns:p14="http://schemas.microsoft.com/office/powerpoint/2010/main" val="18731410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iterate type="wd">
                                    <p:tmPct val="100000"/>
                                  </p:iterate>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300" fill="hold"/>
                                        <p:tgtEl>
                                          <p:spTgt spid="105474"/>
                                        </p:tgtEl>
                                        <p:attrNameLst>
                                          <p:attrName>ppt_x</p:attrName>
                                        </p:attrNameLst>
                                      </p:cBhvr>
                                      <p:tavLst>
                                        <p:tav tm="0">
                                          <p:val>
                                            <p:strVal val="1+#ppt_w/2"/>
                                          </p:val>
                                        </p:tav>
                                        <p:tav tm="100000">
                                          <p:val>
                                            <p:strVal val="#ppt_x"/>
                                          </p:val>
                                        </p:tav>
                                      </p:tavLst>
                                    </p:anim>
                                    <p:anim calcmode="lin" valueType="num">
                                      <p:cBhvr additive="base">
                                        <p:cTn id="8" dur="300" fill="hold"/>
                                        <p:tgtEl>
                                          <p:spTgt spid="1054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1524000" y="11430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como los sistemas de BD bancarias o de reservaciones, y se hace posible a los subsistemas de control de concurrencia y de recuperación del SGBD.</a:t>
            </a:r>
          </a:p>
        </p:txBody>
      </p:sp>
    </p:spTree>
    <p:extLst>
      <p:ext uri="{BB962C8B-B14F-4D97-AF65-F5344CB8AC3E}">
        <p14:creationId xmlns:p14="http://schemas.microsoft.com/office/powerpoint/2010/main" val="19190476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p:cTn id="7" dur="500" fill="hold"/>
                                        <p:tgtEl>
                                          <p:spTgt spid="106498"/>
                                        </p:tgtEl>
                                        <p:attrNameLst>
                                          <p:attrName>ppt_w</p:attrName>
                                        </p:attrNameLst>
                                      </p:cBhvr>
                                      <p:tavLst>
                                        <p:tav tm="0">
                                          <p:val>
                                            <p:fltVal val="0"/>
                                          </p:val>
                                        </p:tav>
                                        <p:tav tm="100000">
                                          <p:val>
                                            <p:strVal val="#ppt_w"/>
                                          </p:val>
                                        </p:tav>
                                      </p:tavLst>
                                    </p:anim>
                                    <p:anim calcmode="lin" valueType="num">
                                      <p:cBhvr>
                                        <p:cTn id="8" dur="500" fill="hold"/>
                                        <p:tgtEl>
                                          <p:spTgt spid="1064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52400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Economías de escala</a:t>
            </a:r>
          </a:p>
        </p:txBody>
      </p:sp>
      <p:sp>
        <p:nvSpPr>
          <p:cNvPr id="107523" name="Rectangle 3"/>
          <p:cNvSpPr>
            <a:spLocks noChangeArrowheads="1"/>
          </p:cNvSpPr>
          <p:nvPr/>
        </p:nvSpPr>
        <p:spPr bwMode="auto">
          <a:xfrm>
            <a:off x="1295400" y="1050925"/>
            <a:ext cx="95250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500"/>
              <a:t>El enfoque de SGBD permite consolidar los datos y las aplicaciones, reduciéndose así el desperdicio por superposición entre las  actividades del personal de procesamiento de datos en los diferentes departamentos o proyectos. </a:t>
            </a:r>
          </a:p>
        </p:txBody>
      </p:sp>
    </p:spTree>
    <p:extLst>
      <p:ext uri="{BB962C8B-B14F-4D97-AF65-F5344CB8AC3E}">
        <p14:creationId xmlns:p14="http://schemas.microsoft.com/office/powerpoint/2010/main" val="3771441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300" fill="hold"/>
                                        <p:tgtEl>
                                          <p:spTgt spid="107522"/>
                                        </p:tgtEl>
                                        <p:attrNameLst>
                                          <p:attrName>ppt_x</p:attrName>
                                        </p:attrNameLst>
                                      </p:cBhvr>
                                      <p:tavLst>
                                        <p:tav tm="0">
                                          <p:val>
                                            <p:strVal val="1+#ppt_w/2"/>
                                          </p:val>
                                        </p:tav>
                                        <p:tav tm="100000">
                                          <p:val>
                                            <p:strVal val="#ppt_x"/>
                                          </p:val>
                                        </p:tav>
                                      </p:tavLst>
                                    </p:anim>
                                    <p:anim calcmode="lin" valueType="num">
                                      <p:cBhvr additive="base">
                                        <p:cTn id="8" dur="300" fill="hold"/>
                                        <p:tgtEl>
                                          <p:spTgt spid="10752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 calcmode="lin" valueType="num">
                                      <p:cBhvr>
                                        <p:cTn id="13" dur="500" fill="hold"/>
                                        <p:tgtEl>
                                          <p:spTgt spid="107523"/>
                                        </p:tgtEl>
                                        <p:attrNameLst>
                                          <p:attrName>ppt_x</p:attrName>
                                        </p:attrNameLst>
                                      </p:cBhvr>
                                      <p:tavLst>
                                        <p:tav tm="0">
                                          <p:val>
                                            <p:strVal val="#ppt_x"/>
                                          </p:val>
                                        </p:tav>
                                        <p:tav tm="100000">
                                          <p:val>
                                            <p:strVal val="#ppt_x"/>
                                          </p:val>
                                        </p:tav>
                                      </p:tavLst>
                                    </p:anim>
                                    <p:anim calcmode="lin" valueType="num">
                                      <p:cBhvr>
                                        <p:cTn id="14" dur="500" fill="hold"/>
                                        <p:tgtEl>
                                          <p:spTgt spid="107523"/>
                                        </p:tgtEl>
                                        <p:attrNameLst>
                                          <p:attrName>ppt_y</p:attrName>
                                        </p:attrNameLst>
                                      </p:cBhvr>
                                      <p:tavLst>
                                        <p:tav tm="0">
                                          <p:val>
                                            <p:strVal val="#ppt_y-#ppt_h/2"/>
                                          </p:val>
                                        </p:tav>
                                        <p:tav tm="100000">
                                          <p:val>
                                            <p:strVal val="#ppt_y"/>
                                          </p:val>
                                        </p:tav>
                                      </p:tavLst>
                                    </p:anim>
                                    <p:anim calcmode="lin" valueType="num">
                                      <p:cBhvr>
                                        <p:cTn id="15" dur="500" fill="hold"/>
                                        <p:tgtEl>
                                          <p:spTgt spid="107523"/>
                                        </p:tgtEl>
                                        <p:attrNameLst>
                                          <p:attrName>ppt_w</p:attrName>
                                        </p:attrNameLst>
                                      </p:cBhvr>
                                      <p:tavLst>
                                        <p:tav tm="0">
                                          <p:val>
                                            <p:strVal val="#ppt_w"/>
                                          </p:val>
                                        </p:tav>
                                        <p:tav tm="100000">
                                          <p:val>
                                            <p:strVal val="#ppt_w"/>
                                          </p:val>
                                        </p:tav>
                                      </p:tavLst>
                                    </p:anim>
                                    <p:anim calcmode="lin" valueType="num">
                                      <p:cBhvr>
                                        <p:cTn id="16" dur="500" fill="hold"/>
                                        <p:tgtEl>
                                          <p:spTgt spid="1075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1524000" y="10668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Esto permite que la organización completa invierta en procesadores más potentes, dispositivos de almacenamiento o equipo de comunicación, </a:t>
            </a:r>
          </a:p>
        </p:txBody>
      </p:sp>
    </p:spTree>
    <p:extLst>
      <p:ext uri="{BB962C8B-B14F-4D97-AF65-F5344CB8AC3E}">
        <p14:creationId xmlns:p14="http://schemas.microsoft.com/office/powerpoint/2010/main" val="1437217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iterate type="wd">
                                    <p:tmPct val="100000"/>
                                  </p:iterate>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300" fill="hold"/>
                                        <p:tgtEl>
                                          <p:spTgt spid="108546"/>
                                        </p:tgtEl>
                                        <p:attrNameLst>
                                          <p:attrName>ppt_x</p:attrName>
                                        </p:attrNameLst>
                                      </p:cBhvr>
                                      <p:tavLst>
                                        <p:tav tm="0">
                                          <p:val>
                                            <p:strVal val="0-#ppt_w/2"/>
                                          </p:val>
                                        </p:tav>
                                        <p:tav tm="100000">
                                          <p:val>
                                            <p:strVal val="#ppt_x"/>
                                          </p:val>
                                        </p:tav>
                                      </p:tavLst>
                                    </p:anim>
                                    <p:anim calcmode="lin" valueType="num">
                                      <p:cBhvr additive="base">
                                        <p:cTn id="8" dur="300" fill="hold"/>
                                        <p:tgtEl>
                                          <p:spTgt spid="108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1524000" y="3048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en vez de que cada departamento tenga que adquirir por separado su propio equipo (de menor capacidad). </a:t>
            </a:r>
          </a:p>
        </p:txBody>
      </p:sp>
      <p:sp>
        <p:nvSpPr>
          <p:cNvPr id="109571" name="Rectangle 3"/>
          <p:cNvSpPr>
            <a:spLocks noChangeArrowheads="1"/>
          </p:cNvSpPr>
          <p:nvPr/>
        </p:nvSpPr>
        <p:spPr bwMode="auto">
          <a:xfrm>
            <a:off x="1524000" y="47244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Esto </a:t>
            </a:r>
            <a:r>
              <a:rPr lang="es-ES_tradnl" altLang="es-ES_tradnl" sz="4800">
                <a:solidFill>
                  <a:srgbClr val="FF3300"/>
                </a:solidFill>
              </a:rPr>
              <a:t>reduce los costos</a:t>
            </a:r>
            <a:r>
              <a:rPr lang="es-ES_tradnl" altLang="es-ES_tradnl" sz="4800"/>
              <a:t> totales de operación y control.</a:t>
            </a:r>
          </a:p>
        </p:txBody>
      </p:sp>
    </p:spTree>
    <p:extLst>
      <p:ext uri="{BB962C8B-B14F-4D97-AF65-F5344CB8AC3E}">
        <p14:creationId xmlns:p14="http://schemas.microsoft.com/office/powerpoint/2010/main" val="4241922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additive="base">
                                        <p:cTn id="7" dur="500" fill="hold"/>
                                        <p:tgtEl>
                                          <p:spTgt spid="109570"/>
                                        </p:tgtEl>
                                        <p:attrNameLst>
                                          <p:attrName>ppt_x</p:attrName>
                                        </p:attrNameLst>
                                      </p:cBhvr>
                                      <p:tavLst>
                                        <p:tav tm="0">
                                          <p:val>
                                            <p:strVal val="1+#ppt_w/2"/>
                                          </p:val>
                                        </p:tav>
                                        <p:tav tm="100000">
                                          <p:val>
                                            <p:strVal val="#ppt_x"/>
                                          </p:val>
                                        </p:tav>
                                      </p:tavLst>
                                    </p:anim>
                                    <p:anim calcmode="lin" valueType="num">
                                      <p:cBhvr additive="base">
                                        <p:cTn id="8" dur="500" fill="hold"/>
                                        <p:tgtEl>
                                          <p:spTgt spid="1095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09571"/>
                                        </p:tgtEl>
                                        <p:attrNameLst>
                                          <p:attrName>style.visibility</p:attrName>
                                        </p:attrNameLst>
                                      </p:cBhvr>
                                      <p:to>
                                        <p:strVal val="visible"/>
                                      </p:to>
                                    </p:set>
                                    <p:anim calcmode="lin" valueType="num">
                                      <p:cBhvr additive="base">
                                        <p:cTn id="13" dur="500" fill="hold"/>
                                        <p:tgtEl>
                                          <p:spTgt spid="109571"/>
                                        </p:tgtEl>
                                        <p:attrNameLst>
                                          <p:attrName>ppt_x</p:attrName>
                                        </p:attrNameLst>
                                      </p:cBhvr>
                                      <p:tavLst>
                                        <p:tav tm="0">
                                          <p:val>
                                            <p:strVal val="1+#ppt_w/2"/>
                                          </p:val>
                                        </p:tav>
                                        <p:tav tm="100000">
                                          <p:val>
                                            <p:strVal val="#ppt_x"/>
                                          </p:val>
                                        </p:tav>
                                      </p:tavLst>
                                    </p:anim>
                                    <p:anim calcmode="lin" valueType="num">
                                      <p:cBhvr additive="base">
                                        <p:cTn id="14" dur="500" fill="hold"/>
                                        <p:tgtEl>
                                          <p:spTgt spid="1095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Arquitectura en 3 niveles</a:t>
            </a:r>
          </a:p>
        </p:txBody>
      </p:sp>
      <p:pic>
        <p:nvPicPr>
          <p:cNvPr id="4" name="3 Marcador de contenido"/>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793347"/>
            <a:ext cx="7467600" cy="4487333"/>
          </a:xfrm>
        </p:spPr>
      </p:pic>
    </p:spTree>
    <p:extLst>
      <p:ext uri="{BB962C8B-B14F-4D97-AF65-F5344CB8AC3E}">
        <p14:creationId xmlns:p14="http://schemas.microsoft.com/office/powerpoint/2010/main" val="8846451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524000" y="1752600"/>
            <a:ext cx="9144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Modelo de datos</a:t>
            </a:r>
          </a:p>
        </p:txBody>
      </p:sp>
    </p:spTree>
    <p:extLst>
      <p:ext uri="{BB962C8B-B14F-4D97-AF65-F5344CB8AC3E}">
        <p14:creationId xmlns:p14="http://schemas.microsoft.com/office/powerpoint/2010/main" val="1900602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iterate type="wd">
                                    <p:tmPct val="100000"/>
                                  </p:iterate>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300" fill="hold"/>
                                        <p:tgtEl>
                                          <p:spTgt spid="112642"/>
                                        </p:tgtEl>
                                        <p:attrNameLst>
                                          <p:attrName>ppt_x</p:attrName>
                                        </p:attrNameLst>
                                      </p:cBhvr>
                                      <p:tavLst>
                                        <p:tav tm="0">
                                          <p:val>
                                            <p:strVal val="1+#ppt_w/2"/>
                                          </p:val>
                                        </p:tav>
                                        <p:tav tm="100000">
                                          <p:val>
                                            <p:strVal val="#ppt_x"/>
                                          </p:val>
                                        </p:tav>
                                      </p:tavLst>
                                    </p:anim>
                                    <p:anim calcmode="lin" valueType="num">
                                      <p:cBhvr additive="base">
                                        <p:cTn id="8" dur="300" fill="hold"/>
                                        <p:tgtEl>
                                          <p:spTgt spid="1126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1524000" y="457201"/>
            <a:ext cx="9144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Una característica fundamental del enfoque de BD es que proporciona cierto nivel de abstracción de los datos al ocultar detalles de almacenamiento que la mayoría de los usuarios no necesitan conocer.</a:t>
            </a:r>
          </a:p>
        </p:txBody>
      </p:sp>
    </p:spTree>
    <p:extLst>
      <p:ext uri="{BB962C8B-B14F-4D97-AF65-F5344CB8AC3E}">
        <p14:creationId xmlns:p14="http://schemas.microsoft.com/office/powerpoint/2010/main" val="1746451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 calcmode="lin" valueType="num">
                                      <p:cBhvr additive="base">
                                        <p:cTn id="7" dur="500" fill="hold"/>
                                        <p:tgtEl>
                                          <p:spTgt spid="110595"/>
                                        </p:tgtEl>
                                        <p:attrNameLst>
                                          <p:attrName>ppt_x</p:attrName>
                                        </p:attrNameLst>
                                      </p:cBhvr>
                                      <p:tavLst>
                                        <p:tav tm="0">
                                          <p:val>
                                            <p:strVal val="1+#ppt_w/2"/>
                                          </p:val>
                                        </p:tav>
                                        <p:tav tm="100000">
                                          <p:val>
                                            <p:strVal val="#ppt_x"/>
                                          </p:val>
                                        </p:tav>
                                      </p:tavLst>
                                    </p:anim>
                                    <p:anim calcmode="lin" valueType="num">
                                      <p:cBhvr additive="base">
                                        <p:cTn id="8" dur="500" fill="hold"/>
                                        <p:tgtEl>
                                          <p:spTgt spid="110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1524000" y="2281239"/>
            <a:ext cx="9144000"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Los modelos de datos son el principal instrumento para ofrecer dicha abstracción</a:t>
            </a:r>
          </a:p>
        </p:txBody>
      </p:sp>
    </p:spTree>
    <p:extLst>
      <p:ext uri="{BB962C8B-B14F-4D97-AF65-F5344CB8AC3E}">
        <p14:creationId xmlns:p14="http://schemas.microsoft.com/office/powerpoint/2010/main" val="810428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1+#ppt_w/2"/>
                                          </p:val>
                                        </p:tav>
                                        <p:tav tm="100000">
                                          <p:val>
                                            <p:strVal val="#ppt_x"/>
                                          </p:val>
                                        </p:tav>
                                      </p:tavLst>
                                    </p:anim>
                                    <p:anim calcmode="lin" valueType="num">
                                      <p:cBhvr additive="base">
                                        <p:cTn id="8" dur="500" fill="hold"/>
                                        <p:tgtEl>
                                          <p:spTgt spid="1116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524000" y="1143001"/>
            <a:ext cx="9144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un conjunto de conceptos que pueden servir para describir la estructura de una BD (tipos de datos, los vínculos y las restricciones que deben cumplirse para esos datos).	</a:t>
            </a:r>
          </a:p>
        </p:txBody>
      </p:sp>
      <p:sp>
        <p:nvSpPr>
          <p:cNvPr id="113667" name="Rectangle 3"/>
          <p:cNvSpPr>
            <a:spLocks noChangeArrowheads="1"/>
          </p:cNvSpPr>
          <p:nvPr/>
        </p:nvSpPr>
        <p:spPr bwMode="auto">
          <a:xfrm>
            <a:off x="1524001" y="1"/>
            <a:ext cx="60101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Un </a:t>
            </a:r>
            <a:r>
              <a:rPr lang="es-ES_tradnl" altLang="es-ES_tradnl" sz="4800" b="1">
                <a:solidFill>
                  <a:srgbClr val="FF3300"/>
                </a:solidFill>
              </a:rPr>
              <a:t>modelo de datos</a:t>
            </a:r>
            <a:r>
              <a:rPr lang="es-ES_tradnl" altLang="es-ES_tradnl" sz="4800"/>
              <a:t> es</a:t>
            </a:r>
          </a:p>
        </p:txBody>
      </p:sp>
    </p:spTree>
    <p:extLst>
      <p:ext uri="{BB962C8B-B14F-4D97-AF65-F5344CB8AC3E}">
        <p14:creationId xmlns:p14="http://schemas.microsoft.com/office/powerpoint/2010/main" val="15226781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additive="base">
                                        <p:cTn id="7" dur="500" fill="hold"/>
                                        <p:tgtEl>
                                          <p:spTgt spid="113667"/>
                                        </p:tgtEl>
                                        <p:attrNameLst>
                                          <p:attrName>ppt_x</p:attrName>
                                        </p:attrNameLst>
                                      </p:cBhvr>
                                      <p:tavLst>
                                        <p:tav tm="0">
                                          <p:val>
                                            <p:strVal val="1+#ppt_w/2"/>
                                          </p:val>
                                        </p:tav>
                                        <p:tav tm="100000">
                                          <p:val>
                                            <p:strVal val="#ppt_x"/>
                                          </p:val>
                                        </p:tav>
                                      </p:tavLst>
                                    </p:anim>
                                    <p:anim calcmode="lin" valueType="num">
                                      <p:cBhvr additive="base">
                                        <p:cTn id="8" dur="500" fill="hold"/>
                                        <p:tgtEl>
                                          <p:spTgt spid="1136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3666"/>
                                        </p:tgtEl>
                                        <p:attrNameLst>
                                          <p:attrName>style.visibility</p:attrName>
                                        </p:attrNameLst>
                                      </p:cBhvr>
                                      <p:to>
                                        <p:strVal val="visible"/>
                                      </p:to>
                                    </p:set>
                                    <p:anim calcmode="lin" valueType="num">
                                      <p:cBhvr additive="base">
                                        <p:cTn id="13" dur="500" fill="hold"/>
                                        <p:tgtEl>
                                          <p:spTgt spid="113666"/>
                                        </p:tgtEl>
                                        <p:attrNameLst>
                                          <p:attrName>ppt_x</p:attrName>
                                        </p:attrNameLst>
                                      </p:cBhvr>
                                      <p:tavLst>
                                        <p:tav tm="0">
                                          <p:val>
                                            <p:strVal val="1+#ppt_w/2"/>
                                          </p:val>
                                        </p:tav>
                                        <p:tav tm="100000">
                                          <p:val>
                                            <p:strVal val="#ppt_x"/>
                                          </p:val>
                                        </p:tav>
                                      </p:tavLst>
                                    </p:anim>
                                    <p:anim calcmode="lin" valueType="num">
                                      <p:cBhvr additive="base">
                                        <p:cTn id="14" dur="500" fill="hold"/>
                                        <p:tgtEl>
                                          <p:spTgt spid="113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1524000" y="1"/>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Contienen un conjunto de </a:t>
            </a:r>
            <a:r>
              <a:rPr lang="es-ES_tradnl" altLang="es-ES_tradnl" sz="4800" b="1">
                <a:solidFill>
                  <a:srgbClr val="FF3300"/>
                </a:solidFill>
              </a:rPr>
              <a:t>operaciones básicas</a:t>
            </a:r>
            <a:r>
              <a:rPr lang="es-ES_tradnl" altLang="es-ES_tradnl" sz="4800"/>
              <a:t> para especificar lecturas y actualizaciones de la BD.</a:t>
            </a:r>
          </a:p>
        </p:txBody>
      </p:sp>
      <p:sp>
        <p:nvSpPr>
          <p:cNvPr id="114691" name="Rectangle 3"/>
          <p:cNvSpPr>
            <a:spLocks noChangeArrowheads="1"/>
          </p:cNvSpPr>
          <p:nvPr/>
        </p:nvSpPr>
        <p:spPr bwMode="auto">
          <a:xfrm>
            <a:off x="1524000" y="33528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Se puede agregar </a:t>
            </a:r>
            <a:r>
              <a:rPr lang="es-ES_tradnl" altLang="es-ES_tradnl" sz="4800" b="1">
                <a:solidFill>
                  <a:srgbClr val="FF3300"/>
                </a:solidFill>
              </a:rPr>
              <a:t>operaciones definidas por el usuario</a:t>
            </a:r>
            <a:r>
              <a:rPr lang="es-ES_tradnl" altLang="es-ES_tradnl" sz="4800" b="1"/>
              <a:t> </a:t>
            </a:r>
            <a:r>
              <a:rPr lang="es-ES_tradnl" altLang="es-ES_tradnl" sz="4800"/>
              <a:t>que sean válidas para la BD.</a:t>
            </a:r>
          </a:p>
        </p:txBody>
      </p:sp>
    </p:spTree>
    <p:extLst>
      <p:ext uri="{BB962C8B-B14F-4D97-AF65-F5344CB8AC3E}">
        <p14:creationId xmlns:p14="http://schemas.microsoft.com/office/powerpoint/2010/main" val="89281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4691"/>
                                        </p:tgtEl>
                                        <p:attrNameLst>
                                          <p:attrName>style.visibility</p:attrName>
                                        </p:attrNameLst>
                                      </p:cBhvr>
                                      <p:to>
                                        <p:strVal val="visible"/>
                                      </p:to>
                                    </p:set>
                                    <p:anim calcmode="lin" valueType="num">
                                      <p:cBhvr additive="base">
                                        <p:cTn id="13" dur="500" fill="hold"/>
                                        <p:tgtEl>
                                          <p:spTgt spid="114691"/>
                                        </p:tgtEl>
                                        <p:attrNameLst>
                                          <p:attrName>ppt_x</p:attrName>
                                        </p:attrNameLst>
                                      </p:cBhvr>
                                      <p:tavLst>
                                        <p:tav tm="0">
                                          <p:val>
                                            <p:strVal val="1+#ppt_w/2"/>
                                          </p:val>
                                        </p:tav>
                                        <p:tav tm="100000">
                                          <p:val>
                                            <p:strVal val="#ppt_x"/>
                                          </p:val>
                                        </p:tav>
                                      </p:tavLst>
                                    </p:anim>
                                    <p:anim calcmode="lin" valueType="num">
                                      <p:cBhvr additive="base">
                                        <p:cTn id="14"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1524000" y="13716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Casi siempre el modelo de datos básico cuenta con operaciones genéricas para insertar, eliminar, modificar o recuperar un objeto.</a:t>
            </a:r>
          </a:p>
        </p:txBody>
      </p:sp>
    </p:spTree>
    <p:extLst>
      <p:ext uri="{BB962C8B-B14F-4D97-AF65-F5344CB8AC3E}">
        <p14:creationId xmlns:p14="http://schemas.microsoft.com/office/powerpoint/2010/main" val="1603004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0-#ppt_w/2"/>
                                          </p:val>
                                        </p:tav>
                                        <p:tav tm="100000">
                                          <p:val>
                                            <p:strVal val="#ppt_x"/>
                                          </p:val>
                                        </p:tav>
                                      </p:tavLst>
                                    </p:anim>
                                    <p:anim calcmode="lin" valueType="num">
                                      <p:cBhvr additive="base">
                                        <p:cTn id="8" dur="500" fill="hold"/>
                                        <p:tgtEl>
                                          <p:spTgt spid="115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Tipos de DBMS</a:t>
            </a:r>
          </a:p>
        </p:txBody>
      </p:sp>
      <p:sp>
        <p:nvSpPr>
          <p:cNvPr id="3" name="2 Marcador de contenido"/>
          <p:cNvSpPr>
            <a:spLocks noGrp="1"/>
          </p:cNvSpPr>
          <p:nvPr>
            <p:ph sz="quarter" idx="4294967295"/>
          </p:nvPr>
        </p:nvSpPr>
        <p:spPr>
          <a:xfrm>
            <a:off x="1981200" y="1600200"/>
            <a:ext cx="7467600" cy="4873752"/>
          </a:xfrm>
          <a:prstGeom prst="rect">
            <a:avLst/>
          </a:prstGeom>
        </p:spPr>
        <p:txBody>
          <a:bodyPr/>
          <a:lstStyle/>
          <a:p>
            <a:r>
              <a:rPr lang="es-UY" b="1" dirty="0"/>
              <a:t>Según el Modelo de Datos</a:t>
            </a:r>
            <a:r>
              <a:rPr lang="es-UY" dirty="0"/>
              <a:t>:</a:t>
            </a:r>
          </a:p>
          <a:p>
            <a:pPr lvl="1"/>
            <a:r>
              <a:rPr lang="es-UY" dirty="0"/>
              <a:t>Relacional</a:t>
            </a:r>
          </a:p>
          <a:p>
            <a:pPr lvl="1"/>
            <a:r>
              <a:rPr lang="es-UY" dirty="0"/>
              <a:t>Orientado a Objetos</a:t>
            </a:r>
          </a:p>
          <a:p>
            <a:pPr lvl="1"/>
            <a:r>
              <a:rPr lang="es-UY" dirty="0"/>
              <a:t>Otros</a:t>
            </a:r>
          </a:p>
          <a:p>
            <a:pPr lvl="1"/>
            <a:endParaRPr lang="es-UY" dirty="0"/>
          </a:p>
          <a:p>
            <a:r>
              <a:rPr lang="es-UY" b="1" dirty="0"/>
              <a:t>Según el porte</a:t>
            </a:r>
            <a:r>
              <a:rPr lang="es-UY" dirty="0"/>
              <a:t>:</a:t>
            </a:r>
          </a:p>
          <a:p>
            <a:pPr lvl="1"/>
            <a:r>
              <a:rPr lang="es-UY" dirty="0"/>
              <a:t>Desktop/mono-usuario</a:t>
            </a:r>
          </a:p>
          <a:p>
            <a:pPr lvl="1"/>
            <a:r>
              <a:rPr lang="es-UY" dirty="0"/>
              <a:t>Servidor/</a:t>
            </a:r>
            <a:r>
              <a:rPr lang="es-UY" dirty="0" err="1"/>
              <a:t>multi</a:t>
            </a:r>
            <a:r>
              <a:rPr lang="es-UY" dirty="0"/>
              <a:t>-usuario</a:t>
            </a:r>
          </a:p>
          <a:p>
            <a:pPr lvl="1"/>
            <a:endParaRPr lang="es-UY" dirty="0"/>
          </a:p>
          <a:p>
            <a:r>
              <a:rPr lang="es-UY" b="1" dirty="0"/>
              <a:t>Según la distribución de la BD</a:t>
            </a:r>
            <a:r>
              <a:rPr lang="es-UY" dirty="0"/>
              <a:t>:</a:t>
            </a:r>
          </a:p>
          <a:p>
            <a:pPr lvl="1"/>
            <a:r>
              <a:rPr lang="es-UY" dirty="0"/>
              <a:t>Centralizado</a:t>
            </a:r>
          </a:p>
          <a:p>
            <a:pPr lvl="1"/>
            <a:r>
              <a:rPr lang="es-UY" dirty="0"/>
              <a:t>Distribuido</a:t>
            </a:r>
          </a:p>
        </p:txBody>
      </p:sp>
    </p:spTree>
    <p:extLst>
      <p:ext uri="{BB962C8B-B14F-4D97-AF65-F5344CB8AC3E}">
        <p14:creationId xmlns:p14="http://schemas.microsoft.com/office/powerpoint/2010/main" val="5568898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Estructura de un DBMS</a:t>
            </a:r>
          </a:p>
        </p:txBody>
      </p:sp>
      <p:pic>
        <p:nvPicPr>
          <p:cNvPr id="4" name="3 Marcador de contenido"/>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981200" y="1691817"/>
            <a:ext cx="7467600" cy="4690393"/>
          </a:xfrm>
          <a:prstGeom prst="rect">
            <a:avLst/>
          </a:prstGeom>
        </p:spPr>
      </p:pic>
    </p:spTree>
    <p:extLst>
      <p:ext uri="{BB962C8B-B14F-4D97-AF65-F5344CB8AC3E}">
        <p14:creationId xmlns:p14="http://schemas.microsoft.com/office/powerpoint/2010/main" val="9137736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Porqué no usar DBMS</a:t>
            </a:r>
          </a:p>
        </p:txBody>
      </p:sp>
      <p:sp>
        <p:nvSpPr>
          <p:cNvPr id="3" name="2 Marcador de contenido"/>
          <p:cNvSpPr>
            <a:spLocks noGrp="1"/>
          </p:cNvSpPr>
          <p:nvPr>
            <p:ph sz="quarter" idx="4294967295"/>
          </p:nvPr>
        </p:nvSpPr>
        <p:spPr>
          <a:xfrm>
            <a:off x="1981200" y="1600200"/>
            <a:ext cx="7467600" cy="4873752"/>
          </a:xfrm>
          <a:prstGeom prst="rect">
            <a:avLst/>
          </a:prstGeom>
        </p:spPr>
        <p:txBody>
          <a:bodyPr>
            <a:normAutofit fontScale="92500" lnSpcReduction="10000"/>
          </a:bodyPr>
          <a:lstStyle/>
          <a:p>
            <a:r>
              <a:rPr lang="es-UY" dirty="0"/>
              <a:t>Implica un alto costo en inversión:</a:t>
            </a:r>
          </a:p>
          <a:p>
            <a:pPr lvl="1"/>
            <a:r>
              <a:rPr lang="es-UY" dirty="0"/>
              <a:t>Hardware</a:t>
            </a:r>
          </a:p>
          <a:p>
            <a:pPr lvl="1"/>
            <a:r>
              <a:rPr lang="es-UY" dirty="0"/>
              <a:t>Software</a:t>
            </a:r>
          </a:p>
          <a:p>
            <a:pPr lvl="1"/>
            <a:r>
              <a:rPr lang="es-UY" dirty="0"/>
              <a:t>Capacitación técnica</a:t>
            </a:r>
          </a:p>
          <a:p>
            <a:pPr marL="365760" lvl="1" indent="0">
              <a:buNone/>
            </a:pPr>
            <a:endParaRPr lang="es-UY" dirty="0"/>
          </a:p>
          <a:p>
            <a:r>
              <a:rPr lang="es-UY" dirty="0"/>
              <a:t>Implica un costo en la administración:</a:t>
            </a:r>
          </a:p>
          <a:p>
            <a:pPr lvl="1"/>
            <a:r>
              <a:rPr lang="es-UY" dirty="0"/>
              <a:t>del DBMS</a:t>
            </a:r>
          </a:p>
          <a:p>
            <a:pPr lvl="1"/>
            <a:r>
              <a:rPr lang="es-UY" dirty="0"/>
              <a:t>de las BD</a:t>
            </a:r>
          </a:p>
          <a:p>
            <a:pPr marL="365760" lvl="1" indent="0">
              <a:buNone/>
            </a:pPr>
            <a:endParaRPr lang="es-UY" dirty="0"/>
          </a:p>
          <a:p>
            <a:r>
              <a:rPr lang="es-UY" dirty="0"/>
              <a:t>Se justifica no usar DBMS cuando:</a:t>
            </a:r>
          </a:p>
          <a:p>
            <a:pPr lvl="1"/>
            <a:r>
              <a:rPr lang="es-UY" dirty="0"/>
              <a:t>existen muy pocos datos</a:t>
            </a:r>
          </a:p>
          <a:p>
            <a:pPr lvl="1"/>
            <a:r>
              <a:rPr lang="es-UY" dirty="0"/>
              <a:t>los datos son muy estables</a:t>
            </a:r>
          </a:p>
          <a:p>
            <a:pPr lvl="1"/>
            <a:r>
              <a:rPr lang="es-UY" dirty="0"/>
              <a:t>no hay acceso concurrente</a:t>
            </a:r>
          </a:p>
        </p:txBody>
      </p:sp>
    </p:spTree>
    <p:extLst>
      <p:ext uri="{BB962C8B-B14F-4D97-AF65-F5344CB8AC3E}">
        <p14:creationId xmlns:p14="http://schemas.microsoft.com/office/powerpoint/2010/main" val="11380077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Modelos de datos</a:t>
            </a:r>
          </a:p>
        </p:txBody>
      </p:sp>
      <p:sp>
        <p:nvSpPr>
          <p:cNvPr id="3" name="2 Marcador de contenido"/>
          <p:cNvSpPr>
            <a:spLocks noGrp="1"/>
          </p:cNvSpPr>
          <p:nvPr>
            <p:ph sz="quarter" idx="4294967295"/>
          </p:nvPr>
        </p:nvSpPr>
        <p:spPr>
          <a:xfrm>
            <a:off x="1981200" y="1600200"/>
            <a:ext cx="7467600" cy="4873752"/>
          </a:xfrm>
          <a:prstGeom prst="rect">
            <a:avLst/>
          </a:prstGeom>
        </p:spPr>
        <p:txBody>
          <a:bodyPr/>
          <a:lstStyle/>
          <a:p>
            <a:r>
              <a:rPr lang="es-UY" dirty="0"/>
              <a:t>Son lenguajes usados para especificar BDs</a:t>
            </a:r>
          </a:p>
          <a:p>
            <a:pPr marL="0" indent="0">
              <a:buNone/>
            </a:pPr>
            <a:endParaRPr lang="es-UY" dirty="0"/>
          </a:p>
          <a:p>
            <a:r>
              <a:rPr lang="es-UY" dirty="0"/>
              <a:t>Permiten expresar:</a:t>
            </a:r>
          </a:p>
          <a:p>
            <a:pPr lvl="1"/>
            <a:r>
              <a:rPr lang="es-UY" b="1" dirty="0"/>
              <a:t>Estructuras</a:t>
            </a:r>
            <a:r>
              <a:rPr lang="es-UY" dirty="0"/>
              <a:t>: Objetos de los problemas</a:t>
            </a:r>
          </a:p>
          <a:p>
            <a:pPr lvl="1"/>
            <a:r>
              <a:rPr lang="es-UY" b="1" dirty="0"/>
              <a:t>Restricciones</a:t>
            </a:r>
            <a:r>
              <a:rPr lang="es-UY" dirty="0"/>
              <a:t>: Reglas que deben cumplir los datos</a:t>
            </a:r>
          </a:p>
          <a:p>
            <a:pPr lvl="1"/>
            <a:r>
              <a:rPr lang="es-UY" b="1" dirty="0"/>
              <a:t>Operaciones</a:t>
            </a:r>
            <a:r>
              <a:rPr lang="es-UY" dirty="0"/>
              <a:t>: Insertar, actualizar, borrar y consultar la BD</a:t>
            </a:r>
          </a:p>
        </p:txBody>
      </p:sp>
    </p:spTree>
    <p:extLst>
      <p:ext uri="{BB962C8B-B14F-4D97-AF65-F5344CB8AC3E}">
        <p14:creationId xmlns:p14="http://schemas.microsoft.com/office/powerpoint/2010/main" val="100744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676400" y="62865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indent="-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Clr>
                <a:srgbClr val="FF00FF"/>
              </a:buClr>
              <a:buFont typeface="Monotype Sorts" charset="2"/>
              <a:buChar char="ß"/>
            </a:pPr>
            <a:r>
              <a:rPr lang="es-ES" altLang="es-ES_tradnl" sz="4800">
                <a:solidFill>
                  <a:schemeClr val="tx2"/>
                </a:solidFill>
                <a:latin typeface="Bookman Old Style" charset="0"/>
              </a:rPr>
              <a:t>Es un conjunto de datos relacionados entre sí.</a:t>
            </a:r>
            <a:endParaRPr lang="es-ES_tradnl" altLang="es-ES_tradnl" sz="4800">
              <a:solidFill>
                <a:schemeClr val="tx2"/>
              </a:solidFill>
              <a:latin typeface="Bookman Old Style" charset="0"/>
            </a:endParaRPr>
          </a:p>
        </p:txBody>
      </p:sp>
      <p:sp>
        <p:nvSpPr>
          <p:cNvPr id="32771" name="Rectangle 3"/>
          <p:cNvSpPr>
            <a:spLocks noChangeArrowheads="1"/>
          </p:cNvSpPr>
          <p:nvPr/>
        </p:nvSpPr>
        <p:spPr bwMode="auto">
          <a:xfrm>
            <a:off x="1676400" y="2971800"/>
            <a:ext cx="9144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762000" indent="-762000" algn="l">
              <a:buChar char="•"/>
              <a:defRPr sz="3200">
                <a:solidFill>
                  <a:schemeClr val="tx1"/>
                </a:solidFill>
                <a:latin typeface="Times New Roman" charset="0"/>
              </a:defRPr>
            </a:lvl1pPr>
            <a:lvl2pPr marL="1333500" indent="-285750" algn="l">
              <a:buChar char="–"/>
              <a:defRPr sz="2800">
                <a:solidFill>
                  <a:schemeClr val="tx1"/>
                </a:solidFill>
                <a:latin typeface="Times New Roman" charset="0"/>
              </a:defRPr>
            </a:lvl2pPr>
            <a:lvl3pPr marL="1752600" indent="-228600" algn="l">
              <a:buChar char="•"/>
              <a:defRPr sz="2400">
                <a:solidFill>
                  <a:schemeClr val="tx1"/>
                </a:solidFill>
                <a:latin typeface="Times New Roman" charset="0"/>
              </a:defRPr>
            </a:lvl3pPr>
            <a:lvl4pPr marL="2171700" indent="-228600" algn="l">
              <a:buChar char="–"/>
              <a:defRPr sz="2000">
                <a:solidFill>
                  <a:schemeClr val="tx1"/>
                </a:solidFill>
                <a:latin typeface="Times New Roman" charset="0"/>
              </a:defRPr>
            </a:lvl4pPr>
            <a:lvl5pPr marL="2590800" indent="-228600" algn="l">
              <a:buChar char="»"/>
              <a:defRPr sz="2000">
                <a:solidFill>
                  <a:schemeClr val="tx1"/>
                </a:solidFill>
                <a:latin typeface="Times New Roman" charset="0"/>
              </a:defRPr>
            </a:lvl5pPr>
            <a:lvl6pPr marL="3048000" indent="-228600" eaLnBrk="0" fontAlgn="base" hangingPunct="0">
              <a:spcBef>
                <a:spcPct val="20000"/>
              </a:spcBef>
              <a:spcAft>
                <a:spcPct val="0"/>
              </a:spcAft>
              <a:buChar char="»"/>
              <a:defRPr sz="2000">
                <a:solidFill>
                  <a:schemeClr val="tx1"/>
                </a:solidFill>
                <a:latin typeface="Times New Roman" charset="0"/>
              </a:defRPr>
            </a:lvl6pPr>
            <a:lvl7pPr marL="3505200" indent="-228600" eaLnBrk="0" fontAlgn="base" hangingPunct="0">
              <a:spcBef>
                <a:spcPct val="20000"/>
              </a:spcBef>
              <a:spcAft>
                <a:spcPct val="0"/>
              </a:spcAft>
              <a:buChar char="»"/>
              <a:defRPr sz="2000">
                <a:solidFill>
                  <a:schemeClr val="tx1"/>
                </a:solidFill>
                <a:latin typeface="Times New Roman" charset="0"/>
              </a:defRPr>
            </a:lvl7pPr>
            <a:lvl8pPr marL="3962400" indent="-228600" eaLnBrk="0" fontAlgn="base" hangingPunct="0">
              <a:spcBef>
                <a:spcPct val="20000"/>
              </a:spcBef>
              <a:spcAft>
                <a:spcPct val="0"/>
              </a:spcAft>
              <a:buChar char="»"/>
              <a:defRPr sz="2000">
                <a:solidFill>
                  <a:schemeClr val="tx1"/>
                </a:solidFill>
                <a:latin typeface="Times New Roman" charset="0"/>
              </a:defRPr>
            </a:lvl8pPr>
            <a:lvl9pPr marL="4419600" indent="-228600" eaLnBrk="0" fontAlgn="base" hangingPunct="0">
              <a:spcBef>
                <a:spcPct val="20000"/>
              </a:spcBef>
              <a:spcAft>
                <a:spcPct val="0"/>
              </a:spcAft>
              <a:buChar char="»"/>
              <a:defRPr sz="2000">
                <a:solidFill>
                  <a:schemeClr val="tx1"/>
                </a:solidFill>
                <a:latin typeface="Times New Roman" charset="0"/>
              </a:defRPr>
            </a:lvl9pPr>
          </a:lstStyle>
          <a:p>
            <a:pPr>
              <a:buClr>
                <a:srgbClr val="FF00FF"/>
              </a:buClr>
              <a:buFont typeface="Monotype Sorts" charset="2"/>
              <a:buChar char="ß"/>
            </a:pPr>
            <a:r>
              <a:rPr lang="es-ES" altLang="es-ES_tradnl" sz="4800">
                <a:solidFill>
                  <a:schemeClr val="tx2"/>
                </a:solidFill>
                <a:latin typeface="Bookman Old Style" charset="0"/>
              </a:rPr>
              <a:t>Los datos son hechos conocidos, que pueden registrarse y que tienen un significado implícito.</a:t>
            </a:r>
            <a:endParaRPr lang="es-ES_tradnl" altLang="es-ES_tradnl" sz="4800">
              <a:solidFill>
                <a:schemeClr val="tx2"/>
              </a:solidFill>
            </a:endParaRPr>
          </a:p>
        </p:txBody>
      </p:sp>
    </p:spTree>
    <p:extLst>
      <p:ext uri="{BB962C8B-B14F-4D97-AF65-F5344CB8AC3E}">
        <p14:creationId xmlns:p14="http://schemas.microsoft.com/office/powerpoint/2010/main" val="702028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ppt_x"/>
                                          </p:val>
                                        </p:tav>
                                        <p:tav tm="100000">
                                          <p:val>
                                            <p:strVal val="#ppt_x"/>
                                          </p:val>
                                        </p:tav>
                                      </p:tavLst>
                                    </p:anim>
                                    <p:anim calcmode="lin" valueType="num">
                                      <p:cBhvr additive="base">
                                        <p:cTn id="14" dur="500" fill="hold"/>
                                        <p:tgtEl>
                                          <p:spTgt spid="3277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Modelos de datos</a:t>
            </a:r>
          </a:p>
        </p:txBody>
      </p:sp>
      <p:pic>
        <p:nvPicPr>
          <p:cNvPr id="4" name="3 Marcador de contenido"/>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919536" y="1628801"/>
            <a:ext cx="7467600" cy="4131361"/>
          </a:xfrm>
          <a:prstGeom prst="rect">
            <a:avLst/>
          </a:prstGeom>
        </p:spPr>
      </p:pic>
    </p:spTree>
    <p:extLst>
      <p:ext uri="{BB962C8B-B14F-4D97-AF65-F5344CB8AC3E}">
        <p14:creationId xmlns:p14="http://schemas.microsoft.com/office/powerpoint/2010/main" val="14292111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Clasificación de modelos de datos</a:t>
            </a:r>
          </a:p>
        </p:txBody>
      </p:sp>
      <p:sp>
        <p:nvSpPr>
          <p:cNvPr id="3" name="2 Marcador de contenido"/>
          <p:cNvSpPr>
            <a:spLocks noGrp="1"/>
          </p:cNvSpPr>
          <p:nvPr>
            <p:ph sz="quarter" idx="4294967295"/>
          </p:nvPr>
        </p:nvSpPr>
        <p:spPr>
          <a:xfrm>
            <a:off x="1981200" y="1600200"/>
            <a:ext cx="7467600" cy="4873752"/>
          </a:xfrm>
          <a:prstGeom prst="rect">
            <a:avLst/>
          </a:prstGeom>
        </p:spPr>
        <p:txBody>
          <a:bodyPr/>
          <a:lstStyle/>
          <a:p>
            <a:r>
              <a:rPr lang="es-UY" dirty="0"/>
              <a:t>Según el nivel de abstracción:</a:t>
            </a:r>
          </a:p>
          <a:p>
            <a:pPr lvl="1"/>
            <a:r>
              <a:rPr lang="es-UY" b="1" dirty="0"/>
              <a:t>Conceptuales</a:t>
            </a:r>
            <a:r>
              <a:rPr lang="es-UY" dirty="0"/>
              <a:t>: </a:t>
            </a:r>
          </a:p>
          <a:p>
            <a:pPr lvl="2"/>
            <a:r>
              <a:rPr lang="es-UY" dirty="0"/>
              <a:t>Representan la realidad independientemente de cualquier implementación de la BD</a:t>
            </a:r>
          </a:p>
          <a:p>
            <a:pPr lvl="2"/>
            <a:r>
              <a:rPr lang="es-UY" dirty="0"/>
              <a:t>Usados en la etapa de Análisis</a:t>
            </a:r>
          </a:p>
          <a:p>
            <a:pPr lvl="1"/>
            <a:r>
              <a:rPr lang="es-UY" b="1" dirty="0"/>
              <a:t>Lógicos</a:t>
            </a:r>
            <a:r>
              <a:rPr lang="es-UY" dirty="0"/>
              <a:t>:</a:t>
            </a:r>
          </a:p>
          <a:p>
            <a:pPr lvl="2"/>
            <a:r>
              <a:rPr lang="es-UY" dirty="0"/>
              <a:t>Implementados en DBMSs</a:t>
            </a:r>
          </a:p>
          <a:p>
            <a:pPr lvl="2"/>
            <a:r>
              <a:rPr lang="es-UY" dirty="0"/>
              <a:t>Usados en las etapas de Diseño e Implementación</a:t>
            </a:r>
          </a:p>
          <a:p>
            <a:pPr lvl="1"/>
            <a:r>
              <a:rPr lang="es-UY" b="1" dirty="0"/>
              <a:t>Físicos</a:t>
            </a:r>
            <a:r>
              <a:rPr lang="es-UY" dirty="0"/>
              <a:t>:</a:t>
            </a:r>
          </a:p>
          <a:p>
            <a:pPr lvl="2"/>
            <a:r>
              <a:rPr lang="es-UY" dirty="0"/>
              <a:t>Implementación de las estructuras de datos</a:t>
            </a:r>
          </a:p>
        </p:txBody>
      </p:sp>
    </p:spTree>
    <p:extLst>
      <p:ext uri="{BB962C8B-B14F-4D97-AF65-F5344CB8AC3E}">
        <p14:creationId xmlns:p14="http://schemas.microsoft.com/office/powerpoint/2010/main" val="11471223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Lenguajes en ambientes bd</a:t>
            </a:r>
          </a:p>
        </p:txBody>
      </p:sp>
      <p:sp>
        <p:nvSpPr>
          <p:cNvPr id="3" name="2 Marcador de contenido"/>
          <p:cNvSpPr>
            <a:spLocks noGrp="1"/>
          </p:cNvSpPr>
          <p:nvPr>
            <p:ph sz="quarter" idx="4294967295"/>
          </p:nvPr>
        </p:nvSpPr>
        <p:spPr>
          <a:xfrm>
            <a:off x="1981200" y="1600200"/>
            <a:ext cx="7467600" cy="4873752"/>
          </a:xfrm>
          <a:prstGeom prst="rect">
            <a:avLst/>
          </a:prstGeom>
        </p:spPr>
        <p:txBody>
          <a:bodyPr/>
          <a:lstStyle/>
          <a:p>
            <a:r>
              <a:rPr lang="es-UY" dirty="0"/>
              <a:t>Provistos por DBMS:</a:t>
            </a:r>
          </a:p>
          <a:p>
            <a:pPr lvl="1"/>
            <a:r>
              <a:rPr lang="es-UY" dirty="0"/>
              <a:t>Definición de Esquema:</a:t>
            </a:r>
          </a:p>
          <a:p>
            <a:pPr lvl="2"/>
            <a:r>
              <a:rPr lang="es-UY" b="1" dirty="0"/>
              <a:t>VDL</a:t>
            </a:r>
            <a:r>
              <a:rPr lang="es-UY" dirty="0"/>
              <a:t> (View Definition Language)</a:t>
            </a:r>
          </a:p>
          <a:p>
            <a:pPr lvl="2"/>
            <a:r>
              <a:rPr lang="es-UY" b="1" dirty="0"/>
              <a:t>SDL</a:t>
            </a:r>
            <a:r>
              <a:rPr lang="es-UY" dirty="0"/>
              <a:t> (Storage Definition Language)</a:t>
            </a:r>
          </a:p>
          <a:p>
            <a:pPr lvl="2"/>
            <a:r>
              <a:rPr lang="es-UY" b="1" dirty="0"/>
              <a:t>DDL</a:t>
            </a:r>
            <a:r>
              <a:rPr lang="es-UY" dirty="0"/>
              <a:t> (Data Definition Language)</a:t>
            </a:r>
          </a:p>
          <a:p>
            <a:pPr lvl="1"/>
            <a:r>
              <a:rPr lang="es-UY" dirty="0"/>
              <a:t>Manipulación de la BD:</a:t>
            </a:r>
          </a:p>
          <a:p>
            <a:pPr lvl="2"/>
            <a:r>
              <a:rPr lang="es-UY" b="1" dirty="0"/>
              <a:t>DML</a:t>
            </a:r>
            <a:r>
              <a:rPr lang="es-UY" dirty="0"/>
              <a:t> (Data Manipulation Language): Modificaciones en instancias </a:t>
            </a:r>
          </a:p>
          <a:p>
            <a:pPr lvl="2"/>
            <a:r>
              <a:rPr lang="es-UY" b="1" dirty="0"/>
              <a:t>QL</a:t>
            </a:r>
            <a:r>
              <a:rPr lang="es-UY" dirty="0"/>
              <a:t> (Query Language):  Subconjunto del DML, sólo para consultas</a:t>
            </a:r>
          </a:p>
          <a:p>
            <a:pPr marL="0" indent="0">
              <a:buNone/>
            </a:pPr>
            <a:endParaRPr lang="es-UY" dirty="0"/>
          </a:p>
          <a:p>
            <a:pPr lvl="3"/>
            <a:endParaRPr lang="es-UY" dirty="0"/>
          </a:p>
          <a:p>
            <a:pPr lvl="3"/>
            <a:endParaRPr lang="es-UY" dirty="0"/>
          </a:p>
        </p:txBody>
      </p:sp>
    </p:spTree>
    <p:extLst>
      <p:ext uri="{BB962C8B-B14F-4D97-AF65-F5344CB8AC3E}">
        <p14:creationId xmlns:p14="http://schemas.microsoft.com/office/powerpoint/2010/main" val="17241331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Tipos de Query Language</a:t>
            </a:r>
          </a:p>
        </p:txBody>
      </p:sp>
      <p:sp>
        <p:nvSpPr>
          <p:cNvPr id="3" name="2 Marcador de contenido"/>
          <p:cNvSpPr>
            <a:spLocks noGrp="1"/>
          </p:cNvSpPr>
          <p:nvPr>
            <p:ph sz="quarter" idx="4294967295"/>
          </p:nvPr>
        </p:nvSpPr>
        <p:spPr>
          <a:xfrm>
            <a:off x="1981200" y="1600200"/>
            <a:ext cx="7467600" cy="4873752"/>
          </a:xfrm>
          <a:prstGeom prst="rect">
            <a:avLst/>
          </a:prstGeom>
        </p:spPr>
        <p:txBody>
          <a:bodyPr/>
          <a:lstStyle/>
          <a:p>
            <a:r>
              <a:rPr lang="es-UY" b="1" dirty="0"/>
              <a:t>Declarativos</a:t>
            </a:r>
            <a:r>
              <a:rPr lang="es-UY" dirty="0"/>
              <a:t>:</a:t>
            </a:r>
          </a:p>
          <a:p>
            <a:pPr lvl="1"/>
            <a:r>
              <a:rPr lang="es-UY" dirty="0"/>
              <a:t>Se especifica qué propiedad cumplen los datos</a:t>
            </a:r>
          </a:p>
          <a:p>
            <a:pPr lvl="1"/>
            <a:r>
              <a:rPr lang="es-UY" dirty="0"/>
              <a:t>No se especifica cómo se recuperan de la BD</a:t>
            </a:r>
          </a:p>
          <a:p>
            <a:pPr lvl="1"/>
            <a:r>
              <a:rPr lang="es-UY" dirty="0"/>
              <a:t>Suelen recuperar conjuntos de ítems (registros)</a:t>
            </a:r>
          </a:p>
          <a:p>
            <a:pPr lvl="1"/>
            <a:r>
              <a:rPr lang="es-UY" dirty="0"/>
              <a:t>El DBMS define el plan de ejecución</a:t>
            </a:r>
          </a:p>
          <a:p>
            <a:pPr lvl="1"/>
            <a:endParaRPr lang="es-UY" dirty="0"/>
          </a:p>
          <a:p>
            <a:r>
              <a:rPr lang="es-UY" b="1" dirty="0"/>
              <a:t>Procedurales</a:t>
            </a:r>
            <a:r>
              <a:rPr lang="es-UY" dirty="0"/>
              <a:t>:</a:t>
            </a:r>
          </a:p>
          <a:p>
            <a:pPr lvl="1"/>
            <a:r>
              <a:rPr lang="es-UY" dirty="0"/>
              <a:t>Se especifica un algoritmo que accede a estructuras del esquema lógico y recupera los datos ítem por ítem (registro a registro)</a:t>
            </a:r>
          </a:p>
        </p:txBody>
      </p:sp>
    </p:spTree>
    <p:extLst>
      <p:ext uri="{BB962C8B-B14F-4D97-AF65-F5344CB8AC3E}">
        <p14:creationId xmlns:p14="http://schemas.microsoft.com/office/powerpoint/2010/main" val="15085156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Interfaces en ambientes bd</a:t>
            </a:r>
          </a:p>
        </p:txBody>
      </p:sp>
      <p:sp>
        <p:nvSpPr>
          <p:cNvPr id="3" name="2 Marcador de contenido"/>
          <p:cNvSpPr>
            <a:spLocks noGrp="1"/>
          </p:cNvSpPr>
          <p:nvPr>
            <p:ph sz="quarter" idx="4294967295"/>
          </p:nvPr>
        </p:nvSpPr>
        <p:spPr>
          <a:xfrm>
            <a:off x="1981200" y="1600200"/>
            <a:ext cx="7467600" cy="4873752"/>
          </a:xfrm>
          <a:prstGeom prst="rect">
            <a:avLst/>
          </a:prstGeom>
        </p:spPr>
        <p:txBody>
          <a:bodyPr/>
          <a:lstStyle/>
          <a:p>
            <a:r>
              <a:rPr lang="es-UY" b="1" dirty="0"/>
              <a:t>Interfaces Gráficas de Consulta</a:t>
            </a:r>
            <a:r>
              <a:rPr lang="es-UY" dirty="0"/>
              <a:t>:</a:t>
            </a:r>
          </a:p>
          <a:p>
            <a:pPr lvl="1"/>
            <a:r>
              <a:rPr lang="es-UY" dirty="0"/>
              <a:t>Se visualizan las estructuras en forma gráfica</a:t>
            </a:r>
          </a:p>
          <a:p>
            <a:pPr lvl="1"/>
            <a:endParaRPr lang="es-UY" dirty="0"/>
          </a:p>
          <a:p>
            <a:r>
              <a:rPr lang="es-UY" b="1" dirty="0"/>
              <a:t>Interfaces de Lenguaje Natural</a:t>
            </a:r>
            <a:r>
              <a:rPr lang="es-UY" dirty="0"/>
              <a:t>:</a:t>
            </a:r>
          </a:p>
          <a:p>
            <a:pPr lvl="1"/>
            <a:r>
              <a:rPr lang="es-UY" dirty="0"/>
              <a:t>Se procesan frases y se traducen al QL</a:t>
            </a:r>
          </a:p>
          <a:p>
            <a:pPr lvl="1"/>
            <a:endParaRPr lang="es-UY" dirty="0"/>
          </a:p>
          <a:p>
            <a:r>
              <a:rPr lang="es-UY" b="1" dirty="0"/>
              <a:t>Interfaces para Administración</a:t>
            </a:r>
            <a:r>
              <a:rPr lang="es-UY" dirty="0"/>
              <a:t>:</a:t>
            </a:r>
          </a:p>
          <a:p>
            <a:pPr lvl="1"/>
            <a:r>
              <a:rPr lang="es-UY" dirty="0"/>
              <a:t>Ambientes especializados</a:t>
            </a:r>
          </a:p>
        </p:txBody>
      </p:sp>
    </p:spTree>
    <p:extLst>
      <p:ext uri="{BB962C8B-B14F-4D97-AF65-F5344CB8AC3E}">
        <p14:creationId xmlns:p14="http://schemas.microsoft.com/office/powerpoint/2010/main" val="4310300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590800" y="2057401"/>
            <a:ext cx="68580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s-ES_tradnl" altLang="es-ES_tradnl" sz="6600" b="1" dirty="0">
                <a:solidFill>
                  <a:schemeClr val="accent1"/>
                </a:solidFill>
              </a:rPr>
              <a:t>Arquitectura de un SGBD</a:t>
            </a:r>
          </a:p>
        </p:txBody>
      </p:sp>
    </p:spTree>
    <p:extLst>
      <p:ext uri="{BB962C8B-B14F-4D97-AF65-F5344CB8AC3E}">
        <p14:creationId xmlns:p14="http://schemas.microsoft.com/office/powerpoint/2010/main" val="15216245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iterate type="wd">
                                    <p:tmPct val="100000"/>
                                  </p:iterate>
                                  <p:childTnLst>
                                    <p:set>
                                      <p:cBhvr>
                                        <p:cTn id="6" dur="1" fill="hold">
                                          <p:stCondLst>
                                            <p:cond delay="0"/>
                                          </p:stCondLst>
                                        </p:cTn>
                                        <p:tgtEl>
                                          <p:spTgt spid="146434"/>
                                        </p:tgtEl>
                                        <p:attrNameLst>
                                          <p:attrName>style.visibility</p:attrName>
                                        </p:attrNameLst>
                                      </p:cBhvr>
                                      <p:to>
                                        <p:strVal val="visible"/>
                                      </p:to>
                                    </p:set>
                                    <p:anim calcmode="lin" valueType="num">
                                      <p:cBhvr>
                                        <p:cTn id="7" dur="1000" fill="hold"/>
                                        <p:tgtEl>
                                          <p:spTgt spid="146434"/>
                                        </p:tgtEl>
                                        <p:attrNameLst>
                                          <p:attrName>ppt_w</p:attrName>
                                        </p:attrNameLst>
                                      </p:cBhvr>
                                      <p:tavLst>
                                        <p:tav tm="0" fmla="#ppt_w*sin(2.5*pi*$)">
                                          <p:val>
                                            <p:fltVal val="0"/>
                                          </p:val>
                                        </p:tav>
                                        <p:tav tm="100000">
                                          <p:val>
                                            <p:fltVal val="1"/>
                                          </p:val>
                                        </p:tav>
                                      </p:tavLst>
                                    </p:anim>
                                    <p:anim calcmode="lin" valueType="num">
                                      <p:cBhvr>
                                        <p:cTn id="8" dur="1000" fill="hold"/>
                                        <p:tgtEl>
                                          <p:spTgt spid="14643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524000" y="2667000"/>
            <a:ext cx="914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524000" algn="l">
              <a:spcBef>
                <a:spcPct val="0"/>
              </a:spcBef>
              <a:defRPr sz="2400">
                <a:solidFill>
                  <a:schemeClr val="tx1"/>
                </a:solidFill>
                <a:latin typeface="Times New Roman" charset="0"/>
              </a:defRPr>
            </a:lvl1pPr>
            <a:lvl2pPr marL="2762250" algn="l">
              <a:spcBef>
                <a:spcPct val="0"/>
              </a:spcBef>
              <a:defRPr sz="2400">
                <a:solidFill>
                  <a:schemeClr val="tx1"/>
                </a:solidFill>
                <a:latin typeface="Times New Roman" charset="0"/>
              </a:defRPr>
            </a:lvl2pPr>
            <a:lvl3pPr marL="2952750" algn="l">
              <a:spcBef>
                <a:spcPct val="0"/>
              </a:spcBef>
              <a:defRPr sz="2400">
                <a:solidFill>
                  <a:schemeClr val="tx1"/>
                </a:solidFill>
                <a:latin typeface="Times New Roman" charset="0"/>
              </a:defRPr>
            </a:lvl3pPr>
            <a:lvl4pPr marL="3143250" algn="l">
              <a:spcBef>
                <a:spcPct val="0"/>
              </a:spcBef>
              <a:defRPr sz="2400">
                <a:solidFill>
                  <a:schemeClr val="tx1"/>
                </a:solidFill>
                <a:latin typeface="Times New Roman" charset="0"/>
              </a:defRPr>
            </a:lvl4pPr>
            <a:lvl5pPr marL="3333750" algn="l">
              <a:spcBef>
                <a:spcPct val="0"/>
              </a:spcBef>
              <a:defRPr sz="2400">
                <a:solidFill>
                  <a:schemeClr val="tx1"/>
                </a:solidFill>
                <a:latin typeface="Times New Roman" charset="0"/>
              </a:defRPr>
            </a:lvl5pPr>
            <a:lvl6pPr marL="3790950" eaLnBrk="0" fontAlgn="base" hangingPunct="0">
              <a:spcBef>
                <a:spcPct val="0"/>
              </a:spcBef>
              <a:spcAft>
                <a:spcPct val="0"/>
              </a:spcAft>
              <a:defRPr sz="2400">
                <a:solidFill>
                  <a:schemeClr val="tx1"/>
                </a:solidFill>
                <a:latin typeface="Times New Roman" charset="0"/>
              </a:defRPr>
            </a:lvl6pPr>
            <a:lvl7pPr marL="4248150" eaLnBrk="0" fontAlgn="base" hangingPunct="0">
              <a:spcBef>
                <a:spcPct val="0"/>
              </a:spcBef>
              <a:spcAft>
                <a:spcPct val="0"/>
              </a:spcAft>
              <a:defRPr sz="2400">
                <a:solidFill>
                  <a:schemeClr val="tx1"/>
                </a:solidFill>
                <a:latin typeface="Times New Roman" charset="0"/>
              </a:defRPr>
            </a:lvl7pPr>
            <a:lvl8pPr marL="4705350" eaLnBrk="0" fontAlgn="base" hangingPunct="0">
              <a:spcBef>
                <a:spcPct val="0"/>
              </a:spcBef>
              <a:spcAft>
                <a:spcPct val="0"/>
              </a:spcAft>
              <a:defRPr sz="2400">
                <a:solidFill>
                  <a:schemeClr val="tx1"/>
                </a:solidFill>
                <a:latin typeface="Times New Roman" charset="0"/>
              </a:defRPr>
            </a:lvl8pPr>
            <a:lvl9pPr marL="5162550" eaLnBrk="0" fontAlgn="base" hangingPunct="0">
              <a:spcBef>
                <a:spcPct val="0"/>
              </a:spcBef>
              <a:spcAft>
                <a:spcPct val="0"/>
              </a:spcAft>
              <a:defRPr sz="2400">
                <a:solidFill>
                  <a:schemeClr val="tx1"/>
                </a:solidFill>
                <a:latin typeface="Times New Roman" charset="0"/>
              </a:defRPr>
            </a:lvl9pPr>
          </a:lstStyle>
          <a:p>
            <a:r>
              <a:rPr lang="es-ES_tradnl" altLang="es-ES_tradnl" sz="4800">
                <a:latin typeface="Bookman Old Style" charset="0"/>
              </a:rPr>
              <a:t>separar las aplicaciones del usuario y la base de datos física.</a:t>
            </a:r>
          </a:p>
        </p:txBody>
      </p:sp>
      <p:sp>
        <p:nvSpPr>
          <p:cNvPr id="147459" name="Rectangle 3"/>
          <p:cNvSpPr>
            <a:spLocks noChangeArrowheads="1"/>
          </p:cNvSpPr>
          <p:nvPr/>
        </p:nvSpPr>
        <p:spPr bwMode="auto">
          <a:xfrm>
            <a:off x="1524000" y="50292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Los esquemas se pueden definir en tres niveles:</a:t>
            </a:r>
          </a:p>
        </p:txBody>
      </p:sp>
      <p:sp>
        <p:nvSpPr>
          <p:cNvPr id="147460" name="Rectangle 4"/>
          <p:cNvSpPr>
            <a:spLocks noChangeArrowheads="1"/>
          </p:cNvSpPr>
          <p:nvPr/>
        </p:nvSpPr>
        <p:spPr bwMode="auto">
          <a:xfrm>
            <a:off x="1524000" y="44451"/>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b="1" u="sng">
                <a:solidFill>
                  <a:srgbClr val="FF3300"/>
                </a:solidFill>
              </a:rPr>
              <a:t>La arquitectura de tres esquemas</a:t>
            </a:r>
          </a:p>
        </p:txBody>
      </p:sp>
      <p:sp>
        <p:nvSpPr>
          <p:cNvPr id="147461" name="Rectangle 5"/>
          <p:cNvSpPr>
            <a:spLocks noChangeArrowheads="1"/>
          </p:cNvSpPr>
          <p:nvPr/>
        </p:nvSpPr>
        <p:spPr bwMode="auto">
          <a:xfrm>
            <a:off x="1598614" y="1752601"/>
            <a:ext cx="25446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b="1" u="sng">
                <a:solidFill>
                  <a:srgbClr val="006600"/>
                </a:solidFill>
              </a:rPr>
              <a:t>Objetivo:</a:t>
            </a:r>
          </a:p>
        </p:txBody>
      </p:sp>
    </p:spTree>
    <p:extLst>
      <p:ext uri="{BB962C8B-B14F-4D97-AF65-F5344CB8AC3E}">
        <p14:creationId xmlns:p14="http://schemas.microsoft.com/office/powerpoint/2010/main" val="1708442532"/>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1600200" y="914400"/>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b="1">
                <a:solidFill>
                  <a:srgbClr val="CC3300"/>
                </a:solidFill>
              </a:rPr>
              <a:t>NIVEL</a:t>
            </a:r>
            <a:r>
              <a:rPr lang="es-ES_tradnl" altLang="es-ES_tradnl">
                <a:solidFill>
                  <a:srgbClr val="CC3300"/>
                </a:solidFill>
              </a:rPr>
              <a:t> </a:t>
            </a:r>
            <a:r>
              <a:rPr lang="es-ES_tradnl" altLang="es-ES_tradnl" b="1">
                <a:solidFill>
                  <a:srgbClr val="CC3300"/>
                </a:solidFill>
              </a:rPr>
              <a:t>EXTERNO</a:t>
            </a:r>
            <a:endParaRPr lang="es-ES_tradnl" altLang="es-ES_tradnl">
              <a:solidFill>
                <a:srgbClr val="CC3300"/>
              </a:solidFill>
            </a:endParaRPr>
          </a:p>
        </p:txBody>
      </p:sp>
      <p:sp>
        <p:nvSpPr>
          <p:cNvPr id="148483" name="Rectangle 3"/>
          <p:cNvSpPr>
            <a:spLocks noChangeArrowheads="1"/>
          </p:cNvSpPr>
          <p:nvPr/>
        </p:nvSpPr>
        <p:spPr bwMode="auto">
          <a:xfrm>
            <a:off x="5562600" y="685800"/>
            <a:ext cx="1981200" cy="990600"/>
          </a:xfrm>
          <a:prstGeom prst="rect">
            <a:avLst/>
          </a:prstGeom>
          <a:noFill/>
          <a:ln w="38100">
            <a:solidFill>
              <a:srgbClr val="9900FF"/>
            </a:solidFill>
            <a:miter lim="800000"/>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es-ES_tradnl" altLang="es-ES_tradnl" b="1">
                <a:solidFill>
                  <a:srgbClr val="0000FF"/>
                </a:solidFill>
              </a:rPr>
              <a:t>VISTA </a:t>
            </a:r>
          </a:p>
          <a:p>
            <a:pPr>
              <a:spcBef>
                <a:spcPct val="0"/>
              </a:spcBef>
            </a:pPr>
            <a:r>
              <a:rPr lang="es-ES_tradnl" altLang="es-ES_tradnl" b="1">
                <a:solidFill>
                  <a:srgbClr val="0000FF"/>
                </a:solidFill>
              </a:rPr>
              <a:t>EXTERNA 1</a:t>
            </a:r>
          </a:p>
        </p:txBody>
      </p:sp>
      <p:sp>
        <p:nvSpPr>
          <p:cNvPr id="148485" name="Text Box 5"/>
          <p:cNvSpPr txBox="1">
            <a:spLocks noChangeArrowheads="1"/>
          </p:cNvSpPr>
          <p:nvPr/>
        </p:nvSpPr>
        <p:spPr bwMode="auto">
          <a:xfrm>
            <a:off x="3657600" y="1752601"/>
            <a:ext cx="297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2000" b="1"/>
              <a:t>Correspondencia </a:t>
            </a:r>
          </a:p>
          <a:p>
            <a:pPr algn="l">
              <a:spcBef>
                <a:spcPct val="50000"/>
              </a:spcBef>
            </a:pPr>
            <a:r>
              <a:rPr lang="es-ES_tradnl" altLang="es-ES_tradnl" sz="2000" b="1"/>
              <a:t>externa/conceptual</a:t>
            </a:r>
          </a:p>
        </p:txBody>
      </p:sp>
      <p:sp>
        <p:nvSpPr>
          <p:cNvPr id="148486" name="Text Box 6"/>
          <p:cNvSpPr txBox="1">
            <a:spLocks noChangeArrowheads="1"/>
          </p:cNvSpPr>
          <p:nvPr/>
        </p:nvSpPr>
        <p:spPr bwMode="auto">
          <a:xfrm>
            <a:off x="4114800" y="0"/>
            <a:ext cx="396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b="1">
                <a:solidFill>
                  <a:srgbClr val="9900FF"/>
                </a:solidFill>
              </a:rPr>
              <a:t>USUARIOS FINALES</a:t>
            </a:r>
          </a:p>
        </p:txBody>
      </p:sp>
      <p:sp>
        <p:nvSpPr>
          <p:cNvPr id="148487" name="Text Box 7"/>
          <p:cNvSpPr txBox="1">
            <a:spLocks noChangeArrowheads="1"/>
          </p:cNvSpPr>
          <p:nvPr/>
        </p:nvSpPr>
        <p:spPr bwMode="auto">
          <a:xfrm>
            <a:off x="7772400" y="838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1600" b="1"/>
              <a:t>.....</a:t>
            </a:r>
            <a:endParaRPr lang="es-ES_tradnl" altLang="es-ES_tradnl" sz="1200"/>
          </a:p>
        </p:txBody>
      </p:sp>
      <p:sp>
        <p:nvSpPr>
          <p:cNvPr id="148488" name="Text Box 8"/>
          <p:cNvSpPr txBox="1">
            <a:spLocks noChangeArrowheads="1"/>
          </p:cNvSpPr>
          <p:nvPr/>
        </p:nvSpPr>
        <p:spPr bwMode="auto">
          <a:xfrm>
            <a:off x="1600200" y="28194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b="1">
                <a:solidFill>
                  <a:srgbClr val="CC3300"/>
                </a:solidFill>
              </a:rPr>
              <a:t>NIVEL CONCEPTUAL</a:t>
            </a:r>
          </a:p>
        </p:txBody>
      </p:sp>
      <p:sp>
        <p:nvSpPr>
          <p:cNvPr id="148489" name="Rectangle 9"/>
          <p:cNvSpPr>
            <a:spLocks noChangeArrowheads="1"/>
          </p:cNvSpPr>
          <p:nvPr/>
        </p:nvSpPr>
        <p:spPr bwMode="auto">
          <a:xfrm>
            <a:off x="5867400" y="2743200"/>
            <a:ext cx="4114800" cy="685800"/>
          </a:xfrm>
          <a:prstGeom prst="rect">
            <a:avLst/>
          </a:prstGeom>
          <a:noFill/>
          <a:ln w="38100">
            <a:solidFill>
              <a:srgbClr val="9900FF"/>
            </a:solidFill>
            <a:miter lim="800000"/>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es-ES_tradnl" altLang="es-ES_tradnl" b="1">
                <a:solidFill>
                  <a:srgbClr val="0000FF"/>
                </a:solidFill>
              </a:rPr>
              <a:t>ESQUEMA CONCEPTUAL</a:t>
            </a:r>
          </a:p>
        </p:txBody>
      </p:sp>
      <p:sp>
        <p:nvSpPr>
          <p:cNvPr id="148490" name="Text Box 10"/>
          <p:cNvSpPr txBox="1">
            <a:spLocks noChangeArrowheads="1"/>
          </p:cNvSpPr>
          <p:nvPr/>
        </p:nvSpPr>
        <p:spPr bwMode="auto">
          <a:xfrm>
            <a:off x="4953000" y="3505201"/>
            <a:ext cx="2819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2000" b="1"/>
              <a:t>Correspondencia </a:t>
            </a:r>
          </a:p>
          <a:p>
            <a:pPr algn="l">
              <a:spcBef>
                <a:spcPct val="50000"/>
              </a:spcBef>
            </a:pPr>
            <a:r>
              <a:rPr lang="es-ES_tradnl" altLang="es-ES_tradnl" sz="2000" b="1"/>
              <a:t>conceptual/interna</a:t>
            </a:r>
          </a:p>
        </p:txBody>
      </p:sp>
      <p:sp>
        <p:nvSpPr>
          <p:cNvPr id="148491" name="Text Box 11"/>
          <p:cNvSpPr txBox="1">
            <a:spLocks noChangeArrowheads="1"/>
          </p:cNvSpPr>
          <p:nvPr/>
        </p:nvSpPr>
        <p:spPr bwMode="auto">
          <a:xfrm>
            <a:off x="1600200" y="43434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b="1">
                <a:solidFill>
                  <a:srgbClr val="CC3300"/>
                </a:solidFill>
              </a:rPr>
              <a:t>NIVEL INTERNO</a:t>
            </a:r>
          </a:p>
        </p:txBody>
      </p:sp>
      <p:sp>
        <p:nvSpPr>
          <p:cNvPr id="148492" name="Rectangle 12"/>
          <p:cNvSpPr>
            <a:spLocks noChangeArrowheads="1"/>
          </p:cNvSpPr>
          <p:nvPr/>
        </p:nvSpPr>
        <p:spPr bwMode="auto">
          <a:xfrm>
            <a:off x="6172200" y="4495800"/>
            <a:ext cx="3429000" cy="533400"/>
          </a:xfrm>
          <a:prstGeom prst="rect">
            <a:avLst/>
          </a:prstGeom>
          <a:noFill/>
          <a:ln w="38100">
            <a:solidFill>
              <a:srgbClr val="9900FF"/>
            </a:solidFill>
            <a:miter lim="800000"/>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es-ES_tradnl" altLang="es-ES_tradnl" b="1">
                <a:solidFill>
                  <a:srgbClr val="0000FF"/>
                </a:solidFill>
              </a:rPr>
              <a:t>ESQUEMA INTERNO</a:t>
            </a:r>
          </a:p>
        </p:txBody>
      </p:sp>
      <p:sp>
        <p:nvSpPr>
          <p:cNvPr id="148493" name="Line 13"/>
          <p:cNvSpPr>
            <a:spLocks noChangeShapeType="1"/>
          </p:cNvSpPr>
          <p:nvPr/>
        </p:nvSpPr>
        <p:spPr bwMode="auto">
          <a:xfrm>
            <a:off x="6477000" y="1676400"/>
            <a:ext cx="1066800" cy="1066800"/>
          </a:xfrm>
          <a:prstGeom prst="line">
            <a:avLst/>
          </a:prstGeom>
          <a:noFill/>
          <a:ln w="38100">
            <a:solidFill>
              <a:srgbClr val="9900FF"/>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494" name="Line 14"/>
          <p:cNvSpPr>
            <a:spLocks noChangeShapeType="1"/>
          </p:cNvSpPr>
          <p:nvPr/>
        </p:nvSpPr>
        <p:spPr bwMode="auto">
          <a:xfrm flipH="1">
            <a:off x="8534400" y="1676400"/>
            <a:ext cx="1066800" cy="1066800"/>
          </a:xfrm>
          <a:prstGeom prst="line">
            <a:avLst/>
          </a:prstGeom>
          <a:noFill/>
          <a:ln w="38100">
            <a:solidFill>
              <a:srgbClr val="9900FF"/>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495" name="Line 15"/>
          <p:cNvSpPr>
            <a:spLocks noChangeShapeType="1"/>
          </p:cNvSpPr>
          <p:nvPr/>
        </p:nvSpPr>
        <p:spPr bwMode="auto">
          <a:xfrm>
            <a:off x="7848600" y="3429000"/>
            <a:ext cx="0" cy="1066800"/>
          </a:xfrm>
          <a:prstGeom prst="line">
            <a:avLst/>
          </a:prstGeom>
          <a:noFill/>
          <a:ln w="38100">
            <a:solidFill>
              <a:srgbClr val="9900FF"/>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nvGrpSpPr>
          <p:cNvPr id="148496" name="Group 16"/>
          <p:cNvGrpSpPr>
            <a:grpSpLocks/>
          </p:cNvGrpSpPr>
          <p:nvPr/>
        </p:nvGrpSpPr>
        <p:grpSpPr bwMode="auto">
          <a:xfrm>
            <a:off x="5562600" y="5105400"/>
            <a:ext cx="4876800" cy="1600200"/>
            <a:chOff x="2112" y="4176"/>
            <a:chExt cx="912" cy="528"/>
          </a:xfrm>
        </p:grpSpPr>
        <p:sp>
          <p:nvSpPr>
            <p:cNvPr id="148497" name="Line 17"/>
            <p:cNvSpPr>
              <a:spLocks noChangeShapeType="1"/>
            </p:cNvSpPr>
            <p:nvPr/>
          </p:nvSpPr>
          <p:spPr bwMode="auto">
            <a:xfrm>
              <a:off x="2544" y="4176"/>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498" name="Line 18"/>
            <p:cNvSpPr>
              <a:spLocks noChangeShapeType="1"/>
            </p:cNvSpPr>
            <p:nvPr/>
          </p:nvSpPr>
          <p:spPr bwMode="auto">
            <a:xfrm>
              <a:off x="2160" y="4368"/>
              <a:ext cx="768" cy="0"/>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499" name="Line 19"/>
            <p:cNvSpPr>
              <a:spLocks noChangeShapeType="1"/>
            </p:cNvSpPr>
            <p:nvPr/>
          </p:nvSpPr>
          <p:spPr bwMode="auto">
            <a:xfrm>
              <a:off x="2160" y="4368"/>
              <a:ext cx="0" cy="144"/>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00" name="Line 20"/>
            <p:cNvSpPr>
              <a:spLocks noChangeShapeType="1"/>
            </p:cNvSpPr>
            <p:nvPr/>
          </p:nvSpPr>
          <p:spPr bwMode="auto">
            <a:xfrm>
              <a:off x="2544" y="4368"/>
              <a:ext cx="0" cy="144"/>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01" name="Line 21"/>
            <p:cNvSpPr>
              <a:spLocks noChangeShapeType="1"/>
            </p:cNvSpPr>
            <p:nvPr/>
          </p:nvSpPr>
          <p:spPr bwMode="auto">
            <a:xfrm>
              <a:off x="2928" y="4368"/>
              <a:ext cx="0" cy="144"/>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nvGrpSpPr>
            <p:cNvPr id="148502" name="Group 22"/>
            <p:cNvGrpSpPr>
              <a:grpSpLocks/>
            </p:cNvGrpSpPr>
            <p:nvPr/>
          </p:nvGrpSpPr>
          <p:grpSpPr bwMode="auto">
            <a:xfrm>
              <a:off x="2112" y="4512"/>
              <a:ext cx="144" cy="192"/>
              <a:chOff x="1632" y="4512"/>
              <a:chExt cx="240" cy="288"/>
            </a:xfrm>
          </p:grpSpPr>
          <p:sp>
            <p:nvSpPr>
              <p:cNvPr id="148503" name="Oval 23"/>
              <p:cNvSpPr>
                <a:spLocks noChangeArrowheads="1"/>
              </p:cNvSpPr>
              <p:nvPr/>
            </p:nvSpPr>
            <p:spPr bwMode="auto">
              <a:xfrm>
                <a:off x="1632" y="4512"/>
                <a:ext cx="240" cy="96"/>
              </a:xfrm>
              <a:prstGeom prst="ellipse">
                <a:avLst/>
              </a:prstGeom>
              <a:noFill/>
              <a:ln w="38100">
                <a:solidFill>
                  <a:srgbClr val="9900FF"/>
                </a:solidFill>
                <a:round/>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04" name="Oval 24"/>
              <p:cNvSpPr>
                <a:spLocks noChangeArrowheads="1"/>
              </p:cNvSpPr>
              <p:nvPr/>
            </p:nvSpPr>
            <p:spPr bwMode="auto">
              <a:xfrm>
                <a:off x="1632" y="4704"/>
                <a:ext cx="240" cy="96"/>
              </a:xfrm>
              <a:prstGeom prst="ellipse">
                <a:avLst/>
              </a:prstGeom>
              <a:noFill/>
              <a:ln w="38100">
                <a:solidFill>
                  <a:srgbClr val="9900FF"/>
                </a:solidFill>
                <a:round/>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05" name="Line 25"/>
              <p:cNvSpPr>
                <a:spLocks noChangeShapeType="1"/>
              </p:cNvSpPr>
              <p:nvPr/>
            </p:nvSpPr>
            <p:spPr bwMode="auto">
              <a:xfrm>
                <a:off x="1632" y="4560"/>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06" name="Line 26"/>
              <p:cNvSpPr>
                <a:spLocks noChangeShapeType="1"/>
              </p:cNvSpPr>
              <p:nvPr/>
            </p:nvSpPr>
            <p:spPr bwMode="auto">
              <a:xfrm>
                <a:off x="1872" y="4560"/>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grpSp>
          <p:nvGrpSpPr>
            <p:cNvPr id="148507" name="Group 27"/>
            <p:cNvGrpSpPr>
              <a:grpSpLocks/>
            </p:cNvGrpSpPr>
            <p:nvPr/>
          </p:nvGrpSpPr>
          <p:grpSpPr bwMode="auto">
            <a:xfrm>
              <a:off x="2496" y="4512"/>
              <a:ext cx="144" cy="192"/>
              <a:chOff x="1632" y="4512"/>
              <a:chExt cx="240" cy="288"/>
            </a:xfrm>
          </p:grpSpPr>
          <p:sp>
            <p:nvSpPr>
              <p:cNvPr id="148508" name="Oval 28"/>
              <p:cNvSpPr>
                <a:spLocks noChangeArrowheads="1"/>
              </p:cNvSpPr>
              <p:nvPr/>
            </p:nvSpPr>
            <p:spPr bwMode="auto">
              <a:xfrm>
                <a:off x="1632" y="4512"/>
                <a:ext cx="240" cy="96"/>
              </a:xfrm>
              <a:prstGeom prst="ellipse">
                <a:avLst/>
              </a:prstGeom>
              <a:noFill/>
              <a:ln w="38100">
                <a:solidFill>
                  <a:srgbClr val="9900FF"/>
                </a:solidFill>
                <a:round/>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09" name="Oval 29"/>
              <p:cNvSpPr>
                <a:spLocks noChangeArrowheads="1"/>
              </p:cNvSpPr>
              <p:nvPr/>
            </p:nvSpPr>
            <p:spPr bwMode="auto">
              <a:xfrm>
                <a:off x="1632" y="4704"/>
                <a:ext cx="240" cy="96"/>
              </a:xfrm>
              <a:prstGeom prst="ellipse">
                <a:avLst/>
              </a:prstGeom>
              <a:noFill/>
              <a:ln w="38100">
                <a:solidFill>
                  <a:srgbClr val="9900FF"/>
                </a:solidFill>
                <a:round/>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10" name="Line 30"/>
              <p:cNvSpPr>
                <a:spLocks noChangeShapeType="1"/>
              </p:cNvSpPr>
              <p:nvPr/>
            </p:nvSpPr>
            <p:spPr bwMode="auto">
              <a:xfrm>
                <a:off x="1632" y="4560"/>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11" name="Line 31"/>
              <p:cNvSpPr>
                <a:spLocks noChangeShapeType="1"/>
              </p:cNvSpPr>
              <p:nvPr/>
            </p:nvSpPr>
            <p:spPr bwMode="auto">
              <a:xfrm>
                <a:off x="1872" y="4560"/>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grpSp>
          <p:nvGrpSpPr>
            <p:cNvPr id="148512" name="Group 32"/>
            <p:cNvGrpSpPr>
              <a:grpSpLocks/>
            </p:cNvGrpSpPr>
            <p:nvPr/>
          </p:nvGrpSpPr>
          <p:grpSpPr bwMode="auto">
            <a:xfrm>
              <a:off x="2880" y="4512"/>
              <a:ext cx="144" cy="192"/>
              <a:chOff x="1632" y="4512"/>
              <a:chExt cx="240" cy="288"/>
            </a:xfrm>
          </p:grpSpPr>
          <p:sp>
            <p:nvSpPr>
              <p:cNvPr id="148513" name="Oval 33"/>
              <p:cNvSpPr>
                <a:spLocks noChangeArrowheads="1"/>
              </p:cNvSpPr>
              <p:nvPr/>
            </p:nvSpPr>
            <p:spPr bwMode="auto">
              <a:xfrm>
                <a:off x="1632" y="4512"/>
                <a:ext cx="240" cy="96"/>
              </a:xfrm>
              <a:prstGeom prst="ellipse">
                <a:avLst/>
              </a:prstGeom>
              <a:noFill/>
              <a:ln w="38100">
                <a:solidFill>
                  <a:srgbClr val="9900FF"/>
                </a:solidFill>
                <a:round/>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14" name="Oval 34"/>
              <p:cNvSpPr>
                <a:spLocks noChangeArrowheads="1"/>
              </p:cNvSpPr>
              <p:nvPr/>
            </p:nvSpPr>
            <p:spPr bwMode="auto">
              <a:xfrm>
                <a:off x="1632" y="4704"/>
                <a:ext cx="240" cy="96"/>
              </a:xfrm>
              <a:prstGeom prst="ellipse">
                <a:avLst/>
              </a:prstGeom>
              <a:noFill/>
              <a:ln w="38100">
                <a:solidFill>
                  <a:srgbClr val="9900FF"/>
                </a:solidFill>
                <a:round/>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15" name="Line 35"/>
              <p:cNvSpPr>
                <a:spLocks noChangeShapeType="1"/>
              </p:cNvSpPr>
              <p:nvPr/>
            </p:nvSpPr>
            <p:spPr bwMode="auto">
              <a:xfrm>
                <a:off x="1632" y="4560"/>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148516" name="Line 36"/>
              <p:cNvSpPr>
                <a:spLocks noChangeShapeType="1"/>
              </p:cNvSpPr>
              <p:nvPr/>
            </p:nvSpPr>
            <p:spPr bwMode="auto">
              <a:xfrm>
                <a:off x="1872" y="4560"/>
                <a:ext cx="0" cy="192"/>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grpSp>
      <p:sp>
        <p:nvSpPr>
          <p:cNvPr id="148517" name="Rectangle 37"/>
          <p:cNvSpPr>
            <a:spLocks noChangeArrowheads="1"/>
          </p:cNvSpPr>
          <p:nvPr/>
        </p:nvSpPr>
        <p:spPr bwMode="auto">
          <a:xfrm>
            <a:off x="8458200" y="685800"/>
            <a:ext cx="1981200" cy="990600"/>
          </a:xfrm>
          <a:prstGeom prst="rect">
            <a:avLst/>
          </a:prstGeom>
          <a:noFill/>
          <a:ln w="38100">
            <a:solidFill>
              <a:srgbClr val="9900FF"/>
            </a:solidFill>
            <a:miter lim="800000"/>
            <a:headEnd/>
            <a:tailEnd/>
          </a:ln>
          <a:effectLst/>
          <a:extLst>
            <a:ext uri="{909E8E84-426E-40DD-AFC4-6F175D3DCCD1}">
              <a14:hiddenFill xmlns:a14="http://schemas.microsoft.com/office/drawing/2010/main">
                <a:solidFill>
                  <a:srgbClr val="9900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es-ES_tradnl" altLang="es-ES_tradnl" b="1">
                <a:solidFill>
                  <a:srgbClr val="0000FF"/>
                </a:solidFill>
              </a:rPr>
              <a:t>VISTA </a:t>
            </a:r>
          </a:p>
          <a:p>
            <a:pPr>
              <a:spcBef>
                <a:spcPct val="0"/>
              </a:spcBef>
            </a:pPr>
            <a:r>
              <a:rPr lang="es-ES_tradnl" altLang="es-ES_tradnl" b="1">
                <a:solidFill>
                  <a:srgbClr val="0000FF"/>
                </a:solidFill>
              </a:rPr>
              <a:t>EXTERNA n</a:t>
            </a:r>
          </a:p>
        </p:txBody>
      </p:sp>
    </p:spTree>
    <p:extLst>
      <p:ext uri="{BB962C8B-B14F-4D97-AF65-F5344CB8AC3E}">
        <p14:creationId xmlns:p14="http://schemas.microsoft.com/office/powerpoint/2010/main" val="193727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iterate type="wd">
                                    <p:tmPct val="100000"/>
                                  </p:iterate>
                                  <p:childTnLst>
                                    <p:set>
                                      <p:cBhvr>
                                        <p:cTn id="6" dur="1" fill="hold">
                                          <p:stCondLst>
                                            <p:cond delay="0"/>
                                          </p:stCondLst>
                                        </p:cTn>
                                        <p:tgtEl>
                                          <p:spTgt spid="148486"/>
                                        </p:tgtEl>
                                        <p:attrNameLst>
                                          <p:attrName>style.visibility</p:attrName>
                                        </p:attrNameLst>
                                      </p:cBhvr>
                                      <p:to>
                                        <p:strVal val="visible"/>
                                      </p:to>
                                    </p:set>
                                    <p:anim calcmode="lin" valueType="num">
                                      <p:cBhvr additive="base">
                                        <p:cTn id="7" dur="300" fill="hold"/>
                                        <p:tgtEl>
                                          <p:spTgt spid="148486"/>
                                        </p:tgtEl>
                                        <p:attrNameLst>
                                          <p:attrName>ppt_x</p:attrName>
                                        </p:attrNameLst>
                                      </p:cBhvr>
                                      <p:tavLst>
                                        <p:tav tm="0">
                                          <p:val>
                                            <p:strVal val="0-#ppt_w/2"/>
                                          </p:val>
                                        </p:tav>
                                        <p:tav tm="100000">
                                          <p:val>
                                            <p:strVal val="#ppt_x"/>
                                          </p:val>
                                        </p:tav>
                                      </p:tavLst>
                                    </p:anim>
                                    <p:anim calcmode="lin" valueType="num">
                                      <p:cBhvr additive="base">
                                        <p:cTn id="8" dur="300" fill="hold"/>
                                        <p:tgtEl>
                                          <p:spTgt spid="1484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48483"/>
                                        </p:tgtEl>
                                        <p:attrNameLst>
                                          <p:attrName>style.visibility</p:attrName>
                                        </p:attrNameLst>
                                      </p:cBhvr>
                                      <p:to>
                                        <p:strVal val="visible"/>
                                      </p:to>
                                    </p:set>
                                    <p:anim calcmode="lin" valueType="num">
                                      <p:cBhvr additive="base">
                                        <p:cTn id="13" dur="500" fill="hold"/>
                                        <p:tgtEl>
                                          <p:spTgt spid="148483"/>
                                        </p:tgtEl>
                                        <p:attrNameLst>
                                          <p:attrName>ppt_x</p:attrName>
                                        </p:attrNameLst>
                                      </p:cBhvr>
                                      <p:tavLst>
                                        <p:tav tm="0">
                                          <p:val>
                                            <p:strVal val="1+#ppt_w/2"/>
                                          </p:val>
                                        </p:tav>
                                        <p:tav tm="100000">
                                          <p:val>
                                            <p:strVal val="#ppt_x"/>
                                          </p:val>
                                        </p:tav>
                                      </p:tavLst>
                                    </p:anim>
                                    <p:anim calcmode="lin" valueType="num">
                                      <p:cBhvr additive="base">
                                        <p:cTn id="14" dur="500" fill="hold"/>
                                        <p:tgtEl>
                                          <p:spTgt spid="14848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148487"/>
                                        </p:tgtEl>
                                        <p:attrNameLst>
                                          <p:attrName>style.visibility</p:attrName>
                                        </p:attrNameLst>
                                      </p:cBhvr>
                                      <p:to>
                                        <p:strVal val="visible"/>
                                      </p:to>
                                    </p:set>
                                    <p:anim calcmode="lin" valueType="num">
                                      <p:cBhvr additive="base">
                                        <p:cTn id="19" dur="75" fill="hold"/>
                                        <p:tgtEl>
                                          <p:spTgt spid="148487"/>
                                        </p:tgtEl>
                                        <p:attrNameLst>
                                          <p:attrName>ppt_x</p:attrName>
                                        </p:attrNameLst>
                                      </p:cBhvr>
                                      <p:tavLst>
                                        <p:tav tm="0">
                                          <p:val>
                                            <p:strVal val="1+#ppt_w/2"/>
                                          </p:val>
                                        </p:tav>
                                        <p:tav tm="100000">
                                          <p:val>
                                            <p:strVal val="#ppt_x"/>
                                          </p:val>
                                        </p:tav>
                                      </p:tavLst>
                                    </p:anim>
                                    <p:anim calcmode="lin" valueType="num">
                                      <p:cBhvr additive="base">
                                        <p:cTn id="20" dur="75" fill="hold"/>
                                        <p:tgtEl>
                                          <p:spTgt spid="14848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148517"/>
                                        </p:tgtEl>
                                        <p:attrNameLst>
                                          <p:attrName>style.visibility</p:attrName>
                                        </p:attrNameLst>
                                      </p:cBhvr>
                                      <p:to>
                                        <p:strVal val="visible"/>
                                      </p:to>
                                    </p:set>
                                    <p:anim calcmode="lin" valueType="num">
                                      <p:cBhvr additive="base">
                                        <p:cTn id="25" dur="500" fill="hold"/>
                                        <p:tgtEl>
                                          <p:spTgt spid="148517"/>
                                        </p:tgtEl>
                                        <p:attrNameLst>
                                          <p:attrName>ppt_x</p:attrName>
                                        </p:attrNameLst>
                                      </p:cBhvr>
                                      <p:tavLst>
                                        <p:tav tm="0">
                                          <p:val>
                                            <p:strVal val="1+#ppt_w/2"/>
                                          </p:val>
                                        </p:tav>
                                        <p:tav tm="100000">
                                          <p:val>
                                            <p:strVal val="#ppt_x"/>
                                          </p:val>
                                        </p:tav>
                                      </p:tavLst>
                                    </p:anim>
                                    <p:anim calcmode="lin" valueType="num">
                                      <p:cBhvr additive="base">
                                        <p:cTn id="26" dur="500" fill="hold"/>
                                        <p:tgtEl>
                                          <p:spTgt spid="148517"/>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iterate type="wd">
                                    <p:tmPct val="100000"/>
                                  </p:iterate>
                                  <p:childTnLst>
                                    <p:set>
                                      <p:cBhvr>
                                        <p:cTn id="30" dur="1" fill="hold">
                                          <p:stCondLst>
                                            <p:cond delay="0"/>
                                          </p:stCondLst>
                                        </p:cTn>
                                        <p:tgtEl>
                                          <p:spTgt spid="148482"/>
                                        </p:tgtEl>
                                        <p:attrNameLst>
                                          <p:attrName>style.visibility</p:attrName>
                                        </p:attrNameLst>
                                      </p:cBhvr>
                                      <p:to>
                                        <p:strVal val="visible"/>
                                      </p:to>
                                    </p:set>
                                    <p:anim calcmode="lin" valueType="num">
                                      <p:cBhvr additive="base">
                                        <p:cTn id="31" dur="300" fill="hold"/>
                                        <p:tgtEl>
                                          <p:spTgt spid="148482"/>
                                        </p:tgtEl>
                                        <p:attrNameLst>
                                          <p:attrName>ppt_x</p:attrName>
                                        </p:attrNameLst>
                                      </p:cBhvr>
                                      <p:tavLst>
                                        <p:tav tm="0">
                                          <p:val>
                                            <p:strVal val="1+#ppt_w/2"/>
                                          </p:val>
                                        </p:tav>
                                        <p:tav tm="100000">
                                          <p:val>
                                            <p:strVal val="#ppt_x"/>
                                          </p:val>
                                        </p:tav>
                                      </p:tavLst>
                                    </p:anim>
                                    <p:anim calcmode="lin" valueType="num">
                                      <p:cBhvr additive="base">
                                        <p:cTn id="32" dur="300" fill="hold"/>
                                        <p:tgtEl>
                                          <p:spTgt spid="1484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ARPEGIO.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48493"/>
                                        </p:tgtEl>
                                        <p:attrNameLst>
                                          <p:attrName>style.visibility</p:attrName>
                                        </p:attrNameLst>
                                      </p:cBhvr>
                                      <p:to>
                                        <p:strVal val="visible"/>
                                      </p:to>
                                    </p:set>
                                    <p:anim calcmode="lin" valueType="num">
                                      <p:cBhvr additive="base">
                                        <p:cTn id="37" dur="500" fill="hold"/>
                                        <p:tgtEl>
                                          <p:spTgt spid="148493"/>
                                        </p:tgtEl>
                                        <p:attrNameLst>
                                          <p:attrName>ppt_x</p:attrName>
                                        </p:attrNameLst>
                                      </p:cBhvr>
                                      <p:tavLst>
                                        <p:tav tm="0">
                                          <p:val>
                                            <p:strVal val="0-#ppt_w/2"/>
                                          </p:val>
                                        </p:tav>
                                        <p:tav tm="100000">
                                          <p:val>
                                            <p:strVal val="#ppt_x"/>
                                          </p:val>
                                        </p:tav>
                                      </p:tavLst>
                                    </p:anim>
                                    <p:anim calcmode="lin" valueType="num">
                                      <p:cBhvr additive="base">
                                        <p:cTn id="38" dur="500" fill="hold"/>
                                        <p:tgtEl>
                                          <p:spTgt spid="14849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148494"/>
                                        </p:tgtEl>
                                        <p:attrNameLst>
                                          <p:attrName>style.visibility</p:attrName>
                                        </p:attrNameLst>
                                      </p:cBhvr>
                                      <p:to>
                                        <p:strVal val="visible"/>
                                      </p:to>
                                    </p:set>
                                    <p:anim calcmode="lin" valueType="num">
                                      <p:cBhvr additive="base">
                                        <p:cTn id="43" dur="500" fill="hold"/>
                                        <p:tgtEl>
                                          <p:spTgt spid="148494"/>
                                        </p:tgtEl>
                                        <p:attrNameLst>
                                          <p:attrName>ppt_x</p:attrName>
                                        </p:attrNameLst>
                                      </p:cBhvr>
                                      <p:tavLst>
                                        <p:tav tm="0">
                                          <p:val>
                                            <p:strVal val="1+#ppt_w/2"/>
                                          </p:val>
                                        </p:tav>
                                        <p:tav tm="100000">
                                          <p:val>
                                            <p:strVal val="#ppt_x"/>
                                          </p:val>
                                        </p:tav>
                                      </p:tavLst>
                                    </p:anim>
                                    <p:anim calcmode="lin" valueType="num">
                                      <p:cBhvr additive="base">
                                        <p:cTn id="44" dur="500" fill="hold"/>
                                        <p:tgtEl>
                                          <p:spTgt spid="14849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148489"/>
                                        </p:tgtEl>
                                        <p:attrNameLst>
                                          <p:attrName>style.visibility</p:attrName>
                                        </p:attrNameLst>
                                      </p:cBhvr>
                                      <p:to>
                                        <p:strVal val="visible"/>
                                      </p:to>
                                    </p:set>
                                    <p:anim calcmode="lin" valueType="num">
                                      <p:cBhvr additive="base">
                                        <p:cTn id="49" dur="500" fill="hold"/>
                                        <p:tgtEl>
                                          <p:spTgt spid="148489"/>
                                        </p:tgtEl>
                                        <p:attrNameLst>
                                          <p:attrName>ppt_x</p:attrName>
                                        </p:attrNameLst>
                                      </p:cBhvr>
                                      <p:tavLst>
                                        <p:tav tm="0">
                                          <p:val>
                                            <p:strVal val="1+#ppt_w/2"/>
                                          </p:val>
                                        </p:tav>
                                        <p:tav tm="100000">
                                          <p:val>
                                            <p:strVal val="#ppt_x"/>
                                          </p:val>
                                        </p:tav>
                                      </p:tavLst>
                                    </p:anim>
                                    <p:anim calcmode="lin" valueType="num">
                                      <p:cBhvr additive="base">
                                        <p:cTn id="50" dur="500" fill="hold"/>
                                        <p:tgtEl>
                                          <p:spTgt spid="14848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8488"/>
                                        </p:tgtEl>
                                        <p:attrNameLst>
                                          <p:attrName>style.visibility</p:attrName>
                                        </p:attrNameLst>
                                      </p:cBhvr>
                                      <p:to>
                                        <p:strVal val="visible"/>
                                      </p:to>
                                    </p:set>
                                    <p:anim calcmode="lin" valueType="num">
                                      <p:cBhvr additive="base">
                                        <p:cTn id="55" dur="500" fill="hold"/>
                                        <p:tgtEl>
                                          <p:spTgt spid="148488"/>
                                        </p:tgtEl>
                                        <p:attrNameLst>
                                          <p:attrName>ppt_x</p:attrName>
                                        </p:attrNameLst>
                                      </p:cBhvr>
                                      <p:tavLst>
                                        <p:tav tm="0">
                                          <p:val>
                                            <p:strVal val="0-#ppt_w/2"/>
                                          </p:val>
                                        </p:tav>
                                        <p:tav tm="100000">
                                          <p:val>
                                            <p:strVal val="#ppt_x"/>
                                          </p:val>
                                        </p:tav>
                                      </p:tavLst>
                                    </p:anim>
                                    <p:anim calcmode="lin" valueType="num">
                                      <p:cBhvr additive="base">
                                        <p:cTn id="56" dur="500" fill="hold"/>
                                        <p:tgtEl>
                                          <p:spTgt spid="14848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48485"/>
                                        </p:tgtEl>
                                        <p:attrNameLst>
                                          <p:attrName>style.visibility</p:attrName>
                                        </p:attrNameLst>
                                      </p:cBhvr>
                                      <p:to>
                                        <p:strVal val="visible"/>
                                      </p:to>
                                    </p:set>
                                    <p:anim calcmode="lin" valueType="num">
                                      <p:cBhvr additive="base">
                                        <p:cTn id="61" dur="500" fill="hold"/>
                                        <p:tgtEl>
                                          <p:spTgt spid="148485"/>
                                        </p:tgtEl>
                                        <p:attrNameLst>
                                          <p:attrName>ppt_x</p:attrName>
                                        </p:attrNameLst>
                                      </p:cBhvr>
                                      <p:tavLst>
                                        <p:tav tm="0">
                                          <p:val>
                                            <p:strVal val="1+#ppt_w/2"/>
                                          </p:val>
                                        </p:tav>
                                        <p:tav tm="100000">
                                          <p:val>
                                            <p:strVal val="#ppt_x"/>
                                          </p:val>
                                        </p:tav>
                                      </p:tavLst>
                                    </p:anim>
                                    <p:anim calcmode="lin" valueType="num">
                                      <p:cBhvr additive="base">
                                        <p:cTn id="62"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148495"/>
                                        </p:tgtEl>
                                        <p:attrNameLst>
                                          <p:attrName>style.visibility</p:attrName>
                                        </p:attrNameLst>
                                      </p:cBhvr>
                                      <p:to>
                                        <p:strVal val="visible"/>
                                      </p:to>
                                    </p:set>
                                    <p:anim calcmode="lin" valueType="num">
                                      <p:cBhvr additive="base">
                                        <p:cTn id="67" dur="500" fill="hold"/>
                                        <p:tgtEl>
                                          <p:spTgt spid="148495"/>
                                        </p:tgtEl>
                                        <p:attrNameLst>
                                          <p:attrName>ppt_x</p:attrName>
                                        </p:attrNameLst>
                                      </p:cBhvr>
                                      <p:tavLst>
                                        <p:tav tm="0">
                                          <p:val>
                                            <p:strVal val="0-#ppt_w/2"/>
                                          </p:val>
                                        </p:tav>
                                        <p:tav tm="100000">
                                          <p:val>
                                            <p:strVal val="#ppt_x"/>
                                          </p:val>
                                        </p:tav>
                                      </p:tavLst>
                                    </p:anim>
                                    <p:anim calcmode="lin" valueType="num">
                                      <p:cBhvr additive="base">
                                        <p:cTn id="68" dur="500" fill="hold"/>
                                        <p:tgtEl>
                                          <p:spTgt spid="14849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48492"/>
                                        </p:tgtEl>
                                        <p:attrNameLst>
                                          <p:attrName>style.visibility</p:attrName>
                                        </p:attrNameLst>
                                      </p:cBhvr>
                                      <p:to>
                                        <p:strVal val="visible"/>
                                      </p:to>
                                    </p:set>
                                    <p:anim calcmode="lin" valueType="num">
                                      <p:cBhvr additive="base">
                                        <p:cTn id="73" dur="500" fill="hold"/>
                                        <p:tgtEl>
                                          <p:spTgt spid="148492"/>
                                        </p:tgtEl>
                                        <p:attrNameLst>
                                          <p:attrName>ppt_x</p:attrName>
                                        </p:attrNameLst>
                                      </p:cBhvr>
                                      <p:tavLst>
                                        <p:tav tm="0">
                                          <p:val>
                                            <p:strVal val="1+#ppt_w/2"/>
                                          </p:val>
                                        </p:tav>
                                        <p:tav tm="100000">
                                          <p:val>
                                            <p:strVal val="#ppt_x"/>
                                          </p:val>
                                        </p:tav>
                                      </p:tavLst>
                                    </p:anim>
                                    <p:anim calcmode="lin" valueType="num">
                                      <p:cBhvr additive="base">
                                        <p:cTn id="74" dur="500" fill="hold"/>
                                        <p:tgtEl>
                                          <p:spTgt spid="14849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148491"/>
                                        </p:tgtEl>
                                        <p:attrNameLst>
                                          <p:attrName>style.visibility</p:attrName>
                                        </p:attrNameLst>
                                      </p:cBhvr>
                                      <p:to>
                                        <p:strVal val="visible"/>
                                      </p:to>
                                    </p:set>
                                    <p:anim calcmode="lin" valueType="num">
                                      <p:cBhvr additive="base">
                                        <p:cTn id="79" dur="500" fill="hold"/>
                                        <p:tgtEl>
                                          <p:spTgt spid="148491"/>
                                        </p:tgtEl>
                                        <p:attrNameLst>
                                          <p:attrName>ppt_x</p:attrName>
                                        </p:attrNameLst>
                                      </p:cBhvr>
                                      <p:tavLst>
                                        <p:tav tm="0">
                                          <p:val>
                                            <p:strVal val="1+#ppt_w/2"/>
                                          </p:val>
                                        </p:tav>
                                        <p:tav tm="100000">
                                          <p:val>
                                            <p:strVal val="#ppt_x"/>
                                          </p:val>
                                        </p:tav>
                                      </p:tavLst>
                                    </p:anim>
                                    <p:anim calcmode="lin" valueType="num">
                                      <p:cBhvr additive="base">
                                        <p:cTn id="80" dur="500" fill="hold"/>
                                        <p:tgtEl>
                                          <p:spTgt spid="148491"/>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48490"/>
                                        </p:tgtEl>
                                        <p:attrNameLst>
                                          <p:attrName>style.visibility</p:attrName>
                                        </p:attrNameLst>
                                      </p:cBhvr>
                                      <p:to>
                                        <p:strVal val="visible"/>
                                      </p:to>
                                    </p:set>
                                    <p:anim calcmode="lin" valueType="num">
                                      <p:cBhvr additive="base">
                                        <p:cTn id="85" dur="500" fill="hold"/>
                                        <p:tgtEl>
                                          <p:spTgt spid="148490"/>
                                        </p:tgtEl>
                                        <p:attrNameLst>
                                          <p:attrName>ppt_x</p:attrName>
                                        </p:attrNameLst>
                                      </p:cBhvr>
                                      <p:tavLst>
                                        <p:tav tm="0">
                                          <p:val>
                                            <p:strVal val="0-#ppt_w/2"/>
                                          </p:val>
                                        </p:tav>
                                        <p:tav tm="100000">
                                          <p:val>
                                            <p:strVal val="#ppt_x"/>
                                          </p:val>
                                        </p:tav>
                                      </p:tavLst>
                                    </p:anim>
                                    <p:anim calcmode="lin" valueType="num">
                                      <p:cBhvr additive="base">
                                        <p:cTn id="86" dur="500" fill="hold"/>
                                        <p:tgtEl>
                                          <p:spTgt spid="14849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nodeType="clickEffect">
                                  <p:stCondLst>
                                    <p:cond delay="0"/>
                                  </p:stCondLst>
                                  <p:childTnLst>
                                    <p:set>
                                      <p:cBhvr>
                                        <p:cTn id="90" dur="1" fill="hold">
                                          <p:stCondLst>
                                            <p:cond delay="0"/>
                                          </p:stCondLst>
                                        </p:cTn>
                                        <p:tgtEl>
                                          <p:spTgt spid="148496"/>
                                        </p:tgtEl>
                                        <p:attrNameLst>
                                          <p:attrName>style.visibility</p:attrName>
                                        </p:attrNameLst>
                                      </p:cBhvr>
                                      <p:to>
                                        <p:strVal val="visible"/>
                                      </p:to>
                                    </p:set>
                                    <p:anim calcmode="lin" valueType="num">
                                      <p:cBhvr additive="base">
                                        <p:cTn id="91" dur="500" fill="hold"/>
                                        <p:tgtEl>
                                          <p:spTgt spid="148496"/>
                                        </p:tgtEl>
                                        <p:attrNameLst>
                                          <p:attrName>ppt_x</p:attrName>
                                        </p:attrNameLst>
                                      </p:cBhvr>
                                      <p:tavLst>
                                        <p:tav tm="0">
                                          <p:val>
                                            <p:strVal val="0-#ppt_w/2"/>
                                          </p:val>
                                        </p:tav>
                                        <p:tav tm="100000">
                                          <p:val>
                                            <p:strVal val="#ppt_x"/>
                                          </p:val>
                                        </p:tav>
                                      </p:tavLst>
                                    </p:anim>
                                    <p:anim calcmode="lin" valueType="num">
                                      <p:cBhvr additive="base">
                                        <p:cTn id="92" dur="500" fill="hold"/>
                                        <p:tgtEl>
                                          <p:spTgt spid="148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nimBg="1" autoUpdateAnimBg="0"/>
      <p:bldP spid="148485" grpId="0" autoUpdateAnimBg="0"/>
      <p:bldP spid="148486" grpId="0" autoUpdateAnimBg="0"/>
      <p:bldP spid="148487" grpId="0" autoUpdateAnimBg="0"/>
      <p:bldP spid="148488" grpId="0" autoUpdateAnimBg="0"/>
      <p:bldP spid="148489" grpId="0" animBg="1" autoUpdateAnimBg="0"/>
      <p:bldP spid="148490" grpId="0" autoUpdateAnimBg="0"/>
      <p:bldP spid="148491" grpId="0" autoUpdateAnimBg="0"/>
      <p:bldP spid="148492" grpId="0" animBg="1" autoUpdateAnimBg="0"/>
      <p:bldP spid="148493" grpId="0" animBg="1"/>
      <p:bldP spid="148494" grpId="0" animBg="1"/>
      <p:bldP spid="148495" grpId="0" animBg="1"/>
      <p:bldP spid="14851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533400"/>
            <a:ext cx="7772400" cy="1143000"/>
          </a:xfrm>
        </p:spPr>
        <p:txBody>
          <a:bodyPr/>
          <a:lstStyle/>
          <a:p>
            <a:r>
              <a:rPr lang="es-ES_tradnl" altLang="es-ES_tradnl" sz="6600" u="sng">
                <a:solidFill>
                  <a:srgbClr val="990099"/>
                </a:solidFill>
              </a:rPr>
              <a:t>Ejemplos:</a:t>
            </a:r>
            <a:endParaRPr lang="es-ES_tradnl" altLang="es-ES_tradnl" sz="6600">
              <a:solidFill>
                <a:srgbClr val="990099"/>
              </a:solidFill>
            </a:endParaRPr>
          </a:p>
        </p:txBody>
      </p:sp>
      <p:sp>
        <p:nvSpPr>
          <p:cNvPr id="4099" name="Rectangle 3"/>
          <p:cNvSpPr>
            <a:spLocks noGrp="1" noChangeArrowheads="1"/>
          </p:cNvSpPr>
          <p:nvPr>
            <p:ph sz="quarter" idx="13"/>
          </p:nvPr>
        </p:nvSpPr>
        <p:spPr>
          <a:xfrm>
            <a:off x="2209800" y="2438400"/>
            <a:ext cx="7772400" cy="2895600"/>
          </a:xfrm>
        </p:spPr>
        <p:txBody>
          <a:bodyPr>
            <a:normAutofit fontScale="92500" lnSpcReduction="10000"/>
          </a:bodyPr>
          <a:lstStyle/>
          <a:p>
            <a:r>
              <a:rPr lang="es-ES_tradnl" altLang="es-ES_tradnl" sz="5400">
                <a:solidFill>
                  <a:schemeClr val="tx2"/>
                </a:solidFill>
              </a:rPr>
              <a:t>Nombres</a:t>
            </a:r>
          </a:p>
          <a:p>
            <a:r>
              <a:rPr lang="es-ES_tradnl" altLang="es-ES_tradnl" sz="5400">
                <a:solidFill>
                  <a:schemeClr val="tx2"/>
                </a:solidFill>
              </a:rPr>
              <a:t>Números de teléfonos</a:t>
            </a:r>
          </a:p>
          <a:p>
            <a:r>
              <a:rPr lang="es-ES_tradnl" altLang="es-ES_tradnl" sz="5400">
                <a:solidFill>
                  <a:schemeClr val="tx2"/>
                </a:solidFill>
              </a:rPr>
              <a:t>Direcciones</a:t>
            </a:r>
            <a:endParaRPr lang="es-ES_tradnl" altLang="es-ES_tradnl" sz="5400"/>
          </a:p>
        </p:txBody>
      </p:sp>
    </p:spTree>
    <p:extLst>
      <p:ext uri="{BB962C8B-B14F-4D97-AF65-F5344CB8AC3E}">
        <p14:creationId xmlns:p14="http://schemas.microsoft.com/office/powerpoint/2010/main" val="725590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box(out)">
                                      <p:cBhvr>
                                        <p:cTn id="7" dur="500"/>
                                        <p:tgtEl>
                                          <p:spTgt spid="409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calcmode="lin" valueType="num">
                                      <p:cBhvr additive="base">
                                        <p:cTn id="12"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RPEGIO.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99">
                                            <p:txEl>
                                              <p:pRg st="1" end="1"/>
                                            </p:txEl>
                                          </p:spTgt>
                                        </p:tgtEl>
                                        <p:attrNameLst>
                                          <p:attrName>style.visibility</p:attrName>
                                        </p:attrNameLst>
                                      </p:cBhvr>
                                      <p:to>
                                        <p:strVal val="visible"/>
                                      </p:to>
                                    </p:set>
                                    <p:anim calcmode="lin" valueType="num">
                                      <p:cBhvr additive="base">
                                        <p:cTn id="18"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ARPEGIO.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099">
                                            <p:txEl>
                                              <p:pRg st="2" end="2"/>
                                            </p:txEl>
                                          </p:spTgt>
                                        </p:tgtEl>
                                        <p:attrNameLst>
                                          <p:attrName>style.visibility</p:attrName>
                                        </p:attrNameLst>
                                      </p:cBhvr>
                                      <p:to>
                                        <p:strVal val="visible"/>
                                      </p:to>
                                    </p:set>
                                    <p:anim calcmode="lin" valueType="num">
                                      <p:cBhvr additive="base">
                                        <p:cTn id="24"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09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ARPEGI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utoUpdateAnimBg="0"/>
      <p:bldP spid="409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133600" y="1981200"/>
            <a:ext cx="7772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0"/>
              </a:spcBef>
              <a:defRPr sz="4400">
                <a:solidFill>
                  <a:schemeClr val="tx2"/>
                </a:solidFill>
                <a:latin typeface="Times New Roman" charset="0"/>
              </a:defRPr>
            </a:lvl1pPr>
            <a:lvl2pPr>
              <a:spcBef>
                <a:spcPct val="0"/>
              </a:spcBef>
              <a:defRPr sz="4400">
                <a:solidFill>
                  <a:schemeClr val="tx2"/>
                </a:solidFill>
                <a:latin typeface="Times New Roman" charset="0"/>
              </a:defRPr>
            </a:lvl2pPr>
            <a:lvl3pPr>
              <a:spcBef>
                <a:spcPct val="0"/>
              </a:spcBef>
              <a:defRPr sz="4400">
                <a:solidFill>
                  <a:schemeClr val="tx2"/>
                </a:solidFill>
                <a:latin typeface="Times New Roman" charset="0"/>
              </a:defRPr>
            </a:lvl3pPr>
            <a:lvl4pPr>
              <a:spcBef>
                <a:spcPct val="0"/>
              </a:spcBef>
              <a:defRPr sz="4400">
                <a:solidFill>
                  <a:schemeClr val="tx2"/>
                </a:solidFill>
                <a:latin typeface="Times New Roman" charset="0"/>
              </a:defRPr>
            </a:lvl4pPr>
            <a:lvl5pPr>
              <a:spcBef>
                <a:spcPct val="0"/>
              </a:spcBef>
              <a:defRPr sz="4400">
                <a:solidFill>
                  <a:schemeClr val="tx2"/>
                </a:solidFill>
                <a:latin typeface="Times New Roman" charset="0"/>
              </a:defRPr>
            </a:lvl5pPr>
            <a:lvl6pPr marL="457200" algn="ctr" eaLnBrk="0" fontAlgn="base" hangingPunct="0">
              <a:spcBef>
                <a:spcPct val="0"/>
              </a:spcBef>
              <a:spcAft>
                <a:spcPct val="0"/>
              </a:spcAft>
              <a:defRPr sz="4400">
                <a:solidFill>
                  <a:schemeClr val="tx2"/>
                </a:solidFill>
                <a:latin typeface="Times New Roman" charset="0"/>
              </a:defRPr>
            </a:lvl6pPr>
            <a:lvl7pPr marL="914400" algn="ctr" eaLnBrk="0" fontAlgn="base" hangingPunct="0">
              <a:spcBef>
                <a:spcPct val="0"/>
              </a:spcBef>
              <a:spcAft>
                <a:spcPct val="0"/>
              </a:spcAft>
              <a:defRPr sz="4400">
                <a:solidFill>
                  <a:schemeClr val="tx2"/>
                </a:solidFill>
                <a:latin typeface="Times New Roman" charset="0"/>
              </a:defRPr>
            </a:lvl7pPr>
            <a:lvl8pPr marL="1371600" algn="ctr" eaLnBrk="0" fontAlgn="base" hangingPunct="0">
              <a:spcBef>
                <a:spcPct val="0"/>
              </a:spcBef>
              <a:spcAft>
                <a:spcPct val="0"/>
              </a:spcAft>
              <a:defRPr sz="4400">
                <a:solidFill>
                  <a:schemeClr val="tx2"/>
                </a:solidFill>
                <a:latin typeface="Times New Roman" charset="0"/>
              </a:defRPr>
            </a:lvl8pPr>
            <a:lvl9pPr marL="1828800" algn="ctr" eaLnBrk="0" fontAlgn="base" hangingPunct="0">
              <a:spcBef>
                <a:spcPct val="0"/>
              </a:spcBef>
              <a:spcAft>
                <a:spcPct val="0"/>
              </a:spcAft>
              <a:defRPr sz="4400">
                <a:solidFill>
                  <a:schemeClr val="tx2"/>
                </a:solidFill>
                <a:latin typeface="Times New Roman" charset="0"/>
              </a:defRPr>
            </a:lvl9pPr>
          </a:lstStyle>
          <a:p>
            <a:r>
              <a:rPr lang="es-ES_tradnl" altLang="es-ES_tradnl" sz="6600" u="sng">
                <a:solidFill>
                  <a:srgbClr val="990099"/>
                </a:solidFill>
              </a:rPr>
              <a:t>Propiedades Implícitas</a:t>
            </a:r>
          </a:p>
        </p:txBody>
      </p:sp>
    </p:spTree>
    <p:extLst>
      <p:ext uri="{BB962C8B-B14F-4D97-AF65-F5344CB8AC3E}">
        <p14:creationId xmlns:p14="http://schemas.microsoft.com/office/powerpoint/2010/main" val="1594259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300" fill="hold"/>
                                        <p:tgtEl>
                                          <p:spTgt spid="33794">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33794">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sz="quarter" idx="13"/>
          </p:nvPr>
        </p:nvSpPr>
        <p:spPr>
          <a:xfrm>
            <a:off x="1524000" y="2819400"/>
            <a:ext cx="9144000" cy="3200400"/>
          </a:xfrm>
        </p:spPr>
        <p:txBody>
          <a:bodyPr>
            <a:normAutofit fontScale="92500" lnSpcReduction="10000"/>
          </a:bodyPr>
          <a:lstStyle/>
          <a:p>
            <a:pPr marL="666750" indent="-666750"/>
            <a:r>
              <a:rPr lang="es-ES_tradnl" altLang="es-ES_tradnl" sz="4800">
                <a:solidFill>
                  <a:schemeClr val="tx2"/>
                </a:solidFill>
                <a:latin typeface="Bookman Old Style" charset="0"/>
              </a:rPr>
              <a:t>Una BD es un conjunto de datos lógicamente coherente, con cierto significado.</a:t>
            </a:r>
            <a:endParaRPr lang="es-ES_tradnl" altLang="es-ES_tradnl" sz="1000">
              <a:latin typeface="Bookman Old Style" charset="0"/>
            </a:endParaRPr>
          </a:p>
        </p:txBody>
      </p:sp>
      <p:sp>
        <p:nvSpPr>
          <p:cNvPr id="7175" name="Text Box 7"/>
          <p:cNvSpPr txBox="1">
            <a:spLocks noChangeArrowheads="1"/>
          </p:cNvSpPr>
          <p:nvPr/>
        </p:nvSpPr>
        <p:spPr bwMode="auto">
          <a:xfrm>
            <a:off x="1524000" y="8382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1047750" algn="l">
              <a:spcBef>
                <a:spcPct val="0"/>
              </a:spcBef>
              <a:defRPr sz="2400">
                <a:solidFill>
                  <a:schemeClr val="tx1"/>
                </a:solidFill>
                <a:latin typeface="Times New Roman" charset="0"/>
              </a:defRPr>
            </a:lvl2pPr>
            <a:lvl3pPr marL="1238250" algn="l">
              <a:spcBef>
                <a:spcPct val="0"/>
              </a:spcBef>
              <a:defRPr sz="2400">
                <a:solidFill>
                  <a:schemeClr val="tx1"/>
                </a:solidFill>
                <a:latin typeface="Times New Roman" charset="0"/>
              </a:defRPr>
            </a:lvl3pPr>
            <a:lvl4pPr marL="1428750"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chemeClr val="tx2"/>
                </a:solidFill>
                <a:latin typeface="Bookman Old Style" charset="0"/>
              </a:rPr>
              <a:t>Una BD representa algún aspecto del mundo real.</a:t>
            </a:r>
          </a:p>
        </p:txBody>
      </p:sp>
    </p:spTree>
    <p:extLst>
      <p:ext uri="{BB962C8B-B14F-4D97-AF65-F5344CB8AC3E}">
        <p14:creationId xmlns:p14="http://schemas.microsoft.com/office/powerpoint/2010/main" val="572625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ox(out)">
                                      <p:cBhvr>
                                        <p:cTn id="7" dur="500"/>
                                        <p:tgtEl>
                                          <p:spTgt spid="7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1524000" y="1752601"/>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chemeClr val="tx2"/>
                </a:solidFill>
                <a:latin typeface="Bookman Old Style" charset="0"/>
              </a:rPr>
              <a:t>Toda BD se diseña, construye y puebla con datos para un propósito específico.</a:t>
            </a:r>
            <a:endParaRPr lang="es-ES_tradnl" altLang="es-ES_tradnl" sz="4000">
              <a:solidFill>
                <a:schemeClr val="tx2"/>
              </a:solidFill>
              <a:latin typeface="Bookman Old Style" charset="0"/>
            </a:endParaRPr>
          </a:p>
        </p:txBody>
      </p:sp>
    </p:spTree>
    <p:extLst>
      <p:ext uri="{BB962C8B-B14F-4D97-AF65-F5344CB8AC3E}">
        <p14:creationId xmlns:p14="http://schemas.microsoft.com/office/powerpoint/2010/main" val="1238522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524000" y="1600200"/>
            <a:ext cx="9144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0" indent="-666750" algn="l">
              <a:buChar char="•"/>
              <a:defRPr sz="3200">
                <a:solidFill>
                  <a:schemeClr val="tx1"/>
                </a:solidFill>
                <a:latin typeface="Times New Roman" charset="0"/>
              </a:defRPr>
            </a:lvl1pPr>
            <a:lvl2pPr marL="1143000" indent="-285750" algn="l">
              <a:buChar char="–"/>
              <a:defRPr sz="2800">
                <a:solidFill>
                  <a:schemeClr val="tx1"/>
                </a:solidFill>
                <a:latin typeface="Times New Roman" charset="0"/>
              </a:defRPr>
            </a:lvl2pPr>
            <a:lvl3pPr marL="1562100" indent="-228600" algn="l">
              <a:buChar char="•"/>
              <a:defRPr sz="2400">
                <a:solidFill>
                  <a:schemeClr val="tx1"/>
                </a:solidFill>
                <a:latin typeface="Times New Roman" charset="0"/>
              </a:defRPr>
            </a:lvl3pPr>
            <a:lvl4pPr marL="1981200" indent="-228600" algn="l">
              <a:buChar char="–"/>
              <a:defRPr sz="2000">
                <a:solidFill>
                  <a:schemeClr val="tx1"/>
                </a:solidFill>
                <a:latin typeface="Times New Roman" charset="0"/>
              </a:defRPr>
            </a:lvl4pPr>
            <a:lvl5pPr marL="2400300" indent="-228600" algn="l">
              <a:buChar char="»"/>
              <a:defRPr sz="2000">
                <a:solidFill>
                  <a:schemeClr val="tx1"/>
                </a:solidFill>
                <a:latin typeface="Times New Roman" charset="0"/>
              </a:defRPr>
            </a:lvl5pPr>
            <a:lvl6pPr marL="2857500" indent="-228600" eaLnBrk="0" fontAlgn="base" hangingPunct="0">
              <a:spcBef>
                <a:spcPct val="20000"/>
              </a:spcBef>
              <a:spcAft>
                <a:spcPct val="0"/>
              </a:spcAft>
              <a:buChar char="»"/>
              <a:defRPr sz="2000">
                <a:solidFill>
                  <a:schemeClr val="tx1"/>
                </a:solidFill>
                <a:latin typeface="Times New Roman" charset="0"/>
              </a:defRPr>
            </a:lvl6pPr>
            <a:lvl7pPr marL="3314700" indent="-228600" eaLnBrk="0" fontAlgn="base" hangingPunct="0">
              <a:spcBef>
                <a:spcPct val="20000"/>
              </a:spcBef>
              <a:spcAft>
                <a:spcPct val="0"/>
              </a:spcAft>
              <a:buChar char="»"/>
              <a:defRPr sz="2000">
                <a:solidFill>
                  <a:schemeClr val="tx1"/>
                </a:solidFill>
                <a:latin typeface="Times New Roman" charset="0"/>
              </a:defRPr>
            </a:lvl7pPr>
            <a:lvl8pPr marL="3771900" indent="-228600" eaLnBrk="0" fontAlgn="base" hangingPunct="0">
              <a:spcBef>
                <a:spcPct val="20000"/>
              </a:spcBef>
              <a:spcAft>
                <a:spcPct val="0"/>
              </a:spcAft>
              <a:buChar char="»"/>
              <a:defRPr sz="2000">
                <a:solidFill>
                  <a:schemeClr val="tx1"/>
                </a:solidFill>
                <a:latin typeface="Times New Roman" charset="0"/>
              </a:defRPr>
            </a:lvl8pPr>
            <a:lvl9pPr marL="4229100" indent="-228600" eaLnBrk="0" fontAlgn="base" hangingPunct="0">
              <a:spcBef>
                <a:spcPct val="20000"/>
              </a:spcBef>
              <a:spcAft>
                <a:spcPct val="0"/>
              </a:spcAft>
              <a:buChar char="»"/>
              <a:defRPr sz="2000">
                <a:solidFill>
                  <a:schemeClr val="tx1"/>
                </a:solidFill>
                <a:latin typeface="Times New Roman" charset="0"/>
              </a:defRPr>
            </a:lvl9pPr>
          </a:lstStyle>
          <a:p>
            <a:r>
              <a:rPr lang="es-ES_tradnl" altLang="es-ES_tradnl" sz="4800">
                <a:solidFill>
                  <a:schemeClr val="tx2"/>
                </a:solidFill>
                <a:latin typeface="Bookman Old Style" charset="0"/>
              </a:rPr>
              <a:t>Está dirigida a un grupo de usuarios y tienen ciertas aplicaciones preconcebidas que interesan a dichos usuarios.</a:t>
            </a:r>
          </a:p>
          <a:p>
            <a:endParaRPr lang="es-ES_tradnl" altLang="es-ES_tradnl"/>
          </a:p>
        </p:txBody>
      </p:sp>
    </p:spTree>
    <p:extLst>
      <p:ext uri="{BB962C8B-B14F-4D97-AF65-F5344CB8AC3E}">
        <p14:creationId xmlns:p14="http://schemas.microsoft.com/office/powerpoint/2010/main" val="290566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4818">
                                            <p:txEl>
                                              <p:pRg st="0" end="0"/>
                                            </p:txEl>
                                          </p:spTgt>
                                        </p:tgtEl>
                                        <p:attrNameLst>
                                          <p:attrName>ppt_c</p:attrName>
                                        </p:attrNameLst>
                                      </p:cBhvr>
                                      <p:to>
                                        <a:schemeClr val="accent1"/>
                                      </p:to>
                                    </p:animClr>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0" y="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5400"/>
              <a:t>En definitiva una BD :</a:t>
            </a:r>
            <a:endParaRPr lang="es-ES_tradnl" altLang="es-ES_tradnl" sz="3600"/>
          </a:p>
        </p:txBody>
      </p:sp>
      <p:sp>
        <p:nvSpPr>
          <p:cNvPr id="35843" name="Text Box 3"/>
          <p:cNvSpPr txBox="1">
            <a:spLocks noChangeArrowheads="1"/>
          </p:cNvSpPr>
          <p:nvPr/>
        </p:nvSpPr>
        <p:spPr bwMode="auto">
          <a:xfrm>
            <a:off x="1524000" y="1066800"/>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Clr>
                <a:srgbClr val="FF3300"/>
              </a:buClr>
              <a:buFont typeface="Monotype Sorts" charset="2"/>
              <a:buChar char="â"/>
            </a:pPr>
            <a:r>
              <a:rPr lang="es-ES_tradnl" altLang="es-ES_tradnl" sz="5400">
                <a:solidFill>
                  <a:schemeClr val="tx2"/>
                </a:solidFill>
                <a:latin typeface="Bookman Old Style" charset="0"/>
              </a:rPr>
              <a:t>tiene una fuente de la cual derivan los datos.</a:t>
            </a:r>
          </a:p>
        </p:txBody>
      </p:sp>
      <p:sp>
        <p:nvSpPr>
          <p:cNvPr id="35844" name="Text Box 4"/>
          <p:cNvSpPr txBox="1">
            <a:spLocks noChangeArrowheads="1"/>
          </p:cNvSpPr>
          <p:nvPr/>
        </p:nvSpPr>
        <p:spPr bwMode="auto">
          <a:xfrm>
            <a:off x="1524000" y="2743200"/>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Clr>
                <a:srgbClr val="FF3300"/>
              </a:buClr>
              <a:buFont typeface="Monotype Sorts" charset="2"/>
              <a:buChar char="â"/>
            </a:pPr>
            <a:r>
              <a:rPr lang="es-ES_tradnl" altLang="es-ES_tradnl" sz="5400">
                <a:solidFill>
                  <a:schemeClr val="tx2"/>
                </a:solidFill>
                <a:latin typeface="Bookman Old Style" charset="0"/>
              </a:rPr>
              <a:t>Éstos interactúan con el mundo real.</a:t>
            </a:r>
          </a:p>
        </p:txBody>
      </p:sp>
      <p:sp>
        <p:nvSpPr>
          <p:cNvPr id="35846" name="Text Box 6"/>
          <p:cNvSpPr txBox="1">
            <a:spLocks noChangeArrowheads="1"/>
          </p:cNvSpPr>
          <p:nvPr/>
        </p:nvSpPr>
        <p:spPr bwMode="auto">
          <a:xfrm>
            <a:off x="1524000" y="4298951"/>
            <a:ext cx="9144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Clr>
                <a:srgbClr val="FF3300"/>
              </a:buClr>
              <a:buFont typeface="Monotype Sorts" charset="2"/>
              <a:buChar char="â"/>
            </a:pPr>
            <a:r>
              <a:rPr lang="es-ES_tradnl" altLang="es-ES_tradnl" sz="5400">
                <a:solidFill>
                  <a:schemeClr val="tx2"/>
                </a:solidFill>
                <a:latin typeface="Bookman Old Style" charset="0"/>
              </a:rPr>
              <a:t>Y tienen un público que está interesado en el contenido de la BD.</a:t>
            </a:r>
          </a:p>
        </p:txBody>
      </p:sp>
    </p:spTree>
    <p:extLst>
      <p:ext uri="{BB962C8B-B14F-4D97-AF65-F5344CB8AC3E}">
        <p14:creationId xmlns:p14="http://schemas.microsoft.com/office/powerpoint/2010/main" val="170326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BOLID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gtEl>
                                        <p:attrNameLst>
                                          <p:attrName>style.visibility</p:attrName>
                                        </p:attrNameLst>
                                      </p:cBhvr>
                                      <p:to>
                                        <p:strVal val="visible"/>
                                      </p:to>
                                    </p:set>
                                    <p:anim calcmode="lin" valueType="num">
                                      <p:cBhvr additive="base">
                                        <p:cTn id="13" dur="500" fill="hold"/>
                                        <p:tgtEl>
                                          <p:spTgt spid="35843"/>
                                        </p:tgtEl>
                                        <p:attrNameLst>
                                          <p:attrName>ppt_x</p:attrName>
                                        </p:attrNameLst>
                                      </p:cBhvr>
                                      <p:tavLst>
                                        <p:tav tm="0">
                                          <p:val>
                                            <p:strVal val="#ppt_x"/>
                                          </p:val>
                                        </p:tav>
                                        <p:tav tm="100000">
                                          <p:val>
                                            <p:strVal val="#ppt_x"/>
                                          </p:val>
                                        </p:tav>
                                      </p:tavLst>
                                    </p:anim>
                                    <p:anim calcmode="lin" valueType="num">
                                      <p:cBhvr additive="base">
                                        <p:cTn id="1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4"/>
                                        </p:tgtEl>
                                        <p:attrNameLst>
                                          <p:attrName>style.visibility</p:attrName>
                                        </p:attrNameLst>
                                      </p:cBhvr>
                                      <p:to>
                                        <p:strVal val="visible"/>
                                      </p:to>
                                    </p:set>
                                    <p:anim calcmode="lin" valueType="num">
                                      <p:cBhvr additive="base">
                                        <p:cTn id="19" dur="500" fill="hold"/>
                                        <p:tgtEl>
                                          <p:spTgt spid="35844"/>
                                        </p:tgtEl>
                                        <p:attrNameLst>
                                          <p:attrName>ppt_x</p:attrName>
                                        </p:attrNameLst>
                                      </p:cBhvr>
                                      <p:tavLst>
                                        <p:tav tm="0">
                                          <p:val>
                                            <p:strVal val="#ppt_x"/>
                                          </p:val>
                                        </p:tav>
                                        <p:tav tm="100000">
                                          <p:val>
                                            <p:strVal val="#ppt_x"/>
                                          </p:val>
                                        </p:tav>
                                      </p:tavLst>
                                    </p:anim>
                                    <p:anim calcmode="lin" valueType="num">
                                      <p:cBhvr additive="base">
                                        <p:cTn id="20"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6"/>
                                        </p:tgtEl>
                                        <p:attrNameLst>
                                          <p:attrName>style.visibility</p:attrName>
                                        </p:attrNameLst>
                                      </p:cBhvr>
                                      <p:to>
                                        <p:strVal val="visible"/>
                                      </p:to>
                                    </p:set>
                                    <p:anim calcmode="lin" valueType="num">
                                      <p:cBhvr additive="base">
                                        <p:cTn id="25" dur="500" fill="hold"/>
                                        <p:tgtEl>
                                          <p:spTgt spid="35846"/>
                                        </p:tgtEl>
                                        <p:attrNameLst>
                                          <p:attrName>ppt_x</p:attrName>
                                        </p:attrNameLst>
                                      </p:cBhvr>
                                      <p:tavLst>
                                        <p:tav tm="0">
                                          <p:val>
                                            <p:strVal val="#ppt_x"/>
                                          </p:val>
                                        </p:tav>
                                        <p:tav tm="100000">
                                          <p:val>
                                            <p:strVal val="#ppt_x"/>
                                          </p:val>
                                        </p:tav>
                                      </p:tavLst>
                                    </p:anim>
                                    <p:anim calcmode="lin" valueType="num">
                                      <p:cBhvr additive="base">
                                        <p:cTn id="26"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4" grpId="0" autoUpdateAnimBg="0"/>
      <p:bldP spid="3584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676400" y="1447800"/>
            <a:ext cx="822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428750" indent="-1428750" algn="l">
              <a:spcBef>
                <a:spcPct val="0"/>
              </a:spcBef>
              <a:defRPr sz="2400">
                <a:solidFill>
                  <a:schemeClr val="tx1"/>
                </a:solidFill>
                <a:latin typeface="Times New Roman" charset="0"/>
              </a:defRPr>
            </a:lvl1pPr>
            <a:lvl2pPr marL="1619250" algn="l">
              <a:spcBef>
                <a:spcPct val="0"/>
              </a:spcBef>
              <a:defRPr sz="2400">
                <a:solidFill>
                  <a:schemeClr val="tx1"/>
                </a:solidFill>
                <a:latin typeface="Times New Roman" charset="0"/>
              </a:defRPr>
            </a:lvl2pPr>
            <a:lvl3pPr marL="1809750" algn="l">
              <a:spcBef>
                <a:spcPct val="0"/>
              </a:spcBef>
              <a:defRPr sz="2400">
                <a:solidFill>
                  <a:schemeClr val="tx1"/>
                </a:solidFill>
                <a:latin typeface="Times New Roman" charset="0"/>
              </a:defRPr>
            </a:lvl3pPr>
            <a:lvl4pPr marL="2000250" algn="l">
              <a:spcBef>
                <a:spcPct val="0"/>
              </a:spcBef>
              <a:defRPr sz="2400">
                <a:solidFill>
                  <a:schemeClr val="tx1"/>
                </a:solidFill>
                <a:latin typeface="Times New Roman" charset="0"/>
              </a:defRPr>
            </a:lvl4pPr>
            <a:lvl5pPr marL="2190750" algn="l">
              <a:spcBef>
                <a:spcPct val="0"/>
              </a:spcBef>
              <a:defRPr sz="2400">
                <a:solidFill>
                  <a:schemeClr val="tx1"/>
                </a:solidFill>
                <a:latin typeface="Times New Roman" charset="0"/>
              </a:defRPr>
            </a:lvl5pPr>
            <a:lvl6pPr marL="2647950" eaLnBrk="0" fontAlgn="base" hangingPunct="0">
              <a:spcBef>
                <a:spcPct val="0"/>
              </a:spcBef>
              <a:spcAft>
                <a:spcPct val="0"/>
              </a:spcAft>
              <a:defRPr sz="2400">
                <a:solidFill>
                  <a:schemeClr val="tx1"/>
                </a:solidFill>
                <a:latin typeface="Times New Roman" charset="0"/>
              </a:defRPr>
            </a:lvl6pPr>
            <a:lvl7pPr marL="3105150" eaLnBrk="0" fontAlgn="base" hangingPunct="0">
              <a:spcBef>
                <a:spcPct val="0"/>
              </a:spcBef>
              <a:spcAft>
                <a:spcPct val="0"/>
              </a:spcAft>
              <a:defRPr sz="2400">
                <a:solidFill>
                  <a:schemeClr val="tx1"/>
                </a:solidFill>
                <a:latin typeface="Times New Roman" charset="0"/>
              </a:defRPr>
            </a:lvl7pPr>
            <a:lvl8pPr marL="3562350" eaLnBrk="0" fontAlgn="base" hangingPunct="0">
              <a:spcBef>
                <a:spcPct val="0"/>
              </a:spcBef>
              <a:spcAft>
                <a:spcPct val="0"/>
              </a:spcAft>
              <a:defRPr sz="2400">
                <a:solidFill>
                  <a:schemeClr val="tx1"/>
                </a:solidFill>
                <a:latin typeface="Times New Roman" charset="0"/>
              </a:defRPr>
            </a:lvl8pPr>
            <a:lvl9pPr marL="4019550" eaLnBrk="0" fontAlgn="base" hangingPunct="0">
              <a:spcBef>
                <a:spcPct val="0"/>
              </a:spcBef>
              <a:spcAft>
                <a:spcPct val="0"/>
              </a:spcAft>
              <a:defRPr sz="2400">
                <a:solidFill>
                  <a:schemeClr val="tx1"/>
                </a:solidFill>
                <a:latin typeface="Times New Roman" charset="0"/>
              </a:defRPr>
            </a:lvl9pPr>
          </a:lstStyle>
          <a:p>
            <a:pPr>
              <a:spcBef>
                <a:spcPct val="50000"/>
              </a:spcBef>
              <a:buClr>
                <a:srgbClr val="FF3300"/>
              </a:buClr>
              <a:buFont typeface="Monotype Sorts" charset="2"/>
              <a:buChar char="à"/>
            </a:pPr>
            <a:r>
              <a:rPr lang="es-ES_tradnl" altLang="es-ES_tradnl" sz="5400">
                <a:solidFill>
                  <a:schemeClr val="tx2"/>
                </a:solidFill>
                <a:latin typeface="Bookman Old Style" charset="0"/>
              </a:rPr>
              <a:t>pueden tener cualquier tamaño.</a:t>
            </a:r>
          </a:p>
        </p:txBody>
      </p:sp>
      <p:sp>
        <p:nvSpPr>
          <p:cNvPr id="36867" name="Text Box 3"/>
          <p:cNvSpPr txBox="1">
            <a:spLocks noChangeArrowheads="1"/>
          </p:cNvSpPr>
          <p:nvPr/>
        </p:nvSpPr>
        <p:spPr bwMode="auto">
          <a:xfrm>
            <a:off x="1676400" y="3352800"/>
            <a:ext cx="8991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428750" indent="-1428750" algn="l">
              <a:spcBef>
                <a:spcPct val="0"/>
              </a:spcBef>
              <a:defRPr sz="2400">
                <a:solidFill>
                  <a:schemeClr val="tx1"/>
                </a:solidFill>
                <a:latin typeface="Times New Roman" charset="0"/>
              </a:defRPr>
            </a:lvl1pPr>
            <a:lvl2pPr marL="1714500" algn="l">
              <a:spcBef>
                <a:spcPct val="0"/>
              </a:spcBef>
              <a:defRPr sz="2400">
                <a:solidFill>
                  <a:schemeClr val="tx1"/>
                </a:solidFill>
                <a:latin typeface="Times New Roman" charset="0"/>
              </a:defRPr>
            </a:lvl2pPr>
            <a:lvl3pPr marL="1905000" algn="l">
              <a:spcBef>
                <a:spcPct val="0"/>
              </a:spcBef>
              <a:defRPr sz="2400">
                <a:solidFill>
                  <a:schemeClr val="tx1"/>
                </a:solidFill>
                <a:latin typeface="Times New Roman" charset="0"/>
              </a:defRPr>
            </a:lvl3pPr>
            <a:lvl4pPr marL="2095500" algn="l">
              <a:spcBef>
                <a:spcPct val="0"/>
              </a:spcBef>
              <a:defRPr sz="2400">
                <a:solidFill>
                  <a:schemeClr val="tx1"/>
                </a:solidFill>
                <a:latin typeface="Times New Roman" charset="0"/>
              </a:defRPr>
            </a:lvl4pPr>
            <a:lvl5pPr marL="2286000" algn="l">
              <a:spcBef>
                <a:spcPct val="0"/>
              </a:spcBef>
              <a:defRPr sz="2400">
                <a:solidFill>
                  <a:schemeClr val="tx1"/>
                </a:solidFill>
                <a:latin typeface="Times New Roman" charset="0"/>
              </a:defRPr>
            </a:lvl5pPr>
            <a:lvl6pPr marL="2743200" eaLnBrk="0" fontAlgn="base" hangingPunct="0">
              <a:spcBef>
                <a:spcPct val="0"/>
              </a:spcBef>
              <a:spcAft>
                <a:spcPct val="0"/>
              </a:spcAft>
              <a:defRPr sz="2400">
                <a:solidFill>
                  <a:schemeClr val="tx1"/>
                </a:solidFill>
                <a:latin typeface="Times New Roman" charset="0"/>
              </a:defRPr>
            </a:lvl6pPr>
            <a:lvl7pPr marL="3200400" eaLnBrk="0" fontAlgn="base" hangingPunct="0">
              <a:spcBef>
                <a:spcPct val="0"/>
              </a:spcBef>
              <a:spcAft>
                <a:spcPct val="0"/>
              </a:spcAft>
              <a:defRPr sz="2400">
                <a:solidFill>
                  <a:schemeClr val="tx1"/>
                </a:solidFill>
                <a:latin typeface="Times New Roman" charset="0"/>
              </a:defRPr>
            </a:lvl7pPr>
            <a:lvl8pPr marL="3657600" eaLnBrk="0" fontAlgn="base" hangingPunct="0">
              <a:spcBef>
                <a:spcPct val="0"/>
              </a:spcBef>
              <a:spcAft>
                <a:spcPct val="0"/>
              </a:spcAft>
              <a:defRPr sz="2400">
                <a:solidFill>
                  <a:schemeClr val="tx1"/>
                </a:solidFill>
                <a:latin typeface="Times New Roman" charset="0"/>
              </a:defRPr>
            </a:lvl8pPr>
            <a:lvl9pPr marL="4114800" eaLnBrk="0" fontAlgn="base" hangingPunct="0">
              <a:spcBef>
                <a:spcPct val="0"/>
              </a:spcBef>
              <a:spcAft>
                <a:spcPct val="0"/>
              </a:spcAft>
              <a:defRPr sz="2400">
                <a:solidFill>
                  <a:schemeClr val="tx1"/>
                </a:solidFill>
                <a:latin typeface="Times New Roman" charset="0"/>
              </a:defRPr>
            </a:lvl9pPr>
          </a:lstStyle>
          <a:p>
            <a:pPr>
              <a:spcBef>
                <a:spcPct val="50000"/>
              </a:spcBef>
              <a:buClr>
                <a:srgbClr val="FF3300"/>
              </a:buClr>
              <a:buFont typeface="Monotype Sorts" charset="2"/>
              <a:buChar char="à"/>
            </a:pPr>
            <a:r>
              <a:rPr lang="es-ES_tradnl" altLang="es-ES_tradnl" sz="5400">
                <a:solidFill>
                  <a:schemeClr val="tx2"/>
                </a:solidFill>
                <a:latin typeface="Bookman Old Style" charset="0"/>
              </a:rPr>
              <a:t>Se pueden generar:</a:t>
            </a:r>
          </a:p>
        </p:txBody>
      </p:sp>
      <p:sp>
        <p:nvSpPr>
          <p:cNvPr id="36868" name="Text Box 4"/>
          <p:cNvSpPr txBox="1">
            <a:spLocks noChangeArrowheads="1"/>
          </p:cNvSpPr>
          <p:nvPr/>
        </p:nvSpPr>
        <p:spPr bwMode="auto">
          <a:xfrm>
            <a:off x="1524000" y="449263"/>
            <a:ext cx="373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381000" algn="l">
              <a:spcBef>
                <a:spcPct val="0"/>
              </a:spcBef>
              <a:defRPr sz="2400">
                <a:solidFill>
                  <a:schemeClr val="tx1"/>
                </a:solidFill>
                <a:latin typeface="Times New Roman" charset="0"/>
              </a:defRPr>
            </a:lvl1pPr>
            <a:lvl2pPr marL="571500" algn="l">
              <a:spcBef>
                <a:spcPct val="0"/>
              </a:spcBef>
              <a:defRPr sz="2400">
                <a:solidFill>
                  <a:schemeClr val="tx1"/>
                </a:solidFill>
                <a:latin typeface="Times New Roman" charset="0"/>
              </a:defRPr>
            </a:lvl2pPr>
            <a:lvl3pPr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5400">
                <a:solidFill>
                  <a:schemeClr val="tx2"/>
                </a:solidFill>
                <a:latin typeface="Bookman Old Style" charset="0"/>
              </a:rPr>
              <a:t>Las BD: </a:t>
            </a:r>
          </a:p>
        </p:txBody>
      </p:sp>
      <p:sp>
        <p:nvSpPr>
          <p:cNvPr id="36869" name="Text Box 5"/>
          <p:cNvSpPr txBox="1">
            <a:spLocks noChangeArrowheads="1"/>
          </p:cNvSpPr>
          <p:nvPr/>
        </p:nvSpPr>
        <p:spPr bwMode="auto">
          <a:xfrm>
            <a:off x="4419600" y="5486400"/>
            <a:ext cx="624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folHlink"/>
              </a:buClr>
              <a:buFont typeface="Monotype Sorts" charset="2"/>
              <a:buChar char="W"/>
            </a:pPr>
            <a:r>
              <a:rPr lang="es-ES_tradnl" altLang="es-ES_tradnl" sz="5400"/>
              <a:t>mecánicamente</a:t>
            </a:r>
            <a:endParaRPr lang="es-ES_tradnl" altLang="es-ES_tradnl" sz="3600"/>
          </a:p>
        </p:txBody>
      </p:sp>
      <p:sp>
        <p:nvSpPr>
          <p:cNvPr id="36870" name="Text Box 6"/>
          <p:cNvSpPr txBox="1">
            <a:spLocks noChangeArrowheads="1"/>
          </p:cNvSpPr>
          <p:nvPr/>
        </p:nvSpPr>
        <p:spPr bwMode="auto">
          <a:xfrm>
            <a:off x="4038600" y="4495800"/>
            <a:ext cx="6096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chemeClr val="folHlink"/>
              </a:buClr>
              <a:buFont typeface="Monotype Sorts" charset="2"/>
              <a:buChar char="W"/>
            </a:pPr>
            <a:r>
              <a:rPr lang="es-ES_tradnl" altLang="es-ES_tradnl" sz="5400"/>
              <a:t>manualmente</a:t>
            </a:r>
          </a:p>
        </p:txBody>
      </p:sp>
    </p:spTree>
    <p:extLst>
      <p:ext uri="{BB962C8B-B14F-4D97-AF65-F5344CB8AC3E}">
        <p14:creationId xmlns:p14="http://schemas.microsoft.com/office/powerpoint/2010/main" val="89548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 calcmode="lin" valueType="num">
                                      <p:cBhvr additive="base">
                                        <p:cTn id="13" dur="500" fill="hold"/>
                                        <p:tgtEl>
                                          <p:spTgt spid="36866"/>
                                        </p:tgtEl>
                                        <p:attrNameLst>
                                          <p:attrName>ppt_x</p:attrName>
                                        </p:attrNameLst>
                                      </p:cBhvr>
                                      <p:tavLst>
                                        <p:tav tm="0">
                                          <p:val>
                                            <p:strVal val="1+#ppt_w/2"/>
                                          </p:val>
                                        </p:tav>
                                        <p:tav tm="100000">
                                          <p:val>
                                            <p:strVal val="#ppt_x"/>
                                          </p:val>
                                        </p:tav>
                                      </p:tavLst>
                                    </p:anim>
                                    <p:anim calcmode="lin" valueType="num">
                                      <p:cBhvr additive="base">
                                        <p:cTn id="14"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6867"/>
                                        </p:tgtEl>
                                        <p:attrNameLst>
                                          <p:attrName>style.visibility</p:attrName>
                                        </p:attrNameLst>
                                      </p:cBhvr>
                                      <p:to>
                                        <p:strVal val="visible"/>
                                      </p:to>
                                    </p:set>
                                    <p:anim calcmode="lin" valueType="num">
                                      <p:cBhvr additive="base">
                                        <p:cTn id="19" dur="500" fill="hold"/>
                                        <p:tgtEl>
                                          <p:spTgt spid="36867"/>
                                        </p:tgtEl>
                                        <p:attrNameLst>
                                          <p:attrName>ppt_x</p:attrName>
                                        </p:attrNameLst>
                                      </p:cBhvr>
                                      <p:tavLst>
                                        <p:tav tm="0">
                                          <p:val>
                                            <p:strVal val="1+#ppt_w/2"/>
                                          </p:val>
                                        </p:tav>
                                        <p:tav tm="100000">
                                          <p:val>
                                            <p:strVal val="#ppt_x"/>
                                          </p:val>
                                        </p:tav>
                                      </p:tavLst>
                                    </p:anim>
                                    <p:anim calcmode="lin" valueType="num">
                                      <p:cBhvr additive="base">
                                        <p:cTn id="20"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70"/>
                                        </p:tgtEl>
                                        <p:attrNameLst>
                                          <p:attrName>style.visibility</p:attrName>
                                        </p:attrNameLst>
                                      </p:cBhvr>
                                      <p:to>
                                        <p:strVal val="visible"/>
                                      </p:to>
                                    </p:set>
                                    <p:anim calcmode="lin" valueType="num">
                                      <p:cBhvr additive="base">
                                        <p:cTn id="25" dur="500" fill="hold"/>
                                        <p:tgtEl>
                                          <p:spTgt spid="36870"/>
                                        </p:tgtEl>
                                        <p:attrNameLst>
                                          <p:attrName>ppt_x</p:attrName>
                                        </p:attrNameLst>
                                      </p:cBhvr>
                                      <p:tavLst>
                                        <p:tav tm="0">
                                          <p:val>
                                            <p:strVal val="0-#ppt_w/2"/>
                                          </p:val>
                                        </p:tav>
                                        <p:tav tm="100000">
                                          <p:val>
                                            <p:strVal val="#ppt_x"/>
                                          </p:val>
                                        </p:tav>
                                      </p:tavLst>
                                    </p:anim>
                                    <p:anim calcmode="lin" valueType="num">
                                      <p:cBhvr additive="base">
                                        <p:cTn id="26"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9"/>
                                        </p:tgtEl>
                                        <p:attrNameLst>
                                          <p:attrName>style.visibility</p:attrName>
                                        </p:attrNameLst>
                                      </p:cBhvr>
                                      <p:to>
                                        <p:strVal val="visible"/>
                                      </p:to>
                                    </p:set>
                                    <p:anim calcmode="lin" valueType="num">
                                      <p:cBhvr additive="base">
                                        <p:cTn id="31" dur="500" fill="hold"/>
                                        <p:tgtEl>
                                          <p:spTgt spid="36869"/>
                                        </p:tgtEl>
                                        <p:attrNameLst>
                                          <p:attrName>ppt_x</p:attrName>
                                        </p:attrNameLst>
                                      </p:cBhvr>
                                      <p:tavLst>
                                        <p:tav tm="0">
                                          <p:val>
                                            <p:strVal val="0-#ppt_w/2"/>
                                          </p:val>
                                        </p:tav>
                                        <p:tav tm="100000">
                                          <p:val>
                                            <p:strVal val="#ppt_x"/>
                                          </p:val>
                                        </p:tav>
                                      </p:tavLst>
                                    </p:anim>
                                    <p:anim calcmode="lin" valueType="num">
                                      <p:cBhvr additive="base">
                                        <p:cTn id="32"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P spid="36868" grpId="0" autoUpdateAnimBg="0"/>
      <p:bldP spid="36869" grpId="0" autoUpdateAnimBg="0"/>
      <p:bldP spid="368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sz="quarter" idx="13"/>
          </p:nvPr>
        </p:nvSpPr>
        <p:spPr/>
        <p:txBody>
          <a:bodyPr/>
          <a:lstStyle/>
          <a:p>
            <a:r>
              <a:rPr lang="es-EC" b="1" dirty="0"/>
              <a:t>Contexto de las BASE DE DATOS</a:t>
            </a:r>
          </a:p>
          <a:p>
            <a:r>
              <a:rPr lang="es-EC" b="1" dirty="0"/>
              <a:t>GESTORES DE BASE DE DATOS DBMS</a:t>
            </a:r>
            <a:endParaRPr lang="es-ES_tradnl" dirty="0"/>
          </a:p>
          <a:p>
            <a:pPr lvl="0"/>
            <a:r>
              <a:rPr lang="es-EC" dirty="0"/>
              <a:t>Componentes de un entorno de SGBD</a:t>
            </a:r>
            <a:endParaRPr lang="es-ES_tradnl" dirty="0"/>
          </a:p>
          <a:p>
            <a:pPr lvl="0"/>
            <a:r>
              <a:rPr lang="es-EC" dirty="0"/>
              <a:t>Entornos existentes</a:t>
            </a:r>
            <a:endParaRPr lang="es-ES_tradnl" dirty="0"/>
          </a:p>
          <a:p>
            <a:pPr lvl="0"/>
            <a:r>
              <a:rPr lang="es-EC" dirty="0"/>
              <a:t>Instalación</a:t>
            </a:r>
            <a:endParaRPr lang="es-ES_tradnl" dirty="0"/>
          </a:p>
          <a:p>
            <a:pPr lvl="0"/>
            <a:r>
              <a:rPr lang="es-EC" dirty="0"/>
              <a:t>Uso de SGBD</a:t>
            </a:r>
            <a:endParaRPr lang="es-ES_tradnl" dirty="0"/>
          </a:p>
          <a:p>
            <a:endParaRPr lang="es-ES_tradnl" dirty="0"/>
          </a:p>
        </p:txBody>
      </p:sp>
    </p:spTree>
    <p:extLst>
      <p:ext uri="{BB962C8B-B14F-4D97-AF65-F5344CB8AC3E}">
        <p14:creationId xmlns:p14="http://schemas.microsoft.com/office/powerpoint/2010/main" val="79625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524000" y="0"/>
            <a:ext cx="91440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5400"/>
              <a:t>Las BD computarizadas se pueden crear y mantener con un grupo de programas de aplicación escritos específicamente para esa tarea o mediante un Sistema de Gestión de BD.</a:t>
            </a:r>
            <a:endParaRPr lang="es-ES_tradnl" altLang="es-ES_tradnl" sz="3600"/>
          </a:p>
        </p:txBody>
      </p:sp>
    </p:spTree>
    <p:extLst>
      <p:ext uri="{BB962C8B-B14F-4D97-AF65-F5344CB8AC3E}">
        <p14:creationId xmlns:p14="http://schemas.microsoft.com/office/powerpoint/2010/main" val="1809523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300" fill="hold"/>
                                        <p:tgtEl>
                                          <p:spTgt spid="37890"/>
                                        </p:tgtEl>
                                        <p:attrNameLst>
                                          <p:attrName>ppt_x</p:attrName>
                                        </p:attrNameLst>
                                      </p:cBhvr>
                                      <p:tavLst>
                                        <p:tav tm="0">
                                          <p:val>
                                            <p:strVal val="1+#ppt_w/2"/>
                                          </p:val>
                                        </p:tav>
                                        <p:tav tm="100000">
                                          <p:val>
                                            <p:strVal val="#ppt_x"/>
                                          </p:val>
                                        </p:tav>
                                      </p:tavLst>
                                    </p:anim>
                                    <p:anim calcmode="lin" valueType="num">
                                      <p:cBhvr additive="base">
                                        <p:cTn id="8" dur="300" fill="hold"/>
                                        <p:tgtEl>
                                          <p:spTgt spid="378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1066800"/>
            <a:ext cx="7772400" cy="4495800"/>
          </a:xfrm>
        </p:spPr>
        <p:txBody>
          <a:bodyPr/>
          <a:lstStyle/>
          <a:p>
            <a:r>
              <a:rPr lang="es-ES_tradnl" altLang="es-ES_tradnl" sz="7200" b="1">
                <a:solidFill>
                  <a:srgbClr val="990099"/>
                </a:solidFill>
              </a:rPr>
              <a:t>¿Qué es un Sistema de gestión de Bases de Datos (SGBD)?</a:t>
            </a:r>
            <a:endParaRPr lang="es-ES_tradnl" altLang="es-ES_tradnl" sz="2400" b="1">
              <a:solidFill>
                <a:srgbClr val="990099"/>
              </a:solidFill>
            </a:endParaRPr>
          </a:p>
        </p:txBody>
      </p:sp>
    </p:spTree>
    <p:extLst>
      <p:ext uri="{BB962C8B-B14F-4D97-AF65-F5344CB8AC3E}">
        <p14:creationId xmlns:p14="http://schemas.microsoft.com/office/powerpoint/2010/main" val="1097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300" fill="hold"/>
                                        <p:tgtEl>
                                          <p:spTgt spid="17410">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7410">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subTitle" idx="4294967295"/>
          </p:nvPr>
        </p:nvSpPr>
        <p:spPr>
          <a:xfrm>
            <a:off x="0" y="1524000"/>
            <a:ext cx="9144000" cy="3581400"/>
          </a:xfrm>
        </p:spPr>
        <p:txBody>
          <a:bodyPr>
            <a:normAutofit fontScale="85000" lnSpcReduction="10000"/>
          </a:bodyPr>
          <a:lstStyle/>
          <a:p>
            <a:pPr marL="657225" indent="-657225"/>
            <a:r>
              <a:rPr lang="es-ES_tradnl" altLang="es-ES_tradnl" sz="5400">
                <a:solidFill>
                  <a:schemeClr val="tx2"/>
                </a:solidFill>
                <a:latin typeface="Bookman Old Style" charset="0"/>
              </a:rPr>
              <a:t>Es un conjunto de programas que permite a los usuarios </a:t>
            </a:r>
            <a:r>
              <a:rPr lang="es-ES_tradnl" altLang="es-ES_tradnl" sz="5400">
                <a:solidFill>
                  <a:srgbClr val="FF3300"/>
                </a:solidFill>
                <a:latin typeface="Bookman Old Style" charset="0"/>
              </a:rPr>
              <a:t>crear</a:t>
            </a:r>
            <a:r>
              <a:rPr lang="es-ES_tradnl" altLang="es-ES_tradnl" sz="5400">
                <a:solidFill>
                  <a:schemeClr val="tx2"/>
                </a:solidFill>
                <a:latin typeface="Bookman Old Style" charset="0"/>
              </a:rPr>
              <a:t> y </a:t>
            </a:r>
            <a:r>
              <a:rPr lang="es-ES_tradnl" altLang="es-ES_tradnl" sz="5400">
                <a:solidFill>
                  <a:srgbClr val="FF3300"/>
                </a:solidFill>
                <a:latin typeface="Bookman Old Style" charset="0"/>
              </a:rPr>
              <a:t>mantener</a:t>
            </a:r>
            <a:r>
              <a:rPr lang="es-ES_tradnl" altLang="es-ES_tradnl" sz="5400">
                <a:solidFill>
                  <a:schemeClr val="tx2"/>
                </a:solidFill>
                <a:latin typeface="Bookman Old Style" charset="0"/>
              </a:rPr>
              <a:t> una BD.</a:t>
            </a:r>
            <a:endParaRPr lang="es-ES_tradnl" altLang="es-ES_tradnl"/>
          </a:p>
        </p:txBody>
      </p:sp>
    </p:spTree>
    <p:extLst>
      <p:ext uri="{BB962C8B-B14F-4D97-AF65-F5344CB8AC3E}">
        <p14:creationId xmlns:p14="http://schemas.microsoft.com/office/powerpoint/2010/main" val="1270065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ox(out)">
                                      <p:cBhvr>
                                        <p:cTn id="7" dur="500"/>
                                        <p:tgtEl>
                                          <p:spTgt spid="1536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0" y="500063"/>
            <a:ext cx="96012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90500" indent="-190500" algn="l">
              <a:spcBef>
                <a:spcPct val="0"/>
              </a:spcBef>
              <a:defRPr sz="2400">
                <a:solidFill>
                  <a:schemeClr val="tx1"/>
                </a:solidFill>
                <a:latin typeface="Times New Roman" charset="0"/>
              </a:defRPr>
            </a:lvl1pPr>
            <a:lvl2pPr marL="1333500" algn="l">
              <a:spcBef>
                <a:spcPct val="0"/>
              </a:spcBef>
              <a:defRPr sz="2400">
                <a:solidFill>
                  <a:schemeClr val="tx1"/>
                </a:solidFill>
                <a:latin typeface="Times New Roman" charset="0"/>
              </a:defRPr>
            </a:lvl2pPr>
            <a:lvl3pPr marL="1524000" algn="l">
              <a:spcBef>
                <a:spcPct val="0"/>
              </a:spcBef>
              <a:defRPr sz="2400">
                <a:solidFill>
                  <a:schemeClr val="tx1"/>
                </a:solidFill>
                <a:latin typeface="Times New Roman" charset="0"/>
              </a:defRPr>
            </a:lvl3pPr>
            <a:lvl4pPr marL="1714500" algn="l">
              <a:spcBef>
                <a:spcPct val="0"/>
              </a:spcBef>
              <a:defRPr sz="2400">
                <a:solidFill>
                  <a:schemeClr val="tx1"/>
                </a:solidFill>
                <a:latin typeface="Times New Roman" charset="0"/>
              </a:defRPr>
            </a:lvl4pPr>
            <a:lvl5pPr marL="1905000" algn="l">
              <a:spcBef>
                <a:spcPct val="0"/>
              </a:spcBef>
              <a:defRPr sz="2400">
                <a:solidFill>
                  <a:schemeClr val="tx1"/>
                </a:solidFill>
                <a:latin typeface="Times New Roman" charset="0"/>
              </a:defRPr>
            </a:lvl5pPr>
            <a:lvl6pPr marL="2362200" eaLnBrk="0" fontAlgn="base" hangingPunct="0">
              <a:spcBef>
                <a:spcPct val="0"/>
              </a:spcBef>
              <a:spcAft>
                <a:spcPct val="0"/>
              </a:spcAft>
              <a:defRPr sz="2400">
                <a:solidFill>
                  <a:schemeClr val="tx1"/>
                </a:solidFill>
                <a:latin typeface="Times New Roman" charset="0"/>
              </a:defRPr>
            </a:lvl6pPr>
            <a:lvl7pPr marL="2819400" eaLnBrk="0" fontAlgn="base" hangingPunct="0">
              <a:spcBef>
                <a:spcPct val="0"/>
              </a:spcBef>
              <a:spcAft>
                <a:spcPct val="0"/>
              </a:spcAft>
              <a:defRPr sz="2400">
                <a:solidFill>
                  <a:schemeClr val="tx1"/>
                </a:solidFill>
                <a:latin typeface="Times New Roman" charset="0"/>
              </a:defRPr>
            </a:lvl7pPr>
            <a:lvl8pPr marL="3276600" eaLnBrk="0" fontAlgn="base" hangingPunct="0">
              <a:spcBef>
                <a:spcPct val="0"/>
              </a:spcBef>
              <a:spcAft>
                <a:spcPct val="0"/>
              </a:spcAft>
              <a:defRPr sz="2400">
                <a:solidFill>
                  <a:schemeClr val="tx1"/>
                </a:solidFill>
                <a:latin typeface="Times New Roman" charset="0"/>
              </a:defRPr>
            </a:lvl8pPr>
            <a:lvl9pPr marL="3733800" eaLnBrk="0" fontAlgn="base" hangingPunct="0">
              <a:spcBef>
                <a:spcPct val="0"/>
              </a:spcBef>
              <a:spcAft>
                <a:spcPct val="0"/>
              </a:spcAft>
              <a:defRPr sz="2400">
                <a:solidFill>
                  <a:schemeClr val="tx1"/>
                </a:solidFill>
                <a:latin typeface="Times New Roman" charset="0"/>
              </a:defRPr>
            </a:lvl9pPr>
          </a:lstStyle>
          <a:p>
            <a:pPr>
              <a:buFontTx/>
              <a:buChar char="•"/>
            </a:pPr>
            <a:r>
              <a:rPr lang="es-ES_tradnl" altLang="es-ES_tradnl" sz="4800">
                <a:solidFill>
                  <a:schemeClr val="tx2"/>
                </a:solidFill>
                <a:latin typeface="Bookman Old Style" charset="0"/>
              </a:rPr>
              <a:t>Es un sistema de software de propósito general que facilita el proceso de:</a:t>
            </a:r>
          </a:p>
          <a:p>
            <a:r>
              <a:rPr lang="es-ES_tradnl" altLang="es-ES_tradnl" sz="4800" b="1" i="1">
                <a:solidFill>
                  <a:srgbClr val="FF3300"/>
                </a:solidFill>
                <a:latin typeface="Bookman Old Style" charset="0"/>
              </a:rPr>
              <a:t>					definir, </a:t>
            </a:r>
          </a:p>
          <a:p>
            <a:r>
              <a:rPr lang="es-ES_tradnl" altLang="es-ES_tradnl" sz="4800" b="1" i="1">
                <a:solidFill>
                  <a:srgbClr val="FF3300"/>
                </a:solidFill>
                <a:latin typeface="Bookman Old Style" charset="0"/>
              </a:rPr>
              <a:t>					construir  </a:t>
            </a:r>
          </a:p>
          <a:p>
            <a:r>
              <a:rPr lang="es-ES_tradnl" altLang="es-ES_tradnl" sz="4800" b="1" i="1">
                <a:solidFill>
                  <a:srgbClr val="FF3300"/>
                </a:solidFill>
                <a:latin typeface="Bookman Old Style" charset="0"/>
              </a:rPr>
              <a:t>					manipular</a:t>
            </a:r>
            <a:r>
              <a:rPr lang="es-ES_tradnl" altLang="es-ES_tradnl" sz="5400">
                <a:solidFill>
                  <a:schemeClr val="tx2"/>
                </a:solidFill>
                <a:latin typeface="Bookman Old Style" charset="0"/>
              </a:rPr>
              <a:t> </a:t>
            </a:r>
          </a:p>
          <a:p>
            <a:r>
              <a:rPr lang="es-ES_tradnl" altLang="es-ES_tradnl" sz="4800">
                <a:solidFill>
                  <a:schemeClr val="tx2"/>
                </a:solidFill>
                <a:latin typeface="Bookman Old Style" charset="0"/>
              </a:rPr>
              <a:t>BD para diversas aplicaciones</a:t>
            </a:r>
            <a:endParaRPr lang="es-ES_tradnl" altLang="es-ES_tradnl" sz="3600">
              <a:solidFill>
                <a:schemeClr val="tx2"/>
              </a:solidFill>
              <a:latin typeface="Bookman Old Style" charset="0"/>
            </a:endParaRPr>
          </a:p>
        </p:txBody>
      </p:sp>
    </p:spTree>
    <p:extLst>
      <p:ext uri="{BB962C8B-B14F-4D97-AF65-F5344CB8AC3E}">
        <p14:creationId xmlns:p14="http://schemas.microsoft.com/office/powerpoint/2010/main" val="3323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wd">
                                    <p:tmPct val="100000"/>
                                  </p:iterate>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300" fill="hold"/>
                                        <p:tgtEl>
                                          <p:spTgt spid="38914"/>
                                        </p:tgtEl>
                                        <p:attrNameLst>
                                          <p:attrName>ppt_x</p:attrName>
                                        </p:attrNameLst>
                                      </p:cBhvr>
                                      <p:tavLst>
                                        <p:tav tm="0">
                                          <p:val>
                                            <p:strVal val="#ppt_x"/>
                                          </p:val>
                                        </p:tav>
                                        <p:tav tm="100000">
                                          <p:val>
                                            <p:strVal val="#ppt_x"/>
                                          </p:val>
                                        </p:tav>
                                      </p:tavLst>
                                    </p:anim>
                                    <p:anim calcmode="lin" valueType="num">
                                      <p:cBhvr additive="base">
                                        <p:cTn id="8" dur="300" fill="hold"/>
                                        <p:tgtEl>
                                          <p:spTgt spid="38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1524000" y="0"/>
            <a:ext cx="9144000" cy="1600200"/>
          </a:xfrm>
        </p:spPr>
        <p:txBody>
          <a:bodyPr/>
          <a:lstStyle/>
          <a:p>
            <a:pPr algn="l"/>
            <a:r>
              <a:rPr lang="es-ES_tradnl" altLang="es-ES_tradnl" sz="5400">
                <a:latin typeface="Bookman Old Style" charset="0"/>
              </a:rPr>
              <a:t>Para</a:t>
            </a:r>
            <a:r>
              <a:rPr lang="es-ES_tradnl" altLang="es-ES_tradnl" sz="5400" b="1" i="1">
                <a:solidFill>
                  <a:srgbClr val="FF3300"/>
                </a:solidFill>
                <a:latin typeface="Bookman Old Style" charset="0"/>
              </a:rPr>
              <a:t> Definir</a:t>
            </a:r>
            <a:r>
              <a:rPr lang="es-ES_tradnl" altLang="es-ES_tradnl" sz="5400">
                <a:solidFill>
                  <a:srgbClr val="FF3300"/>
                </a:solidFill>
                <a:latin typeface="Bookman Old Style" charset="0"/>
              </a:rPr>
              <a:t> </a:t>
            </a:r>
            <a:r>
              <a:rPr lang="es-ES_tradnl" altLang="es-ES_tradnl" sz="5400">
                <a:latin typeface="Bookman Old Style" charset="0"/>
              </a:rPr>
              <a:t>una BD hay que especificar:</a:t>
            </a:r>
            <a:endParaRPr lang="es-ES_tradnl" altLang="es-ES_tradnl" sz="4000">
              <a:latin typeface="Bookman Old Style" charset="0"/>
            </a:endParaRPr>
          </a:p>
        </p:txBody>
      </p:sp>
      <p:sp>
        <p:nvSpPr>
          <p:cNvPr id="19460" name="Rectangle 4"/>
          <p:cNvSpPr>
            <a:spLocks noGrp="1" noChangeArrowheads="1"/>
          </p:cNvSpPr>
          <p:nvPr>
            <p:ph sz="quarter" idx="13"/>
          </p:nvPr>
        </p:nvSpPr>
        <p:spPr>
          <a:xfrm>
            <a:off x="1524000" y="4038600"/>
            <a:ext cx="9144000" cy="4343400"/>
          </a:xfrm>
        </p:spPr>
        <p:txBody>
          <a:bodyPr/>
          <a:lstStyle/>
          <a:p>
            <a:pPr marL="571500" indent="-571500">
              <a:buClr>
                <a:srgbClr val="FF3300"/>
              </a:buClr>
              <a:buFont typeface="Monotype Sorts" charset="2"/>
              <a:buChar char="¸"/>
            </a:pPr>
            <a:r>
              <a:rPr lang="es-ES_tradnl" altLang="es-ES_tradnl" sz="5400">
                <a:solidFill>
                  <a:schemeClr val="tx2"/>
                </a:solidFill>
                <a:latin typeface="Bookman Old Style" charset="0"/>
              </a:rPr>
              <a:t>Las</a:t>
            </a:r>
            <a:r>
              <a:rPr lang="es-ES_tradnl" altLang="es-ES_tradnl" sz="5400" b="1">
                <a:solidFill>
                  <a:schemeClr val="tx2"/>
                </a:solidFill>
                <a:latin typeface="Bookman Old Style" charset="0"/>
              </a:rPr>
              <a:t> restricciones de los datos </a:t>
            </a:r>
            <a:r>
              <a:rPr lang="es-ES_tradnl" altLang="es-ES_tradnl" sz="5400">
                <a:solidFill>
                  <a:schemeClr val="tx2"/>
                </a:solidFill>
                <a:latin typeface="Bookman Old Style" charset="0"/>
              </a:rPr>
              <a:t>que se almacenarán en ella.</a:t>
            </a:r>
            <a:endParaRPr lang="es-ES_tradnl" altLang="es-ES_tradnl"/>
          </a:p>
        </p:txBody>
      </p:sp>
      <p:sp>
        <p:nvSpPr>
          <p:cNvPr id="19461" name="Text Box 5"/>
          <p:cNvSpPr txBox="1">
            <a:spLocks noChangeArrowheads="1"/>
          </p:cNvSpPr>
          <p:nvPr/>
        </p:nvSpPr>
        <p:spPr bwMode="auto">
          <a:xfrm>
            <a:off x="1524000" y="29718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rgbClr val="FF3300"/>
              </a:buClr>
              <a:buFont typeface="Monotype Sorts" charset="2"/>
              <a:buChar char="·"/>
            </a:pPr>
            <a:r>
              <a:rPr lang="es-ES_tradnl" altLang="es-ES_tradnl" sz="5400"/>
              <a:t>Los </a:t>
            </a:r>
            <a:r>
              <a:rPr lang="es-ES_tradnl" altLang="es-ES_tradnl" sz="5400" b="1"/>
              <a:t>tipos de datos.</a:t>
            </a:r>
            <a:endParaRPr lang="es-ES_tradnl" altLang="es-ES_tradnl" sz="2000" b="1"/>
          </a:p>
        </p:txBody>
      </p:sp>
      <p:sp>
        <p:nvSpPr>
          <p:cNvPr id="19462" name="Text Box 6"/>
          <p:cNvSpPr txBox="1">
            <a:spLocks noChangeArrowheads="1"/>
          </p:cNvSpPr>
          <p:nvPr/>
        </p:nvSpPr>
        <p:spPr bwMode="auto">
          <a:xfrm>
            <a:off x="1524000" y="1981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rgbClr val="FF3300"/>
              </a:buClr>
              <a:buFont typeface="Monotype Sorts" charset="2"/>
              <a:buChar char="¶"/>
            </a:pPr>
            <a:r>
              <a:rPr lang="es-ES_tradnl" altLang="es-ES_tradnl" sz="5400"/>
              <a:t>Las</a:t>
            </a:r>
            <a:r>
              <a:rPr lang="es-ES_tradnl" altLang="es-ES_tradnl" sz="5400" b="1"/>
              <a:t> estructuras.</a:t>
            </a:r>
            <a:endParaRPr lang="es-ES_tradnl" altLang="es-ES_tradnl" sz="2000" b="1"/>
          </a:p>
        </p:txBody>
      </p:sp>
    </p:spTree>
    <p:extLst>
      <p:ext uri="{BB962C8B-B14F-4D97-AF65-F5344CB8AC3E}">
        <p14:creationId xmlns:p14="http://schemas.microsoft.com/office/powerpoint/2010/main" val="19876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arn(inHorizontal)">
                                      <p:cBhvr>
                                        <p:cTn id="7" dur="500"/>
                                        <p:tgtEl>
                                          <p:spTgt spid="19459"/>
                                        </p:tgtEl>
                                      </p:cBhvr>
                                    </p:animEffect>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 calcmode="lin" valueType="num">
                                      <p:cBhvr additive="base">
                                        <p:cTn id="12" dur="500" fill="hold"/>
                                        <p:tgtEl>
                                          <p:spTgt spid="19462"/>
                                        </p:tgtEl>
                                        <p:attrNameLst>
                                          <p:attrName>ppt_x</p:attrName>
                                        </p:attrNameLst>
                                      </p:cBhvr>
                                      <p:tavLst>
                                        <p:tav tm="0">
                                          <p:val>
                                            <p:strVal val="1+#ppt_w/2"/>
                                          </p:val>
                                        </p:tav>
                                        <p:tav tm="100000">
                                          <p:val>
                                            <p:strVal val="#ppt_x"/>
                                          </p:val>
                                        </p:tav>
                                      </p:tavLst>
                                    </p:anim>
                                    <p:anim calcmode="lin" valueType="num">
                                      <p:cBhvr additive="base">
                                        <p:cTn id="13"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9461"/>
                                        </p:tgtEl>
                                        <p:attrNameLst>
                                          <p:attrName>style.visibility</p:attrName>
                                        </p:attrNameLst>
                                      </p:cBhvr>
                                      <p:to>
                                        <p:strVal val="visible"/>
                                      </p:to>
                                    </p:set>
                                    <p:anim calcmode="lin" valueType="num">
                                      <p:cBhvr additive="base">
                                        <p:cTn id="18" dur="500" fill="hold"/>
                                        <p:tgtEl>
                                          <p:spTgt spid="19461"/>
                                        </p:tgtEl>
                                        <p:attrNameLst>
                                          <p:attrName>ppt_x</p:attrName>
                                        </p:attrNameLst>
                                      </p:cBhvr>
                                      <p:tavLst>
                                        <p:tav tm="0">
                                          <p:val>
                                            <p:strVal val="1+#ppt_w/2"/>
                                          </p:val>
                                        </p:tav>
                                        <p:tav tm="100000">
                                          <p:val>
                                            <p:strVal val="#ppt_x"/>
                                          </p:val>
                                        </p:tav>
                                      </p:tavLst>
                                    </p:anim>
                                    <p:anim calcmode="lin" valueType="num">
                                      <p:cBhvr additive="base">
                                        <p:cTn id="19"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19460">
                                            <p:txEl>
                                              <p:pRg st="0" end="0"/>
                                            </p:txEl>
                                          </p:spTgt>
                                        </p:tgtEl>
                                        <p:attrNameLst>
                                          <p:attrName>style.visibility</p:attrName>
                                        </p:attrNameLst>
                                      </p:cBhvr>
                                      <p:to>
                                        <p:strVal val="visible"/>
                                      </p:to>
                                    </p:set>
                                    <p:anim calcmode="lin" valueType="num">
                                      <p:cBhvr additive="base">
                                        <p:cTn id="24"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rev="1"/>
      <p:bldP spid="19460" grpId="0" build="p" autoUpdateAnimBg="0"/>
      <p:bldP spid="19461" grpId="0" autoUpdateAnimBg="0"/>
      <p:bldP spid="194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1524000" y="2209800"/>
            <a:ext cx="9144000" cy="4648200"/>
          </a:xfrm>
        </p:spPr>
        <p:txBody>
          <a:bodyPr>
            <a:normAutofit fontScale="90000"/>
          </a:bodyPr>
          <a:lstStyle/>
          <a:p>
            <a:pPr algn="l"/>
            <a:r>
              <a:rPr lang="es-ES_tradnl" altLang="es-ES_tradnl" sz="5400">
                <a:latin typeface="Bookman Old Style" charset="0"/>
              </a:rPr>
              <a:t>es el proceso de guardar los datos mismos en algún medio de almacenamiento controlado por el SGBD.</a:t>
            </a:r>
            <a:br>
              <a:rPr lang="es-ES_tradnl" altLang="es-ES_tradnl" sz="5400">
                <a:latin typeface="Bookman Old Style" charset="0"/>
              </a:rPr>
            </a:br>
            <a:endParaRPr lang="es-ES_tradnl" altLang="es-ES_tradnl" sz="5400">
              <a:latin typeface="Bookman Old Style" charset="0"/>
            </a:endParaRPr>
          </a:p>
        </p:txBody>
      </p:sp>
      <p:sp>
        <p:nvSpPr>
          <p:cNvPr id="25604" name="Text Box 4"/>
          <p:cNvSpPr txBox="1">
            <a:spLocks noChangeArrowheads="1"/>
          </p:cNvSpPr>
          <p:nvPr/>
        </p:nvSpPr>
        <p:spPr bwMode="auto">
          <a:xfrm>
            <a:off x="1524000" y="457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5400" b="1" i="1">
                <a:solidFill>
                  <a:srgbClr val="FF3300"/>
                </a:solidFill>
              </a:rPr>
              <a:t>Construir</a:t>
            </a:r>
            <a:r>
              <a:rPr lang="es-ES_tradnl" altLang="es-ES_tradnl" sz="5400"/>
              <a:t> una BD</a:t>
            </a:r>
          </a:p>
        </p:txBody>
      </p:sp>
    </p:spTree>
    <p:extLst>
      <p:ext uri="{BB962C8B-B14F-4D97-AF65-F5344CB8AC3E}">
        <p14:creationId xmlns:p14="http://schemas.microsoft.com/office/powerpoint/2010/main" val="1198874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strips(downLeft)">
                                      <p:cBhvr>
                                        <p:cTn id="7" dur="500"/>
                                        <p:tgtEl>
                                          <p:spTgt spid="25604"/>
                                        </p:tgtEl>
                                      </p:cBhvr>
                                    </p:animEffect>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p:cTn id="12" dur="500" fill="hold"/>
                                        <p:tgtEl>
                                          <p:spTgt spid="25602"/>
                                        </p:tgtEl>
                                        <p:attrNameLst>
                                          <p:attrName>ppt_w</p:attrName>
                                        </p:attrNameLst>
                                      </p:cBhvr>
                                      <p:tavLst>
                                        <p:tav tm="0">
                                          <p:val>
                                            <p:fltVal val="0"/>
                                          </p:val>
                                        </p:tav>
                                        <p:tav tm="100000">
                                          <p:val>
                                            <p:strVal val="#ppt_w"/>
                                          </p:val>
                                        </p:tav>
                                      </p:tavLst>
                                    </p:anim>
                                    <p:anim calcmode="lin" valueType="num">
                                      <p:cBhvr>
                                        <p:cTn id="13" dur="500" fill="hold"/>
                                        <p:tgtEl>
                                          <p:spTgt spid="25602"/>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5602"/>
                                        </p:tgtEl>
                                        <p:attrNameLst>
                                          <p:attrName>ppt_c</p:attrName>
                                        </p:attrNameLst>
                                      </p:cBhvr>
                                      <p:to>
                                        <a:srgbClr val="FF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a:xfrm>
            <a:off x="1524000" y="609600"/>
            <a:ext cx="9144000" cy="2133600"/>
          </a:xfrm>
        </p:spPr>
        <p:txBody>
          <a:bodyPr>
            <a:normAutofit fontScale="90000"/>
          </a:bodyPr>
          <a:lstStyle/>
          <a:p>
            <a:pPr algn="l"/>
            <a:r>
              <a:rPr lang="es-ES_tradnl" altLang="es-ES_tradnl" sz="5400">
                <a:latin typeface="Bookman Old Style" charset="0"/>
              </a:rPr>
              <a:t>En la </a:t>
            </a:r>
            <a:r>
              <a:rPr lang="es-ES_tradnl" altLang="es-ES_tradnl" sz="5400" b="1" i="1">
                <a:solidFill>
                  <a:srgbClr val="FF3300"/>
                </a:solidFill>
                <a:latin typeface="Bookman Old Style" charset="0"/>
              </a:rPr>
              <a:t>manipulación</a:t>
            </a:r>
            <a:r>
              <a:rPr lang="es-ES_tradnl" altLang="es-ES_tradnl" sz="5400">
                <a:latin typeface="Bookman Old Style" charset="0"/>
              </a:rPr>
              <a:t> de una BD intervienen funciones como:</a:t>
            </a:r>
          </a:p>
        </p:txBody>
      </p:sp>
      <p:sp>
        <p:nvSpPr>
          <p:cNvPr id="20486" name="Rectangle 6"/>
          <p:cNvSpPr>
            <a:spLocks noGrp="1" noChangeArrowheads="1"/>
          </p:cNvSpPr>
          <p:nvPr>
            <p:ph sz="quarter" idx="13"/>
          </p:nvPr>
        </p:nvSpPr>
        <p:spPr>
          <a:xfrm>
            <a:off x="2133600" y="3429000"/>
            <a:ext cx="7772400" cy="1752600"/>
          </a:xfrm>
        </p:spPr>
        <p:txBody>
          <a:bodyPr/>
          <a:lstStyle/>
          <a:p>
            <a:pPr>
              <a:buFont typeface="Monotype Sorts" charset="2"/>
              <a:buChar char="ï"/>
            </a:pPr>
            <a:endParaRPr lang="es-ES_tradnl" altLang="es-ES_tradnl">
              <a:solidFill>
                <a:schemeClr val="tx2"/>
              </a:solidFill>
              <a:latin typeface="Bookman Old Style" charset="0"/>
            </a:endParaRPr>
          </a:p>
          <a:p>
            <a:pPr>
              <a:buFont typeface="Monotype Sorts" charset="2"/>
              <a:buChar char="ï"/>
            </a:pPr>
            <a:endParaRPr lang="es-ES_tradnl" altLang="es-ES_tradnl">
              <a:solidFill>
                <a:schemeClr val="tx2"/>
              </a:solidFill>
              <a:latin typeface="Bookman Old Style" charset="0"/>
            </a:endParaRPr>
          </a:p>
          <a:p>
            <a:pPr>
              <a:buFont typeface="Monotype Sorts" charset="2"/>
              <a:buChar char="ï"/>
            </a:pPr>
            <a:endParaRPr lang="es-ES_tradnl" altLang="es-ES_tradnl" sz="4000">
              <a:latin typeface="Bookman Old Style" charset="0"/>
            </a:endParaRPr>
          </a:p>
        </p:txBody>
      </p:sp>
      <p:sp>
        <p:nvSpPr>
          <p:cNvPr id="20487" name="Text Box 7"/>
          <p:cNvSpPr txBox="1">
            <a:spLocks noChangeArrowheads="1"/>
          </p:cNvSpPr>
          <p:nvPr/>
        </p:nvSpPr>
        <p:spPr bwMode="auto">
          <a:xfrm>
            <a:off x="1524000" y="3962400"/>
            <a:ext cx="9448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1143000" algn="l">
              <a:spcBef>
                <a:spcPct val="0"/>
              </a:spcBef>
              <a:defRPr sz="2400">
                <a:solidFill>
                  <a:schemeClr val="tx1"/>
                </a:solidFill>
                <a:latin typeface="Times New Roman" charset="0"/>
              </a:defRPr>
            </a:lvl2pPr>
            <a:lvl3pPr marL="1333500" algn="l">
              <a:spcBef>
                <a:spcPct val="0"/>
              </a:spcBef>
              <a:defRPr sz="2400">
                <a:solidFill>
                  <a:schemeClr val="tx1"/>
                </a:solidFill>
                <a:latin typeface="Times New Roman" charset="0"/>
              </a:defRPr>
            </a:lvl3pPr>
            <a:lvl4pPr marL="1524000"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Clr>
                <a:schemeClr val="folHlink"/>
              </a:buClr>
              <a:buFont typeface="Monotype Sorts" charset="2"/>
              <a:buChar char="v"/>
            </a:pPr>
            <a:r>
              <a:rPr lang="es-ES_tradnl" altLang="es-ES_tradnl" sz="5400">
                <a:solidFill>
                  <a:srgbClr val="FF3300"/>
                </a:solidFill>
                <a:latin typeface="Bookman Old Style" charset="0"/>
              </a:rPr>
              <a:t>consultar</a:t>
            </a:r>
            <a:r>
              <a:rPr lang="es-ES_tradnl" altLang="es-ES_tradnl" sz="5400">
                <a:solidFill>
                  <a:schemeClr val="tx2"/>
                </a:solidFill>
                <a:latin typeface="Bookman Old Style" charset="0"/>
              </a:rPr>
              <a:t> la BD para obtener datos específicos.</a:t>
            </a:r>
            <a:r>
              <a:rPr lang="es-ES_tradnl" altLang="es-ES_tradnl">
                <a:solidFill>
                  <a:schemeClr val="tx2"/>
                </a:solidFill>
                <a:latin typeface="Bookman Old Style" charset="0"/>
              </a:rPr>
              <a:t> </a:t>
            </a:r>
          </a:p>
        </p:txBody>
      </p:sp>
    </p:spTree>
    <p:extLst>
      <p:ext uri="{BB962C8B-B14F-4D97-AF65-F5344CB8AC3E}">
        <p14:creationId xmlns:p14="http://schemas.microsoft.com/office/powerpoint/2010/main" val="1789220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20486">
                                            <p:txEl>
                                              <p:pRg st="0" end="0"/>
                                            </p:txEl>
                                          </p:spTgt>
                                        </p:tgtEl>
                                        <p:attrNameLst>
                                          <p:attrName>style.visibility</p:attrName>
                                        </p:attrNameLst>
                                      </p:cBhvr>
                                      <p:to>
                                        <p:strVal val="visible"/>
                                      </p:to>
                                    </p:set>
                                    <p:animEffect transition="in" filter="box(out)">
                                      <p:cBhvr>
                                        <p:cTn id="7" dur="500"/>
                                        <p:tgtEl>
                                          <p:spTgt spid="2048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 calcmode="lin" valueType="num">
                                      <p:cBhvr additive="base">
                                        <p:cTn id="12"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5">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RPEGIO.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0487"/>
                                        </p:tgtEl>
                                        <p:attrNameLst>
                                          <p:attrName>style.visibility</p:attrName>
                                        </p:attrNameLst>
                                      </p:cBhvr>
                                      <p:to>
                                        <p:strVal val="visible"/>
                                      </p:to>
                                    </p:set>
                                    <p:anim calcmode="lin" valueType="num">
                                      <p:cBhvr additive="base">
                                        <p:cTn id="18" dur="500" fill="hold"/>
                                        <p:tgtEl>
                                          <p:spTgt spid="20487"/>
                                        </p:tgtEl>
                                        <p:attrNameLst>
                                          <p:attrName>ppt_x</p:attrName>
                                        </p:attrNameLst>
                                      </p:cBhvr>
                                      <p:tavLst>
                                        <p:tav tm="0">
                                          <p:val>
                                            <p:strVal val="1+#ppt_w/2"/>
                                          </p:val>
                                        </p:tav>
                                        <p:tav tm="100000">
                                          <p:val>
                                            <p:strVal val="#ppt_x"/>
                                          </p:val>
                                        </p:tav>
                                      </p:tavLst>
                                    </p:anim>
                                    <p:anim calcmode="lin" valueType="num">
                                      <p:cBhvr additive="base">
                                        <p:cTn id="19"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P spid="20486" grpId="0" build="p" autoUpdateAnimBg="0"/>
      <p:bldP spid="204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1524000" y="762001"/>
            <a:ext cx="9144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Clr>
                <a:schemeClr val="folHlink"/>
              </a:buClr>
              <a:buFont typeface="Monotype Sorts" charset="2"/>
              <a:buChar char="v"/>
            </a:pPr>
            <a:r>
              <a:rPr lang="es-ES_tradnl" altLang="es-ES_tradnl" sz="5400">
                <a:solidFill>
                  <a:srgbClr val="FF3300"/>
                </a:solidFill>
                <a:latin typeface="Bookman Old Style" charset="0"/>
              </a:rPr>
              <a:t>actualizar</a:t>
            </a:r>
            <a:r>
              <a:rPr lang="es-ES_tradnl" altLang="es-ES_tradnl" sz="5400">
                <a:solidFill>
                  <a:schemeClr val="tx2"/>
                </a:solidFill>
                <a:latin typeface="Bookman Old Style" charset="0"/>
              </a:rPr>
              <a:t> la BD para reflejar cambios en el minimundo.</a:t>
            </a:r>
            <a:endParaRPr lang="es-ES_tradnl" altLang="es-ES_tradnl">
              <a:solidFill>
                <a:schemeClr val="tx2"/>
              </a:solidFill>
              <a:latin typeface="Bookman Old Style" charset="0"/>
            </a:endParaRPr>
          </a:p>
        </p:txBody>
      </p:sp>
      <p:sp>
        <p:nvSpPr>
          <p:cNvPr id="39941" name="Rectangle 5"/>
          <p:cNvSpPr>
            <a:spLocks noChangeArrowheads="1"/>
          </p:cNvSpPr>
          <p:nvPr/>
        </p:nvSpPr>
        <p:spPr bwMode="auto">
          <a:xfrm>
            <a:off x="1524000" y="4114800"/>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Clr>
                <a:schemeClr val="folHlink"/>
              </a:buClr>
              <a:buFont typeface="Monotype Sorts" charset="2"/>
              <a:buChar char="v"/>
            </a:pPr>
            <a:r>
              <a:rPr lang="es-ES_tradnl" altLang="es-ES_tradnl" sz="5400">
                <a:solidFill>
                  <a:schemeClr val="tx2"/>
                </a:solidFill>
                <a:latin typeface="Bookman Old Style" charset="0"/>
              </a:rPr>
              <a:t>generar </a:t>
            </a:r>
            <a:r>
              <a:rPr lang="es-ES_tradnl" altLang="es-ES_tradnl" sz="5400">
                <a:solidFill>
                  <a:srgbClr val="FF3300"/>
                </a:solidFill>
                <a:latin typeface="Bookman Old Style" charset="0"/>
              </a:rPr>
              <a:t>informes</a:t>
            </a:r>
            <a:r>
              <a:rPr lang="es-ES_tradnl" altLang="es-ES_tradnl" sz="5400">
                <a:solidFill>
                  <a:schemeClr val="tx2"/>
                </a:solidFill>
                <a:latin typeface="Bookman Old Style" charset="0"/>
              </a:rPr>
              <a:t> a partir de los datos.</a:t>
            </a:r>
            <a:r>
              <a:rPr lang="es-ES_tradnl" altLang="es-ES_tradnl" sz="3200">
                <a:latin typeface="Bookman Old Style" charset="0"/>
              </a:rPr>
              <a:t> </a:t>
            </a:r>
          </a:p>
        </p:txBody>
      </p:sp>
    </p:spTree>
    <p:extLst>
      <p:ext uri="{BB962C8B-B14F-4D97-AF65-F5344CB8AC3E}">
        <p14:creationId xmlns:p14="http://schemas.microsoft.com/office/powerpoint/2010/main" val="2226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1+#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animEffect transition="in" filter="strips(downRight)">
                                      <p:cBhvr>
                                        <p:cTn id="13"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7" name="Rectangle 27"/>
          <p:cNvSpPr>
            <a:spLocks noChangeArrowheads="1"/>
          </p:cNvSpPr>
          <p:nvPr/>
        </p:nvSpPr>
        <p:spPr bwMode="auto">
          <a:xfrm>
            <a:off x="1981200" y="304800"/>
            <a:ext cx="335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400" b="1" u="sng">
                <a:solidFill>
                  <a:srgbClr val="FF3300"/>
                </a:solidFill>
              </a:rPr>
              <a:t>Ejemplo 1:</a:t>
            </a:r>
            <a:endParaRPr lang="es-ES_tradnl" altLang="es-ES_tradnl" sz="1600" b="1" u="sng">
              <a:solidFill>
                <a:srgbClr val="FF3300"/>
              </a:solidFill>
            </a:endParaRPr>
          </a:p>
        </p:txBody>
      </p:sp>
      <p:sp>
        <p:nvSpPr>
          <p:cNvPr id="30750" name="Text Box 30"/>
          <p:cNvSpPr txBox="1">
            <a:spLocks noChangeArrowheads="1"/>
          </p:cNvSpPr>
          <p:nvPr/>
        </p:nvSpPr>
        <p:spPr bwMode="auto">
          <a:xfrm>
            <a:off x="1524000" y="15240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800"/>
              <a:t>Una base de datos UTU para mantener información acerca de los estudiantes y los bachilleratos a los que se inscriben.</a:t>
            </a:r>
          </a:p>
        </p:txBody>
      </p:sp>
    </p:spTree>
    <p:extLst>
      <p:ext uri="{BB962C8B-B14F-4D97-AF65-F5344CB8AC3E}">
        <p14:creationId xmlns:p14="http://schemas.microsoft.com/office/powerpoint/2010/main" val="791526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47"/>
                                        </p:tgtEl>
                                        <p:attrNameLst>
                                          <p:attrName>style.visibility</p:attrName>
                                        </p:attrNameLst>
                                      </p:cBhvr>
                                      <p:to>
                                        <p:strVal val="visible"/>
                                      </p:to>
                                    </p:set>
                                    <p:anim calcmode="lin" valueType="num">
                                      <p:cBhvr additive="base">
                                        <p:cTn id="7" dur="500" fill="hold"/>
                                        <p:tgtEl>
                                          <p:spTgt spid="30747"/>
                                        </p:tgtEl>
                                        <p:attrNameLst>
                                          <p:attrName>ppt_x</p:attrName>
                                        </p:attrNameLst>
                                      </p:cBhvr>
                                      <p:tavLst>
                                        <p:tav tm="0">
                                          <p:val>
                                            <p:strVal val="#ppt_x"/>
                                          </p:val>
                                        </p:tav>
                                        <p:tav tm="100000">
                                          <p:val>
                                            <p:strVal val="#ppt_x"/>
                                          </p:val>
                                        </p:tav>
                                      </p:tavLst>
                                    </p:anim>
                                    <p:anim calcmode="lin" valueType="num">
                                      <p:cBhvr additive="base">
                                        <p:cTn id="8" dur="500" fill="hold"/>
                                        <p:tgtEl>
                                          <p:spTgt spid="3074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0750"/>
                                        </p:tgtEl>
                                        <p:attrNameLst>
                                          <p:attrName>style.visibility</p:attrName>
                                        </p:attrNameLst>
                                      </p:cBhvr>
                                      <p:to>
                                        <p:strVal val="visible"/>
                                      </p:to>
                                    </p:set>
                                    <p:anim calcmode="lin" valueType="num">
                                      <p:cBhvr additive="base">
                                        <p:cTn id="13" dur="500" fill="hold"/>
                                        <p:tgtEl>
                                          <p:spTgt spid="30750"/>
                                        </p:tgtEl>
                                        <p:attrNameLst>
                                          <p:attrName>ppt_x</p:attrName>
                                        </p:attrNameLst>
                                      </p:cBhvr>
                                      <p:tavLst>
                                        <p:tav tm="0">
                                          <p:val>
                                            <p:strVal val="0-#ppt_w/2"/>
                                          </p:val>
                                        </p:tav>
                                        <p:tav tm="100000">
                                          <p:val>
                                            <p:strVal val="#ppt_x"/>
                                          </p:val>
                                        </p:tav>
                                      </p:tavLst>
                                    </p:anim>
                                    <p:anim calcmode="lin" valueType="num">
                                      <p:cBhvr additive="base">
                                        <p:cTn id="14" dur="500" fill="hold"/>
                                        <p:tgtEl>
                                          <p:spTgt spid="30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7" grpId="0" autoUpdateAnimBg="0"/>
      <p:bldP spid="3075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676400" y="152400"/>
            <a:ext cx="411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400" b="1">
                <a:solidFill>
                  <a:srgbClr val="FF00FF"/>
                </a:solidFill>
              </a:rPr>
              <a:t>ESTUDIANTE</a:t>
            </a:r>
            <a:endParaRPr lang="es-ES_tradnl" altLang="es-ES_tradnl">
              <a:solidFill>
                <a:srgbClr val="FF00FF"/>
              </a:solidFill>
              <a:latin typeface="Times New Roman" charset="0"/>
            </a:endParaRPr>
          </a:p>
        </p:txBody>
      </p:sp>
      <p:sp>
        <p:nvSpPr>
          <p:cNvPr id="53251" name="Text Box 3"/>
          <p:cNvSpPr txBox="1">
            <a:spLocks noChangeArrowheads="1"/>
          </p:cNvSpPr>
          <p:nvPr/>
        </p:nvSpPr>
        <p:spPr bwMode="auto">
          <a:xfrm>
            <a:off x="1524000" y="1447800"/>
            <a:ext cx="952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 altLang="es-ES_tradnl" b="1"/>
              <a:t>Primer Nom	Primer Ape		C.I.			Edad</a:t>
            </a:r>
          </a:p>
        </p:txBody>
      </p:sp>
      <p:sp>
        <p:nvSpPr>
          <p:cNvPr id="53252" name="Rectangle 4"/>
          <p:cNvSpPr>
            <a:spLocks noChangeArrowheads="1"/>
          </p:cNvSpPr>
          <p:nvPr/>
        </p:nvSpPr>
        <p:spPr bwMode="auto">
          <a:xfrm>
            <a:off x="1524001" y="3048000"/>
            <a:ext cx="9417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 altLang="es-ES_tradnl" dirty="0"/>
              <a:t>María			Pérez			3.345.345-6		18	</a:t>
            </a:r>
            <a:endParaRPr lang="es-ES_tradnl" altLang="es-ES_tradnl" dirty="0"/>
          </a:p>
        </p:txBody>
      </p:sp>
      <p:sp>
        <p:nvSpPr>
          <p:cNvPr id="53253" name="Rectangle 5"/>
          <p:cNvSpPr>
            <a:spLocks noChangeArrowheads="1"/>
          </p:cNvSpPr>
          <p:nvPr/>
        </p:nvSpPr>
        <p:spPr bwMode="auto">
          <a:xfrm>
            <a:off x="1524001" y="3657600"/>
            <a:ext cx="8494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 altLang="es-ES_tradnl"/>
              <a:t>Roberto		Díaz			3.233.555-8		20	</a:t>
            </a:r>
            <a:endParaRPr lang="es-ES_tradnl" altLang="es-ES_tradnl"/>
          </a:p>
        </p:txBody>
      </p:sp>
      <p:sp>
        <p:nvSpPr>
          <p:cNvPr id="53254" name="Rectangle 6"/>
          <p:cNvSpPr>
            <a:spLocks noChangeArrowheads="1"/>
          </p:cNvSpPr>
          <p:nvPr/>
        </p:nvSpPr>
        <p:spPr bwMode="auto">
          <a:xfrm>
            <a:off x="1524001" y="2438400"/>
            <a:ext cx="9417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s-ES" altLang="es-ES_tradnl"/>
              <a:t>José			Rodríguez		2.222.333-5		17	</a:t>
            </a:r>
            <a:endParaRPr lang="es-ES_tradnl" altLang="es-ES_tradnl"/>
          </a:p>
        </p:txBody>
      </p:sp>
      <p:sp>
        <p:nvSpPr>
          <p:cNvPr id="53255" name="Rectangle 7"/>
          <p:cNvSpPr>
            <a:spLocks noChangeArrowheads="1"/>
          </p:cNvSpPr>
          <p:nvPr/>
        </p:nvSpPr>
        <p:spPr bwMode="auto">
          <a:xfrm>
            <a:off x="1524000" y="4343400"/>
            <a:ext cx="78053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s-ES" altLang="es-ES_tradnl"/>
              <a:t>Cristina		Sosa			3.333.333-3		17</a:t>
            </a:r>
            <a:endParaRPr lang="es-ES_tradnl" altLang="es-ES_tradnl"/>
          </a:p>
        </p:txBody>
      </p:sp>
      <p:sp>
        <p:nvSpPr>
          <p:cNvPr id="53256" name="Rectangle 8"/>
          <p:cNvSpPr>
            <a:spLocks noChangeArrowheads="1"/>
          </p:cNvSpPr>
          <p:nvPr/>
        </p:nvSpPr>
        <p:spPr bwMode="auto">
          <a:xfrm>
            <a:off x="1371600" y="4953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s-ES" altLang="es-ES_tradnl"/>
              <a:t>Juan 			Pérez			1.234.567-8		35</a:t>
            </a:r>
          </a:p>
        </p:txBody>
      </p:sp>
    </p:spTree>
    <p:extLst>
      <p:ext uri="{BB962C8B-B14F-4D97-AF65-F5344CB8AC3E}">
        <p14:creationId xmlns:p14="http://schemas.microsoft.com/office/powerpoint/2010/main" val="1674041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1+#ppt_w/2"/>
                                          </p:val>
                                        </p:tav>
                                        <p:tav tm="100000">
                                          <p:val>
                                            <p:strVal val="#ppt_x"/>
                                          </p:val>
                                        </p:tav>
                                      </p:tavLst>
                                    </p:anim>
                                    <p:anim calcmode="lin" valueType="num">
                                      <p:cBhvr additive="base">
                                        <p:cTn id="8" dur="500" fill="hold"/>
                                        <p:tgtEl>
                                          <p:spTgt spid="532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 calcmode="lin" valueType="num">
                                      <p:cBhvr additive="base">
                                        <p:cTn id="13" dur="500" fill="hold"/>
                                        <p:tgtEl>
                                          <p:spTgt spid="53251"/>
                                        </p:tgtEl>
                                        <p:attrNameLst>
                                          <p:attrName>ppt_x</p:attrName>
                                        </p:attrNameLst>
                                      </p:cBhvr>
                                      <p:tavLst>
                                        <p:tav tm="0">
                                          <p:val>
                                            <p:strVal val="#ppt_x"/>
                                          </p:val>
                                        </p:tav>
                                        <p:tav tm="100000">
                                          <p:val>
                                            <p:strVal val="#ppt_x"/>
                                          </p:val>
                                        </p:tav>
                                      </p:tavLst>
                                    </p:anim>
                                    <p:anim calcmode="lin" valueType="num">
                                      <p:cBhvr additive="base">
                                        <p:cTn id="14"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3254"/>
                                        </p:tgtEl>
                                        <p:attrNameLst>
                                          <p:attrName>style.visibility</p:attrName>
                                        </p:attrNameLst>
                                      </p:cBhvr>
                                      <p:to>
                                        <p:strVal val="visible"/>
                                      </p:to>
                                    </p:set>
                                    <p:anim calcmode="lin" valueType="num">
                                      <p:cBhvr additive="base">
                                        <p:cTn id="19" dur="500" fill="hold"/>
                                        <p:tgtEl>
                                          <p:spTgt spid="53254"/>
                                        </p:tgtEl>
                                        <p:attrNameLst>
                                          <p:attrName>ppt_x</p:attrName>
                                        </p:attrNameLst>
                                      </p:cBhvr>
                                      <p:tavLst>
                                        <p:tav tm="0">
                                          <p:val>
                                            <p:strVal val="1+#ppt_w/2"/>
                                          </p:val>
                                        </p:tav>
                                        <p:tav tm="100000">
                                          <p:val>
                                            <p:strVal val="#ppt_x"/>
                                          </p:val>
                                        </p:tav>
                                      </p:tavLst>
                                    </p:anim>
                                    <p:anim calcmode="lin" valueType="num">
                                      <p:cBhvr additive="base">
                                        <p:cTn id="20" dur="500" fill="hold"/>
                                        <p:tgtEl>
                                          <p:spTgt spid="5325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3252"/>
                                        </p:tgtEl>
                                        <p:attrNameLst>
                                          <p:attrName>style.visibility</p:attrName>
                                        </p:attrNameLst>
                                      </p:cBhvr>
                                      <p:to>
                                        <p:strVal val="visible"/>
                                      </p:to>
                                    </p:set>
                                    <p:anim calcmode="lin" valueType="num">
                                      <p:cBhvr additive="base">
                                        <p:cTn id="25" dur="500" fill="hold"/>
                                        <p:tgtEl>
                                          <p:spTgt spid="53252"/>
                                        </p:tgtEl>
                                        <p:attrNameLst>
                                          <p:attrName>ppt_x</p:attrName>
                                        </p:attrNameLst>
                                      </p:cBhvr>
                                      <p:tavLst>
                                        <p:tav tm="0">
                                          <p:val>
                                            <p:strVal val="0-#ppt_w/2"/>
                                          </p:val>
                                        </p:tav>
                                        <p:tav tm="100000">
                                          <p:val>
                                            <p:strVal val="#ppt_x"/>
                                          </p:val>
                                        </p:tav>
                                      </p:tavLst>
                                    </p:anim>
                                    <p:anim calcmode="lin" valueType="num">
                                      <p:cBhvr additive="base">
                                        <p:cTn id="26"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53253"/>
                                        </p:tgtEl>
                                        <p:attrNameLst>
                                          <p:attrName>style.visibility</p:attrName>
                                        </p:attrNameLst>
                                      </p:cBhvr>
                                      <p:to>
                                        <p:strVal val="visible"/>
                                      </p:to>
                                    </p:set>
                                    <p:anim calcmode="lin" valueType="num">
                                      <p:cBhvr>
                                        <p:cTn id="31" dur="500" fill="hold"/>
                                        <p:tgtEl>
                                          <p:spTgt spid="53253"/>
                                        </p:tgtEl>
                                        <p:attrNameLst>
                                          <p:attrName>ppt_x</p:attrName>
                                        </p:attrNameLst>
                                      </p:cBhvr>
                                      <p:tavLst>
                                        <p:tav tm="0">
                                          <p:val>
                                            <p:strVal val="#ppt_x"/>
                                          </p:val>
                                        </p:tav>
                                        <p:tav tm="100000">
                                          <p:val>
                                            <p:strVal val="#ppt_x"/>
                                          </p:val>
                                        </p:tav>
                                      </p:tavLst>
                                    </p:anim>
                                    <p:anim calcmode="lin" valueType="num">
                                      <p:cBhvr>
                                        <p:cTn id="32" dur="500" fill="hold"/>
                                        <p:tgtEl>
                                          <p:spTgt spid="53253"/>
                                        </p:tgtEl>
                                        <p:attrNameLst>
                                          <p:attrName>ppt_y</p:attrName>
                                        </p:attrNameLst>
                                      </p:cBhvr>
                                      <p:tavLst>
                                        <p:tav tm="0">
                                          <p:val>
                                            <p:strVal val="#ppt_y+#ppt_h/2"/>
                                          </p:val>
                                        </p:tav>
                                        <p:tav tm="100000">
                                          <p:val>
                                            <p:strVal val="#ppt_y"/>
                                          </p:val>
                                        </p:tav>
                                      </p:tavLst>
                                    </p:anim>
                                    <p:anim calcmode="lin" valueType="num">
                                      <p:cBhvr>
                                        <p:cTn id="33" dur="500" fill="hold"/>
                                        <p:tgtEl>
                                          <p:spTgt spid="53253"/>
                                        </p:tgtEl>
                                        <p:attrNameLst>
                                          <p:attrName>ppt_w</p:attrName>
                                        </p:attrNameLst>
                                      </p:cBhvr>
                                      <p:tavLst>
                                        <p:tav tm="0">
                                          <p:val>
                                            <p:strVal val="#ppt_w"/>
                                          </p:val>
                                        </p:tav>
                                        <p:tav tm="100000">
                                          <p:val>
                                            <p:strVal val="#ppt_w"/>
                                          </p:val>
                                        </p:tav>
                                      </p:tavLst>
                                    </p:anim>
                                    <p:anim calcmode="lin" valueType="num">
                                      <p:cBhvr>
                                        <p:cTn id="34" dur="500" fill="hold"/>
                                        <p:tgtEl>
                                          <p:spTgt spid="5325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53255"/>
                                        </p:tgtEl>
                                        <p:attrNameLst>
                                          <p:attrName>style.visibility</p:attrName>
                                        </p:attrNameLst>
                                      </p:cBhvr>
                                      <p:to>
                                        <p:strVal val="visible"/>
                                      </p:to>
                                    </p:set>
                                    <p:anim calcmode="lin" valueType="num">
                                      <p:cBhvr>
                                        <p:cTn id="39" dur="500" fill="hold"/>
                                        <p:tgtEl>
                                          <p:spTgt spid="53255"/>
                                        </p:tgtEl>
                                        <p:attrNameLst>
                                          <p:attrName>ppt_x</p:attrName>
                                        </p:attrNameLst>
                                      </p:cBhvr>
                                      <p:tavLst>
                                        <p:tav tm="0">
                                          <p:val>
                                            <p:strVal val="#ppt_x+#ppt_w/2"/>
                                          </p:val>
                                        </p:tav>
                                        <p:tav tm="100000">
                                          <p:val>
                                            <p:strVal val="#ppt_x"/>
                                          </p:val>
                                        </p:tav>
                                      </p:tavLst>
                                    </p:anim>
                                    <p:anim calcmode="lin" valueType="num">
                                      <p:cBhvr>
                                        <p:cTn id="40" dur="500" fill="hold"/>
                                        <p:tgtEl>
                                          <p:spTgt spid="53255"/>
                                        </p:tgtEl>
                                        <p:attrNameLst>
                                          <p:attrName>ppt_y</p:attrName>
                                        </p:attrNameLst>
                                      </p:cBhvr>
                                      <p:tavLst>
                                        <p:tav tm="0">
                                          <p:val>
                                            <p:strVal val="#ppt_y"/>
                                          </p:val>
                                        </p:tav>
                                        <p:tav tm="100000">
                                          <p:val>
                                            <p:strVal val="#ppt_y"/>
                                          </p:val>
                                        </p:tav>
                                      </p:tavLst>
                                    </p:anim>
                                    <p:anim calcmode="lin" valueType="num">
                                      <p:cBhvr>
                                        <p:cTn id="41" dur="500" fill="hold"/>
                                        <p:tgtEl>
                                          <p:spTgt spid="53255"/>
                                        </p:tgtEl>
                                        <p:attrNameLst>
                                          <p:attrName>ppt_w</p:attrName>
                                        </p:attrNameLst>
                                      </p:cBhvr>
                                      <p:tavLst>
                                        <p:tav tm="0">
                                          <p:val>
                                            <p:fltVal val="0"/>
                                          </p:val>
                                        </p:tav>
                                        <p:tav tm="100000">
                                          <p:val>
                                            <p:strVal val="#ppt_w"/>
                                          </p:val>
                                        </p:tav>
                                      </p:tavLst>
                                    </p:anim>
                                    <p:anim calcmode="lin" valueType="num">
                                      <p:cBhvr>
                                        <p:cTn id="42" dur="500" fill="hold"/>
                                        <p:tgtEl>
                                          <p:spTgt spid="53255"/>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53256"/>
                                        </p:tgtEl>
                                        <p:attrNameLst>
                                          <p:attrName>style.visibility</p:attrName>
                                        </p:attrNameLst>
                                      </p:cBhvr>
                                      <p:to>
                                        <p:strVal val="visible"/>
                                      </p:to>
                                    </p:set>
                                    <p:anim calcmode="lin" valueType="num">
                                      <p:cBhvr>
                                        <p:cTn id="47" dur="500" fill="hold"/>
                                        <p:tgtEl>
                                          <p:spTgt spid="53256"/>
                                        </p:tgtEl>
                                        <p:attrNameLst>
                                          <p:attrName>ppt_x</p:attrName>
                                        </p:attrNameLst>
                                      </p:cBhvr>
                                      <p:tavLst>
                                        <p:tav tm="0">
                                          <p:val>
                                            <p:strVal val="#ppt_x"/>
                                          </p:val>
                                        </p:tav>
                                        <p:tav tm="100000">
                                          <p:val>
                                            <p:strVal val="#ppt_x"/>
                                          </p:val>
                                        </p:tav>
                                      </p:tavLst>
                                    </p:anim>
                                    <p:anim calcmode="lin" valueType="num">
                                      <p:cBhvr>
                                        <p:cTn id="48" dur="500" fill="hold"/>
                                        <p:tgtEl>
                                          <p:spTgt spid="53256"/>
                                        </p:tgtEl>
                                        <p:attrNameLst>
                                          <p:attrName>ppt_y</p:attrName>
                                        </p:attrNameLst>
                                      </p:cBhvr>
                                      <p:tavLst>
                                        <p:tav tm="0">
                                          <p:val>
                                            <p:strVal val="#ppt_y-#ppt_h/2"/>
                                          </p:val>
                                        </p:tav>
                                        <p:tav tm="100000">
                                          <p:val>
                                            <p:strVal val="#ppt_y"/>
                                          </p:val>
                                        </p:tav>
                                      </p:tavLst>
                                    </p:anim>
                                    <p:anim calcmode="lin" valueType="num">
                                      <p:cBhvr>
                                        <p:cTn id="49" dur="500" fill="hold"/>
                                        <p:tgtEl>
                                          <p:spTgt spid="53256"/>
                                        </p:tgtEl>
                                        <p:attrNameLst>
                                          <p:attrName>ppt_w</p:attrName>
                                        </p:attrNameLst>
                                      </p:cBhvr>
                                      <p:tavLst>
                                        <p:tav tm="0">
                                          <p:val>
                                            <p:strVal val="#ppt_w"/>
                                          </p:val>
                                        </p:tav>
                                        <p:tav tm="100000">
                                          <p:val>
                                            <p:strVal val="#ppt_w"/>
                                          </p:val>
                                        </p:tav>
                                      </p:tavLst>
                                    </p:anim>
                                    <p:anim calcmode="lin" valueType="num">
                                      <p:cBhvr>
                                        <p:cTn id="50" dur="500" fill="hold"/>
                                        <p:tgtEl>
                                          <p:spTgt spid="532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autoUpdateAnimBg="0"/>
      <p:bldP spid="532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962150" y="285750"/>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0"/>
              </a:spcBef>
              <a:defRPr sz="4400">
                <a:solidFill>
                  <a:schemeClr val="tx2"/>
                </a:solidFill>
                <a:latin typeface="Times New Roman" charset="0"/>
              </a:defRPr>
            </a:lvl1pPr>
            <a:lvl2pPr>
              <a:spcBef>
                <a:spcPct val="0"/>
              </a:spcBef>
              <a:defRPr sz="4400">
                <a:solidFill>
                  <a:schemeClr val="tx2"/>
                </a:solidFill>
                <a:latin typeface="Times New Roman" charset="0"/>
              </a:defRPr>
            </a:lvl2pPr>
            <a:lvl3pPr>
              <a:spcBef>
                <a:spcPct val="0"/>
              </a:spcBef>
              <a:defRPr sz="4400">
                <a:solidFill>
                  <a:schemeClr val="tx2"/>
                </a:solidFill>
                <a:latin typeface="Times New Roman" charset="0"/>
              </a:defRPr>
            </a:lvl3pPr>
            <a:lvl4pPr>
              <a:spcBef>
                <a:spcPct val="0"/>
              </a:spcBef>
              <a:defRPr sz="4400">
                <a:solidFill>
                  <a:schemeClr val="tx2"/>
                </a:solidFill>
                <a:latin typeface="Times New Roman" charset="0"/>
              </a:defRPr>
            </a:lvl4pPr>
            <a:lvl5pPr>
              <a:spcBef>
                <a:spcPct val="0"/>
              </a:spcBef>
              <a:defRPr sz="4400">
                <a:solidFill>
                  <a:schemeClr val="tx2"/>
                </a:solidFill>
                <a:latin typeface="Times New Roman" charset="0"/>
              </a:defRPr>
            </a:lvl5pPr>
            <a:lvl6pPr marL="457200" algn="ctr" eaLnBrk="0" fontAlgn="base" hangingPunct="0">
              <a:spcBef>
                <a:spcPct val="0"/>
              </a:spcBef>
              <a:spcAft>
                <a:spcPct val="0"/>
              </a:spcAft>
              <a:defRPr sz="4400">
                <a:solidFill>
                  <a:schemeClr val="tx2"/>
                </a:solidFill>
                <a:latin typeface="Times New Roman" charset="0"/>
              </a:defRPr>
            </a:lvl6pPr>
            <a:lvl7pPr marL="914400" algn="ctr" eaLnBrk="0" fontAlgn="base" hangingPunct="0">
              <a:spcBef>
                <a:spcPct val="0"/>
              </a:spcBef>
              <a:spcAft>
                <a:spcPct val="0"/>
              </a:spcAft>
              <a:defRPr sz="4400">
                <a:solidFill>
                  <a:schemeClr val="tx2"/>
                </a:solidFill>
                <a:latin typeface="Times New Roman" charset="0"/>
              </a:defRPr>
            </a:lvl7pPr>
            <a:lvl8pPr marL="1371600" algn="ctr" eaLnBrk="0" fontAlgn="base" hangingPunct="0">
              <a:spcBef>
                <a:spcPct val="0"/>
              </a:spcBef>
              <a:spcAft>
                <a:spcPct val="0"/>
              </a:spcAft>
              <a:defRPr sz="4400">
                <a:solidFill>
                  <a:schemeClr val="tx2"/>
                </a:solidFill>
                <a:latin typeface="Times New Roman" charset="0"/>
              </a:defRPr>
            </a:lvl8pPr>
            <a:lvl9pPr marL="1828800" algn="ctr" eaLnBrk="0" fontAlgn="base" hangingPunct="0">
              <a:spcBef>
                <a:spcPct val="0"/>
              </a:spcBef>
              <a:spcAft>
                <a:spcPct val="0"/>
              </a:spcAft>
              <a:defRPr sz="4400">
                <a:solidFill>
                  <a:schemeClr val="tx2"/>
                </a:solidFill>
                <a:latin typeface="Times New Roman" charset="0"/>
              </a:defRPr>
            </a:lvl9pPr>
          </a:lstStyle>
          <a:p>
            <a:pPr algn="ctr"/>
            <a:endParaRPr lang="es-ES_tradnl" altLang="es-ES_tradnl" sz="7200" b="1" dirty="0">
              <a:solidFill>
                <a:schemeClr val="accent1"/>
              </a:solidFill>
            </a:endParaRPr>
          </a:p>
        </p:txBody>
      </p:sp>
      <p:pic>
        <p:nvPicPr>
          <p:cNvPr id="2050" name="Picture 2"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72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nodePh="1">
                                  <p:stCondLst>
                                    <p:cond delay="0"/>
                                  </p:stCondLst>
                                  <p:endCondLst>
                                    <p:cond evt="begin" delay="0">
                                      <p:tn val="5"/>
                                    </p:cond>
                                  </p:endCondLst>
                                  <p:iterate type="wd">
                                    <p:tmPct val="100000"/>
                                  </p:iterate>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3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3174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752600" y="3048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400" b="1">
                <a:solidFill>
                  <a:srgbClr val="FF00FF"/>
                </a:solidFill>
              </a:rPr>
              <a:t>BACHILLERATO</a:t>
            </a:r>
          </a:p>
        </p:txBody>
      </p:sp>
      <p:sp>
        <p:nvSpPr>
          <p:cNvPr id="43011" name="Text Box 3"/>
          <p:cNvSpPr txBox="1">
            <a:spLocks noChangeArrowheads="1"/>
          </p:cNvSpPr>
          <p:nvPr/>
        </p:nvSpPr>
        <p:spPr bwMode="auto">
          <a:xfrm>
            <a:off x="1524000" y="2133601"/>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 altLang="es-ES_tradnl" sz="4000" b="1"/>
              <a:t>Nombre_Bach				Código</a:t>
            </a:r>
            <a:endParaRPr lang="es-ES_tradnl" altLang="es-ES_tradnl">
              <a:latin typeface="Times New Roman" charset="0"/>
            </a:endParaRPr>
          </a:p>
        </p:txBody>
      </p:sp>
      <p:sp>
        <p:nvSpPr>
          <p:cNvPr id="43012" name="Rectangle 4"/>
          <p:cNvSpPr>
            <a:spLocks noChangeArrowheads="1"/>
          </p:cNvSpPr>
          <p:nvPr/>
        </p:nvSpPr>
        <p:spPr bwMode="auto">
          <a:xfrm>
            <a:off x="1524001" y="4267200"/>
            <a:ext cx="75713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 altLang="es-ES_tradnl" sz="4000"/>
              <a:t>Química					Q2		</a:t>
            </a:r>
            <a:endParaRPr lang="es-ES_tradnl" altLang="es-ES_tradnl" sz="4000"/>
          </a:p>
        </p:txBody>
      </p:sp>
      <p:sp>
        <p:nvSpPr>
          <p:cNvPr id="43013" name="Rectangle 5"/>
          <p:cNvSpPr>
            <a:spLocks noChangeArrowheads="1"/>
          </p:cNvSpPr>
          <p:nvPr/>
        </p:nvSpPr>
        <p:spPr bwMode="auto">
          <a:xfrm>
            <a:off x="1600200" y="3717925"/>
            <a:ext cx="61141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s-ES" altLang="es-ES_tradnl" sz="4000"/>
              <a:t>Informática				I1</a:t>
            </a:r>
          </a:p>
        </p:txBody>
      </p:sp>
      <p:sp>
        <p:nvSpPr>
          <p:cNvPr id="43014" name="Rectangle 6"/>
          <p:cNvSpPr>
            <a:spLocks noChangeArrowheads="1"/>
          </p:cNvSpPr>
          <p:nvPr/>
        </p:nvSpPr>
        <p:spPr bwMode="auto">
          <a:xfrm>
            <a:off x="1524000" y="3048000"/>
            <a:ext cx="66479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 altLang="es-ES_tradnl" sz="4000"/>
              <a:t>Termodinámica			T3	</a:t>
            </a:r>
            <a:endParaRPr lang="es-ES_tradnl" altLang="es-ES_tradnl" sz="4000"/>
          </a:p>
        </p:txBody>
      </p:sp>
    </p:spTree>
    <p:extLst>
      <p:ext uri="{BB962C8B-B14F-4D97-AF65-F5344CB8AC3E}">
        <p14:creationId xmlns:p14="http://schemas.microsoft.com/office/powerpoint/2010/main" val="1433222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1+#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iterate type="wd">
                                    <p:tmPct val="100000"/>
                                  </p:iterate>
                                  <p:childTnLst>
                                    <p:set>
                                      <p:cBhvr>
                                        <p:cTn id="12" dur="1" fill="hold">
                                          <p:stCondLst>
                                            <p:cond delay="0"/>
                                          </p:stCondLst>
                                        </p:cTn>
                                        <p:tgtEl>
                                          <p:spTgt spid="43011"/>
                                        </p:tgtEl>
                                        <p:attrNameLst>
                                          <p:attrName>style.visibility</p:attrName>
                                        </p:attrNameLst>
                                      </p:cBhvr>
                                      <p:to>
                                        <p:strVal val="visible"/>
                                      </p:to>
                                    </p:set>
                                    <p:anim calcmode="lin" valueType="num">
                                      <p:cBhvr additive="base">
                                        <p:cTn id="13" dur="300" fill="hold"/>
                                        <p:tgtEl>
                                          <p:spTgt spid="43011"/>
                                        </p:tgtEl>
                                        <p:attrNameLst>
                                          <p:attrName>ppt_x</p:attrName>
                                        </p:attrNameLst>
                                      </p:cBhvr>
                                      <p:tavLst>
                                        <p:tav tm="0">
                                          <p:val>
                                            <p:strVal val="#ppt_x"/>
                                          </p:val>
                                        </p:tav>
                                        <p:tav tm="100000">
                                          <p:val>
                                            <p:strVal val="#ppt_x"/>
                                          </p:val>
                                        </p:tav>
                                      </p:tavLst>
                                    </p:anim>
                                    <p:anim calcmode="lin" valueType="num">
                                      <p:cBhvr additive="base">
                                        <p:cTn id="14" dur="3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3014"/>
                                        </p:tgtEl>
                                        <p:attrNameLst>
                                          <p:attrName>style.visibility</p:attrName>
                                        </p:attrNameLst>
                                      </p:cBhvr>
                                      <p:to>
                                        <p:strVal val="visible"/>
                                      </p:to>
                                    </p:set>
                                    <p:anim calcmode="lin" valueType="num">
                                      <p:cBhvr additive="base">
                                        <p:cTn id="19" dur="500" fill="hold"/>
                                        <p:tgtEl>
                                          <p:spTgt spid="43014"/>
                                        </p:tgtEl>
                                        <p:attrNameLst>
                                          <p:attrName>ppt_x</p:attrName>
                                        </p:attrNameLst>
                                      </p:cBhvr>
                                      <p:tavLst>
                                        <p:tav tm="0">
                                          <p:val>
                                            <p:strVal val="0-#ppt_w/2"/>
                                          </p:val>
                                        </p:tav>
                                        <p:tav tm="100000">
                                          <p:val>
                                            <p:strVal val="#ppt_x"/>
                                          </p:val>
                                        </p:tav>
                                      </p:tavLst>
                                    </p:anim>
                                    <p:anim calcmode="lin" valueType="num">
                                      <p:cBhvr additive="base">
                                        <p:cTn id="20" dur="500" fill="hold"/>
                                        <p:tgtEl>
                                          <p:spTgt spid="4301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grpId="0" nodeType="clickEffect">
                                  <p:stCondLst>
                                    <p:cond delay="0"/>
                                  </p:stCondLst>
                                  <p:childTnLst>
                                    <p:set>
                                      <p:cBhvr>
                                        <p:cTn id="24" dur="1" fill="hold">
                                          <p:stCondLst>
                                            <p:cond delay="0"/>
                                          </p:stCondLst>
                                        </p:cTn>
                                        <p:tgtEl>
                                          <p:spTgt spid="43013"/>
                                        </p:tgtEl>
                                        <p:attrNameLst>
                                          <p:attrName>style.visibility</p:attrName>
                                        </p:attrNameLst>
                                      </p:cBhvr>
                                      <p:to>
                                        <p:strVal val="visible"/>
                                      </p:to>
                                    </p:set>
                                    <p:anim calcmode="lin" valueType="num">
                                      <p:cBhvr>
                                        <p:cTn id="25" dur="500" fill="hold"/>
                                        <p:tgtEl>
                                          <p:spTgt spid="43013"/>
                                        </p:tgtEl>
                                        <p:attrNameLst>
                                          <p:attrName>ppt_x</p:attrName>
                                        </p:attrNameLst>
                                      </p:cBhvr>
                                      <p:tavLst>
                                        <p:tav tm="0">
                                          <p:val>
                                            <p:strVal val="#ppt_x+#ppt_w/2"/>
                                          </p:val>
                                        </p:tav>
                                        <p:tav tm="100000">
                                          <p:val>
                                            <p:strVal val="#ppt_x"/>
                                          </p:val>
                                        </p:tav>
                                      </p:tavLst>
                                    </p:anim>
                                    <p:anim calcmode="lin" valueType="num">
                                      <p:cBhvr>
                                        <p:cTn id="26" dur="500" fill="hold"/>
                                        <p:tgtEl>
                                          <p:spTgt spid="43013"/>
                                        </p:tgtEl>
                                        <p:attrNameLst>
                                          <p:attrName>ppt_y</p:attrName>
                                        </p:attrNameLst>
                                      </p:cBhvr>
                                      <p:tavLst>
                                        <p:tav tm="0">
                                          <p:val>
                                            <p:strVal val="#ppt_y"/>
                                          </p:val>
                                        </p:tav>
                                        <p:tav tm="100000">
                                          <p:val>
                                            <p:strVal val="#ppt_y"/>
                                          </p:val>
                                        </p:tav>
                                      </p:tavLst>
                                    </p:anim>
                                    <p:anim calcmode="lin" valueType="num">
                                      <p:cBhvr>
                                        <p:cTn id="27" dur="500" fill="hold"/>
                                        <p:tgtEl>
                                          <p:spTgt spid="43013"/>
                                        </p:tgtEl>
                                        <p:attrNameLst>
                                          <p:attrName>ppt_w</p:attrName>
                                        </p:attrNameLst>
                                      </p:cBhvr>
                                      <p:tavLst>
                                        <p:tav tm="0">
                                          <p:val>
                                            <p:fltVal val="0"/>
                                          </p:val>
                                        </p:tav>
                                        <p:tav tm="100000">
                                          <p:val>
                                            <p:strVal val="#ppt_w"/>
                                          </p:val>
                                        </p:tav>
                                      </p:tavLst>
                                    </p:anim>
                                    <p:anim calcmode="lin" valueType="num">
                                      <p:cBhvr>
                                        <p:cTn id="28" dur="500" fill="hold"/>
                                        <p:tgtEl>
                                          <p:spTgt spid="4301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6" fill="hold" grpId="0" nodeType="clickEffect">
                                  <p:stCondLst>
                                    <p:cond delay="0"/>
                                  </p:stCondLst>
                                  <p:childTnLst>
                                    <p:set>
                                      <p:cBhvr>
                                        <p:cTn id="32" dur="1" fill="hold">
                                          <p:stCondLst>
                                            <p:cond delay="0"/>
                                          </p:stCondLst>
                                        </p:cTn>
                                        <p:tgtEl>
                                          <p:spTgt spid="43012"/>
                                        </p:tgtEl>
                                        <p:attrNameLst>
                                          <p:attrName>style.visibility</p:attrName>
                                        </p:attrNameLst>
                                      </p:cBhvr>
                                      <p:to>
                                        <p:strVal val="visible"/>
                                      </p:to>
                                    </p:set>
                                    <p:anim calcmode="lin" valueType="num">
                                      <p:cBhvr additive="base">
                                        <p:cTn id="33" dur="500" fill="hold"/>
                                        <p:tgtEl>
                                          <p:spTgt spid="43012"/>
                                        </p:tgtEl>
                                        <p:attrNameLst>
                                          <p:attrName>ppt_x</p:attrName>
                                        </p:attrNameLst>
                                      </p:cBhvr>
                                      <p:tavLst>
                                        <p:tav tm="0">
                                          <p:val>
                                            <p:strVal val="1+#ppt_w/2"/>
                                          </p:val>
                                        </p:tav>
                                        <p:tav tm="100000">
                                          <p:val>
                                            <p:strVal val="#ppt_x"/>
                                          </p:val>
                                        </p:tav>
                                      </p:tavLst>
                                    </p:anim>
                                    <p:anim calcmode="lin" valueType="num">
                                      <p:cBhvr additive="base">
                                        <p:cTn id="34"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autoUpdateAnimBg="0"/>
      <p:bldP spid="43013" grpId="0" autoUpdateAnimBg="0"/>
      <p:bldP spid="4301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438400" y="609600"/>
            <a:ext cx="563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b="1">
                <a:solidFill>
                  <a:srgbClr val="FF00FF"/>
                </a:solidFill>
              </a:rPr>
              <a:t>SE_INSCRIBIO_A</a:t>
            </a:r>
            <a:endParaRPr lang="es-ES_tradnl" altLang="es-ES_tradnl"/>
          </a:p>
        </p:txBody>
      </p:sp>
      <p:sp>
        <p:nvSpPr>
          <p:cNvPr id="54275" name="Text Box 3"/>
          <p:cNvSpPr txBox="1">
            <a:spLocks noChangeArrowheads="1"/>
          </p:cNvSpPr>
          <p:nvPr/>
        </p:nvSpPr>
        <p:spPr bwMode="auto">
          <a:xfrm>
            <a:off x="1524000" y="1600201"/>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000" b="1"/>
              <a:t>		C.I.			Código</a:t>
            </a:r>
          </a:p>
        </p:txBody>
      </p:sp>
      <p:sp>
        <p:nvSpPr>
          <p:cNvPr id="54276" name="Text Box 4"/>
          <p:cNvSpPr txBox="1">
            <a:spLocks noChangeArrowheads="1"/>
          </p:cNvSpPr>
          <p:nvPr/>
        </p:nvSpPr>
        <p:spPr bwMode="auto">
          <a:xfrm>
            <a:off x="1524000" y="25908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a:t>1.234.567-8			I1</a:t>
            </a:r>
          </a:p>
        </p:txBody>
      </p:sp>
      <p:sp>
        <p:nvSpPr>
          <p:cNvPr id="54278" name="Text Box 6"/>
          <p:cNvSpPr txBox="1">
            <a:spLocks noChangeArrowheads="1"/>
          </p:cNvSpPr>
          <p:nvPr/>
        </p:nvSpPr>
        <p:spPr bwMode="auto">
          <a:xfrm>
            <a:off x="1524000" y="34290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a:t>2.222.333-5			I1</a:t>
            </a:r>
          </a:p>
        </p:txBody>
      </p:sp>
      <p:sp>
        <p:nvSpPr>
          <p:cNvPr id="54279" name="Text Box 7"/>
          <p:cNvSpPr txBox="1">
            <a:spLocks noChangeArrowheads="1"/>
          </p:cNvSpPr>
          <p:nvPr/>
        </p:nvSpPr>
        <p:spPr bwMode="auto">
          <a:xfrm>
            <a:off x="1524000" y="42672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a:t>3.333.333-3			T3</a:t>
            </a:r>
          </a:p>
        </p:txBody>
      </p:sp>
      <p:sp>
        <p:nvSpPr>
          <p:cNvPr id="54280" name="Text Box 8"/>
          <p:cNvSpPr txBox="1">
            <a:spLocks noChangeArrowheads="1"/>
          </p:cNvSpPr>
          <p:nvPr/>
        </p:nvSpPr>
        <p:spPr bwMode="auto">
          <a:xfrm>
            <a:off x="1524000" y="5105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a:t>3.345.345-6			Q2</a:t>
            </a:r>
          </a:p>
        </p:txBody>
      </p:sp>
      <p:sp>
        <p:nvSpPr>
          <p:cNvPr id="54281" name="Text Box 9"/>
          <p:cNvSpPr txBox="1">
            <a:spLocks noChangeArrowheads="1"/>
          </p:cNvSpPr>
          <p:nvPr/>
        </p:nvSpPr>
        <p:spPr bwMode="auto">
          <a:xfrm>
            <a:off x="1371600" y="5867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a:t>3.233.555-8			I1</a:t>
            </a:r>
          </a:p>
        </p:txBody>
      </p:sp>
    </p:spTree>
    <p:extLst>
      <p:ext uri="{BB962C8B-B14F-4D97-AF65-F5344CB8AC3E}">
        <p14:creationId xmlns:p14="http://schemas.microsoft.com/office/powerpoint/2010/main" val="1998443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1+#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4275"/>
                                        </p:tgtEl>
                                        <p:attrNameLst>
                                          <p:attrName>style.visibility</p:attrName>
                                        </p:attrNameLst>
                                      </p:cBhvr>
                                      <p:to>
                                        <p:strVal val="visible"/>
                                      </p:to>
                                    </p:set>
                                    <p:anim calcmode="lin" valueType="num">
                                      <p:cBhvr additive="base">
                                        <p:cTn id="13" dur="500" fill="hold"/>
                                        <p:tgtEl>
                                          <p:spTgt spid="54275"/>
                                        </p:tgtEl>
                                        <p:attrNameLst>
                                          <p:attrName>ppt_x</p:attrName>
                                        </p:attrNameLst>
                                      </p:cBhvr>
                                      <p:tavLst>
                                        <p:tav tm="0">
                                          <p:val>
                                            <p:strVal val="1+#ppt_w/2"/>
                                          </p:val>
                                        </p:tav>
                                        <p:tav tm="100000">
                                          <p:val>
                                            <p:strVal val="#ppt_x"/>
                                          </p:val>
                                        </p:tav>
                                      </p:tavLst>
                                    </p:anim>
                                    <p:anim calcmode="lin" valueType="num">
                                      <p:cBhvr additive="base">
                                        <p:cTn id="14" dur="5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4276"/>
                                        </p:tgtEl>
                                        <p:attrNameLst>
                                          <p:attrName>style.visibility</p:attrName>
                                        </p:attrNameLst>
                                      </p:cBhvr>
                                      <p:to>
                                        <p:strVal val="visible"/>
                                      </p:to>
                                    </p:set>
                                    <p:anim calcmode="lin" valueType="num">
                                      <p:cBhvr additive="base">
                                        <p:cTn id="19" dur="500" fill="hold"/>
                                        <p:tgtEl>
                                          <p:spTgt spid="54276"/>
                                        </p:tgtEl>
                                        <p:attrNameLst>
                                          <p:attrName>ppt_x</p:attrName>
                                        </p:attrNameLst>
                                      </p:cBhvr>
                                      <p:tavLst>
                                        <p:tav tm="0">
                                          <p:val>
                                            <p:strVal val="1+#ppt_w/2"/>
                                          </p:val>
                                        </p:tav>
                                        <p:tav tm="100000">
                                          <p:val>
                                            <p:strVal val="#ppt_x"/>
                                          </p:val>
                                        </p:tav>
                                      </p:tavLst>
                                    </p:anim>
                                    <p:anim calcmode="lin" valueType="num">
                                      <p:cBhvr additive="base">
                                        <p:cTn id="20"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grpId="0" nodeType="clickEffect">
                                  <p:stCondLst>
                                    <p:cond delay="0"/>
                                  </p:stCondLst>
                                  <p:childTnLst>
                                    <p:set>
                                      <p:cBhvr>
                                        <p:cTn id="24" dur="1" fill="hold">
                                          <p:stCondLst>
                                            <p:cond delay="0"/>
                                          </p:stCondLst>
                                        </p:cTn>
                                        <p:tgtEl>
                                          <p:spTgt spid="54278"/>
                                        </p:tgtEl>
                                        <p:attrNameLst>
                                          <p:attrName>style.visibility</p:attrName>
                                        </p:attrNameLst>
                                      </p:cBhvr>
                                      <p:to>
                                        <p:strVal val="visible"/>
                                      </p:to>
                                    </p:set>
                                    <p:anim calcmode="lin" valueType="num">
                                      <p:cBhvr>
                                        <p:cTn id="25" dur="500" fill="hold"/>
                                        <p:tgtEl>
                                          <p:spTgt spid="54278"/>
                                        </p:tgtEl>
                                        <p:attrNameLst>
                                          <p:attrName>ppt_x</p:attrName>
                                        </p:attrNameLst>
                                      </p:cBhvr>
                                      <p:tavLst>
                                        <p:tav tm="0">
                                          <p:val>
                                            <p:strVal val="#ppt_x+#ppt_w/2"/>
                                          </p:val>
                                        </p:tav>
                                        <p:tav tm="100000">
                                          <p:val>
                                            <p:strVal val="#ppt_x"/>
                                          </p:val>
                                        </p:tav>
                                      </p:tavLst>
                                    </p:anim>
                                    <p:anim calcmode="lin" valueType="num">
                                      <p:cBhvr>
                                        <p:cTn id="26" dur="500" fill="hold"/>
                                        <p:tgtEl>
                                          <p:spTgt spid="54278"/>
                                        </p:tgtEl>
                                        <p:attrNameLst>
                                          <p:attrName>ppt_y</p:attrName>
                                        </p:attrNameLst>
                                      </p:cBhvr>
                                      <p:tavLst>
                                        <p:tav tm="0">
                                          <p:val>
                                            <p:strVal val="#ppt_y"/>
                                          </p:val>
                                        </p:tav>
                                        <p:tav tm="100000">
                                          <p:val>
                                            <p:strVal val="#ppt_y"/>
                                          </p:val>
                                        </p:tav>
                                      </p:tavLst>
                                    </p:anim>
                                    <p:anim calcmode="lin" valueType="num">
                                      <p:cBhvr>
                                        <p:cTn id="27" dur="500" fill="hold"/>
                                        <p:tgtEl>
                                          <p:spTgt spid="54278"/>
                                        </p:tgtEl>
                                        <p:attrNameLst>
                                          <p:attrName>ppt_w</p:attrName>
                                        </p:attrNameLst>
                                      </p:cBhvr>
                                      <p:tavLst>
                                        <p:tav tm="0">
                                          <p:val>
                                            <p:fltVal val="0"/>
                                          </p:val>
                                        </p:tav>
                                        <p:tav tm="100000">
                                          <p:val>
                                            <p:strVal val="#ppt_w"/>
                                          </p:val>
                                        </p:tav>
                                      </p:tavLst>
                                    </p:anim>
                                    <p:anim calcmode="lin" valueType="num">
                                      <p:cBhvr>
                                        <p:cTn id="28" dur="500" fill="hold"/>
                                        <p:tgtEl>
                                          <p:spTgt spid="5427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6" fill="hold" grpId="0" nodeType="clickEffect">
                                  <p:stCondLst>
                                    <p:cond delay="0"/>
                                  </p:stCondLst>
                                  <p:childTnLst>
                                    <p:set>
                                      <p:cBhvr>
                                        <p:cTn id="32" dur="1" fill="hold">
                                          <p:stCondLst>
                                            <p:cond delay="0"/>
                                          </p:stCondLst>
                                        </p:cTn>
                                        <p:tgtEl>
                                          <p:spTgt spid="54279"/>
                                        </p:tgtEl>
                                        <p:attrNameLst>
                                          <p:attrName>style.visibility</p:attrName>
                                        </p:attrNameLst>
                                      </p:cBhvr>
                                      <p:to>
                                        <p:strVal val="visible"/>
                                      </p:to>
                                    </p:set>
                                    <p:anim calcmode="lin" valueType="num">
                                      <p:cBhvr additive="base">
                                        <p:cTn id="33" dur="500" fill="hold"/>
                                        <p:tgtEl>
                                          <p:spTgt spid="54279"/>
                                        </p:tgtEl>
                                        <p:attrNameLst>
                                          <p:attrName>ppt_x</p:attrName>
                                        </p:attrNameLst>
                                      </p:cBhvr>
                                      <p:tavLst>
                                        <p:tav tm="0">
                                          <p:val>
                                            <p:strVal val="1+#ppt_w/2"/>
                                          </p:val>
                                        </p:tav>
                                        <p:tav tm="100000">
                                          <p:val>
                                            <p:strVal val="#ppt_x"/>
                                          </p:val>
                                        </p:tav>
                                      </p:tavLst>
                                    </p:anim>
                                    <p:anim calcmode="lin" valueType="num">
                                      <p:cBhvr additive="base">
                                        <p:cTn id="34"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3" fill="hold" grpId="0" nodeType="clickEffect">
                                  <p:stCondLst>
                                    <p:cond delay="0"/>
                                  </p:stCondLst>
                                  <p:childTnLst>
                                    <p:set>
                                      <p:cBhvr>
                                        <p:cTn id="38" dur="1" fill="hold">
                                          <p:stCondLst>
                                            <p:cond delay="0"/>
                                          </p:stCondLst>
                                        </p:cTn>
                                        <p:tgtEl>
                                          <p:spTgt spid="54280"/>
                                        </p:tgtEl>
                                        <p:attrNameLst>
                                          <p:attrName>style.visibility</p:attrName>
                                        </p:attrNameLst>
                                      </p:cBhvr>
                                      <p:to>
                                        <p:strVal val="visible"/>
                                      </p:to>
                                    </p:set>
                                    <p:anim calcmode="lin" valueType="num">
                                      <p:cBhvr additive="base">
                                        <p:cTn id="39" dur="500" fill="hold"/>
                                        <p:tgtEl>
                                          <p:spTgt spid="54280"/>
                                        </p:tgtEl>
                                        <p:attrNameLst>
                                          <p:attrName>ppt_x</p:attrName>
                                        </p:attrNameLst>
                                      </p:cBhvr>
                                      <p:tavLst>
                                        <p:tav tm="0">
                                          <p:val>
                                            <p:strVal val="1+#ppt_w/2"/>
                                          </p:val>
                                        </p:tav>
                                        <p:tav tm="100000">
                                          <p:val>
                                            <p:strVal val="#ppt_x"/>
                                          </p:val>
                                        </p:tav>
                                      </p:tavLst>
                                    </p:anim>
                                    <p:anim calcmode="lin" valueType="num">
                                      <p:cBhvr additive="base">
                                        <p:cTn id="40" dur="500" fill="hold"/>
                                        <p:tgtEl>
                                          <p:spTgt spid="54280"/>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6" fill="hold" grpId="0" nodeType="clickEffect">
                                  <p:stCondLst>
                                    <p:cond delay="0"/>
                                  </p:stCondLst>
                                  <p:childTnLst>
                                    <p:set>
                                      <p:cBhvr>
                                        <p:cTn id="44" dur="1" fill="hold">
                                          <p:stCondLst>
                                            <p:cond delay="0"/>
                                          </p:stCondLst>
                                        </p:cTn>
                                        <p:tgtEl>
                                          <p:spTgt spid="54281"/>
                                        </p:tgtEl>
                                        <p:attrNameLst>
                                          <p:attrName>style.visibility</p:attrName>
                                        </p:attrNameLst>
                                      </p:cBhvr>
                                      <p:to>
                                        <p:strVal val="visible"/>
                                      </p:to>
                                    </p:set>
                                    <p:anim calcmode="lin" valueType="num">
                                      <p:cBhvr additive="base">
                                        <p:cTn id="45" dur="500" fill="hold"/>
                                        <p:tgtEl>
                                          <p:spTgt spid="54281"/>
                                        </p:tgtEl>
                                        <p:attrNameLst>
                                          <p:attrName>ppt_x</p:attrName>
                                        </p:attrNameLst>
                                      </p:cBhvr>
                                      <p:tavLst>
                                        <p:tav tm="0">
                                          <p:val>
                                            <p:strVal val="1+#ppt_w/2"/>
                                          </p:val>
                                        </p:tav>
                                        <p:tav tm="100000">
                                          <p:val>
                                            <p:strVal val="#ppt_x"/>
                                          </p:val>
                                        </p:tav>
                                      </p:tavLst>
                                    </p:anim>
                                    <p:anim calcmode="lin" valueType="num">
                                      <p:cBhvr additive="base">
                                        <p:cTn id="46" dur="500" fill="hold"/>
                                        <p:tgtEl>
                                          <p:spTgt spid="54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P spid="54276" grpId="0" autoUpdateAnimBg="0"/>
      <p:bldP spid="54278" grpId="0" autoUpdateAnimBg="0"/>
      <p:bldP spid="54279" grpId="0" autoUpdateAnimBg="0"/>
      <p:bldP spid="54280" grpId="0" autoUpdateAnimBg="0"/>
      <p:bldP spid="5428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1644650" y="325439"/>
            <a:ext cx="9023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Para</a:t>
            </a:r>
            <a:r>
              <a:rPr lang="es-ES_tradnl" altLang="es-ES_tradnl" sz="4800" b="1" i="1">
                <a:solidFill>
                  <a:schemeClr val="folHlink"/>
                </a:solidFill>
              </a:rPr>
              <a:t> </a:t>
            </a:r>
            <a:r>
              <a:rPr lang="es-ES_tradnl" altLang="es-ES_tradnl" sz="4800" b="1" i="1">
                <a:solidFill>
                  <a:srgbClr val="FF3300"/>
                </a:solidFill>
              </a:rPr>
              <a:t>definir</a:t>
            </a:r>
            <a:r>
              <a:rPr lang="es-ES_tradnl" altLang="es-ES_tradnl" sz="4800" b="1" i="1">
                <a:solidFill>
                  <a:schemeClr val="folHlink"/>
                </a:solidFill>
              </a:rPr>
              <a:t> </a:t>
            </a:r>
            <a:r>
              <a:rPr lang="es-ES_tradnl" altLang="es-ES_tradnl" sz="4800"/>
              <a:t>esta BD, debemos :</a:t>
            </a:r>
          </a:p>
        </p:txBody>
      </p:sp>
      <p:sp>
        <p:nvSpPr>
          <p:cNvPr id="44037" name="Rectangle 5"/>
          <p:cNvSpPr>
            <a:spLocks noChangeArrowheads="1"/>
          </p:cNvSpPr>
          <p:nvPr/>
        </p:nvSpPr>
        <p:spPr bwMode="auto">
          <a:xfrm>
            <a:off x="1524000" y="19050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especificar la estructura de los registros de cada archivo, indicando los diferentes tipos de elementos de información que se almacenarán en cada registro.</a:t>
            </a:r>
          </a:p>
        </p:txBody>
      </p:sp>
    </p:spTree>
    <p:extLst>
      <p:ext uri="{BB962C8B-B14F-4D97-AF65-F5344CB8AC3E}">
        <p14:creationId xmlns:p14="http://schemas.microsoft.com/office/powerpoint/2010/main" val="1194152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500" fill="hold"/>
                                        <p:tgtEl>
                                          <p:spTgt spid="44036"/>
                                        </p:tgtEl>
                                        <p:attrNameLst>
                                          <p:attrName>ppt_x</p:attrName>
                                        </p:attrNameLst>
                                      </p:cBhvr>
                                      <p:tavLst>
                                        <p:tav tm="0">
                                          <p:val>
                                            <p:strVal val="1+#ppt_w/2"/>
                                          </p:val>
                                        </p:tav>
                                        <p:tav tm="100000">
                                          <p:val>
                                            <p:strVal val="#ppt_x"/>
                                          </p:val>
                                        </p:tav>
                                      </p:tavLst>
                                    </p:anim>
                                    <p:anim calcmode="lin" valueType="num">
                                      <p:cBhvr additive="base">
                                        <p:cTn id="8" dur="500" fill="hold"/>
                                        <p:tgtEl>
                                          <p:spTgt spid="440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1+#ppt_w/2"/>
                                          </p:val>
                                        </p:tav>
                                        <p:tav tm="100000">
                                          <p:val>
                                            <p:strVal val="#ppt_x"/>
                                          </p:val>
                                        </p:tav>
                                      </p:tavLst>
                                    </p:anim>
                                    <p:anim calcmode="lin" valueType="num">
                                      <p:cBhvr additive="base">
                                        <p:cTn id="14" dur="500" fill="hold"/>
                                        <p:tgtEl>
                                          <p:spTgt spid="440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0" y="319088"/>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Para </a:t>
            </a:r>
            <a:r>
              <a:rPr lang="es-ES_tradnl" altLang="es-ES_tradnl" sz="4800" b="1" i="1">
                <a:solidFill>
                  <a:srgbClr val="FF3300"/>
                </a:solidFill>
              </a:rPr>
              <a:t>construir</a:t>
            </a:r>
            <a:r>
              <a:rPr lang="es-ES_tradnl" altLang="es-ES_tradnl" sz="4800"/>
              <a:t> esta BD</a:t>
            </a:r>
          </a:p>
        </p:txBody>
      </p:sp>
      <p:sp>
        <p:nvSpPr>
          <p:cNvPr id="45059" name="Rectangle 3"/>
          <p:cNvSpPr>
            <a:spLocks noChangeArrowheads="1"/>
          </p:cNvSpPr>
          <p:nvPr/>
        </p:nvSpPr>
        <p:spPr bwMode="auto">
          <a:xfrm>
            <a:off x="1524000" y="18288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almacenamos datos que representa a cada estudiante,  a cada bachillerato y a cada inscripción.</a:t>
            </a:r>
          </a:p>
        </p:txBody>
      </p:sp>
    </p:spTree>
    <p:extLst>
      <p:ext uri="{BB962C8B-B14F-4D97-AF65-F5344CB8AC3E}">
        <p14:creationId xmlns:p14="http://schemas.microsoft.com/office/powerpoint/2010/main" val="1891260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0-#ppt_w/2"/>
                                          </p:val>
                                        </p:tav>
                                        <p:tav tm="100000">
                                          <p:val>
                                            <p:strVal val="#ppt_x"/>
                                          </p:val>
                                        </p:tav>
                                      </p:tavLst>
                                    </p:anim>
                                    <p:anim calcmode="lin" valueType="num">
                                      <p:cBhvr additive="base">
                                        <p:cTn id="8" dur="500" fill="hold"/>
                                        <p:tgtEl>
                                          <p:spTgt spid="4505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45059"/>
                                        </p:tgtEl>
                                        <p:attrNameLst>
                                          <p:attrName>style.visibility</p:attrName>
                                        </p:attrNameLst>
                                      </p:cBhvr>
                                      <p:to>
                                        <p:strVal val="visible"/>
                                      </p:to>
                                    </p:set>
                                    <p:anim calcmode="lin" valueType="num">
                                      <p:cBhvr>
                                        <p:cTn id="13" dur="500" fill="hold"/>
                                        <p:tgtEl>
                                          <p:spTgt spid="45059"/>
                                        </p:tgtEl>
                                        <p:attrNameLst>
                                          <p:attrName>ppt_w</p:attrName>
                                        </p:attrNameLst>
                                      </p:cBhvr>
                                      <p:tavLst>
                                        <p:tav tm="0">
                                          <p:val>
                                            <p:fltVal val="0"/>
                                          </p:val>
                                        </p:tav>
                                        <p:tav tm="100000">
                                          <p:val>
                                            <p:strVal val="#ppt_w"/>
                                          </p:val>
                                        </p:tav>
                                      </p:tavLst>
                                    </p:anim>
                                    <p:anim calcmode="lin" valueType="num">
                                      <p:cBhvr>
                                        <p:cTn id="14" dur="500" fill="hold"/>
                                        <p:tgtEl>
                                          <p:spTgt spid="45059"/>
                                        </p:tgtEl>
                                        <p:attrNameLst>
                                          <p:attrName>ppt_h</p:attrName>
                                        </p:attrNameLst>
                                      </p:cBhvr>
                                      <p:tavLst>
                                        <p:tav tm="0">
                                          <p:val>
                                            <p:fltVal val="0"/>
                                          </p:val>
                                        </p:tav>
                                        <p:tav tm="100000">
                                          <p:val>
                                            <p:strVal val="#ppt_h"/>
                                          </p:val>
                                        </p:tav>
                                      </p:tavLst>
                                    </p:anim>
                                    <p:anim calcmode="lin" valueType="num">
                                      <p:cBhvr>
                                        <p:cTn id="15" dur="500" fill="hold"/>
                                        <p:tgtEl>
                                          <p:spTgt spid="45059"/>
                                        </p:tgtEl>
                                        <p:attrNameLst>
                                          <p:attrName>ppt_x</p:attrName>
                                        </p:attrNameLst>
                                      </p:cBhvr>
                                      <p:tavLst>
                                        <p:tav tm="0">
                                          <p:val>
                                            <p:fltVal val="0.5"/>
                                          </p:val>
                                        </p:tav>
                                        <p:tav tm="100000">
                                          <p:val>
                                            <p:strVal val="#ppt_x"/>
                                          </p:val>
                                        </p:tav>
                                      </p:tavLst>
                                    </p:anim>
                                    <p:anim calcmode="lin" valueType="num">
                                      <p:cBhvr>
                                        <p:cTn id="16" dur="500" fill="hold"/>
                                        <p:tgtEl>
                                          <p:spTgt spid="4505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741489" y="319089"/>
            <a:ext cx="65533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es-ES_tradnl" altLang="es-ES_tradnl" sz="4800"/>
              <a:t>La </a:t>
            </a:r>
            <a:r>
              <a:rPr lang="es-ES_tradnl" altLang="es-ES_tradnl" sz="4800" b="1" i="1">
                <a:solidFill>
                  <a:srgbClr val="FF3300"/>
                </a:solidFill>
              </a:rPr>
              <a:t>manipulación</a:t>
            </a:r>
            <a:r>
              <a:rPr lang="es-ES_tradnl" altLang="es-ES_tradnl" sz="4800"/>
              <a:t> de la BD</a:t>
            </a:r>
          </a:p>
        </p:txBody>
      </p:sp>
      <p:sp>
        <p:nvSpPr>
          <p:cNvPr id="46083" name="Rectangle 3"/>
          <p:cNvSpPr>
            <a:spLocks noChangeArrowheads="1"/>
          </p:cNvSpPr>
          <p:nvPr/>
        </p:nvSpPr>
        <p:spPr bwMode="auto">
          <a:xfrm>
            <a:off x="1524000" y="2362200"/>
            <a:ext cx="914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consiste en </a:t>
            </a:r>
          </a:p>
          <a:p>
            <a:pPr algn="l">
              <a:spcBef>
                <a:spcPct val="0"/>
              </a:spcBef>
            </a:pPr>
            <a:r>
              <a:rPr lang="es-ES_tradnl" altLang="es-ES_tradnl" sz="4800"/>
              <a:t>		consultar y  </a:t>
            </a:r>
          </a:p>
          <a:p>
            <a:pPr algn="l">
              <a:spcBef>
                <a:spcPct val="0"/>
              </a:spcBef>
            </a:pPr>
            <a:r>
              <a:rPr lang="es-ES_tradnl" altLang="es-ES_tradnl" sz="4800"/>
              <a:t>		actualizar los datos.</a:t>
            </a:r>
          </a:p>
        </p:txBody>
      </p:sp>
    </p:spTree>
    <p:extLst>
      <p:ext uri="{BB962C8B-B14F-4D97-AF65-F5344CB8AC3E}">
        <p14:creationId xmlns:p14="http://schemas.microsoft.com/office/powerpoint/2010/main" val="1506654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ppt_x</p:attrName>
                                        </p:attrNameLst>
                                      </p:cBhvr>
                                      <p:tavLst>
                                        <p:tav tm="0">
                                          <p:val>
                                            <p:strVal val="#ppt_x-#ppt_w/2"/>
                                          </p:val>
                                        </p:tav>
                                        <p:tav tm="100000">
                                          <p:val>
                                            <p:strVal val="#ppt_x"/>
                                          </p:val>
                                        </p:tav>
                                      </p:tavLst>
                                    </p:anim>
                                    <p:anim calcmode="lin" valueType="num">
                                      <p:cBhvr>
                                        <p:cTn id="8" dur="500" fill="hold"/>
                                        <p:tgtEl>
                                          <p:spTgt spid="46082"/>
                                        </p:tgtEl>
                                        <p:attrNameLst>
                                          <p:attrName>ppt_y</p:attrName>
                                        </p:attrNameLst>
                                      </p:cBhvr>
                                      <p:tavLst>
                                        <p:tav tm="0">
                                          <p:val>
                                            <p:strVal val="#ppt_y"/>
                                          </p:val>
                                        </p:tav>
                                        <p:tav tm="100000">
                                          <p:val>
                                            <p:strVal val="#ppt_y"/>
                                          </p:val>
                                        </p:tav>
                                      </p:tavLst>
                                    </p:anim>
                                    <p:anim calcmode="lin" valueType="num">
                                      <p:cBhvr>
                                        <p:cTn id="9" dur="500" fill="hold"/>
                                        <p:tgtEl>
                                          <p:spTgt spid="46082"/>
                                        </p:tgtEl>
                                        <p:attrNameLst>
                                          <p:attrName>ppt_w</p:attrName>
                                        </p:attrNameLst>
                                      </p:cBhvr>
                                      <p:tavLst>
                                        <p:tav tm="0">
                                          <p:val>
                                            <p:fltVal val="0"/>
                                          </p:val>
                                        </p:tav>
                                        <p:tav tm="100000">
                                          <p:val>
                                            <p:strVal val="#ppt_w"/>
                                          </p:val>
                                        </p:tav>
                                      </p:tavLst>
                                    </p:anim>
                                    <p:anim calcmode="lin" valueType="num">
                                      <p:cBhvr>
                                        <p:cTn id="10" dur="500" fill="hold"/>
                                        <p:tgtEl>
                                          <p:spTgt spid="4608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6083"/>
                                        </p:tgtEl>
                                        <p:attrNameLst>
                                          <p:attrName>style.visibility</p:attrName>
                                        </p:attrNameLst>
                                      </p:cBhvr>
                                      <p:to>
                                        <p:strVal val="visible"/>
                                      </p:to>
                                    </p:set>
                                    <p:anim calcmode="lin" valueType="num">
                                      <p:cBhvr>
                                        <p:cTn id="15" dur="500" fill="hold"/>
                                        <p:tgtEl>
                                          <p:spTgt spid="46083"/>
                                        </p:tgtEl>
                                        <p:attrNameLst>
                                          <p:attrName>ppt_x</p:attrName>
                                        </p:attrNameLst>
                                      </p:cBhvr>
                                      <p:tavLst>
                                        <p:tav tm="0">
                                          <p:val>
                                            <p:strVal val="#ppt_x-#ppt_w/2"/>
                                          </p:val>
                                        </p:tav>
                                        <p:tav tm="100000">
                                          <p:val>
                                            <p:strVal val="#ppt_x"/>
                                          </p:val>
                                        </p:tav>
                                      </p:tavLst>
                                    </p:anim>
                                    <p:anim calcmode="lin" valueType="num">
                                      <p:cBhvr>
                                        <p:cTn id="16" dur="500" fill="hold"/>
                                        <p:tgtEl>
                                          <p:spTgt spid="46083"/>
                                        </p:tgtEl>
                                        <p:attrNameLst>
                                          <p:attrName>ppt_y</p:attrName>
                                        </p:attrNameLst>
                                      </p:cBhvr>
                                      <p:tavLst>
                                        <p:tav tm="0">
                                          <p:val>
                                            <p:strVal val="#ppt_y"/>
                                          </p:val>
                                        </p:tav>
                                        <p:tav tm="100000">
                                          <p:val>
                                            <p:strVal val="#ppt_y"/>
                                          </p:val>
                                        </p:tav>
                                      </p:tavLst>
                                    </p:anim>
                                    <p:anim calcmode="lin" valueType="num">
                                      <p:cBhvr>
                                        <p:cTn id="17" dur="500" fill="hold"/>
                                        <p:tgtEl>
                                          <p:spTgt spid="46083"/>
                                        </p:tgtEl>
                                        <p:attrNameLst>
                                          <p:attrName>ppt_w</p:attrName>
                                        </p:attrNameLst>
                                      </p:cBhvr>
                                      <p:tavLst>
                                        <p:tav tm="0">
                                          <p:val>
                                            <p:fltVal val="0"/>
                                          </p:val>
                                        </p:tav>
                                        <p:tav tm="100000">
                                          <p:val>
                                            <p:strVal val="#ppt_w"/>
                                          </p:val>
                                        </p:tav>
                                      </p:tavLst>
                                    </p:anim>
                                    <p:anim calcmode="lin" valueType="num">
                                      <p:cBhvr>
                                        <p:cTn id="18" dur="500" fill="hold"/>
                                        <p:tgtEl>
                                          <p:spTgt spid="460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752600" y="228601"/>
            <a:ext cx="60653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s-ES_tradnl" altLang="es-ES_tradnl" sz="4800" b="1" u="sng">
                <a:solidFill>
                  <a:schemeClr val="folHlink"/>
                </a:solidFill>
              </a:rPr>
              <a:t>Ejemplos de Consultas:</a:t>
            </a:r>
          </a:p>
        </p:txBody>
      </p:sp>
      <p:sp>
        <p:nvSpPr>
          <p:cNvPr id="47107" name="Rectangle 3"/>
          <p:cNvSpPr>
            <a:spLocks noChangeArrowheads="1"/>
          </p:cNvSpPr>
          <p:nvPr/>
        </p:nvSpPr>
        <p:spPr bwMode="auto">
          <a:xfrm>
            <a:off x="1524000" y="1873250"/>
            <a:ext cx="914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¿Qué estudiantes siguen el bachillerato de Informática.?</a:t>
            </a:r>
          </a:p>
          <a:p>
            <a:pPr algn="l">
              <a:spcBef>
                <a:spcPct val="0"/>
              </a:spcBef>
            </a:pPr>
            <a:endParaRPr lang="es-ES_tradnl" altLang="es-ES_tradnl" sz="4800"/>
          </a:p>
        </p:txBody>
      </p:sp>
      <p:sp>
        <p:nvSpPr>
          <p:cNvPr id="47108" name="Text Box 4"/>
          <p:cNvSpPr txBox="1">
            <a:spLocks noChangeArrowheads="1"/>
          </p:cNvSpPr>
          <p:nvPr/>
        </p:nvSpPr>
        <p:spPr bwMode="auto">
          <a:xfrm>
            <a:off x="1524000" y="40386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¿Cuál es el código del bachillerato de Química?</a:t>
            </a:r>
          </a:p>
        </p:txBody>
      </p:sp>
    </p:spTree>
    <p:extLst>
      <p:ext uri="{BB962C8B-B14F-4D97-AF65-F5344CB8AC3E}">
        <p14:creationId xmlns:p14="http://schemas.microsoft.com/office/powerpoint/2010/main" val="1370197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iterate type="wd">
                                    <p:tmPct val="100000"/>
                                  </p:iterate>
                                  <p:childTnLst>
                                    <p:set>
                                      <p:cBhvr>
                                        <p:cTn id="12" dur="1" fill="hold">
                                          <p:stCondLst>
                                            <p:cond delay="0"/>
                                          </p:stCondLst>
                                        </p:cTn>
                                        <p:tgtEl>
                                          <p:spTgt spid="47107"/>
                                        </p:tgtEl>
                                        <p:attrNameLst>
                                          <p:attrName>style.visibility</p:attrName>
                                        </p:attrNameLst>
                                      </p:cBhvr>
                                      <p:to>
                                        <p:strVal val="visible"/>
                                      </p:to>
                                    </p:set>
                                    <p:anim calcmode="lin" valueType="num">
                                      <p:cBhvr>
                                        <p:cTn id="13" dur="300" fill="hold"/>
                                        <p:tgtEl>
                                          <p:spTgt spid="47107"/>
                                        </p:tgtEl>
                                        <p:attrNameLst>
                                          <p:attrName>ppt_w</p:attrName>
                                        </p:attrNameLst>
                                      </p:cBhvr>
                                      <p:tavLst>
                                        <p:tav tm="0">
                                          <p:val>
                                            <p:fltVal val="0"/>
                                          </p:val>
                                        </p:tav>
                                        <p:tav tm="100000">
                                          <p:val>
                                            <p:strVal val="#ppt_w"/>
                                          </p:val>
                                        </p:tav>
                                      </p:tavLst>
                                    </p:anim>
                                    <p:anim calcmode="lin" valueType="num">
                                      <p:cBhvr>
                                        <p:cTn id="14" dur="300" fill="hold"/>
                                        <p:tgtEl>
                                          <p:spTgt spid="4710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iterate type="wd">
                                    <p:tmPct val="100000"/>
                                  </p:iterate>
                                  <p:childTnLst>
                                    <p:set>
                                      <p:cBhvr>
                                        <p:cTn id="18" dur="1" fill="hold">
                                          <p:stCondLst>
                                            <p:cond delay="0"/>
                                          </p:stCondLst>
                                        </p:cTn>
                                        <p:tgtEl>
                                          <p:spTgt spid="47108"/>
                                        </p:tgtEl>
                                        <p:attrNameLst>
                                          <p:attrName>style.visibility</p:attrName>
                                        </p:attrNameLst>
                                      </p:cBhvr>
                                      <p:to>
                                        <p:strVal val="visible"/>
                                      </p:to>
                                    </p:set>
                                    <p:anim calcmode="lin" valueType="num">
                                      <p:cBhvr additive="base">
                                        <p:cTn id="19" dur="300" fill="hold"/>
                                        <p:tgtEl>
                                          <p:spTgt spid="47108"/>
                                        </p:tgtEl>
                                        <p:attrNameLst>
                                          <p:attrName>ppt_x</p:attrName>
                                        </p:attrNameLst>
                                      </p:cBhvr>
                                      <p:tavLst>
                                        <p:tav tm="0">
                                          <p:val>
                                            <p:strVal val="1+#ppt_w/2"/>
                                          </p:val>
                                        </p:tav>
                                        <p:tav tm="100000">
                                          <p:val>
                                            <p:strVal val="#ppt_x"/>
                                          </p:val>
                                        </p:tav>
                                      </p:tavLst>
                                    </p:anim>
                                    <p:anim calcmode="lin" valueType="num">
                                      <p:cBhvr additive="base">
                                        <p:cTn id="20" dur="300" fill="hold"/>
                                        <p:tgtEl>
                                          <p:spTgt spid="4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738313" y="319089"/>
            <a:ext cx="69884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es-ES_tradnl" altLang="es-ES_tradnl" sz="4800" b="1" u="sng">
                <a:solidFill>
                  <a:schemeClr val="folHlink"/>
                </a:solidFill>
              </a:rPr>
              <a:t>Ejemplos de Actualización:</a:t>
            </a:r>
            <a:endParaRPr lang="es-ES_tradnl" altLang="es-ES_tradnl" sz="4800" b="1" u="sng"/>
          </a:p>
        </p:txBody>
      </p:sp>
      <p:sp>
        <p:nvSpPr>
          <p:cNvPr id="48131" name="Rectangle 3"/>
          <p:cNvSpPr>
            <a:spLocks noChangeArrowheads="1"/>
          </p:cNvSpPr>
          <p:nvPr/>
        </p:nvSpPr>
        <p:spPr bwMode="auto">
          <a:xfrm>
            <a:off x="1524000" y="19050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r>
              <a:rPr lang="es-ES_tradnl" altLang="es-ES_tradnl" sz="4800">
                <a:latin typeface="Bookman Old Style" charset="0"/>
              </a:rPr>
              <a:t>Cambiar la edad de los estudiantes.</a:t>
            </a:r>
          </a:p>
        </p:txBody>
      </p:sp>
      <p:sp>
        <p:nvSpPr>
          <p:cNvPr id="48132" name="Text Box 4"/>
          <p:cNvSpPr txBox="1">
            <a:spLocks noChangeArrowheads="1"/>
          </p:cNvSpPr>
          <p:nvPr/>
        </p:nvSpPr>
        <p:spPr bwMode="auto">
          <a:xfrm>
            <a:off x="1524000" y="39624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algn="l">
              <a:spcBef>
                <a:spcPct val="0"/>
              </a:spcBef>
              <a:defRPr sz="2400">
                <a:solidFill>
                  <a:schemeClr val="tx1"/>
                </a:solidFill>
                <a:latin typeface="Times New Roman" charset="0"/>
              </a:defRPr>
            </a:lvl1pPr>
            <a:lvl2pPr marL="1524000" algn="l">
              <a:spcBef>
                <a:spcPct val="0"/>
              </a:spcBef>
              <a:defRPr sz="2400">
                <a:solidFill>
                  <a:schemeClr val="tx1"/>
                </a:solidFill>
                <a:latin typeface="Times New Roman" charset="0"/>
              </a:defRPr>
            </a:lvl2pPr>
            <a:lvl3pPr marL="1714500" algn="l">
              <a:spcBef>
                <a:spcPct val="0"/>
              </a:spcBef>
              <a:defRPr sz="2400">
                <a:solidFill>
                  <a:schemeClr val="tx1"/>
                </a:solidFill>
                <a:latin typeface="Times New Roman" charset="0"/>
              </a:defRPr>
            </a:lvl3pPr>
            <a:lvl4pPr marL="1905000" algn="l">
              <a:spcBef>
                <a:spcPct val="0"/>
              </a:spcBef>
              <a:defRPr sz="2400">
                <a:solidFill>
                  <a:schemeClr val="tx1"/>
                </a:solidFill>
                <a:latin typeface="Times New Roman" charset="0"/>
              </a:defRPr>
            </a:lvl4pPr>
            <a:lvl5pPr marL="2095500" algn="l">
              <a:spcBef>
                <a:spcPct val="0"/>
              </a:spcBef>
              <a:defRPr sz="2400">
                <a:solidFill>
                  <a:schemeClr val="tx1"/>
                </a:solidFill>
                <a:latin typeface="Times New Roman" charset="0"/>
              </a:defRPr>
            </a:lvl5pPr>
            <a:lvl6pPr marL="2552700" eaLnBrk="0" fontAlgn="base" hangingPunct="0">
              <a:spcBef>
                <a:spcPct val="0"/>
              </a:spcBef>
              <a:spcAft>
                <a:spcPct val="0"/>
              </a:spcAft>
              <a:defRPr sz="2400">
                <a:solidFill>
                  <a:schemeClr val="tx1"/>
                </a:solidFill>
                <a:latin typeface="Times New Roman" charset="0"/>
              </a:defRPr>
            </a:lvl6pPr>
            <a:lvl7pPr marL="3009900" eaLnBrk="0" fontAlgn="base" hangingPunct="0">
              <a:spcBef>
                <a:spcPct val="0"/>
              </a:spcBef>
              <a:spcAft>
                <a:spcPct val="0"/>
              </a:spcAft>
              <a:defRPr sz="2400">
                <a:solidFill>
                  <a:schemeClr val="tx1"/>
                </a:solidFill>
                <a:latin typeface="Times New Roman" charset="0"/>
              </a:defRPr>
            </a:lvl7pPr>
            <a:lvl8pPr marL="3467100" eaLnBrk="0" fontAlgn="base" hangingPunct="0">
              <a:spcBef>
                <a:spcPct val="0"/>
              </a:spcBef>
              <a:spcAft>
                <a:spcPct val="0"/>
              </a:spcAft>
              <a:defRPr sz="2400">
                <a:solidFill>
                  <a:schemeClr val="tx1"/>
                </a:solidFill>
                <a:latin typeface="Times New Roman" charset="0"/>
              </a:defRPr>
            </a:lvl8pPr>
            <a:lvl9pPr marL="39243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4800">
                <a:latin typeface="Bookman Old Style" charset="0"/>
              </a:rPr>
              <a:t>Cambiar el código de un bachillerato.</a:t>
            </a:r>
            <a:endParaRPr lang="es-ES_tradnl" altLang="es-ES_tradnl" sz="4800"/>
          </a:p>
        </p:txBody>
      </p:sp>
    </p:spTree>
    <p:extLst>
      <p:ext uri="{BB962C8B-B14F-4D97-AF65-F5344CB8AC3E}">
        <p14:creationId xmlns:p14="http://schemas.microsoft.com/office/powerpoint/2010/main" val="1439361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0-#ppt_w/2"/>
                                          </p:val>
                                        </p:tav>
                                        <p:tav tm="100000">
                                          <p:val>
                                            <p:strVal val="#ppt_x"/>
                                          </p:val>
                                        </p:tav>
                                      </p:tavLst>
                                    </p:anim>
                                    <p:anim calcmode="lin" valueType="num">
                                      <p:cBhvr additive="base">
                                        <p:cTn id="8" dur="500" fill="hold"/>
                                        <p:tgtEl>
                                          <p:spTgt spid="481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iterate type="wd">
                                    <p:tmPct val="100000"/>
                                  </p:iterate>
                                  <p:childTnLst>
                                    <p:set>
                                      <p:cBhvr>
                                        <p:cTn id="12" dur="1" fill="hold">
                                          <p:stCondLst>
                                            <p:cond delay="0"/>
                                          </p:stCondLst>
                                        </p:cTn>
                                        <p:tgtEl>
                                          <p:spTgt spid="48131"/>
                                        </p:tgtEl>
                                        <p:attrNameLst>
                                          <p:attrName>style.visibility</p:attrName>
                                        </p:attrNameLst>
                                      </p:cBhvr>
                                      <p:to>
                                        <p:strVal val="visible"/>
                                      </p:to>
                                    </p:set>
                                    <p:anim calcmode="lin" valueType="num">
                                      <p:cBhvr additive="base">
                                        <p:cTn id="13" dur="300" fill="hold"/>
                                        <p:tgtEl>
                                          <p:spTgt spid="48131"/>
                                        </p:tgtEl>
                                        <p:attrNameLst>
                                          <p:attrName>ppt_x</p:attrName>
                                        </p:attrNameLst>
                                      </p:cBhvr>
                                      <p:tavLst>
                                        <p:tav tm="0">
                                          <p:val>
                                            <p:strVal val="0-#ppt_w/2"/>
                                          </p:val>
                                        </p:tav>
                                        <p:tav tm="100000">
                                          <p:val>
                                            <p:strVal val="#ppt_x"/>
                                          </p:val>
                                        </p:tav>
                                      </p:tavLst>
                                    </p:anim>
                                    <p:anim calcmode="lin" valueType="num">
                                      <p:cBhvr additive="base">
                                        <p:cTn id="14" dur="300" fill="hold"/>
                                        <p:tgtEl>
                                          <p:spTgt spid="481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iterate type="wd">
                                    <p:tmPct val="100000"/>
                                  </p:iterate>
                                  <p:childTnLst>
                                    <p:set>
                                      <p:cBhvr>
                                        <p:cTn id="18" dur="1" fill="hold">
                                          <p:stCondLst>
                                            <p:cond delay="0"/>
                                          </p:stCondLst>
                                        </p:cTn>
                                        <p:tgtEl>
                                          <p:spTgt spid="48132"/>
                                        </p:tgtEl>
                                        <p:attrNameLst>
                                          <p:attrName>style.visibility</p:attrName>
                                        </p:attrNameLst>
                                      </p:cBhvr>
                                      <p:to>
                                        <p:strVal val="visible"/>
                                      </p:to>
                                    </p:set>
                                    <p:anim calcmode="lin" valueType="num">
                                      <p:cBhvr additive="base">
                                        <p:cTn id="19" dur="300" fill="hold"/>
                                        <p:tgtEl>
                                          <p:spTgt spid="48132"/>
                                        </p:tgtEl>
                                        <p:attrNameLst>
                                          <p:attrName>ppt_x</p:attrName>
                                        </p:attrNameLst>
                                      </p:cBhvr>
                                      <p:tavLst>
                                        <p:tav tm="0">
                                          <p:val>
                                            <p:strVal val="1+#ppt_w/2"/>
                                          </p:val>
                                        </p:tav>
                                        <p:tav tm="100000">
                                          <p:val>
                                            <p:strVal val="#ppt_x"/>
                                          </p:val>
                                        </p:tav>
                                      </p:tavLst>
                                    </p:anim>
                                    <p:anim calcmode="lin" valueType="num">
                                      <p:cBhvr additive="base">
                                        <p:cTn id="20" dur="3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524000" y="6223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s-ES_tradnl" altLang="es-ES_tradnl" sz="4800"/>
              <a:t>Estas consultas y actualizaciones se deben especificar con precisión en el lenguaje del sistema de bases de datos antes de que sean procesadas.</a:t>
            </a:r>
          </a:p>
        </p:txBody>
      </p:sp>
    </p:spTree>
    <p:extLst>
      <p:ext uri="{BB962C8B-B14F-4D97-AF65-F5344CB8AC3E}">
        <p14:creationId xmlns:p14="http://schemas.microsoft.com/office/powerpoint/2010/main" val="2096661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300" fill="hold"/>
                                        <p:tgtEl>
                                          <p:spTgt spid="49154"/>
                                        </p:tgtEl>
                                        <p:attrNameLst>
                                          <p:attrName>ppt_x</p:attrName>
                                        </p:attrNameLst>
                                      </p:cBhvr>
                                      <p:tavLst>
                                        <p:tav tm="0">
                                          <p:val>
                                            <p:strVal val="#ppt_x-#ppt_w/2"/>
                                          </p:val>
                                        </p:tav>
                                        <p:tav tm="100000">
                                          <p:val>
                                            <p:strVal val="#ppt_x"/>
                                          </p:val>
                                        </p:tav>
                                      </p:tavLst>
                                    </p:anim>
                                    <p:anim calcmode="lin" valueType="num">
                                      <p:cBhvr>
                                        <p:cTn id="8" dur="300" fill="hold"/>
                                        <p:tgtEl>
                                          <p:spTgt spid="49154"/>
                                        </p:tgtEl>
                                        <p:attrNameLst>
                                          <p:attrName>ppt_y</p:attrName>
                                        </p:attrNameLst>
                                      </p:cBhvr>
                                      <p:tavLst>
                                        <p:tav tm="0">
                                          <p:val>
                                            <p:strVal val="#ppt_y"/>
                                          </p:val>
                                        </p:tav>
                                        <p:tav tm="100000">
                                          <p:val>
                                            <p:strVal val="#ppt_y"/>
                                          </p:val>
                                        </p:tav>
                                      </p:tavLst>
                                    </p:anim>
                                    <p:anim calcmode="lin" valueType="num">
                                      <p:cBhvr>
                                        <p:cTn id="9" dur="300" fill="hold"/>
                                        <p:tgtEl>
                                          <p:spTgt spid="49154"/>
                                        </p:tgtEl>
                                        <p:attrNameLst>
                                          <p:attrName>ppt_w</p:attrName>
                                        </p:attrNameLst>
                                      </p:cBhvr>
                                      <p:tavLst>
                                        <p:tav tm="0">
                                          <p:val>
                                            <p:fltVal val="0"/>
                                          </p:val>
                                        </p:tav>
                                        <p:tav tm="100000">
                                          <p:val>
                                            <p:strVal val="#ppt_w"/>
                                          </p:val>
                                        </p:tav>
                                      </p:tavLst>
                                    </p:anim>
                                    <p:anim calcmode="lin" valueType="num">
                                      <p:cBhvr>
                                        <p:cTn id="10" dur="300" fill="hold"/>
                                        <p:tgtEl>
                                          <p:spTgt spid="49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524000" y="2133601"/>
            <a:ext cx="9144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s-ES_tradnl" altLang="es-ES_tradnl" sz="6000" b="1">
                <a:solidFill>
                  <a:srgbClr val="FF3399"/>
                </a:solidFill>
              </a:rPr>
              <a:t>¿Qué es un Sistema de Base de Datos?</a:t>
            </a:r>
          </a:p>
        </p:txBody>
      </p:sp>
    </p:spTree>
    <p:extLst>
      <p:ext uri="{BB962C8B-B14F-4D97-AF65-F5344CB8AC3E}">
        <p14:creationId xmlns:p14="http://schemas.microsoft.com/office/powerpoint/2010/main" val="53648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500"/>
                                        <p:tgtEl>
                                          <p:spTgt spid="51202"/>
                                        </p:tgtEl>
                                      </p:cBhvr>
                                    </p:animEffect>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676400" y="228600"/>
            <a:ext cx="411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a:spcBef>
                <a:spcPct val="0"/>
              </a:spcBef>
            </a:pPr>
            <a:r>
              <a:rPr lang="es-ES_tradnl" altLang="es-ES_tradnl" sz="4400"/>
              <a:t>Comprende:</a:t>
            </a:r>
          </a:p>
        </p:txBody>
      </p:sp>
      <p:sp>
        <p:nvSpPr>
          <p:cNvPr id="52228" name="Rectangle 4"/>
          <p:cNvSpPr>
            <a:spLocks noChangeArrowheads="1"/>
          </p:cNvSpPr>
          <p:nvPr/>
        </p:nvSpPr>
        <p:spPr bwMode="auto">
          <a:xfrm>
            <a:off x="3238500" y="1524000"/>
            <a:ext cx="3467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indent="66675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rgbClr val="FF00FF"/>
              </a:buClr>
              <a:buFont typeface="Monotype Sorts" charset="2"/>
              <a:buChar char="R"/>
            </a:pPr>
            <a:r>
              <a:rPr lang="es-ES_tradnl" altLang="es-ES_tradnl" sz="4400">
                <a:latin typeface="Bookman Old Style" charset="0"/>
              </a:rPr>
              <a:t>los datos,</a:t>
            </a:r>
          </a:p>
        </p:txBody>
      </p:sp>
      <p:sp>
        <p:nvSpPr>
          <p:cNvPr id="52229" name="Rectangle 5"/>
          <p:cNvSpPr>
            <a:spLocks noChangeArrowheads="1"/>
          </p:cNvSpPr>
          <p:nvPr/>
        </p:nvSpPr>
        <p:spPr bwMode="auto">
          <a:xfrm>
            <a:off x="2971800" y="2682875"/>
            <a:ext cx="7467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952500" indent="-666750" algn="l">
              <a:spcBef>
                <a:spcPct val="0"/>
              </a:spcBef>
              <a:defRPr sz="2400">
                <a:solidFill>
                  <a:schemeClr val="tx1"/>
                </a:solidFill>
                <a:latin typeface="Times New Roman" charset="0"/>
              </a:defRPr>
            </a:lvl1pPr>
            <a:lvl2pPr marL="1333500" algn="l">
              <a:spcBef>
                <a:spcPct val="0"/>
              </a:spcBef>
              <a:defRPr sz="2400">
                <a:solidFill>
                  <a:schemeClr val="tx1"/>
                </a:solidFill>
                <a:latin typeface="Times New Roman" charset="0"/>
              </a:defRPr>
            </a:lvl2pPr>
            <a:lvl3pPr marL="1524000" algn="l">
              <a:spcBef>
                <a:spcPct val="0"/>
              </a:spcBef>
              <a:defRPr sz="2400">
                <a:solidFill>
                  <a:schemeClr val="tx1"/>
                </a:solidFill>
                <a:latin typeface="Times New Roman" charset="0"/>
              </a:defRPr>
            </a:lvl3pPr>
            <a:lvl4pPr marL="1714500" algn="l">
              <a:spcBef>
                <a:spcPct val="0"/>
              </a:spcBef>
              <a:defRPr sz="2400">
                <a:solidFill>
                  <a:schemeClr val="tx1"/>
                </a:solidFill>
                <a:latin typeface="Times New Roman" charset="0"/>
              </a:defRPr>
            </a:lvl4pPr>
            <a:lvl5pPr marL="1905000" algn="l">
              <a:spcBef>
                <a:spcPct val="0"/>
              </a:spcBef>
              <a:defRPr sz="2400">
                <a:solidFill>
                  <a:schemeClr val="tx1"/>
                </a:solidFill>
                <a:latin typeface="Times New Roman" charset="0"/>
              </a:defRPr>
            </a:lvl5pPr>
            <a:lvl6pPr marL="2362200" eaLnBrk="0" fontAlgn="base" hangingPunct="0">
              <a:spcBef>
                <a:spcPct val="0"/>
              </a:spcBef>
              <a:spcAft>
                <a:spcPct val="0"/>
              </a:spcAft>
              <a:defRPr sz="2400">
                <a:solidFill>
                  <a:schemeClr val="tx1"/>
                </a:solidFill>
                <a:latin typeface="Times New Roman" charset="0"/>
              </a:defRPr>
            </a:lvl6pPr>
            <a:lvl7pPr marL="2819400" eaLnBrk="0" fontAlgn="base" hangingPunct="0">
              <a:spcBef>
                <a:spcPct val="0"/>
              </a:spcBef>
              <a:spcAft>
                <a:spcPct val="0"/>
              </a:spcAft>
              <a:defRPr sz="2400">
                <a:solidFill>
                  <a:schemeClr val="tx1"/>
                </a:solidFill>
                <a:latin typeface="Times New Roman" charset="0"/>
              </a:defRPr>
            </a:lvl7pPr>
            <a:lvl8pPr marL="3276600" eaLnBrk="0" fontAlgn="base" hangingPunct="0">
              <a:spcBef>
                <a:spcPct val="0"/>
              </a:spcBef>
              <a:spcAft>
                <a:spcPct val="0"/>
              </a:spcAft>
              <a:defRPr sz="2400">
                <a:solidFill>
                  <a:schemeClr val="tx1"/>
                </a:solidFill>
                <a:latin typeface="Times New Roman" charset="0"/>
              </a:defRPr>
            </a:lvl8pPr>
            <a:lvl9pPr marL="3733800" eaLnBrk="0" fontAlgn="base" hangingPunct="0">
              <a:spcBef>
                <a:spcPct val="0"/>
              </a:spcBef>
              <a:spcAft>
                <a:spcPct val="0"/>
              </a:spcAft>
              <a:defRPr sz="2400">
                <a:solidFill>
                  <a:schemeClr val="tx1"/>
                </a:solidFill>
                <a:latin typeface="Times New Roman" charset="0"/>
              </a:defRPr>
            </a:lvl9pPr>
          </a:lstStyle>
          <a:p>
            <a:pPr>
              <a:buClr>
                <a:srgbClr val="FF00FF"/>
              </a:buClr>
              <a:buFont typeface="Monotype Sorts" charset="2"/>
              <a:buChar char="R"/>
            </a:pPr>
            <a:r>
              <a:rPr lang="es-ES_tradnl" altLang="es-ES_tradnl" sz="4400">
                <a:latin typeface="Bookman Old Style" charset="0"/>
              </a:rPr>
              <a:t>el hardware en el que residen,</a:t>
            </a:r>
          </a:p>
        </p:txBody>
      </p:sp>
      <p:sp>
        <p:nvSpPr>
          <p:cNvPr id="52230" name="Rectangle 6"/>
          <p:cNvSpPr>
            <a:spLocks noChangeArrowheads="1"/>
          </p:cNvSpPr>
          <p:nvPr/>
        </p:nvSpPr>
        <p:spPr bwMode="auto">
          <a:xfrm>
            <a:off x="2782889" y="4419600"/>
            <a:ext cx="42560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1143000" indent="-571500" algn="l">
              <a:spcBef>
                <a:spcPct val="0"/>
              </a:spcBef>
              <a:defRPr sz="2400">
                <a:solidFill>
                  <a:schemeClr val="tx1"/>
                </a:solidFill>
                <a:latin typeface="Times New Roman" charset="0"/>
              </a:defRPr>
            </a:lvl1pPr>
            <a:lvl2pPr marL="1428750" algn="l">
              <a:spcBef>
                <a:spcPct val="0"/>
              </a:spcBef>
              <a:defRPr sz="2400">
                <a:solidFill>
                  <a:schemeClr val="tx1"/>
                </a:solidFill>
                <a:latin typeface="Times New Roman" charset="0"/>
              </a:defRPr>
            </a:lvl2pPr>
            <a:lvl3pPr marL="1619250" algn="l">
              <a:spcBef>
                <a:spcPct val="0"/>
              </a:spcBef>
              <a:defRPr sz="2400">
                <a:solidFill>
                  <a:schemeClr val="tx1"/>
                </a:solidFill>
                <a:latin typeface="Times New Roman" charset="0"/>
              </a:defRPr>
            </a:lvl3pPr>
            <a:lvl4pPr marL="1809750" algn="l">
              <a:spcBef>
                <a:spcPct val="0"/>
              </a:spcBef>
              <a:defRPr sz="2400">
                <a:solidFill>
                  <a:schemeClr val="tx1"/>
                </a:solidFill>
                <a:latin typeface="Times New Roman" charset="0"/>
              </a:defRPr>
            </a:lvl4pPr>
            <a:lvl5pPr marL="2000250" algn="l">
              <a:spcBef>
                <a:spcPct val="0"/>
              </a:spcBef>
              <a:defRPr sz="2400">
                <a:solidFill>
                  <a:schemeClr val="tx1"/>
                </a:solidFill>
                <a:latin typeface="Times New Roman" charset="0"/>
              </a:defRPr>
            </a:lvl5pPr>
            <a:lvl6pPr marL="2457450" eaLnBrk="0" fontAlgn="base" hangingPunct="0">
              <a:spcBef>
                <a:spcPct val="0"/>
              </a:spcBef>
              <a:spcAft>
                <a:spcPct val="0"/>
              </a:spcAft>
              <a:defRPr sz="2400">
                <a:solidFill>
                  <a:schemeClr val="tx1"/>
                </a:solidFill>
                <a:latin typeface="Times New Roman" charset="0"/>
              </a:defRPr>
            </a:lvl6pPr>
            <a:lvl7pPr marL="2914650" eaLnBrk="0" fontAlgn="base" hangingPunct="0">
              <a:spcBef>
                <a:spcPct val="0"/>
              </a:spcBef>
              <a:spcAft>
                <a:spcPct val="0"/>
              </a:spcAft>
              <a:defRPr sz="2400">
                <a:solidFill>
                  <a:schemeClr val="tx1"/>
                </a:solidFill>
                <a:latin typeface="Times New Roman" charset="0"/>
              </a:defRPr>
            </a:lvl7pPr>
            <a:lvl8pPr marL="3371850" eaLnBrk="0" fontAlgn="base" hangingPunct="0">
              <a:spcBef>
                <a:spcPct val="0"/>
              </a:spcBef>
              <a:spcAft>
                <a:spcPct val="0"/>
              </a:spcAft>
              <a:defRPr sz="2400">
                <a:solidFill>
                  <a:schemeClr val="tx1"/>
                </a:solidFill>
                <a:latin typeface="Times New Roman" charset="0"/>
              </a:defRPr>
            </a:lvl8pPr>
            <a:lvl9pPr marL="3829050" eaLnBrk="0" fontAlgn="base" hangingPunct="0">
              <a:spcBef>
                <a:spcPct val="0"/>
              </a:spcBef>
              <a:spcAft>
                <a:spcPct val="0"/>
              </a:spcAft>
              <a:defRPr sz="2400">
                <a:solidFill>
                  <a:schemeClr val="tx1"/>
                </a:solidFill>
                <a:latin typeface="Times New Roman" charset="0"/>
              </a:defRPr>
            </a:lvl9pPr>
          </a:lstStyle>
          <a:p>
            <a:pPr algn="ctr">
              <a:spcBef>
                <a:spcPct val="20000"/>
              </a:spcBef>
              <a:buClr>
                <a:srgbClr val="FF00FF"/>
              </a:buClr>
              <a:buFont typeface="Monotype Sorts" charset="2"/>
              <a:buChar char="R"/>
            </a:pPr>
            <a:r>
              <a:rPr lang="es-ES_tradnl" altLang="es-ES_tradnl" sz="4400">
                <a:latin typeface="Bookman Old Style" charset="0"/>
              </a:rPr>
              <a:t>el software</a:t>
            </a:r>
          </a:p>
        </p:txBody>
      </p:sp>
    </p:spTree>
    <p:extLst>
      <p:ext uri="{BB962C8B-B14F-4D97-AF65-F5344CB8AC3E}">
        <p14:creationId xmlns:p14="http://schemas.microsoft.com/office/powerpoint/2010/main" val="15182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Conceptos generales </a:t>
            </a:r>
          </a:p>
        </p:txBody>
      </p:sp>
      <p:sp>
        <p:nvSpPr>
          <p:cNvPr id="3" name="2 Marcador de contenido"/>
          <p:cNvSpPr>
            <a:spLocks noGrp="1"/>
          </p:cNvSpPr>
          <p:nvPr>
            <p:ph sz="quarter" idx="13"/>
          </p:nvPr>
        </p:nvSpPr>
        <p:spPr/>
        <p:txBody>
          <a:bodyPr>
            <a:normAutofit/>
          </a:bodyPr>
          <a:lstStyle/>
          <a:p>
            <a:r>
              <a:rPr lang="es-UY" b="1" dirty="0"/>
              <a:t>Base de Datos</a:t>
            </a:r>
            <a:r>
              <a:rPr lang="es-UY" dirty="0"/>
              <a:t>: </a:t>
            </a:r>
          </a:p>
          <a:p>
            <a:pPr lvl="1"/>
            <a:r>
              <a:rPr lang="es-UY" dirty="0"/>
              <a:t>Es un conjunto de datos relacionados</a:t>
            </a:r>
          </a:p>
          <a:p>
            <a:pPr lvl="1"/>
            <a:r>
              <a:rPr lang="es-UY" dirty="0"/>
              <a:t>Representa algún aspecto del mundo real</a:t>
            </a:r>
          </a:p>
          <a:p>
            <a:pPr lvl="1"/>
            <a:r>
              <a:rPr lang="es-UY" dirty="0"/>
              <a:t>Es construida para un propósito específico</a:t>
            </a:r>
          </a:p>
          <a:p>
            <a:endParaRPr lang="es-UY" dirty="0"/>
          </a:p>
          <a:p>
            <a:r>
              <a:rPr lang="es-UY" b="1" dirty="0"/>
              <a:t>Database Management System (DBMS)</a:t>
            </a:r>
            <a:r>
              <a:rPr lang="es-UY" dirty="0"/>
              <a:t>:</a:t>
            </a:r>
            <a:endParaRPr lang="es-UY" b="1" dirty="0"/>
          </a:p>
          <a:p>
            <a:pPr lvl="1"/>
            <a:r>
              <a:rPr lang="es-UY" dirty="0"/>
              <a:t>Es un software especializado en gestión de bases de datos</a:t>
            </a:r>
          </a:p>
          <a:p>
            <a:pPr lvl="1"/>
            <a:r>
              <a:rPr lang="es-UY" dirty="0"/>
              <a:t>Permite a los usuarios crear y mantener una base de datos</a:t>
            </a:r>
          </a:p>
          <a:p>
            <a:endParaRPr lang="es-UY" dirty="0"/>
          </a:p>
          <a:p>
            <a:endParaRPr lang="es-UY" dirty="0"/>
          </a:p>
          <a:p>
            <a:endParaRPr lang="es-UY" dirty="0"/>
          </a:p>
          <a:p>
            <a:endParaRPr lang="es-UY" dirty="0"/>
          </a:p>
          <a:p>
            <a:endParaRPr lang="es-UY" dirty="0"/>
          </a:p>
        </p:txBody>
      </p:sp>
      <p:pic>
        <p:nvPicPr>
          <p:cNvPr id="112642" name="Picture 2"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3610" y="2085298"/>
            <a:ext cx="3208840" cy="191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139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Text Box 5"/>
          <p:cNvSpPr txBox="1">
            <a:spLocks noGrp="1" noChangeArrowheads="1"/>
          </p:cNvSpPr>
          <p:nvPr>
            <p:ph type="ctrTitle"/>
          </p:nvPr>
        </p:nvSpPr>
        <p:spPr>
          <a:xfrm>
            <a:off x="2209800" y="1295400"/>
            <a:ext cx="7772400" cy="3962400"/>
          </a:xfrm>
          <a:noFill/>
          <a:ln/>
        </p:spPr>
        <p:txBody>
          <a:bodyPr>
            <a:normAutofit fontScale="90000"/>
          </a:bodyPr>
          <a:lstStyle/>
          <a:p>
            <a:pPr defTabSz="1054100"/>
            <a:r>
              <a:rPr lang="es-ES_tradnl" altLang="es-ES_tradnl" sz="6600" b="1">
                <a:solidFill>
                  <a:srgbClr val="990099"/>
                </a:solidFill>
              </a:rPr>
              <a:t>Entorno simplificado </a:t>
            </a:r>
            <a:br>
              <a:rPr lang="es-ES_tradnl" altLang="es-ES_tradnl" sz="6600" b="1">
                <a:solidFill>
                  <a:srgbClr val="990099"/>
                </a:solidFill>
              </a:rPr>
            </a:br>
            <a:r>
              <a:rPr lang="es-ES_tradnl" altLang="es-ES_tradnl" sz="6600" b="1">
                <a:solidFill>
                  <a:srgbClr val="990099"/>
                </a:solidFill>
              </a:rPr>
              <a:t>de un </a:t>
            </a:r>
            <a:br>
              <a:rPr lang="es-ES_tradnl" altLang="es-ES_tradnl" sz="6600" b="1">
                <a:solidFill>
                  <a:srgbClr val="990099"/>
                </a:solidFill>
              </a:rPr>
            </a:br>
            <a:r>
              <a:rPr lang="es-ES_tradnl" altLang="es-ES_tradnl" sz="6600" b="1">
                <a:solidFill>
                  <a:srgbClr val="990099"/>
                </a:solidFill>
              </a:rPr>
              <a:t>Sistema de</a:t>
            </a:r>
            <a:br>
              <a:rPr lang="es-ES_tradnl" altLang="es-ES_tradnl" sz="6600" b="1">
                <a:solidFill>
                  <a:srgbClr val="990099"/>
                </a:solidFill>
              </a:rPr>
            </a:br>
            <a:r>
              <a:rPr lang="es-ES_tradnl" altLang="es-ES_tradnl" sz="6600" b="1">
                <a:solidFill>
                  <a:srgbClr val="990099"/>
                </a:solidFill>
              </a:rPr>
              <a:t>Bases de datos</a:t>
            </a:r>
            <a:endParaRPr lang="es-ES_tradnl" altLang="es-ES_tradnl" sz="6600">
              <a:solidFill>
                <a:srgbClr val="990099"/>
              </a:solidFill>
            </a:endParaRPr>
          </a:p>
        </p:txBody>
      </p:sp>
    </p:spTree>
    <p:extLst>
      <p:ext uri="{BB962C8B-B14F-4D97-AF65-F5344CB8AC3E}">
        <p14:creationId xmlns:p14="http://schemas.microsoft.com/office/powerpoint/2010/main" val="1462142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p:cTn id="7" dur="1000" fill="hold"/>
                                        <p:tgtEl>
                                          <p:spTgt spid="21509"/>
                                        </p:tgtEl>
                                        <p:attrNameLst>
                                          <p:attrName>ppt_w</p:attrName>
                                        </p:attrNameLst>
                                      </p:cBhvr>
                                      <p:tavLst>
                                        <p:tav tm="0">
                                          <p:val>
                                            <p:fltVal val="0"/>
                                          </p:val>
                                        </p:tav>
                                        <p:tav tm="100000">
                                          <p:val>
                                            <p:strVal val="#ppt_w"/>
                                          </p:val>
                                        </p:tav>
                                      </p:tavLst>
                                    </p:anim>
                                    <p:anim calcmode="lin" valueType="num">
                                      <p:cBhvr>
                                        <p:cTn id="8" dur="1000" fill="hold"/>
                                        <p:tgtEl>
                                          <p:spTgt spid="21509"/>
                                        </p:tgtEl>
                                        <p:attrNameLst>
                                          <p:attrName>ppt_h</p:attrName>
                                        </p:attrNameLst>
                                      </p:cBhvr>
                                      <p:tavLst>
                                        <p:tav tm="0">
                                          <p:val>
                                            <p:fltVal val="0"/>
                                          </p:val>
                                        </p:tav>
                                        <p:tav tm="100000">
                                          <p:val>
                                            <p:strVal val="#ppt_h"/>
                                          </p:val>
                                        </p:tav>
                                      </p:tavLst>
                                    </p:anim>
                                    <p:anim calcmode="lin" valueType="num">
                                      <p:cBhvr>
                                        <p:cTn id="9" dur="1000" fill="hold"/>
                                        <p:tgtEl>
                                          <p:spTgt spid="2150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50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DIAP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9" name="Rectangle 31"/>
          <p:cNvSpPr>
            <a:spLocks noChangeArrowheads="1"/>
          </p:cNvSpPr>
          <p:nvPr/>
        </p:nvSpPr>
        <p:spPr bwMode="auto">
          <a:xfrm>
            <a:off x="1752600" y="523876"/>
            <a:ext cx="8686800" cy="6105525"/>
          </a:xfrm>
          <a:prstGeom prst="rect">
            <a:avLst/>
          </a:prstGeom>
          <a:noFill/>
          <a:ln w="571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endParaRPr lang="en-US" altLang="es-ES_tradnl" b="1"/>
          </a:p>
        </p:txBody>
      </p:sp>
      <p:sp>
        <p:nvSpPr>
          <p:cNvPr id="27680" name="Text Box 32"/>
          <p:cNvSpPr txBox="1">
            <a:spLocks noChangeArrowheads="1"/>
          </p:cNvSpPr>
          <p:nvPr/>
        </p:nvSpPr>
        <p:spPr bwMode="auto">
          <a:xfrm>
            <a:off x="1752600" y="609600"/>
            <a:ext cx="327818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5357" tIns="52679" rIns="105357" bIns="52679">
            <a:spAutoFit/>
          </a:bodyP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2800" b="1">
                <a:solidFill>
                  <a:srgbClr val="FF3300"/>
                </a:solidFill>
              </a:rPr>
              <a:t>SISTEMA DE BASES DE DATOS</a:t>
            </a:r>
          </a:p>
        </p:txBody>
      </p:sp>
      <p:sp>
        <p:nvSpPr>
          <p:cNvPr id="27681" name="Rectangle 33"/>
          <p:cNvSpPr>
            <a:spLocks noChangeArrowheads="1"/>
          </p:cNvSpPr>
          <p:nvPr/>
        </p:nvSpPr>
        <p:spPr bwMode="auto">
          <a:xfrm>
            <a:off x="5105400" y="762000"/>
            <a:ext cx="4978400" cy="666750"/>
          </a:xfrm>
          <a:prstGeom prst="rect">
            <a:avLst/>
          </a:prstGeom>
          <a:noFill/>
          <a:ln w="571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r>
              <a:rPr lang="es-ES_tradnl" altLang="es-ES_tradnl" b="1"/>
              <a:t>Programas de Aplicación / Consultas</a:t>
            </a:r>
          </a:p>
        </p:txBody>
      </p:sp>
      <p:sp>
        <p:nvSpPr>
          <p:cNvPr id="27682" name="Rectangle 34"/>
          <p:cNvSpPr>
            <a:spLocks noChangeArrowheads="1"/>
          </p:cNvSpPr>
          <p:nvPr/>
        </p:nvSpPr>
        <p:spPr bwMode="auto">
          <a:xfrm>
            <a:off x="2244726" y="1792289"/>
            <a:ext cx="7889875" cy="2560637"/>
          </a:xfrm>
          <a:prstGeom prst="rect">
            <a:avLst/>
          </a:prstGeom>
          <a:noFill/>
          <a:ln w="571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83" name="Text Box 35"/>
          <p:cNvSpPr txBox="1">
            <a:spLocks noChangeArrowheads="1"/>
          </p:cNvSpPr>
          <p:nvPr/>
        </p:nvSpPr>
        <p:spPr bwMode="auto">
          <a:xfrm>
            <a:off x="2398714" y="1905000"/>
            <a:ext cx="2325687" cy="537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5357" tIns="52679" rIns="105357" bIns="52679">
            <a:spAutoFit/>
          </a:bodyP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2800" b="1">
                <a:solidFill>
                  <a:srgbClr val="FF3300"/>
                </a:solidFill>
              </a:rPr>
              <a:t> SGBD</a:t>
            </a:r>
          </a:p>
        </p:txBody>
      </p:sp>
      <p:sp>
        <p:nvSpPr>
          <p:cNvPr id="27684" name="Rectangle 36"/>
          <p:cNvSpPr>
            <a:spLocks noChangeArrowheads="1"/>
          </p:cNvSpPr>
          <p:nvPr/>
        </p:nvSpPr>
        <p:spPr bwMode="auto">
          <a:xfrm>
            <a:off x="4627564" y="2193926"/>
            <a:ext cx="4116387" cy="779463"/>
          </a:xfrm>
          <a:prstGeom prst="rect">
            <a:avLst/>
          </a:prstGeom>
          <a:noFill/>
          <a:ln w="571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r>
              <a:rPr lang="es-ES_tradnl" altLang="es-ES_tradnl" b="1"/>
              <a:t>Software para procesar</a:t>
            </a:r>
          </a:p>
          <a:p>
            <a:pPr algn="ctr"/>
            <a:r>
              <a:rPr lang="es-ES_tradnl" altLang="es-ES_tradnl" b="1"/>
              <a:t>consultas / programas</a:t>
            </a:r>
          </a:p>
        </p:txBody>
      </p:sp>
      <p:sp>
        <p:nvSpPr>
          <p:cNvPr id="27685" name="Rectangle 37"/>
          <p:cNvSpPr>
            <a:spLocks noChangeArrowheads="1"/>
          </p:cNvSpPr>
          <p:nvPr/>
        </p:nvSpPr>
        <p:spPr bwMode="auto">
          <a:xfrm>
            <a:off x="4683125" y="3254376"/>
            <a:ext cx="4114800" cy="777875"/>
          </a:xfrm>
          <a:prstGeom prst="rect">
            <a:avLst/>
          </a:prstGeom>
          <a:noFill/>
          <a:ln w="571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r>
              <a:rPr lang="es-ES_tradnl" altLang="es-ES_tradnl" b="1"/>
              <a:t>Software para tener acceso</a:t>
            </a:r>
          </a:p>
          <a:p>
            <a:pPr algn="ctr"/>
            <a:r>
              <a:rPr lang="es-ES_tradnl" altLang="es-ES_tradnl" b="1"/>
              <a:t> a los datos almacenados</a:t>
            </a:r>
          </a:p>
        </p:txBody>
      </p:sp>
      <p:grpSp>
        <p:nvGrpSpPr>
          <p:cNvPr id="27686" name="Group 38"/>
          <p:cNvGrpSpPr>
            <a:grpSpLocks/>
          </p:cNvGrpSpPr>
          <p:nvPr/>
        </p:nvGrpSpPr>
        <p:grpSpPr bwMode="auto">
          <a:xfrm>
            <a:off x="2895600" y="4800601"/>
            <a:ext cx="3022600" cy="1700213"/>
            <a:chOff x="1200" y="3552"/>
            <a:chExt cx="816" cy="1056"/>
          </a:xfrm>
        </p:grpSpPr>
        <p:sp>
          <p:nvSpPr>
            <p:cNvPr id="27687" name="Oval 39"/>
            <p:cNvSpPr>
              <a:spLocks noChangeArrowheads="1"/>
            </p:cNvSpPr>
            <p:nvPr/>
          </p:nvSpPr>
          <p:spPr bwMode="auto">
            <a:xfrm>
              <a:off x="1200" y="3552"/>
              <a:ext cx="816" cy="192"/>
            </a:xfrm>
            <a:prstGeom prst="ellipse">
              <a:avLst/>
            </a:prstGeom>
            <a:noFill/>
            <a:ln w="635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88" name="Line 40"/>
            <p:cNvSpPr>
              <a:spLocks noChangeShapeType="1"/>
            </p:cNvSpPr>
            <p:nvPr/>
          </p:nvSpPr>
          <p:spPr bwMode="auto">
            <a:xfrm>
              <a:off x="1200" y="3648"/>
              <a:ext cx="0" cy="864"/>
            </a:xfrm>
            <a:prstGeom prst="line">
              <a:avLst/>
            </a:prstGeom>
            <a:noFill/>
            <a:ln w="635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89" name="Line 41"/>
            <p:cNvSpPr>
              <a:spLocks noChangeShapeType="1"/>
            </p:cNvSpPr>
            <p:nvPr/>
          </p:nvSpPr>
          <p:spPr bwMode="auto">
            <a:xfrm>
              <a:off x="2016" y="3648"/>
              <a:ext cx="0" cy="864"/>
            </a:xfrm>
            <a:prstGeom prst="line">
              <a:avLst/>
            </a:prstGeom>
            <a:noFill/>
            <a:ln w="635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90" name="Oval 42"/>
            <p:cNvSpPr>
              <a:spLocks noChangeArrowheads="1"/>
            </p:cNvSpPr>
            <p:nvPr/>
          </p:nvSpPr>
          <p:spPr bwMode="auto">
            <a:xfrm>
              <a:off x="1200" y="4416"/>
              <a:ext cx="816" cy="192"/>
            </a:xfrm>
            <a:prstGeom prst="ellipse">
              <a:avLst/>
            </a:prstGeom>
            <a:noFill/>
            <a:ln w="635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sp>
        <p:nvSpPr>
          <p:cNvPr id="27691" name="Text Box 43"/>
          <p:cNvSpPr txBox="1">
            <a:spLocks noChangeArrowheads="1"/>
          </p:cNvSpPr>
          <p:nvPr/>
        </p:nvSpPr>
        <p:spPr bwMode="auto">
          <a:xfrm>
            <a:off x="2909888" y="5202238"/>
            <a:ext cx="3090862" cy="139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5357" tIns="52679" rIns="105357" bIns="52679">
            <a:spAutoFit/>
          </a:bodyP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b="1"/>
              <a:t>Definición de la base de datos almacenada</a:t>
            </a:r>
          </a:p>
          <a:p>
            <a:pPr algn="ctr">
              <a:spcBef>
                <a:spcPct val="50000"/>
              </a:spcBef>
            </a:pPr>
            <a:r>
              <a:rPr lang="es-ES_tradnl" altLang="es-ES_tradnl" b="1"/>
              <a:t>(metadatos)</a:t>
            </a:r>
          </a:p>
        </p:txBody>
      </p:sp>
      <p:grpSp>
        <p:nvGrpSpPr>
          <p:cNvPr id="27692" name="Group 44"/>
          <p:cNvGrpSpPr>
            <a:grpSpLocks/>
          </p:cNvGrpSpPr>
          <p:nvPr/>
        </p:nvGrpSpPr>
        <p:grpSpPr bwMode="auto">
          <a:xfrm>
            <a:off x="7239000" y="4800601"/>
            <a:ext cx="2813050" cy="1700213"/>
            <a:chOff x="1200" y="3552"/>
            <a:chExt cx="816" cy="1056"/>
          </a:xfrm>
        </p:grpSpPr>
        <p:sp>
          <p:nvSpPr>
            <p:cNvPr id="27693" name="Oval 45"/>
            <p:cNvSpPr>
              <a:spLocks noChangeArrowheads="1"/>
            </p:cNvSpPr>
            <p:nvPr/>
          </p:nvSpPr>
          <p:spPr bwMode="auto">
            <a:xfrm>
              <a:off x="1200" y="3552"/>
              <a:ext cx="816" cy="192"/>
            </a:xfrm>
            <a:prstGeom prst="ellipse">
              <a:avLst/>
            </a:prstGeom>
            <a:noFill/>
            <a:ln w="635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94" name="Line 46"/>
            <p:cNvSpPr>
              <a:spLocks noChangeShapeType="1"/>
            </p:cNvSpPr>
            <p:nvPr/>
          </p:nvSpPr>
          <p:spPr bwMode="auto">
            <a:xfrm>
              <a:off x="1200" y="3648"/>
              <a:ext cx="0" cy="864"/>
            </a:xfrm>
            <a:prstGeom prst="line">
              <a:avLst/>
            </a:prstGeom>
            <a:noFill/>
            <a:ln w="635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95" name="Line 47"/>
            <p:cNvSpPr>
              <a:spLocks noChangeShapeType="1"/>
            </p:cNvSpPr>
            <p:nvPr/>
          </p:nvSpPr>
          <p:spPr bwMode="auto">
            <a:xfrm>
              <a:off x="2016" y="3648"/>
              <a:ext cx="0" cy="864"/>
            </a:xfrm>
            <a:prstGeom prst="line">
              <a:avLst/>
            </a:prstGeom>
            <a:noFill/>
            <a:ln w="635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696" name="Oval 48"/>
            <p:cNvSpPr>
              <a:spLocks noChangeArrowheads="1"/>
            </p:cNvSpPr>
            <p:nvPr/>
          </p:nvSpPr>
          <p:spPr bwMode="auto">
            <a:xfrm>
              <a:off x="1200" y="4416"/>
              <a:ext cx="816" cy="192"/>
            </a:xfrm>
            <a:prstGeom prst="ellipse">
              <a:avLst/>
            </a:prstGeom>
            <a:noFill/>
            <a:ln w="635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sp>
        <p:nvSpPr>
          <p:cNvPr id="27697" name="Text Box 49"/>
          <p:cNvSpPr txBox="1">
            <a:spLocks noChangeArrowheads="1"/>
          </p:cNvSpPr>
          <p:nvPr/>
        </p:nvSpPr>
        <p:spPr bwMode="auto">
          <a:xfrm>
            <a:off x="7512577" y="5248276"/>
            <a:ext cx="2069049" cy="845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5357" tIns="52679" rIns="105357" bIns="52679">
            <a:spAutoFit/>
          </a:bodyP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r>
              <a:rPr lang="es-ES_tradnl" altLang="es-ES_tradnl" b="1"/>
              <a:t>Base de datos </a:t>
            </a:r>
          </a:p>
          <a:p>
            <a:pPr algn="ctr"/>
            <a:r>
              <a:rPr lang="es-ES_tradnl" altLang="es-ES_tradnl" b="1"/>
              <a:t>almacenada</a:t>
            </a:r>
          </a:p>
        </p:txBody>
      </p:sp>
      <p:sp>
        <p:nvSpPr>
          <p:cNvPr id="27698" name="Text Box 50"/>
          <p:cNvSpPr txBox="1">
            <a:spLocks noChangeArrowheads="1"/>
          </p:cNvSpPr>
          <p:nvPr/>
        </p:nvSpPr>
        <p:spPr bwMode="auto">
          <a:xfrm>
            <a:off x="4711608" y="1"/>
            <a:ext cx="3654611" cy="47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5357" tIns="52679" rIns="105357" bIns="52679">
            <a:spAutoFit/>
          </a:bodyPr>
          <a:lstStyle>
            <a:lvl1pPr algn="l" defTabSz="1054100">
              <a:spcBef>
                <a:spcPct val="0"/>
              </a:spcBef>
              <a:defRPr sz="2400">
                <a:solidFill>
                  <a:schemeClr val="tx1"/>
                </a:solidFill>
                <a:latin typeface="Times New Roman" charset="0"/>
              </a:defRPr>
            </a:lvl1pPr>
            <a:lvl2pPr marL="527050" algn="l" defTabSz="1054100">
              <a:spcBef>
                <a:spcPct val="0"/>
              </a:spcBef>
              <a:defRPr sz="2400">
                <a:solidFill>
                  <a:schemeClr val="tx1"/>
                </a:solidFill>
                <a:latin typeface="Times New Roman" charset="0"/>
              </a:defRPr>
            </a:lvl2pPr>
            <a:lvl3pPr marL="1054100" algn="l" defTabSz="1054100">
              <a:spcBef>
                <a:spcPct val="0"/>
              </a:spcBef>
              <a:defRPr sz="2400">
                <a:solidFill>
                  <a:schemeClr val="tx1"/>
                </a:solidFill>
                <a:latin typeface="Times New Roman" charset="0"/>
              </a:defRPr>
            </a:lvl3pPr>
            <a:lvl4pPr marL="1581150" algn="l" defTabSz="1054100">
              <a:spcBef>
                <a:spcPct val="0"/>
              </a:spcBef>
              <a:defRPr sz="2400">
                <a:solidFill>
                  <a:schemeClr val="tx1"/>
                </a:solidFill>
                <a:latin typeface="Times New Roman" charset="0"/>
              </a:defRPr>
            </a:lvl4pPr>
            <a:lvl5pPr marL="2106613" algn="l" defTabSz="1054100">
              <a:spcBef>
                <a:spcPct val="0"/>
              </a:spcBef>
              <a:defRPr sz="2400">
                <a:solidFill>
                  <a:schemeClr val="tx1"/>
                </a:solidFill>
                <a:latin typeface="Times New Roman" charset="0"/>
              </a:defRPr>
            </a:lvl5pPr>
            <a:lvl6pPr marL="2563813" defTabSz="1054100" eaLnBrk="0" fontAlgn="base" hangingPunct="0">
              <a:spcBef>
                <a:spcPct val="0"/>
              </a:spcBef>
              <a:spcAft>
                <a:spcPct val="0"/>
              </a:spcAft>
              <a:defRPr sz="2400">
                <a:solidFill>
                  <a:schemeClr val="tx1"/>
                </a:solidFill>
                <a:latin typeface="Times New Roman" charset="0"/>
              </a:defRPr>
            </a:lvl6pPr>
            <a:lvl7pPr marL="3021013" defTabSz="1054100" eaLnBrk="0" fontAlgn="base" hangingPunct="0">
              <a:spcBef>
                <a:spcPct val="0"/>
              </a:spcBef>
              <a:spcAft>
                <a:spcPct val="0"/>
              </a:spcAft>
              <a:defRPr sz="2400">
                <a:solidFill>
                  <a:schemeClr val="tx1"/>
                </a:solidFill>
                <a:latin typeface="Times New Roman" charset="0"/>
              </a:defRPr>
            </a:lvl7pPr>
            <a:lvl8pPr marL="3478213" defTabSz="1054100" eaLnBrk="0" fontAlgn="base" hangingPunct="0">
              <a:spcBef>
                <a:spcPct val="0"/>
              </a:spcBef>
              <a:spcAft>
                <a:spcPct val="0"/>
              </a:spcAft>
              <a:defRPr sz="2400">
                <a:solidFill>
                  <a:schemeClr val="tx1"/>
                </a:solidFill>
                <a:latin typeface="Times New Roman" charset="0"/>
              </a:defRPr>
            </a:lvl8pPr>
            <a:lvl9pPr marL="3935413" defTabSz="1054100" eaLnBrk="0" fontAlgn="base" hangingPunct="0">
              <a:spcBef>
                <a:spcPct val="0"/>
              </a:spcBef>
              <a:spcAft>
                <a:spcPct val="0"/>
              </a:spcAft>
              <a:defRPr sz="2400">
                <a:solidFill>
                  <a:schemeClr val="tx1"/>
                </a:solidFill>
                <a:latin typeface="Times New Roman" charset="0"/>
              </a:defRPr>
            </a:lvl9pPr>
          </a:lstStyle>
          <a:p>
            <a:pPr algn="ctr"/>
            <a:r>
              <a:rPr lang="es-ES_tradnl" altLang="es-ES_tradnl" b="1"/>
              <a:t>Usuarios / Programadores</a:t>
            </a:r>
          </a:p>
        </p:txBody>
      </p:sp>
      <p:sp>
        <p:nvSpPr>
          <p:cNvPr id="27699" name="Line 51"/>
          <p:cNvSpPr>
            <a:spLocks noChangeShapeType="1"/>
          </p:cNvSpPr>
          <p:nvPr/>
        </p:nvSpPr>
        <p:spPr bwMode="auto">
          <a:xfrm>
            <a:off x="6178550" y="303213"/>
            <a:ext cx="1588" cy="444500"/>
          </a:xfrm>
          <a:prstGeom prst="line">
            <a:avLst/>
          </a:prstGeom>
          <a:noFill/>
          <a:ln w="539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700" name="Line 52"/>
          <p:cNvSpPr>
            <a:spLocks noChangeShapeType="1"/>
          </p:cNvSpPr>
          <p:nvPr/>
        </p:nvSpPr>
        <p:spPr bwMode="auto">
          <a:xfrm flipH="1">
            <a:off x="6248400" y="1447800"/>
            <a:ext cx="0" cy="762000"/>
          </a:xfrm>
          <a:prstGeom prst="line">
            <a:avLst/>
          </a:prstGeom>
          <a:noFill/>
          <a:ln w="539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701" name="Line 53"/>
          <p:cNvSpPr>
            <a:spLocks noChangeShapeType="1"/>
          </p:cNvSpPr>
          <p:nvPr/>
        </p:nvSpPr>
        <p:spPr bwMode="auto">
          <a:xfrm flipH="1">
            <a:off x="6400800" y="2895600"/>
            <a:ext cx="0" cy="457200"/>
          </a:xfrm>
          <a:prstGeom prst="line">
            <a:avLst/>
          </a:prstGeom>
          <a:noFill/>
          <a:ln w="539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702" name="Line 54"/>
          <p:cNvSpPr>
            <a:spLocks noChangeShapeType="1"/>
          </p:cNvSpPr>
          <p:nvPr/>
        </p:nvSpPr>
        <p:spPr bwMode="auto">
          <a:xfrm flipH="1">
            <a:off x="4114800" y="4038600"/>
            <a:ext cx="2222500" cy="914400"/>
          </a:xfrm>
          <a:prstGeom prst="line">
            <a:avLst/>
          </a:prstGeom>
          <a:noFill/>
          <a:ln w="539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703" name="Line 55"/>
          <p:cNvSpPr>
            <a:spLocks noChangeShapeType="1"/>
          </p:cNvSpPr>
          <p:nvPr/>
        </p:nvSpPr>
        <p:spPr bwMode="auto">
          <a:xfrm>
            <a:off x="6934200" y="4038600"/>
            <a:ext cx="1828800" cy="914400"/>
          </a:xfrm>
          <a:prstGeom prst="line">
            <a:avLst/>
          </a:prstGeom>
          <a:noFill/>
          <a:ln w="539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27704" name="Rectangle 56"/>
          <p:cNvSpPr>
            <a:spLocks noChangeArrowheads="1"/>
          </p:cNvSpPr>
          <p:nvPr/>
        </p:nvSpPr>
        <p:spPr bwMode="auto">
          <a:xfrm>
            <a:off x="1774825" y="17256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50000"/>
              </a:spcBef>
            </a:pPr>
            <a:endParaRPr lang="en-US" altLang="es-ES_tradnl" sz="1400" b="1">
              <a:latin typeface="Times New Roman" charset="0"/>
            </a:endParaRPr>
          </a:p>
        </p:txBody>
      </p:sp>
    </p:spTree>
    <p:extLst>
      <p:ext uri="{BB962C8B-B14F-4D97-AF65-F5344CB8AC3E}">
        <p14:creationId xmlns:p14="http://schemas.microsoft.com/office/powerpoint/2010/main" val="572868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98"/>
                                        </p:tgtEl>
                                        <p:attrNameLst>
                                          <p:attrName>style.visibility</p:attrName>
                                        </p:attrNameLst>
                                      </p:cBhvr>
                                      <p:to>
                                        <p:strVal val="visible"/>
                                      </p:to>
                                    </p:set>
                                    <p:anim calcmode="lin" valueType="num">
                                      <p:cBhvr additive="base">
                                        <p:cTn id="7" dur="500" fill="hold"/>
                                        <p:tgtEl>
                                          <p:spTgt spid="27698"/>
                                        </p:tgtEl>
                                        <p:attrNameLst>
                                          <p:attrName>ppt_x</p:attrName>
                                        </p:attrNameLst>
                                      </p:cBhvr>
                                      <p:tavLst>
                                        <p:tav tm="0">
                                          <p:val>
                                            <p:strVal val="#ppt_x"/>
                                          </p:val>
                                        </p:tav>
                                        <p:tav tm="100000">
                                          <p:val>
                                            <p:strVal val="#ppt_x"/>
                                          </p:val>
                                        </p:tav>
                                      </p:tavLst>
                                    </p:anim>
                                    <p:anim calcmode="lin" valueType="num">
                                      <p:cBhvr additive="base">
                                        <p:cTn id="8" dur="500" fill="hold"/>
                                        <p:tgtEl>
                                          <p:spTgt spid="276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7699"/>
                                        </p:tgtEl>
                                        <p:attrNameLst>
                                          <p:attrName>style.visibility</p:attrName>
                                        </p:attrNameLst>
                                      </p:cBhvr>
                                      <p:to>
                                        <p:strVal val="visible"/>
                                      </p:to>
                                    </p:set>
                                    <p:anim calcmode="lin" valueType="num">
                                      <p:cBhvr additive="base">
                                        <p:cTn id="13" dur="500" fill="hold"/>
                                        <p:tgtEl>
                                          <p:spTgt spid="27699"/>
                                        </p:tgtEl>
                                        <p:attrNameLst>
                                          <p:attrName>ppt_x</p:attrName>
                                        </p:attrNameLst>
                                      </p:cBhvr>
                                      <p:tavLst>
                                        <p:tav tm="0">
                                          <p:val>
                                            <p:strVal val="0-#ppt_w/2"/>
                                          </p:val>
                                        </p:tav>
                                        <p:tav tm="100000">
                                          <p:val>
                                            <p:strVal val="#ppt_x"/>
                                          </p:val>
                                        </p:tav>
                                      </p:tavLst>
                                    </p:anim>
                                    <p:anim calcmode="lin" valueType="num">
                                      <p:cBhvr additive="base">
                                        <p:cTn id="14" dur="500" fill="hold"/>
                                        <p:tgtEl>
                                          <p:spTgt spid="276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681"/>
                                        </p:tgtEl>
                                        <p:attrNameLst>
                                          <p:attrName>style.visibility</p:attrName>
                                        </p:attrNameLst>
                                      </p:cBhvr>
                                      <p:to>
                                        <p:strVal val="visible"/>
                                      </p:to>
                                    </p:set>
                                    <p:anim calcmode="lin" valueType="num">
                                      <p:cBhvr additive="base">
                                        <p:cTn id="19" dur="500" fill="hold"/>
                                        <p:tgtEl>
                                          <p:spTgt spid="27681"/>
                                        </p:tgtEl>
                                        <p:attrNameLst>
                                          <p:attrName>ppt_x</p:attrName>
                                        </p:attrNameLst>
                                      </p:cBhvr>
                                      <p:tavLst>
                                        <p:tav tm="0">
                                          <p:val>
                                            <p:strVal val="1+#ppt_w/2"/>
                                          </p:val>
                                        </p:tav>
                                        <p:tav tm="100000">
                                          <p:val>
                                            <p:strVal val="#ppt_x"/>
                                          </p:val>
                                        </p:tav>
                                      </p:tavLst>
                                    </p:anim>
                                    <p:anim calcmode="lin" valueType="num">
                                      <p:cBhvr additive="base">
                                        <p:cTn id="20" dur="500" fill="hold"/>
                                        <p:tgtEl>
                                          <p:spTgt spid="276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27700"/>
                                        </p:tgtEl>
                                        <p:attrNameLst>
                                          <p:attrName>style.visibility</p:attrName>
                                        </p:attrNameLst>
                                      </p:cBhvr>
                                      <p:to>
                                        <p:strVal val="visible"/>
                                      </p:to>
                                    </p:set>
                                    <p:anim calcmode="lin" valueType="num">
                                      <p:cBhvr additive="base">
                                        <p:cTn id="25" dur="500" fill="hold"/>
                                        <p:tgtEl>
                                          <p:spTgt spid="27700"/>
                                        </p:tgtEl>
                                        <p:attrNameLst>
                                          <p:attrName>ppt_x</p:attrName>
                                        </p:attrNameLst>
                                      </p:cBhvr>
                                      <p:tavLst>
                                        <p:tav tm="0">
                                          <p:val>
                                            <p:strVal val="1+#ppt_w/2"/>
                                          </p:val>
                                        </p:tav>
                                        <p:tav tm="100000">
                                          <p:val>
                                            <p:strVal val="#ppt_x"/>
                                          </p:val>
                                        </p:tav>
                                      </p:tavLst>
                                    </p:anim>
                                    <p:anim calcmode="lin" valueType="num">
                                      <p:cBhvr additive="base">
                                        <p:cTn id="26" dur="500" fill="hold"/>
                                        <p:tgtEl>
                                          <p:spTgt spid="2770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7684"/>
                                        </p:tgtEl>
                                        <p:attrNameLst>
                                          <p:attrName>style.visibility</p:attrName>
                                        </p:attrNameLst>
                                      </p:cBhvr>
                                      <p:to>
                                        <p:strVal val="visible"/>
                                      </p:to>
                                    </p:set>
                                    <p:anim calcmode="lin" valueType="num">
                                      <p:cBhvr additive="base">
                                        <p:cTn id="31" dur="500" fill="hold"/>
                                        <p:tgtEl>
                                          <p:spTgt spid="27684"/>
                                        </p:tgtEl>
                                        <p:attrNameLst>
                                          <p:attrName>ppt_x</p:attrName>
                                        </p:attrNameLst>
                                      </p:cBhvr>
                                      <p:tavLst>
                                        <p:tav tm="0">
                                          <p:val>
                                            <p:strVal val="0-#ppt_w/2"/>
                                          </p:val>
                                        </p:tav>
                                        <p:tav tm="100000">
                                          <p:val>
                                            <p:strVal val="#ppt_x"/>
                                          </p:val>
                                        </p:tav>
                                      </p:tavLst>
                                    </p:anim>
                                    <p:anim calcmode="lin" valueType="num">
                                      <p:cBhvr additive="base">
                                        <p:cTn id="32" dur="500" fill="hold"/>
                                        <p:tgtEl>
                                          <p:spTgt spid="2768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27701"/>
                                        </p:tgtEl>
                                        <p:attrNameLst>
                                          <p:attrName>style.visibility</p:attrName>
                                        </p:attrNameLst>
                                      </p:cBhvr>
                                      <p:to>
                                        <p:strVal val="visible"/>
                                      </p:to>
                                    </p:set>
                                    <p:anim calcmode="lin" valueType="num">
                                      <p:cBhvr additive="base">
                                        <p:cTn id="37" dur="500" fill="hold"/>
                                        <p:tgtEl>
                                          <p:spTgt spid="27701"/>
                                        </p:tgtEl>
                                        <p:attrNameLst>
                                          <p:attrName>ppt_x</p:attrName>
                                        </p:attrNameLst>
                                      </p:cBhvr>
                                      <p:tavLst>
                                        <p:tav tm="0">
                                          <p:val>
                                            <p:strVal val="1+#ppt_w/2"/>
                                          </p:val>
                                        </p:tav>
                                        <p:tav tm="100000">
                                          <p:val>
                                            <p:strVal val="#ppt_x"/>
                                          </p:val>
                                        </p:tav>
                                      </p:tavLst>
                                    </p:anim>
                                    <p:anim calcmode="lin" valueType="num">
                                      <p:cBhvr additive="base">
                                        <p:cTn id="38" dur="500" fill="hold"/>
                                        <p:tgtEl>
                                          <p:spTgt spid="27701"/>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27685"/>
                                        </p:tgtEl>
                                        <p:attrNameLst>
                                          <p:attrName>style.visibility</p:attrName>
                                        </p:attrNameLst>
                                      </p:cBhvr>
                                      <p:to>
                                        <p:strVal val="visible"/>
                                      </p:to>
                                    </p:set>
                                    <p:anim calcmode="lin" valueType="num">
                                      <p:cBhvr additive="base">
                                        <p:cTn id="43" dur="500" fill="hold"/>
                                        <p:tgtEl>
                                          <p:spTgt spid="27685"/>
                                        </p:tgtEl>
                                        <p:attrNameLst>
                                          <p:attrName>ppt_x</p:attrName>
                                        </p:attrNameLst>
                                      </p:cBhvr>
                                      <p:tavLst>
                                        <p:tav tm="0">
                                          <p:val>
                                            <p:strVal val="0-#ppt_w/2"/>
                                          </p:val>
                                        </p:tav>
                                        <p:tav tm="100000">
                                          <p:val>
                                            <p:strVal val="#ppt_x"/>
                                          </p:val>
                                        </p:tav>
                                      </p:tavLst>
                                    </p:anim>
                                    <p:anim calcmode="lin" valueType="num">
                                      <p:cBhvr additive="base">
                                        <p:cTn id="44" dur="500" fill="hold"/>
                                        <p:tgtEl>
                                          <p:spTgt spid="2768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grpId="0" nodeType="clickEffect">
                                  <p:stCondLst>
                                    <p:cond delay="0"/>
                                  </p:stCondLst>
                                  <p:childTnLst>
                                    <p:set>
                                      <p:cBhvr>
                                        <p:cTn id="48" dur="1" fill="hold">
                                          <p:stCondLst>
                                            <p:cond delay="0"/>
                                          </p:stCondLst>
                                        </p:cTn>
                                        <p:tgtEl>
                                          <p:spTgt spid="27682"/>
                                        </p:tgtEl>
                                        <p:attrNameLst>
                                          <p:attrName>style.visibility</p:attrName>
                                        </p:attrNameLst>
                                      </p:cBhvr>
                                      <p:to>
                                        <p:strVal val="visible"/>
                                      </p:to>
                                    </p:set>
                                    <p:anim calcmode="lin" valueType="num">
                                      <p:cBhvr additive="base">
                                        <p:cTn id="49" dur="5000" fill="hold"/>
                                        <p:tgtEl>
                                          <p:spTgt spid="27682"/>
                                        </p:tgtEl>
                                        <p:attrNameLst>
                                          <p:attrName>ppt_x</p:attrName>
                                        </p:attrNameLst>
                                      </p:cBhvr>
                                      <p:tavLst>
                                        <p:tav tm="0">
                                          <p:val>
                                            <p:strVal val="#ppt_x"/>
                                          </p:val>
                                        </p:tav>
                                        <p:tav tm="100000">
                                          <p:val>
                                            <p:strVal val="#ppt_x"/>
                                          </p:val>
                                        </p:tav>
                                      </p:tavLst>
                                    </p:anim>
                                    <p:anim calcmode="lin" valueType="num">
                                      <p:cBhvr additive="base">
                                        <p:cTn id="50" dur="5000" fill="hold"/>
                                        <p:tgtEl>
                                          <p:spTgt spid="276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LIC.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683"/>
                                        </p:tgtEl>
                                        <p:attrNameLst>
                                          <p:attrName>style.visibility</p:attrName>
                                        </p:attrNameLst>
                                      </p:cBhvr>
                                      <p:to>
                                        <p:strVal val="visible"/>
                                      </p:to>
                                    </p:set>
                                    <p:anim calcmode="lin" valueType="num">
                                      <p:cBhvr additive="base">
                                        <p:cTn id="55" dur="500" fill="hold"/>
                                        <p:tgtEl>
                                          <p:spTgt spid="27683"/>
                                        </p:tgtEl>
                                        <p:attrNameLst>
                                          <p:attrName>ppt_x</p:attrName>
                                        </p:attrNameLst>
                                      </p:cBhvr>
                                      <p:tavLst>
                                        <p:tav tm="0">
                                          <p:val>
                                            <p:strVal val="0-#ppt_w/2"/>
                                          </p:val>
                                        </p:tav>
                                        <p:tav tm="100000">
                                          <p:val>
                                            <p:strVal val="#ppt_x"/>
                                          </p:val>
                                        </p:tav>
                                      </p:tavLst>
                                    </p:anim>
                                    <p:anim calcmode="lin" valueType="num">
                                      <p:cBhvr additive="base">
                                        <p:cTn id="56" dur="500" fill="hold"/>
                                        <p:tgtEl>
                                          <p:spTgt spid="276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LIC.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2" fill="hold" grpId="0" nodeType="clickEffect">
                                  <p:stCondLst>
                                    <p:cond delay="0"/>
                                  </p:stCondLst>
                                  <p:childTnLst>
                                    <p:set>
                                      <p:cBhvr>
                                        <p:cTn id="60" dur="1" fill="hold">
                                          <p:stCondLst>
                                            <p:cond delay="0"/>
                                          </p:stCondLst>
                                        </p:cTn>
                                        <p:tgtEl>
                                          <p:spTgt spid="27702"/>
                                        </p:tgtEl>
                                        <p:attrNameLst>
                                          <p:attrName>style.visibility</p:attrName>
                                        </p:attrNameLst>
                                      </p:cBhvr>
                                      <p:to>
                                        <p:strVal val="visible"/>
                                      </p:to>
                                    </p:set>
                                    <p:anim calcmode="lin" valueType="num">
                                      <p:cBhvr additive="base">
                                        <p:cTn id="61" dur="500" fill="hold"/>
                                        <p:tgtEl>
                                          <p:spTgt spid="27702"/>
                                        </p:tgtEl>
                                        <p:attrNameLst>
                                          <p:attrName>ppt_x</p:attrName>
                                        </p:attrNameLst>
                                      </p:cBhvr>
                                      <p:tavLst>
                                        <p:tav tm="0">
                                          <p:val>
                                            <p:strVal val="0-#ppt_w/2"/>
                                          </p:val>
                                        </p:tav>
                                        <p:tav tm="100000">
                                          <p:val>
                                            <p:strVal val="#ppt_x"/>
                                          </p:val>
                                        </p:tav>
                                      </p:tavLst>
                                    </p:anim>
                                    <p:anim calcmode="lin" valueType="num">
                                      <p:cBhvr additive="base">
                                        <p:cTn id="62" dur="500" fill="hold"/>
                                        <p:tgtEl>
                                          <p:spTgt spid="2770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27686"/>
                                        </p:tgtEl>
                                        <p:attrNameLst>
                                          <p:attrName>style.visibility</p:attrName>
                                        </p:attrNameLst>
                                      </p:cBhvr>
                                      <p:to>
                                        <p:strVal val="visible"/>
                                      </p:to>
                                    </p:set>
                                    <p:anim calcmode="lin" valueType="num">
                                      <p:cBhvr additive="base">
                                        <p:cTn id="67" dur="500" fill="hold"/>
                                        <p:tgtEl>
                                          <p:spTgt spid="27686"/>
                                        </p:tgtEl>
                                        <p:attrNameLst>
                                          <p:attrName>ppt_x</p:attrName>
                                        </p:attrNameLst>
                                      </p:cBhvr>
                                      <p:tavLst>
                                        <p:tav tm="0">
                                          <p:val>
                                            <p:strVal val="1+#ppt_w/2"/>
                                          </p:val>
                                        </p:tav>
                                        <p:tav tm="100000">
                                          <p:val>
                                            <p:strVal val="#ppt_x"/>
                                          </p:val>
                                        </p:tav>
                                      </p:tavLst>
                                    </p:anim>
                                    <p:anim calcmode="lin" valueType="num">
                                      <p:cBhvr additive="base">
                                        <p:cTn id="68" dur="500" fill="hold"/>
                                        <p:tgtEl>
                                          <p:spTgt spid="2768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691"/>
                                        </p:tgtEl>
                                        <p:attrNameLst>
                                          <p:attrName>style.visibility</p:attrName>
                                        </p:attrNameLst>
                                      </p:cBhvr>
                                      <p:to>
                                        <p:strVal val="visible"/>
                                      </p:to>
                                    </p:set>
                                    <p:anim calcmode="lin" valueType="num">
                                      <p:cBhvr additive="base">
                                        <p:cTn id="73" dur="500" fill="hold"/>
                                        <p:tgtEl>
                                          <p:spTgt spid="27691"/>
                                        </p:tgtEl>
                                        <p:attrNameLst>
                                          <p:attrName>ppt_x</p:attrName>
                                        </p:attrNameLst>
                                      </p:cBhvr>
                                      <p:tavLst>
                                        <p:tav tm="0">
                                          <p:val>
                                            <p:strVal val="1+#ppt_w/2"/>
                                          </p:val>
                                        </p:tav>
                                        <p:tav tm="100000">
                                          <p:val>
                                            <p:strVal val="#ppt_x"/>
                                          </p:val>
                                        </p:tav>
                                      </p:tavLst>
                                    </p:anim>
                                    <p:anim calcmode="lin" valueType="num">
                                      <p:cBhvr additive="base">
                                        <p:cTn id="74" dur="500" fill="hold"/>
                                        <p:tgtEl>
                                          <p:spTgt spid="2769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9" fill="hold" grpId="0" nodeType="clickEffect">
                                  <p:stCondLst>
                                    <p:cond delay="0"/>
                                  </p:stCondLst>
                                  <p:childTnLst>
                                    <p:set>
                                      <p:cBhvr>
                                        <p:cTn id="78" dur="1" fill="hold">
                                          <p:stCondLst>
                                            <p:cond delay="0"/>
                                          </p:stCondLst>
                                        </p:cTn>
                                        <p:tgtEl>
                                          <p:spTgt spid="27703"/>
                                        </p:tgtEl>
                                        <p:attrNameLst>
                                          <p:attrName>style.visibility</p:attrName>
                                        </p:attrNameLst>
                                      </p:cBhvr>
                                      <p:to>
                                        <p:strVal val="visible"/>
                                      </p:to>
                                    </p:set>
                                    <p:anim calcmode="lin" valueType="num">
                                      <p:cBhvr additive="base">
                                        <p:cTn id="79" dur="500" fill="hold"/>
                                        <p:tgtEl>
                                          <p:spTgt spid="27703"/>
                                        </p:tgtEl>
                                        <p:attrNameLst>
                                          <p:attrName>ppt_x</p:attrName>
                                        </p:attrNameLst>
                                      </p:cBhvr>
                                      <p:tavLst>
                                        <p:tav tm="0">
                                          <p:val>
                                            <p:strVal val="0-#ppt_w/2"/>
                                          </p:val>
                                        </p:tav>
                                        <p:tav tm="100000">
                                          <p:val>
                                            <p:strVal val="#ppt_x"/>
                                          </p:val>
                                        </p:tav>
                                      </p:tavLst>
                                    </p:anim>
                                    <p:anim calcmode="lin" valueType="num">
                                      <p:cBhvr additive="base">
                                        <p:cTn id="80" dur="500" fill="hold"/>
                                        <p:tgtEl>
                                          <p:spTgt spid="27703"/>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9" fill="hold" nodeType="clickEffect">
                                  <p:stCondLst>
                                    <p:cond delay="0"/>
                                  </p:stCondLst>
                                  <p:childTnLst>
                                    <p:set>
                                      <p:cBhvr>
                                        <p:cTn id="84" dur="1" fill="hold">
                                          <p:stCondLst>
                                            <p:cond delay="0"/>
                                          </p:stCondLst>
                                        </p:cTn>
                                        <p:tgtEl>
                                          <p:spTgt spid="27692"/>
                                        </p:tgtEl>
                                        <p:attrNameLst>
                                          <p:attrName>style.visibility</p:attrName>
                                        </p:attrNameLst>
                                      </p:cBhvr>
                                      <p:to>
                                        <p:strVal val="visible"/>
                                      </p:to>
                                    </p:set>
                                    <p:anim calcmode="lin" valueType="num">
                                      <p:cBhvr additive="base">
                                        <p:cTn id="85" dur="500" fill="hold"/>
                                        <p:tgtEl>
                                          <p:spTgt spid="27692"/>
                                        </p:tgtEl>
                                        <p:attrNameLst>
                                          <p:attrName>ppt_x</p:attrName>
                                        </p:attrNameLst>
                                      </p:cBhvr>
                                      <p:tavLst>
                                        <p:tav tm="0">
                                          <p:val>
                                            <p:strVal val="0-#ppt_w/2"/>
                                          </p:val>
                                        </p:tav>
                                        <p:tav tm="100000">
                                          <p:val>
                                            <p:strVal val="#ppt_x"/>
                                          </p:val>
                                        </p:tav>
                                      </p:tavLst>
                                    </p:anim>
                                    <p:anim calcmode="lin" valueType="num">
                                      <p:cBhvr additive="base">
                                        <p:cTn id="86" dur="500" fill="hold"/>
                                        <p:tgtEl>
                                          <p:spTgt spid="27692"/>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7697"/>
                                        </p:tgtEl>
                                        <p:attrNameLst>
                                          <p:attrName>style.visibility</p:attrName>
                                        </p:attrNameLst>
                                      </p:cBhvr>
                                      <p:to>
                                        <p:strVal val="visible"/>
                                      </p:to>
                                    </p:set>
                                    <p:anim calcmode="lin" valueType="num">
                                      <p:cBhvr additive="base">
                                        <p:cTn id="91" dur="500" fill="hold"/>
                                        <p:tgtEl>
                                          <p:spTgt spid="27697"/>
                                        </p:tgtEl>
                                        <p:attrNameLst>
                                          <p:attrName>ppt_x</p:attrName>
                                        </p:attrNameLst>
                                      </p:cBhvr>
                                      <p:tavLst>
                                        <p:tav tm="0">
                                          <p:val>
                                            <p:strVal val="#ppt_x"/>
                                          </p:val>
                                        </p:tav>
                                        <p:tav tm="100000">
                                          <p:val>
                                            <p:strVal val="#ppt_x"/>
                                          </p:val>
                                        </p:tav>
                                      </p:tavLst>
                                    </p:anim>
                                    <p:anim calcmode="lin" valueType="num">
                                      <p:cBhvr additive="base">
                                        <p:cTn id="92" dur="500" fill="hold"/>
                                        <p:tgtEl>
                                          <p:spTgt spid="27697"/>
                                        </p:tgtEl>
                                        <p:attrNameLst>
                                          <p:attrName>ppt_y</p:attrName>
                                        </p:attrNameLst>
                                      </p:cBhvr>
                                      <p:tavLst>
                                        <p:tav tm="0">
                                          <p:val>
                                            <p:strVal val="0-#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7" presetClass="entr" presetSubtype="8" fill="hold" grpId="0" nodeType="clickEffect">
                                  <p:stCondLst>
                                    <p:cond delay="0"/>
                                  </p:stCondLst>
                                  <p:childTnLst>
                                    <p:set>
                                      <p:cBhvr>
                                        <p:cTn id="96" dur="1" fill="hold">
                                          <p:stCondLst>
                                            <p:cond delay="0"/>
                                          </p:stCondLst>
                                        </p:cTn>
                                        <p:tgtEl>
                                          <p:spTgt spid="27679"/>
                                        </p:tgtEl>
                                        <p:attrNameLst>
                                          <p:attrName>style.visibility</p:attrName>
                                        </p:attrNameLst>
                                      </p:cBhvr>
                                      <p:to>
                                        <p:strVal val="visible"/>
                                      </p:to>
                                    </p:set>
                                    <p:anim calcmode="lin" valueType="num">
                                      <p:cBhvr additive="base">
                                        <p:cTn id="97" dur="5000" fill="hold"/>
                                        <p:tgtEl>
                                          <p:spTgt spid="27679"/>
                                        </p:tgtEl>
                                        <p:attrNameLst>
                                          <p:attrName>ppt_x</p:attrName>
                                        </p:attrNameLst>
                                      </p:cBhvr>
                                      <p:tavLst>
                                        <p:tav tm="0">
                                          <p:val>
                                            <p:strVal val="0-#ppt_w/2"/>
                                          </p:val>
                                        </p:tav>
                                        <p:tav tm="100000">
                                          <p:val>
                                            <p:strVal val="#ppt_x"/>
                                          </p:val>
                                        </p:tav>
                                      </p:tavLst>
                                    </p:anim>
                                    <p:anim calcmode="lin" valueType="num">
                                      <p:cBhvr additive="base">
                                        <p:cTn id="98" dur="5000" fill="hold"/>
                                        <p:tgtEl>
                                          <p:spTgt spid="2767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5" presetClass="entr" presetSubtype="0" fill="hold" grpId="0" nodeType="clickEffect">
                                  <p:stCondLst>
                                    <p:cond delay="0"/>
                                  </p:stCondLst>
                                  <p:childTnLst>
                                    <p:set>
                                      <p:cBhvr>
                                        <p:cTn id="102" dur="1" fill="hold">
                                          <p:stCondLst>
                                            <p:cond delay="0"/>
                                          </p:stCondLst>
                                        </p:cTn>
                                        <p:tgtEl>
                                          <p:spTgt spid="27680"/>
                                        </p:tgtEl>
                                        <p:attrNameLst>
                                          <p:attrName>style.visibility</p:attrName>
                                        </p:attrNameLst>
                                      </p:cBhvr>
                                      <p:to>
                                        <p:strVal val="visible"/>
                                      </p:to>
                                    </p:set>
                                    <p:anim calcmode="lin" valueType="num">
                                      <p:cBhvr>
                                        <p:cTn id="103" dur="1000" fill="hold"/>
                                        <p:tgtEl>
                                          <p:spTgt spid="27680"/>
                                        </p:tgtEl>
                                        <p:attrNameLst>
                                          <p:attrName>ppt_w</p:attrName>
                                        </p:attrNameLst>
                                      </p:cBhvr>
                                      <p:tavLst>
                                        <p:tav tm="0">
                                          <p:val>
                                            <p:fltVal val="0"/>
                                          </p:val>
                                        </p:tav>
                                        <p:tav tm="100000">
                                          <p:val>
                                            <p:strVal val="#ppt_w"/>
                                          </p:val>
                                        </p:tav>
                                      </p:tavLst>
                                    </p:anim>
                                    <p:anim calcmode="lin" valueType="num">
                                      <p:cBhvr>
                                        <p:cTn id="104" dur="1000" fill="hold"/>
                                        <p:tgtEl>
                                          <p:spTgt spid="27680"/>
                                        </p:tgtEl>
                                        <p:attrNameLst>
                                          <p:attrName>ppt_h</p:attrName>
                                        </p:attrNameLst>
                                      </p:cBhvr>
                                      <p:tavLst>
                                        <p:tav tm="0">
                                          <p:val>
                                            <p:fltVal val="0"/>
                                          </p:val>
                                        </p:tav>
                                        <p:tav tm="100000">
                                          <p:val>
                                            <p:strVal val="#ppt_h"/>
                                          </p:val>
                                        </p:tav>
                                      </p:tavLst>
                                    </p:anim>
                                    <p:anim calcmode="lin" valueType="num">
                                      <p:cBhvr>
                                        <p:cTn id="105" dur="1000" fill="hold"/>
                                        <p:tgtEl>
                                          <p:spTgt spid="27680"/>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2768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01"/>
                                            </p:cond>
                                          </p:stCondLst>
                                          <p:endCondLst>
                                            <p:cond evt="onStopAudio" delay="0">
                                              <p:tgtEl>
                                                <p:sldTgt/>
                                              </p:tgtEl>
                                            </p:cond>
                                          </p:endCondLst>
                                        </p:cTn>
                                        <p:tgtEl>
                                          <p:sndTgt r:embed="rId3" name="CRISTA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9" grpId="0" animBg="1" autoUpdateAnimBg="0"/>
      <p:bldP spid="27680" grpId="0" autoUpdateAnimBg="0"/>
      <p:bldP spid="27681" grpId="0" animBg="1" autoUpdateAnimBg="0"/>
      <p:bldP spid="27682" grpId="0" animBg="1"/>
      <p:bldP spid="27683" grpId="0" autoUpdateAnimBg="0"/>
      <p:bldP spid="27684" grpId="0" animBg="1" autoUpdateAnimBg="0"/>
      <p:bldP spid="27685" grpId="0" animBg="1" autoUpdateAnimBg="0"/>
      <p:bldP spid="27691" grpId="0" autoUpdateAnimBg="0"/>
      <p:bldP spid="27697" grpId="0" autoUpdateAnimBg="0"/>
      <p:bldP spid="27698" grpId="0" autoUpdateAnimBg="0"/>
      <p:bldP spid="27699" grpId="0" animBg="1"/>
      <p:bldP spid="27700" grpId="0" animBg="1"/>
      <p:bldP spid="27701" grpId="0" animBg="1"/>
      <p:bldP spid="27702" grpId="0" animBg="1"/>
      <p:bldP spid="2770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7" name="Text Box 11"/>
          <p:cNvSpPr txBox="1">
            <a:spLocks noChangeArrowheads="1"/>
          </p:cNvSpPr>
          <p:nvPr/>
        </p:nvSpPr>
        <p:spPr bwMode="auto">
          <a:xfrm>
            <a:off x="1524000" y="1828801"/>
            <a:ext cx="91440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Características del enfoque de BD</a:t>
            </a:r>
            <a:endParaRPr lang="es-ES_tradnl" altLang="es-ES_tradnl" sz="6600">
              <a:solidFill>
                <a:srgbClr val="FF00FF"/>
              </a:solidFill>
            </a:endParaRPr>
          </a:p>
        </p:txBody>
      </p:sp>
    </p:spTree>
    <p:extLst>
      <p:ext uri="{BB962C8B-B14F-4D97-AF65-F5344CB8AC3E}">
        <p14:creationId xmlns:p14="http://schemas.microsoft.com/office/powerpoint/2010/main" val="1032765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5307"/>
                                        </p:tgtEl>
                                        <p:attrNameLst>
                                          <p:attrName>style.visibility</p:attrName>
                                        </p:attrNameLst>
                                      </p:cBhvr>
                                      <p:to>
                                        <p:strVal val="visible"/>
                                      </p:to>
                                    </p:set>
                                    <p:anim calcmode="lin" valueType="num">
                                      <p:cBhvr additive="base">
                                        <p:cTn id="7" dur="500" fill="hold"/>
                                        <p:tgtEl>
                                          <p:spTgt spid="55307"/>
                                        </p:tgtEl>
                                        <p:attrNameLst>
                                          <p:attrName>ppt_x</p:attrName>
                                        </p:attrNameLst>
                                      </p:cBhvr>
                                      <p:tavLst>
                                        <p:tav tm="0">
                                          <p:val>
                                            <p:strVal val="#ppt_x"/>
                                          </p:val>
                                        </p:tav>
                                        <p:tav tm="100000">
                                          <p:val>
                                            <p:strVal val="#ppt_x"/>
                                          </p:val>
                                        </p:tav>
                                      </p:tavLst>
                                    </p:anim>
                                    <p:anim calcmode="lin" valueType="num">
                                      <p:cBhvr additive="base">
                                        <p:cTn id="8" dur="500" fill="hold"/>
                                        <p:tgtEl>
                                          <p:spTgt spid="5530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524000" y="2286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Naturaleza autodescriptiva</a:t>
            </a:r>
            <a:endParaRPr lang="es-ES_tradnl" altLang="es-ES_tradnl" sz="4400" b="1" u="sng">
              <a:latin typeface="Bookman Old Style" charset="0"/>
            </a:endParaRPr>
          </a:p>
        </p:txBody>
      </p:sp>
      <p:sp>
        <p:nvSpPr>
          <p:cNvPr id="59395" name="Rectangle 3"/>
          <p:cNvSpPr>
            <a:spLocks noChangeArrowheads="1"/>
          </p:cNvSpPr>
          <p:nvPr/>
        </p:nvSpPr>
        <p:spPr bwMode="auto">
          <a:xfrm>
            <a:off x="1524000" y="1736726"/>
            <a:ext cx="9448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4000">
                <a:latin typeface="Bookman Old Style" charset="0"/>
              </a:rPr>
              <a:t>El sistema no sólo contiene la BD, sino también una definición o descripción completa de la BD. </a:t>
            </a:r>
          </a:p>
        </p:txBody>
      </p:sp>
      <p:sp>
        <p:nvSpPr>
          <p:cNvPr id="59396" name="Rectangle 4"/>
          <p:cNvSpPr>
            <a:spLocks noChangeArrowheads="1"/>
          </p:cNvSpPr>
          <p:nvPr/>
        </p:nvSpPr>
        <p:spPr bwMode="auto">
          <a:xfrm>
            <a:off x="1524000" y="4327526"/>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000">
                <a:latin typeface="Bookman Old Style" charset="0"/>
              </a:rPr>
              <a:t>Esta definición se almacena en el </a:t>
            </a:r>
            <a:r>
              <a:rPr lang="es-ES_tradnl" altLang="es-ES_tradnl" sz="4000" b="1">
                <a:solidFill>
                  <a:srgbClr val="FF3300"/>
                </a:solidFill>
                <a:latin typeface="Bookman Old Style" charset="0"/>
              </a:rPr>
              <a:t>catálogo</a:t>
            </a:r>
            <a:r>
              <a:rPr lang="es-ES_tradnl" altLang="es-ES_tradnl" sz="4000">
                <a:latin typeface="Bookman Old Style" charset="0"/>
              </a:rPr>
              <a:t> del sistema</a:t>
            </a:r>
            <a:r>
              <a:rPr lang="es-ES_tradnl" altLang="es-ES_tradnl">
                <a:latin typeface="Bookman Old Style" charset="0"/>
              </a:rPr>
              <a:t>,</a:t>
            </a:r>
          </a:p>
        </p:txBody>
      </p:sp>
    </p:spTree>
    <p:extLst>
      <p:ext uri="{BB962C8B-B14F-4D97-AF65-F5344CB8AC3E}">
        <p14:creationId xmlns:p14="http://schemas.microsoft.com/office/powerpoint/2010/main" val="1729394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ppt_x"/>
                                          </p:val>
                                        </p:tav>
                                        <p:tav tm="100000">
                                          <p:val>
                                            <p:strVal val="#ppt_x"/>
                                          </p:val>
                                        </p:tav>
                                      </p:tavLst>
                                    </p:anim>
                                    <p:anim calcmode="lin" valueType="num">
                                      <p:cBhvr additive="base">
                                        <p:cTn id="8" dur="500" fill="hold"/>
                                        <p:tgtEl>
                                          <p:spTgt spid="5939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1+#ppt_w/2"/>
                                          </p:val>
                                        </p:tav>
                                        <p:tav tm="100000">
                                          <p:val>
                                            <p:strVal val="#ppt_x"/>
                                          </p:val>
                                        </p:tav>
                                      </p:tavLst>
                                    </p:anim>
                                    <p:anim calcmode="lin" valueType="num">
                                      <p:cBhvr additive="base">
                                        <p:cTn id="14"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59396"/>
                                        </p:tgtEl>
                                        <p:attrNameLst>
                                          <p:attrName>style.visibility</p:attrName>
                                        </p:attrNameLst>
                                      </p:cBhvr>
                                      <p:to>
                                        <p:strVal val="visible"/>
                                      </p:to>
                                    </p:set>
                                    <p:anim calcmode="lin" valueType="num">
                                      <p:cBhvr additive="base">
                                        <p:cTn id="19" dur="500" fill="hold"/>
                                        <p:tgtEl>
                                          <p:spTgt spid="59396"/>
                                        </p:tgtEl>
                                        <p:attrNameLst>
                                          <p:attrName>ppt_x</p:attrName>
                                        </p:attrNameLst>
                                      </p:cBhvr>
                                      <p:tavLst>
                                        <p:tav tm="0">
                                          <p:val>
                                            <p:strVal val="0-#ppt_w/2"/>
                                          </p:val>
                                        </p:tav>
                                        <p:tav tm="100000">
                                          <p:val>
                                            <p:strVal val="#ppt_x"/>
                                          </p:val>
                                        </p:tav>
                                      </p:tavLst>
                                    </p:anim>
                                    <p:anim calcmode="lin" valueType="num">
                                      <p:cBhvr additive="base">
                                        <p:cTn id="20"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676400" y="1203325"/>
            <a:ext cx="60436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000"/>
              <a:t>contiene información como:</a:t>
            </a:r>
          </a:p>
        </p:txBody>
      </p:sp>
      <p:sp>
        <p:nvSpPr>
          <p:cNvPr id="60419" name="Rectangle 3"/>
          <p:cNvSpPr>
            <a:spLocks noChangeArrowheads="1"/>
          </p:cNvSpPr>
          <p:nvPr/>
        </p:nvSpPr>
        <p:spPr bwMode="auto">
          <a:xfrm>
            <a:off x="1641475" y="90489"/>
            <a:ext cx="2935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el </a:t>
            </a:r>
            <a:r>
              <a:rPr lang="es-ES_tradnl" altLang="es-ES_tradnl" sz="4800" b="1">
                <a:solidFill>
                  <a:srgbClr val="FF3300"/>
                </a:solidFill>
              </a:rPr>
              <a:t>catálogo</a:t>
            </a:r>
          </a:p>
        </p:txBody>
      </p:sp>
      <p:sp>
        <p:nvSpPr>
          <p:cNvPr id="60420" name="Rectangle 4"/>
          <p:cNvSpPr>
            <a:spLocks noChangeArrowheads="1"/>
          </p:cNvSpPr>
          <p:nvPr/>
        </p:nvSpPr>
        <p:spPr bwMode="auto">
          <a:xfrm>
            <a:off x="2362201" y="2422525"/>
            <a:ext cx="60719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buFontTx/>
              <a:buChar char="•"/>
            </a:pPr>
            <a:r>
              <a:rPr lang="es-ES_tradnl" altLang="es-ES_tradnl" sz="4000"/>
              <a:t>la estructura de cada tabla,</a:t>
            </a:r>
          </a:p>
        </p:txBody>
      </p:sp>
      <p:sp>
        <p:nvSpPr>
          <p:cNvPr id="60421" name="Rectangle 5"/>
          <p:cNvSpPr>
            <a:spLocks noChangeArrowheads="1"/>
          </p:cNvSpPr>
          <p:nvPr/>
        </p:nvSpPr>
        <p:spPr bwMode="auto">
          <a:xfrm>
            <a:off x="2362200" y="3108325"/>
            <a:ext cx="24160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buFontTx/>
              <a:buChar char="•"/>
            </a:pPr>
            <a:r>
              <a:rPr lang="es-ES_tradnl" altLang="es-ES_tradnl" sz="4000"/>
              <a:t>los tipos, </a:t>
            </a:r>
          </a:p>
        </p:txBody>
      </p:sp>
      <p:sp>
        <p:nvSpPr>
          <p:cNvPr id="60422" name="Rectangle 6"/>
          <p:cNvSpPr>
            <a:spLocks noChangeArrowheads="1"/>
          </p:cNvSpPr>
          <p:nvPr/>
        </p:nvSpPr>
        <p:spPr bwMode="auto">
          <a:xfrm>
            <a:off x="2362200" y="3886201"/>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buFontTx/>
              <a:buChar char="•"/>
            </a:pPr>
            <a:r>
              <a:rPr lang="es-ES_tradnl" altLang="es-ES_tradnl" sz="4000"/>
              <a:t>el formato de almacenamiento,</a:t>
            </a:r>
          </a:p>
        </p:txBody>
      </p:sp>
      <p:sp>
        <p:nvSpPr>
          <p:cNvPr id="60424" name="Rectangle 8"/>
          <p:cNvSpPr>
            <a:spLocks noChangeArrowheads="1"/>
          </p:cNvSpPr>
          <p:nvPr/>
        </p:nvSpPr>
        <p:spPr bwMode="auto">
          <a:xfrm>
            <a:off x="2374900" y="4708525"/>
            <a:ext cx="68380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buFontTx/>
              <a:buChar char="•"/>
            </a:pPr>
            <a:r>
              <a:rPr lang="es-ES_tradnl" altLang="es-ES_tradnl" sz="4000"/>
              <a:t>y las restricciones de los datos.</a:t>
            </a:r>
          </a:p>
        </p:txBody>
      </p:sp>
    </p:spTree>
    <p:extLst>
      <p:ext uri="{BB962C8B-B14F-4D97-AF65-F5344CB8AC3E}">
        <p14:creationId xmlns:p14="http://schemas.microsoft.com/office/powerpoint/2010/main" val="188254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0-#ppt_w/2"/>
                                          </p:val>
                                        </p:tav>
                                        <p:tav tm="100000">
                                          <p:val>
                                            <p:strVal val="#ppt_x"/>
                                          </p:val>
                                        </p:tav>
                                      </p:tavLst>
                                    </p:anim>
                                    <p:anim calcmode="lin" valueType="num">
                                      <p:cBhvr additive="base">
                                        <p:cTn id="8" dur="500" fill="hold"/>
                                        <p:tgtEl>
                                          <p:spTgt spid="604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60418"/>
                                        </p:tgtEl>
                                        <p:attrNameLst>
                                          <p:attrName>style.visibility</p:attrName>
                                        </p:attrNameLst>
                                      </p:cBhvr>
                                      <p:to>
                                        <p:strVal val="visible"/>
                                      </p:to>
                                    </p:set>
                                    <p:anim calcmode="lin" valueType="num">
                                      <p:cBhvr>
                                        <p:cTn id="13" dur="500" fill="hold"/>
                                        <p:tgtEl>
                                          <p:spTgt spid="60418"/>
                                        </p:tgtEl>
                                        <p:attrNameLst>
                                          <p:attrName>ppt_x</p:attrName>
                                        </p:attrNameLst>
                                      </p:cBhvr>
                                      <p:tavLst>
                                        <p:tav tm="0">
                                          <p:val>
                                            <p:strVal val="#ppt_x"/>
                                          </p:val>
                                        </p:tav>
                                        <p:tav tm="100000">
                                          <p:val>
                                            <p:strVal val="#ppt_x"/>
                                          </p:val>
                                        </p:tav>
                                      </p:tavLst>
                                    </p:anim>
                                    <p:anim calcmode="lin" valueType="num">
                                      <p:cBhvr>
                                        <p:cTn id="14" dur="500" fill="hold"/>
                                        <p:tgtEl>
                                          <p:spTgt spid="60418"/>
                                        </p:tgtEl>
                                        <p:attrNameLst>
                                          <p:attrName>ppt_y</p:attrName>
                                        </p:attrNameLst>
                                      </p:cBhvr>
                                      <p:tavLst>
                                        <p:tav tm="0">
                                          <p:val>
                                            <p:strVal val="#ppt_y-#ppt_h/2"/>
                                          </p:val>
                                        </p:tav>
                                        <p:tav tm="100000">
                                          <p:val>
                                            <p:strVal val="#ppt_y"/>
                                          </p:val>
                                        </p:tav>
                                      </p:tavLst>
                                    </p:anim>
                                    <p:anim calcmode="lin" valueType="num">
                                      <p:cBhvr>
                                        <p:cTn id="15" dur="500" fill="hold"/>
                                        <p:tgtEl>
                                          <p:spTgt spid="60418"/>
                                        </p:tgtEl>
                                        <p:attrNameLst>
                                          <p:attrName>ppt_w</p:attrName>
                                        </p:attrNameLst>
                                      </p:cBhvr>
                                      <p:tavLst>
                                        <p:tav tm="0">
                                          <p:val>
                                            <p:strVal val="#ppt_w"/>
                                          </p:val>
                                        </p:tav>
                                        <p:tav tm="100000">
                                          <p:val>
                                            <p:strVal val="#ppt_w"/>
                                          </p:val>
                                        </p:tav>
                                      </p:tavLst>
                                    </p:anim>
                                    <p:anim calcmode="lin" valueType="num">
                                      <p:cBhvr>
                                        <p:cTn id="16" dur="500" fill="hold"/>
                                        <p:tgtEl>
                                          <p:spTgt spid="60418"/>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60420"/>
                                        </p:tgtEl>
                                        <p:attrNameLst>
                                          <p:attrName>style.visibility</p:attrName>
                                        </p:attrNameLst>
                                      </p:cBhvr>
                                      <p:to>
                                        <p:strVal val="visible"/>
                                      </p:to>
                                    </p:set>
                                    <p:anim calcmode="lin" valueType="num">
                                      <p:cBhvr additive="base">
                                        <p:cTn id="21" dur="500" fill="hold"/>
                                        <p:tgtEl>
                                          <p:spTgt spid="60420"/>
                                        </p:tgtEl>
                                        <p:attrNameLst>
                                          <p:attrName>ppt_x</p:attrName>
                                        </p:attrNameLst>
                                      </p:cBhvr>
                                      <p:tavLst>
                                        <p:tav tm="0">
                                          <p:val>
                                            <p:strVal val="1+#ppt_w/2"/>
                                          </p:val>
                                        </p:tav>
                                        <p:tav tm="100000">
                                          <p:val>
                                            <p:strVal val="#ppt_x"/>
                                          </p:val>
                                        </p:tav>
                                      </p:tavLst>
                                    </p:anim>
                                    <p:anim calcmode="lin" valueType="num">
                                      <p:cBhvr additive="base">
                                        <p:cTn id="22"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0421"/>
                                        </p:tgtEl>
                                        <p:attrNameLst>
                                          <p:attrName>style.visibility</p:attrName>
                                        </p:attrNameLst>
                                      </p:cBhvr>
                                      <p:to>
                                        <p:strVal val="visible"/>
                                      </p:to>
                                    </p:set>
                                    <p:anim calcmode="lin" valueType="num">
                                      <p:cBhvr additive="base">
                                        <p:cTn id="27" dur="500" fill="hold"/>
                                        <p:tgtEl>
                                          <p:spTgt spid="60421"/>
                                        </p:tgtEl>
                                        <p:attrNameLst>
                                          <p:attrName>ppt_x</p:attrName>
                                        </p:attrNameLst>
                                      </p:cBhvr>
                                      <p:tavLst>
                                        <p:tav tm="0">
                                          <p:val>
                                            <p:strVal val="1+#ppt_w/2"/>
                                          </p:val>
                                        </p:tav>
                                        <p:tav tm="100000">
                                          <p:val>
                                            <p:strVal val="#ppt_x"/>
                                          </p:val>
                                        </p:tav>
                                      </p:tavLst>
                                    </p:anim>
                                    <p:anim calcmode="lin" valueType="num">
                                      <p:cBhvr additive="base">
                                        <p:cTn id="2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0422"/>
                                        </p:tgtEl>
                                        <p:attrNameLst>
                                          <p:attrName>style.visibility</p:attrName>
                                        </p:attrNameLst>
                                      </p:cBhvr>
                                      <p:to>
                                        <p:strVal val="visible"/>
                                      </p:to>
                                    </p:set>
                                    <p:anim calcmode="lin" valueType="num">
                                      <p:cBhvr additive="base">
                                        <p:cTn id="33" dur="500" fill="hold"/>
                                        <p:tgtEl>
                                          <p:spTgt spid="60422"/>
                                        </p:tgtEl>
                                        <p:attrNameLst>
                                          <p:attrName>ppt_x</p:attrName>
                                        </p:attrNameLst>
                                      </p:cBhvr>
                                      <p:tavLst>
                                        <p:tav tm="0">
                                          <p:val>
                                            <p:strVal val="1+#ppt_w/2"/>
                                          </p:val>
                                        </p:tav>
                                        <p:tav tm="100000">
                                          <p:val>
                                            <p:strVal val="#ppt_x"/>
                                          </p:val>
                                        </p:tav>
                                      </p:tavLst>
                                    </p:anim>
                                    <p:anim calcmode="lin" valueType="num">
                                      <p:cBhvr additive="base">
                                        <p:cTn id="34"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0424"/>
                                        </p:tgtEl>
                                        <p:attrNameLst>
                                          <p:attrName>style.visibility</p:attrName>
                                        </p:attrNameLst>
                                      </p:cBhvr>
                                      <p:to>
                                        <p:strVal val="visible"/>
                                      </p:to>
                                    </p:set>
                                    <p:anim calcmode="lin" valueType="num">
                                      <p:cBhvr additive="base">
                                        <p:cTn id="39" dur="500" fill="hold"/>
                                        <p:tgtEl>
                                          <p:spTgt spid="60424"/>
                                        </p:tgtEl>
                                        <p:attrNameLst>
                                          <p:attrName>ppt_x</p:attrName>
                                        </p:attrNameLst>
                                      </p:cBhvr>
                                      <p:tavLst>
                                        <p:tav tm="0">
                                          <p:val>
                                            <p:strVal val="1+#ppt_w/2"/>
                                          </p:val>
                                        </p:tav>
                                        <p:tav tm="100000">
                                          <p:val>
                                            <p:strVal val="#ppt_x"/>
                                          </p:val>
                                        </p:tav>
                                      </p:tavLst>
                                    </p:anim>
                                    <p:anim calcmode="lin" valueType="num">
                                      <p:cBhvr additive="base">
                                        <p:cTn id="40" dur="500" fill="hold"/>
                                        <p:tgtEl>
                                          <p:spTgt spid="60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1" grpId="0" autoUpdateAnimBg="0"/>
      <p:bldP spid="60422" grpId="0" autoUpdateAnimBg="0"/>
      <p:bldP spid="6042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1766888"/>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143000" indent="-666750" algn="l">
              <a:spcBef>
                <a:spcPct val="0"/>
              </a:spcBef>
              <a:defRPr sz="2400">
                <a:solidFill>
                  <a:schemeClr val="tx1"/>
                </a:solidFill>
                <a:latin typeface="Times New Roman" charset="0"/>
              </a:defRPr>
            </a:lvl1pPr>
            <a:lvl2pPr marL="1333500" algn="l">
              <a:spcBef>
                <a:spcPct val="0"/>
              </a:spcBef>
              <a:defRPr sz="2400">
                <a:solidFill>
                  <a:schemeClr val="tx1"/>
                </a:solidFill>
                <a:latin typeface="Times New Roman" charset="0"/>
              </a:defRPr>
            </a:lvl2pPr>
            <a:lvl3pPr marL="1524000" algn="l">
              <a:spcBef>
                <a:spcPct val="0"/>
              </a:spcBef>
              <a:defRPr sz="2400">
                <a:solidFill>
                  <a:schemeClr val="tx1"/>
                </a:solidFill>
                <a:latin typeface="Times New Roman" charset="0"/>
              </a:defRPr>
            </a:lvl3pPr>
            <a:lvl4pPr marL="1714500" algn="l">
              <a:spcBef>
                <a:spcPct val="0"/>
              </a:spcBef>
              <a:defRPr sz="2400">
                <a:solidFill>
                  <a:schemeClr val="tx1"/>
                </a:solidFill>
                <a:latin typeface="Times New Roman" charset="0"/>
              </a:defRPr>
            </a:lvl4pPr>
            <a:lvl5pPr marL="1905000" algn="l">
              <a:spcBef>
                <a:spcPct val="0"/>
              </a:spcBef>
              <a:defRPr sz="2400">
                <a:solidFill>
                  <a:schemeClr val="tx1"/>
                </a:solidFill>
                <a:latin typeface="Times New Roman" charset="0"/>
              </a:defRPr>
            </a:lvl5pPr>
            <a:lvl6pPr marL="2362200" eaLnBrk="0" fontAlgn="base" hangingPunct="0">
              <a:spcBef>
                <a:spcPct val="0"/>
              </a:spcBef>
              <a:spcAft>
                <a:spcPct val="0"/>
              </a:spcAft>
              <a:defRPr sz="2400">
                <a:solidFill>
                  <a:schemeClr val="tx1"/>
                </a:solidFill>
                <a:latin typeface="Times New Roman" charset="0"/>
              </a:defRPr>
            </a:lvl6pPr>
            <a:lvl7pPr marL="2819400" eaLnBrk="0" fontAlgn="base" hangingPunct="0">
              <a:spcBef>
                <a:spcPct val="0"/>
              </a:spcBef>
              <a:spcAft>
                <a:spcPct val="0"/>
              </a:spcAft>
              <a:defRPr sz="2400">
                <a:solidFill>
                  <a:schemeClr val="tx1"/>
                </a:solidFill>
                <a:latin typeface="Times New Roman" charset="0"/>
              </a:defRPr>
            </a:lvl7pPr>
            <a:lvl8pPr marL="3276600" eaLnBrk="0" fontAlgn="base" hangingPunct="0">
              <a:spcBef>
                <a:spcPct val="0"/>
              </a:spcBef>
              <a:spcAft>
                <a:spcPct val="0"/>
              </a:spcAft>
              <a:defRPr sz="2400">
                <a:solidFill>
                  <a:schemeClr val="tx1"/>
                </a:solidFill>
                <a:latin typeface="Times New Roman" charset="0"/>
              </a:defRPr>
            </a:lvl8pPr>
            <a:lvl9pPr marL="3733800"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por el SGBD</a:t>
            </a:r>
          </a:p>
        </p:txBody>
      </p:sp>
      <p:sp>
        <p:nvSpPr>
          <p:cNvPr id="62467" name="Rectangle 3"/>
          <p:cNvSpPr>
            <a:spLocks noChangeArrowheads="1"/>
          </p:cNvSpPr>
          <p:nvPr/>
        </p:nvSpPr>
        <p:spPr bwMode="auto">
          <a:xfrm>
            <a:off x="1524000" y="3076576"/>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143000" indent="-571500" algn="l">
              <a:spcBef>
                <a:spcPct val="0"/>
              </a:spcBef>
              <a:defRPr sz="2400">
                <a:solidFill>
                  <a:schemeClr val="tx1"/>
                </a:solidFill>
                <a:latin typeface="Times New Roman" charset="0"/>
              </a:defRPr>
            </a:lvl1pPr>
            <a:lvl2pPr marL="1619250" algn="l">
              <a:spcBef>
                <a:spcPct val="0"/>
              </a:spcBef>
              <a:defRPr sz="2400">
                <a:solidFill>
                  <a:schemeClr val="tx1"/>
                </a:solidFill>
                <a:latin typeface="Times New Roman" charset="0"/>
              </a:defRPr>
            </a:lvl2pPr>
            <a:lvl3pPr marL="1809750" algn="l">
              <a:spcBef>
                <a:spcPct val="0"/>
              </a:spcBef>
              <a:defRPr sz="2400">
                <a:solidFill>
                  <a:schemeClr val="tx1"/>
                </a:solidFill>
                <a:latin typeface="Times New Roman" charset="0"/>
              </a:defRPr>
            </a:lvl3pPr>
            <a:lvl4pPr marL="2000250" algn="l">
              <a:spcBef>
                <a:spcPct val="0"/>
              </a:spcBef>
              <a:defRPr sz="2400">
                <a:solidFill>
                  <a:schemeClr val="tx1"/>
                </a:solidFill>
                <a:latin typeface="Times New Roman" charset="0"/>
              </a:defRPr>
            </a:lvl4pPr>
            <a:lvl5pPr marL="2190750" algn="l">
              <a:spcBef>
                <a:spcPct val="0"/>
              </a:spcBef>
              <a:defRPr sz="2400">
                <a:solidFill>
                  <a:schemeClr val="tx1"/>
                </a:solidFill>
                <a:latin typeface="Times New Roman" charset="0"/>
              </a:defRPr>
            </a:lvl5pPr>
            <a:lvl6pPr marL="2647950" eaLnBrk="0" fontAlgn="base" hangingPunct="0">
              <a:spcBef>
                <a:spcPct val="0"/>
              </a:spcBef>
              <a:spcAft>
                <a:spcPct val="0"/>
              </a:spcAft>
              <a:defRPr sz="2400">
                <a:solidFill>
                  <a:schemeClr val="tx1"/>
                </a:solidFill>
                <a:latin typeface="Times New Roman" charset="0"/>
              </a:defRPr>
            </a:lvl6pPr>
            <a:lvl7pPr marL="3105150" eaLnBrk="0" fontAlgn="base" hangingPunct="0">
              <a:spcBef>
                <a:spcPct val="0"/>
              </a:spcBef>
              <a:spcAft>
                <a:spcPct val="0"/>
              </a:spcAft>
              <a:defRPr sz="2400">
                <a:solidFill>
                  <a:schemeClr val="tx1"/>
                </a:solidFill>
                <a:latin typeface="Times New Roman" charset="0"/>
              </a:defRPr>
            </a:lvl7pPr>
            <a:lvl8pPr marL="3562350" eaLnBrk="0" fontAlgn="base" hangingPunct="0">
              <a:spcBef>
                <a:spcPct val="0"/>
              </a:spcBef>
              <a:spcAft>
                <a:spcPct val="0"/>
              </a:spcAft>
              <a:defRPr sz="2400">
                <a:solidFill>
                  <a:schemeClr val="tx1"/>
                </a:solidFill>
                <a:latin typeface="Times New Roman" charset="0"/>
              </a:defRPr>
            </a:lvl8pPr>
            <a:lvl9pPr marL="4019550"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latin typeface="Bookman Old Style" charset="0"/>
              </a:rPr>
              <a:t>por los usuarios de la BD que necesitan información sobre la estructura de la BD.</a:t>
            </a:r>
            <a:endParaRPr lang="es-ES_tradnl" altLang="es-ES_tradnl">
              <a:latin typeface="Bookman Old Style" charset="0"/>
            </a:endParaRPr>
          </a:p>
        </p:txBody>
      </p:sp>
      <p:sp>
        <p:nvSpPr>
          <p:cNvPr id="62468" name="Rectangle 4"/>
          <p:cNvSpPr>
            <a:spLocks noChangeArrowheads="1"/>
          </p:cNvSpPr>
          <p:nvPr/>
        </p:nvSpPr>
        <p:spPr bwMode="auto">
          <a:xfrm>
            <a:off x="1447801" y="312739"/>
            <a:ext cx="60526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El </a:t>
            </a:r>
            <a:r>
              <a:rPr lang="es-ES_tradnl" altLang="es-ES_tradnl" sz="4800" b="1">
                <a:solidFill>
                  <a:srgbClr val="FF3300"/>
                </a:solidFill>
              </a:rPr>
              <a:t>catálogo</a:t>
            </a:r>
            <a:r>
              <a:rPr lang="es-ES_tradnl" altLang="es-ES_tradnl" sz="4800"/>
              <a:t> es utilizado:</a:t>
            </a:r>
          </a:p>
        </p:txBody>
      </p:sp>
    </p:spTree>
    <p:extLst>
      <p:ext uri="{BB962C8B-B14F-4D97-AF65-F5344CB8AC3E}">
        <p14:creationId xmlns:p14="http://schemas.microsoft.com/office/powerpoint/2010/main" val="973662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1+#ppt_w/2"/>
                                          </p:val>
                                        </p:tav>
                                        <p:tav tm="100000">
                                          <p:val>
                                            <p:strVal val="#ppt_x"/>
                                          </p:val>
                                        </p:tav>
                                      </p:tavLst>
                                    </p:anim>
                                    <p:anim calcmode="lin" valueType="num">
                                      <p:cBhvr additive="base">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2466"/>
                                        </p:tgtEl>
                                        <p:attrNameLst>
                                          <p:attrName>style.visibility</p:attrName>
                                        </p:attrNameLst>
                                      </p:cBhvr>
                                      <p:to>
                                        <p:strVal val="visible"/>
                                      </p:to>
                                    </p:set>
                                    <p:anim calcmode="lin" valueType="num">
                                      <p:cBhvr additive="base">
                                        <p:cTn id="13" dur="500" fill="hold"/>
                                        <p:tgtEl>
                                          <p:spTgt spid="62466"/>
                                        </p:tgtEl>
                                        <p:attrNameLst>
                                          <p:attrName>ppt_x</p:attrName>
                                        </p:attrNameLst>
                                      </p:cBhvr>
                                      <p:tavLst>
                                        <p:tav tm="0">
                                          <p:val>
                                            <p:strVal val="1+#ppt_w/2"/>
                                          </p:val>
                                        </p:tav>
                                        <p:tav tm="100000">
                                          <p:val>
                                            <p:strVal val="#ppt_x"/>
                                          </p:val>
                                        </p:tav>
                                      </p:tavLst>
                                    </p:anim>
                                    <p:anim calcmode="lin" valueType="num">
                                      <p:cBhvr additive="base">
                                        <p:cTn id="14" dur="500" fill="hold"/>
                                        <p:tgtEl>
                                          <p:spTgt spid="624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67"/>
                                        </p:tgtEl>
                                        <p:attrNameLst>
                                          <p:attrName>style.visibility</p:attrName>
                                        </p:attrNameLst>
                                      </p:cBhvr>
                                      <p:to>
                                        <p:strVal val="visible"/>
                                      </p:to>
                                    </p:set>
                                    <p:anim calcmode="lin" valueType="num">
                                      <p:cBhvr additive="base">
                                        <p:cTn id="19" dur="500" fill="hold"/>
                                        <p:tgtEl>
                                          <p:spTgt spid="62467"/>
                                        </p:tgtEl>
                                        <p:attrNameLst>
                                          <p:attrName>ppt_x</p:attrName>
                                        </p:attrNameLst>
                                      </p:cBhvr>
                                      <p:tavLst>
                                        <p:tav tm="0">
                                          <p:val>
                                            <p:strVal val="0-#ppt_w/2"/>
                                          </p:val>
                                        </p:tav>
                                        <p:tav tm="100000">
                                          <p:val>
                                            <p:strVal val="#ppt_x"/>
                                          </p:val>
                                        </p:tav>
                                      </p:tavLst>
                                    </p:anim>
                                    <p:anim calcmode="lin" valueType="num">
                                      <p:cBhvr additive="base">
                                        <p:cTn id="20"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676400" y="1828800"/>
            <a:ext cx="89154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s-ES_tradnl" altLang="es-ES_tradnl" sz="4800"/>
              <a:t>A la información almacenada en el catálogo se le denomina </a:t>
            </a:r>
            <a:r>
              <a:rPr lang="es-ES_tradnl" altLang="es-ES_tradnl" sz="4800" b="1">
                <a:solidFill>
                  <a:srgbClr val="FF3300"/>
                </a:solidFill>
              </a:rPr>
              <a:t>metadatos</a:t>
            </a:r>
            <a:endParaRPr lang="es-ES_tradnl" altLang="es-ES_tradnl" sz="4800" b="1"/>
          </a:p>
        </p:txBody>
      </p:sp>
    </p:spTree>
    <p:extLst>
      <p:ext uri="{BB962C8B-B14F-4D97-AF65-F5344CB8AC3E}">
        <p14:creationId xmlns:p14="http://schemas.microsoft.com/office/powerpoint/2010/main" val="520886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ppt_w</p:attrName>
                                        </p:attrNameLst>
                                      </p:cBhvr>
                                      <p:tavLst>
                                        <p:tav tm="0">
                                          <p:val>
                                            <p:fltVal val="0"/>
                                          </p:val>
                                        </p:tav>
                                        <p:tav tm="100000">
                                          <p:val>
                                            <p:strVal val="#ppt_w"/>
                                          </p:val>
                                        </p:tav>
                                      </p:tavLst>
                                    </p:anim>
                                    <p:anim calcmode="lin" valueType="num">
                                      <p:cBhvr>
                                        <p:cTn id="8" dur="500" fill="hold"/>
                                        <p:tgtEl>
                                          <p:spTgt spid="61442"/>
                                        </p:tgtEl>
                                        <p:attrNameLst>
                                          <p:attrName>ppt_h</p:attrName>
                                        </p:attrNameLst>
                                      </p:cBhvr>
                                      <p:tavLst>
                                        <p:tav tm="0">
                                          <p:val>
                                            <p:fltVal val="0"/>
                                          </p:val>
                                        </p:tav>
                                        <p:tav tm="100000">
                                          <p:val>
                                            <p:strVal val="#ppt_h"/>
                                          </p:val>
                                        </p:tav>
                                      </p:tavLst>
                                    </p:anim>
                                    <p:anim calcmode="lin" valueType="num">
                                      <p:cBhvr>
                                        <p:cTn id="9" dur="500" fill="hold"/>
                                        <p:tgtEl>
                                          <p:spTgt spid="61442"/>
                                        </p:tgtEl>
                                        <p:attrNameLst>
                                          <p:attrName>ppt_x</p:attrName>
                                        </p:attrNameLst>
                                      </p:cBhvr>
                                      <p:tavLst>
                                        <p:tav tm="0">
                                          <p:val>
                                            <p:fltVal val="0.5"/>
                                          </p:val>
                                        </p:tav>
                                        <p:tav tm="100000">
                                          <p:val>
                                            <p:strVal val="#ppt_x"/>
                                          </p:val>
                                        </p:tav>
                                      </p:tavLst>
                                    </p:anim>
                                    <p:anim calcmode="lin" valueType="num">
                                      <p:cBhvr>
                                        <p:cTn id="10" dur="500" fill="hold"/>
                                        <p:tgtEl>
                                          <p:spTgt spid="6144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524000" y="16764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76250" indent="-4762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Independencia entre los programas y los datos</a:t>
            </a:r>
            <a:endParaRPr lang="es-ES_tradnl" altLang="es-ES_tradnl" sz="6000" b="1">
              <a:solidFill>
                <a:srgbClr val="FF3399"/>
              </a:solidFill>
              <a:latin typeface="Bookman Old Style" charset="0"/>
            </a:endParaRPr>
          </a:p>
        </p:txBody>
      </p:sp>
      <p:sp>
        <p:nvSpPr>
          <p:cNvPr id="57351" name="Rectangle 7"/>
          <p:cNvSpPr>
            <a:spLocks noChangeArrowheads="1"/>
          </p:cNvSpPr>
          <p:nvPr/>
        </p:nvSpPr>
        <p:spPr bwMode="auto">
          <a:xfrm>
            <a:off x="1524000" y="3733800"/>
            <a:ext cx="914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76250" indent="-47625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Independencia entre los programas y las operaciones</a:t>
            </a:r>
            <a:endParaRPr lang="es-ES_tradnl" altLang="es-ES_tradnl" sz="6000" b="1">
              <a:solidFill>
                <a:srgbClr val="FF3399"/>
              </a:solidFill>
              <a:latin typeface="Bookman Old Style" charset="0"/>
            </a:endParaRPr>
          </a:p>
        </p:txBody>
      </p:sp>
      <p:sp>
        <p:nvSpPr>
          <p:cNvPr id="57352" name="Rectangle 8"/>
          <p:cNvSpPr>
            <a:spLocks noChangeArrowheads="1"/>
          </p:cNvSpPr>
          <p:nvPr/>
        </p:nvSpPr>
        <p:spPr bwMode="auto">
          <a:xfrm>
            <a:off x="1524000" y="152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Abstracción de Datos</a:t>
            </a:r>
            <a:endParaRPr lang="es-ES_tradnl" altLang="es-ES_tradnl" sz="6000" b="1">
              <a:solidFill>
                <a:srgbClr val="FF3399"/>
              </a:solidFill>
            </a:endParaRPr>
          </a:p>
        </p:txBody>
      </p:sp>
    </p:spTree>
    <p:extLst>
      <p:ext uri="{BB962C8B-B14F-4D97-AF65-F5344CB8AC3E}">
        <p14:creationId xmlns:p14="http://schemas.microsoft.com/office/powerpoint/2010/main" val="1388093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7352"/>
                                        </p:tgtEl>
                                        <p:attrNameLst>
                                          <p:attrName>style.visibility</p:attrName>
                                        </p:attrNameLst>
                                      </p:cBhvr>
                                      <p:to>
                                        <p:strVal val="visible"/>
                                      </p:to>
                                    </p:set>
                                    <p:anim calcmode="lin" valueType="num">
                                      <p:cBhvr additive="base">
                                        <p:cTn id="7" dur="500" fill="hold"/>
                                        <p:tgtEl>
                                          <p:spTgt spid="57352"/>
                                        </p:tgtEl>
                                        <p:attrNameLst>
                                          <p:attrName>ppt_x</p:attrName>
                                        </p:attrNameLst>
                                      </p:cBhvr>
                                      <p:tavLst>
                                        <p:tav tm="0">
                                          <p:val>
                                            <p:strVal val="0-#ppt_w/2"/>
                                          </p:val>
                                        </p:tav>
                                        <p:tav tm="100000">
                                          <p:val>
                                            <p:strVal val="#ppt_x"/>
                                          </p:val>
                                        </p:tav>
                                      </p:tavLst>
                                    </p:anim>
                                    <p:anim calcmode="lin" valueType="num">
                                      <p:cBhvr additive="base">
                                        <p:cTn id="8" dur="500" fill="hold"/>
                                        <p:tgtEl>
                                          <p:spTgt spid="573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1+#ppt_w/2"/>
                                          </p:val>
                                        </p:tav>
                                        <p:tav tm="100000">
                                          <p:val>
                                            <p:strVal val="#ppt_x"/>
                                          </p:val>
                                        </p:tav>
                                      </p:tavLst>
                                    </p:anim>
                                    <p:anim calcmode="lin" valueType="num">
                                      <p:cBhvr additive="base">
                                        <p:cTn id="14" dur="500" fill="hold"/>
                                        <p:tgtEl>
                                          <p:spTgt spid="5734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7351"/>
                                        </p:tgtEl>
                                        <p:attrNameLst>
                                          <p:attrName>style.visibility</p:attrName>
                                        </p:attrNameLst>
                                      </p:cBhvr>
                                      <p:to>
                                        <p:strVal val="visible"/>
                                      </p:to>
                                    </p:set>
                                    <p:anim calcmode="lin" valueType="num">
                                      <p:cBhvr additive="base">
                                        <p:cTn id="19" dur="500" fill="hold"/>
                                        <p:tgtEl>
                                          <p:spTgt spid="57351"/>
                                        </p:tgtEl>
                                        <p:attrNameLst>
                                          <p:attrName>ppt_x</p:attrName>
                                        </p:attrNameLst>
                                      </p:cBhvr>
                                      <p:tavLst>
                                        <p:tav tm="0">
                                          <p:val>
                                            <p:strVal val="1+#ppt_w/2"/>
                                          </p:val>
                                        </p:tav>
                                        <p:tav tm="100000">
                                          <p:val>
                                            <p:strVal val="#ppt_x"/>
                                          </p:val>
                                        </p:tav>
                                      </p:tavLst>
                                    </p:anim>
                                    <p:anim calcmode="lin" valueType="num">
                                      <p:cBhvr additive="base">
                                        <p:cTn id="20" dur="500" fill="hold"/>
                                        <p:tgtEl>
                                          <p:spTgt spid="573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utoUpdateAnimBg="0"/>
      <p:bldP spid="57351" grpId="0" autoUpdateAnimBg="0"/>
      <p:bldP spid="5735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524000" y="11430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Un SGBD ofrece a los usuarios una representación conceptual de los datos que no incluyen muchos detalles de cómo se almacenan.</a:t>
            </a:r>
          </a:p>
        </p:txBody>
      </p:sp>
    </p:spTree>
    <p:extLst>
      <p:ext uri="{BB962C8B-B14F-4D97-AF65-F5344CB8AC3E}">
        <p14:creationId xmlns:p14="http://schemas.microsoft.com/office/powerpoint/2010/main" val="1577807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p:cTn id="7" dur="500" fill="hold"/>
                                        <p:tgtEl>
                                          <p:spTgt spid="73731"/>
                                        </p:tgtEl>
                                        <p:attrNameLst>
                                          <p:attrName>ppt_w</p:attrName>
                                        </p:attrNameLst>
                                      </p:cBhvr>
                                      <p:tavLst>
                                        <p:tav tm="0">
                                          <p:val>
                                            <p:fltVal val="0"/>
                                          </p:val>
                                        </p:tav>
                                        <p:tav tm="100000">
                                          <p:val>
                                            <p:strVal val="#ppt_w"/>
                                          </p:val>
                                        </p:tav>
                                      </p:tavLst>
                                    </p:anim>
                                    <p:anim calcmode="lin" valueType="num">
                                      <p:cBhvr>
                                        <p:cTn id="8" dur="500" fill="hold"/>
                                        <p:tgtEl>
                                          <p:spTgt spid="73731"/>
                                        </p:tgtEl>
                                        <p:attrNameLst>
                                          <p:attrName>ppt_h</p:attrName>
                                        </p:attrNameLst>
                                      </p:cBhvr>
                                      <p:tavLst>
                                        <p:tav tm="0">
                                          <p:val>
                                            <p:fltVal val="0"/>
                                          </p:val>
                                        </p:tav>
                                        <p:tav tm="100000">
                                          <p:val>
                                            <p:strVal val="#ppt_h"/>
                                          </p:val>
                                        </p:tav>
                                      </p:tavLst>
                                    </p:anim>
                                    <p:anim calcmode="lin" valueType="num">
                                      <p:cBhvr>
                                        <p:cTn id="9" dur="500" fill="hold"/>
                                        <p:tgtEl>
                                          <p:spTgt spid="73731"/>
                                        </p:tgtEl>
                                        <p:attrNameLst>
                                          <p:attrName>ppt_x</p:attrName>
                                        </p:attrNameLst>
                                      </p:cBhvr>
                                      <p:tavLst>
                                        <p:tav tm="0">
                                          <p:val>
                                            <p:fltVal val="0.5"/>
                                          </p:val>
                                        </p:tav>
                                        <p:tav tm="100000">
                                          <p:val>
                                            <p:strVal val="#ppt_x"/>
                                          </p:val>
                                        </p:tav>
                                      </p:tavLst>
                                    </p:anim>
                                    <p:anim calcmode="lin" valueType="num">
                                      <p:cBhvr>
                                        <p:cTn id="10" dur="500" fill="hold"/>
                                        <p:tgtEl>
                                          <p:spTgt spid="737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8" name="Rectangle 8"/>
          <p:cNvSpPr>
            <a:spLocks noChangeArrowheads="1"/>
          </p:cNvSpPr>
          <p:nvPr/>
        </p:nvSpPr>
        <p:spPr bwMode="auto">
          <a:xfrm>
            <a:off x="3263901" y="854076"/>
            <a:ext cx="45049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b="1">
                <a:solidFill>
                  <a:srgbClr val="FF3300"/>
                </a:solidFill>
              </a:rPr>
              <a:t>Modelo de datos</a:t>
            </a:r>
            <a:endParaRPr lang="es-ES_tradnl" altLang="es-ES_tradnl" sz="1200" b="1"/>
          </a:p>
        </p:txBody>
      </p:sp>
      <p:sp>
        <p:nvSpPr>
          <p:cNvPr id="66569" name="Rectangle 9"/>
          <p:cNvSpPr>
            <a:spLocks noChangeArrowheads="1"/>
          </p:cNvSpPr>
          <p:nvPr/>
        </p:nvSpPr>
        <p:spPr bwMode="auto">
          <a:xfrm>
            <a:off x="1524000" y="22860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es  un tipo de abstracción de los datos con que se obtiene esta representación conceptual.</a:t>
            </a:r>
          </a:p>
        </p:txBody>
      </p:sp>
    </p:spTree>
    <p:extLst>
      <p:ext uri="{BB962C8B-B14F-4D97-AF65-F5344CB8AC3E}">
        <p14:creationId xmlns:p14="http://schemas.microsoft.com/office/powerpoint/2010/main" val="1079369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wd">
                                    <p:tmPct val="100000"/>
                                  </p:iterate>
                                  <p:childTnLst>
                                    <p:set>
                                      <p:cBhvr>
                                        <p:cTn id="6" dur="1" fill="hold">
                                          <p:stCondLst>
                                            <p:cond delay="0"/>
                                          </p:stCondLst>
                                        </p:cTn>
                                        <p:tgtEl>
                                          <p:spTgt spid="66568"/>
                                        </p:tgtEl>
                                        <p:attrNameLst>
                                          <p:attrName>style.visibility</p:attrName>
                                        </p:attrNameLst>
                                      </p:cBhvr>
                                      <p:to>
                                        <p:strVal val="visible"/>
                                      </p:to>
                                    </p:set>
                                    <p:anim calcmode="lin" valueType="num">
                                      <p:cBhvr additive="base">
                                        <p:cTn id="7" dur="300" fill="hold"/>
                                        <p:tgtEl>
                                          <p:spTgt spid="66568"/>
                                        </p:tgtEl>
                                        <p:attrNameLst>
                                          <p:attrName>ppt_x</p:attrName>
                                        </p:attrNameLst>
                                      </p:cBhvr>
                                      <p:tavLst>
                                        <p:tav tm="0">
                                          <p:val>
                                            <p:strVal val="#ppt_x"/>
                                          </p:val>
                                        </p:tav>
                                        <p:tav tm="100000">
                                          <p:val>
                                            <p:strVal val="#ppt_x"/>
                                          </p:val>
                                        </p:tav>
                                      </p:tavLst>
                                    </p:anim>
                                    <p:anim calcmode="lin" valueType="num">
                                      <p:cBhvr additive="base">
                                        <p:cTn id="8" dur="300" fill="hold"/>
                                        <p:tgtEl>
                                          <p:spTgt spid="6656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ECL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6569"/>
                                        </p:tgtEl>
                                        <p:attrNameLst>
                                          <p:attrName>style.visibility</p:attrName>
                                        </p:attrNameLst>
                                      </p:cBhvr>
                                      <p:to>
                                        <p:strVal val="visible"/>
                                      </p:to>
                                    </p:set>
                                    <p:anim calcmode="lin" valueType="num">
                                      <p:cBhvr additive="base">
                                        <p:cTn id="13" dur="500" fill="hold"/>
                                        <p:tgtEl>
                                          <p:spTgt spid="66569"/>
                                        </p:tgtEl>
                                        <p:attrNameLst>
                                          <p:attrName>ppt_x</p:attrName>
                                        </p:attrNameLst>
                                      </p:cBhvr>
                                      <p:tavLst>
                                        <p:tav tm="0">
                                          <p:val>
                                            <p:strVal val="1+#ppt_w/2"/>
                                          </p:val>
                                        </p:tav>
                                        <p:tav tm="100000">
                                          <p:val>
                                            <p:strVal val="#ppt_x"/>
                                          </p:val>
                                        </p:tav>
                                      </p:tavLst>
                                    </p:anim>
                                    <p:anim calcmode="lin" valueType="num">
                                      <p:cBhvr additive="base">
                                        <p:cTn id="14" dur="500" fill="hold"/>
                                        <p:tgtEl>
                                          <p:spTgt spid="665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utoUpdateAnimBg="0"/>
      <p:bldP spid="6656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Conceptos generales</a:t>
            </a:r>
          </a:p>
        </p:txBody>
      </p:sp>
      <p:sp>
        <p:nvSpPr>
          <p:cNvPr id="3" name="2 Marcador de contenido"/>
          <p:cNvSpPr>
            <a:spLocks noGrp="1"/>
          </p:cNvSpPr>
          <p:nvPr>
            <p:ph sz="quarter" idx="13"/>
          </p:nvPr>
        </p:nvSpPr>
        <p:spPr/>
        <p:txBody>
          <a:bodyPr>
            <a:normAutofit lnSpcReduction="10000"/>
          </a:bodyPr>
          <a:lstStyle/>
          <a:p>
            <a:r>
              <a:rPr lang="es-UY" b="1" dirty="0"/>
              <a:t>Esquema de una BD</a:t>
            </a:r>
            <a:r>
              <a:rPr lang="es-UY" dirty="0"/>
              <a:t>:</a:t>
            </a:r>
          </a:p>
          <a:p>
            <a:pPr lvl="1"/>
            <a:r>
              <a:rPr lang="es-UY" dirty="0"/>
              <a:t>Describe la estructura de una BD</a:t>
            </a:r>
          </a:p>
          <a:p>
            <a:pPr lvl="1"/>
            <a:r>
              <a:rPr lang="es-UY" dirty="0"/>
              <a:t>Define sus tablas, sus campos en cada tabla y las relaciones entre cada campo y cada tabla</a:t>
            </a:r>
          </a:p>
          <a:p>
            <a:pPr lvl="1"/>
            <a:r>
              <a:rPr lang="es-UY" dirty="0"/>
              <a:t>Es estable</a:t>
            </a:r>
          </a:p>
          <a:p>
            <a:pPr marL="365760" lvl="1" indent="0">
              <a:buNone/>
            </a:pPr>
            <a:endParaRPr lang="es-UY" dirty="0"/>
          </a:p>
          <a:p>
            <a:r>
              <a:rPr lang="es-UY" b="1" dirty="0"/>
              <a:t>Instancia de una BD</a:t>
            </a:r>
            <a:r>
              <a:rPr lang="es-UY" dirty="0"/>
              <a:t>:</a:t>
            </a:r>
          </a:p>
          <a:p>
            <a:pPr lvl="1"/>
            <a:r>
              <a:rPr lang="es-UY" dirty="0"/>
              <a:t>Es el conjunto de datos almacenados en la BD en un cierto momento</a:t>
            </a:r>
          </a:p>
          <a:p>
            <a:pPr lvl="1"/>
            <a:r>
              <a:rPr lang="es-UY" dirty="0"/>
              <a:t>Es inestable</a:t>
            </a:r>
          </a:p>
          <a:p>
            <a:endParaRPr lang="es-UY" dirty="0"/>
          </a:p>
        </p:txBody>
      </p:sp>
      <p:sp>
        <p:nvSpPr>
          <p:cNvPr id="4" name="AutoShape 2" descr="esultado de imagen de base de datos"/>
          <p:cNvSpPr>
            <a:spLocks noChangeAspect="1" noChangeArrowheads="1"/>
          </p:cNvSpPr>
          <p:nvPr/>
        </p:nvSpPr>
        <p:spPr bwMode="auto">
          <a:xfrm>
            <a:off x="0" y="0"/>
            <a:ext cx="5619750" cy="281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32" name="Picture 8"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289" y="1036370"/>
            <a:ext cx="2878960" cy="157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29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524000" y="50165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s-ES_tradnl" altLang="es-ES_tradnl" sz="4800"/>
              <a:t>En ellos intervienen conceptos lógicos como:</a:t>
            </a:r>
            <a:endParaRPr lang="es-ES_tradnl" altLang="es-ES_tradnl" sz="1200"/>
          </a:p>
        </p:txBody>
      </p:sp>
      <p:sp>
        <p:nvSpPr>
          <p:cNvPr id="67587" name="Rectangle 3"/>
          <p:cNvSpPr>
            <a:spLocks noChangeArrowheads="1"/>
          </p:cNvSpPr>
          <p:nvPr/>
        </p:nvSpPr>
        <p:spPr bwMode="auto">
          <a:xfrm>
            <a:off x="3371850" y="3138488"/>
            <a:ext cx="395128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FontTx/>
              <a:buChar char="•"/>
            </a:pPr>
            <a:r>
              <a:rPr lang="es-ES_tradnl" altLang="es-ES_tradnl" sz="4800">
                <a:latin typeface="Bookman Old Style" charset="0"/>
              </a:rPr>
              <a:t>los objetos</a:t>
            </a:r>
            <a:r>
              <a:rPr lang="es-ES_tradnl" altLang="es-ES_tradnl" sz="1200">
                <a:latin typeface="Bookman Old Style" charset="0"/>
              </a:rPr>
              <a:t>,</a:t>
            </a:r>
          </a:p>
        </p:txBody>
      </p:sp>
      <p:sp>
        <p:nvSpPr>
          <p:cNvPr id="67588" name="Rectangle 4"/>
          <p:cNvSpPr>
            <a:spLocks noChangeArrowheads="1"/>
          </p:cNvSpPr>
          <p:nvPr/>
        </p:nvSpPr>
        <p:spPr bwMode="auto">
          <a:xfrm>
            <a:off x="3363914" y="3900488"/>
            <a:ext cx="56102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FontTx/>
              <a:buChar char="•"/>
            </a:pPr>
            <a:r>
              <a:rPr lang="es-ES_tradnl" altLang="es-ES_tradnl" sz="4800">
                <a:latin typeface="Bookman Old Style" charset="0"/>
              </a:rPr>
              <a:t>sus propiedades</a:t>
            </a:r>
          </a:p>
        </p:txBody>
      </p:sp>
      <p:sp>
        <p:nvSpPr>
          <p:cNvPr id="67589" name="Rectangle 5"/>
          <p:cNvSpPr>
            <a:spLocks noChangeArrowheads="1"/>
          </p:cNvSpPr>
          <p:nvPr/>
        </p:nvSpPr>
        <p:spPr bwMode="auto">
          <a:xfrm>
            <a:off x="2659063" y="4738688"/>
            <a:ext cx="66865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FontTx/>
              <a:buChar char="•"/>
            </a:pPr>
            <a:r>
              <a:rPr lang="es-ES_tradnl" altLang="es-ES_tradnl" sz="4800">
                <a:latin typeface="Bookman Old Style" charset="0"/>
              </a:rPr>
              <a:t>sus interrelaciones</a:t>
            </a:r>
          </a:p>
        </p:txBody>
      </p:sp>
    </p:spTree>
    <p:extLst>
      <p:ext uri="{BB962C8B-B14F-4D97-AF65-F5344CB8AC3E}">
        <p14:creationId xmlns:p14="http://schemas.microsoft.com/office/powerpoint/2010/main" val="1163895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iterate type="wd">
                                    <p:tmPct val="100000"/>
                                  </p:iterate>
                                  <p:childTnLst>
                                    <p:set>
                                      <p:cBhvr>
                                        <p:cTn id="12" dur="1" fill="hold">
                                          <p:stCondLst>
                                            <p:cond delay="0"/>
                                          </p:stCondLst>
                                        </p:cTn>
                                        <p:tgtEl>
                                          <p:spTgt spid="67587"/>
                                        </p:tgtEl>
                                        <p:attrNameLst>
                                          <p:attrName>style.visibility</p:attrName>
                                        </p:attrNameLst>
                                      </p:cBhvr>
                                      <p:to>
                                        <p:strVal val="visible"/>
                                      </p:to>
                                    </p:set>
                                    <p:anim calcmode="lin" valueType="num">
                                      <p:cBhvr additive="base">
                                        <p:cTn id="13" dur="300" fill="hold"/>
                                        <p:tgtEl>
                                          <p:spTgt spid="67587"/>
                                        </p:tgtEl>
                                        <p:attrNameLst>
                                          <p:attrName>ppt_x</p:attrName>
                                        </p:attrNameLst>
                                      </p:cBhvr>
                                      <p:tavLst>
                                        <p:tav tm="0">
                                          <p:val>
                                            <p:strVal val="1+#ppt_w/2"/>
                                          </p:val>
                                        </p:tav>
                                        <p:tav tm="100000">
                                          <p:val>
                                            <p:strVal val="#ppt_x"/>
                                          </p:val>
                                        </p:tav>
                                      </p:tavLst>
                                    </p:anim>
                                    <p:anim calcmode="lin" valueType="num">
                                      <p:cBhvr additive="base">
                                        <p:cTn id="14" dur="300" fill="hold"/>
                                        <p:tgtEl>
                                          <p:spTgt spid="675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iterate type="wd">
                                    <p:tmPct val="100000"/>
                                  </p:iterate>
                                  <p:childTnLst>
                                    <p:set>
                                      <p:cBhvr>
                                        <p:cTn id="18" dur="1" fill="hold">
                                          <p:stCondLst>
                                            <p:cond delay="0"/>
                                          </p:stCondLst>
                                        </p:cTn>
                                        <p:tgtEl>
                                          <p:spTgt spid="67588"/>
                                        </p:tgtEl>
                                        <p:attrNameLst>
                                          <p:attrName>style.visibility</p:attrName>
                                        </p:attrNameLst>
                                      </p:cBhvr>
                                      <p:to>
                                        <p:strVal val="visible"/>
                                      </p:to>
                                    </p:set>
                                    <p:anim calcmode="lin" valueType="num">
                                      <p:cBhvr additive="base">
                                        <p:cTn id="19" dur="300" fill="hold"/>
                                        <p:tgtEl>
                                          <p:spTgt spid="67588"/>
                                        </p:tgtEl>
                                        <p:attrNameLst>
                                          <p:attrName>ppt_x</p:attrName>
                                        </p:attrNameLst>
                                      </p:cBhvr>
                                      <p:tavLst>
                                        <p:tav tm="0">
                                          <p:val>
                                            <p:strVal val="1+#ppt_w/2"/>
                                          </p:val>
                                        </p:tav>
                                        <p:tav tm="100000">
                                          <p:val>
                                            <p:strVal val="#ppt_x"/>
                                          </p:val>
                                        </p:tav>
                                      </p:tavLst>
                                    </p:anim>
                                    <p:anim calcmode="lin" valueType="num">
                                      <p:cBhvr additive="base">
                                        <p:cTn id="20" dur="300" fill="hold"/>
                                        <p:tgtEl>
                                          <p:spTgt spid="6758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iterate type="wd">
                                    <p:tmPct val="100000"/>
                                  </p:iterate>
                                  <p:childTnLst>
                                    <p:set>
                                      <p:cBhvr>
                                        <p:cTn id="24" dur="1" fill="hold">
                                          <p:stCondLst>
                                            <p:cond delay="0"/>
                                          </p:stCondLst>
                                        </p:cTn>
                                        <p:tgtEl>
                                          <p:spTgt spid="67589"/>
                                        </p:tgtEl>
                                        <p:attrNameLst>
                                          <p:attrName>style.visibility</p:attrName>
                                        </p:attrNameLst>
                                      </p:cBhvr>
                                      <p:to>
                                        <p:strVal val="visible"/>
                                      </p:to>
                                    </p:set>
                                    <p:anim calcmode="lin" valueType="num">
                                      <p:cBhvr additive="base">
                                        <p:cTn id="25" dur="300" fill="hold"/>
                                        <p:tgtEl>
                                          <p:spTgt spid="67589"/>
                                        </p:tgtEl>
                                        <p:attrNameLst>
                                          <p:attrName>ppt_x</p:attrName>
                                        </p:attrNameLst>
                                      </p:cBhvr>
                                      <p:tavLst>
                                        <p:tav tm="0">
                                          <p:val>
                                            <p:strVal val="1+#ppt_w/2"/>
                                          </p:val>
                                        </p:tav>
                                        <p:tav tm="100000">
                                          <p:val>
                                            <p:strVal val="#ppt_x"/>
                                          </p:val>
                                        </p:tav>
                                      </p:tavLst>
                                    </p:anim>
                                    <p:anim calcmode="lin" valueType="num">
                                      <p:cBhvr additive="base">
                                        <p:cTn id="26" dur="300" fill="hold"/>
                                        <p:tgtEl>
                                          <p:spTgt spid="67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1524000" y="2390776"/>
            <a:ext cx="93726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800"/>
              <a:t>el modelo de datos </a:t>
            </a:r>
            <a:r>
              <a:rPr lang="es-ES_tradnl" altLang="es-ES_tradnl" sz="4800" b="1" i="1">
                <a:solidFill>
                  <a:srgbClr val="FF3300"/>
                </a:solidFill>
              </a:rPr>
              <a:t>oculta</a:t>
            </a:r>
            <a:r>
              <a:rPr lang="es-ES_tradnl" altLang="es-ES_tradnl" sz="4800" b="1">
                <a:solidFill>
                  <a:srgbClr val="FF3300"/>
                </a:solidFill>
              </a:rPr>
              <a:t> </a:t>
            </a:r>
            <a:r>
              <a:rPr lang="es-ES_tradnl" altLang="es-ES_tradnl" sz="4800"/>
              <a:t>los detalles de almacenamiento que no interesan a la mayoría de los usuarios de la BD.	</a:t>
            </a:r>
          </a:p>
        </p:txBody>
      </p:sp>
      <p:sp>
        <p:nvSpPr>
          <p:cNvPr id="75780" name="Rectangle 4"/>
          <p:cNvSpPr>
            <a:spLocks noChangeArrowheads="1"/>
          </p:cNvSpPr>
          <p:nvPr/>
        </p:nvSpPr>
        <p:spPr bwMode="auto">
          <a:xfrm>
            <a:off x="1676401" y="228601"/>
            <a:ext cx="32798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Por lo tanto:</a:t>
            </a:r>
          </a:p>
        </p:txBody>
      </p:sp>
    </p:spTree>
    <p:extLst>
      <p:ext uri="{BB962C8B-B14F-4D97-AF65-F5344CB8AC3E}">
        <p14:creationId xmlns:p14="http://schemas.microsoft.com/office/powerpoint/2010/main" val="168842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300" fill="hold"/>
                                        <p:tgtEl>
                                          <p:spTgt spid="75780"/>
                                        </p:tgtEl>
                                        <p:attrNameLst>
                                          <p:attrName>ppt_x</p:attrName>
                                        </p:attrNameLst>
                                      </p:cBhvr>
                                      <p:tavLst>
                                        <p:tav tm="0">
                                          <p:val>
                                            <p:strVal val="1+#ppt_w/2"/>
                                          </p:val>
                                        </p:tav>
                                        <p:tav tm="100000">
                                          <p:val>
                                            <p:strVal val="#ppt_x"/>
                                          </p:val>
                                        </p:tav>
                                      </p:tavLst>
                                    </p:anim>
                                    <p:anim calcmode="lin" valueType="num">
                                      <p:cBhvr additive="base">
                                        <p:cTn id="8" dur="300" fill="hold"/>
                                        <p:tgtEl>
                                          <p:spTgt spid="7578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iterate type="wd">
                                    <p:tmPct val="100000"/>
                                  </p:iterate>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300" fill="hold"/>
                                        <p:tgtEl>
                                          <p:spTgt spid="75779"/>
                                        </p:tgtEl>
                                        <p:attrNameLst>
                                          <p:attrName>ppt_x</p:attrName>
                                        </p:attrNameLst>
                                      </p:cBhvr>
                                      <p:tavLst>
                                        <p:tav tm="0">
                                          <p:val>
                                            <p:strVal val="1+#ppt_w/2"/>
                                          </p:val>
                                        </p:tav>
                                        <p:tav tm="100000">
                                          <p:val>
                                            <p:strVal val="#ppt_x"/>
                                          </p:val>
                                        </p:tav>
                                      </p:tavLst>
                                    </p:anim>
                                    <p:anim calcmode="lin" valueType="num">
                                      <p:cBhvr additive="base">
                                        <p:cTn id="14" dur="300" fill="hold"/>
                                        <p:tgtEl>
                                          <p:spTgt spid="75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524000" y="576263"/>
            <a:ext cx="91440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Los usuarios hacen referencia a la representación conceptual de las tablas, y el SGBD extrae del catálogo los detalles de almacenamiento cuando los necesita.</a:t>
            </a:r>
          </a:p>
        </p:txBody>
      </p:sp>
    </p:spTree>
    <p:extLst>
      <p:ext uri="{BB962C8B-B14F-4D97-AF65-F5344CB8AC3E}">
        <p14:creationId xmlns:p14="http://schemas.microsoft.com/office/powerpoint/2010/main" val="907596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300" fill="hold"/>
                                        <p:tgtEl>
                                          <p:spTgt spid="76802"/>
                                        </p:tgtEl>
                                        <p:attrNameLst>
                                          <p:attrName>ppt_x</p:attrName>
                                        </p:attrNameLst>
                                      </p:cBhvr>
                                      <p:tavLst>
                                        <p:tav tm="0">
                                          <p:val>
                                            <p:strVal val="1+#ppt_w/2"/>
                                          </p:val>
                                        </p:tav>
                                        <p:tav tm="100000">
                                          <p:val>
                                            <p:strVal val="#ppt_x"/>
                                          </p:val>
                                        </p:tav>
                                      </p:tavLst>
                                    </p:anim>
                                    <p:anim calcmode="lin" valueType="num">
                                      <p:cBhvr additive="base">
                                        <p:cTn id="8" dur="300" fill="hold"/>
                                        <p:tgtEl>
                                          <p:spTgt spid="768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524000" y="1524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Manejo de múltiples vistas de los datos</a:t>
            </a:r>
          </a:p>
        </p:txBody>
      </p:sp>
      <p:sp>
        <p:nvSpPr>
          <p:cNvPr id="77827" name="Rectangle 3"/>
          <p:cNvSpPr>
            <a:spLocks noChangeArrowheads="1"/>
          </p:cNvSpPr>
          <p:nvPr/>
        </p:nvSpPr>
        <p:spPr bwMode="auto">
          <a:xfrm>
            <a:off x="1524000" y="2274888"/>
            <a:ext cx="9144000" cy="389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s-ES_tradnl" altLang="es-ES_tradnl" sz="4800"/>
              <a:t>Una BD suele tener muchos usuarios,</a:t>
            </a:r>
          </a:p>
          <a:p>
            <a:pPr algn="l"/>
            <a:r>
              <a:rPr lang="es-ES_tradnl" altLang="es-ES_tradnl" sz="4800"/>
              <a:t>cada uno de los cuales puede requerir una perspectiva o </a:t>
            </a:r>
            <a:r>
              <a:rPr lang="es-ES_tradnl" altLang="es-ES_tradnl" sz="4800" b="1"/>
              <a:t>vista</a:t>
            </a:r>
            <a:r>
              <a:rPr lang="es-ES_tradnl" altLang="es-ES_tradnl" sz="4800"/>
              <a:t> diferente de la BD.</a:t>
            </a:r>
          </a:p>
        </p:txBody>
      </p:sp>
    </p:spTree>
    <p:extLst>
      <p:ext uri="{BB962C8B-B14F-4D97-AF65-F5344CB8AC3E}">
        <p14:creationId xmlns:p14="http://schemas.microsoft.com/office/powerpoint/2010/main" val="396551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ppt_x"/>
                                          </p:val>
                                        </p:tav>
                                        <p:tav tm="100000">
                                          <p:val>
                                            <p:strVal val="#ppt_x"/>
                                          </p:val>
                                        </p:tav>
                                      </p:tavLst>
                                    </p:anim>
                                    <p:anim calcmode="lin" valueType="num">
                                      <p:cBhvr additive="base">
                                        <p:cTn id="8" dur="500" fill="hold"/>
                                        <p:tgtEl>
                                          <p:spTgt spid="7782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p:cTn id="13" dur="500" fill="hold"/>
                                        <p:tgtEl>
                                          <p:spTgt spid="77827"/>
                                        </p:tgtEl>
                                        <p:attrNameLst>
                                          <p:attrName>ppt_w</p:attrName>
                                        </p:attrNameLst>
                                      </p:cBhvr>
                                      <p:tavLst>
                                        <p:tav tm="0">
                                          <p:val>
                                            <p:fltVal val="0"/>
                                          </p:val>
                                        </p:tav>
                                        <p:tav tm="100000">
                                          <p:val>
                                            <p:strVal val="#ppt_w"/>
                                          </p:val>
                                        </p:tav>
                                      </p:tavLst>
                                    </p:anim>
                                    <p:anim calcmode="lin" valueType="num">
                                      <p:cBhvr>
                                        <p:cTn id="14" dur="500" fill="hold"/>
                                        <p:tgtEl>
                                          <p:spTgt spid="77827"/>
                                        </p:tgtEl>
                                        <p:attrNameLst>
                                          <p:attrName>ppt_h</p:attrName>
                                        </p:attrNameLst>
                                      </p:cBhvr>
                                      <p:tavLst>
                                        <p:tav tm="0">
                                          <p:val>
                                            <p:fltVal val="0"/>
                                          </p:val>
                                        </p:tav>
                                        <p:tav tm="100000">
                                          <p:val>
                                            <p:strVal val="#ppt_h"/>
                                          </p:val>
                                        </p:tav>
                                      </p:tavLst>
                                    </p:anim>
                                    <p:anim calcmode="lin" valueType="num">
                                      <p:cBhvr>
                                        <p:cTn id="15" dur="500" fill="hold"/>
                                        <p:tgtEl>
                                          <p:spTgt spid="77827"/>
                                        </p:tgtEl>
                                        <p:attrNameLst>
                                          <p:attrName>ppt_x</p:attrName>
                                        </p:attrNameLst>
                                      </p:cBhvr>
                                      <p:tavLst>
                                        <p:tav tm="0">
                                          <p:val>
                                            <p:fltVal val="0.5"/>
                                          </p:val>
                                        </p:tav>
                                        <p:tav tm="100000">
                                          <p:val>
                                            <p:strVal val="#ppt_x"/>
                                          </p:val>
                                        </p:tav>
                                      </p:tavLst>
                                    </p:anim>
                                    <p:anim calcmode="lin" valueType="num">
                                      <p:cBhvr>
                                        <p:cTn id="16" dur="500" fill="hold"/>
                                        <p:tgtEl>
                                          <p:spTgt spid="7782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562100" y="152401"/>
            <a:ext cx="52728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Una vista puede ser:</a:t>
            </a:r>
          </a:p>
        </p:txBody>
      </p:sp>
      <p:sp>
        <p:nvSpPr>
          <p:cNvPr id="78851" name="Rectangle 3"/>
          <p:cNvSpPr>
            <a:spLocks noChangeArrowheads="1"/>
          </p:cNvSpPr>
          <p:nvPr/>
        </p:nvSpPr>
        <p:spPr bwMode="auto">
          <a:xfrm>
            <a:off x="1524000" y="1004888"/>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381000" algn="l">
              <a:spcBef>
                <a:spcPct val="0"/>
              </a:spcBef>
              <a:defRPr sz="2400">
                <a:solidFill>
                  <a:schemeClr val="tx1"/>
                </a:solidFill>
                <a:latin typeface="Times New Roman" charset="0"/>
              </a:defRPr>
            </a:lvl1pPr>
            <a:lvl2pPr marL="571500" algn="l">
              <a:spcBef>
                <a:spcPct val="0"/>
              </a:spcBef>
              <a:defRPr sz="2400">
                <a:solidFill>
                  <a:schemeClr val="tx1"/>
                </a:solidFill>
                <a:latin typeface="Times New Roman" charset="0"/>
              </a:defRPr>
            </a:lvl2pPr>
            <a:lvl3pPr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un </a:t>
            </a:r>
            <a:r>
              <a:rPr lang="es-ES_tradnl" altLang="es-ES_tradnl" sz="4800">
                <a:solidFill>
                  <a:srgbClr val="FF3300"/>
                </a:solidFill>
                <a:latin typeface="Bookman Old Style" charset="0"/>
              </a:rPr>
              <a:t>subconjunto</a:t>
            </a:r>
            <a:r>
              <a:rPr lang="es-ES_tradnl" altLang="es-ES_tradnl" sz="4800">
                <a:latin typeface="Bookman Old Style" charset="0"/>
              </a:rPr>
              <a:t> de la BD.</a:t>
            </a:r>
          </a:p>
        </p:txBody>
      </p:sp>
      <p:sp>
        <p:nvSpPr>
          <p:cNvPr id="78852" name="Rectangle 4"/>
          <p:cNvSpPr>
            <a:spLocks noChangeArrowheads="1"/>
          </p:cNvSpPr>
          <p:nvPr/>
        </p:nvSpPr>
        <p:spPr bwMode="auto">
          <a:xfrm>
            <a:off x="1524000" y="2513014"/>
            <a:ext cx="93726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contener </a:t>
            </a:r>
            <a:r>
              <a:rPr lang="es-ES_tradnl" altLang="es-ES_tradnl" sz="4800">
                <a:solidFill>
                  <a:srgbClr val="FF3300"/>
                </a:solidFill>
                <a:latin typeface="Bookman Old Style" charset="0"/>
              </a:rPr>
              <a:t>datos virtuales</a:t>
            </a:r>
            <a:r>
              <a:rPr lang="es-ES_tradnl" altLang="es-ES_tradnl" sz="4800">
                <a:latin typeface="Bookman Old Style" charset="0"/>
              </a:rPr>
              <a:t> que se deriven de las tablas de la BD, pero que no estén almacenados explícitamente.</a:t>
            </a:r>
          </a:p>
        </p:txBody>
      </p:sp>
      <p:sp>
        <p:nvSpPr>
          <p:cNvPr id="78854" name="Rectangle 6"/>
          <p:cNvSpPr>
            <a:spLocks noChangeArrowheads="1"/>
          </p:cNvSpPr>
          <p:nvPr/>
        </p:nvSpPr>
        <p:spPr bwMode="auto">
          <a:xfrm>
            <a:off x="4989514" y="1752601"/>
            <a:ext cx="10157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y/o</a:t>
            </a:r>
          </a:p>
        </p:txBody>
      </p:sp>
    </p:spTree>
    <p:extLst>
      <p:ext uri="{BB962C8B-B14F-4D97-AF65-F5344CB8AC3E}">
        <p14:creationId xmlns:p14="http://schemas.microsoft.com/office/powerpoint/2010/main" val="1205068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0-#ppt_w/2"/>
                                          </p:val>
                                        </p:tav>
                                        <p:tav tm="100000">
                                          <p:val>
                                            <p:strVal val="#ppt_x"/>
                                          </p:val>
                                        </p:tav>
                                      </p:tavLst>
                                    </p:anim>
                                    <p:anim calcmode="lin" valueType="num">
                                      <p:cBhvr additive="base">
                                        <p:cTn id="8"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8851"/>
                                        </p:tgtEl>
                                        <p:attrNameLst>
                                          <p:attrName>style.visibility</p:attrName>
                                        </p:attrNameLst>
                                      </p:cBhvr>
                                      <p:to>
                                        <p:strVal val="visible"/>
                                      </p:to>
                                    </p:set>
                                    <p:anim calcmode="lin" valueType="num">
                                      <p:cBhvr additive="base">
                                        <p:cTn id="13" dur="500" fill="hold"/>
                                        <p:tgtEl>
                                          <p:spTgt spid="78851"/>
                                        </p:tgtEl>
                                        <p:attrNameLst>
                                          <p:attrName>ppt_x</p:attrName>
                                        </p:attrNameLst>
                                      </p:cBhvr>
                                      <p:tavLst>
                                        <p:tav tm="0">
                                          <p:val>
                                            <p:strVal val="1+#ppt_w/2"/>
                                          </p:val>
                                        </p:tav>
                                        <p:tav tm="100000">
                                          <p:val>
                                            <p:strVal val="#ppt_x"/>
                                          </p:val>
                                        </p:tav>
                                      </p:tavLst>
                                    </p:anim>
                                    <p:anim calcmode="lin" valueType="num">
                                      <p:cBhvr additive="base">
                                        <p:cTn id="14" dur="500" fill="hold"/>
                                        <p:tgtEl>
                                          <p:spTgt spid="7885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78854"/>
                                        </p:tgtEl>
                                        <p:attrNameLst>
                                          <p:attrName>style.visibility</p:attrName>
                                        </p:attrNameLst>
                                      </p:cBhvr>
                                      <p:to>
                                        <p:strVal val="visible"/>
                                      </p:to>
                                    </p:set>
                                    <p:anim calcmode="lin" valueType="num">
                                      <p:cBhvr additive="base">
                                        <p:cTn id="19" dur="500" fill="hold"/>
                                        <p:tgtEl>
                                          <p:spTgt spid="78854"/>
                                        </p:tgtEl>
                                        <p:attrNameLst>
                                          <p:attrName>ppt_x</p:attrName>
                                        </p:attrNameLst>
                                      </p:cBhvr>
                                      <p:tavLst>
                                        <p:tav tm="0">
                                          <p:val>
                                            <p:strVal val="1+#ppt_w/2"/>
                                          </p:val>
                                        </p:tav>
                                        <p:tav tm="100000">
                                          <p:val>
                                            <p:strVal val="#ppt_x"/>
                                          </p:val>
                                        </p:tav>
                                      </p:tavLst>
                                    </p:anim>
                                    <p:anim calcmode="lin" valueType="num">
                                      <p:cBhvr additive="base">
                                        <p:cTn id="20"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78852"/>
                                        </p:tgtEl>
                                        <p:attrNameLst>
                                          <p:attrName>style.visibility</p:attrName>
                                        </p:attrNameLst>
                                      </p:cBhvr>
                                      <p:to>
                                        <p:strVal val="visible"/>
                                      </p:to>
                                    </p:set>
                                    <p:anim calcmode="lin" valueType="num">
                                      <p:cBhvr additive="base">
                                        <p:cTn id="25" dur="500" fill="hold"/>
                                        <p:tgtEl>
                                          <p:spTgt spid="78852"/>
                                        </p:tgtEl>
                                        <p:attrNameLst>
                                          <p:attrName>ppt_x</p:attrName>
                                        </p:attrNameLst>
                                      </p:cBhvr>
                                      <p:tavLst>
                                        <p:tav tm="0">
                                          <p:val>
                                            <p:strVal val="0-#ppt_w/2"/>
                                          </p:val>
                                        </p:tav>
                                        <p:tav tm="100000">
                                          <p:val>
                                            <p:strVal val="#ppt_x"/>
                                          </p:val>
                                        </p:tav>
                                      </p:tavLst>
                                    </p:anim>
                                    <p:anim calcmode="lin" valueType="num">
                                      <p:cBhvr additive="base">
                                        <p:cTn id="26"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1" grpId="0" autoUpdateAnimBg="0"/>
      <p:bldP spid="78852" grpId="0" autoUpdateAnimBg="0"/>
      <p:bldP spid="7885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1524000" y="76200"/>
            <a:ext cx="9144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Compartimiento de datos y procesamiento de</a:t>
            </a:r>
            <a:r>
              <a:rPr lang="es-ES_tradnl" altLang="es-ES_tradnl" sz="1400" b="1" u="sng"/>
              <a:t> </a:t>
            </a:r>
            <a:r>
              <a:rPr lang="es-ES_tradnl" altLang="es-ES_tradnl" sz="4400" b="1" u="sng">
                <a:solidFill>
                  <a:srgbClr val="FF00FF"/>
                </a:solidFill>
              </a:rPr>
              <a:t>transacciones multiusuario</a:t>
            </a:r>
            <a:endParaRPr lang="es-ES_tradnl" altLang="es-ES_tradnl" sz="1400" b="1" u="sng"/>
          </a:p>
        </p:txBody>
      </p:sp>
      <p:sp>
        <p:nvSpPr>
          <p:cNvPr id="79875" name="Rectangle 3"/>
          <p:cNvSpPr>
            <a:spLocks noChangeArrowheads="1"/>
          </p:cNvSpPr>
          <p:nvPr/>
        </p:nvSpPr>
        <p:spPr bwMode="auto">
          <a:xfrm>
            <a:off x="1524000" y="2924176"/>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1333500" algn="l">
              <a:spcBef>
                <a:spcPct val="0"/>
              </a:spcBef>
              <a:defRPr sz="2400">
                <a:solidFill>
                  <a:schemeClr val="tx1"/>
                </a:solidFill>
                <a:latin typeface="Times New Roman" charset="0"/>
              </a:defRPr>
            </a:lvl2pPr>
            <a:lvl3pPr marL="1524000" algn="l">
              <a:spcBef>
                <a:spcPct val="0"/>
              </a:spcBef>
              <a:defRPr sz="2400">
                <a:solidFill>
                  <a:schemeClr val="tx1"/>
                </a:solidFill>
                <a:latin typeface="Times New Roman" charset="0"/>
              </a:defRPr>
            </a:lvl3pPr>
            <a:lvl4pPr marL="1714500" algn="l">
              <a:spcBef>
                <a:spcPct val="0"/>
              </a:spcBef>
              <a:defRPr sz="2400">
                <a:solidFill>
                  <a:schemeClr val="tx1"/>
                </a:solidFill>
                <a:latin typeface="Times New Roman" charset="0"/>
              </a:defRPr>
            </a:lvl4pPr>
            <a:lvl5pPr marL="1905000" algn="l">
              <a:spcBef>
                <a:spcPct val="0"/>
              </a:spcBef>
              <a:defRPr sz="2400">
                <a:solidFill>
                  <a:schemeClr val="tx1"/>
                </a:solidFill>
                <a:latin typeface="Times New Roman" charset="0"/>
              </a:defRPr>
            </a:lvl5pPr>
            <a:lvl6pPr marL="2362200" eaLnBrk="0" fontAlgn="base" hangingPunct="0">
              <a:spcBef>
                <a:spcPct val="0"/>
              </a:spcBef>
              <a:spcAft>
                <a:spcPct val="0"/>
              </a:spcAft>
              <a:defRPr sz="2400">
                <a:solidFill>
                  <a:schemeClr val="tx1"/>
                </a:solidFill>
                <a:latin typeface="Times New Roman" charset="0"/>
              </a:defRPr>
            </a:lvl6pPr>
            <a:lvl7pPr marL="2819400" eaLnBrk="0" fontAlgn="base" hangingPunct="0">
              <a:spcBef>
                <a:spcPct val="0"/>
              </a:spcBef>
              <a:spcAft>
                <a:spcPct val="0"/>
              </a:spcAft>
              <a:defRPr sz="2400">
                <a:solidFill>
                  <a:schemeClr val="tx1"/>
                </a:solidFill>
                <a:latin typeface="Times New Roman" charset="0"/>
              </a:defRPr>
            </a:lvl7pPr>
            <a:lvl8pPr marL="3276600" eaLnBrk="0" fontAlgn="base" hangingPunct="0">
              <a:spcBef>
                <a:spcPct val="0"/>
              </a:spcBef>
              <a:spcAft>
                <a:spcPct val="0"/>
              </a:spcAft>
              <a:defRPr sz="2400">
                <a:solidFill>
                  <a:schemeClr val="tx1"/>
                </a:solidFill>
                <a:latin typeface="Times New Roman" charset="0"/>
              </a:defRPr>
            </a:lvl8pPr>
            <a:lvl9pPr marL="3733800"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Todo SGBD multiusuario debe permitir a varios usuarios tener acceso simultáneo a la BD. </a:t>
            </a:r>
          </a:p>
        </p:txBody>
      </p:sp>
    </p:spTree>
    <p:extLst>
      <p:ext uri="{BB962C8B-B14F-4D97-AF65-F5344CB8AC3E}">
        <p14:creationId xmlns:p14="http://schemas.microsoft.com/office/powerpoint/2010/main" val="670693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1+#ppt_w/2"/>
                                          </p:val>
                                        </p:tav>
                                        <p:tav tm="100000">
                                          <p:val>
                                            <p:strVal val="#ppt_x"/>
                                          </p:val>
                                        </p:tav>
                                      </p:tavLst>
                                    </p:anim>
                                    <p:anim calcmode="lin" valueType="num">
                                      <p:cBhvr additive="base">
                                        <p:cTn id="8" dur="500" fill="hold"/>
                                        <p:tgtEl>
                                          <p:spTgt spid="798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9875"/>
                                        </p:tgtEl>
                                        <p:attrNameLst>
                                          <p:attrName>style.visibility</p:attrName>
                                        </p:attrNameLst>
                                      </p:cBhvr>
                                      <p:to>
                                        <p:strVal val="visible"/>
                                      </p:to>
                                    </p:set>
                                    <p:anim calcmode="lin" valueType="num">
                                      <p:cBhvr additive="base">
                                        <p:cTn id="13" dur="500" fill="hold"/>
                                        <p:tgtEl>
                                          <p:spTgt spid="79875"/>
                                        </p:tgtEl>
                                        <p:attrNameLst>
                                          <p:attrName>ppt_x</p:attrName>
                                        </p:attrNameLst>
                                      </p:cBhvr>
                                      <p:tavLst>
                                        <p:tav tm="0">
                                          <p:val>
                                            <p:strVal val="1+#ppt_w/2"/>
                                          </p:val>
                                        </p:tav>
                                        <p:tav tm="100000">
                                          <p:val>
                                            <p:strVal val="#ppt_x"/>
                                          </p:val>
                                        </p:tav>
                                      </p:tavLst>
                                    </p:anim>
                                    <p:anim calcmode="lin" valueType="num">
                                      <p:cBhvr additive="base">
                                        <p:cTn id="14"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524000" y="1752601"/>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Esto es indispensable para que los datos de múltiples aplicaciones se integren y mantengan en una sola BD.</a:t>
            </a:r>
          </a:p>
        </p:txBody>
      </p:sp>
    </p:spTree>
    <p:extLst>
      <p:ext uri="{BB962C8B-B14F-4D97-AF65-F5344CB8AC3E}">
        <p14:creationId xmlns:p14="http://schemas.microsoft.com/office/powerpoint/2010/main" val="208411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1524000" y="1"/>
            <a:ext cx="9144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El SGBD debe incluir software de </a:t>
            </a:r>
            <a:r>
              <a:rPr lang="es-ES_tradnl" altLang="es-ES_tradnl" sz="4800" b="1">
                <a:solidFill>
                  <a:srgbClr val="FF3300"/>
                </a:solidFill>
              </a:rPr>
              <a:t>control de concurrencia</a:t>
            </a:r>
            <a:r>
              <a:rPr lang="es-ES_tradnl" altLang="es-ES_tradnl" sz="4800"/>
              <a:t> para asegurar que cuando varios usuarios intenten actualizar los mismos datos lo hagan de manera controlada para que el resultado de las actualizaciones sea correcto.</a:t>
            </a:r>
          </a:p>
        </p:txBody>
      </p:sp>
    </p:spTree>
    <p:extLst>
      <p:ext uri="{BB962C8B-B14F-4D97-AF65-F5344CB8AC3E}">
        <p14:creationId xmlns:p14="http://schemas.microsoft.com/office/powerpoint/2010/main" val="228571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1524000" y="19050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En general se dice que éstas son aplicaciones de </a:t>
            </a:r>
            <a:r>
              <a:rPr lang="es-ES_tradnl" altLang="es-ES_tradnl" sz="4800" b="1">
                <a:solidFill>
                  <a:srgbClr val="FF3300"/>
                </a:solidFill>
              </a:rPr>
              <a:t>procesamiento de transacciones.</a:t>
            </a:r>
            <a:endParaRPr lang="es-ES_tradnl" altLang="es-ES_tradnl" sz="4800"/>
          </a:p>
        </p:txBody>
      </p:sp>
    </p:spTree>
    <p:extLst>
      <p:ext uri="{BB962C8B-B14F-4D97-AF65-F5344CB8AC3E}">
        <p14:creationId xmlns:p14="http://schemas.microsoft.com/office/powerpoint/2010/main" val="1902271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524000" y="804863"/>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una función fundamental del software del SGBD multiusuario es asegurar que las transacciones concurrentes se realicen de manera correcta sin interferencias.</a:t>
            </a:r>
          </a:p>
        </p:txBody>
      </p:sp>
    </p:spTree>
    <p:extLst>
      <p:ext uri="{BB962C8B-B14F-4D97-AF65-F5344CB8AC3E}">
        <p14:creationId xmlns:p14="http://schemas.microsoft.com/office/powerpoint/2010/main" val="189018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Elementos de una base de datos</a:t>
            </a:r>
          </a:p>
        </p:txBody>
      </p:sp>
      <p:pic>
        <p:nvPicPr>
          <p:cNvPr id="4" name="3 Marcador de contenido"/>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00484" y="2366963"/>
            <a:ext cx="5991031" cy="3424237"/>
          </a:xfrm>
        </p:spPr>
      </p:pic>
    </p:spTree>
    <p:extLst>
      <p:ext uri="{BB962C8B-B14F-4D97-AF65-F5344CB8AC3E}">
        <p14:creationId xmlns:p14="http://schemas.microsoft.com/office/powerpoint/2010/main" val="2012322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1524000" y="1981201"/>
            <a:ext cx="91440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Categorías de los modelos de datos</a:t>
            </a:r>
          </a:p>
        </p:txBody>
      </p:sp>
    </p:spTree>
    <p:extLst>
      <p:ext uri="{BB962C8B-B14F-4D97-AF65-F5344CB8AC3E}">
        <p14:creationId xmlns:p14="http://schemas.microsoft.com/office/powerpoint/2010/main" val="564964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iterate type="wd">
                                    <p:tmPct val="100000"/>
                                  </p:iterate>
                                  <p:childTnLst>
                                    <p:set>
                                      <p:cBhvr>
                                        <p:cTn id="6" dur="1" fill="hold">
                                          <p:stCondLst>
                                            <p:cond delay="0"/>
                                          </p:stCondLst>
                                        </p:cTn>
                                        <p:tgtEl>
                                          <p:spTgt spid="156674"/>
                                        </p:tgtEl>
                                        <p:attrNameLst>
                                          <p:attrName>style.visibility</p:attrName>
                                        </p:attrNameLst>
                                      </p:cBhvr>
                                      <p:to>
                                        <p:strVal val="visible"/>
                                      </p:to>
                                    </p:set>
                                    <p:anim calcmode="lin" valueType="num">
                                      <p:cBhvr>
                                        <p:cTn id="7" dur="1000" fill="hold"/>
                                        <p:tgtEl>
                                          <p:spTgt spid="156674"/>
                                        </p:tgtEl>
                                        <p:attrNameLst>
                                          <p:attrName>ppt_w</p:attrName>
                                        </p:attrNameLst>
                                      </p:cBhvr>
                                      <p:tavLst>
                                        <p:tav tm="0" fmla="#ppt_w*sin(2.5*pi*$)">
                                          <p:val>
                                            <p:fltVal val="0"/>
                                          </p:val>
                                        </p:tav>
                                        <p:tav tm="100000">
                                          <p:val>
                                            <p:fltVal val="1"/>
                                          </p:val>
                                        </p:tav>
                                      </p:tavLst>
                                    </p:anim>
                                    <p:anim calcmode="lin" valueType="num">
                                      <p:cBhvr>
                                        <p:cTn id="8" dur="1000" fill="hold"/>
                                        <p:tgtEl>
                                          <p:spTgt spid="1566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524000" y="1276351"/>
            <a:ext cx="9144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	Disponen de conceptos muy cercanos al modo como la generalidad de los usuarios percibe los datos.	</a:t>
            </a:r>
          </a:p>
          <a:p>
            <a:pPr>
              <a:spcBef>
                <a:spcPct val="50000"/>
              </a:spcBef>
            </a:pPr>
            <a:r>
              <a:rPr lang="es-ES_tradnl" altLang="es-ES_tradnl" sz="4800"/>
              <a:t>	Utilizan conceptos como entidades, atributos, y vínculos.</a:t>
            </a:r>
          </a:p>
        </p:txBody>
      </p:sp>
      <p:sp>
        <p:nvSpPr>
          <p:cNvPr id="157699" name="Rectangle 3"/>
          <p:cNvSpPr>
            <a:spLocks noChangeArrowheads="1"/>
          </p:cNvSpPr>
          <p:nvPr/>
        </p:nvSpPr>
        <p:spPr bwMode="auto">
          <a:xfrm>
            <a:off x="1524000" y="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Modelos de datos de alto nivel o conceptuales</a:t>
            </a:r>
          </a:p>
        </p:txBody>
      </p:sp>
    </p:spTree>
    <p:extLst>
      <p:ext uri="{BB962C8B-B14F-4D97-AF65-F5344CB8AC3E}">
        <p14:creationId xmlns:p14="http://schemas.microsoft.com/office/powerpoint/2010/main" val="1335316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1524000" y="0"/>
            <a:ext cx="9144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Modelos de  datos de representación o de implementación</a:t>
            </a:r>
          </a:p>
        </p:txBody>
      </p:sp>
      <p:sp>
        <p:nvSpPr>
          <p:cNvPr id="158723" name="Rectangle 3"/>
          <p:cNvSpPr>
            <a:spLocks noChangeArrowheads="1"/>
          </p:cNvSpPr>
          <p:nvPr/>
        </p:nvSpPr>
        <p:spPr bwMode="auto">
          <a:xfrm>
            <a:off x="1524000" y="2076451"/>
            <a:ext cx="9144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a:t>Disponen de conceptos que pueden ser entendidos por usuarios finales aunque no están demasiado alejados de la forma en que los datos se organizan dentro del computador.</a:t>
            </a:r>
          </a:p>
        </p:txBody>
      </p:sp>
    </p:spTree>
    <p:extLst>
      <p:ext uri="{BB962C8B-B14F-4D97-AF65-F5344CB8AC3E}">
        <p14:creationId xmlns:p14="http://schemas.microsoft.com/office/powerpoint/2010/main" val="1455531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300" fill="hold"/>
                                        <p:tgtEl>
                                          <p:spTgt spid="158722"/>
                                        </p:tgtEl>
                                        <p:attrNameLst>
                                          <p:attrName>ppt_x</p:attrName>
                                        </p:attrNameLst>
                                      </p:cBhvr>
                                      <p:tavLst>
                                        <p:tav tm="0">
                                          <p:val>
                                            <p:strVal val="0-#ppt_w/2"/>
                                          </p:val>
                                        </p:tav>
                                        <p:tav tm="100000">
                                          <p:val>
                                            <p:strVal val="#ppt_x"/>
                                          </p:val>
                                        </p:tav>
                                      </p:tavLst>
                                    </p:anim>
                                    <p:anim calcmode="lin" valueType="num">
                                      <p:cBhvr additive="base">
                                        <p:cTn id="8" dur="300" fill="hold"/>
                                        <p:tgtEl>
                                          <p:spTgt spid="158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58723"/>
                                        </p:tgtEl>
                                        <p:attrNameLst>
                                          <p:attrName>style.visibility</p:attrName>
                                        </p:attrNameLst>
                                      </p:cBhvr>
                                      <p:to>
                                        <p:strVal val="visible"/>
                                      </p:to>
                                    </p:set>
                                    <p:anim calcmode="lin" valueType="num">
                                      <p:cBhvr additive="base">
                                        <p:cTn id="13" dur="500" fill="hold"/>
                                        <p:tgtEl>
                                          <p:spTgt spid="158723"/>
                                        </p:tgtEl>
                                        <p:attrNameLst>
                                          <p:attrName>ppt_x</p:attrName>
                                        </p:attrNameLst>
                                      </p:cBhvr>
                                      <p:tavLst>
                                        <p:tav tm="0">
                                          <p:val>
                                            <p:strVal val="1+#ppt_w/2"/>
                                          </p:val>
                                        </p:tav>
                                        <p:tav tm="100000">
                                          <p:val>
                                            <p:strVal val="#ppt_x"/>
                                          </p:val>
                                        </p:tav>
                                      </p:tavLst>
                                    </p:anim>
                                    <p:anim calcmode="lin" valueType="num">
                                      <p:cBhvr additive="base">
                                        <p:cTn id="14" dur="500" fill="hold"/>
                                        <p:tgtEl>
                                          <p:spTgt spid="1587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1524000" y="1295401"/>
            <a:ext cx="914400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Ocultan algunos detalles de cómo se almacenan los datos, pero pueden implementarse de manera directa en un sistema de computador.</a:t>
            </a:r>
          </a:p>
        </p:txBody>
      </p:sp>
    </p:spTree>
    <p:extLst>
      <p:ext uri="{BB962C8B-B14F-4D97-AF65-F5344CB8AC3E}">
        <p14:creationId xmlns:p14="http://schemas.microsoft.com/office/powerpoint/2010/main" val="1126016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1+#ppt_w/2"/>
                                          </p:val>
                                        </p:tav>
                                        <p:tav tm="100000">
                                          <p:val>
                                            <p:strVal val="#ppt_x"/>
                                          </p:val>
                                        </p:tav>
                                      </p:tavLst>
                                    </p:anim>
                                    <p:anim calcmode="lin" valueType="num">
                                      <p:cBhvr additive="base">
                                        <p:cTn id="8" dur="500" fill="hold"/>
                                        <p:tgtEl>
                                          <p:spTgt spid="159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1524000" y="4570413"/>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Representan los datos valiéndose de estructuras de registro.</a:t>
            </a:r>
          </a:p>
        </p:txBody>
      </p:sp>
      <p:sp>
        <p:nvSpPr>
          <p:cNvPr id="160771" name="Rectangle 3"/>
          <p:cNvSpPr>
            <a:spLocks noChangeArrowheads="1"/>
          </p:cNvSpPr>
          <p:nvPr/>
        </p:nvSpPr>
        <p:spPr bwMode="auto">
          <a:xfrm>
            <a:off x="1524000" y="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s-ES_tradnl" altLang="es-ES_tradnl" sz="4800"/>
              <a:t>	Los tres modelos de representación más comunes son:</a:t>
            </a:r>
          </a:p>
        </p:txBody>
      </p:sp>
      <p:sp>
        <p:nvSpPr>
          <p:cNvPr id="160772" name="Rectangle 4"/>
          <p:cNvSpPr>
            <a:spLocks noChangeArrowheads="1"/>
          </p:cNvSpPr>
          <p:nvPr/>
        </p:nvSpPr>
        <p:spPr bwMode="auto">
          <a:xfrm>
            <a:off x="1524000" y="19812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2381250" algn="l">
              <a:spcBef>
                <a:spcPct val="0"/>
              </a:spcBef>
              <a:defRPr sz="2400">
                <a:solidFill>
                  <a:schemeClr val="tx1"/>
                </a:solidFill>
                <a:latin typeface="Times New Roman" charset="0"/>
              </a:defRPr>
            </a:lvl1pPr>
            <a:lvl2pPr marL="2571750" algn="l">
              <a:spcBef>
                <a:spcPct val="0"/>
              </a:spcBef>
              <a:defRPr sz="2400">
                <a:solidFill>
                  <a:schemeClr val="tx1"/>
                </a:solidFill>
                <a:latin typeface="Times New Roman" charset="0"/>
              </a:defRPr>
            </a:lvl2pPr>
            <a:lvl3pPr marL="2762250" algn="l">
              <a:spcBef>
                <a:spcPct val="0"/>
              </a:spcBef>
              <a:defRPr sz="2400">
                <a:solidFill>
                  <a:schemeClr val="tx1"/>
                </a:solidFill>
                <a:latin typeface="Times New Roman" charset="0"/>
              </a:defRPr>
            </a:lvl3pPr>
            <a:lvl4pPr marL="2952750" algn="l">
              <a:spcBef>
                <a:spcPct val="0"/>
              </a:spcBef>
              <a:defRPr sz="2400">
                <a:solidFill>
                  <a:schemeClr val="tx1"/>
                </a:solidFill>
                <a:latin typeface="Times New Roman" charset="0"/>
              </a:defRPr>
            </a:lvl4pPr>
            <a:lvl5pPr marL="3143250" algn="l">
              <a:spcBef>
                <a:spcPct val="0"/>
              </a:spcBef>
              <a:defRPr sz="2400">
                <a:solidFill>
                  <a:schemeClr val="tx1"/>
                </a:solidFill>
                <a:latin typeface="Times New Roman" charset="0"/>
              </a:defRPr>
            </a:lvl5pPr>
            <a:lvl6pPr marL="3600450" eaLnBrk="0" fontAlgn="base" hangingPunct="0">
              <a:spcBef>
                <a:spcPct val="0"/>
              </a:spcBef>
              <a:spcAft>
                <a:spcPct val="0"/>
              </a:spcAft>
              <a:defRPr sz="2400">
                <a:solidFill>
                  <a:schemeClr val="tx1"/>
                </a:solidFill>
                <a:latin typeface="Times New Roman" charset="0"/>
              </a:defRPr>
            </a:lvl6pPr>
            <a:lvl7pPr marL="4057650" eaLnBrk="0" fontAlgn="base" hangingPunct="0">
              <a:spcBef>
                <a:spcPct val="0"/>
              </a:spcBef>
              <a:spcAft>
                <a:spcPct val="0"/>
              </a:spcAft>
              <a:defRPr sz="2400">
                <a:solidFill>
                  <a:schemeClr val="tx1"/>
                </a:solidFill>
                <a:latin typeface="Times New Roman" charset="0"/>
              </a:defRPr>
            </a:lvl7pPr>
            <a:lvl8pPr marL="4514850" eaLnBrk="0" fontAlgn="base" hangingPunct="0">
              <a:spcBef>
                <a:spcPct val="0"/>
              </a:spcBef>
              <a:spcAft>
                <a:spcPct val="0"/>
              </a:spcAft>
              <a:defRPr sz="2400">
                <a:solidFill>
                  <a:schemeClr val="tx1"/>
                </a:solidFill>
                <a:latin typeface="Times New Roman" charset="0"/>
              </a:defRPr>
            </a:lvl8pPr>
            <a:lvl9pPr marL="4972050"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800">
                <a:solidFill>
                  <a:srgbClr val="FF3300"/>
                </a:solidFill>
                <a:latin typeface="Bookman Old Style" charset="0"/>
              </a:rPr>
              <a:t>el jerárquico,</a:t>
            </a:r>
          </a:p>
        </p:txBody>
      </p:sp>
      <p:sp>
        <p:nvSpPr>
          <p:cNvPr id="160773" name="Rectangle 5"/>
          <p:cNvSpPr>
            <a:spLocks noChangeArrowheads="1"/>
          </p:cNvSpPr>
          <p:nvPr/>
        </p:nvSpPr>
        <p:spPr bwMode="auto">
          <a:xfrm>
            <a:off x="1524000" y="27432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2381250" algn="l">
              <a:spcBef>
                <a:spcPct val="0"/>
              </a:spcBef>
              <a:defRPr sz="2400">
                <a:solidFill>
                  <a:schemeClr val="tx1"/>
                </a:solidFill>
                <a:latin typeface="Times New Roman" charset="0"/>
              </a:defRPr>
            </a:lvl1pPr>
            <a:lvl2pPr marL="2667000" algn="l">
              <a:spcBef>
                <a:spcPct val="0"/>
              </a:spcBef>
              <a:defRPr sz="2400">
                <a:solidFill>
                  <a:schemeClr val="tx1"/>
                </a:solidFill>
                <a:latin typeface="Times New Roman" charset="0"/>
              </a:defRPr>
            </a:lvl2pPr>
            <a:lvl3pPr marL="2857500" algn="l">
              <a:spcBef>
                <a:spcPct val="0"/>
              </a:spcBef>
              <a:defRPr sz="2400">
                <a:solidFill>
                  <a:schemeClr val="tx1"/>
                </a:solidFill>
                <a:latin typeface="Times New Roman" charset="0"/>
              </a:defRPr>
            </a:lvl3pPr>
            <a:lvl4pPr marL="3048000" algn="l">
              <a:spcBef>
                <a:spcPct val="0"/>
              </a:spcBef>
              <a:defRPr sz="2400">
                <a:solidFill>
                  <a:schemeClr val="tx1"/>
                </a:solidFill>
                <a:latin typeface="Times New Roman" charset="0"/>
              </a:defRPr>
            </a:lvl4pPr>
            <a:lvl5pPr marL="3238500" algn="l">
              <a:spcBef>
                <a:spcPct val="0"/>
              </a:spcBef>
              <a:defRPr sz="2400">
                <a:solidFill>
                  <a:schemeClr val="tx1"/>
                </a:solidFill>
                <a:latin typeface="Times New Roman" charset="0"/>
              </a:defRPr>
            </a:lvl5pPr>
            <a:lvl6pPr marL="3695700" eaLnBrk="0" fontAlgn="base" hangingPunct="0">
              <a:spcBef>
                <a:spcPct val="0"/>
              </a:spcBef>
              <a:spcAft>
                <a:spcPct val="0"/>
              </a:spcAft>
              <a:defRPr sz="2400">
                <a:solidFill>
                  <a:schemeClr val="tx1"/>
                </a:solidFill>
                <a:latin typeface="Times New Roman" charset="0"/>
              </a:defRPr>
            </a:lvl6pPr>
            <a:lvl7pPr marL="4152900" eaLnBrk="0" fontAlgn="base" hangingPunct="0">
              <a:spcBef>
                <a:spcPct val="0"/>
              </a:spcBef>
              <a:spcAft>
                <a:spcPct val="0"/>
              </a:spcAft>
              <a:defRPr sz="2400">
                <a:solidFill>
                  <a:schemeClr val="tx1"/>
                </a:solidFill>
                <a:latin typeface="Times New Roman" charset="0"/>
              </a:defRPr>
            </a:lvl7pPr>
            <a:lvl8pPr marL="4610100" eaLnBrk="0" fontAlgn="base" hangingPunct="0">
              <a:spcBef>
                <a:spcPct val="0"/>
              </a:spcBef>
              <a:spcAft>
                <a:spcPct val="0"/>
              </a:spcAft>
              <a:defRPr sz="2400">
                <a:solidFill>
                  <a:schemeClr val="tx1"/>
                </a:solidFill>
                <a:latin typeface="Times New Roman" charset="0"/>
              </a:defRPr>
            </a:lvl8pPr>
            <a:lvl9pPr marL="5067300"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800">
                <a:solidFill>
                  <a:srgbClr val="FF3300"/>
                </a:solidFill>
                <a:latin typeface="Bookman Old Style" charset="0"/>
              </a:rPr>
              <a:t>el de red</a:t>
            </a:r>
          </a:p>
        </p:txBody>
      </p:sp>
      <p:sp>
        <p:nvSpPr>
          <p:cNvPr id="160774" name="Rectangle 6"/>
          <p:cNvSpPr>
            <a:spLocks noChangeArrowheads="1"/>
          </p:cNvSpPr>
          <p:nvPr/>
        </p:nvSpPr>
        <p:spPr bwMode="auto">
          <a:xfrm>
            <a:off x="1524000" y="34290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619250" indent="762000" algn="l">
              <a:spcBef>
                <a:spcPct val="0"/>
              </a:spcBef>
              <a:defRPr sz="2400">
                <a:solidFill>
                  <a:schemeClr val="tx1"/>
                </a:solidFill>
                <a:latin typeface="Times New Roman" charset="0"/>
              </a:defRPr>
            </a:lvl1pPr>
            <a:lvl2pPr marL="2857500" algn="l">
              <a:spcBef>
                <a:spcPct val="0"/>
              </a:spcBef>
              <a:defRPr sz="2400">
                <a:solidFill>
                  <a:schemeClr val="tx1"/>
                </a:solidFill>
                <a:latin typeface="Times New Roman" charset="0"/>
              </a:defRPr>
            </a:lvl2pPr>
            <a:lvl3pPr marL="3048000" algn="l">
              <a:spcBef>
                <a:spcPct val="0"/>
              </a:spcBef>
              <a:defRPr sz="2400">
                <a:solidFill>
                  <a:schemeClr val="tx1"/>
                </a:solidFill>
                <a:latin typeface="Times New Roman" charset="0"/>
              </a:defRPr>
            </a:lvl3pPr>
            <a:lvl4pPr marL="3238500" algn="l">
              <a:spcBef>
                <a:spcPct val="0"/>
              </a:spcBef>
              <a:defRPr sz="2400">
                <a:solidFill>
                  <a:schemeClr val="tx1"/>
                </a:solidFill>
                <a:latin typeface="Times New Roman" charset="0"/>
              </a:defRPr>
            </a:lvl4pPr>
            <a:lvl5pPr marL="3429000" algn="l">
              <a:spcBef>
                <a:spcPct val="0"/>
              </a:spcBef>
              <a:defRPr sz="2400">
                <a:solidFill>
                  <a:schemeClr val="tx1"/>
                </a:solidFill>
                <a:latin typeface="Times New Roman" charset="0"/>
              </a:defRPr>
            </a:lvl5pPr>
            <a:lvl6pPr marL="3886200" eaLnBrk="0" fontAlgn="base" hangingPunct="0">
              <a:spcBef>
                <a:spcPct val="0"/>
              </a:spcBef>
              <a:spcAft>
                <a:spcPct val="0"/>
              </a:spcAft>
              <a:defRPr sz="2400">
                <a:solidFill>
                  <a:schemeClr val="tx1"/>
                </a:solidFill>
                <a:latin typeface="Times New Roman" charset="0"/>
              </a:defRPr>
            </a:lvl6pPr>
            <a:lvl7pPr marL="4343400" eaLnBrk="0" fontAlgn="base" hangingPunct="0">
              <a:spcBef>
                <a:spcPct val="0"/>
              </a:spcBef>
              <a:spcAft>
                <a:spcPct val="0"/>
              </a:spcAft>
              <a:defRPr sz="2400">
                <a:solidFill>
                  <a:schemeClr val="tx1"/>
                </a:solidFill>
                <a:latin typeface="Times New Roman" charset="0"/>
              </a:defRPr>
            </a:lvl7pPr>
            <a:lvl8pPr marL="4800600" eaLnBrk="0" fontAlgn="base" hangingPunct="0">
              <a:spcBef>
                <a:spcPct val="0"/>
              </a:spcBef>
              <a:spcAft>
                <a:spcPct val="0"/>
              </a:spcAft>
              <a:defRPr sz="2400">
                <a:solidFill>
                  <a:schemeClr val="tx1"/>
                </a:solidFill>
                <a:latin typeface="Times New Roman" charset="0"/>
              </a:defRPr>
            </a:lvl8pPr>
            <a:lvl9pPr marL="5257800"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800">
                <a:solidFill>
                  <a:srgbClr val="FF3300"/>
                </a:solidFill>
                <a:latin typeface="Bookman Old Style" charset="0"/>
              </a:rPr>
              <a:t>y el relacional.</a:t>
            </a:r>
          </a:p>
        </p:txBody>
      </p:sp>
    </p:spTree>
    <p:extLst>
      <p:ext uri="{BB962C8B-B14F-4D97-AF65-F5344CB8AC3E}">
        <p14:creationId xmlns:p14="http://schemas.microsoft.com/office/powerpoint/2010/main" val="1337737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1+#ppt_w/2"/>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iterate type="wd">
                                    <p:tmPct val="100000"/>
                                  </p:iterate>
                                  <p:childTnLst>
                                    <p:set>
                                      <p:cBhvr>
                                        <p:cTn id="12" dur="1" fill="hold">
                                          <p:stCondLst>
                                            <p:cond delay="0"/>
                                          </p:stCondLst>
                                        </p:cTn>
                                        <p:tgtEl>
                                          <p:spTgt spid="160772"/>
                                        </p:tgtEl>
                                        <p:attrNameLst>
                                          <p:attrName>style.visibility</p:attrName>
                                        </p:attrNameLst>
                                      </p:cBhvr>
                                      <p:to>
                                        <p:strVal val="visible"/>
                                      </p:to>
                                    </p:set>
                                    <p:anim calcmode="lin" valueType="num">
                                      <p:cBhvr additive="base">
                                        <p:cTn id="13" dur="300" fill="hold"/>
                                        <p:tgtEl>
                                          <p:spTgt spid="160772"/>
                                        </p:tgtEl>
                                        <p:attrNameLst>
                                          <p:attrName>ppt_x</p:attrName>
                                        </p:attrNameLst>
                                      </p:cBhvr>
                                      <p:tavLst>
                                        <p:tav tm="0">
                                          <p:val>
                                            <p:strVal val="1+#ppt_w/2"/>
                                          </p:val>
                                        </p:tav>
                                        <p:tav tm="100000">
                                          <p:val>
                                            <p:strVal val="#ppt_x"/>
                                          </p:val>
                                        </p:tav>
                                      </p:tavLst>
                                    </p:anim>
                                    <p:anim calcmode="lin" valueType="num">
                                      <p:cBhvr additive="base">
                                        <p:cTn id="14" dur="300" fill="hold"/>
                                        <p:tgtEl>
                                          <p:spTgt spid="16077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iterate type="wd">
                                    <p:tmPct val="100000"/>
                                  </p:iterate>
                                  <p:childTnLst>
                                    <p:set>
                                      <p:cBhvr>
                                        <p:cTn id="18" dur="1" fill="hold">
                                          <p:stCondLst>
                                            <p:cond delay="0"/>
                                          </p:stCondLst>
                                        </p:cTn>
                                        <p:tgtEl>
                                          <p:spTgt spid="160773"/>
                                        </p:tgtEl>
                                        <p:attrNameLst>
                                          <p:attrName>style.visibility</p:attrName>
                                        </p:attrNameLst>
                                      </p:cBhvr>
                                      <p:to>
                                        <p:strVal val="visible"/>
                                      </p:to>
                                    </p:set>
                                    <p:anim calcmode="lin" valueType="num">
                                      <p:cBhvr additive="base">
                                        <p:cTn id="19" dur="300" fill="hold"/>
                                        <p:tgtEl>
                                          <p:spTgt spid="160773"/>
                                        </p:tgtEl>
                                        <p:attrNameLst>
                                          <p:attrName>ppt_x</p:attrName>
                                        </p:attrNameLst>
                                      </p:cBhvr>
                                      <p:tavLst>
                                        <p:tav tm="0">
                                          <p:val>
                                            <p:strVal val="1+#ppt_w/2"/>
                                          </p:val>
                                        </p:tav>
                                        <p:tav tm="100000">
                                          <p:val>
                                            <p:strVal val="#ppt_x"/>
                                          </p:val>
                                        </p:tav>
                                      </p:tavLst>
                                    </p:anim>
                                    <p:anim calcmode="lin" valueType="num">
                                      <p:cBhvr additive="base">
                                        <p:cTn id="20" dur="300" fill="hold"/>
                                        <p:tgtEl>
                                          <p:spTgt spid="16077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iterate type="wd">
                                    <p:tmPct val="100000"/>
                                  </p:iterate>
                                  <p:childTnLst>
                                    <p:set>
                                      <p:cBhvr>
                                        <p:cTn id="24" dur="1" fill="hold">
                                          <p:stCondLst>
                                            <p:cond delay="0"/>
                                          </p:stCondLst>
                                        </p:cTn>
                                        <p:tgtEl>
                                          <p:spTgt spid="160774"/>
                                        </p:tgtEl>
                                        <p:attrNameLst>
                                          <p:attrName>style.visibility</p:attrName>
                                        </p:attrNameLst>
                                      </p:cBhvr>
                                      <p:to>
                                        <p:strVal val="visible"/>
                                      </p:to>
                                    </p:set>
                                    <p:anim calcmode="lin" valueType="num">
                                      <p:cBhvr additive="base">
                                        <p:cTn id="25" dur="300" fill="hold"/>
                                        <p:tgtEl>
                                          <p:spTgt spid="160774"/>
                                        </p:tgtEl>
                                        <p:attrNameLst>
                                          <p:attrName>ppt_x</p:attrName>
                                        </p:attrNameLst>
                                      </p:cBhvr>
                                      <p:tavLst>
                                        <p:tav tm="0">
                                          <p:val>
                                            <p:strVal val="1+#ppt_w/2"/>
                                          </p:val>
                                        </p:tav>
                                        <p:tav tm="100000">
                                          <p:val>
                                            <p:strVal val="#ppt_x"/>
                                          </p:val>
                                        </p:tav>
                                      </p:tavLst>
                                    </p:anim>
                                    <p:anim calcmode="lin" valueType="num">
                                      <p:cBhvr additive="base">
                                        <p:cTn id="26" dur="300" fill="hold"/>
                                        <p:tgtEl>
                                          <p:spTgt spid="16077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60770"/>
                                        </p:tgtEl>
                                        <p:attrNameLst>
                                          <p:attrName>style.visibility</p:attrName>
                                        </p:attrNameLst>
                                      </p:cBhvr>
                                      <p:to>
                                        <p:strVal val="visible"/>
                                      </p:to>
                                    </p:set>
                                    <p:anim calcmode="lin" valueType="num">
                                      <p:cBhvr additive="base">
                                        <p:cTn id="31" dur="500" fill="hold"/>
                                        <p:tgtEl>
                                          <p:spTgt spid="160770"/>
                                        </p:tgtEl>
                                        <p:attrNameLst>
                                          <p:attrName>ppt_x</p:attrName>
                                        </p:attrNameLst>
                                      </p:cBhvr>
                                      <p:tavLst>
                                        <p:tav tm="0">
                                          <p:val>
                                            <p:strVal val="1+#ppt_w/2"/>
                                          </p:val>
                                        </p:tav>
                                        <p:tav tm="100000">
                                          <p:val>
                                            <p:strVal val="#ppt_x"/>
                                          </p:val>
                                        </p:tav>
                                      </p:tavLst>
                                    </p:anim>
                                    <p:anim calcmode="lin" valueType="num">
                                      <p:cBhvr additive="base">
                                        <p:cTn id="32" dur="500" fill="hold"/>
                                        <p:tgtEl>
                                          <p:spTgt spid="1607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P spid="160772" grpId="0" autoUpdateAnimBg="0"/>
      <p:bldP spid="160773" grpId="0" autoUpdateAnimBg="0"/>
      <p:bldP spid="16077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1524000" y="1676400"/>
            <a:ext cx="9144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a:t>	Proporcionan conceptos de detalles de cómo se almacenan los datos en el computador, al representar información como los formatos y ordenamiento de los registros y los caminos de acceso. </a:t>
            </a:r>
          </a:p>
        </p:txBody>
      </p:sp>
      <p:sp>
        <p:nvSpPr>
          <p:cNvPr id="161795" name="Rectangle 3"/>
          <p:cNvSpPr>
            <a:spLocks noChangeArrowheads="1"/>
          </p:cNvSpPr>
          <p:nvPr/>
        </p:nvSpPr>
        <p:spPr bwMode="auto">
          <a:xfrm>
            <a:off x="1524000" y="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Modelos de datos de bajo nivel o físicos</a:t>
            </a:r>
          </a:p>
        </p:txBody>
      </p:sp>
    </p:spTree>
    <p:extLst>
      <p:ext uri="{BB962C8B-B14F-4D97-AF65-F5344CB8AC3E}">
        <p14:creationId xmlns:p14="http://schemas.microsoft.com/office/powerpoint/2010/main" val="1348450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wd">
                                    <p:tmPct val="100000"/>
                                  </p:iterate>
                                  <p:childTnLst>
                                    <p:set>
                                      <p:cBhvr>
                                        <p:cTn id="6" dur="1" fill="hold">
                                          <p:stCondLst>
                                            <p:cond delay="0"/>
                                          </p:stCondLst>
                                        </p:cTn>
                                        <p:tgtEl>
                                          <p:spTgt spid="161795"/>
                                        </p:tgtEl>
                                        <p:attrNameLst>
                                          <p:attrName>style.visibility</p:attrName>
                                        </p:attrNameLst>
                                      </p:cBhvr>
                                      <p:to>
                                        <p:strVal val="visible"/>
                                      </p:to>
                                    </p:set>
                                    <p:anim calcmode="lin" valueType="num">
                                      <p:cBhvr additive="base">
                                        <p:cTn id="7" dur="300" fill="hold"/>
                                        <p:tgtEl>
                                          <p:spTgt spid="161795"/>
                                        </p:tgtEl>
                                        <p:attrNameLst>
                                          <p:attrName>ppt_x</p:attrName>
                                        </p:attrNameLst>
                                      </p:cBhvr>
                                      <p:tavLst>
                                        <p:tav tm="0">
                                          <p:val>
                                            <p:strVal val="#ppt_x"/>
                                          </p:val>
                                        </p:tav>
                                        <p:tav tm="100000">
                                          <p:val>
                                            <p:strVal val="#ppt_x"/>
                                          </p:val>
                                        </p:tav>
                                      </p:tavLst>
                                    </p:anim>
                                    <p:anim calcmode="lin" valueType="num">
                                      <p:cBhvr additive="base">
                                        <p:cTn id="8" dur="300" fill="hold"/>
                                        <p:tgtEl>
                                          <p:spTgt spid="1617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4"/>
                                        </p:tgtEl>
                                        <p:attrNameLst>
                                          <p:attrName>style.visibility</p:attrName>
                                        </p:attrNameLst>
                                      </p:cBhvr>
                                      <p:to>
                                        <p:strVal val="visible"/>
                                      </p:to>
                                    </p:set>
                                    <p:anim calcmode="lin" valueType="num">
                                      <p:cBhvr additive="base">
                                        <p:cTn id="13" dur="500" fill="hold"/>
                                        <p:tgtEl>
                                          <p:spTgt spid="161794"/>
                                        </p:tgtEl>
                                        <p:attrNameLst>
                                          <p:attrName>ppt_x</p:attrName>
                                        </p:attrNameLst>
                                      </p:cBhvr>
                                      <p:tavLst>
                                        <p:tav tm="0">
                                          <p:val>
                                            <p:strVal val="0-#ppt_w/2"/>
                                          </p:val>
                                        </p:tav>
                                        <p:tav tm="100000">
                                          <p:val>
                                            <p:strVal val="#ppt_x"/>
                                          </p:val>
                                        </p:tav>
                                      </p:tavLst>
                                    </p:anim>
                                    <p:anim calcmode="lin" valueType="num">
                                      <p:cBhvr additive="base">
                                        <p:cTn id="14" dur="500" fill="hold"/>
                                        <p:tgtEl>
                                          <p:spTgt spid="161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1524000" y="18288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Están dirigidos a los especialistas en computación, no a los usuarios finales corrientes.</a:t>
            </a:r>
          </a:p>
        </p:txBody>
      </p:sp>
    </p:spTree>
    <p:extLst>
      <p:ext uri="{BB962C8B-B14F-4D97-AF65-F5344CB8AC3E}">
        <p14:creationId xmlns:p14="http://schemas.microsoft.com/office/powerpoint/2010/main" val="1009298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additive="base">
                                        <p:cTn id="7" dur="500" fill="hold"/>
                                        <p:tgtEl>
                                          <p:spTgt spid="162818"/>
                                        </p:tgtEl>
                                        <p:attrNameLst>
                                          <p:attrName>ppt_x</p:attrName>
                                        </p:attrNameLst>
                                      </p:cBhvr>
                                      <p:tavLst>
                                        <p:tav tm="0">
                                          <p:val>
                                            <p:strVal val="1+#ppt_w/2"/>
                                          </p:val>
                                        </p:tav>
                                        <p:tav tm="100000">
                                          <p:val>
                                            <p:strVal val="#ppt_x"/>
                                          </p:val>
                                        </p:tav>
                                      </p:tavLst>
                                    </p:anim>
                                    <p:anim calcmode="lin" valueType="num">
                                      <p:cBhvr additive="base">
                                        <p:cTn id="8" dur="500" fill="hold"/>
                                        <p:tgtEl>
                                          <p:spTgt spid="162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1524000" y="2209801"/>
            <a:ext cx="91440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Lenguajes de  Bases de Datos</a:t>
            </a:r>
          </a:p>
        </p:txBody>
      </p:sp>
    </p:spTree>
    <p:extLst>
      <p:ext uri="{BB962C8B-B14F-4D97-AF65-F5344CB8AC3E}">
        <p14:creationId xmlns:p14="http://schemas.microsoft.com/office/powerpoint/2010/main" val="31367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iterate type="wd">
                                    <p:tmPct val="100000"/>
                                  </p:iterate>
                                  <p:childTnLst>
                                    <p:set>
                                      <p:cBhvr>
                                        <p:cTn id="6" dur="1" fill="hold">
                                          <p:stCondLst>
                                            <p:cond delay="0"/>
                                          </p:stCondLst>
                                        </p:cTn>
                                        <p:tgtEl>
                                          <p:spTgt spid="149506"/>
                                        </p:tgtEl>
                                        <p:attrNameLst>
                                          <p:attrName>style.visibility</p:attrName>
                                        </p:attrNameLst>
                                      </p:cBhvr>
                                      <p:to>
                                        <p:strVal val="visible"/>
                                      </p:to>
                                    </p:set>
                                    <p:anim calcmode="lin" valueType="num">
                                      <p:cBhvr>
                                        <p:cTn id="7" dur="750" fill="hold"/>
                                        <p:tgtEl>
                                          <p:spTgt spid="149506"/>
                                        </p:tgtEl>
                                        <p:attrNameLst>
                                          <p:attrName>ppt_w</p:attrName>
                                        </p:attrNameLst>
                                      </p:cBhvr>
                                      <p:tavLst>
                                        <p:tav tm="0">
                                          <p:val>
                                            <p:fltVal val="0"/>
                                          </p:val>
                                        </p:tav>
                                        <p:tav tm="100000">
                                          <p:val>
                                            <p:strVal val="#ppt_w"/>
                                          </p:val>
                                        </p:tav>
                                      </p:tavLst>
                                    </p:anim>
                                    <p:anim calcmode="lin" valueType="num">
                                      <p:cBhvr>
                                        <p:cTn id="8" dur="750" fill="hold"/>
                                        <p:tgtEl>
                                          <p:spTgt spid="149506"/>
                                        </p:tgtEl>
                                        <p:attrNameLst>
                                          <p:attrName>ppt_h</p:attrName>
                                        </p:attrNameLst>
                                      </p:cBhvr>
                                      <p:tavLst>
                                        <p:tav tm="0">
                                          <p:val>
                                            <p:fltVal val="0"/>
                                          </p:val>
                                        </p:tav>
                                        <p:tav tm="100000">
                                          <p:val>
                                            <p:strVal val="#ppt_h"/>
                                          </p:val>
                                        </p:tav>
                                      </p:tavLst>
                                    </p:anim>
                                    <p:anim calcmode="lin" valueType="num">
                                      <p:cBhvr>
                                        <p:cTn id="9" dur="750" fill="hold"/>
                                        <p:tgtEl>
                                          <p:spTgt spid="149506"/>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14950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524000" y="11430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s-UY" altLang="es-ES_tradnl" sz="4800"/>
              <a:t>Los usuarios acceden a una base de datos por medio de proposiciones de alguna forma de </a:t>
            </a:r>
            <a:r>
              <a:rPr lang="es-UY" altLang="es-ES_tradnl" sz="4800" b="1" i="1">
                <a:solidFill>
                  <a:srgbClr val="FF3300"/>
                </a:solidFill>
              </a:rPr>
              <a:t>Lenguaje de base de datos</a:t>
            </a:r>
            <a:r>
              <a:rPr lang="es-UY" altLang="es-ES_tradnl" sz="4800">
                <a:solidFill>
                  <a:srgbClr val="FF3300"/>
                </a:solidFill>
              </a:rPr>
              <a:t>.</a:t>
            </a:r>
            <a:r>
              <a:rPr lang="es-UY" altLang="es-ES_tradnl" sz="4800"/>
              <a:t> </a:t>
            </a:r>
            <a:endParaRPr lang="es-ES_tradnl" altLang="es-ES_tradnl" sz="4800"/>
          </a:p>
        </p:txBody>
      </p:sp>
    </p:spTree>
    <p:extLst>
      <p:ext uri="{BB962C8B-B14F-4D97-AF65-F5344CB8AC3E}">
        <p14:creationId xmlns:p14="http://schemas.microsoft.com/office/powerpoint/2010/main" val="1947123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300" fill="hold"/>
                                        <p:tgtEl>
                                          <p:spTgt spid="150530"/>
                                        </p:tgtEl>
                                        <p:attrNameLst>
                                          <p:attrName>ppt_x</p:attrName>
                                        </p:attrNameLst>
                                      </p:cBhvr>
                                      <p:tavLst>
                                        <p:tav tm="0">
                                          <p:val>
                                            <p:strVal val="1+#ppt_w/2"/>
                                          </p:val>
                                        </p:tav>
                                        <p:tav tm="100000">
                                          <p:val>
                                            <p:strVal val="#ppt_x"/>
                                          </p:val>
                                        </p:tav>
                                      </p:tavLst>
                                    </p:anim>
                                    <p:anim calcmode="lin" valueType="num">
                                      <p:cBhvr additive="base">
                                        <p:cTn id="8" dur="300" fill="hold"/>
                                        <p:tgtEl>
                                          <p:spTgt spid="150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1524000" y="304801"/>
            <a:ext cx="9144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UY" altLang="es-ES_tradnl" sz="4400"/>
              <a:t>Los programas de aplicación pueden usar un lenguaje de alto nivel orientado hacia el procedimiento, como Pascal o C;</a:t>
            </a:r>
            <a:endParaRPr lang="es-ES_tradnl" altLang="es-ES_tradnl" sz="4400"/>
          </a:p>
        </p:txBody>
      </p:sp>
      <p:sp>
        <p:nvSpPr>
          <p:cNvPr id="151555" name="Rectangle 3"/>
          <p:cNvSpPr>
            <a:spLocks noChangeArrowheads="1"/>
          </p:cNvSpPr>
          <p:nvPr/>
        </p:nvSpPr>
        <p:spPr bwMode="auto">
          <a:xfrm>
            <a:off x="1524000" y="365760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UY" altLang="es-ES_tradnl" sz="4800"/>
              <a:t>Tales lenguajes reciben el nombre de </a:t>
            </a:r>
            <a:r>
              <a:rPr lang="es-UY" altLang="es-ES_tradnl" sz="4800" b="1" i="1">
                <a:solidFill>
                  <a:srgbClr val="FF3300"/>
                </a:solidFill>
              </a:rPr>
              <a:t>lenguajes anfitriones</a:t>
            </a:r>
            <a:r>
              <a:rPr lang="es-UY" altLang="es-ES_tradnl" sz="4800">
                <a:solidFill>
                  <a:srgbClr val="FF3300"/>
                </a:solidFill>
              </a:rPr>
              <a:t>.</a:t>
            </a:r>
            <a:endParaRPr lang="es-ES_tradnl" altLang="es-ES_tradnl" sz="4800"/>
          </a:p>
        </p:txBody>
      </p:sp>
    </p:spTree>
    <p:extLst>
      <p:ext uri="{BB962C8B-B14F-4D97-AF65-F5344CB8AC3E}">
        <p14:creationId xmlns:p14="http://schemas.microsoft.com/office/powerpoint/2010/main" val="1942431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ppt_x"/>
                                          </p:val>
                                        </p:tav>
                                        <p:tav tm="100000">
                                          <p:val>
                                            <p:strVal val="#ppt_x"/>
                                          </p:val>
                                        </p:tav>
                                      </p:tavLst>
                                    </p:anim>
                                    <p:anim calcmode="lin" valueType="num">
                                      <p:cBhvr additive="base">
                                        <p:cTn id="8" dur="500" fill="hold"/>
                                        <p:tgtEl>
                                          <p:spTgt spid="1515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iterate type="wd">
                                    <p:tmPct val="100000"/>
                                  </p:iterate>
                                  <p:childTnLst>
                                    <p:set>
                                      <p:cBhvr>
                                        <p:cTn id="12" dur="1" fill="hold">
                                          <p:stCondLst>
                                            <p:cond delay="0"/>
                                          </p:stCondLst>
                                        </p:cTn>
                                        <p:tgtEl>
                                          <p:spTgt spid="151555"/>
                                        </p:tgtEl>
                                        <p:attrNameLst>
                                          <p:attrName>style.visibility</p:attrName>
                                        </p:attrNameLst>
                                      </p:cBhvr>
                                      <p:to>
                                        <p:strVal val="visible"/>
                                      </p:to>
                                    </p:set>
                                    <p:anim calcmode="lin" valueType="num">
                                      <p:cBhvr additive="base">
                                        <p:cTn id="13" dur="300" fill="hold"/>
                                        <p:tgtEl>
                                          <p:spTgt spid="151555"/>
                                        </p:tgtEl>
                                        <p:attrNameLst>
                                          <p:attrName>ppt_x</p:attrName>
                                        </p:attrNameLst>
                                      </p:cBhvr>
                                      <p:tavLst>
                                        <p:tav tm="0">
                                          <p:val>
                                            <p:strVal val="0-#ppt_w/2"/>
                                          </p:val>
                                        </p:tav>
                                        <p:tav tm="100000">
                                          <p:val>
                                            <p:strVal val="#ppt_x"/>
                                          </p:val>
                                        </p:tav>
                                      </p:tavLst>
                                    </p:anim>
                                    <p:anim calcmode="lin" valueType="num">
                                      <p:cBhvr additive="base">
                                        <p:cTn id="14" dur="300" fill="hold"/>
                                        <p:tgtEl>
                                          <p:spTgt spid="151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81050" y="0"/>
            <a:ext cx="10515600" cy="1325563"/>
          </a:xfrm>
        </p:spPr>
        <p:txBody>
          <a:bodyPr/>
          <a:lstStyle/>
          <a:p>
            <a:r>
              <a:rPr lang="es-UY" dirty="0"/>
              <a:t>Actores</a:t>
            </a:r>
          </a:p>
        </p:txBody>
      </p:sp>
      <p:sp>
        <p:nvSpPr>
          <p:cNvPr id="3" name="2 Marcador de contenido"/>
          <p:cNvSpPr>
            <a:spLocks noGrp="1"/>
          </p:cNvSpPr>
          <p:nvPr>
            <p:ph sz="quarter" idx="13"/>
          </p:nvPr>
        </p:nvSpPr>
        <p:spPr>
          <a:xfrm>
            <a:off x="781050" y="854075"/>
            <a:ext cx="10515600" cy="4351338"/>
          </a:xfrm>
        </p:spPr>
        <p:txBody>
          <a:bodyPr>
            <a:noAutofit/>
          </a:bodyPr>
          <a:lstStyle/>
          <a:p>
            <a:r>
              <a:rPr lang="es-UY" sz="2000" b="1" dirty="0"/>
              <a:t>Administradores de la Base de Datos (DBA)</a:t>
            </a:r>
            <a:r>
              <a:rPr lang="es-UY" sz="2000" dirty="0"/>
              <a:t>:</a:t>
            </a:r>
          </a:p>
          <a:p>
            <a:pPr lvl="1"/>
            <a:r>
              <a:rPr lang="es-UY" sz="1800" dirty="0"/>
              <a:t>Son responsables de:</a:t>
            </a:r>
          </a:p>
          <a:p>
            <a:pPr lvl="2"/>
            <a:r>
              <a:rPr lang="es-UY" sz="1600" dirty="0"/>
              <a:t>Autorizar el acceso a la BD</a:t>
            </a:r>
          </a:p>
          <a:p>
            <a:pPr lvl="2"/>
            <a:r>
              <a:rPr lang="es-UY" sz="1600" dirty="0"/>
              <a:t>Coordinar y monitorear su uso</a:t>
            </a:r>
          </a:p>
          <a:p>
            <a:pPr lvl="2"/>
            <a:endParaRPr lang="es-UY" sz="1600" dirty="0"/>
          </a:p>
          <a:p>
            <a:r>
              <a:rPr lang="es-UY" sz="2000" b="1" dirty="0"/>
              <a:t>Diseñadores de la Base de Datos</a:t>
            </a:r>
            <a:r>
              <a:rPr lang="es-UY" sz="2000" dirty="0"/>
              <a:t>:</a:t>
            </a:r>
          </a:p>
          <a:p>
            <a:pPr lvl="1"/>
            <a:r>
              <a:rPr lang="es-UY" sz="1800" dirty="0"/>
              <a:t>Son responsables de:</a:t>
            </a:r>
          </a:p>
          <a:p>
            <a:pPr lvl="2"/>
            <a:r>
              <a:rPr lang="es-UY" sz="1600" dirty="0"/>
              <a:t>Identificar los datos que van a ser almacenados</a:t>
            </a:r>
          </a:p>
          <a:p>
            <a:pPr lvl="2"/>
            <a:r>
              <a:rPr lang="es-UY" sz="1600" dirty="0"/>
              <a:t>Elegir las estructuras adecuadas para representar y almacenar estos datos</a:t>
            </a:r>
          </a:p>
          <a:p>
            <a:pPr marL="0" indent="0">
              <a:buNone/>
            </a:pPr>
            <a:endParaRPr lang="es-UY" sz="2000" dirty="0"/>
          </a:p>
          <a:p>
            <a:r>
              <a:rPr lang="es-UY" sz="2000" b="1" dirty="0"/>
              <a:t>Usuarios finales</a:t>
            </a:r>
            <a:r>
              <a:rPr lang="es-UY" sz="2000" dirty="0"/>
              <a:t>:</a:t>
            </a:r>
          </a:p>
          <a:p>
            <a:pPr lvl="1"/>
            <a:r>
              <a:rPr lang="es-UY" sz="1800" dirty="0"/>
              <a:t>Son las personas cuyo trabajo requiere acceso a la BD</a:t>
            </a:r>
          </a:p>
          <a:p>
            <a:pPr lvl="1"/>
            <a:endParaRPr lang="es-UY" sz="1800" dirty="0"/>
          </a:p>
          <a:p>
            <a:r>
              <a:rPr lang="es-UY" sz="2000" b="1" dirty="0"/>
              <a:t>Analistas de Sistemas</a:t>
            </a:r>
            <a:r>
              <a:rPr lang="es-UY" sz="2000" dirty="0"/>
              <a:t>:</a:t>
            </a:r>
          </a:p>
          <a:p>
            <a:pPr lvl="1"/>
            <a:r>
              <a:rPr lang="es-UY" sz="1800" dirty="0"/>
              <a:t>Determinan los requerimientos de los usuarios finales</a:t>
            </a:r>
          </a:p>
          <a:p>
            <a:pPr lvl="1"/>
            <a:endParaRPr lang="es-UY" sz="1800" dirty="0"/>
          </a:p>
          <a:p>
            <a:r>
              <a:rPr lang="es-UY" sz="2000" b="1" dirty="0"/>
              <a:t>Desarrolladores</a:t>
            </a:r>
            <a:r>
              <a:rPr lang="es-UY" sz="2000" dirty="0"/>
              <a:t>:</a:t>
            </a:r>
          </a:p>
          <a:p>
            <a:pPr lvl="1"/>
            <a:r>
              <a:rPr lang="es-UY" sz="1800" dirty="0"/>
              <a:t>Implementan estas especificaciones como programas</a:t>
            </a:r>
          </a:p>
        </p:txBody>
      </p:sp>
      <p:sp>
        <p:nvSpPr>
          <p:cNvPr id="4" name="AutoShape 2" descr="esultado de imagen de base de dato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13668" name="Picture 4" descr="esultado de imagen de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590" y="1325563"/>
            <a:ext cx="4087310" cy="18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4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1524000" y="12954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UY" altLang="es-ES_tradnl" sz="4800"/>
              <a:t>Cada lenguaje anfitrión suele incluir un sublenguaje de datos (DSL) relacionado con los objetos y operaciones específicas de la BD.</a:t>
            </a:r>
            <a:endParaRPr lang="es-ES_tradnl" altLang="es-ES_tradnl" sz="4800"/>
          </a:p>
        </p:txBody>
      </p:sp>
    </p:spTree>
    <p:extLst>
      <p:ext uri="{BB962C8B-B14F-4D97-AF65-F5344CB8AC3E}">
        <p14:creationId xmlns:p14="http://schemas.microsoft.com/office/powerpoint/2010/main" val="39544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additive="base">
                                        <p:cTn id="7" dur="500" fill="hold"/>
                                        <p:tgtEl>
                                          <p:spTgt spid="152578"/>
                                        </p:tgtEl>
                                        <p:attrNameLst>
                                          <p:attrName>ppt_x</p:attrName>
                                        </p:attrNameLst>
                                      </p:cBhvr>
                                      <p:tavLst>
                                        <p:tav tm="0">
                                          <p:val>
                                            <p:strVal val="1+#ppt_w/2"/>
                                          </p:val>
                                        </p:tav>
                                        <p:tav tm="100000">
                                          <p:val>
                                            <p:strVal val="#ppt_x"/>
                                          </p:val>
                                        </p:tav>
                                      </p:tavLst>
                                    </p:anim>
                                    <p:anim calcmode="lin" valueType="num">
                                      <p:cBhvr additive="base">
                                        <p:cTn id="8" dur="500" fill="hold"/>
                                        <p:tgtEl>
                                          <p:spTgt spid="1525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1524000" y="0"/>
            <a:ext cx="9144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UY" altLang="es-ES_tradnl" sz="4600"/>
              <a:t>Cada sublenguaje de datos es (en gral) una combinación de dos lenguajes:</a:t>
            </a:r>
            <a:endParaRPr lang="es-ES_tradnl" altLang="es-ES_tradnl" sz="4600"/>
          </a:p>
        </p:txBody>
      </p:sp>
      <p:sp>
        <p:nvSpPr>
          <p:cNvPr id="153603" name="Rectangle 3"/>
          <p:cNvSpPr>
            <a:spLocks noChangeArrowheads="1"/>
          </p:cNvSpPr>
          <p:nvPr/>
        </p:nvSpPr>
        <p:spPr bwMode="auto">
          <a:xfrm>
            <a:off x="1524000" y="24384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buFontTx/>
              <a:buChar char="•"/>
            </a:pPr>
            <a:r>
              <a:rPr lang="es-UY" altLang="es-ES_tradnl" sz="4400"/>
              <a:t>un </a:t>
            </a:r>
            <a:r>
              <a:rPr lang="es-UY" altLang="es-ES_tradnl" sz="4400" b="1" i="1">
                <a:solidFill>
                  <a:srgbClr val="FF3300"/>
                </a:solidFill>
              </a:rPr>
              <a:t>lenguaje de </a:t>
            </a:r>
          </a:p>
          <a:p>
            <a:pPr algn="l"/>
            <a:r>
              <a:rPr lang="es-UY" altLang="es-ES_tradnl" sz="4400" b="1" i="1">
                <a:solidFill>
                  <a:srgbClr val="FF3300"/>
                </a:solidFill>
              </a:rPr>
              <a:t>definición de datos</a:t>
            </a:r>
            <a:r>
              <a:rPr lang="es-UY" altLang="es-ES_tradnl" sz="4400">
                <a:solidFill>
                  <a:srgbClr val="FF3300"/>
                </a:solidFill>
              </a:rPr>
              <a:t> </a:t>
            </a:r>
            <a:r>
              <a:rPr lang="es-UY" altLang="es-ES_tradnl" sz="4400" b="1">
                <a:solidFill>
                  <a:srgbClr val="FF3300"/>
                </a:solidFill>
              </a:rPr>
              <a:t>(DDL)</a:t>
            </a:r>
            <a:r>
              <a:rPr lang="es-UY" altLang="es-ES_tradnl" sz="4400">
                <a:solidFill>
                  <a:srgbClr val="FF3300"/>
                </a:solidFill>
              </a:rPr>
              <a:t>,</a:t>
            </a:r>
            <a:endParaRPr lang="es-ES_tradnl" altLang="es-ES_tradnl" sz="4400"/>
          </a:p>
        </p:txBody>
      </p:sp>
      <p:sp>
        <p:nvSpPr>
          <p:cNvPr id="153604" name="Rectangle 4"/>
          <p:cNvSpPr>
            <a:spLocks noChangeArrowheads="1"/>
          </p:cNvSpPr>
          <p:nvPr/>
        </p:nvSpPr>
        <p:spPr bwMode="auto">
          <a:xfrm>
            <a:off x="1524000" y="42672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buFontTx/>
              <a:buChar char="•"/>
            </a:pPr>
            <a:r>
              <a:rPr lang="es-UY" altLang="es-ES_tradnl" sz="4400"/>
              <a:t>un </a:t>
            </a:r>
            <a:r>
              <a:rPr lang="es-UY" altLang="es-ES_tradnl" sz="4400" b="1" i="1">
                <a:solidFill>
                  <a:srgbClr val="FF3300"/>
                </a:solidFill>
              </a:rPr>
              <a:t>lenguaje de</a:t>
            </a:r>
          </a:p>
          <a:p>
            <a:pPr algn="l"/>
            <a:r>
              <a:rPr lang="es-UY" altLang="es-ES_tradnl" sz="4400" b="1" i="1">
                <a:solidFill>
                  <a:srgbClr val="FF3300"/>
                </a:solidFill>
              </a:rPr>
              <a:t>manipulación de datos (DML),</a:t>
            </a:r>
            <a:endParaRPr lang="es-ES_tradnl" altLang="es-ES_tradnl" sz="4400"/>
          </a:p>
        </p:txBody>
      </p:sp>
    </p:spTree>
    <p:extLst>
      <p:ext uri="{BB962C8B-B14F-4D97-AF65-F5344CB8AC3E}">
        <p14:creationId xmlns:p14="http://schemas.microsoft.com/office/powerpoint/2010/main" val="1996703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p:cTn id="7" dur="500" fill="hold"/>
                                        <p:tgtEl>
                                          <p:spTgt spid="153602"/>
                                        </p:tgtEl>
                                        <p:attrNameLst>
                                          <p:attrName>ppt_x</p:attrName>
                                        </p:attrNameLst>
                                      </p:cBhvr>
                                      <p:tavLst>
                                        <p:tav tm="0">
                                          <p:val>
                                            <p:strVal val="#ppt_x"/>
                                          </p:val>
                                        </p:tav>
                                        <p:tav tm="100000">
                                          <p:val>
                                            <p:strVal val="#ppt_x"/>
                                          </p:val>
                                        </p:tav>
                                      </p:tavLst>
                                    </p:anim>
                                    <p:anim calcmode="lin" valueType="num">
                                      <p:cBhvr>
                                        <p:cTn id="8" dur="500" fill="hold"/>
                                        <p:tgtEl>
                                          <p:spTgt spid="153602"/>
                                        </p:tgtEl>
                                        <p:attrNameLst>
                                          <p:attrName>ppt_y</p:attrName>
                                        </p:attrNameLst>
                                      </p:cBhvr>
                                      <p:tavLst>
                                        <p:tav tm="0">
                                          <p:val>
                                            <p:strVal val="#ppt_y+#ppt_h/2"/>
                                          </p:val>
                                        </p:tav>
                                        <p:tav tm="100000">
                                          <p:val>
                                            <p:strVal val="#ppt_y"/>
                                          </p:val>
                                        </p:tav>
                                      </p:tavLst>
                                    </p:anim>
                                    <p:anim calcmode="lin" valueType="num">
                                      <p:cBhvr>
                                        <p:cTn id="9" dur="500" fill="hold"/>
                                        <p:tgtEl>
                                          <p:spTgt spid="153602"/>
                                        </p:tgtEl>
                                        <p:attrNameLst>
                                          <p:attrName>ppt_w</p:attrName>
                                        </p:attrNameLst>
                                      </p:cBhvr>
                                      <p:tavLst>
                                        <p:tav tm="0">
                                          <p:val>
                                            <p:strVal val="#ppt_w"/>
                                          </p:val>
                                        </p:tav>
                                        <p:tav tm="100000">
                                          <p:val>
                                            <p:strVal val="#ppt_w"/>
                                          </p:val>
                                        </p:tav>
                                      </p:tavLst>
                                    </p:anim>
                                    <p:anim calcmode="lin" valueType="num">
                                      <p:cBhvr>
                                        <p:cTn id="10" dur="500" fill="hold"/>
                                        <p:tgtEl>
                                          <p:spTgt spid="15360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iterate type="wd">
                                    <p:tmPct val="100000"/>
                                  </p:iterate>
                                  <p:childTnLst>
                                    <p:set>
                                      <p:cBhvr>
                                        <p:cTn id="14" dur="1" fill="hold">
                                          <p:stCondLst>
                                            <p:cond delay="0"/>
                                          </p:stCondLst>
                                        </p:cTn>
                                        <p:tgtEl>
                                          <p:spTgt spid="153603"/>
                                        </p:tgtEl>
                                        <p:attrNameLst>
                                          <p:attrName>style.visibility</p:attrName>
                                        </p:attrNameLst>
                                      </p:cBhvr>
                                      <p:to>
                                        <p:strVal val="visible"/>
                                      </p:to>
                                    </p:set>
                                    <p:anim calcmode="lin" valueType="num">
                                      <p:cBhvr additive="base">
                                        <p:cTn id="15" dur="300" fill="hold"/>
                                        <p:tgtEl>
                                          <p:spTgt spid="153603"/>
                                        </p:tgtEl>
                                        <p:attrNameLst>
                                          <p:attrName>ppt_x</p:attrName>
                                        </p:attrNameLst>
                                      </p:cBhvr>
                                      <p:tavLst>
                                        <p:tav tm="0">
                                          <p:val>
                                            <p:strVal val="1+#ppt_w/2"/>
                                          </p:val>
                                        </p:tav>
                                        <p:tav tm="100000">
                                          <p:val>
                                            <p:strVal val="#ppt_x"/>
                                          </p:val>
                                        </p:tav>
                                      </p:tavLst>
                                    </p:anim>
                                    <p:anim calcmode="lin" valueType="num">
                                      <p:cBhvr additive="base">
                                        <p:cTn id="16" dur="3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iterate type="wd">
                                    <p:tmPct val="100000"/>
                                  </p:iterate>
                                  <p:childTnLst>
                                    <p:set>
                                      <p:cBhvr>
                                        <p:cTn id="20" dur="1" fill="hold">
                                          <p:stCondLst>
                                            <p:cond delay="0"/>
                                          </p:stCondLst>
                                        </p:cTn>
                                        <p:tgtEl>
                                          <p:spTgt spid="153604"/>
                                        </p:tgtEl>
                                        <p:attrNameLst>
                                          <p:attrName>style.visibility</p:attrName>
                                        </p:attrNameLst>
                                      </p:cBhvr>
                                      <p:to>
                                        <p:strVal val="visible"/>
                                      </p:to>
                                    </p:set>
                                    <p:anim calcmode="lin" valueType="num">
                                      <p:cBhvr additive="base">
                                        <p:cTn id="21" dur="300" fill="hold"/>
                                        <p:tgtEl>
                                          <p:spTgt spid="153604"/>
                                        </p:tgtEl>
                                        <p:attrNameLst>
                                          <p:attrName>ppt_x</p:attrName>
                                        </p:attrNameLst>
                                      </p:cBhvr>
                                      <p:tavLst>
                                        <p:tav tm="0">
                                          <p:val>
                                            <p:strVal val="#ppt_x"/>
                                          </p:val>
                                        </p:tav>
                                        <p:tav tm="100000">
                                          <p:val>
                                            <p:strVal val="#ppt_x"/>
                                          </p:val>
                                        </p:tav>
                                      </p:tavLst>
                                    </p:anim>
                                    <p:anim calcmode="lin" valueType="num">
                                      <p:cBhvr additive="base">
                                        <p:cTn id="22" dur="300" fill="hold"/>
                                        <p:tgtEl>
                                          <p:spTgt spid="1536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524000" y="1371601"/>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0" algn="l">
              <a:spcBef>
                <a:spcPct val="0"/>
              </a:spcBef>
              <a:defRPr sz="2400">
                <a:solidFill>
                  <a:schemeClr val="tx1"/>
                </a:solidFill>
                <a:latin typeface="Times New Roman" charset="0"/>
              </a:defRPr>
            </a:lvl1pPr>
            <a:lvl2pPr marL="5143500" algn="l">
              <a:spcBef>
                <a:spcPct val="0"/>
              </a:spcBef>
              <a:defRPr sz="2400">
                <a:solidFill>
                  <a:schemeClr val="tx1"/>
                </a:solidFill>
                <a:latin typeface="Times New Roman" charset="0"/>
              </a:defRPr>
            </a:lvl2pPr>
            <a:lvl3pPr marL="5334000" algn="l">
              <a:spcBef>
                <a:spcPct val="0"/>
              </a:spcBef>
              <a:defRPr sz="2400">
                <a:solidFill>
                  <a:schemeClr val="tx1"/>
                </a:solidFill>
                <a:latin typeface="Times New Roman" charset="0"/>
              </a:defRPr>
            </a:lvl3pPr>
            <a:lvl4pPr marL="5524500" algn="l">
              <a:spcBef>
                <a:spcPct val="0"/>
              </a:spcBef>
              <a:defRPr sz="2400">
                <a:solidFill>
                  <a:schemeClr val="tx1"/>
                </a:solidFill>
                <a:latin typeface="Times New Roman" charset="0"/>
              </a:defRPr>
            </a:lvl4pPr>
            <a:lvl5pPr marL="5715000" algn="l">
              <a:spcBef>
                <a:spcPct val="0"/>
              </a:spcBef>
              <a:defRPr sz="2400">
                <a:solidFill>
                  <a:schemeClr val="tx1"/>
                </a:solidFill>
                <a:latin typeface="Times New Roman" charset="0"/>
              </a:defRPr>
            </a:lvl5pPr>
            <a:lvl6pPr marL="6172200" eaLnBrk="0" fontAlgn="base" hangingPunct="0">
              <a:spcBef>
                <a:spcPct val="0"/>
              </a:spcBef>
              <a:spcAft>
                <a:spcPct val="0"/>
              </a:spcAft>
              <a:defRPr sz="2400">
                <a:solidFill>
                  <a:schemeClr val="tx1"/>
                </a:solidFill>
                <a:latin typeface="Times New Roman" charset="0"/>
              </a:defRPr>
            </a:lvl6pPr>
            <a:lvl7pPr marL="6629400" eaLnBrk="0" fontAlgn="base" hangingPunct="0">
              <a:spcBef>
                <a:spcPct val="0"/>
              </a:spcBef>
              <a:spcAft>
                <a:spcPct val="0"/>
              </a:spcAft>
              <a:defRPr sz="2400">
                <a:solidFill>
                  <a:schemeClr val="tx1"/>
                </a:solidFill>
                <a:latin typeface="Times New Roman" charset="0"/>
              </a:defRPr>
            </a:lvl7pPr>
            <a:lvl8pPr marL="7086600" eaLnBrk="0" fontAlgn="base" hangingPunct="0">
              <a:spcBef>
                <a:spcPct val="0"/>
              </a:spcBef>
              <a:spcAft>
                <a:spcPct val="0"/>
              </a:spcAft>
              <a:defRPr sz="2400">
                <a:solidFill>
                  <a:schemeClr val="tx1"/>
                </a:solidFill>
                <a:latin typeface="Times New Roman" charset="0"/>
              </a:defRPr>
            </a:lvl8pPr>
            <a:lvl9pPr marL="7543800" eaLnBrk="0" fontAlgn="base" hangingPunct="0">
              <a:spcBef>
                <a:spcPct val="0"/>
              </a:spcBef>
              <a:spcAft>
                <a:spcPct val="0"/>
              </a:spcAft>
              <a:defRPr sz="2400">
                <a:solidFill>
                  <a:schemeClr val="tx1"/>
                </a:solidFill>
                <a:latin typeface="Times New Roman" charset="0"/>
              </a:defRPr>
            </a:lvl9pPr>
          </a:lstStyle>
          <a:p>
            <a:pPr>
              <a:spcBef>
                <a:spcPct val="20000"/>
              </a:spcBef>
            </a:pPr>
            <a:r>
              <a:rPr lang="es-UY" altLang="es-ES_tradnl" sz="4800">
                <a:latin typeface="Bookman Old Style" charset="0"/>
              </a:rPr>
              <a:t>proporciona las facilidades para definir los objetos de la BD.</a:t>
            </a:r>
            <a:endParaRPr lang="es-ES_tradnl" altLang="es-ES_tradnl" sz="4800">
              <a:latin typeface="Bookman Old Style" charset="0"/>
            </a:endParaRPr>
          </a:p>
        </p:txBody>
      </p:sp>
      <p:sp>
        <p:nvSpPr>
          <p:cNvPr id="154627" name="Text Box 3"/>
          <p:cNvSpPr txBox="1">
            <a:spLocks noChangeArrowheads="1"/>
          </p:cNvSpPr>
          <p:nvPr/>
        </p:nvSpPr>
        <p:spPr bwMode="auto">
          <a:xfrm>
            <a:off x="1676400" y="228600"/>
            <a:ext cx="350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b="1">
                <a:solidFill>
                  <a:srgbClr val="FF3300"/>
                </a:solidFill>
              </a:rPr>
              <a:t>El DDL:</a:t>
            </a:r>
          </a:p>
        </p:txBody>
      </p:sp>
    </p:spTree>
    <p:extLst>
      <p:ext uri="{BB962C8B-B14F-4D97-AF65-F5344CB8AC3E}">
        <p14:creationId xmlns:p14="http://schemas.microsoft.com/office/powerpoint/2010/main" val="2022710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iterate type="lt">
                                    <p:tmPct val="100000"/>
                                  </p:iterate>
                                  <p:childTnLst>
                                    <p:set>
                                      <p:cBhvr>
                                        <p:cTn id="6" dur="1" fill="hold">
                                          <p:stCondLst>
                                            <p:cond delay="0"/>
                                          </p:stCondLst>
                                        </p:cTn>
                                        <p:tgtEl>
                                          <p:spTgt spid="154627"/>
                                        </p:tgtEl>
                                        <p:attrNameLst>
                                          <p:attrName>style.visibility</p:attrName>
                                        </p:attrNameLst>
                                      </p:cBhvr>
                                      <p:to>
                                        <p:strVal val="visible"/>
                                      </p:to>
                                    </p:set>
                                    <p:anim calcmode="lin" valueType="num">
                                      <p:cBhvr additive="base">
                                        <p:cTn id="7" dur="75" fill="hold"/>
                                        <p:tgtEl>
                                          <p:spTgt spid="154627"/>
                                        </p:tgtEl>
                                        <p:attrNameLst>
                                          <p:attrName>ppt_x</p:attrName>
                                        </p:attrNameLst>
                                      </p:cBhvr>
                                      <p:tavLst>
                                        <p:tav tm="0">
                                          <p:val>
                                            <p:strVal val="0-#ppt_w/2"/>
                                          </p:val>
                                        </p:tav>
                                        <p:tav tm="100000">
                                          <p:val>
                                            <p:strVal val="#ppt_x"/>
                                          </p:val>
                                        </p:tav>
                                      </p:tavLst>
                                    </p:anim>
                                    <p:anim calcmode="lin" valueType="num">
                                      <p:cBhvr additive="base">
                                        <p:cTn id="8" dur="75" fill="hold"/>
                                        <p:tgtEl>
                                          <p:spTgt spid="1546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626"/>
                                        </p:tgtEl>
                                        <p:attrNameLst>
                                          <p:attrName>style.visibility</p:attrName>
                                        </p:attrNameLst>
                                      </p:cBhvr>
                                      <p:to>
                                        <p:strVal val="visible"/>
                                      </p:to>
                                    </p:set>
                                    <p:anim calcmode="lin" valueType="num">
                                      <p:cBhvr additive="base">
                                        <p:cTn id="13" dur="500" fill="hold"/>
                                        <p:tgtEl>
                                          <p:spTgt spid="154626"/>
                                        </p:tgtEl>
                                        <p:attrNameLst>
                                          <p:attrName>ppt_x</p:attrName>
                                        </p:attrNameLst>
                                      </p:cBhvr>
                                      <p:tavLst>
                                        <p:tav tm="0">
                                          <p:val>
                                            <p:strVal val="1+#ppt_w/2"/>
                                          </p:val>
                                        </p:tav>
                                        <p:tav tm="100000">
                                          <p:val>
                                            <p:strVal val="#ppt_x"/>
                                          </p:val>
                                        </p:tav>
                                      </p:tavLst>
                                    </p:anim>
                                    <p:anim calcmode="lin" valueType="num">
                                      <p:cBhvr additive="base">
                                        <p:cTn id="14" dur="500" fill="hold"/>
                                        <p:tgtEl>
                                          <p:spTgt spid="1546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1524000" y="1143000"/>
            <a:ext cx="9144000" cy="52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000250" algn="l">
              <a:spcBef>
                <a:spcPct val="0"/>
              </a:spcBef>
              <a:defRPr sz="2400">
                <a:solidFill>
                  <a:schemeClr val="tx1"/>
                </a:solidFill>
                <a:latin typeface="Times New Roman" charset="0"/>
              </a:defRPr>
            </a:lvl1pPr>
            <a:lvl2pPr marL="2190750" algn="l">
              <a:spcBef>
                <a:spcPct val="0"/>
              </a:spcBef>
              <a:defRPr sz="2400">
                <a:solidFill>
                  <a:schemeClr val="tx1"/>
                </a:solidFill>
                <a:latin typeface="Times New Roman" charset="0"/>
              </a:defRPr>
            </a:lvl2pPr>
            <a:lvl3pPr marL="2381250" algn="l">
              <a:spcBef>
                <a:spcPct val="0"/>
              </a:spcBef>
              <a:defRPr sz="2400">
                <a:solidFill>
                  <a:schemeClr val="tx1"/>
                </a:solidFill>
                <a:latin typeface="Times New Roman" charset="0"/>
              </a:defRPr>
            </a:lvl3pPr>
            <a:lvl4pPr marL="2571750" algn="l">
              <a:spcBef>
                <a:spcPct val="0"/>
              </a:spcBef>
              <a:defRPr sz="2400">
                <a:solidFill>
                  <a:schemeClr val="tx1"/>
                </a:solidFill>
                <a:latin typeface="Times New Roman" charset="0"/>
              </a:defRPr>
            </a:lvl4pPr>
            <a:lvl5pPr marL="2762250" algn="l">
              <a:spcBef>
                <a:spcPct val="0"/>
              </a:spcBef>
              <a:defRPr sz="2400">
                <a:solidFill>
                  <a:schemeClr val="tx1"/>
                </a:solidFill>
                <a:latin typeface="Times New Roman" charset="0"/>
              </a:defRPr>
            </a:lvl5pPr>
            <a:lvl6pPr marL="3219450" eaLnBrk="0" fontAlgn="base" hangingPunct="0">
              <a:spcBef>
                <a:spcPct val="0"/>
              </a:spcBef>
              <a:spcAft>
                <a:spcPct val="0"/>
              </a:spcAft>
              <a:defRPr sz="2400">
                <a:solidFill>
                  <a:schemeClr val="tx1"/>
                </a:solidFill>
                <a:latin typeface="Times New Roman" charset="0"/>
              </a:defRPr>
            </a:lvl6pPr>
            <a:lvl7pPr marL="3676650" eaLnBrk="0" fontAlgn="base" hangingPunct="0">
              <a:spcBef>
                <a:spcPct val="0"/>
              </a:spcBef>
              <a:spcAft>
                <a:spcPct val="0"/>
              </a:spcAft>
              <a:defRPr sz="2400">
                <a:solidFill>
                  <a:schemeClr val="tx1"/>
                </a:solidFill>
                <a:latin typeface="Times New Roman" charset="0"/>
              </a:defRPr>
            </a:lvl7pPr>
            <a:lvl8pPr marL="4133850" eaLnBrk="0" fontAlgn="base" hangingPunct="0">
              <a:spcBef>
                <a:spcPct val="0"/>
              </a:spcBef>
              <a:spcAft>
                <a:spcPct val="0"/>
              </a:spcAft>
              <a:defRPr sz="2400">
                <a:solidFill>
                  <a:schemeClr val="tx1"/>
                </a:solidFill>
                <a:latin typeface="Times New Roman" charset="0"/>
              </a:defRPr>
            </a:lvl8pPr>
            <a:lvl9pPr marL="4591050" eaLnBrk="0" fontAlgn="base" hangingPunct="0">
              <a:spcBef>
                <a:spcPct val="0"/>
              </a:spcBef>
              <a:spcAft>
                <a:spcPct val="0"/>
              </a:spcAft>
              <a:defRPr sz="2400">
                <a:solidFill>
                  <a:schemeClr val="tx1"/>
                </a:solidFill>
                <a:latin typeface="Times New Roman" charset="0"/>
              </a:defRPr>
            </a:lvl9pPr>
          </a:lstStyle>
          <a:p>
            <a:pPr>
              <a:spcBef>
                <a:spcPct val="20000"/>
              </a:spcBef>
            </a:pPr>
            <a:r>
              <a:rPr lang="es-UY" altLang="es-ES_tradnl" sz="4800">
                <a:latin typeface="Bookman Old Style" charset="0"/>
              </a:rPr>
              <a:t>proporciona las características necesarias para especificar el procedimiento que se va a ejecutar sobre los objetos de la BD.</a:t>
            </a:r>
            <a:endParaRPr lang="es-ES_tradnl" altLang="es-ES_tradnl" sz="4800">
              <a:latin typeface="Bookman Old Style" charset="0"/>
            </a:endParaRPr>
          </a:p>
        </p:txBody>
      </p:sp>
      <p:sp>
        <p:nvSpPr>
          <p:cNvPr id="155651" name="Text Box 3"/>
          <p:cNvSpPr txBox="1">
            <a:spLocks noChangeArrowheads="1"/>
          </p:cNvSpPr>
          <p:nvPr/>
        </p:nvSpPr>
        <p:spPr bwMode="auto">
          <a:xfrm>
            <a:off x="1600200" y="228600"/>
            <a:ext cx="350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400" b="1">
                <a:solidFill>
                  <a:srgbClr val="FF3300"/>
                </a:solidFill>
              </a:rPr>
              <a:t>El DML:</a:t>
            </a:r>
          </a:p>
        </p:txBody>
      </p:sp>
    </p:spTree>
    <p:extLst>
      <p:ext uri="{BB962C8B-B14F-4D97-AF65-F5344CB8AC3E}">
        <p14:creationId xmlns:p14="http://schemas.microsoft.com/office/powerpoint/2010/main" val="1026989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iterate type="lt">
                                    <p:tmPct val="100000"/>
                                  </p:iterate>
                                  <p:childTnLst>
                                    <p:set>
                                      <p:cBhvr>
                                        <p:cTn id="6" dur="1" fill="hold">
                                          <p:stCondLst>
                                            <p:cond delay="0"/>
                                          </p:stCondLst>
                                        </p:cTn>
                                        <p:tgtEl>
                                          <p:spTgt spid="155651"/>
                                        </p:tgtEl>
                                        <p:attrNameLst>
                                          <p:attrName>style.visibility</p:attrName>
                                        </p:attrNameLst>
                                      </p:cBhvr>
                                      <p:to>
                                        <p:strVal val="visible"/>
                                      </p:to>
                                    </p:set>
                                    <p:anim calcmode="lin" valueType="num">
                                      <p:cBhvr additive="base">
                                        <p:cTn id="7" dur="75" fill="hold"/>
                                        <p:tgtEl>
                                          <p:spTgt spid="155651"/>
                                        </p:tgtEl>
                                        <p:attrNameLst>
                                          <p:attrName>ppt_x</p:attrName>
                                        </p:attrNameLst>
                                      </p:cBhvr>
                                      <p:tavLst>
                                        <p:tav tm="0">
                                          <p:val>
                                            <p:strVal val="1+#ppt_w/2"/>
                                          </p:val>
                                        </p:tav>
                                        <p:tav tm="100000">
                                          <p:val>
                                            <p:strVal val="#ppt_x"/>
                                          </p:val>
                                        </p:tav>
                                      </p:tavLst>
                                    </p:anim>
                                    <p:anim calcmode="lin" valueType="num">
                                      <p:cBhvr additive="base">
                                        <p:cTn id="8" dur="75" fill="hold"/>
                                        <p:tgtEl>
                                          <p:spTgt spid="1556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55650"/>
                                        </p:tgtEl>
                                        <p:attrNameLst>
                                          <p:attrName>style.visibility</p:attrName>
                                        </p:attrNameLst>
                                      </p:cBhvr>
                                      <p:to>
                                        <p:strVal val="visible"/>
                                      </p:to>
                                    </p:set>
                                    <p:anim calcmode="lin" valueType="num">
                                      <p:cBhvr additive="base">
                                        <p:cTn id="13" dur="500" fill="hold"/>
                                        <p:tgtEl>
                                          <p:spTgt spid="155650"/>
                                        </p:tgtEl>
                                        <p:attrNameLst>
                                          <p:attrName>ppt_x</p:attrName>
                                        </p:attrNameLst>
                                      </p:cBhvr>
                                      <p:tavLst>
                                        <p:tav tm="0">
                                          <p:val>
                                            <p:strVal val="1+#ppt_w/2"/>
                                          </p:val>
                                        </p:tav>
                                        <p:tav tm="100000">
                                          <p:val>
                                            <p:strVal val="#ppt_x"/>
                                          </p:val>
                                        </p:tav>
                                      </p:tavLst>
                                    </p:anim>
                                    <p:anim calcmode="lin" valueType="num">
                                      <p:cBhvr additive="base">
                                        <p:cTn id="14" dur="500" fill="hold"/>
                                        <p:tgtEl>
                                          <p:spTgt spid="155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524000" y="1905000"/>
            <a:ext cx="9144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Características deseables en  un SGBD</a:t>
            </a:r>
          </a:p>
        </p:txBody>
      </p:sp>
    </p:spTree>
    <p:extLst>
      <p:ext uri="{BB962C8B-B14F-4D97-AF65-F5344CB8AC3E}">
        <p14:creationId xmlns:p14="http://schemas.microsoft.com/office/powerpoint/2010/main" val="128396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iterate type="wd">
                                    <p:tmPct val="100000"/>
                                  </p:iterate>
                                  <p:childTnLst>
                                    <p:set>
                                      <p:cBhvr>
                                        <p:cTn id="6" dur="1" fill="hold">
                                          <p:stCondLst>
                                            <p:cond delay="0"/>
                                          </p:stCondLst>
                                        </p:cTn>
                                        <p:tgtEl>
                                          <p:spTgt spid="137218"/>
                                        </p:tgtEl>
                                        <p:attrNameLst>
                                          <p:attrName>style.visibility</p:attrName>
                                        </p:attrNameLst>
                                      </p:cBhvr>
                                      <p:to>
                                        <p:strVal val="visible"/>
                                      </p:to>
                                    </p:set>
                                    <p:anim calcmode="lin" valueType="num">
                                      <p:cBhvr>
                                        <p:cTn id="7" dur="1000" fill="hold"/>
                                        <p:tgtEl>
                                          <p:spTgt spid="137218"/>
                                        </p:tgtEl>
                                        <p:attrNameLst>
                                          <p:attrName>ppt_w</p:attrName>
                                        </p:attrNameLst>
                                      </p:cBhvr>
                                      <p:tavLst>
                                        <p:tav tm="0" fmla="#ppt_w*sin(2.5*pi*$)">
                                          <p:val>
                                            <p:fltVal val="0"/>
                                          </p:val>
                                        </p:tav>
                                        <p:tav tm="100000">
                                          <p:val>
                                            <p:fltVal val="1"/>
                                          </p:val>
                                        </p:tav>
                                      </p:tavLst>
                                    </p:anim>
                                    <p:anim calcmode="lin" valueType="num">
                                      <p:cBhvr>
                                        <p:cTn id="8" dur="1000" fill="hold"/>
                                        <p:tgtEl>
                                          <p:spTgt spid="13721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524000" y="152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Control de Redundancia</a:t>
            </a:r>
          </a:p>
        </p:txBody>
      </p:sp>
      <p:sp>
        <p:nvSpPr>
          <p:cNvPr id="138243" name="Rectangle 3"/>
          <p:cNvSpPr>
            <a:spLocks noChangeArrowheads="1"/>
          </p:cNvSpPr>
          <p:nvPr/>
        </p:nvSpPr>
        <p:spPr bwMode="auto">
          <a:xfrm>
            <a:off x="1524000" y="19050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En los sistemas convencionales no de base de datos, cada aplicación mantiene sus propios archivos.</a:t>
            </a:r>
          </a:p>
        </p:txBody>
      </p:sp>
    </p:spTree>
    <p:extLst>
      <p:ext uri="{BB962C8B-B14F-4D97-AF65-F5344CB8AC3E}">
        <p14:creationId xmlns:p14="http://schemas.microsoft.com/office/powerpoint/2010/main" val="173659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300" fill="hold"/>
                                        <p:tgtEl>
                                          <p:spTgt spid="138242"/>
                                        </p:tgtEl>
                                        <p:attrNameLst>
                                          <p:attrName>ppt_x</p:attrName>
                                        </p:attrNameLst>
                                      </p:cBhvr>
                                      <p:tavLst>
                                        <p:tav tm="0">
                                          <p:val>
                                            <p:strVal val="0-#ppt_w/2"/>
                                          </p:val>
                                        </p:tav>
                                        <p:tav tm="100000">
                                          <p:val>
                                            <p:strVal val="#ppt_x"/>
                                          </p:val>
                                        </p:tav>
                                      </p:tavLst>
                                    </p:anim>
                                    <p:anim calcmode="lin" valueType="num">
                                      <p:cBhvr additive="base">
                                        <p:cTn id="8" dur="300" fill="hold"/>
                                        <p:tgtEl>
                                          <p:spTgt spid="1382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38243"/>
                                        </p:tgtEl>
                                        <p:attrNameLst>
                                          <p:attrName>style.visibility</p:attrName>
                                        </p:attrNameLst>
                                      </p:cBhvr>
                                      <p:to>
                                        <p:strVal val="visible"/>
                                      </p:to>
                                    </p:set>
                                    <p:anim calcmode="lin" valueType="num">
                                      <p:cBhvr additive="base">
                                        <p:cTn id="13" dur="500" fill="hold"/>
                                        <p:tgtEl>
                                          <p:spTgt spid="138243"/>
                                        </p:tgtEl>
                                        <p:attrNameLst>
                                          <p:attrName>ppt_x</p:attrName>
                                        </p:attrNameLst>
                                      </p:cBhvr>
                                      <p:tavLst>
                                        <p:tav tm="0">
                                          <p:val>
                                            <p:strVal val="1+#ppt_w/2"/>
                                          </p:val>
                                        </p:tav>
                                        <p:tav tm="100000">
                                          <p:val>
                                            <p:strVal val="#ppt_x"/>
                                          </p:val>
                                        </p:tav>
                                      </p:tavLst>
                                    </p:anim>
                                    <p:anim calcmode="lin" valueType="num">
                                      <p:cBhvr additive="base">
                                        <p:cTn id="14" dur="500" fill="hold"/>
                                        <p:tgtEl>
                                          <p:spTgt spid="1382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524000" y="242888"/>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800"/>
              <a:t>Esto implica:</a:t>
            </a:r>
          </a:p>
        </p:txBody>
      </p:sp>
      <p:sp>
        <p:nvSpPr>
          <p:cNvPr id="140291" name="Rectangle 3"/>
          <p:cNvSpPr>
            <a:spLocks noChangeArrowheads="1"/>
          </p:cNvSpPr>
          <p:nvPr/>
        </p:nvSpPr>
        <p:spPr bwMode="auto">
          <a:xfrm>
            <a:off x="1524000" y="1766888"/>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666750" algn="l" defTabSz="419100">
              <a:spcBef>
                <a:spcPct val="0"/>
              </a:spcBef>
              <a:defRPr sz="2400">
                <a:solidFill>
                  <a:schemeClr val="tx1"/>
                </a:solidFill>
                <a:latin typeface="Times New Roman" charset="0"/>
              </a:defRPr>
            </a:lvl1pPr>
            <a:lvl2pPr marL="2857500" algn="l" defTabSz="419100">
              <a:spcBef>
                <a:spcPct val="0"/>
              </a:spcBef>
              <a:defRPr sz="2400">
                <a:solidFill>
                  <a:schemeClr val="tx1"/>
                </a:solidFill>
                <a:latin typeface="Times New Roman" charset="0"/>
              </a:defRPr>
            </a:lvl2pPr>
            <a:lvl3pPr marL="3048000" algn="l" defTabSz="419100">
              <a:spcBef>
                <a:spcPct val="0"/>
              </a:spcBef>
              <a:defRPr sz="2400">
                <a:solidFill>
                  <a:schemeClr val="tx1"/>
                </a:solidFill>
                <a:latin typeface="Times New Roman" charset="0"/>
              </a:defRPr>
            </a:lvl3pPr>
            <a:lvl4pPr marL="3238500" algn="l" defTabSz="419100">
              <a:spcBef>
                <a:spcPct val="0"/>
              </a:spcBef>
              <a:defRPr sz="2400">
                <a:solidFill>
                  <a:schemeClr val="tx1"/>
                </a:solidFill>
                <a:latin typeface="Times New Roman" charset="0"/>
              </a:defRPr>
            </a:lvl4pPr>
            <a:lvl5pPr marL="3429000" algn="l" defTabSz="419100">
              <a:spcBef>
                <a:spcPct val="0"/>
              </a:spcBef>
              <a:defRPr sz="2400">
                <a:solidFill>
                  <a:schemeClr val="tx1"/>
                </a:solidFill>
                <a:latin typeface="Times New Roman" charset="0"/>
              </a:defRPr>
            </a:lvl5pPr>
            <a:lvl6pPr marL="3886200" defTabSz="419100" eaLnBrk="0" fontAlgn="base" hangingPunct="0">
              <a:spcBef>
                <a:spcPct val="0"/>
              </a:spcBef>
              <a:spcAft>
                <a:spcPct val="0"/>
              </a:spcAft>
              <a:defRPr sz="2400">
                <a:solidFill>
                  <a:schemeClr val="tx1"/>
                </a:solidFill>
                <a:latin typeface="Times New Roman" charset="0"/>
              </a:defRPr>
            </a:lvl6pPr>
            <a:lvl7pPr marL="4343400" defTabSz="419100" eaLnBrk="0" fontAlgn="base" hangingPunct="0">
              <a:spcBef>
                <a:spcPct val="0"/>
              </a:spcBef>
              <a:spcAft>
                <a:spcPct val="0"/>
              </a:spcAft>
              <a:defRPr sz="2400">
                <a:solidFill>
                  <a:schemeClr val="tx1"/>
                </a:solidFill>
                <a:latin typeface="Times New Roman" charset="0"/>
              </a:defRPr>
            </a:lvl7pPr>
            <a:lvl8pPr marL="4800600" defTabSz="419100" eaLnBrk="0" fontAlgn="base" hangingPunct="0">
              <a:spcBef>
                <a:spcPct val="0"/>
              </a:spcBef>
              <a:spcAft>
                <a:spcPct val="0"/>
              </a:spcAft>
              <a:defRPr sz="2400">
                <a:solidFill>
                  <a:schemeClr val="tx1"/>
                </a:solidFill>
                <a:latin typeface="Times New Roman" charset="0"/>
              </a:defRPr>
            </a:lvl8pPr>
            <a:lvl9pPr marL="5257800" defTabSz="419100"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FF3300"/>
                </a:solidFill>
                <a:latin typeface="Bookman Old Style" charset="0"/>
              </a:rPr>
              <a:t>duplicación de trabajo.</a:t>
            </a:r>
            <a:endParaRPr lang="es-ES_tradnl" altLang="es-ES_tradnl" sz="4800">
              <a:solidFill>
                <a:schemeClr val="tx2"/>
              </a:solidFill>
              <a:latin typeface="Bookman Old Style" charset="0"/>
            </a:endParaRPr>
          </a:p>
        </p:txBody>
      </p:sp>
      <p:sp>
        <p:nvSpPr>
          <p:cNvPr id="140292" name="Text Box 4"/>
          <p:cNvSpPr txBox="1">
            <a:spLocks noChangeArrowheads="1"/>
          </p:cNvSpPr>
          <p:nvPr/>
        </p:nvSpPr>
        <p:spPr bwMode="auto">
          <a:xfrm>
            <a:off x="1524000" y="278765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666750" algn="l">
              <a:spcBef>
                <a:spcPct val="0"/>
              </a:spcBef>
              <a:defRPr sz="2400">
                <a:solidFill>
                  <a:schemeClr val="tx1"/>
                </a:solidFill>
                <a:latin typeface="Times New Roman" charset="0"/>
              </a:defRPr>
            </a:lvl1pPr>
            <a:lvl2pPr marL="1333500" algn="l">
              <a:spcBef>
                <a:spcPct val="0"/>
              </a:spcBef>
              <a:defRPr sz="2400">
                <a:solidFill>
                  <a:schemeClr val="tx1"/>
                </a:solidFill>
                <a:latin typeface="Times New Roman" charset="0"/>
              </a:defRPr>
            </a:lvl2pPr>
            <a:lvl3pPr marL="1524000" algn="l">
              <a:spcBef>
                <a:spcPct val="0"/>
              </a:spcBef>
              <a:defRPr sz="2400">
                <a:solidFill>
                  <a:schemeClr val="tx1"/>
                </a:solidFill>
                <a:latin typeface="Times New Roman" charset="0"/>
              </a:defRPr>
            </a:lvl3pPr>
            <a:lvl4pPr marL="1714500" algn="l">
              <a:spcBef>
                <a:spcPct val="0"/>
              </a:spcBef>
              <a:defRPr sz="2400">
                <a:solidFill>
                  <a:schemeClr val="tx1"/>
                </a:solidFill>
                <a:latin typeface="Times New Roman" charset="0"/>
              </a:defRPr>
            </a:lvl4pPr>
            <a:lvl5pPr marL="1905000" algn="l">
              <a:spcBef>
                <a:spcPct val="0"/>
              </a:spcBef>
              <a:defRPr sz="2400">
                <a:solidFill>
                  <a:schemeClr val="tx1"/>
                </a:solidFill>
                <a:latin typeface="Times New Roman" charset="0"/>
              </a:defRPr>
            </a:lvl5pPr>
            <a:lvl6pPr marL="2362200" eaLnBrk="0" fontAlgn="base" hangingPunct="0">
              <a:spcBef>
                <a:spcPct val="0"/>
              </a:spcBef>
              <a:spcAft>
                <a:spcPct val="0"/>
              </a:spcAft>
              <a:defRPr sz="2400">
                <a:solidFill>
                  <a:schemeClr val="tx1"/>
                </a:solidFill>
                <a:latin typeface="Times New Roman" charset="0"/>
              </a:defRPr>
            </a:lvl6pPr>
            <a:lvl7pPr marL="2819400" eaLnBrk="0" fontAlgn="base" hangingPunct="0">
              <a:spcBef>
                <a:spcPct val="0"/>
              </a:spcBef>
              <a:spcAft>
                <a:spcPct val="0"/>
              </a:spcAft>
              <a:defRPr sz="2400">
                <a:solidFill>
                  <a:schemeClr val="tx1"/>
                </a:solidFill>
                <a:latin typeface="Times New Roman" charset="0"/>
              </a:defRPr>
            </a:lvl7pPr>
            <a:lvl8pPr marL="3276600" eaLnBrk="0" fontAlgn="base" hangingPunct="0">
              <a:spcBef>
                <a:spcPct val="0"/>
              </a:spcBef>
              <a:spcAft>
                <a:spcPct val="0"/>
              </a:spcAft>
              <a:defRPr sz="2400">
                <a:solidFill>
                  <a:schemeClr val="tx1"/>
                </a:solidFill>
                <a:latin typeface="Times New Roman" charset="0"/>
              </a:defRPr>
            </a:lvl8pPr>
            <a:lvl9pPr marL="3733800"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FF3300"/>
                </a:solidFill>
                <a:latin typeface="Bookman Old Style" charset="0"/>
              </a:rPr>
              <a:t>desperdicio de espacio de 	 almacenamiento.</a:t>
            </a:r>
          </a:p>
        </p:txBody>
      </p:sp>
      <p:sp>
        <p:nvSpPr>
          <p:cNvPr id="140293" name="Text Box 5"/>
          <p:cNvSpPr txBox="1">
            <a:spLocks noChangeArrowheads="1"/>
          </p:cNvSpPr>
          <p:nvPr/>
        </p:nvSpPr>
        <p:spPr bwMode="auto">
          <a:xfrm>
            <a:off x="1524000" y="438785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666750" algn="l">
              <a:spcBef>
                <a:spcPct val="0"/>
              </a:spcBef>
              <a:defRPr sz="2400">
                <a:solidFill>
                  <a:schemeClr val="tx1"/>
                </a:solidFill>
                <a:latin typeface="Times New Roman" charset="0"/>
              </a:defRPr>
            </a:lvl1pPr>
            <a:lvl2pPr marL="1619250" algn="l">
              <a:spcBef>
                <a:spcPct val="0"/>
              </a:spcBef>
              <a:defRPr sz="2400">
                <a:solidFill>
                  <a:schemeClr val="tx1"/>
                </a:solidFill>
                <a:latin typeface="Times New Roman" charset="0"/>
              </a:defRPr>
            </a:lvl2pPr>
            <a:lvl3pPr marL="1809750" algn="l">
              <a:spcBef>
                <a:spcPct val="0"/>
              </a:spcBef>
              <a:defRPr sz="2400">
                <a:solidFill>
                  <a:schemeClr val="tx1"/>
                </a:solidFill>
                <a:latin typeface="Times New Roman" charset="0"/>
              </a:defRPr>
            </a:lvl3pPr>
            <a:lvl4pPr marL="2000250" algn="l">
              <a:spcBef>
                <a:spcPct val="0"/>
              </a:spcBef>
              <a:defRPr sz="2400">
                <a:solidFill>
                  <a:schemeClr val="tx1"/>
                </a:solidFill>
                <a:latin typeface="Times New Roman" charset="0"/>
              </a:defRPr>
            </a:lvl4pPr>
            <a:lvl5pPr marL="2190750" algn="l">
              <a:spcBef>
                <a:spcPct val="0"/>
              </a:spcBef>
              <a:defRPr sz="2400">
                <a:solidFill>
                  <a:schemeClr val="tx1"/>
                </a:solidFill>
                <a:latin typeface="Times New Roman" charset="0"/>
              </a:defRPr>
            </a:lvl5pPr>
            <a:lvl6pPr marL="2647950" eaLnBrk="0" fontAlgn="base" hangingPunct="0">
              <a:spcBef>
                <a:spcPct val="0"/>
              </a:spcBef>
              <a:spcAft>
                <a:spcPct val="0"/>
              </a:spcAft>
              <a:defRPr sz="2400">
                <a:solidFill>
                  <a:schemeClr val="tx1"/>
                </a:solidFill>
                <a:latin typeface="Times New Roman" charset="0"/>
              </a:defRPr>
            </a:lvl6pPr>
            <a:lvl7pPr marL="3105150" eaLnBrk="0" fontAlgn="base" hangingPunct="0">
              <a:spcBef>
                <a:spcPct val="0"/>
              </a:spcBef>
              <a:spcAft>
                <a:spcPct val="0"/>
              </a:spcAft>
              <a:defRPr sz="2400">
                <a:solidFill>
                  <a:schemeClr val="tx1"/>
                </a:solidFill>
                <a:latin typeface="Times New Roman" charset="0"/>
              </a:defRPr>
            </a:lvl7pPr>
            <a:lvl8pPr marL="3562350" eaLnBrk="0" fontAlgn="base" hangingPunct="0">
              <a:spcBef>
                <a:spcPct val="0"/>
              </a:spcBef>
              <a:spcAft>
                <a:spcPct val="0"/>
              </a:spcAft>
              <a:defRPr sz="2400">
                <a:solidFill>
                  <a:schemeClr val="tx1"/>
                </a:solidFill>
                <a:latin typeface="Times New Roman" charset="0"/>
              </a:defRPr>
            </a:lvl8pPr>
            <a:lvl9pPr marL="4019550"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FF3300"/>
                </a:solidFill>
                <a:latin typeface="Bookman Old Style" charset="0"/>
              </a:rPr>
              <a:t>datos se pueden tornar 		 inconsistentes.</a:t>
            </a:r>
          </a:p>
        </p:txBody>
      </p:sp>
    </p:spTree>
    <p:extLst>
      <p:ext uri="{BB962C8B-B14F-4D97-AF65-F5344CB8AC3E}">
        <p14:creationId xmlns:p14="http://schemas.microsoft.com/office/powerpoint/2010/main" val="448455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0-#ppt_w/2"/>
                                          </p:val>
                                        </p:tav>
                                        <p:tav tm="100000">
                                          <p:val>
                                            <p:strVal val="#ppt_x"/>
                                          </p:val>
                                        </p:tav>
                                      </p:tavLst>
                                    </p:anim>
                                    <p:anim calcmode="lin" valueType="num">
                                      <p:cBhvr additive="base">
                                        <p:cTn id="8" dur="500" fill="hold"/>
                                        <p:tgtEl>
                                          <p:spTgt spid="140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iterate type="wd">
                                    <p:tmPct val="100000"/>
                                  </p:iterate>
                                  <p:childTnLst>
                                    <p:set>
                                      <p:cBhvr>
                                        <p:cTn id="12" dur="1" fill="hold">
                                          <p:stCondLst>
                                            <p:cond delay="0"/>
                                          </p:stCondLst>
                                        </p:cTn>
                                        <p:tgtEl>
                                          <p:spTgt spid="140291"/>
                                        </p:tgtEl>
                                        <p:attrNameLst>
                                          <p:attrName>style.visibility</p:attrName>
                                        </p:attrNameLst>
                                      </p:cBhvr>
                                      <p:to>
                                        <p:strVal val="visible"/>
                                      </p:to>
                                    </p:set>
                                    <p:anim calcmode="lin" valueType="num">
                                      <p:cBhvr additive="base">
                                        <p:cTn id="13" dur="300" fill="hold"/>
                                        <p:tgtEl>
                                          <p:spTgt spid="140291"/>
                                        </p:tgtEl>
                                        <p:attrNameLst>
                                          <p:attrName>ppt_x</p:attrName>
                                        </p:attrNameLst>
                                      </p:cBhvr>
                                      <p:tavLst>
                                        <p:tav tm="0">
                                          <p:val>
                                            <p:strVal val="0-#ppt_w/2"/>
                                          </p:val>
                                        </p:tav>
                                        <p:tav tm="100000">
                                          <p:val>
                                            <p:strVal val="#ppt_x"/>
                                          </p:val>
                                        </p:tav>
                                      </p:tavLst>
                                    </p:anim>
                                    <p:anim calcmode="lin" valueType="num">
                                      <p:cBhvr additive="base">
                                        <p:cTn id="14" dur="300" fill="hold"/>
                                        <p:tgtEl>
                                          <p:spTgt spid="1402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iterate type="wd">
                                    <p:tmPct val="100000"/>
                                  </p:iterate>
                                  <p:childTnLst>
                                    <p:set>
                                      <p:cBhvr>
                                        <p:cTn id="18" dur="1" fill="hold">
                                          <p:stCondLst>
                                            <p:cond delay="0"/>
                                          </p:stCondLst>
                                        </p:cTn>
                                        <p:tgtEl>
                                          <p:spTgt spid="140292"/>
                                        </p:tgtEl>
                                        <p:attrNameLst>
                                          <p:attrName>style.visibility</p:attrName>
                                        </p:attrNameLst>
                                      </p:cBhvr>
                                      <p:to>
                                        <p:strVal val="visible"/>
                                      </p:to>
                                    </p:set>
                                    <p:anim calcmode="lin" valueType="num">
                                      <p:cBhvr additive="base">
                                        <p:cTn id="19" dur="300" fill="hold"/>
                                        <p:tgtEl>
                                          <p:spTgt spid="140292"/>
                                        </p:tgtEl>
                                        <p:attrNameLst>
                                          <p:attrName>ppt_x</p:attrName>
                                        </p:attrNameLst>
                                      </p:cBhvr>
                                      <p:tavLst>
                                        <p:tav tm="0">
                                          <p:val>
                                            <p:strVal val="1+#ppt_w/2"/>
                                          </p:val>
                                        </p:tav>
                                        <p:tav tm="100000">
                                          <p:val>
                                            <p:strVal val="#ppt_x"/>
                                          </p:val>
                                        </p:tav>
                                      </p:tavLst>
                                    </p:anim>
                                    <p:anim calcmode="lin" valueType="num">
                                      <p:cBhvr additive="base">
                                        <p:cTn id="20" dur="300" fill="hold"/>
                                        <p:tgtEl>
                                          <p:spTgt spid="1402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iterate type="wd">
                                    <p:tmPct val="100000"/>
                                  </p:iterate>
                                  <p:childTnLst>
                                    <p:set>
                                      <p:cBhvr>
                                        <p:cTn id="24" dur="1" fill="hold">
                                          <p:stCondLst>
                                            <p:cond delay="0"/>
                                          </p:stCondLst>
                                        </p:cTn>
                                        <p:tgtEl>
                                          <p:spTgt spid="140293"/>
                                        </p:tgtEl>
                                        <p:attrNameLst>
                                          <p:attrName>style.visibility</p:attrName>
                                        </p:attrNameLst>
                                      </p:cBhvr>
                                      <p:to>
                                        <p:strVal val="visible"/>
                                      </p:to>
                                    </p:set>
                                    <p:anim calcmode="lin" valueType="num">
                                      <p:cBhvr additive="base">
                                        <p:cTn id="25" dur="300" fill="hold"/>
                                        <p:tgtEl>
                                          <p:spTgt spid="140293"/>
                                        </p:tgtEl>
                                        <p:attrNameLst>
                                          <p:attrName>ppt_x</p:attrName>
                                        </p:attrNameLst>
                                      </p:cBhvr>
                                      <p:tavLst>
                                        <p:tav tm="0">
                                          <p:val>
                                            <p:strVal val="0-#ppt_w/2"/>
                                          </p:val>
                                        </p:tav>
                                        <p:tav tm="100000">
                                          <p:val>
                                            <p:strVal val="#ppt_x"/>
                                          </p:val>
                                        </p:tav>
                                      </p:tavLst>
                                    </p:anim>
                                    <p:anim calcmode="lin" valueType="num">
                                      <p:cBhvr additive="base">
                                        <p:cTn id="26" dur="300" fill="hold"/>
                                        <p:tgtEl>
                                          <p:spTgt spid="140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524000" y="1"/>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En los sistemas de bases de datos, las vistas de los diferentes grupos de usuarios se integran durante el diseño. </a:t>
            </a:r>
          </a:p>
        </p:txBody>
      </p:sp>
      <p:sp>
        <p:nvSpPr>
          <p:cNvPr id="139267" name="Text Box 3"/>
          <p:cNvSpPr txBox="1">
            <a:spLocks noChangeArrowheads="1"/>
          </p:cNvSpPr>
          <p:nvPr/>
        </p:nvSpPr>
        <p:spPr bwMode="auto">
          <a:xfrm>
            <a:off x="1524000" y="3106738"/>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Para conservar la consistencia, debe crearse un diseño que almacene cada dato lógico en un </a:t>
            </a:r>
            <a:r>
              <a:rPr lang="es-ES_tradnl" altLang="es-ES_tradnl" sz="4800">
                <a:solidFill>
                  <a:srgbClr val="FF3300"/>
                </a:solidFill>
              </a:rPr>
              <a:t>solo lugar</a:t>
            </a:r>
            <a:r>
              <a:rPr lang="es-ES_tradnl" altLang="es-ES_tradnl" sz="4800"/>
              <a:t> de la B.D.</a:t>
            </a:r>
          </a:p>
        </p:txBody>
      </p:sp>
    </p:spTree>
    <p:extLst>
      <p:ext uri="{BB962C8B-B14F-4D97-AF65-F5344CB8AC3E}">
        <p14:creationId xmlns:p14="http://schemas.microsoft.com/office/powerpoint/2010/main" val="1672412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139266"/>
                                        </p:tgtEl>
                                        <p:attrNameLst>
                                          <p:attrName>style.visibility</p:attrName>
                                        </p:attrNameLst>
                                      </p:cBhvr>
                                      <p:to>
                                        <p:strVal val="visible"/>
                                      </p:to>
                                    </p:set>
                                    <p:anim calcmode="lin" valueType="num">
                                      <p:cBhvr additive="base">
                                        <p:cTn id="7" dur="300" fill="hold"/>
                                        <p:tgtEl>
                                          <p:spTgt spid="139266"/>
                                        </p:tgtEl>
                                        <p:attrNameLst>
                                          <p:attrName>ppt_x</p:attrName>
                                        </p:attrNameLst>
                                      </p:cBhvr>
                                      <p:tavLst>
                                        <p:tav tm="0">
                                          <p:val>
                                            <p:strVal val="0-#ppt_w/2"/>
                                          </p:val>
                                        </p:tav>
                                        <p:tav tm="100000">
                                          <p:val>
                                            <p:strVal val="#ppt_x"/>
                                          </p:val>
                                        </p:tav>
                                      </p:tavLst>
                                    </p:anim>
                                    <p:anim calcmode="lin" valueType="num">
                                      <p:cBhvr additive="base">
                                        <p:cTn id="8" dur="300" fill="hold"/>
                                        <p:tgtEl>
                                          <p:spTgt spid="139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iterate type="wd">
                                    <p:tmPct val="100000"/>
                                  </p:iterate>
                                  <p:childTnLst>
                                    <p:set>
                                      <p:cBhvr>
                                        <p:cTn id="12" dur="1" fill="hold">
                                          <p:stCondLst>
                                            <p:cond delay="0"/>
                                          </p:stCondLst>
                                        </p:cTn>
                                        <p:tgtEl>
                                          <p:spTgt spid="139267"/>
                                        </p:tgtEl>
                                        <p:attrNameLst>
                                          <p:attrName>style.visibility</p:attrName>
                                        </p:attrNameLst>
                                      </p:cBhvr>
                                      <p:to>
                                        <p:strVal val="visible"/>
                                      </p:to>
                                    </p:set>
                                    <p:anim calcmode="lin" valueType="num">
                                      <p:cBhvr additive="base">
                                        <p:cTn id="13" dur="300" fill="hold"/>
                                        <p:tgtEl>
                                          <p:spTgt spid="139267"/>
                                        </p:tgtEl>
                                        <p:attrNameLst>
                                          <p:attrName>ppt_x</p:attrName>
                                        </p:attrNameLst>
                                      </p:cBhvr>
                                      <p:tavLst>
                                        <p:tav tm="0">
                                          <p:val>
                                            <p:strVal val="1+#ppt_w/2"/>
                                          </p:val>
                                        </p:tav>
                                        <p:tav tm="100000">
                                          <p:val>
                                            <p:strVal val="#ppt_x"/>
                                          </p:val>
                                        </p:tav>
                                      </p:tavLst>
                                    </p:anim>
                                    <p:anim calcmode="lin" valueType="num">
                                      <p:cBhvr additive="base">
                                        <p:cTn id="14" dur="300" fill="hold"/>
                                        <p:tgtEl>
                                          <p:spTgt spid="139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524000" y="9906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714500" indent="-476250" algn="l">
              <a:spcBef>
                <a:spcPct val="0"/>
              </a:spcBef>
              <a:defRPr sz="2400">
                <a:solidFill>
                  <a:schemeClr val="tx1"/>
                </a:solidFill>
                <a:latin typeface="Times New Roman" charset="0"/>
              </a:defRPr>
            </a:lvl1pPr>
            <a:lvl2pPr marL="1905000" algn="l">
              <a:spcBef>
                <a:spcPct val="0"/>
              </a:spcBef>
              <a:defRPr sz="2400">
                <a:solidFill>
                  <a:schemeClr val="tx1"/>
                </a:solidFill>
                <a:latin typeface="Times New Roman" charset="0"/>
              </a:defRPr>
            </a:lvl2pPr>
            <a:lvl3pPr marL="2095500" algn="l">
              <a:spcBef>
                <a:spcPct val="0"/>
              </a:spcBef>
              <a:defRPr sz="2400">
                <a:solidFill>
                  <a:schemeClr val="tx1"/>
                </a:solidFill>
                <a:latin typeface="Times New Roman" charset="0"/>
              </a:defRPr>
            </a:lvl3pPr>
            <a:lvl4pPr marL="2286000" algn="l">
              <a:spcBef>
                <a:spcPct val="0"/>
              </a:spcBef>
              <a:defRPr sz="2400">
                <a:solidFill>
                  <a:schemeClr val="tx1"/>
                </a:solidFill>
                <a:latin typeface="Times New Roman" charset="0"/>
              </a:defRPr>
            </a:lvl4pPr>
            <a:lvl5pPr marL="2476500" algn="l">
              <a:spcBef>
                <a:spcPct val="0"/>
              </a:spcBef>
              <a:defRPr sz="2400">
                <a:solidFill>
                  <a:schemeClr val="tx1"/>
                </a:solidFill>
                <a:latin typeface="Times New Roman" charset="0"/>
              </a:defRPr>
            </a:lvl5pPr>
            <a:lvl6pPr marL="2933700" eaLnBrk="0" fontAlgn="base" hangingPunct="0">
              <a:spcBef>
                <a:spcPct val="0"/>
              </a:spcBef>
              <a:spcAft>
                <a:spcPct val="0"/>
              </a:spcAft>
              <a:defRPr sz="2400">
                <a:solidFill>
                  <a:schemeClr val="tx1"/>
                </a:solidFill>
                <a:latin typeface="Times New Roman" charset="0"/>
              </a:defRPr>
            </a:lvl6pPr>
            <a:lvl7pPr marL="3390900" eaLnBrk="0" fontAlgn="base" hangingPunct="0">
              <a:spcBef>
                <a:spcPct val="0"/>
              </a:spcBef>
              <a:spcAft>
                <a:spcPct val="0"/>
              </a:spcAft>
              <a:defRPr sz="2400">
                <a:solidFill>
                  <a:schemeClr val="tx1"/>
                </a:solidFill>
                <a:latin typeface="Times New Roman" charset="0"/>
              </a:defRPr>
            </a:lvl7pPr>
            <a:lvl8pPr marL="3848100" eaLnBrk="0" fontAlgn="base" hangingPunct="0">
              <a:spcBef>
                <a:spcPct val="0"/>
              </a:spcBef>
              <a:spcAft>
                <a:spcPct val="0"/>
              </a:spcAft>
              <a:defRPr sz="2400">
                <a:solidFill>
                  <a:schemeClr val="tx1"/>
                </a:solidFill>
                <a:latin typeface="Times New Roman" charset="0"/>
              </a:defRPr>
            </a:lvl8pPr>
            <a:lvl9pPr marL="4305300"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chemeClr val="tx2"/>
                </a:solidFill>
                <a:latin typeface="Bookman Old Style" charset="0"/>
              </a:rPr>
              <a:t>evita la inconsistencia</a:t>
            </a:r>
          </a:p>
        </p:txBody>
      </p:sp>
      <p:sp>
        <p:nvSpPr>
          <p:cNvPr id="141315" name="Rectangle 3"/>
          <p:cNvSpPr>
            <a:spLocks noChangeArrowheads="1"/>
          </p:cNvSpPr>
          <p:nvPr/>
        </p:nvSpPr>
        <p:spPr bwMode="auto">
          <a:xfrm>
            <a:off x="1524001" y="1"/>
            <a:ext cx="33639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Esto:</a:t>
            </a:r>
          </a:p>
        </p:txBody>
      </p:sp>
      <p:sp>
        <p:nvSpPr>
          <p:cNvPr id="141317" name="Text Box 5"/>
          <p:cNvSpPr txBox="1">
            <a:spLocks noChangeArrowheads="1"/>
          </p:cNvSpPr>
          <p:nvPr/>
        </p:nvSpPr>
        <p:spPr bwMode="auto">
          <a:xfrm>
            <a:off x="1524000" y="2271713"/>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714500" indent="-476250" algn="l">
              <a:spcBef>
                <a:spcPct val="0"/>
              </a:spcBef>
              <a:defRPr sz="2400">
                <a:solidFill>
                  <a:schemeClr val="tx1"/>
                </a:solidFill>
                <a:latin typeface="Times New Roman" charset="0"/>
              </a:defRPr>
            </a:lvl1pPr>
            <a:lvl2pPr marL="1905000" algn="l">
              <a:spcBef>
                <a:spcPct val="0"/>
              </a:spcBef>
              <a:defRPr sz="2400">
                <a:solidFill>
                  <a:schemeClr val="tx1"/>
                </a:solidFill>
                <a:latin typeface="Times New Roman" charset="0"/>
              </a:defRPr>
            </a:lvl2pPr>
            <a:lvl3pPr marL="2095500" algn="l">
              <a:spcBef>
                <a:spcPct val="0"/>
              </a:spcBef>
              <a:defRPr sz="2400">
                <a:solidFill>
                  <a:schemeClr val="tx1"/>
                </a:solidFill>
                <a:latin typeface="Times New Roman" charset="0"/>
              </a:defRPr>
            </a:lvl3pPr>
            <a:lvl4pPr marL="2286000" algn="l">
              <a:spcBef>
                <a:spcPct val="0"/>
              </a:spcBef>
              <a:defRPr sz="2400">
                <a:solidFill>
                  <a:schemeClr val="tx1"/>
                </a:solidFill>
                <a:latin typeface="Times New Roman" charset="0"/>
              </a:defRPr>
            </a:lvl4pPr>
            <a:lvl5pPr marL="2476500" algn="l">
              <a:spcBef>
                <a:spcPct val="0"/>
              </a:spcBef>
              <a:defRPr sz="2400">
                <a:solidFill>
                  <a:schemeClr val="tx1"/>
                </a:solidFill>
                <a:latin typeface="Times New Roman" charset="0"/>
              </a:defRPr>
            </a:lvl5pPr>
            <a:lvl6pPr marL="2933700" eaLnBrk="0" fontAlgn="base" hangingPunct="0">
              <a:spcBef>
                <a:spcPct val="0"/>
              </a:spcBef>
              <a:spcAft>
                <a:spcPct val="0"/>
              </a:spcAft>
              <a:defRPr sz="2400">
                <a:solidFill>
                  <a:schemeClr val="tx1"/>
                </a:solidFill>
                <a:latin typeface="Times New Roman" charset="0"/>
              </a:defRPr>
            </a:lvl6pPr>
            <a:lvl7pPr marL="3390900" eaLnBrk="0" fontAlgn="base" hangingPunct="0">
              <a:spcBef>
                <a:spcPct val="0"/>
              </a:spcBef>
              <a:spcAft>
                <a:spcPct val="0"/>
              </a:spcAft>
              <a:defRPr sz="2400">
                <a:solidFill>
                  <a:schemeClr val="tx1"/>
                </a:solidFill>
                <a:latin typeface="Times New Roman" charset="0"/>
              </a:defRPr>
            </a:lvl7pPr>
            <a:lvl8pPr marL="3848100" eaLnBrk="0" fontAlgn="base" hangingPunct="0">
              <a:spcBef>
                <a:spcPct val="0"/>
              </a:spcBef>
              <a:spcAft>
                <a:spcPct val="0"/>
              </a:spcAft>
              <a:defRPr sz="2400">
                <a:solidFill>
                  <a:schemeClr val="tx1"/>
                </a:solidFill>
                <a:latin typeface="Times New Roman" charset="0"/>
              </a:defRPr>
            </a:lvl8pPr>
            <a:lvl9pPr marL="4305300"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chemeClr val="tx2"/>
                </a:solidFill>
                <a:latin typeface="Bookman Old Style" charset="0"/>
              </a:rPr>
              <a:t>ahorra espacio de              almacenamiento.</a:t>
            </a:r>
          </a:p>
        </p:txBody>
      </p:sp>
      <p:sp>
        <p:nvSpPr>
          <p:cNvPr id="141318" name="Text Box 6"/>
          <p:cNvSpPr txBox="1">
            <a:spLocks noChangeArrowheads="1"/>
          </p:cNvSpPr>
          <p:nvPr/>
        </p:nvSpPr>
        <p:spPr bwMode="auto">
          <a:xfrm>
            <a:off x="1524000" y="4402138"/>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En algunos casos puede convenir la </a:t>
            </a:r>
            <a:r>
              <a:rPr lang="es-ES_tradnl" altLang="es-ES_tradnl" sz="4800">
                <a:solidFill>
                  <a:srgbClr val="FF3300"/>
                </a:solidFill>
              </a:rPr>
              <a:t>redundancia controlada.</a:t>
            </a:r>
            <a:endParaRPr lang="es-ES_tradnl" altLang="es-ES_tradnl" sz="4800"/>
          </a:p>
        </p:txBody>
      </p:sp>
    </p:spTree>
    <p:extLst>
      <p:ext uri="{BB962C8B-B14F-4D97-AF65-F5344CB8AC3E}">
        <p14:creationId xmlns:p14="http://schemas.microsoft.com/office/powerpoint/2010/main" val="1968713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0-#ppt_w/2"/>
                                          </p:val>
                                        </p:tav>
                                        <p:tav tm="100000">
                                          <p:val>
                                            <p:strVal val="#ppt_x"/>
                                          </p:val>
                                        </p:tav>
                                      </p:tavLst>
                                    </p:anim>
                                    <p:anim calcmode="lin" valueType="num">
                                      <p:cBhvr additive="base">
                                        <p:cTn id="8"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41314"/>
                                        </p:tgtEl>
                                        <p:attrNameLst>
                                          <p:attrName>style.visibility</p:attrName>
                                        </p:attrNameLst>
                                      </p:cBhvr>
                                      <p:to>
                                        <p:strVal val="visible"/>
                                      </p:to>
                                    </p:set>
                                    <p:anim calcmode="lin" valueType="num">
                                      <p:cBhvr additive="base">
                                        <p:cTn id="13" dur="500" fill="hold"/>
                                        <p:tgtEl>
                                          <p:spTgt spid="141314"/>
                                        </p:tgtEl>
                                        <p:attrNameLst>
                                          <p:attrName>ppt_x</p:attrName>
                                        </p:attrNameLst>
                                      </p:cBhvr>
                                      <p:tavLst>
                                        <p:tav tm="0">
                                          <p:val>
                                            <p:strVal val="#ppt_x"/>
                                          </p:val>
                                        </p:tav>
                                        <p:tav tm="100000">
                                          <p:val>
                                            <p:strVal val="#ppt_x"/>
                                          </p:val>
                                        </p:tav>
                                      </p:tavLst>
                                    </p:anim>
                                    <p:anim calcmode="lin" valueType="num">
                                      <p:cBhvr additive="base">
                                        <p:cTn id="14" dur="500" fill="hold"/>
                                        <p:tgtEl>
                                          <p:spTgt spid="14131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41317"/>
                                        </p:tgtEl>
                                        <p:attrNameLst>
                                          <p:attrName>style.visibility</p:attrName>
                                        </p:attrNameLst>
                                      </p:cBhvr>
                                      <p:to>
                                        <p:strVal val="visible"/>
                                      </p:to>
                                    </p:set>
                                    <p:anim calcmode="lin" valueType="num">
                                      <p:cBhvr additive="base">
                                        <p:cTn id="19" dur="500" fill="hold"/>
                                        <p:tgtEl>
                                          <p:spTgt spid="141317"/>
                                        </p:tgtEl>
                                        <p:attrNameLst>
                                          <p:attrName>ppt_x</p:attrName>
                                        </p:attrNameLst>
                                      </p:cBhvr>
                                      <p:tavLst>
                                        <p:tav tm="0">
                                          <p:val>
                                            <p:strVal val="1+#ppt_w/2"/>
                                          </p:val>
                                        </p:tav>
                                        <p:tav tm="100000">
                                          <p:val>
                                            <p:strVal val="#ppt_x"/>
                                          </p:val>
                                        </p:tav>
                                      </p:tavLst>
                                    </p:anim>
                                    <p:anim calcmode="lin" valueType="num">
                                      <p:cBhvr additive="base">
                                        <p:cTn id="20" dur="500" fill="hold"/>
                                        <p:tgtEl>
                                          <p:spTgt spid="14131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1318"/>
                                        </p:tgtEl>
                                        <p:attrNameLst>
                                          <p:attrName>style.visibility</p:attrName>
                                        </p:attrNameLst>
                                      </p:cBhvr>
                                      <p:to>
                                        <p:strVal val="visible"/>
                                      </p:to>
                                    </p:set>
                                    <p:anim calcmode="lin" valueType="num">
                                      <p:cBhvr additive="base">
                                        <p:cTn id="25" dur="500" fill="hold"/>
                                        <p:tgtEl>
                                          <p:spTgt spid="141318"/>
                                        </p:tgtEl>
                                        <p:attrNameLst>
                                          <p:attrName>ppt_x</p:attrName>
                                        </p:attrNameLst>
                                      </p:cBhvr>
                                      <p:tavLst>
                                        <p:tav tm="0">
                                          <p:val>
                                            <p:strVal val="0-#ppt_w/2"/>
                                          </p:val>
                                        </p:tav>
                                        <p:tav tm="100000">
                                          <p:val>
                                            <p:strVal val="#ppt_x"/>
                                          </p:val>
                                        </p:tav>
                                      </p:tavLst>
                                    </p:anim>
                                    <p:anim calcmode="lin" valueType="num">
                                      <p:cBhvr additive="base">
                                        <p:cTn id="26" dur="500" fill="hold"/>
                                        <p:tgtEl>
                                          <p:spTgt spid="141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5" grpId="0" autoUpdateAnimBg="0"/>
      <p:bldP spid="141317" grpId="0" autoUpdateAnimBg="0"/>
      <p:bldP spid="14131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524000" y="168275"/>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Restricciones de los accesos no autorizados</a:t>
            </a:r>
          </a:p>
        </p:txBody>
      </p:sp>
      <p:sp>
        <p:nvSpPr>
          <p:cNvPr id="142339" name="Text Box 3"/>
          <p:cNvSpPr txBox="1">
            <a:spLocks noChangeArrowheads="1"/>
          </p:cNvSpPr>
          <p:nvPr/>
        </p:nvSpPr>
        <p:spPr bwMode="auto">
          <a:xfrm>
            <a:off x="1524000" y="20574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Cuando muchos usuarios comparten una misma B.D., es probable que no todos tengan autorización para tener acceso a toda la información que contiene.</a:t>
            </a:r>
          </a:p>
        </p:txBody>
      </p:sp>
    </p:spTree>
    <p:extLst>
      <p:ext uri="{BB962C8B-B14F-4D97-AF65-F5344CB8AC3E}">
        <p14:creationId xmlns:p14="http://schemas.microsoft.com/office/powerpoint/2010/main" val="189307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300" fill="hold"/>
                                        <p:tgtEl>
                                          <p:spTgt spid="142338"/>
                                        </p:tgtEl>
                                        <p:attrNameLst>
                                          <p:attrName>ppt_x</p:attrName>
                                        </p:attrNameLst>
                                      </p:cBhvr>
                                      <p:tavLst>
                                        <p:tav tm="0">
                                          <p:val>
                                            <p:strVal val="1+#ppt_w/2"/>
                                          </p:val>
                                        </p:tav>
                                        <p:tav tm="100000">
                                          <p:val>
                                            <p:strVal val="#ppt_x"/>
                                          </p:val>
                                        </p:tav>
                                      </p:tavLst>
                                    </p:anim>
                                    <p:anim calcmode="lin" valueType="num">
                                      <p:cBhvr additive="base">
                                        <p:cTn id="8" dur="300" fill="hold"/>
                                        <p:tgtEl>
                                          <p:spTgt spid="1423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42339"/>
                                        </p:tgtEl>
                                        <p:attrNameLst>
                                          <p:attrName>style.visibility</p:attrName>
                                        </p:attrNameLst>
                                      </p:cBhvr>
                                      <p:to>
                                        <p:strVal val="visible"/>
                                      </p:to>
                                    </p:set>
                                    <p:anim calcmode="lin" valueType="num">
                                      <p:cBhvr additive="base">
                                        <p:cTn id="13" dur="500" fill="hold"/>
                                        <p:tgtEl>
                                          <p:spTgt spid="142339"/>
                                        </p:tgtEl>
                                        <p:attrNameLst>
                                          <p:attrName>ppt_x</p:attrName>
                                        </p:attrNameLst>
                                      </p:cBhvr>
                                      <p:tavLst>
                                        <p:tav tm="0">
                                          <p:val>
                                            <p:strVal val="1+#ppt_w/2"/>
                                          </p:val>
                                        </p:tav>
                                        <p:tav tm="100000">
                                          <p:val>
                                            <p:strVal val="#ppt_x"/>
                                          </p:val>
                                        </p:tav>
                                      </p:tavLst>
                                    </p:anim>
                                    <p:anim calcmode="lin" valueType="num">
                                      <p:cBhvr additive="base">
                                        <p:cTn id="14" dur="500" fill="hold"/>
                                        <p:tgtEl>
                                          <p:spTgt spid="1423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0"/>
            <a:ext cx="10515600" cy="1325563"/>
          </a:xfrm>
        </p:spPr>
        <p:txBody>
          <a:bodyPr/>
          <a:lstStyle/>
          <a:p>
            <a:r>
              <a:rPr lang="es-UY" dirty="0"/>
              <a:t>Ventajas al usar bases de datos</a:t>
            </a:r>
          </a:p>
        </p:txBody>
      </p:sp>
      <p:sp>
        <p:nvSpPr>
          <p:cNvPr id="3" name="2 Marcador de contenido"/>
          <p:cNvSpPr>
            <a:spLocks noGrp="1"/>
          </p:cNvSpPr>
          <p:nvPr>
            <p:ph sz="quarter" idx="13"/>
          </p:nvPr>
        </p:nvSpPr>
        <p:spPr>
          <a:xfrm>
            <a:off x="838200" y="1047750"/>
            <a:ext cx="10515600" cy="5129213"/>
          </a:xfrm>
        </p:spPr>
        <p:txBody>
          <a:bodyPr>
            <a:normAutofit fontScale="32500" lnSpcReduction="20000"/>
          </a:bodyPr>
          <a:lstStyle/>
          <a:p>
            <a:r>
              <a:rPr lang="es-UY" sz="3400" dirty="0"/>
              <a:t>Permite el manejo de grandes volúmenes de datos</a:t>
            </a:r>
          </a:p>
          <a:p>
            <a:pPr marL="0" indent="0">
              <a:buNone/>
            </a:pPr>
            <a:endParaRPr lang="es-UY" sz="3400" dirty="0"/>
          </a:p>
          <a:p>
            <a:r>
              <a:rPr lang="es-UY" sz="3400" dirty="0"/>
              <a:t>Permite una mejor organización de la información:</a:t>
            </a:r>
          </a:p>
          <a:p>
            <a:pPr lvl="1"/>
            <a:r>
              <a:rPr lang="es-UY" sz="2900" dirty="0"/>
              <a:t>Definición central de datos</a:t>
            </a:r>
          </a:p>
          <a:p>
            <a:pPr lvl="1"/>
            <a:r>
              <a:rPr lang="es-UY" sz="2900" dirty="0"/>
              <a:t>Abstracción de datos</a:t>
            </a:r>
          </a:p>
          <a:p>
            <a:pPr lvl="1"/>
            <a:r>
              <a:rPr lang="es-UY" sz="2900" dirty="0"/>
              <a:t>Múltiples vistas de los datos</a:t>
            </a:r>
          </a:p>
          <a:p>
            <a:pPr lvl="1"/>
            <a:r>
              <a:rPr lang="es-UY" sz="2900" dirty="0"/>
              <a:t>Almacenamiento de datos y programas</a:t>
            </a:r>
          </a:p>
          <a:p>
            <a:pPr marL="365760" lvl="1" indent="0">
              <a:buNone/>
            </a:pPr>
            <a:endParaRPr lang="es-UY" sz="2900" dirty="0"/>
          </a:p>
          <a:p>
            <a:r>
              <a:rPr lang="es-UY" sz="3400" dirty="0"/>
              <a:t>Control de concurrencia</a:t>
            </a:r>
          </a:p>
          <a:p>
            <a:endParaRPr lang="es-UY" sz="3400" dirty="0"/>
          </a:p>
          <a:p>
            <a:r>
              <a:rPr lang="es-UY" sz="3400" dirty="0"/>
              <a:t>Seguridad y Recuperación ante fallas</a:t>
            </a:r>
          </a:p>
          <a:p>
            <a:pPr lvl="1"/>
            <a:endParaRPr lang="es-UY" sz="2900" dirty="0"/>
          </a:p>
          <a:p>
            <a:r>
              <a:rPr lang="es-UY" sz="3400" dirty="0"/>
              <a:t>Separación entre programas y datos</a:t>
            </a:r>
          </a:p>
          <a:p>
            <a:endParaRPr lang="es-UY" sz="3400" dirty="0"/>
          </a:p>
          <a:p>
            <a:r>
              <a:rPr lang="es-UY" sz="3400" dirty="0"/>
              <a:t>Control de Restricciones de Integridad</a:t>
            </a:r>
          </a:p>
          <a:p>
            <a:endParaRPr lang="es-UY" sz="3400" dirty="0"/>
          </a:p>
          <a:p>
            <a:r>
              <a:rPr lang="es-UY" sz="3400" dirty="0"/>
              <a:t>Estandarización de modelos y lenguajes</a:t>
            </a:r>
          </a:p>
          <a:p>
            <a:pPr lvl="1"/>
            <a:endParaRPr lang="es-UY" dirty="0"/>
          </a:p>
        </p:txBody>
      </p:sp>
    </p:spTree>
    <p:extLst>
      <p:ext uri="{BB962C8B-B14F-4D97-AF65-F5344CB8AC3E}">
        <p14:creationId xmlns:p14="http://schemas.microsoft.com/office/powerpoint/2010/main" val="1863360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524000" y="9906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El SGBD  debe contar con un subsistema de </a:t>
            </a:r>
            <a:r>
              <a:rPr lang="es-ES_tradnl" altLang="es-ES_tradnl" sz="4800">
                <a:solidFill>
                  <a:srgbClr val="FF3300"/>
                </a:solidFill>
              </a:rPr>
              <a:t>seguridad y autorización</a:t>
            </a:r>
            <a:r>
              <a:rPr lang="es-ES_tradnl" altLang="es-ES_tradnl" sz="4800"/>
              <a:t> que le permita al DBA crear cuentas y especificar restricciones para ellas.</a:t>
            </a:r>
            <a:endParaRPr lang="es-ES_tradnl" altLang="es-ES_tradnl" sz="4800">
              <a:solidFill>
                <a:srgbClr val="FF3300"/>
              </a:solidFill>
            </a:endParaRPr>
          </a:p>
        </p:txBody>
      </p:sp>
    </p:spTree>
    <p:extLst>
      <p:ext uri="{BB962C8B-B14F-4D97-AF65-F5344CB8AC3E}">
        <p14:creationId xmlns:p14="http://schemas.microsoft.com/office/powerpoint/2010/main" val="1978270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143362"/>
                                        </p:tgtEl>
                                        <p:attrNameLst>
                                          <p:attrName>style.visibility</p:attrName>
                                        </p:attrNameLst>
                                      </p:cBhvr>
                                      <p:to>
                                        <p:strVal val="visible"/>
                                      </p:to>
                                    </p:set>
                                    <p:anim calcmode="lin" valueType="num">
                                      <p:cBhvr additive="base">
                                        <p:cTn id="7" dur="300" fill="hold"/>
                                        <p:tgtEl>
                                          <p:spTgt spid="143362"/>
                                        </p:tgtEl>
                                        <p:attrNameLst>
                                          <p:attrName>ppt_x</p:attrName>
                                        </p:attrNameLst>
                                      </p:cBhvr>
                                      <p:tavLst>
                                        <p:tav tm="0">
                                          <p:val>
                                            <p:strVal val="1+#ppt_w/2"/>
                                          </p:val>
                                        </p:tav>
                                        <p:tav tm="100000">
                                          <p:val>
                                            <p:strVal val="#ppt_x"/>
                                          </p:val>
                                        </p:tav>
                                      </p:tavLst>
                                    </p:anim>
                                    <p:anim calcmode="lin" valueType="num">
                                      <p:cBhvr additive="base">
                                        <p:cTn id="8" dur="300" fill="hold"/>
                                        <p:tgtEl>
                                          <p:spTgt spid="1433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524000" y="1524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Cumplimiento de las Restricciones de Integridad</a:t>
            </a:r>
          </a:p>
        </p:txBody>
      </p:sp>
      <p:sp>
        <p:nvSpPr>
          <p:cNvPr id="144387" name="Text Box 3"/>
          <p:cNvSpPr txBox="1">
            <a:spLocks noChangeArrowheads="1"/>
          </p:cNvSpPr>
          <p:nvPr/>
        </p:nvSpPr>
        <p:spPr bwMode="auto">
          <a:xfrm>
            <a:off x="1524000" y="2192338"/>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La mayor parte de las aplicaciones de la B.D. tienen ciertas restricciones de Integridad que deben cumplir los datos.</a:t>
            </a:r>
          </a:p>
        </p:txBody>
      </p:sp>
    </p:spTree>
    <p:extLst>
      <p:ext uri="{BB962C8B-B14F-4D97-AF65-F5344CB8AC3E}">
        <p14:creationId xmlns:p14="http://schemas.microsoft.com/office/powerpoint/2010/main" val="144366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300" fill="hold"/>
                                        <p:tgtEl>
                                          <p:spTgt spid="144386"/>
                                        </p:tgtEl>
                                        <p:attrNameLst>
                                          <p:attrName>ppt_x</p:attrName>
                                        </p:attrNameLst>
                                      </p:cBhvr>
                                      <p:tavLst>
                                        <p:tav tm="0">
                                          <p:val>
                                            <p:strVal val="1+#ppt_w/2"/>
                                          </p:val>
                                        </p:tav>
                                        <p:tav tm="100000">
                                          <p:val>
                                            <p:strVal val="#ppt_x"/>
                                          </p:val>
                                        </p:tav>
                                      </p:tavLst>
                                    </p:anim>
                                    <p:anim calcmode="lin" valueType="num">
                                      <p:cBhvr additive="base">
                                        <p:cTn id="8" dur="300" fill="hold"/>
                                        <p:tgtEl>
                                          <p:spTgt spid="1443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524000" y="3048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Respaldo y recuperación</a:t>
            </a:r>
          </a:p>
        </p:txBody>
      </p:sp>
      <p:sp>
        <p:nvSpPr>
          <p:cNvPr id="145412" name="Text Box 4"/>
          <p:cNvSpPr txBox="1">
            <a:spLocks noChangeArrowheads="1"/>
          </p:cNvSpPr>
          <p:nvPr/>
        </p:nvSpPr>
        <p:spPr bwMode="auto">
          <a:xfrm>
            <a:off x="1524000" y="24384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Todo SGBD debe contar con recursos para recuperarse de fallos de hardware o de software.</a:t>
            </a:r>
          </a:p>
        </p:txBody>
      </p:sp>
    </p:spTree>
    <p:extLst>
      <p:ext uri="{BB962C8B-B14F-4D97-AF65-F5344CB8AC3E}">
        <p14:creationId xmlns:p14="http://schemas.microsoft.com/office/powerpoint/2010/main" val="1387427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fill="hold"/>
                                        <p:tgtEl>
                                          <p:spTgt spid="145410"/>
                                        </p:tgtEl>
                                        <p:attrNameLst>
                                          <p:attrName>ppt_x</p:attrName>
                                        </p:attrNameLst>
                                      </p:cBhvr>
                                      <p:tavLst>
                                        <p:tav tm="0">
                                          <p:val>
                                            <p:strVal val="1+#ppt_w/2"/>
                                          </p:val>
                                        </p:tav>
                                        <p:tav tm="100000">
                                          <p:val>
                                            <p:strVal val="#ppt_x"/>
                                          </p:val>
                                        </p:tav>
                                      </p:tavLst>
                                    </p:anim>
                                    <p:anim calcmode="lin" valueType="num">
                                      <p:cBhvr additive="base">
                                        <p:cTn id="8" dur="500" fill="hold"/>
                                        <p:tgtEl>
                                          <p:spTgt spid="145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45412"/>
                                        </p:tgtEl>
                                        <p:attrNameLst>
                                          <p:attrName>style.visibility</p:attrName>
                                        </p:attrNameLst>
                                      </p:cBhvr>
                                      <p:to>
                                        <p:strVal val="visible"/>
                                      </p:to>
                                    </p:set>
                                    <p:anim calcmode="lin" valueType="num">
                                      <p:cBhvr additive="base">
                                        <p:cTn id="13" dur="500" fill="hold"/>
                                        <p:tgtEl>
                                          <p:spTgt spid="145412"/>
                                        </p:tgtEl>
                                        <p:attrNameLst>
                                          <p:attrName>ppt_x</p:attrName>
                                        </p:attrNameLst>
                                      </p:cBhvr>
                                      <p:tavLst>
                                        <p:tav tm="0">
                                          <p:val>
                                            <p:strVal val="1+#ppt_w/2"/>
                                          </p:val>
                                        </p:tav>
                                        <p:tav tm="100000">
                                          <p:val>
                                            <p:strVal val="#ppt_x"/>
                                          </p:val>
                                        </p:tav>
                                      </p:tavLst>
                                    </p:anim>
                                    <p:anim calcmode="lin" valueType="num">
                                      <p:cBhvr additive="base">
                                        <p:cTn id="14" dur="500" fill="hold"/>
                                        <p:tgtEl>
                                          <p:spTgt spid="1454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2"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676400" y="1460501"/>
            <a:ext cx="8839200"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Roles de Personas </a:t>
            </a:r>
          </a:p>
          <a:p>
            <a:pPr>
              <a:spcBef>
                <a:spcPct val="50000"/>
              </a:spcBef>
            </a:pPr>
            <a:r>
              <a:rPr lang="es-ES_tradnl" altLang="es-ES_tradnl" sz="6600" b="1">
                <a:solidFill>
                  <a:srgbClr val="FF3399"/>
                </a:solidFill>
              </a:rPr>
              <a:t>en un </a:t>
            </a:r>
          </a:p>
          <a:p>
            <a:pPr>
              <a:spcBef>
                <a:spcPct val="50000"/>
              </a:spcBef>
            </a:pPr>
            <a:r>
              <a:rPr lang="es-ES_tradnl" altLang="es-ES_tradnl" sz="6600" b="1">
                <a:solidFill>
                  <a:srgbClr val="FF3399"/>
                </a:solidFill>
              </a:rPr>
              <a:t>Sistema de BD</a:t>
            </a:r>
          </a:p>
        </p:txBody>
      </p:sp>
    </p:spTree>
    <p:extLst>
      <p:ext uri="{BB962C8B-B14F-4D97-AF65-F5344CB8AC3E}">
        <p14:creationId xmlns:p14="http://schemas.microsoft.com/office/powerpoint/2010/main" val="1119427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524000" y="76201"/>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Administradores de BD (DBA)</a:t>
            </a:r>
            <a:r>
              <a:rPr lang="es-ES_tradnl" altLang="es-ES_tradnl" sz="4800"/>
              <a:t> </a:t>
            </a:r>
          </a:p>
        </p:txBody>
      </p:sp>
      <p:sp>
        <p:nvSpPr>
          <p:cNvPr id="165891" name="Rectangle 3"/>
          <p:cNvSpPr>
            <a:spLocks noChangeArrowheads="1"/>
          </p:cNvSpPr>
          <p:nvPr/>
        </p:nvSpPr>
        <p:spPr bwMode="auto">
          <a:xfrm>
            <a:off x="1479551" y="990601"/>
            <a:ext cx="38074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800"/>
              <a:t>Se encarga de:</a:t>
            </a:r>
          </a:p>
        </p:txBody>
      </p:sp>
      <p:sp>
        <p:nvSpPr>
          <p:cNvPr id="165892" name="Rectangle 4"/>
          <p:cNvSpPr>
            <a:spLocks noChangeArrowheads="1"/>
          </p:cNvSpPr>
          <p:nvPr/>
        </p:nvSpPr>
        <p:spPr bwMode="auto">
          <a:xfrm>
            <a:off x="1981200" y="1828801"/>
            <a:ext cx="86375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indent="476250" algn="l">
              <a:spcBef>
                <a:spcPct val="0"/>
              </a:spcBef>
              <a:defRPr sz="2400">
                <a:solidFill>
                  <a:schemeClr val="tx1"/>
                </a:solidFill>
                <a:latin typeface="Times New Roman" charset="0"/>
              </a:defRPr>
            </a:lvl1pPr>
            <a:lvl2pPr marL="666750" algn="l">
              <a:spcBef>
                <a:spcPct val="0"/>
              </a:spcBef>
              <a:defRPr sz="2400">
                <a:solidFill>
                  <a:schemeClr val="tx1"/>
                </a:solidFill>
                <a:latin typeface="Times New Roman" charset="0"/>
              </a:defRPr>
            </a:lvl2pPr>
            <a:lvl3pPr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FontTx/>
              <a:buChar char="•"/>
            </a:pPr>
            <a:r>
              <a:rPr lang="es-ES_tradnl" altLang="es-ES_tradnl" sz="4800">
                <a:latin typeface="Bookman Old Style" charset="0"/>
              </a:rPr>
              <a:t>autorizar el acceso a la BD</a:t>
            </a:r>
          </a:p>
        </p:txBody>
      </p:sp>
      <p:sp>
        <p:nvSpPr>
          <p:cNvPr id="165893" name="Rectangle 5"/>
          <p:cNvSpPr>
            <a:spLocks noChangeArrowheads="1"/>
          </p:cNvSpPr>
          <p:nvPr/>
        </p:nvSpPr>
        <p:spPr bwMode="auto">
          <a:xfrm>
            <a:off x="1524000" y="255905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952500" indent="-476250" algn="l">
              <a:spcBef>
                <a:spcPct val="0"/>
              </a:spcBef>
              <a:defRPr sz="2400">
                <a:solidFill>
                  <a:schemeClr val="tx1"/>
                </a:solidFill>
                <a:latin typeface="Times New Roman" charset="0"/>
              </a:defRPr>
            </a:lvl1pPr>
            <a:lvl2pPr marL="1143000" algn="l">
              <a:spcBef>
                <a:spcPct val="0"/>
              </a:spcBef>
              <a:defRPr sz="2400">
                <a:solidFill>
                  <a:schemeClr val="tx1"/>
                </a:solidFill>
                <a:latin typeface="Times New Roman" charset="0"/>
              </a:defRPr>
            </a:lvl2pPr>
            <a:lvl3pPr marL="1333500" algn="l">
              <a:spcBef>
                <a:spcPct val="0"/>
              </a:spcBef>
              <a:defRPr sz="2400">
                <a:solidFill>
                  <a:schemeClr val="tx1"/>
                </a:solidFill>
                <a:latin typeface="Times New Roman" charset="0"/>
              </a:defRPr>
            </a:lvl3pPr>
            <a:lvl4pPr marL="1524000"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 de coordinar y vigilar su empleo.</a:t>
            </a:r>
          </a:p>
        </p:txBody>
      </p:sp>
      <p:sp>
        <p:nvSpPr>
          <p:cNvPr id="165894" name="Rectangle 6"/>
          <p:cNvSpPr>
            <a:spLocks noChangeArrowheads="1"/>
          </p:cNvSpPr>
          <p:nvPr/>
        </p:nvSpPr>
        <p:spPr bwMode="auto">
          <a:xfrm>
            <a:off x="1524000" y="4038600"/>
            <a:ext cx="914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952500" indent="-476250" algn="l">
              <a:spcBef>
                <a:spcPct val="0"/>
              </a:spcBef>
              <a:defRPr sz="2400">
                <a:solidFill>
                  <a:schemeClr val="tx1"/>
                </a:solidFill>
                <a:latin typeface="Times New Roman" charset="0"/>
              </a:defRPr>
            </a:lvl1pPr>
            <a:lvl2pPr marL="1143000" algn="l">
              <a:spcBef>
                <a:spcPct val="0"/>
              </a:spcBef>
              <a:defRPr sz="2400">
                <a:solidFill>
                  <a:schemeClr val="tx1"/>
                </a:solidFill>
                <a:latin typeface="Times New Roman" charset="0"/>
              </a:defRPr>
            </a:lvl2pPr>
            <a:lvl3pPr marL="1333500" algn="l">
              <a:spcBef>
                <a:spcPct val="0"/>
              </a:spcBef>
              <a:defRPr sz="2400">
                <a:solidFill>
                  <a:schemeClr val="tx1"/>
                </a:solidFill>
                <a:latin typeface="Times New Roman" charset="0"/>
              </a:defRPr>
            </a:lvl3pPr>
            <a:lvl4pPr marL="1524000"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de adquirir los recursos necesarios de software y hardware.</a:t>
            </a:r>
          </a:p>
        </p:txBody>
      </p:sp>
    </p:spTree>
    <p:extLst>
      <p:ext uri="{BB962C8B-B14F-4D97-AF65-F5344CB8AC3E}">
        <p14:creationId xmlns:p14="http://schemas.microsoft.com/office/powerpoint/2010/main" val="111593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additive="base">
                                        <p:cTn id="7" dur="500" fill="hold"/>
                                        <p:tgtEl>
                                          <p:spTgt spid="165890"/>
                                        </p:tgtEl>
                                        <p:attrNameLst>
                                          <p:attrName>ppt_x</p:attrName>
                                        </p:attrNameLst>
                                      </p:cBhvr>
                                      <p:tavLst>
                                        <p:tav tm="0">
                                          <p:val>
                                            <p:strVal val="1+#ppt_w/2"/>
                                          </p:val>
                                        </p:tav>
                                        <p:tav tm="100000">
                                          <p:val>
                                            <p:strVal val="#ppt_x"/>
                                          </p:val>
                                        </p:tav>
                                      </p:tavLst>
                                    </p:anim>
                                    <p:anim calcmode="lin" valueType="num">
                                      <p:cBhvr additive="base">
                                        <p:cTn id="8" dur="500" fill="hold"/>
                                        <p:tgtEl>
                                          <p:spTgt spid="16589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65891"/>
                                        </p:tgtEl>
                                        <p:attrNameLst>
                                          <p:attrName>style.visibility</p:attrName>
                                        </p:attrNameLst>
                                      </p:cBhvr>
                                      <p:to>
                                        <p:strVal val="visible"/>
                                      </p:to>
                                    </p:set>
                                    <p:anim calcmode="lin" valueType="num">
                                      <p:cBhvr additive="base">
                                        <p:cTn id="13" dur="500" fill="hold"/>
                                        <p:tgtEl>
                                          <p:spTgt spid="165891"/>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2"/>
                                        </p:tgtEl>
                                        <p:attrNameLst>
                                          <p:attrName>style.visibility</p:attrName>
                                        </p:attrNameLst>
                                      </p:cBhvr>
                                      <p:to>
                                        <p:strVal val="visible"/>
                                      </p:to>
                                    </p:set>
                                    <p:anim calcmode="lin" valueType="num">
                                      <p:cBhvr additive="base">
                                        <p:cTn id="19" dur="500" fill="hold"/>
                                        <p:tgtEl>
                                          <p:spTgt spid="165892"/>
                                        </p:tgtEl>
                                        <p:attrNameLst>
                                          <p:attrName>ppt_x</p:attrName>
                                        </p:attrNameLst>
                                      </p:cBhvr>
                                      <p:tavLst>
                                        <p:tav tm="0">
                                          <p:val>
                                            <p:strVal val="0-#ppt_w/2"/>
                                          </p:val>
                                        </p:tav>
                                        <p:tav tm="100000">
                                          <p:val>
                                            <p:strVal val="#ppt_x"/>
                                          </p:val>
                                        </p:tav>
                                      </p:tavLst>
                                    </p:anim>
                                    <p:anim calcmode="lin" valueType="num">
                                      <p:cBhvr additive="base">
                                        <p:cTn id="20"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65893"/>
                                        </p:tgtEl>
                                        <p:attrNameLst>
                                          <p:attrName>style.visibility</p:attrName>
                                        </p:attrNameLst>
                                      </p:cBhvr>
                                      <p:to>
                                        <p:strVal val="visible"/>
                                      </p:to>
                                    </p:set>
                                    <p:anim calcmode="lin" valueType="num">
                                      <p:cBhvr additive="base">
                                        <p:cTn id="25" dur="500" fill="hold"/>
                                        <p:tgtEl>
                                          <p:spTgt spid="165893"/>
                                        </p:tgtEl>
                                        <p:attrNameLst>
                                          <p:attrName>ppt_x</p:attrName>
                                        </p:attrNameLst>
                                      </p:cBhvr>
                                      <p:tavLst>
                                        <p:tav tm="0">
                                          <p:val>
                                            <p:strVal val="1+#ppt_w/2"/>
                                          </p:val>
                                        </p:tav>
                                        <p:tav tm="100000">
                                          <p:val>
                                            <p:strVal val="#ppt_x"/>
                                          </p:val>
                                        </p:tav>
                                      </p:tavLst>
                                    </p:anim>
                                    <p:anim calcmode="lin" valueType="num">
                                      <p:cBhvr additive="base">
                                        <p:cTn id="26" dur="500" fill="hold"/>
                                        <p:tgtEl>
                                          <p:spTgt spid="1658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65894"/>
                                        </p:tgtEl>
                                        <p:attrNameLst>
                                          <p:attrName>style.visibility</p:attrName>
                                        </p:attrNameLst>
                                      </p:cBhvr>
                                      <p:to>
                                        <p:strVal val="visible"/>
                                      </p:to>
                                    </p:set>
                                    <p:anim calcmode="lin" valueType="num">
                                      <p:cBhvr additive="base">
                                        <p:cTn id="31" dur="500" fill="hold"/>
                                        <p:tgtEl>
                                          <p:spTgt spid="165894"/>
                                        </p:tgtEl>
                                        <p:attrNameLst>
                                          <p:attrName>ppt_x</p:attrName>
                                        </p:attrNameLst>
                                      </p:cBhvr>
                                      <p:tavLst>
                                        <p:tav tm="0">
                                          <p:val>
                                            <p:strVal val="1+#ppt_w/2"/>
                                          </p:val>
                                        </p:tav>
                                        <p:tav tm="100000">
                                          <p:val>
                                            <p:strVal val="#ppt_x"/>
                                          </p:val>
                                        </p:tav>
                                      </p:tavLst>
                                    </p:anim>
                                    <p:anim calcmode="lin" valueType="num">
                                      <p:cBhvr additive="base">
                                        <p:cTn id="32" dur="500" fill="hold"/>
                                        <p:tgtEl>
                                          <p:spTgt spid="1658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1" grpId="0" autoUpdateAnimBg="0"/>
      <p:bldP spid="165892" grpId="0" autoUpdateAnimBg="0"/>
      <p:bldP spid="165893" grpId="0" autoUpdateAnimBg="0"/>
      <p:bldP spid="165894"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524000" y="1371601"/>
            <a:ext cx="9144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Tienen la responsabilidad de comunicarse con todos los futuros usuarios de la BD, a fin de comprender sus necesidades, y de presentar un diseño que satisfaga esos requerimientos.</a:t>
            </a:r>
          </a:p>
        </p:txBody>
      </p:sp>
      <p:sp>
        <p:nvSpPr>
          <p:cNvPr id="166915" name="Rectangle 3"/>
          <p:cNvSpPr>
            <a:spLocks noChangeArrowheads="1"/>
          </p:cNvSpPr>
          <p:nvPr/>
        </p:nvSpPr>
        <p:spPr bwMode="auto">
          <a:xfrm>
            <a:off x="1524000" y="152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Diseñadores de BD</a:t>
            </a:r>
          </a:p>
        </p:txBody>
      </p:sp>
    </p:spTree>
    <p:extLst>
      <p:ext uri="{BB962C8B-B14F-4D97-AF65-F5344CB8AC3E}">
        <p14:creationId xmlns:p14="http://schemas.microsoft.com/office/powerpoint/2010/main" val="790831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1+#ppt_w/2"/>
                                          </p:val>
                                        </p:tav>
                                        <p:tav tm="100000">
                                          <p:val>
                                            <p:strVal val="#ppt_x"/>
                                          </p:val>
                                        </p:tav>
                                      </p:tavLst>
                                    </p:anim>
                                    <p:anim calcmode="lin" valueType="num">
                                      <p:cBhvr additive="base">
                                        <p:cTn id="8" dur="500" fill="hold"/>
                                        <p:tgtEl>
                                          <p:spTgt spid="16691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66914"/>
                                        </p:tgtEl>
                                        <p:attrNameLst>
                                          <p:attrName>style.visibility</p:attrName>
                                        </p:attrNameLst>
                                      </p:cBhvr>
                                      <p:to>
                                        <p:strVal val="visible"/>
                                      </p:to>
                                    </p:set>
                                    <p:anim calcmode="lin" valueType="num">
                                      <p:cBhvr additive="base">
                                        <p:cTn id="13" dur="500" fill="hold"/>
                                        <p:tgtEl>
                                          <p:spTgt spid="166914"/>
                                        </p:tgtEl>
                                        <p:attrNameLst>
                                          <p:attrName>ppt_x</p:attrName>
                                        </p:attrNameLst>
                                      </p:cBhvr>
                                      <p:tavLst>
                                        <p:tav tm="0">
                                          <p:val>
                                            <p:strVal val="1+#ppt_w/2"/>
                                          </p:val>
                                        </p:tav>
                                        <p:tav tm="100000">
                                          <p:val>
                                            <p:strVal val="#ppt_x"/>
                                          </p:val>
                                        </p:tav>
                                      </p:tavLst>
                                    </p:anim>
                                    <p:anim calcmode="lin" valueType="num">
                                      <p:cBhvr additive="base">
                                        <p:cTn id="14" dur="500" fill="hold"/>
                                        <p:tgtEl>
                                          <p:spTgt spid="166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600200" y="1219200"/>
            <a:ext cx="8839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algn="l">
              <a:spcBef>
                <a:spcPct val="0"/>
              </a:spcBef>
              <a:defRPr sz="2400">
                <a:solidFill>
                  <a:schemeClr val="tx1"/>
                </a:solidFill>
                <a:latin typeface="Times New Roman" charset="0"/>
              </a:defRPr>
            </a:lvl1pPr>
            <a:lvl2pPr marL="666750" algn="l">
              <a:spcBef>
                <a:spcPct val="0"/>
              </a:spcBef>
              <a:defRPr sz="2400">
                <a:solidFill>
                  <a:schemeClr val="tx1"/>
                </a:solidFill>
                <a:latin typeface="Times New Roman" charset="0"/>
              </a:defRPr>
            </a:lvl2pPr>
            <a:lvl3pPr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latin typeface="Bookman Old Style" charset="0"/>
              </a:rPr>
              <a:t>identificar los datos que se almacenarán en la BD.</a:t>
            </a:r>
          </a:p>
        </p:txBody>
      </p:sp>
      <p:sp>
        <p:nvSpPr>
          <p:cNvPr id="167939" name="Text Box 3"/>
          <p:cNvSpPr txBox="1">
            <a:spLocks noChangeArrowheads="1"/>
          </p:cNvSpPr>
          <p:nvPr/>
        </p:nvSpPr>
        <p:spPr bwMode="auto">
          <a:xfrm>
            <a:off x="1676400" y="90488"/>
            <a:ext cx="5029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Se encargan de:</a:t>
            </a:r>
          </a:p>
        </p:txBody>
      </p:sp>
      <p:sp>
        <p:nvSpPr>
          <p:cNvPr id="167940" name="Text Box 4"/>
          <p:cNvSpPr txBox="1">
            <a:spLocks noChangeArrowheads="1"/>
          </p:cNvSpPr>
          <p:nvPr/>
        </p:nvSpPr>
        <p:spPr bwMode="auto">
          <a:xfrm>
            <a:off x="1600200" y="3048000"/>
            <a:ext cx="92202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algn="l">
              <a:spcBef>
                <a:spcPct val="0"/>
              </a:spcBef>
              <a:defRPr sz="2400">
                <a:solidFill>
                  <a:schemeClr val="tx1"/>
                </a:solidFill>
                <a:latin typeface="Times New Roman" charset="0"/>
              </a:defRPr>
            </a:lvl1pPr>
            <a:lvl2pPr marL="666750" algn="l">
              <a:spcBef>
                <a:spcPct val="0"/>
              </a:spcBef>
              <a:defRPr sz="2400">
                <a:solidFill>
                  <a:schemeClr val="tx1"/>
                </a:solidFill>
                <a:latin typeface="Times New Roman" charset="0"/>
              </a:defRPr>
            </a:lvl2pPr>
            <a:lvl3pPr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latin typeface="Bookman Old Style" charset="0"/>
              </a:rPr>
              <a:t>de elegir las estructuras apropiadas para representar y almacenar dichos datos.</a:t>
            </a:r>
          </a:p>
        </p:txBody>
      </p:sp>
    </p:spTree>
    <p:extLst>
      <p:ext uri="{BB962C8B-B14F-4D97-AF65-F5344CB8AC3E}">
        <p14:creationId xmlns:p14="http://schemas.microsoft.com/office/powerpoint/2010/main" val="726695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additive="base">
                                        <p:cTn id="7" dur="500" fill="hold"/>
                                        <p:tgtEl>
                                          <p:spTgt spid="167939"/>
                                        </p:tgtEl>
                                        <p:attrNameLst>
                                          <p:attrName>ppt_x</p:attrName>
                                        </p:attrNameLst>
                                      </p:cBhvr>
                                      <p:tavLst>
                                        <p:tav tm="0">
                                          <p:val>
                                            <p:strVal val="0-#ppt_w/2"/>
                                          </p:val>
                                        </p:tav>
                                        <p:tav tm="100000">
                                          <p:val>
                                            <p:strVal val="#ppt_x"/>
                                          </p:val>
                                        </p:tav>
                                      </p:tavLst>
                                    </p:anim>
                                    <p:anim calcmode="lin" valueType="num">
                                      <p:cBhvr additive="base">
                                        <p:cTn id="8" dur="500" fill="hold"/>
                                        <p:tgtEl>
                                          <p:spTgt spid="1679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67938"/>
                                        </p:tgtEl>
                                        <p:attrNameLst>
                                          <p:attrName>style.visibility</p:attrName>
                                        </p:attrNameLst>
                                      </p:cBhvr>
                                      <p:to>
                                        <p:strVal val="visible"/>
                                      </p:to>
                                    </p:set>
                                    <p:anim calcmode="lin" valueType="num">
                                      <p:cBhvr additive="base">
                                        <p:cTn id="13" dur="500" fill="hold"/>
                                        <p:tgtEl>
                                          <p:spTgt spid="167938"/>
                                        </p:tgtEl>
                                        <p:attrNameLst>
                                          <p:attrName>ppt_x</p:attrName>
                                        </p:attrNameLst>
                                      </p:cBhvr>
                                      <p:tavLst>
                                        <p:tav tm="0">
                                          <p:val>
                                            <p:strVal val="1+#ppt_w/2"/>
                                          </p:val>
                                        </p:tav>
                                        <p:tav tm="100000">
                                          <p:val>
                                            <p:strVal val="#ppt_x"/>
                                          </p:val>
                                        </p:tav>
                                      </p:tavLst>
                                    </p:anim>
                                    <p:anim calcmode="lin" valueType="num">
                                      <p:cBhvr additive="base">
                                        <p:cTn id="14" dur="500" fill="hold"/>
                                        <p:tgtEl>
                                          <p:spTgt spid="16793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167940"/>
                                        </p:tgtEl>
                                        <p:attrNameLst>
                                          <p:attrName>style.visibility</p:attrName>
                                        </p:attrNameLst>
                                      </p:cBhvr>
                                      <p:to>
                                        <p:strVal val="visible"/>
                                      </p:to>
                                    </p:set>
                                    <p:anim calcmode="lin" valueType="num">
                                      <p:cBhvr additive="base">
                                        <p:cTn id="19" dur="500" fill="hold"/>
                                        <p:tgtEl>
                                          <p:spTgt spid="167940"/>
                                        </p:tgtEl>
                                        <p:attrNameLst>
                                          <p:attrName>ppt_x</p:attrName>
                                        </p:attrNameLst>
                                      </p:cBhvr>
                                      <p:tavLst>
                                        <p:tav tm="0">
                                          <p:val>
                                            <p:strVal val="0-#ppt_w/2"/>
                                          </p:val>
                                        </p:tav>
                                        <p:tav tm="100000">
                                          <p:val>
                                            <p:strVal val="#ppt_x"/>
                                          </p:val>
                                        </p:tav>
                                      </p:tavLst>
                                    </p:anim>
                                    <p:anim calcmode="lin" valueType="num">
                                      <p:cBhvr additive="base">
                                        <p:cTn id="20" dur="500" fill="hold"/>
                                        <p:tgtEl>
                                          <p:spTgt spid="167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39" grpId="0" autoUpdateAnimBg="0"/>
      <p:bldP spid="167940"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1524000" y="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800"/>
              <a:t>Estas tareas se realizan antes de que de hecho se implemente la BD. </a:t>
            </a:r>
          </a:p>
        </p:txBody>
      </p:sp>
      <p:sp>
        <p:nvSpPr>
          <p:cNvPr id="168963" name="Rectangle 3"/>
          <p:cNvSpPr>
            <a:spLocks noChangeArrowheads="1"/>
          </p:cNvSpPr>
          <p:nvPr/>
        </p:nvSpPr>
        <p:spPr bwMode="auto">
          <a:xfrm>
            <a:off x="1524000" y="2281238"/>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s-ES_tradnl" altLang="es-ES_tradnl" sz="4800"/>
              <a:t>En muchos casos los diseñadores forman parte del personal del DBA</a:t>
            </a:r>
          </a:p>
        </p:txBody>
      </p:sp>
      <p:sp>
        <p:nvSpPr>
          <p:cNvPr id="168964" name="Rectangle 4"/>
          <p:cNvSpPr>
            <a:spLocks noChangeArrowheads="1"/>
          </p:cNvSpPr>
          <p:nvPr/>
        </p:nvSpPr>
        <p:spPr bwMode="auto">
          <a:xfrm>
            <a:off x="1524000" y="4570414"/>
            <a:ext cx="9144000"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800"/>
              <a:t>y tal vez asuman otras responsabilidades una vez terminado el diseño de la BD.</a:t>
            </a:r>
          </a:p>
        </p:txBody>
      </p:sp>
    </p:spTree>
    <p:extLst>
      <p:ext uri="{BB962C8B-B14F-4D97-AF65-F5344CB8AC3E}">
        <p14:creationId xmlns:p14="http://schemas.microsoft.com/office/powerpoint/2010/main" val="832944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1+#ppt_w/2"/>
                                          </p:val>
                                        </p:tav>
                                        <p:tav tm="100000">
                                          <p:val>
                                            <p:strVal val="#ppt_x"/>
                                          </p:val>
                                        </p:tav>
                                      </p:tavLst>
                                    </p:anim>
                                    <p:anim calcmode="lin" valueType="num">
                                      <p:cBhvr additive="base">
                                        <p:cTn id="8" dur="500" fill="hold"/>
                                        <p:tgtEl>
                                          <p:spTgt spid="1689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168963"/>
                                        </p:tgtEl>
                                        <p:attrNameLst>
                                          <p:attrName>style.visibility</p:attrName>
                                        </p:attrNameLst>
                                      </p:cBhvr>
                                      <p:to>
                                        <p:strVal val="visible"/>
                                      </p:to>
                                    </p:set>
                                    <p:anim calcmode="lin" valueType="num">
                                      <p:cBhvr>
                                        <p:cTn id="13" dur="500" fill="hold"/>
                                        <p:tgtEl>
                                          <p:spTgt spid="168963"/>
                                        </p:tgtEl>
                                        <p:attrNameLst>
                                          <p:attrName>ppt_x</p:attrName>
                                        </p:attrNameLst>
                                      </p:cBhvr>
                                      <p:tavLst>
                                        <p:tav tm="0">
                                          <p:val>
                                            <p:strVal val="#ppt_x"/>
                                          </p:val>
                                        </p:tav>
                                        <p:tav tm="100000">
                                          <p:val>
                                            <p:strVal val="#ppt_x"/>
                                          </p:val>
                                        </p:tav>
                                      </p:tavLst>
                                    </p:anim>
                                    <p:anim calcmode="lin" valueType="num">
                                      <p:cBhvr>
                                        <p:cTn id="14" dur="500" fill="hold"/>
                                        <p:tgtEl>
                                          <p:spTgt spid="168963"/>
                                        </p:tgtEl>
                                        <p:attrNameLst>
                                          <p:attrName>ppt_y</p:attrName>
                                        </p:attrNameLst>
                                      </p:cBhvr>
                                      <p:tavLst>
                                        <p:tav tm="0">
                                          <p:val>
                                            <p:strVal val="#ppt_y+#ppt_h/2"/>
                                          </p:val>
                                        </p:tav>
                                        <p:tav tm="100000">
                                          <p:val>
                                            <p:strVal val="#ppt_y"/>
                                          </p:val>
                                        </p:tav>
                                      </p:tavLst>
                                    </p:anim>
                                    <p:anim calcmode="lin" valueType="num">
                                      <p:cBhvr>
                                        <p:cTn id="15" dur="500" fill="hold"/>
                                        <p:tgtEl>
                                          <p:spTgt spid="168963"/>
                                        </p:tgtEl>
                                        <p:attrNameLst>
                                          <p:attrName>ppt_w</p:attrName>
                                        </p:attrNameLst>
                                      </p:cBhvr>
                                      <p:tavLst>
                                        <p:tav tm="0">
                                          <p:val>
                                            <p:strVal val="#ppt_w"/>
                                          </p:val>
                                        </p:tav>
                                        <p:tav tm="100000">
                                          <p:val>
                                            <p:strVal val="#ppt_w"/>
                                          </p:val>
                                        </p:tav>
                                      </p:tavLst>
                                    </p:anim>
                                    <p:anim calcmode="lin" valueType="num">
                                      <p:cBhvr>
                                        <p:cTn id="16" dur="500" fill="hold"/>
                                        <p:tgtEl>
                                          <p:spTgt spid="168963"/>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168964"/>
                                        </p:tgtEl>
                                        <p:attrNameLst>
                                          <p:attrName>style.visibility</p:attrName>
                                        </p:attrNameLst>
                                      </p:cBhvr>
                                      <p:to>
                                        <p:strVal val="visible"/>
                                      </p:to>
                                    </p:set>
                                    <p:anim calcmode="lin" valueType="num">
                                      <p:cBhvr additive="base">
                                        <p:cTn id="21" dur="500" fill="hold"/>
                                        <p:tgtEl>
                                          <p:spTgt spid="168964"/>
                                        </p:tgtEl>
                                        <p:attrNameLst>
                                          <p:attrName>ppt_x</p:attrName>
                                        </p:attrNameLst>
                                      </p:cBhvr>
                                      <p:tavLst>
                                        <p:tav tm="0">
                                          <p:val>
                                            <p:strVal val="0-#ppt_w/2"/>
                                          </p:val>
                                        </p:tav>
                                        <p:tav tm="100000">
                                          <p:val>
                                            <p:strVal val="#ppt_x"/>
                                          </p:val>
                                        </p:tav>
                                      </p:tavLst>
                                    </p:anim>
                                    <p:anim calcmode="lin" valueType="num">
                                      <p:cBhvr additive="base">
                                        <p:cTn id="22" dur="500" fill="hold"/>
                                        <p:tgtEl>
                                          <p:spTgt spid="1689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P spid="168964"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1524000" y="1524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Usuarios</a:t>
            </a:r>
          </a:p>
        </p:txBody>
      </p:sp>
      <p:sp>
        <p:nvSpPr>
          <p:cNvPr id="169987" name="Rectangle 3"/>
          <p:cNvSpPr>
            <a:spLocks noChangeArrowheads="1"/>
          </p:cNvSpPr>
          <p:nvPr/>
        </p:nvSpPr>
        <p:spPr bwMode="auto">
          <a:xfrm>
            <a:off x="1524000" y="989013"/>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Son las personas que necesitan tener acceso a la BD para:</a:t>
            </a:r>
          </a:p>
        </p:txBody>
      </p:sp>
      <p:sp>
        <p:nvSpPr>
          <p:cNvPr id="169988" name="Rectangle 4"/>
          <p:cNvSpPr>
            <a:spLocks noChangeArrowheads="1"/>
          </p:cNvSpPr>
          <p:nvPr/>
        </p:nvSpPr>
        <p:spPr bwMode="auto">
          <a:xfrm>
            <a:off x="1524000" y="34290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333500" indent="666750" algn="l">
              <a:spcBef>
                <a:spcPct val="0"/>
              </a:spcBef>
              <a:defRPr sz="2400">
                <a:solidFill>
                  <a:schemeClr val="tx1"/>
                </a:solidFill>
                <a:latin typeface="Times New Roman" charset="0"/>
              </a:defRPr>
            </a:lvl1pPr>
            <a:lvl2pPr marL="2952750" algn="l">
              <a:spcBef>
                <a:spcPct val="0"/>
              </a:spcBef>
              <a:defRPr sz="2400">
                <a:solidFill>
                  <a:schemeClr val="tx1"/>
                </a:solidFill>
                <a:latin typeface="Times New Roman" charset="0"/>
              </a:defRPr>
            </a:lvl2pPr>
            <a:lvl3pPr marL="3143250" algn="l">
              <a:spcBef>
                <a:spcPct val="0"/>
              </a:spcBef>
              <a:defRPr sz="2400">
                <a:solidFill>
                  <a:schemeClr val="tx1"/>
                </a:solidFill>
                <a:latin typeface="Times New Roman" charset="0"/>
              </a:defRPr>
            </a:lvl3pPr>
            <a:lvl4pPr marL="3333750" algn="l">
              <a:spcBef>
                <a:spcPct val="0"/>
              </a:spcBef>
              <a:defRPr sz="2400">
                <a:solidFill>
                  <a:schemeClr val="tx1"/>
                </a:solidFill>
                <a:latin typeface="Times New Roman" charset="0"/>
              </a:defRPr>
            </a:lvl4pPr>
            <a:lvl5pPr marL="3524250" algn="l">
              <a:spcBef>
                <a:spcPct val="0"/>
              </a:spcBef>
              <a:defRPr sz="2400">
                <a:solidFill>
                  <a:schemeClr val="tx1"/>
                </a:solidFill>
                <a:latin typeface="Times New Roman" charset="0"/>
              </a:defRPr>
            </a:lvl5pPr>
            <a:lvl6pPr marL="3981450" eaLnBrk="0" fontAlgn="base" hangingPunct="0">
              <a:spcBef>
                <a:spcPct val="0"/>
              </a:spcBef>
              <a:spcAft>
                <a:spcPct val="0"/>
              </a:spcAft>
              <a:defRPr sz="2400">
                <a:solidFill>
                  <a:schemeClr val="tx1"/>
                </a:solidFill>
                <a:latin typeface="Times New Roman" charset="0"/>
              </a:defRPr>
            </a:lvl6pPr>
            <a:lvl7pPr marL="4438650" eaLnBrk="0" fontAlgn="base" hangingPunct="0">
              <a:spcBef>
                <a:spcPct val="0"/>
              </a:spcBef>
              <a:spcAft>
                <a:spcPct val="0"/>
              </a:spcAft>
              <a:defRPr sz="2400">
                <a:solidFill>
                  <a:schemeClr val="tx1"/>
                </a:solidFill>
                <a:latin typeface="Times New Roman" charset="0"/>
              </a:defRPr>
            </a:lvl7pPr>
            <a:lvl8pPr marL="4895850" eaLnBrk="0" fontAlgn="base" hangingPunct="0">
              <a:spcBef>
                <a:spcPct val="0"/>
              </a:spcBef>
              <a:spcAft>
                <a:spcPct val="0"/>
              </a:spcAft>
              <a:defRPr sz="2400">
                <a:solidFill>
                  <a:schemeClr val="tx1"/>
                </a:solidFill>
                <a:latin typeface="Times New Roman" charset="0"/>
              </a:defRPr>
            </a:lvl8pPr>
            <a:lvl9pPr marL="5353050"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consultarla,</a:t>
            </a:r>
          </a:p>
        </p:txBody>
      </p:sp>
      <p:sp>
        <p:nvSpPr>
          <p:cNvPr id="169989" name="Rectangle 5"/>
          <p:cNvSpPr>
            <a:spLocks noChangeArrowheads="1"/>
          </p:cNvSpPr>
          <p:nvPr/>
        </p:nvSpPr>
        <p:spPr bwMode="auto">
          <a:xfrm>
            <a:off x="1524000" y="43434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333500" indent="666750" algn="l">
              <a:spcBef>
                <a:spcPct val="0"/>
              </a:spcBef>
              <a:defRPr sz="2400">
                <a:solidFill>
                  <a:schemeClr val="tx1"/>
                </a:solidFill>
                <a:latin typeface="Times New Roman" charset="0"/>
              </a:defRPr>
            </a:lvl1pPr>
            <a:lvl2pPr marL="2857500" algn="l">
              <a:spcBef>
                <a:spcPct val="0"/>
              </a:spcBef>
              <a:defRPr sz="2400">
                <a:solidFill>
                  <a:schemeClr val="tx1"/>
                </a:solidFill>
                <a:latin typeface="Times New Roman" charset="0"/>
              </a:defRPr>
            </a:lvl2pPr>
            <a:lvl3pPr marL="3048000" algn="l">
              <a:spcBef>
                <a:spcPct val="0"/>
              </a:spcBef>
              <a:defRPr sz="2400">
                <a:solidFill>
                  <a:schemeClr val="tx1"/>
                </a:solidFill>
                <a:latin typeface="Times New Roman" charset="0"/>
              </a:defRPr>
            </a:lvl3pPr>
            <a:lvl4pPr marL="3238500" algn="l">
              <a:spcBef>
                <a:spcPct val="0"/>
              </a:spcBef>
              <a:defRPr sz="2400">
                <a:solidFill>
                  <a:schemeClr val="tx1"/>
                </a:solidFill>
                <a:latin typeface="Times New Roman" charset="0"/>
              </a:defRPr>
            </a:lvl4pPr>
            <a:lvl5pPr marL="3429000" algn="l">
              <a:spcBef>
                <a:spcPct val="0"/>
              </a:spcBef>
              <a:defRPr sz="2400">
                <a:solidFill>
                  <a:schemeClr val="tx1"/>
                </a:solidFill>
                <a:latin typeface="Times New Roman" charset="0"/>
              </a:defRPr>
            </a:lvl5pPr>
            <a:lvl6pPr marL="3886200" eaLnBrk="0" fontAlgn="base" hangingPunct="0">
              <a:spcBef>
                <a:spcPct val="0"/>
              </a:spcBef>
              <a:spcAft>
                <a:spcPct val="0"/>
              </a:spcAft>
              <a:defRPr sz="2400">
                <a:solidFill>
                  <a:schemeClr val="tx1"/>
                </a:solidFill>
                <a:latin typeface="Times New Roman" charset="0"/>
              </a:defRPr>
            </a:lvl6pPr>
            <a:lvl7pPr marL="4343400" eaLnBrk="0" fontAlgn="base" hangingPunct="0">
              <a:spcBef>
                <a:spcPct val="0"/>
              </a:spcBef>
              <a:spcAft>
                <a:spcPct val="0"/>
              </a:spcAft>
              <a:defRPr sz="2400">
                <a:solidFill>
                  <a:schemeClr val="tx1"/>
                </a:solidFill>
                <a:latin typeface="Times New Roman" charset="0"/>
              </a:defRPr>
            </a:lvl7pPr>
            <a:lvl8pPr marL="4800600" eaLnBrk="0" fontAlgn="base" hangingPunct="0">
              <a:spcBef>
                <a:spcPct val="0"/>
              </a:spcBef>
              <a:spcAft>
                <a:spcPct val="0"/>
              </a:spcAft>
              <a:defRPr sz="2400">
                <a:solidFill>
                  <a:schemeClr val="tx1"/>
                </a:solidFill>
                <a:latin typeface="Times New Roman" charset="0"/>
              </a:defRPr>
            </a:lvl8pPr>
            <a:lvl9pPr marL="5257800"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actualizarla</a:t>
            </a:r>
          </a:p>
        </p:txBody>
      </p:sp>
      <p:sp>
        <p:nvSpPr>
          <p:cNvPr id="169990" name="Rectangle 6"/>
          <p:cNvSpPr>
            <a:spLocks noChangeArrowheads="1"/>
          </p:cNvSpPr>
          <p:nvPr/>
        </p:nvSpPr>
        <p:spPr bwMode="auto">
          <a:xfrm>
            <a:off x="1524000" y="53340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333500" indent="666750" algn="l">
              <a:spcBef>
                <a:spcPct val="0"/>
              </a:spcBef>
              <a:defRPr sz="2400">
                <a:solidFill>
                  <a:schemeClr val="tx1"/>
                </a:solidFill>
                <a:latin typeface="Times New Roman" charset="0"/>
              </a:defRPr>
            </a:lvl1pPr>
            <a:lvl2pPr marL="2857500" algn="l">
              <a:spcBef>
                <a:spcPct val="0"/>
              </a:spcBef>
              <a:defRPr sz="2400">
                <a:solidFill>
                  <a:schemeClr val="tx1"/>
                </a:solidFill>
                <a:latin typeface="Times New Roman" charset="0"/>
              </a:defRPr>
            </a:lvl2pPr>
            <a:lvl3pPr marL="3048000" algn="l">
              <a:spcBef>
                <a:spcPct val="0"/>
              </a:spcBef>
              <a:defRPr sz="2400">
                <a:solidFill>
                  <a:schemeClr val="tx1"/>
                </a:solidFill>
                <a:latin typeface="Times New Roman" charset="0"/>
              </a:defRPr>
            </a:lvl3pPr>
            <a:lvl4pPr marL="3238500" algn="l">
              <a:spcBef>
                <a:spcPct val="0"/>
              </a:spcBef>
              <a:defRPr sz="2400">
                <a:solidFill>
                  <a:schemeClr val="tx1"/>
                </a:solidFill>
                <a:latin typeface="Times New Roman" charset="0"/>
              </a:defRPr>
            </a:lvl4pPr>
            <a:lvl5pPr marL="3429000" algn="l">
              <a:spcBef>
                <a:spcPct val="0"/>
              </a:spcBef>
              <a:defRPr sz="2400">
                <a:solidFill>
                  <a:schemeClr val="tx1"/>
                </a:solidFill>
                <a:latin typeface="Times New Roman" charset="0"/>
              </a:defRPr>
            </a:lvl5pPr>
            <a:lvl6pPr marL="3886200" eaLnBrk="0" fontAlgn="base" hangingPunct="0">
              <a:spcBef>
                <a:spcPct val="0"/>
              </a:spcBef>
              <a:spcAft>
                <a:spcPct val="0"/>
              </a:spcAft>
              <a:defRPr sz="2400">
                <a:solidFill>
                  <a:schemeClr val="tx1"/>
                </a:solidFill>
                <a:latin typeface="Times New Roman" charset="0"/>
              </a:defRPr>
            </a:lvl6pPr>
            <a:lvl7pPr marL="4343400" eaLnBrk="0" fontAlgn="base" hangingPunct="0">
              <a:spcBef>
                <a:spcPct val="0"/>
              </a:spcBef>
              <a:spcAft>
                <a:spcPct val="0"/>
              </a:spcAft>
              <a:defRPr sz="2400">
                <a:solidFill>
                  <a:schemeClr val="tx1"/>
                </a:solidFill>
                <a:latin typeface="Times New Roman" charset="0"/>
              </a:defRPr>
            </a:lvl7pPr>
            <a:lvl8pPr marL="4800600" eaLnBrk="0" fontAlgn="base" hangingPunct="0">
              <a:spcBef>
                <a:spcPct val="0"/>
              </a:spcBef>
              <a:spcAft>
                <a:spcPct val="0"/>
              </a:spcAft>
              <a:defRPr sz="2400">
                <a:solidFill>
                  <a:schemeClr val="tx1"/>
                </a:solidFill>
                <a:latin typeface="Times New Roman" charset="0"/>
              </a:defRPr>
            </a:lvl8pPr>
            <a:lvl9pPr marL="5257800"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y generar informes.</a:t>
            </a:r>
          </a:p>
        </p:txBody>
      </p:sp>
    </p:spTree>
    <p:extLst>
      <p:ext uri="{BB962C8B-B14F-4D97-AF65-F5344CB8AC3E}">
        <p14:creationId xmlns:p14="http://schemas.microsoft.com/office/powerpoint/2010/main" val="199981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69986"/>
                                        </p:tgtEl>
                                        <p:attrNameLst>
                                          <p:attrName>style.visibility</p:attrName>
                                        </p:attrNameLst>
                                      </p:cBhvr>
                                      <p:to>
                                        <p:strVal val="visible"/>
                                      </p:to>
                                    </p:set>
                                    <p:anim calcmode="lin" valueType="num">
                                      <p:cBhvr additive="base">
                                        <p:cTn id="7" dur="500" fill="hold"/>
                                        <p:tgtEl>
                                          <p:spTgt spid="169986"/>
                                        </p:tgtEl>
                                        <p:attrNameLst>
                                          <p:attrName>ppt_x</p:attrName>
                                        </p:attrNameLst>
                                      </p:cBhvr>
                                      <p:tavLst>
                                        <p:tav tm="0">
                                          <p:val>
                                            <p:strVal val="1+#ppt_w/2"/>
                                          </p:val>
                                        </p:tav>
                                        <p:tav tm="100000">
                                          <p:val>
                                            <p:strVal val="#ppt_x"/>
                                          </p:val>
                                        </p:tav>
                                      </p:tavLst>
                                    </p:anim>
                                    <p:anim calcmode="lin" valueType="num">
                                      <p:cBhvr additive="base">
                                        <p:cTn id="8" dur="500" fill="hold"/>
                                        <p:tgtEl>
                                          <p:spTgt spid="1699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69987"/>
                                        </p:tgtEl>
                                        <p:attrNameLst>
                                          <p:attrName>style.visibility</p:attrName>
                                        </p:attrNameLst>
                                      </p:cBhvr>
                                      <p:to>
                                        <p:strVal val="visible"/>
                                      </p:to>
                                    </p:set>
                                    <p:anim calcmode="lin" valueType="num">
                                      <p:cBhvr additive="base">
                                        <p:cTn id="13" dur="500" fill="hold"/>
                                        <p:tgtEl>
                                          <p:spTgt spid="169987"/>
                                        </p:tgtEl>
                                        <p:attrNameLst>
                                          <p:attrName>ppt_x</p:attrName>
                                        </p:attrNameLst>
                                      </p:cBhvr>
                                      <p:tavLst>
                                        <p:tav tm="0">
                                          <p:val>
                                            <p:strVal val="1+#ppt_w/2"/>
                                          </p:val>
                                        </p:tav>
                                        <p:tav tm="100000">
                                          <p:val>
                                            <p:strVal val="#ppt_x"/>
                                          </p:val>
                                        </p:tav>
                                      </p:tavLst>
                                    </p:anim>
                                    <p:anim calcmode="lin" valueType="num">
                                      <p:cBhvr additive="base">
                                        <p:cTn id="14" dur="500" fill="hold"/>
                                        <p:tgtEl>
                                          <p:spTgt spid="16998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69988"/>
                                        </p:tgtEl>
                                        <p:attrNameLst>
                                          <p:attrName>style.visibility</p:attrName>
                                        </p:attrNameLst>
                                      </p:cBhvr>
                                      <p:to>
                                        <p:strVal val="visible"/>
                                      </p:to>
                                    </p:set>
                                    <p:anim calcmode="lin" valueType="num">
                                      <p:cBhvr additive="base">
                                        <p:cTn id="19" dur="500" fill="hold"/>
                                        <p:tgtEl>
                                          <p:spTgt spid="169988"/>
                                        </p:tgtEl>
                                        <p:attrNameLst>
                                          <p:attrName>ppt_x</p:attrName>
                                        </p:attrNameLst>
                                      </p:cBhvr>
                                      <p:tavLst>
                                        <p:tav tm="0">
                                          <p:val>
                                            <p:strVal val="1+#ppt_w/2"/>
                                          </p:val>
                                        </p:tav>
                                        <p:tav tm="100000">
                                          <p:val>
                                            <p:strVal val="#ppt_x"/>
                                          </p:val>
                                        </p:tav>
                                      </p:tavLst>
                                    </p:anim>
                                    <p:anim calcmode="lin" valueType="num">
                                      <p:cBhvr additive="base">
                                        <p:cTn id="20" dur="500" fill="hold"/>
                                        <p:tgtEl>
                                          <p:spTgt spid="16998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9"/>
                                        </p:tgtEl>
                                        <p:attrNameLst>
                                          <p:attrName>style.visibility</p:attrName>
                                        </p:attrNameLst>
                                      </p:cBhvr>
                                      <p:to>
                                        <p:strVal val="visible"/>
                                      </p:to>
                                    </p:set>
                                    <p:anim calcmode="lin" valueType="num">
                                      <p:cBhvr additive="base">
                                        <p:cTn id="25" dur="500" fill="hold"/>
                                        <p:tgtEl>
                                          <p:spTgt spid="169989"/>
                                        </p:tgtEl>
                                        <p:attrNameLst>
                                          <p:attrName>ppt_x</p:attrName>
                                        </p:attrNameLst>
                                      </p:cBhvr>
                                      <p:tavLst>
                                        <p:tav tm="0">
                                          <p:val>
                                            <p:strVal val="0-#ppt_w/2"/>
                                          </p:val>
                                        </p:tav>
                                        <p:tav tm="100000">
                                          <p:val>
                                            <p:strVal val="#ppt_x"/>
                                          </p:val>
                                        </p:tav>
                                      </p:tavLst>
                                    </p:anim>
                                    <p:anim calcmode="lin" valueType="num">
                                      <p:cBhvr additive="base">
                                        <p:cTn id="26"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69990"/>
                                        </p:tgtEl>
                                        <p:attrNameLst>
                                          <p:attrName>style.visibility</p:attrName>
                                        </p:attrNameLst>
                                      </p:cBhvr>
                                      <p:to>
                                        <p:strVal val="visible"/>
                                      </p:to>
                                    </p:set>
                                    <p:anim calcmode="lin" valueType="num">
                                      <p:cBhvr additive="base">
                                        <p:cTn id="31" dur="500" fill="hold"/>
                                        <p:tgtEl>
                                          <p:spTgt spid="169990"/>
                                        </p:tgtEl>
                                        <p:attrNameLst>
                                          <p:attrName>ppt_x</p:attrName>
                                        </p:attrNameLst>
                                      </p:cBhvr>
                                      <p:tavLst>
                                        <p:tav tm="0">
                                          <p:val>
                                            <p:strVal val="1+#ppt_w/2"/>
                                          </p:val>
                                        </p:tav>
                                        <p:tav tm="100000">
                                          <p:val>
                                            <p:strVal val="#ppt_x"/>
                                          </p:val>
                                        </p:tav>
                                      </p:tavLst>
                                    </p:anim>
                                    <p:anim calcmode="lin" valueType="num">
                                      <p:cBhvr additive="base">
                                        <p:cTn id="32" dur="500" fill="hold"/>
                                        <p:tgtEl>
                                          <p:spTgt spid="1699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8" grpId="0" autoUpdateAnimBg="0"/>
      <p:bldP spid="169989" grpId="0" autoUpdateAnimBg="0"/>
      <p:bldP spid="169990"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0" y="76201"/>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Hay varias categorías de usuarios:</a:t>
            </a:r>
          </a:p>
        </p:txBody>
      </p:sp>
      <p:sp>
        <p:nvSpPr>
          <p:cNvPr id="171011" name="Rectangle 3"/>
          <p:cNvSpPr>
            <a:spLocks noChangeArrowheads="1"/>
          </p:cNvSpPr>
          <p:nvPr/>
        </p:nvSpPr>
        <p:spPr bwMode="auto">
          <a:xfrm>
            <a:off x="1524000" y="17526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990099"/>
                </a:solidFill>
                <a:latin typeface="Bookman Old Style" charset="0"/>
              </a:rPr>
              <a:t>Usuarios esporádicos</a:t>
            </a:r>
          </a:p>
        </p:txBody>
      </p:sp>
      <p:sp>
        <p:nvSpPr>
          <p:cNvPr id="171012" name="Rectangle 4"/>
          <p:cNvSpPr>
            <a:spLocks noChangeArrowheads="1"/>
          </p:cNvSpPr>
          <p:nvPr/>
        </p:nvSpPr>
        <p:spPr bwMode="auto">
          <a:xfrm>
            <a:off x="1524000" y="2743201"/>
            <a:ext cx="914400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algn="l">
              <a:spcBef>
                <a:spcPct val="0"/>
              </a:spcBef>
              <a:defRPr sz="2400">
                <a:solidFill>
                  <a:schemeClr val="tx1"/>
                </a:solidFill>
                <a:latin typeface="Times New Roman" charset="0"/>
              </a:defRPr>
            </a:lvl1pPr>
            <a:lvl2pPr marL="1714500" algn="l">
              <a:spcBef>
                <a:spcPct val="0"/>
              </a:spcBef>
              <a:defRPr sz="2400">
                <a:solidFill>
                  <a:schemeClr val="tx1"/>
                </a:solidFill>
                <a:latin typeface="Times New Roman" charset="0"/>
              </a:defRPr>
            </a:lvl2pPr>
            <a:lvl3pPr marL="1905000" algn="l">
              <a:spcBef>
                <a:spcPct val="0"/>
              </a:spcBef>
              <a:defRPr sz="2400">
                <a:solidFill>
                  <a:schemeClr val="tx1"/>
                </a:solidFill>
                <a:latin typeface="Times New Roman" charset="0"/>
              </a:defRPr>
            </a:lvl3pPr>
            <a:lvl4pPr marL="2095500" algn="l">
              <a:spcBef>
                <a:spcPct val="0"/>
              </a:spcBef>
              <a:defRPr sz="2400">
                <a:solidFill>
                  <a:schemeClr val="tx1"/>
                </a:solidFill>
                <a:latin typeface="Times New Roman" charset="0"/>
              </a:defRPr>
            </a:lvl4pPr>
            <a:lvl5pPr marL="2286000" algn="l">
              <a:spcBef>
                <a:spcPct val="0"/>
              </a:spcBef>
              <a:defRPr sz="2400">
                <a:solidFill>
                  <a:schemeClr val="tx1"/>
                </a:solidFill>
                <a:latin typeface="Times New Roman" charset="0"/>
              </a:defRPr>
            </a:lvl5pPr>
            <a:lvl6pPr marL="2743200" eaLnBrk="0" fontAlgn="base" hangingPunct="0">
              <a:spcBef>
                <a:spcPct val="0"/>
              </a:spcBef>
              <a:spcAft>
                <a:spcPct val="0"/>
              </a:spcAft>
              <a:defRPr sz="2400">
                <a:solidFill>
                  <a:schemeClr val="tx1"/>
                </a:solidFill>
                <a:latin typeface="Times New Roman" charset="0"/>
              </a:defRPr>
            </a:lvl6pPr>
            <a:lvl7pPr marL="3200400" eaLnBrk="0" fontAlgn="base" hangingPunct="0">
              <a:spcBef>
                <a:spcPct val="0"/>
              </a:spcBef>
              <a:spcAft>
                <a:spcPct val="0"/>
              </a:spcAft>
              <a:defRPr sz="2400">
                <a:solidFill>
                  <a:schemeClr val="tx1"/>
                </a:solidFill>
                <a:latin typeface="Times New Roman" charset="0"/>
              </a:defRPr>
            </a:lvl7pPr>
            <a:lvl8pPr marL="3657600" eaLnBrk="0" fontAlgn="base" hangingPunct="0">
              <a:spcBef>
                <a:spcPct val="0"/>
              </a:spcBef>
              <a:spcAft>
                <a:spcPct val="0"/>
              </a:spcAft>
              <a:defRPr sz="2400">
                <a:solidFill>
                  <a:schemeClr val="tx1"/>
                </a:solidFill>
                <a:latin typeface="Times New Roman" charset="0"/>
              </a:defRPr>
            </a:lvl8pPr>
            <a:lvl9pPr marL="411480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4800">
                <a:latin typeface="Bookman Old Style" charset="0"/>
              </a:rPr>
              <a:t>Tienen acceso de vez en cuando a la BD, pero es posible que requieran información diferente en cada ocasión.</a:t>
            </a:r>
          </a:p>
        </p:txBody>
      </p:sp>
    </p:spTree>
    <p:extLst>
      <p:ext uri="{BB962C8B-B14F-4D97-AF65-F5344CB8AC3E}">
        <p14:creationId xmlns:p14="http://schemas.microsoft.com/office/powerpoint/2010/main" val="660465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500" fill="hold"/>
                                        <p:tgtEl>
                                          <p:spTgt spid="171010"/>
                                        </p:tgtEl>
                                        <p:attrNameLst>
                                          <p:attrName>ppt_x</p:attrName>
                                        </p:attrNameLst>
                                      </p:cBhvr>
                                      <p:tavLst>
                                        <p:tav tm="0">
                                          <p:val>
                                            <p:strVal val="#ppt_x"/>
                                          </p:val>
                                        </p:tav>
                                        <p:tav tm="100000">
                                          <p:val>
                                            <p:strVal val="#ppt_x"/>
                                          </p:val>
                                        </p:tav>
                                      </p:tavLst>
                                    </p:anim>
                                    <p:anim calcmode="lin" valueType="num">
                                      <p:cBhvr>
                                        <p:cTn id="8" dur="500" fill="hold"/>
                                        <p:tgtEl>
                                          <p:spTgt spid="171010"/>
                                        </p:tgtEl>
                                        <p:attrNameLst>
                                          <p:attrName>ppt_y</p:attrName>
                                        </p:attrNameLst>
                                      </p:cBhvr>
                                      <p:tavLst>
                                        <p:tav tm="0">
                                          <p:val>
                                            <p:strVal val="#ppt_y-#ppt_h/2"/>
                                          </p:val>
                                        </p:tav>
                                        <p:tav tm="100000">
                                          <p:val>
                                            <p:strVal val="#ppt_y"/>
                                          </p:val>
                                        </p:tav>
                                      </p:tavLst>
                                    </p:anim>
                                    <p:anim calcmode="lin" valueType="num">
                                      <p:cBhvr>
                                        <p:cTn id="9" dur="500" fill="hold"/>
                                        <p:tgtEl>
                                          <p:spTgt spid="171010"/>
                                        </p:tgtEl>
                                        <p:attrNameLst>
                                          <p:attrName>ppt_w</p:attrName>
                                        </p:attrNameLst>
                                      </p:cBhvr>
                                      <p:tavLst>
                                        <p:tav tm="0">
                                          <p:val>
                                            <p:strVal val="#ppt_w"/>
                                          </p:val>
                                        </p:tav>
                                        <p:tav tm="100000">
                                          <p:val>
                                            <p:strVal val="#ppt_w"/>
                                          </p:val>
                                        </p:tav>
                                      </p:tavLst>
                                    </p:anim>
                                    <p:anim calcmode="lin" valueType="num">
                                      <p:cBhvr>
                                        <p:cTn id="10" dur="500" fill="hold"/>
                                        <p:tgtEl>
                                          <p:spTgt spid="17101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171011"/>
                                        </p:tgtEl>
                                        <p:attrNameLst>
                                          <p:attrName>style.visibility</p:attrName>
                                        </p:attrNameLst>
                                      </p:cBhvr>
                                      <p:to>
                                        <p:strVal val="visible"/>
                                      </p:to>
                                    </p:set>
                                    <p:anim calcmode="lin" valueType="num">
                                      <p:cBhvr additive="base">
                                        <p:cTn id="15" dur="500" fill="hold"/>
                                        <p:tgtEl>
                                          <p:spTgt spid="171011"/>
                                        </p:tgtEl>
                                        <p:attrNameLst>
                                          <p:attrName>ppt_x</p:attrName>
                                        </p:attrNameLst>
                                      </p:cBhvr>
                                      <p:tavLst>
                                        <p:tav tm="0">
                                          <p:val>
                                            <p:strVal val="0-#ppt_w/2"/>
                                          </p:val>
                                        </p:tav>
                                        <p:tav tm="100000">
                                          <p:val>
                                            <p:strVal val="#ppt_x"/>
                                          </p:val>
                                        </p:tav>
                                      </p:tavLst>
                                    </p:anim>
                                    <p:anim calcmode="lin" valueType="num">
                                      <p:cBhvr additive="base">
                                        <p:cTn id="16" dur="500" fill="hold"/>
                                        <p:tgtEl>
                                          <p:spTgt spid="1710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ARPEGIO.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171012"/>
                                        </p:tgtEl>
                                        <p:attrNameLst>
                                          <p:attrName>style.visibility</p:attrName>
                                        </p:attrNameLst>
                                      </p:cBhvr>
                                      <p:to>
                                        <p:strVal val="visible"/>
                                      </p:to>
                                    </p:set>
                                    <p:anim calcmode="lin" valueType="num">
                                      <p:cBhvr additive="base">
                                        <p:cTn id="21" dur="500" fill="hold"/>
                                        <p:tgtEl>
                                          <p:spTgt spid="171012"/>
                                        </p:tgtEl>
                                        <p:attrNameLst>
                                          <p:attrName>ppt_x</p:attrName>
                                        </p:attrNameLst>
                                      </p:cBhvr>
                                      <p:tavLst>
                                        <p:tav tm="0">
                                          <p:val>
                                            <p:strVal val="1+#ppt_w/2"/>
                                          </p:val>
                                        </p:tav>
                                        <p:tav tm="100000">
                                          <p:val>
                                            <p:strVal val="#ppt_x"/>
                                          </p:val>
                                        </p:tav>
                                      </p:tavLst>
                                    </p:anim>
                                    <p:anim calcmode="lin" valueType="num">
                                      <p:cBhvr additive="base">
                                        <p:cTn id="22" dur="500" fill="hold"/>
                                        <p:tgtEl>
                                          <p:spTgt spid="1710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P spid="1710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a:t>Al no usar bases de datos</a:t>
            </a:r>
          </a:p>
        </p:txBody>
      </p:sp>
      <p:sp>
        <p:nvSpPr>
          <p:cNvPr id="3" name="2 Marcador de contenido"/>
          <p:cNvSpPr>
            <a:spLocks noGrp="1"/>
          </p:cNvSpPr>
          <p:nvPr>
            <p:ph sz="quarter" idx="13"/>
          </p:nvPr>
        </p:nvSpPr>
        <p:spPr/>
        <p:txBody>
          <a:bodyPr>
            <a:normAutofit fontScale="85000" lnSpcReduction="20000"/>
          </a:bodyPr>
          <a:lstStyle/>
          <a:p>
            <a:r>
              <a:rPr lang="es-UY" dirty="0"/>
              <a:t>Se debería desarrollar programas usando lenguajes de propósito general</a:t>
            </a:r>
          </a:p>
          <a:p>
            <a:pPr marL="0" indent="0">
              <a:buNone/>
            </a:pPr>
            <a:endParaRPr lang="es-UY" dirty="0"/>
          </a:p>
          <a:p>
            <a:r>
              <a:rPr lang="es-UY" dirty="0"/>
              <a:t>Esto implica más trabajo para manipular datos así como mantener la calidad de los mismos</a:t>
            </a:r>
          </a:p>
          <a:p>
            <a:pPr marL="0" indent="0">
              <a:buNone/>
            </a:pPr>
            <a:endParaRPr lang="es-UY" dirty="0"/>
          </a:p>
          <a:p>
            <a:r>
              <a:rPr lang="es-UY" dirty="0"/>
              <a:t>Se presentan problemas específicos a la implementación basada en archivos, a resolver por el programador:</a:t>
            </a:r>
          </a:p>
          <a:p>
            <a:pPr lvl="1"/>
            <a:r>
              <a:rPr lang="es-UY" dirty="0"/>
              <a:t>Inconsistencia de datos</a:t>
            </a:r>
          </a:p>
          <a:p>
            <a:pPr lvl="1"/>
            <a:r>
              <a:rPr lang="es-UY" dirty="0"/>
              <a:t>Dificultades para el acceso a la información</a:t>
            </a:r>
          </a:p>
          <a:p>
            <a:pPr lvl="1"/>
            <a:r>
              <a:rPr lang="es-UY" dirty="0"/>
              <a:t>Seguridad en datos</a:t>
            </a:r>
          </a:p>
          <a:p>
            <a:pPr lvl="1"/>
            <a:r>
              <a:rPr lang="es-UY" dirty="0"/>
              <a:t>Control de concurrencia</a:t>
            </a:r>
          </a:p>
        </p:txBody>
      </p:sp>
    </p:spTree>
    <p:extLst>
      <p:ext uri="{BB962C8B-B14F-4D97-AF65-F5344CB8AC3E}">
        <p14:creationId xmlns:p14="http://schemas.microsoft.com/office/powerpoint/2010/main" val="7457312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1524000" y="762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990099"/>
                </a:solidFill>
                <a:latin typeface="Bookman Old Style" charset="0"/>
              </a:rPr>
              <a:t>Usuarios finales simples</a:t>
            </a:r>
          </a:p>
        </p:txBody>
      </p:sp>
      <p:sp>
        <p:nvSpPr>
          <p:cNvPr id="172035" name="Rectangle 3"/>
          <p:cNvSpPr>
            <a:spLocks noChangeArrowheads="1"/>
          </p:cNvSpPr>
          <p:nvPr/>
        </p:nvSpPr>
        <p:spPr bwMode="auto">
          <a:xfrm>
            <a:off x="1447800" y="5867401"/>
            <a:ext cx="9448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s-ES_tradnl" altLang="es-ES_tradnl" sz="4800" b="1">
                <a:solidFill>
                  <a:srgbClr val="FF3300"/>
                </a:solidFill>
              </a:rPr>
              <a:t>(transacciones programadas)</a:t>
            </a:r>
          </a:p>
        </p:txBody>
      </p:sp>
      <p:sp>
        <p:nvSpPr>
          <p:cNvPr id="172036" name="Rectangle 4"/>
          <p:cNvSpPr>
            <a:spLocks noChangeArrowheads="1"/>
          </p:cNvSpPr>
          <p:nvPr/>
        </p:nvSpPr>
        <p:spPr bwMode="auto">
          <a:xfrm>
            <a:off x="1524000" y="8382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algn="l">
              <a:spcBef>
                <a:spcPct val="0"/>
              </a:spcBef>
              <a:defRPr sz="2400">
                <a:solidFill>
                  <a:schemeClr val="tx1"/>
                </a:solidFill>
                <a:latin typeface="Times New Roman" charset="0"/>
              </a:defRPr>
            </a:lvl1pPr>
            <a:lvl2pPr marL="2762250" algn="l">
              <a:spcBef>
                <a:spcPct val="0"/>
              </a:spcBef>
              <a:defRPr sz="2400">
                <a:solidFill>
                  <a:schemeClr val="tx1"/>
                </a:solidFill>
                <a:latin typeface="Times New Roman" charset="0"/>
              </a:defRPr>
            </a:lvl2pPr>
            <a:lvl3pPr marL="2952750" algn="l">
              <a:spcBef>
                <a:spcPct val="0"/>
              </a:spcBef>
              <a:defRPr sz="2400">
                <a:solidFill>
                  <a:schemeClr val="tx1"/>
                </a:solidFill>
                <a:latin typeface="Times New Roman" charset="0"/>
              </a:defRPr>
            </a:lvl3pPr>
            <a:lvl4pPr marL="3143250" algn="l">
              <a:spcBef>
                <a:spcPct val="0"/>
              </a:spcBef>
              <a:defRPr sz="2400">
                <a:solidFill>
                  <a:schemeClr val="tx1"/>
                </a:solidFill>
                <a:latin typeface="Times New Roman" charset="0"/>
              </a:defRPr>
            </a:lvl4pPr>
            <a:lvl5pPr marL="3333750" algn="l">
              <a:spcBef>
                <a:spcPct val="0"/>
              </a:spcBef>
              <a:defRPr sz="2400">
                <a:solidFill>
                  <a:schemeClr val="tx1"/>
                </a:solidFill>
                <a:latin typeface="Times New Roman" charset="0"/>
              </a:defRPr>
            </a:lvl5pPr>
            <a:lvl6pPr marL="3790950" eaLnBrk="0" fontAlgn="base" hangingPunct="0">
              <a:spcBef>
                <a:spcPct val="0"/>
              </a:spcBef>
              <a:spcAft>
                <a:spcPct val="0"/>
              </a:spcAft>
              <a:defRPr sz="2400">
                <a:solidFill>
                  <a:schemeClr val="tx1"/>
                </a:solidFill>
                <a:latin typeface="Times New Roman" charset="0"/>
              </a:defRPr>
            </a:lvl6pPr>
            <a:lvl7pPr marL="4248150" eaLnBrk="0" fontAlgn="base" hangingPunct="0">
              <a:spcBef>
                <a:spcPct val="0"/>
              </a:spcBef>
              <a:spcAft>
                <a:spcPct val="0"/>
              </a:spcAft>
              <a:defRPr sz="2400">
                <a:solidFill>
                  <a:schemeClr val="tx1"/>
                </a:solidFill>
                <a:latin typeface="Times New Roman" charset="0"/>
              </a:defRPr>
            </a:lvl7pPr>
            <a:lvl8pPr marL="4705350" eaLnBrk="0" fontAlgn="base" hangingPunct="0">
              <a:spcBef>
                <a:spcPct val="0"/>
              </a:spcBef>
              <a:spcAft>
                <a:spcPct val="0"/>
              </a:spcAft>
              <a:defRPr sz="2400">
                <a:solidFill>
                  <a:schemeClr val="tx1"/>
                </a:solidFill>
                <a:latin typeface="Times New Roman" charset="0"/>
              </a:defRPr>
            </a:lvl8pPr>
            <a:lvl9pPr marL="5162550"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800">
                <a:latin typeface="Bookman Old Style" charset="0"/>
              </a:rPr>
              <a:t>La función principal de su trabajo es:</a:t>
            </a:r>
          </a:p>
        </p:txBody>
      </p:sp>
      <p:sp>
        <p:nvSpPr>
          <p:cNvPr id="172037" name="Rectangle 5"/>
          <p:cNvSpPr>
            <a:spLocks noChangeArrowheads="1"/>
          </p:cNvSpPr>
          <p:nvPr/>
        </p:nvSpPr>
        <p:spPr bwMode="auto">
          <a:xfrm>
            <a:off x="1524000" y="2514600"/>
            <a:ext cx="9144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714500" algn="l">
              <a:spcBef>
                <a:spcPct val="0"/>
              </a:spcBef>
              <a:defRPr sz="2400">
                <a:solidFill>
                  <a:schemeClr val="tx1"/>
                </a:solidFill>
                <a:latin typeface="Times New Roman" charset="0"/>
              </a:defRPr>
            </a:lvl1pPr>
            <a:lvl2pPr marL="4476750" algn="l">
              <a:spcBef>
                <a:spcPct val="0"/>
              </a:spcBef>
              <a:defRPr sz="2400">
                <a:solidFill>
                  <a:schemeClr val="tx1"/>
                </a:solidFill>
                <a:latin typeface="Times New Roman" charset="0"/>
              </a:defRPr>
            </a:lvl2pPr>
            <a:lvl3pPr marL="4667250" algn="l">
              <a:spcBef>
                <a:spcPct val="0"/>
              </a:spcBef>
              <a:defRPr sz="2400">
                <a:solidFill>
                  <a:schemeClr val="tx1"/>
                </a:solidFill>
                <a:latin typeface="Times New Roman" charset="0"/>
              </a:defRPr>
            </a:lvl3pPr>
            <a:lvl4pPr marL="4857750" algn="l">
              <a:spcBef>
                <a:spcPct val="0"/>
              </a:spcBef>
              <a:defRPr sz="2400">
                <a:solidFill>
                  <a:schemeClr val="tx1"/>
                </a:solidFill>
                <a:latin typeface="Times New Roman" charset="0"/>
              </a:defRPr>
            </a:lvl4pPr>
            <a:lvl5pPr marL="5048250" algn="l">
              <a:spcBef>
                <a:spcPct val="0"/>
              </a:spcBef>
              <a:defRPr sz="2400">
                <a:solidFill>
                  <a:schemeClr val="tx1"/>
                </a:solidFill>
                <a:latin typeface="Times New Roman" charset="0"/>
              </a:defRPr>
            </a:lvl5pPr>
            <a:lvl6pPr marL="5505450" eaLnBrk="0" fontAlgn="base" hangingPunct="0">
              <a:spcBef>
                <a:spcPct val="0"/>
              </a:spcBef>
              <a:spcAft>
                <a:spcPct val="0"/>
              </a:spcAft>
              <a:defRPr sz="2400">
                <a:solidFill>
                  <a:schemeClr val="tx1"/>
                </a:solidFill>
                <a:latin typeface="Times New Roman" charset="0"/>
              </a:defRPr>
            </a:lvl6pPr>
            <a:lvl7pPr marL="5962650" eaLnBrk="0" fontAlgn="base" hangingPunct="0">
              <a:spcBef>
                <a:spcPct val="0"/>
              </a:spcBef>
              <a:spcAft>
                <a:spcPct val="0"/>
              </a:spcAft>
              <a:defRPr sz="2400">
                <a:solidFill>
                  <a:schemeClr val="tx1"/>
                </a:solidFill>
                <a:latin typeface="Times New Roman" charset="0"/>
              </a:defRPr>
            </a:lvl7pPr>
            <a:lvl8pPr marL="6419850" eaLnBrk="0" fontAlgn="base" hangingPunct="0">
              <a:spcBef>
                <a:spcPct val="0"/>
              </a:spcBef>
              <a:spcAft>
                <a:spcPct val="0"/>
              </a:spcAft>
              <a:defRPr sz="2400">
                <a:solidFill>
                  <a:schemeClr val="tx1"/>
                </a:solidFill>
                <a:latin typeface="Times New Roman" charset="0"/>
              </a:defRPr>
            </a:lvl8pPr>
            <a:lvl9pPr marL="6877050"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800">
                <a:latin typeface="Bookman Old Style" charset="0"/>
              </a:rPr>
              <a:t>Consultar y actualizar constantemente la BD</a:t>
            </a:r>
          </a:p>
        </p:txBody>
      </p:sp>
      <p:sp>
        <p:nvSpPr>
          <p:cNvPr id="172038" name="Rectangle 6"/>
          <p:cNvSpPr>
            <a:spLocks noChangeArrowheads="1"/>
          </p:cNvSpPr>
          <p:nvPr/>
        </p:nvSpPr>
        <p:spPr bwMode="auto">
          <a:xfrm>
            <a:off x="1524000" y="4114800"/>
            <a:ext cx="100584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714500" algn="l">
              <a:spcBef>
                <a:spcPct val="0"/>
              </a:spcBef>
              <a:defRPr sz="2400">
                <a:solidFill>
                  <a:schemeClr val="tx1"/>
                </a:solidFill>
                <a:latin typeface="Times New Roman" charset="0"/>
              </a:defRPr>
            </a:lvl1pPr>
            <a:lvl2pPr marL="2952750" algn="l">
              <a:spcBef>
                <a:spcPct val="0"/>
              </a:spcBef>
              <a:defRPr sz="2400">
                <a:solidFill>
                  <a:schemeClr val="tx1"/>
                </a:solidFill>
                <a:latin typeface="Times New Roman" charset="0"/>
              </a:defRPr>
            </a:lvl2pPr>
            <a:lvl3pPr marL="3143250" algn="l">
              <a:spcBef>
                <a:spcPct val="0"/>
              </a:spcBef>
              <a:defRPr sz="2400">
                <a:solidFill>
                  <a:schemeClr val="tx1"/>
                </a:solidFill>
                <a:latin typeface="Times New Roman" charset="0"/>
              </a:defRPr>
            </a:lvl3pPr>
            <a:lvl4pPr marL="3333750" algn="l">
              <a:spcBef>
                <a:spcPct val="0"/>
              </a:spcBef>
              <a:defRPr sz="2400">
                <a:solidFill>
                  <a:schemeClr val="tx1"/>
                </a:solidFill>
                <a:latin typeface="Times New Roman" charset="0"/>
              </a:defRPr>
            </a:lvl4pPr>
            <a:lvl5pPr marL="3524250" algn="l">
              <a:spcBef>
                <a:spcPct val="0"/>
              </a:spcBef>
              <a:defRPr sz="2400">
                <a:solidFill>
                  <a:schemeClr val="tx1"/>
                </a:solidFill>
                <a:latin typeface="Times New Roman" charset="0"/>
              </a:defRPr>
            </a:lvl5pPr>
            <a:lvl6pPr marL="3981450" eaLnBrk="0" fontAlgn="base" hangingPunct="0">
              <a:spcBef>
                <a:spcPct val="0"/>
              </a:spcBef>
              <a:spcAft>
                <a:spcPct val="0"/>
              </a:spcAft>
              <a:defRPr sz="2400">
                <a:solidFill>
                  <a:schemeClr val="tx1"/>
                </a:solidFill>
                <a:latin typeface="Times New Roman" charset="0"/>
              </a:defRPr>
            </a:lvl6pPr>
            <a:lvl7pPr marL="4438650" eaLnBrk="0" fontAlgn="base" hangingPunct="0">
              <a:spcBef>
                <a:spcPct val="0"/>
              </a:spcBef>
              <a:spcAft>
                <a:spcPct val="0"/>
              </a:spcAft>
              <a:defRPr sz="2400">
                <a:solidFill>
                  <a:schemeClr val="tx1"/>
                </a:solidFill>
                <a:latin typeface="Times New Roman" charset="0"/>
              </a:defRPr>
            </a:lvl7pPr>
            <a:lvl8pPr marL="4895850" eaLnBrk="0" fontAlgn="base" hangingPunct="0">
              <a:spcBef>
                <a:spcPct val="0"/>
              </a:spcBef>
              <a:spcAft>
                <a:spcPct val="0"/>
              </a:spcAft>
              <a:defRPr sz="2400">
                <a:solidFill>
                  <a:schemeClr val="tx1"/>
                </a:solidFill>
                <a:latin typeface="Times New Roman" charset="0"/>
              </a:defRPr>
            </a:lvl8pPr>
            <a:lvl9pPr marL="5353050" eaLnBrk="0" fontAlgn="base" hangingPunct="0">
              <a:spcBef>
                <a:spcPct val="0"/>
              </a:spcBef>
              <a:spcAft>
                <a:spcPct val="0"/>
              </a:spcAft>
              <a:defRPr sz="2400">
                <a:solidFill>
                  <a:schemeClr val="tx1"/>
                </a:solidFill>
                <a:latin typeface="Times New Roman" charset="0"/>
              </a:defRPr>
            </a:lvl9pPr>
          </a:lstStyle>
          <a:p>
            <a:pPr>
              <a:spcBef>
                <a:spcPct val="20000"/>
              </a:spcBef>
            </a:pPr>
            <a:r>
              <a:rPr lang="es-ES_tradnl" altLang="es-ES_tradnl" sz="4800">
                <a:latin typeface="Bookman Old Style" charset="0"/>
              </a:rPr>
              <a:t>utilizando tipos</a:t>
            </a:r>
          </a:p>
          <a:p>
            <a:pPr>
              <a:spcBef>
                <a:spcPct val="20000"/>
              </a:spcBef>
            </a:pPr>
            <a:r>
              <a:rPr lang="es-ES_tradnl" altLang="es-ES_tradnl" sz="4800">
                <a:latin typeface="Bookman Old Style" charset="0"/>
              </a:rPr>
              <a:t>estándar de operaciones</a:t>
            </a:r>
          </a:p>
        </p:txBody>
      </p:sp>
    </p:spTree>
    <p:extLst>
      <p:ext uri="{BB962C8B-B14F-4D97-AF65-F5344CB8AC3E}">
        <p14:creationId xmlns:p14="http://schemas.microsoft.com/office/powerpoint/2010/main" val="104552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additive="base">
                                        <p:cTn id="7" dur="500" fill="hold"/>
                                        <p:tgtEl>
                                          <p:spTgt spid="172034"/>
                                        </p:tgtEl>
                                        <p:attrNameLst>
                                          <p:attrName>ppt_x</p:attrName>
                                        </p:attrNameLst>
                                      </p:cBhvr>
                                      <p:tavLst>
                                        <p:tav tm="0">
                                          <p:val>
                                            <p:strVal val="0-#ppt_w/2"/>
                                          </p:val>
                                        </p:tav>
                                        <p:tav tm="100000">
                                          <p:val>
                                            <p:strVal val="#ppt_x"/>
                                          </p:val>
                                        </p:tav>
                                      </p:tavLst>
                                    </p:anim>
                                    <p:anim calcmode="lin" valueType="num">
                                      <p:cBhvr additive="base">
                                        <p:cTn id="8" dur="500" fill="hold"/>
                                        <p:tgtEl>
                                          <p:spTgt spid="17203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2036"/>
                                        </p:tgtEl>
                                        <p:attrNameLst>
                                          <p:attrName>style.visibility</p:attrName>
                                        </p:attrNameLst>
                                      </p:cBhvr>
                                      <p:to>
                                        <p:strVal val="visible"/>
                                      </p:to>
                                    </p:set>
                                    <p:anim calcmode="lin" valueType="num">
                                      <p:cBhvr additive="base">
                                        <p:cTn id="13" dur="500" fill="hold"/>
                                        <p:tgtEl>
                                          <p:spTgt spid="172036"/>
                                        </p:tgtEl>
                                        <p:attrNameLst>
                                          <p:attrName>ppt_x</p:attrName>
                                        </p:attrNameLst>
                                      </p:cBhvr>
                                      <p:tavLst>
                                        <p:tav tm="0">
                                          <p:val>
                                            <p:strVal val="1+#ppt_w/2"/>
                                          </p:val>
                                        </p:tav>
                                        <p:tav tm="100000">
                                          <p:val>
                                            <p:strVal val="#ppt_x"/>
                                          </p:val>
                                        </p:tav>
                                      </p:tavLst>
                                    </p:anim>
                                    <p:anim calcmode="lin" valueType="num">
                                      <p:cBhvr additive="base">
                                        <p:cTn id="14"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2037"/>
                                        </p:tgtEl>
                                        <p:attrNameLst>
                                          <p:attrName>style.visibility</p:attrName>
                                        </p:attrNameLst>
                                      </p:cBhvr>
                                      <p:to>
                                        <p:strVal val="visible"/>
                                      </p:to>
                                    </p:set>
                                    <p:anim calcmode="lin" valueType="num">
                                      <p:cBhvr additive="base">
                                        <p:cTn id="19" dur="500" fill="hold"/>
                                        <p:tgtEl>
                                          <p:spTgt spid="172037"/>
                                        </p:tgtEl>
                                        <p:attrNameLst>
                                          <p:attrName>ppt_x</p:attrName>
                                        </p:attrNameLst>
                                      </p:cBhvr>
                                      <p:tavLst>
                                        <p:tav tm="0">
                                          <p:val>
                                            <p:strVal val="1+#ppt_w/2"/>
                                          </p:val>
                                        </p:tav>
                                        <p:tav tm="100000">
                                          <p:val>
                                            <p:strVal val="#ppt_x"/>
                                          </p:val>
                                        </p:tav>
                                      </p:tavLst>
                                    </p:anim>
                                    <p:anim calcmode="lin" valueType="num">
                                      <p:cBhvr additive="base">
                                        <p:cTn id="20"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172038"/>
                                        </p:tgtEl>
                                        <p:attrNameLst>
                                          <p:attrName>style.visibility</p:attrName>
                                        </p:attrNameLst>
                                      </p:cBhvr>
                                      <p:to>
                                        <p:strVal val="visible"/>
                                      </p:to>
                                    </p:set>
                                    <p:anim calcmode="lin" valueType="num">
                                      <p:cBhvr additive="base">
                                        <p:cTn id="25" dur="500" fill="hold"/>
                                        <p:tgtEl>
                                          <p:spTgt spid="172038"/>
                                        </p:tgtEl>
                                        <p:attrNameLst>
                                          <p:attrName>ppt_x</p:attrName>
                                        </p:attrNameLst>
                                      </p:cBhvr>
                                      <p:tavLst>
                                        <p:tav tm="0">
                                          <p:val>
                                            <p:strVal val="1+#ppt_w/2"/>
                                          </p:val>
                                        </p:tav>
                                        <p:tav tm="100000">
                                          <p:val>
                                            <p:strVal val="#ppt_x"/>
                                          </p:val>
                                        </p:tav>
                                      </p:tavLst>
                                    </p:anim>
                                    <p:anim calcmode="lin" valueType="num">
                                      <p:cBhvr additive="base">
                                        <p:cTn id="26" dur="500" fill="hold"/>
                                        <p:tgtEl>
                                          <p:spTgt spid="172038"/>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72035"/>
                                        </p:tgtEl>
                                        <p:attrNameLst>
                                          <p:attrName>style.visibility</p:attrName>
                                        </p:attrNameLst>
                                      </p:cBhvr>
                                      <p:to>
                                        <p:strVal val="visible"/>
                                      </p:to>
                                    </p:set>
                                    <p:anim calcmode="lin" valueType="num">
                                      <p:cBhvr additive="base">
                                        <p:cTn id="31" dur="500" fill="hold"/>
                                        <p:tgtEl>
                                          <p:spTgt spid="172035"/>
                                        </p:tgtEl>
                                        <p:attrNameLst>
                                          <p:attrName>ppt_x</p:attrName>
                                        </p:attrNameLst>
                                      </p:cBhvr>
                                      <p:tavLst>
                                        <p:tav tm="0">
                                          <p:val>
                                            <p:strVal val="1+#ppt_w/2"/>
                                          </p:val>
                                        </p:tav>
                                        <p:tav tm="100000">
                                          <p:val>
                                            <p:strVal val="#ppt_x"/>
                                          </p:val>
                                        </p:tav>
                                      </p:tavLst>
                                    </p:anim>
                                    <p:anim calcmode="lin" valueType="num">
                                      <p:cBhvr additive="base">
                                        <p:cTn id="32" dur="500" fill="hold"/>
                                        <p:tgtEl>
                                          <p:spTgt spid="1720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P spid="172036" grpId="0" autoUpdateAnimBg="0"/>
      <p:bldP spid="172037" grpId="0" autoUpdateAnimBg="0"/>
      <p:bldP spid="17203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1524000" y="5334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990099"/>
                </a:solidFill>
                <a:latin typeface="Bookman Old Style" charset="0"/>
              </a:rPr>
              <a:t>Usuarios finales avanzados</a:t>
            </a:r>
          </a:p>
        </p:txBody>
      </p:sp>
      <p:sp>
        <p:nvSpPr>
          <p:cNvPr id="173059" name="Rectangle 3"/>
          <p:cNvSpPr>
            <a:spLocks noChangeArrowheads="1"/>
          </p:cNvSpPr>
          <p:nvPr/>
        </p:nvSpPr>
        <p:spPr bwMode="auto">
          <a:xfrm>
            <a:off x="1524000" y="2281239"/>
            <a:ext cx="9144000"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4800">
                <a:latin typeface="Bookman Old Style" charset="0"/>
              </a:rPr>
              <a:t>Estos son los ingenieros, científicos, analistas de negocios y otros.</a:t>
            </a:r>
          </a:p>
        </p:txBody>
      </p:sp>
    </p:spTree>
    <p:extLst>
      <p:ext uri="{BB962C8B-B14F-4D97-AF65-F5344CB8AC3E}">
        <p14:creationId xmlns:p14="http://schemas.microsoft.com/office/powerpoint/2010/main" val="576731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additive="base">
                                        <p:cTn id="7" dur="500" fill="hold"/>
                                        <p:tgtEl>
                                          <p:spTgt spid="173058"/>
                                        </p:tgtEl>
                                        <p:attrNameLst>
                                          <p:attrName>ppt_x</p:attrName>
                                        </p:attrNameLst>
                                      </p:cBhvr>
                                      <p:tavLst>
                                        <p:tav tm="0">
                                          <p:val>
                                            <p:strVal val="1+#ppt_w/2"/>
                                          </p:val>
                                        </p:tav>
                                        <p:tav tm="100000">
                                          <p:val>
                                            <p:strVal val="#ppt_x"/>
                                          </p:val>
                                        </p:tav>
                                      </p:tavLst>
                                    </p:anim>
                                    <p:anim calcmode="lin" valueType="num">
                                      <p:cBhvr additive="base">
                                        <p:cTn id="8" dur="500" fill="hold"/>
                                        <p:tgtEl>
                                          <p:spTgt spid="17305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3059"/>
                                        </p:tgtEl>
                                        <p:attrNameLst>
                                          <p:attrName>style.visibility</p:attrName>
                                        </p:attrNameLst>
                                      </p:cBhvr>
                                      <p:to>
                                        <p:strVal val="visible"/>
                                      </p:to>
                                    </p:set>
                                    <p:anim calcmode="lin" valueType="num">
                                      <p:cBhvr additive="base">
                                        <p:cTn id="13" dur="500" fill="hold"/>
                                        <p:tgtEl>
                                          <p:spTgt spid="173059"/>
                                        </p:tgtEl>
                                        <p:attrNameLst>
                                          <p:attrName>ppt_x</p:attrName>
                                        </p:attrNameLst>
                                      </p:cBhvr>
                                      <p:tavLst>
                                        <p:tav tm="0">
                                          <p:val>
                                            <p:strVal val="1+#ppt_w/2"/>
                                          </p:val>
                                        </p:tav>
                                        <p:tav tm="100000">
                                          <p:val>
                                            <p:strVal val="#ppt_x"/>
                                          </p:val>
                                        </p:tav>
                                      </p:tavLst>
                                    </p:anim>
                                    <p:anim calcmode="lin" valueType="num">
                                      <p:cBhvr additive="base">
                                        <p:cTn id="14" dur="500" fill="hold"/>
                                        <p:tgtEl>
                                          <p:spTgt spid="173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1524000" y="5334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762000" algn="l">
              <a:spcBef>
                <a:spcPct val="0"/>
              </a:spcBef>
              <a:defRPr sz="2400">
                <a:solidFill>
                  <a:schemeClr val="tx1"/>
                </a:solidFill>
                <a:latin typeface="Times New Roman" charset="0"/>
              </a:defRPr>
            </a:lvl1pPr>
            <a:lvl2pPr marL="952500" algn="l">
              <a:spcBef>
                <a:spcPct val="0"/>
              </a:spcBef>
              <a:defRPr sz="2400">
                <a:solidFill>
                  <a:schemeClr val="tx1"/>
                </a:solidFill>
                <a:latin typeface="Times New Roman" charset="0"/>
              </a:defRPr>
            </a:lvl2pPr>
            <a:lvl3pPr marL="11430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50000"/>
              </a:spcBef>
              <a:buFontTx/>
              <a:buChar char="•"/>
            </a:pPr>
            <a:r>
              <a:rPr lang="es-ES_tradnl" altLang="es-ES_tradnl" sz="4800">
                <a:solidFill>
                  <a:srgbClr val="990099"/>
                </a:solidFill>
                <a:latin typeface="Bookman Old Style" charset="0"/>
              </a:rPr>
              <a:t>Usuarios autónomos</a:t>
            </a:r>
          </a:p>
        </p:txBody>
      </p:sp>
      <p:sp>
        <p:nvSpPr>
          <p:cNvPr id="174083" name="Rectangle 3"/>
          <p:cNvSpPr>
            <a:spLocks noChangeArrowheads="1"/>
          </p:cNvSpPr>
          <p:nvPr/>
        </p:nvSpPr>
        <p:spPr bwMode="auto">
          <a:xfrm>
            <a:off x="1524000" y="1752600"/>
            <a:ext cx="91440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762000" algn="l">
              <a:spcBef>
                <a:spcPct val="0"/>
              </a:spcBef>
              <a:defRPr sz="2400">
                <a:solidFill>
                  <a:schemeClr val="tx1"/>
                </a:solidFill>
                <a:latin typeface="Times New Roman" charset="0"/>
              </a:defRPr>
            </a:lvl1pPr>
            <a:lvl2pPr marL="1809750" algn="l">
              <a:spcBef>
                <a:spcPct val="0"/>
              </a:spcBef>
              <a:defRPr sz="2400">
                <a:solidFill>
                  <a:schemeClr val="tx1"/>
                </a:solidFill>
                <a:latin typeface="Times New Roman" charset="0"/>
              </a:defRPr>
            </a:lvl2pPr>
            <a:lvl3pPr marL="2000250" algn="l">
              <a:spcBef>
                <a:spcPct val="0"/>
              </a:spcBef>
              <a:defRPr sz="2400">
                <a:solidFill>
                  <a:schemeClr val="tx1"/>
                </a:solidFill>
                <a:latin typeface="Times New Roman" charset="0"/>
              </a:defRPr>
            </a:lvl3pPr>
            <a:lvl4pPr marL="2190750" algn="l">
              <a:spcBef>
                <a:spcPct val="0"/>
              </a:spcBef>
              <a:defRPr sz="2400">
                <a:solidFill>
                  <a:schemeClr val="tx1"/>
                </a:solidFill>
                <a:latin typeface="Times New Roman" charset="0"/>
              </a:defRPr>
            </a:lvl4pPr>
            <a:lvl5pPr marL="2381250" algn="l">
              <a:spcBef>
                <a:spcPct val="0"/>
              </a:spcBef>
              <a:defRPr sz="2400">
                <a:solidFill>
                  <a:schemeClr val="tx1"/>
                </a:solidFill>
                <a:latin typeface="Times New Roman" charset="0"/>
              </a:defRPr>
            </a:lvl5pPr>
            <a:lvl6pPr marL="2838450" eaLnBrk="0" fontAlgn="base" hangingPunct="0">
              <a:spcBef>
                <a:spcPct val="0"/>
              </a:spcBef>
              <a:spcAft>
                <a:spcPct val="0"/>
              </a:spcAft>
              <a:defRPr sz="2400">
                <a:solidFill>
                  <a:schemeClr val="tx1"/>
                </a:solidFill>
                <a:latin typeface="Times New Roman" charset="0"/>
              </a:defRPr>
            </a:lvl6pPr>
            <a:lvl7pPr marL="3295650" eaLnBrk="0" fontAlgn="base" hangingPunct="0">
              <a:spcBef>
                <a:spcPct val="0"/>
              </a:spcBef>
              <a:spcAft>
                <a:spcPct val="0"/>
              </a:spcAft>
              <a:defRPr sz="2400">
                <a:solidFill>
                  <a:schemeClr val="tx1"/>
                </a:solidFill>
                <a:latin typeface="Times New Roman" charset="0"/>
              </a:defRPr>
            </a:lvl7pPr>
            <a:lvl8pPr marL="3752850" eaLnBrk="0" fontAlgn="base" hangingPunct="0">
              <a:spcBef>
                <a:spcPct val="0"/>
              </a:spcBef>
              <a:spcAft>
                <a:spcPct val="0"/>
              </a:spcAft>
              <a:defRPr sz="2400">
                <a:solidFill>
                  <a:schemeClr val="tx1"/>
                </a:solidFill>
                <a:latin typeface="Times New Roman" charset="0"/>
              </a:defRPr>
            </a:lvl8pPr>
            <a:lvl9pPr marL="4210050" eaLnBrk="0" fontAlgn="base" hangingPunct="0">
              <a:spcBef>
                <a:spcPct val="0"/>
              </a:spcBef>
              <a:spcAft>
                <a:spcPct val="0"/>
              </a:spcAft>
              <a:defRPr sz="2400">
                <a:solidFill>
                  <a:schemeClr val="tx1"/>
                </a:solidFill>
                <a:latin typeface="Times New Roman" charset="0"/>
              </a:defRPr>
            </a:lvl9pPr>
          </a:lstStyle>
          <a:p>
            <a:pPr>
              <a:spcBef>
                <a:spcPct val="50000"/>
              </a:spcBef>
            </a:pPr>
            <a:r>
              <a:rPr lang="es-ES_tradnl" altLang="es-ES_tradnl" sz="4800">
                <a:latin typeface="Bookman Old Style" charset="0"/>
              </a:rPr>
              <a:t>Emplean BD personalizadas gracias a los paquetes de programas comerciales que cuentan con fácil uso, basados en menús o gráficos.</a:t>
            </a:r>
          </a:p>
        </p:txBody>
      </p:sp>
    </p:spTree>
    <p:extLst>
      <p:ext uri="{BB962C8B-B14F-4D97-AF65-F5344CB8AC3E}">
        <p14:creationId xmlns:p14="http://schemas.microsoft.com/office/powerpoint/2010/main" val="1536369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 calcmode="lin" valueType="num">
                                      <p:cBhvr additive="base">
                                        <p:cTn id="7" dur="500" fill="hold"/>
                                        <p:tgtEl>
                                          <p:spTgt spid="174082"/>
                                        </p:tgtEl>
                                        <p:attrNameLst>
                                          <p:attrName>ppt_x</p:attrName>
                                        </p:attrNameLst>
                                      </p:cBhvr>
                                      <p:tavLst>
                                        <p:tav tm="0">
                                          <p:val>
                                            <p:strVal val="1+#ppt_w/2"/>
                                          </p:val>
                                        </p:tav>
                                        <p:tav tm="100000">
                                          <p:val>
                                            <p:strVal val="#ppt_x"/>
                                          </p:val>
                                        </p:tav>
                                      </p:tavLst>
                                    </p:anim>
                                    <p:anim calcmode="lin" valueType="num">
                                      <p:cBhvr additive="base">
                                        <p:cTn id="8" dur="500" fill="hold"/>
                                        <p:tgtEl>
                                          <p:spTgt spid="1740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74083"/>
                                        </p:tgtEl>
                                        <p:attrNameLst>
                                          <p:attrName>style.visibility</p:attrName>
                                        </p:attrNameLst>
                                      </p:cBhvr>
                                      <p:to>
                                        <p:strVal val="visible"/>
                                      </p:to>
                                    </p:set>
                                    <p:anim calcmode="lin" valueType="num">
                                      <p:cBhvr additive="base">
                                        <p:cTn id="13" dur="500" fill="hold"/>
                                        <p:tgtEl>
                                          <p:spTgt spid="174083"/>
                                        </p:tgtEl>
                                        <p:attrNameLst>
                                          <p:attrName>ppt_x</p:attrName>
                                        </p:attrNameLst>
                                      </p:cBhvr>
                                      <p:tavLst>
                                        <p:tav tm="0">
                                          <p:val>
                                            <p:strVal val="1+#ppt_w/2"/>
                                          </p:val>
                                        </p:tav>
                                        <p:tav tm="100000">
                                          <p:val>
                                            <p:strVal val="#ppt_x"/>
                                          </p:val>
                                        </p:tav>
                                      </p:tavLst>
                                    </p:anim>
                                    <p:anim calcmode="lin" valueType="num">
                                      <p:cBhvr additive="base">
                                        <p:cTn id="14" dur="500" fill="hold"/>
                                        <p:tgtEl>
                                          <p:spTgt spid="1740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utoUpdateAnimBg="0"/>
      <p:bldP spid="17408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524000" y="3048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400" b="1" u="sng">
                <a:solidFill>
                  <a:srgbClr val="FF00FF"/>
                </a:solidFill>
              </a:rPr>
              <a:t>Analistas de Sistemas</a:t>
            </a:r>
          </a:p>
        </p:txBody>
      </p:sp>
      <p:sp>
        <p:nvSpPr>
          <p:cNvPr id="175107" name="Text Box 3"/>
          <p:cNvSpPr txBox="1">
            <a:spLocks noChangeArrowheads="1"/>
          </p:cNvSpPr>
          <p:nvPr/>
        </p:nvSpPr>
        <p:spPr bwMode="auto">
          <a:xfrm>
            <a:off x="1524000" y="129540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Determinan los requerimientos de los usuarios finales</a:t>
            </a:r>
          </a:p>
        </p:txBody>
      </p:sp>
      <p:sp>
        <p:nvSpPr>
          <p:cNvPr id="175108" name="Text Box 4"/>
          <p:cNvSpPr txBox="1">
            <a:spLocks noChangeArrowheads="1"/>
          </p:cNvSpPr>
          <p:nvPr/>
        </p:nvSpPr>
        <p:spPr bwMode="auto">
          <a:xfrm>
            <a:off x="1524000" y="3581400"/>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Desarrollan especificaciones para transacciones programadas que satisfagan dichos requerimientos.</a:t>
            </a:r>
          </a:p>
        </p:txBody>
      </p:sp>
    </p:spTree>
    <p:extLst>
      <p:ext uri="{BB962C8B-B14F-4D97-AF65-F5344CB8AC3E}">
        <p14:creationId xmlns:p14="http://schemas.microsoft.com/office/powerpoint/2010/main" val="419655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 calcmode="lin" valueType="num">
                                      <p:cBhvr additive="base">
                                        <p:cTn id="13" dur="500" fill="hold"/>
                                        <p:tgtEl>
                                          <p:spTgt spid="175107"/>
                                        </p:tgtEl>
                                        <p:attrNameLst>
                                          <p:attrName>ppt_x</p:attrName>
                                        </p:attrNameLst>
                                      </p:cBhvr>
                                      <p:tavLst>
                                        <p:tav tm="0">
                                          <p:val>
                                            <p:strVal val="1+#ppt_w/2"/>
                                          </p:val>
                                        </p:tav>
                                        <p:tav tm="100000">
                                          <p:val>
                                            <p:strVal val="#ppt_x"/>
                                          </p:val>
                                        </p:tav>
                                      </p:tavLst>
                                    </p:anim>
                                    <p:anim calcmode="lin" valueType="num">
                                      <p:cBhvr additive="base">
                                        <p:cTn id="14"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75108"/>
                                        </p:tgtEl>
                                        <p:attrNameLst>
                                          <p:attrName>style.visibility</p:attrName>
                                        </p:attrNameLst>
                                      </p:cBhvr>
                                      <p:to>
                                        <p:strVal val="visible"/>
                                      </p:to>
                                    </p:set>
                                    <p:anim calcmode="lin" valueType="num">
                                      <p:cBhvr additive="base">
                                        <p:cTn id="19" dur="500" fill="hold"/>
                                        <p:tgtEl>
                                          <p:spTgt spid="175108"/>
                                        </p:tgtEl>
                                        <p:attrNameLst>
                                          <p:attrName>ppt_x</p:attrName>
                                        </p:attrNameLst>
                                      </p:cBhvr>
                                      <p:tavLst>
                                        <p:tav tm="0">
                                          <p:val>
                                            <p:strVal val="1+#ppt_w/2"/>
                                          </p:val>
                                        </p:tav>
                                        <p:tav tm="100000">
                                          <p:val>
                                            <p:strVal val="#ppt_x"/>
                                          </p:val>
                                        </p:tav>
                                      </p:tavLst>
                                    </p:anim>
                                    <p:anim calcmode="lin" valueType="num">
                                      <p:cBhvr additive="base">
                                        <p:cTn id="20" dur="500" fill="hold"/>
                                        <p:tgtEl>
                                          <p:spTgt spid="175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1501776" y="76201"/>
            <a:ext cx="746185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s-ES_tradnl" altLang="es-ES_tradnl" sz="4400" b="1" u="sng">
                <a:solidFill>
                  <a:srgbClr val="FF00FF"/>
                </a:solidFill>
              </a:rPr>
              <a:t>Programadores de aplicaciones</a:t>
            </a:r>
          </a:p>
        </p:txBody>
      </p:sp>
      <p:sp>
        <p:nvSpPr>
          <p:cNvPr id="176131" name="Text Box 3"/>
          <p:cNvSpPr txBox="1">
            <a:spLocks noChangeArrowheads="1"/>
          </p:cNvSpPr>
          <p:nvPr/>
        </p:nvSpPr>
        <p:spPr bwMode="auto">
          <a:xfrm>
            <a:off x="1524000" y="13081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4800"/>
              <a:t>Implementan esas especificaciones en forma de programas, y luego prueban, depuran, documentan y mantienen las transacciones programadas.</a:t>
            </a:r>
          </a:p>
        </p:txBody>
      </p:sp>
    </p:spTree>
    <p:extLst>
      <p:ext uri="{BB962C8B-B14F-4D97-AF65-F5344CB8AC3E}">
        <p14:creationId xmlns:p14="http://schemas.microsoft.com/office/powerpoint/2010/main" val="810700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 calcmode="lin" valueType="num">
                                      <p:cBhvr additive="base">
                                        <p:cTn id="7" dur="500" fill="hold"/>
                                        <p:tgtEl>
                                          <p:spTgt spid="176130"/>
                                        </p:tgtEl>
                                        <p:attrNameLst>
                                          <p:attrName>ppt_x</p:attrName>
                                        </p:attrNameLst>
                                      </p:cBhvr>
                                      <p:tavLst>
                                        <p:tav tm="0">
                                          <p:val>
                                            <p:strVal val="1+#ppt_w/2"/>
                                          </p:val>
                                        </p:tav>
                                        <p:tav tm="100000">
                                          <p:val>
                                            <p:strVal val="#ppt_x"/>
                                          </p:val>
                                        </p:tav>
                                      </p:tavLst>
                                    </p:anim>
                                    <p:anim calcmode="lin" valueType="num">
                                      <p:cBhvr additive="base">
                                        <p:cTn id="8" dur="500" fill="hold"/>
                                        <p:tgtEl>
                                          <p:spTgt spid="1761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PEGI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76131"/>
                                        </p:tgtEl>
                                        <p:attrNameLst>
                                          <p:attrName>style.visibility</p:attrName>
                                        </p:attrNameLst>
                                      </p:cBhvr>
                                      <p:to>
                                        <p:strVal val="visible"/>
                                      </p:to>
                                    </p:set>
                                    <p:anim calcmode="lin" valueType="num">
                                      <p:cBhvr additive="base">
                                        <p:cTn id="13" dur="500" fill="hold"/>
                                        <p:tgtEl>
                                          <p:spTgt spid="176131"/>
                                        </p:tgtEl>
                                        <p:attrNameLst>
                                          <p:attrName>ppt_x</p:attrName>
                                        </p:attrNameLst>
                                      </p:cBhvr>
                                      <p:tavLst>
                                        <p:tav tm="0">
                                          <p:val>
                                            <p:strVal val="1+#ppt_w/2"/>
                                          </p:val>
                                        </p:tav>
                                        <p:tav tm="100000">
                                          <p:val>
                                            <p:strVal val="#ppt_x"/>
                                          </p:val>
                                        </p:tav>
                                      </p:tavLst>
                                    </p:anim>
                                    <p:anim calcmode="lin" valueType="num">
                                      <p:cBhvr additive="base">
                                        <p:cTn id="14" dur="500" fill="hold"/>
                                        <p:tgtEl>
                                          <p:spTgt spid="1761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524000" y="1752600"/>
            <a:ext cx="914400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s-ES_tradnl" altLang="es-ES_tradnl" sz="6600" b="1">
                <a:solidFill>
                  <a:srgbClr val="FF3399"/>
                </a:solidFill>
              </a:rPr>
              <a:t>Implicaciones del enfoque de bases de datos</a:t>
            </a:r>
          </a:p>
        </p:txBody>
      </p:sp>
    </p:spTree>
    <p:extLst>
      <p:ext uri="{BB962C8B-B14F-4D97-AF65-F5344CB8AC3E}">
        <p14:creationId xmlns:p14="http://schemas.microsoft.com/office/powerpoint/2010/main" val="18004249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iterate type="wd">
                                    <p:tmPct val="100000"/>
                                  </p:iterate>
                                  <p:childTnLst>
                                    <p:set>
                                      <p:cBhvr>
                                        <p:cTn id="6" dur="1" fill="hold">
                                          <p:stCondLst>
                                            <p:cond delay="0"/>
                                          </p:stCondLst>
                                        </p:cTn>
                                        <p:tgtEl>
                                          <p:spTgt spid="95234"/>
                                        </p:tgtEl>
                                        <p:attrNameLst>
                                          <p:attrName>style.visibility</p:attrName>
                                        </p:attrNameLst>
                                      </p:cBhvr>
                                      <p:to>
                                        <p:strVal val="visible"/>
                                      </p:to>
                                    </p:set>
                                    <p:anim calcmode="lin" valueType="num">
                                      <p:cBhvr>
                                        <p:cTn id="7" dur="1000" fill="hold"/>
                                        <p:tgtEl>
                                          <p:spTgt spid="95234"/>
                                        </p:tgtEl>
                                        <p:attrNameLst>
                                          <p:attrName>ppt_w</p:attrName>
                                        </p:attrNameLst>
                                      </p:cBhvr>
                                      <p:tavLst>
                                        <p:tav tm="0" fmla="#ppt_w*sin(2.5*pi*$)">
                                          <p:val>
                                            <p:fltVal val="0"/>
                                          </p:val>
                                        </p:tav>
                                        <p:tav tm="100000">
                                          <p:val>
                                            <p:fltVal val="1"/>
                                          </p:val>
                                        </p:tav>
                                      </p:tavLst>
                                    </p:anim>
                                    <p:anim calcmode="lin" valueType="num">
                                      <p:cBhvr>
                                        <p:cTn id="8" dur="1000" fill="hold"/>
                                        <p:tgtEl>
                                          <p:spTgt spid="9523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DINER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371600" y="168275"/>
            <a:ext cx="937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Potencial para imponer normas </a:t>
            </a:r>
          </a:p>
        </p:txBody>
      </p:sp>
      <p:sp>
        <p:nvSpPr>
          <p:cNvPr id="96260" name="Rectangle 4"/>
          <p:cNvSpPr>
            <a:spLocks noChangeArrowheads="1"/>
          </p:cNvSpPr>
          <p:nvPr/>
        </p:nvSpPr>
        <p:spPr bwMode="auto">
          <a:xfrm>
            <a:off x="1524000" y="1141413"/>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buFontTx/>
              <a:buChar char="•"/>
            </a:pPr>
            <a:r>
              <a:rPr lang="es-ES_tradnl" altLang="es-ES_tradnl" sz="4800"/>
              <a:t>El DBA debe definir e imponer normas a  los usuarios de la BD.</a:t>
            </a:r>
          </a:p>
        </p:txBody>
      </p:sp>
      <p:sp>
        <p:nvSpPr>
          <p:cNvPr id="96261" name="Rectangle 5"/>
          <p:cNvSpPr>
            <a:spLocks noChangeArrowheads="1"/>
          </p:cNvSpPr>
          <p:nvPr/>
        </p:nvSpPr>
        <p:spPr bwMode="auto">
          <a:xfrm>
            <a:off x="1524000" y="3429001"/>
            <a:ext cx="9144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buFontTx/>
              <a:buChar char="•"/>
            </a:pPr>
            <a:r>
              <a:rPr lang="es-ES_tradnl" altLang="es-ES_tradnl" sz="4800"/>
              <a:t>Esto facilita la comunicación y cooperación entre diversos departamentos, proyectos y usuarios de esa organización.</a:t>
            </a:r>
          </a:p>
        </p:txBody>
      </p:sp>
    </p:spTree>
    <p:extLst>
      <p:ext uri="{BB962C8B-B14F-4D97-AF65-F5344CB8AC3E}">
        <p14:creationId xmlns:p14="http://schemas.microsoft.com/office/powerpoint/2010/main" val="16979517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300" fill="hold"/>
                                        <p:tgtEl>
                                          <p:spTgt spid="96258"/>
                                        </p:tgtEl>
                                        <p:attrNameLst>
                                          <p:attrName>ppt_x</p:attrName>
                                        </p:attrNameLst>
                                      </p:cBhvr>
                                      <p:tavLst>
                                        <p:tav tm="0">
                                          <p:val>
                                            <p:strVal val="1+#ppt_w/2"/>
                                          </p:val>
                                        </p:tav>
                                        <p:tav tm="100000">
                                          <p:val>
                                            <p:strVal val="#ppt_x"/>
                                          </p:val>
                                        </p:tav>
                                      </p:tavLst>
                                    </p:anim>
                                    <p:anim calcmode="lin" valueType="num">
                                      <p:cBhvr additive="base">
                                        <p:cTn id="8" dur="300" fill="hold"/>
                                        <p:tgtEl>
                                          <p:spTgt spid="9625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60"/>
                                        </p:tgtEl>
                                        <p:attrNameLst>
                                          <p:attrName>style.visibility</p:attrName>
                                        </p:attrNameLst>
                                      </p:cBhvr>
                                      <p:to>
                                        <p:strVal val="visible"/>
                                      </p:to>
                                    </p:set>
                                    <p:anim calcmode="lin" valueType="num">
                                      <p:cBhvr additive="base">
                                        <p:cTn id="13" dur="500" fill="hold"/>
                                        <p:tgtEl>
                                          <p:spTgt spid="96260"/>
                                        </p:tgtEl>
                                        <p:attrNameLst>
                                          <p:attrName>ppt_x</p:attrName>
                                        </p:attrNameLst>
                                      </p:cBhvr>
                                      <p:tavLst>
                                        <p:tav tm="0">
                                          <p:val>
                                            <p:strVal val="#ppt_x"/>
                                          </p:val>
                                        </p:tav>
                                        <p:tav tm="100000">
                                          <p:val>
                                            <p:strVal val="#ppt_x"/>
                                          </p:val>
                                        </p:tav>
                                      </p:tavLst>
                                    </p:anim>
                                    <p:anim calcmode="lin" valueType="num">
                                      <p:cBhvr additive="base">
                                        <p:cTn id="14"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6261"/>
                                        </p:tgtEl>
                                        <p:attrNameLst>
                                          <p:attrName>style.visibility</p:attrName>
                                        </p:attrNameLst>
                                      </p:cBhvr>
                                      <p:to>
                                        <p:strVal val="visible"/>
                                      </p:to>
                                    </p:set>
                                    <p:anim calcmode="lin" valueType="num">
                                      <p:cBhvr additive="base">
                                        <p:cTn id="19" dur="500" fill="hold"/>
                                        <p:tgtEl>
                                          <p:spTgt spid="96261"/>
                                        </p:tgtEl>
                                        <p:attrNameLst>
                                          <p:attrName>ppt_x</p:attrName>
                                        </p:attrNameLst>
                                      </p:cBhvr>
                                      <p:tavLst>
                                        <p:tav tm="0">
                                          <p:val>
                                            <p:strVal val="1+#ppt_w/2"/>
                                          </p:val>
                                        </p:tav>
                                        <p:tav tm="100000">
                                          <p:val>
                                            <p:strVal val="#ppt_x"/>
                                          </p:val>
                                        </p:tav>
                                      </p:tavLst>
                                    </p:anim>
                                    <p:anim calcmode="lin" valueType="num">
                                      <p:cBhvr additive="base">
                                        <p:cTn id="20"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60" grpId="0" autoUpdateAnimBg="0"/>
      <p:bldP spid="96261"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524000" y="8382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buFontTx/>
              <a:buChar char="•"/>
            </a:pPr>
            <a:r>
              <a:rPr lang="es-ES_tradnl" altLang="es-ES_tradnl" sz="4800"/>
              <a:t>Es posible definir normas para los nombres y formatos de información, para los formatos de presentación, para la estructura de los informes, para la terminología. </a:t>
            </a:r>
          </a:p>
        </p:txBody>
      </p:sp>
    </p:spTree>
    <p:extLst>
      <p:ext uri="{BB962C8B-B14F-4D97-AF65-F5344CB8AC3E}">
        <p14:creationId xmlns:p14="http://schemas.microsoft.com/office/powerpoint/2010/main" val="1712999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iterate type="wd">
                                    <p:tmPct val="100000"/>
                                  </p:iterate>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300" fill="hold"/>
                                        <p:tgtEl>
                                          <p:spTgt spid="97282"/>
                                        </p:tgtEl>
                                        <p:attrNameLst>
                                          <p:attrName>ppt_x</p:attrName>
                                        </p:attrNameLst>
                                      </p:cBhvr>
                                      <p:tavLst>
                                        <p:tav tm="0">
                                          <p:val>
                                            <p:strVal val="0-#ppt_w/2"/>
                                          </p:val>
                                        </p:tav>
                                        <p:tav tm="100000">
                                          <p:val>
                                            <p:strVal val="#ppt_x"/>
                                          </p:val>
                                        </p:tav>
                                      </p:tavLst>
                                    </p:anim>
                                    <p:anim calcmode="lin" valueType="num">
                                      <p:cBhvr additive="base">
                                        <p:cTn id="8" dur="300" fill="hold"/>
                                        <p:tgtEl>
                                          <p:spTgt spid="97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524000" y="2286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71500" indent="-571500" algn="l">
              <a:spcBef>
                <a:spcPct val="0"/>
              </a:spcBef>
              <a:defRPr sz="2400">
                <a:solidFill>
                  <a:schemeClr val="tx1"/>
                </a:solidFill>
                <a:latin typeface="Times New Roman" charset="0"/>
              </a:defRPr>
            </a:lvl1pPr>
            <a:lvl2pPr marL="762000" algn="l">
              <a:spcBef>
                <a:spcPct val="0"/>
              </a:spcBef>
              <a:defRPr sz="2400">
                <a:solidFill>
                  <a:schemeClr val="tx1"/>
                </a:solidFill>
                <a:latin typeface="Times New Roman" charset="0"/>
              </a:defRPr>
            </a:lvl2pPr>
            <a:lvl3pPr marL="95250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50000"/>
              </a:spcBef>
            </a:pPr>
            <a:r>
              <a:rPr lang="es-ES_tradnl" altLang="es-ES_tradnl" sz="4400" b="1" u="sng">
                <a:solidFill>
                  <a:srgbClr val="FF00FF"/>
                </a:solidFill>
                <a:latin typeface="Bookman Old Style" charset="0"/>
              </a:rPr>
              <a:t>Menor tiempo de creación de aplicaciones</a:t>
            </a:r>
          </a:p>
        </p:txBody>
      </p:sp>
      <p:sp>
        <p:nvSpPr>
          <p:cNvPr id="98308" name="Rectangle 4"/>
          <p:cNvSpPr>
            <a:spLocks noChangeArrowheads="1"/>
          </p:cNvSpPr>
          <p:nvPr/>
        </p:nvSpPr>
        <p:spPr bwMode="auto">
          <a:xfrm>
            <a:off x="1524000" y="2589214"/>
            <a:ext cx="9144000"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66750" indent="-666750" algn="l">
              <a:spcBef>
                <a:spcPct val="0"/>
              </a:spcBef>
              <a:defRPr sz="2400">
                <a:solidFill>
                  <a:schemeClr val="tx1"/>
                </a:solidFill>
                <a:latin typeface="Times New Roman" charset="0"/>
              </a:defRPr>
            </a:lvl1pPr>
            <a:lvl2pPr marL="857250" algn="l">
              <a:spcBef>
                <a:spcPct val="0"/>
              </a:spcBef>
              <a:defRPr sz="2400">
                <a:solidFill>
                  <a:schemeClr val="tx1"/>
                </a:solidFill>
                <a:latin typeface="Times New Roman" charset="0"/>
              </a:defRPr>
            </a:lvl2pPr>
            <a:lvl3pPr marL="1047750" algn="l">
              <a:spcBef>
                <a:spcPct val="0"/>
              </a:spcBef>
              <a:defRPr sz="2400">
                <a:solidFill>
                  <a:schemeClr val="tx1"/>
                </a:solidFill>
                <a:latin typeface="Times New Roman" charset="0"/>
              </a:defRPr>
            </a:lvl3pPr>
            <a:lvl4pPr algn="l">
              <a:spcBef>
                <a:spcPct val="0"/>
              </a:spcBef>
              <a:defRPr sz="2400">
                <a:solidFill>
                  <a:schemeClr val="tx1"/>
                </a:solidFill>
                <a:latin typeface="Times New Roman" charset="0"/>
              </a:defRPr>
            </a:lvl4pPr>
            <a:lvl5pPr algn="l">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spcBef>
                <a:spcPct val="20000"/>
              </a:spcBef>
              <a:buFontTx/>
              <a:buChar char="•"/>
            </a:pPr>
            <a:r>
              <a:rPr lang="es-ES_tradnl" altLang="es-ES_tradnl" sz="4800">
                <a:latin typeface="Bookman Old Style" charset="0"/>
              </a:rPr>
              <a:t>La creación de una aplicación nueva requiere muy poco tiempo.</a:t>
            </a:r>
          </a:p>
        </p:txBody>
      </p:sp>
    </p:spTree>
    <p:extLst>
      <p:ext uri="{BB962C8B-B14F-4D97-AF65-F5344CB8AC3E}">
        <p14:creationId xmlns:p14="http://schemas.microsoft.com/office/powerpoint/2010/main" val="12181693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iterate type="wd">
                                    <p:tmPct val="100000"/>
                                  </p:iterate>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300" fill="hold"/>
                                        <p:tgtEl>
                                          <p:spTgt spid="98306"/>
                                        </p:tgtEl>
                                        <p:attrNameLst>
                                          <p:attrName>ppt_x</p:attrName>
                                        </p:attrNameLst>
                                      </p:cBhvr>
                                      <p:tavLst>
                                        <p:tav tm="0">
                                          <p:val>
                                            <p:strVal val="1+#ppt_w/2"/>
                                          </p:val>
                                        </p:tav>
                                        <p:tav tm="100000">
                                          <p:val>
                                            <p:strVal val="#ppt_x"/>
                                          </p:val>
                                        </p:tav>
                                      </p:tavLst>
                                    </p:anim>
                                    <p:anim calcmode="lin" valueType="num">
                                      <p:cBhvr additive="base">
                                        <p:cTn id="8" dur="300" fill="hold"/>
                                        <p:tgtEl>
                                          <p:spTgt spid="9830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8308"/>
                                        </p:tgtEl>
                                        <p:attrNameLst>
                                          <p:attrName>style.visibility</p:attrName>
                                        </p:attrNameLst>
                                      </p:cBhvr>
                                      <p:to>
                                        <p:strVal val="visible"/>
                                      </p:to>
                                    </p:set>
                                    <p:anim calcmode="lin" valueType="num">
                                      <p:cBhvr additive="base">
                                        <p:cTn id="13" dur="500" fill="hold"/>
                                        <p:tgtEl>
                                          <p:spTgt spid="98308"/>
                                        </p:tgtEl>
                                        <p:attrNameLst>
                                          <p:attrName>ppt_x</p:attrName>
                                        </p:attrNameLst>
                                      </p:cBhvr>
                                      <p:tavLst>
                                        <p:tav tm="0">
                                          <p:val>
                                            <p:strVal val="1+#ppt_w/2"/>
                                          </p:val>
                                        </p:tav>
                                        <p:tav tm="100000">
                                          <p:val>
                                            <p:strVal val="#ppt_x"/>
                                          </p:val>
                                        </p:tav>
                                      </p:tavLst>
                                    </p:anim>
                                    <p:anim calcmode="lin" valueType="num">
                                      <p:cBhvr additive="base">
                                        <p:cTn id="14" dur="500" fill="hold"/>
                                        <p:tgtEl>
                                          <p:spTgt spid="98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8"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1" name="Rectangle 3"/>
          <p:cNvSpPr>
            <a:spLocks noChangeArrowheads="1"/>
          </p:cNvSpPr>
          <p:nvPr/>
        </p:nvSpPr>
        <p:spPr bwMode="auto">
          <a:xfrm>
            <a:off x="1524000" y="13716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s-ES_tradnl" altLang="es-ES_tradnl" sz="4800"/>
              <a:t>Diseñar e implementar una nueva BD desde cero puede tardar más que escribir una sola aplicación de archivos especializada;</a:t>
            </a:r>
          </a:p>
        </p:txBody>
      </p:sp>
    </p:spTree>
    <p:extLst>
      <p:ext uri="{BB962C8B-B14F-4D97-AF65-F5344CB8AC3E}">
        <p14:creationId xmlns:p14="http://schemas.microsoft.com/office/powerpoint/2010/main" val="18111291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300" fill="hold"/>
                                        <p:tgtEl>
                                          <p:spTgt spid="99331"/>
                                        </p:tgtEl>
                                        <p:attrNameLst>
                                          <p:attrName>ppt_x</p:attrName>
                                        </p:attrNameLst>
                                      </p:cBhvr>
                                      <p:tavLst>
                                        <p:tav tm="0">
                                          <p:val>
                                            <p:strVal val="1+#ppt_w/2"/>
                                          </p:val>
                                        </p:tav>
                                        <p:tav tm="100000">
                                          <p:val>
                                            <p:strVal val="#ppt_x"/>
                                          </p:val>
                                        </p:tav>
                                      </p:tavLst>
                                    </p:anim>
                                    <p:anim calcmode="lin" valueType="num">
                                      <p:cBhvr additive="base">
                                        <p:cTn id="8" dur="300" fill="hold"/>
                                        <p:tgtEl>
                                          <p:spTgt spid="993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509</TotalTime>
  <Words>3005</Words>
  <Application>Microsoft Macintosh PowerPoint</Application>
  <PresentationFormat>Panorámica</PresentationFormat>
  <Paragraphs>435</Paragraphs>
  <Slides>127</Slides>
  <Notes>0</Notes>
  <HiddenSlides>24</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127</vt:i4>
      </vt:variant>
    </vt:vector>
  </HeadingPairs>
  <TitlesOfParts>
    <vt:vector size="133" baseType="lpstr">
      <vt:lpstr>Arial</vt:lpstr>
      <vt:lpstr>Bookman Old Style</vt:lpstr>
      <vt:lpstr>Monotype Sorts</vt:lpstr>
      <vt:lpstr>Times New Roman</vt:lpstr>
      <vt:lpstr>Tw Cen MT</vt:lpstr>
      <vt:lpstr>Gota</vt:lpstr>
      <vt:lpstr>BASE DE DATOS 2</vt:lpstr>
      <vt:lpstr>Presentación de PowerPoint</vt:lpstr>
      <vt:lpstr>Presentación de PowerPoint</vt:lpstr>
      <vt:lpstr>Conceptos generales </vt:lpstr>
      <vt:lpstr>Conceptos generales</vt:lpstr>
      <vt:lpstr>Elementos de una base de datos</vt:lpstr>
      <vt:lpstr>Actores</vt:lpstr>
      <vt:lpstr>Ventajas al usar bases de datos</vt:lpstr>
      <vt:lpstr>Al no usar bases de datos</vt:lpstr>
      <vt:lpstr>Propiedades de DBMS</vt:lpstr>
      <vt:lpstr>Arquitectura en 3 niveles</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un Sistema de gestión de Bases de Datos (SGBD)?</vt:lpstr>
      <vt:lpstr>Presentación de PowerPoint</vt:lpstr>
      <vt:lpstr>Presentación de PowerPoint</vt:lpstr>
      <vt:lpstr>Para Definir una BD hay que especificar:</vt:lpstr>
      <vt:lpstr>es el proceso de guardar los datos mismos en algún medio de almacenamiento controlado por el SGBD. </vt:lpstr>
      <vt:lpstr>En la manipulación de una BD intervienen funciones como: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Entorno simplificado  de un  Sistema de Bases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Tipos de DBMS</vt:lpstr>
      <vt:lpstr>Estructura de un DBMS</vt:lpstr>
      <vt:lpstr>Porqué no usar DBMS</vt:lpstr>
      <vt:lpstr>Modelos de datos</vt:lpstr>
      <vt:lpstr>Modelos de datos</vt:lpstr>
      <vt:lpstr>Clasificación de modelos de datos</vt:lpstr>
      <vt:lpstr>Lenguajes en ambientes bd</vt:lpstr>
      <vt:lpstr>Tipos de Query Language</vt:lpstr>
      <vt:lpstr>Interfaces en ambientes bd</vt:lpstr>
      <vt:lpstr>Presentación de PowerPoint</vt:lpstr>
      <vt:lpstr>Presentación de PowerPoint</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2</dc:title>
  <dc:creator>Pablo Quezada</dc:creator>
  <cp:lastModifiedBy>Pablo Quezada</cp:lastModifiedBy>
  <cp:revision>10</cp:revision>
  <dcterms:created xsi:type="dcterms:W3CDTF">2017-10-05T16:35:47Z</dcterms:created>
  <dcterms:modified xsi:type="dcterms:W3CDTF">2019-06-04T07:16:20Z</dcterms:modified>
</cp:coreProperties>
</file>