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2bda0ac2f_0_1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2bda0ac2f_0_1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2bda0ac2f_0_1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2bda0ac2f_0_1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2bda0ac2f_0_1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2bda0ac2f_0_1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Decidimos utilizar como </a:t>
            </a:r>
            <a:r>
              <a:rPr lang="es"/>
              <a:t>métrica</a:t>
            </a:r>
            <a:r>
              <a:rPr lang="es"/>
              <a:t> del problema la cantidad de fotones por segundo (maximizarla)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2bda0ac2f_0_1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2bda0ac2f_0_1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Para calcular 10.000.000 </a:t>
            </a:r>
            <a:r>
              <a:rPr lang="es">
                <a:solidFill>
                  <a:schemeClr val="dk1"/>
                </a:solidFill>
              </a:rPr>
              <a:t>números</a:t>
            </a:r>
            <a:r>
              <a:rPr lang="es">
                <a:solidFill>
                  <a:schemeClr val="dk1"/>
                </a:solidFill>
              </a:rPr>
              <a:t> aleatorios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rand() -&gt; 128.909 ms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FAST_RAND() -&gt; 44.005 ms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La función de lehmer es casi 3 veces mas rapida que la standard de 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Explicar optimizaciones realizadas al código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2c28966d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2c28966d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explorar el </a:t>
            </a:r>
            <a:r>
              <a:rPr lang="es"/>
              <a:t>espacio</a:t>
            </a:r>
            <a:r>
              <a:rPr lang="es"/>
              <a:t> de banderas de optimizaciones decidimos utilizar un </a:t>
            </a:r>
            <a:r>
              <a:rPr lang="es"/>
              <a:t>método</a:t>
            </a:r>
            <a:r>
              <a:rPr lang="es"/>
              <a:t> de </a:t>
            </a:r>
            <a:r>
              <a:rPr lang="es"/>
              <a:t>selección</a:t>
            </a:r>
            <a:r>
              <a:rPr lang="es"/>
              <a:t> de variables que es usado en machine learning y adaptarlo a esta problema.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2bda0ac2f_0_1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2bda0ac2f_0_1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2bda0ac2f_0_1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2bda0ac2f_0_1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2bda0ac2f_0_1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2bda0ac2f_0_1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d446a535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d446a535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770900" y="1425500"/>
            <a:ext cx="5602200" cy="15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u="sng">
                <a:solidFill>
                  <a:srgbClr val="20124D"/>
                </a:solidFill>
              </a:rPr>
              <a:t>Laboratorio 1: Tiny MC</a:t>
            </a:r>
            <a:endParaRPr sz="4000" u="sng">
              <a:solidFill>
                <a:srgbClr val="20124D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6039250" y="3698150"/>
            <a:ext cx="1987800" cy="7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0124D"/>
                </a:solidFill>
              </a:rPr>
              <a:t>In</a:t>
            </a:r>
            <a:r>
              <a:rPr lang="es">
                <a:solidFill>
                  <a:srgbClr val="20124D"/>
                </a:solidFill>
              </a:rPr>
              <a:t>tegrantes:</a:t>
            </a:r>
            <a:endParaRPr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0124D"/>
                </a:solidFill>
              </a:rPr>
              <a:t>- </a:t>
            </a:r>
            <a:r>
              <a:rPr lang="es">
                <a:solidFill>
                  <a:srgbClr val="20124D"/>
                </a:solidFill>
              </a:rPr>
              <a:t>Baruffaldi Bruno</a:t>
            </a:r>
            <a:endParaRPr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0124D"/>
                </a:solidFill>
              </a:rPr>
              <a:t>- Bermudez Manuel</a:t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1770900" y="2613332"/>
            <a:ext cx="560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20124D"/>
                </a:solidFill>
                <a:latin typeface="Nunito"/>
                <a:ea typeface="Nunito"/>
                <a:cs typeface="Nunito"/>
                <a:sym typeface="Nunito"/>
              </a:rPr>
              <a:t>Computación</a:t>
            </a:r>
            <a:r>
              <a:rPr lang="es" sz="2100">
                <a:solidFill>
                  <a:srgbClr val="20124D"/>
                </a:solidFill>
                <a:latin typeface="Nunito"/>
                <a:ea typeface="Nunito"/>
                <a:cs typeface="Nunito"/>
                <a:sym typeface="Nunito"/>
              </a:rPr>
              <a:t> Paralela - FAMAF</a:t>
            </a:r>
            <a:endParaRPr sz="2100">
              <a:solidFill>
                <a:srgbClr val="20124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0124D"/>
                </a:solidFill>
              </a:rPr>
              <a:t>Conclusiones</a:t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819150" y="1582625"/>
            <a:ext cx="7505700" cy="31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Los mejores resultados </a:t>
            </a:r>
            <a:r>
              <a:rPr lang="es" sz="1800"/>
              <a:t>se</a:t>
            </a:r>
            <a:r>
              <a:rPr lang="es" sz="1800"/>
              <a:t> obtuvieron usando los compiladores GCC y Clang.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/>
              <a:t>Las optimizaciones guiadas por </a:t>
            </a:r>
            <a:r>
              <a:rPr lang="es" sz="1800"/>
              <a:t>ejecución</a:t>
            </a:r>
            <a:r>
              <a:rPr lang="es" sz="1800"/>
              <a:t>(-</a:t>
            </a:r>
            <a:r>
              <a:rPr lang="es" sz="1800"/>
              <a:t>fprofile</a:t>
            </a:r>
            <a:r>
              <a:rPr lang="es" sz="1800"/>
              <a:t>-generate y -fprofile-use) en gcc mostraron leves mejoras en los tiempos (menores al 1%).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/>
              <a:t>La </a:t>
            </a:r>
            <a:r>
              <a:rPr lang="es" sz="1800"/>
              <a:t>relación</a:t>
            </a:r>
            <a:r>
              <a:rPr lang="es" sz="1800"/>
              <a:t> lineal entre tiempo y cantidad de fotones se presenta ya que, al aumentar el </a:t>
            </a:r>
            <a:r>
              <a:rPr lang="es" sz="1800"/>
              <a:t>número</a:t>
            </a:r>
            <a:r>
              <a:rPr lang="es" sz="1800"/>
              <a:t> de fotones, simplemente incrementamos la cantidad de iteraciones que realiza el </a:t>
            </a:r>
            <a:r>
              <a:rPr lang="es" sz="1800"/>
              <a:t>código</a:t>
            </a:r>
            <a:r>
              <a:rPr lang="es" sz="1800"/>
              <a:t>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00"/>
              <a:t>Para obtener una mayor </a:t>
            </a:r>
            <a:r>
              <a:rPr lang="es" sz="1800"/>
              <a:t>precisión</a:t>
            </a:r>
            <a:r>
              <a:rPr lang="es" sz="1800"/>
              <a:t> en la </a:t>
            </a:r>
            <a:r>
              <a:rPr lang="es" sz="1800"/>
              <a:t>elección</a:t>
            </a:r>
            <a:r>
              <a:rPr lang="es" sz="1800"/>
              <a:t> del compilador </a:t>
            </a:r>
            <a:r>
              <a:rPr lang="es" sz="1800"/>
              <a:t>sería</a:t>
            </a:r>
            <a:r>
              <a:rPr lang="es" sz="1800"/>
              <a:t> </a:t>
            </a:r>
            <a:r>
              <a:rPr lang="es" sz="1800"/>
              <a:t>útil</a:t>
            </a:r>
            <a:r>
              <a:rPr lang="es" sz="1800"/>
              <a:t> aplicar evaluaciones </a:t>
            </a:r>
            <a:r>
              <a:rPr lang="es" sz="1800"/>
              <a:t>estadísticas</a:t>
            </a:r>
            <a:r>
              <a:rPr lang="es" sz="1800"/>
              <a:t> como la prueba t de Student.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0124D"/>
                </a:solidFill>
              </a:rPr>
              <a:t>Especificaciones de la computadora:</a:t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Ubuntu 18.04.5 LTS 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600"/>
              <a:t>Kernel 5.4.0-72-generic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600"/>
              <a:t>Intel(R) Core(TM) i7-8550U CPU @ 1.80GHz x 8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600"/>
              <a:t>16 GB de RAM DDR4 2400 MT/s 64 bits </a:t>
            </a:r>
            <a:r>
              <a:rPr lang="es" sz="2600"/>
              <a:t>band-</a:t>
            </a:r>
            <a:r>
              <a:rPr lang="es" sz="2600"/>
              <a:t>width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600"/>
              <a:t>Compiladores: GCC 10.1.0 | CLANG 11.1.0 | ICC 2021.2.0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4050"/>
            <a:ext cx="8774600" cy="47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501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5357"/>
              <a:buFont typeface="Arial"/>
              <a:buNone/>
            </a:pPr>
            <a:r>
              <a:rPr lang="es" sz="2800">
                <a:solidFill>
                  <a:srgbClr val="20124D"/>
                </a:solidFill>
              </a:rPr>
              <a:t>Funciones para generar números aleatorios</a:t>
            </a:r>
            <a:endParaRPr sz="2800">
              <a:solidFill>
                <a:srgbClr val="20124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124D"/>
              </a:solidFill>
            </a:endParaRPr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712" y="1258900"/>
            <a:ext cx="6348575" cy="35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691900" y="530975"/>
            <a:ext cx="7974900" cy="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00">
                <a:solidFill>
                  <a:srgbClr val="20124D"/>
                </a:solidFill>
              </a:rPr>
              <a:t>Selección de banderas de optimización</a:t>
            </a:r>
            <a:endParaRPr sz="2800">
              <a:solidFill>
                <a:srgbClr val="20124D"/>
              </a:solidFill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00" y="1733988"/>
            <a:ext cx="4298125" cy="277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825" y="1887625"/>
            <a:ext cx="3849174" cy="2471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00" y="209900"/>
            <a:ext cx="8396399" cy="472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691900" y="530975"/>
            <a:ext cx="7974900" cy="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00">
                <a:solidFill>
                  <a:srgbClr val="20124D"/>
                </a:solidFill>
              </a:rPr>
              <a:t>Relación</a:t>
            </a:r>
            <a:r>
              <a:rPr lang="es" sz="2800">
                <a:solidFill>
                  <a:srgbClr val="20124D"/>
                </a:solidFill>
              </a:rPr>
              <a:t> entre la cantidad de fotones y el tiempo</a:t>
            </a:r>
            <a:endParaRPr sz="2800">
              <a:solidFill>
                <a:srgbClr val="20124D"/>
              </a:solidFill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988" y="1122238"/>
            <a:ext cx="477202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652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0124D"/>
                </a:solidFill>
              </a:rPr>
              <a:t>Información</a:t>
            </a:r>
            <a:r>
              <a:rPr lang="es">
                <a:solidFill>
                  <a:srgbClr val="20124D"/>
                </a:solidFill>
              </a:rPr>
              <a:t> obtenida de perf sin optimizar</a:t>
            </a:r>
            <a:endParaRPr>
              <a:solidFill>
                <a:srgbClr val="20124D"/>
              </a:solidFill>
            </a:endParaRPr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850" y="1607500"/>
            <a:ext cx="7912301" cy="26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384150" y="652900"/>
            <a:ext cx="837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>
                <a:solidFill>
                  <a:srgbClr val="20124D"/>
                </a:solidFill>
              </a:rPr>
              <a:t>Información obtenida de perf luego de optimizar</a:t>
            </a:r>
            <a:endParaRPr>
              <a:solidFill>
                <a:srgbClr val="20124D"/>
              </a:solidFill>
            </a:endParaRPr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850" y="1607500"/>
            <a:ext cx="7912300" cy="2674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