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436" r:id="rId2"/>
    <p:sldId id="413" r:id="rId3"/>
    <p:sldId id="414" r:id="rId4"/>
    <p:sldId id="415" r:id="rId5"/>
    <p:sldId id="416" r:id="rId6"/>
    <p:sldId id="417" r:id="rId7"/>
    <p:sldId id="418" r:id="rId8"/>
    <p:sldId id="419" r:id="rId9"/>
    <p:sldId id="420" r:id="rId10"/>
    <p:sldId id="421" r:id="rId11"/>
    <p:sldId id="435" r:id="rId12"/>
    <p:sldId id="422" r:id="rId13"/>
    <p:sldId id="434" r:id="rId14"/>
    <p:sldId id="424" r:id="rId15"/>
    <p:sldId id="425" r:id="rId16"/>
    <p:sldId id="426" r:id="rId17"/>
    <p:sldId id="427" r:id="rId18"/>
    <p:sldId id="428" r:id="rId19"/>
    <p:sldId id="429" r:id="rId20"/>
    <p:sldId id="430" r:id="rId21"/>
    <p:sldId id="442" r:id="rId22"/>
    <p:sldId id="437"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2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05" autoAdjust="0"/>
    <p:restoredTop sz="94626"/>
  </p:normalViewPr>
  <p:slideViewPr>
    <p:cSldViewPr showGuides="1">
      <p:cViewPr varScale="1">
        <p:scale>
          <a:sx n="116" d="100"/>
          <a:sy n="116" d="100"/>
        </p:scale>
        <p:origin x="1080" y="192"/>
      </p:cViewPr>
      <p:guideLst>
        <p:guide orient="horz" pos="1824"/>
        <p:guide pos="2832"/>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454A267-6D32-4402-B19A-C2E2B0D7E352}" type="datetime1">
              <a:rPr lang="en-US"/>
              <a:pPr/>
              <a:t>12/10/22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A58CF1-A972-43D7-A5A4-4B7A32A890C6}" type="slidenum">
              <a:rPr lang="en-US"/>
              <a:pPr/>
              <a:t>‹#›</a:t>
            </a:fld>
            <a:endParaRPr lang="en-US"/>
          </a:p>
        </p:txBody>
      </p:sp>
    </p:spTree>
    <p:extLst>
      <p:ext uri="{BB962C8B-B14F-4D97-AF65-F5344CB8AC3E}">
        <p14:creationId xmlns:p14="http://schemas.microsoft.com/office/powerpoint/2010/main" val="155050932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45B1B-4D36-514F-B7E5-B6C10008C7C5}"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10</a:t>
            </a:fld>
            <a:endParaRPr lang="en-US"/>
          </a:p>
        </p:txBody>
      </p:sp>
    </p:spTree>
    <p:extLst>
      <p:ext uri="{BB962C8B-B14F-4D97-AF65-F5344CB8AC3E}">
        <p14:creationId xmlns:p14="http://schemas.microsoft.com/office/powerpoint/2010/main" val="388441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11</a:t>
            </a:fld>
            <a:endParaRPr lang="en-US"/>
          </a:p>
        </p:txBody>
      </p:sp>
    </p:spTree>
    <p:extLst>
      <p:ext uri="{BB962C8B-B14F-4D97-AF65-F5344CB8AC3E}">
        <p14:creationId xmlns:p14="http://schemas.microsoft.com/office/powerpoint/2010/main" val="1207254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12</a:t>
            </a:fld>
            <a:endParaRPr lang="en-US"/>
          </a:p>
        </p:txBody>
      </p:sp>
    </p:spTree>
    <p:extLst>
      <p:ext uri="{BB962C8B-B14F-4D97-AF65-F5344CB8AC3E}">
        <p14:creationId xmlns:p14="http://schemas.microsoft.com/office/powerpoint/2010/main" val="381970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13</a:t>
            </a:fld>
            <a:endParaRPr lang="en-US"/>
          </a:p>
        </p:txBody>
      </p:sp>
    </p:spTree>
    <p:extLst>
      <p:ext uri="{BB962C8B-B14F-4D97-AF65-F5344CB8AC3E}">
        <p14:creationId xmlns:p14="http://schemas.microsoft.com/office/powerpoint/2010/main" val="175884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14</a:t>
            </a:fld>
            <a:endParaRPr lang="en-US"/>
          </a:p>
        </p:txBody>
      </p:sp>
    </p:spTree>
    <p:extLst>
      <p:ext uri="{BB962C8B-B14F-4D97-AF65-F5344CB8AC3E}">
        <p14:creationId xmlns:p14="http://schemas.microsoft.com/office/powerpoint/2010/main" val="150847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15</a:t>
            </a:fld>
            <a:endParaRPr lang="en-US"/>
          </a:p>
        </p:txBody>
      </p:sp>
    </p:spTree>
    <p:extLst>
      <p:ext uri="{BB962C8B-B14F-4D97-AF65-F5344CB8AC3E}">
        <p14:creationId xmlns:p14="http://schemas.microsoft.com/office/powerpoint/2010/main" val="370541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16</a:t>
            </a:fld>
            <a:endParaRPr lang="en-US"/>
          </a:p>
        </p:txBody>
      </p:sp>
    </p:spTree>
    <p:extLst>
      <p:ext uri="{BB962C8B-B14F-4D97-AF65-F5344CB8AC3E}">
        <p14:creationId xmlns:p14="http://schemas.microsoft.com/office/powerpoint/2010/main" val="178317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17</a:t>
            </a:fld>
            <a:endParaRPr lang="en-US"/>
          </a:p>
        </p:txBody>
      </p:sp>
    </p:spTree>
    <p:extLst>
      <p:ext uri="{BB962C8B-B14F-4D97-AF65-F5344CB8AC3E}">
        <p14:creationId xmlns:p14="http://schemas.microsoft.com/office/powerpoint/2010/main" val="61132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18</a:t>
            </a:fld>
            <a:endParaRPr lang="en-US"/>
          </a:p>
        </p:txBody>
      </p:sp>
    </p:spTree>
    <p:extLst>
      <p:ext uri="{BB962C8B-B14F-4D97-AF65-F5344CB8AC3E}">
        <p14:creationId xmlns:p14="http://schemas.microsoft.com/office/powerpoint/2010/main" val="3999897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19</a:t>
            </a:fld>
            <a:endParaRPr lang="en-US"/>
          </a:p>
        </p:txBody>
      </p:sp>
    </p:spTree>
    <p:extLst>
      <p:ext uri="{BB962C8B-B14F-4D97-AF65-F5344CB8AC3E}">
        <p14:creationId xmlns:p14="http://schemas.microsoft.com/office/powerpoint/2010/main" val="108469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a:t>
            </a:fld>
            <a:endParaRPr lang="en-US"/>
          </a:p>
        </p:txBody>
      </p:sp>
    </p:spTree>
    <p:extLst>
      <p:ext uri="{BB962C8B-B14F-4D97-AF65-F5344CB8AC3E}">
        <p14:creationId xmlns:p14="http://schemas.microsoft.com/office/powerpoint/2010/main" val="1954026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20</a:t>
            </a:fld>
            <a:endParaRPr lang="en-US"/>
          </a:p>
        </p:txBody>
      </p:sp>
    </p:spTree>
    <p:extLst>
      <p:ext uri="{BB962C8B-B14F-4D97-AF65-F5344CB8AC3E}">
        <p14:creationId xmlns:p14="http://schemas.microsoft.com/office/powerpoint/2010/main" val="1189379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21</a:t>
            </a:fld>
            <a:endParaRPr lang="en-US"/>
          </a:p>
        </p:txBody>
      </p:sp>
    </p:spTree>
    <p:extLst>
      <p:ext uri="{BB962C8B-B14F-4D97-AF65-F5344CB8AC3E}">
        <p14:creationId xmlns:p14="http://schemas.microsoft.com/office/powerpoint/2010/main" val="362960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22</a:t>
            </a:fld>
            <a:endParaRPr lang="en-US"/>
          </a:p>
        </p:txBody>
      </p:sp>
    </p:spTree>
    <p:extLst>
      <p:ext uri="{BB962C8B-B14F-4D97-AF65-F5344CB8AC3E}">
        <p14:creationId xmlns:p14="http://schemas.microsoft.com/office/powerpoint/2010/main" val="21000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3</a:t>
            </a:fld>
            <a:endParaRPr lang="en-US"/>
          </a:p>
        </p:txBody>
      </p:sp>
    </p:spTree>
    <p:extLst>
      <p:ext uri="{BB962C8B-B14F-4D97-AF65-F5344CB8AC3E}">
        <p14:creationId xmlns:p14="http://schemas.microsoft.com/office/powerpoint/2010/main" val="277155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p:cNvSpPr>
          <p:nvPr>
            <p:ph type="sldImg"/>
          </p:nvPr>
        </p:nvSpPr>
        <p:spPr>
          <a:xfrm>
            <a:off x="1143000" y="1143000"/>
            <a:ext cx="4572000" cy="3429000"/>
          </a:xfrm>
          <a:solidFill>
            <a:srgbClr val="FFFFFF"/>
          </a:solidFill>
          <a:ln>
            <a:solidFill>
              <a:srgbClr val="000000"/>
            </a:solidFill>
          </a:ln>
        </p:spPr>
      </p:sp>
      <p:sp>
        <p:nvSpPr>
          <p:cNvPr id="9218" name="Rectangle 3"/>
          <p:cNvSpPr>
            <a:spLocks noChangeArrowheads="1"/>
          </p:cNvSpPr>
          <p:nvPr/>
        </p:nvSpPr>
        <p:spPr bwMode="auto">
          <a:xfrm>
            <a:off x="1793847" y="3977828"/>
            <a:ext cx="745792"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STACK</a:t>
            </a:r>
          </a:p>
        </p:txBody>
      </p:sp>
      <p:sp>
        <p:nvSpPr>
          <p:cNvPr id="9219" name="Rectangle 4"/>
          <p:cNvSpPr>
            <a:spLocks noChangeArrowheads="1"/>
          </p:cNvSpPr>
          <p:nvPr/>
        </p:nvSpPr>
        <p:spPr bwMode="auto">
          <a:xfrm>
            <a:off x="4336037" y="2404835"/>
            <a:ext cx="539325"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fact</a:t>
            </a:r>
          </a:p>
        </p:txBody>
      </p:sp>
      <p:sp>
        <p:nvSpPr>
          <p:cNvPr id="9220" name="Rectangle 5"/>
          <p:cNvSpPr>
            <a:spLocks noChangeArrowheads="1"/>
          </p:cNvSpPr>
          <p:nvPr/>
        </p:nvSpPr>
        <p:spPr bwMode="auto">
          <a:xfrm>
            <a:off x="2840905" y="3075625"/>
            <a:ext cx="928470"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CALLER: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p:cNvSpPr>
          <p:nvPr>
            <p:ph type="sldImg"/>
          </p:nvPr>
        </p:nvSpPr>
        <p:spPr>
          <a:xfrm>
            <a:off x="1143000" y="1143000"/>
            <a:ext cx="4572000" cy="3429000"/>
          </a:xfrm>
          <a:solidFill>
            <a:srgbClr val="FFFFFF"/>
          </a:solidFill>
          <a:ln>
            <a:solidFill>
              <a:srgbClr val="000000"/>
            </a:solidFill>
          </a:ln>
        </p:spPr>
      </p:sp>
      <p:sp>
        <p:nvSpPr>
          <p:cNvPr id="11266" name="Rectangle 3"/>
          <p:cNvSpPr>
            <a:spLocks noChangeArrowheads="1"/>
          </p:cNvSpPr>
          <p:nvPr/>
        </p:nvSpPr>
        <p:spPr bwMode="auto">
          <a:xfrm>
            <a:off x="1793847" y="3977828"/>
            <a:ext cx="745792"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STACK</a:t>
            </a:r>
          </a:p>
        </p:txBody>
      </p:sp>
      <p:sp>
        <p:nvSpPr>
          <p:cNvPr id="11267" name="Rectangle 4"/>
          <p:cNvSpPr>
            <a:spLocks noChangeArrowheads="1"/>
          </p:cNvSpPr>
          <p:nvPr/>
        </p:nvSpPr>
        <p:spPr bwMode="auto">
          <a:xfrm>
            <a:off x="4336037" y="2404835"/>
            <a:ext cx="539325"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fact</a:t>
            </a:r>
          </a:p>
        </p:txBody>
      </p:sp>
      <p:sp>
        <p:nvSpPr>
          <p:cNvPr id="11268" name="Rectangle 5"/>
          <p:cNvSpPr>
            <a:spLocks noChangeArrowheads="1"/>
          </p:cNvSpPr>
          <p:nvPr/>
        </p:nvSpPr>
        <p:spPr bwMode="auto">
          <a:xfrm>
            <a:off x="2840905" y="3075625"/>
            <a:ext cx="928470"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CALLER:</a:t>
            </a:r>
          </a:p>
        </p:txBody>
      </p:sp>
      <p:sp>
        <p:nvSpPr>
          <p:cNvPr id="2" name="Notes Placeholder 1"/>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6</a:t>
            </a:fld>
            <a:endParaRPr lang="en-US"/>
          </a:p>
        </p:txBody>
      </p:sp>
    </p:spTree>
    <p:extLst>
      <p:ext uri="{BB962C8B-B14F-4D97-AF65-F5344CB8AC3E}">
        <p14:creationId xmlns:p14="http://schemas.microsoft.com/office/powerpoint/2010/main" val="202361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7</a:t>
            </a:fld>
            <a:endParaRPr lang="en-US"/>
          </a:p>
        </p:txBody>
      </p:sp>
    </p:spTree>
    <p:extLst>
      <p:ext uri="{BB962C8B-B14F-4D97-AF65-F5344CB8AC3E}">
        <p14:creationId xmlns:p14="http://schemas.microsoft.com/office/powerpoint/2010/main" val="192872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https://openclipart.org/detail/67633/book</a:t>
            </a:r>
          </a:p>
        </p:txBody>
      </p:sp>
      <p:sp>
        <p:nvSpPr>
          <p:cNvPr id="4" name="Slide Number Placeholder 3"/>
          <p:cNvSpPr>
            <a:spLocks noGrp="1"/>
          </p:cNvSpPr>
          <p:nvPr>
            <p:ph type="sldNum" sz="quarter" idx="10"/>
          </p:nvPr>
        </p:nvSpPr>
        <p:spPr/>
        <p:txBody>
          <a:bodyPr/>
          <a:lstStyle/>
          <a:p>
            <a:fld id="{96A58CF1-A972-43D7-A5A4-4B7A32A890C6}" type="slidenum">
              <a:rPr lang="en-US"/>
              <a:pPr/>
              <a:t>8</a:t>
            </a:fld>
            <a:endParaRPr lang="en-US"/>
          </a:p>
        </p:txBody>
      </p:sp>
    </p:spTree>
    <p:extLst>
      <p:ext uri="{BB962C8B-B14F-4D97-AF65-F5344CB8AC3E}">
        <p14:creationId xmlns:p14="http://schemas.microsoft.com/office/powerpoint/2010/main" val="373348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9</a:t>
            </a:fld>
            <a:endParaRPr lang="en-US"/>
          </a:p>
        </p:txBody>
      </p:sp>
    </p:spTree>
    <p:extLst>
      <p:ext uri="{BB962C8B-B14F-4D97-AF65-F5344CB8AC3E}">
        <p14:creationId xmlns:p14="http://schemas.microsoft.com/office/powerpoint/2010/main" val="3420641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E09AD6F9-13D0-41FB-BE7B-D9E4D2F0E92B}"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3ABDCC7-8E6C-4D65-8E13-250E4C7E8FF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7AF488D-4D69-45D4-96A3-1C5661330254}"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ECDE780-3EEE-4681-8152-7A22B1EBED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30783285-9ED5-41A0-A7C6-D92511BA15FA}"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5AB5B35-796A-4C53-9C25-1DC3BA6AE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803D500-87BB-4950-91D6-CAE90ADA5A7C}" type="datetime1">
              <a:rPr lang="en-US" smtClean="0"/>
              <a:pPr/>
              <a:t>12/10/22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58188F51-784A-432A-8BFF-69D9703D5D2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BF533223-0B88-40C3-8839-7D06D2423A38}" type="datetime1">
              <a:rPr lang="en-US" smtClean="0"/>
              <a:pPr/>
              <a:t>12/10/22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D7773A8A-8331-49E8-8E91-4E357E0ECD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C1C52B-29C4-4F13-A058-4E92FD64E08C}"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C70AB70-6B64-42BE-A642-BCBFB93076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F248663-A60D-448A-8FC0-03CA8A99F1EA}" type="datetime1">
              <a:rPr lang="en-US" smtClean="0"/>
              <a:pPr/>
              <a:t>12/10/22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CF24245-5AA8-49FB-9392-A5293BF800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D45F553-873C-4099-BC24-D40961381BAE}" type="datetime1">
              <a:rPr lang="en-US" smtClean="0"/>
              <a:pPr/>
              <a:t>12/10/22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83606CC-0F9E-4D49-B855-A314DCB8ABF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FDE9422-1655-4D93-BF44-07740897DB75}" type="datetime1">
              <a:rPr lang="en-US" smtClean="0"/>
              <a:pPr/>
              <a:t>12/10/22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D6FBADB-F8BC-426F-A8C8-694765DF36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A32EA0-F3C9-4DD5-8B2D-AC3F456587CE}"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807BAF5-1CBF-4668-A895-99BB675482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12DBC1D-DE4C-42ED-8A40-DA5274C15AFB}" type="datetime1">
              <a:rPr lang="en-US" smtClean="0"/>
              <a:pPr/>
              <a:t>12/10/22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D6C1D2A-B35A-43BA-A2D3-62ADD6D52B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xStyles>
    <p:titleStyle>
      <a:lvl1pPr algn="ctr" defTabSz="457200" rtl="0" eaLnBrk="0" fontAlgn="base" hangingPunct="0">
        <a:spcBef>
          <a:spcPct val="0"/>
        </a:spcBef>
        <a:spcAft>
          <a:spcPct val="0"/>
        </a:spcAft>
        <a:defRPr sz="3200" b="1" kern="1200">
          <a:solidFill>
            <a:schemeClr val="tx1"/>
          </a:solidFill>
          <a:latin typeface="Trebuchet MS"/>
          <a:ea typeface="ＭＳ Ｐゴシック" charset="-128"/>
          <a:cs typeface="Trebuchet MS"/>
        </a:defRPr>
      </a:lvl1pPr>
      <a:lvl2pPr algn="ctr" defTabSz="457200" rtl="0" eaLnBrk="0" fontAlgn="base" hangingPunct="0">
        <a:spcBef>
          <a:spcPct val="0"/>
        </a:spcBef>
        <a:spcAft>
          <a:spcPct val="0"/>
        </a:spcAft>
        <a:defRPr sz="3200" b="1">
          <a:solidFill>
            <a:schemeClr val="tx1"/>
          </a:solidFill>
          <a:latin typeface="Trebuchet MS" charset="0"/>
          <a:ea typeface="ＭＳ Ｐゴシック" charset="-128"/>
        </a:defRPr>
      </a:lvl2pPr>
      <a:lvl3pPr algn="ctr" defTabSz="457200" rtl="0" eaLnBrk="0" fontAlgn="base" hangingPunct="0">
        <a:spcBef>
          <a:spcPct val="0"/>
        </a:spcBef>
        <a:spcAft>
          <a:spcPct val="0"/>
        </a:spcAft>
        <a:defRPr sz="3200" b="1">
          <a:solidFill>
            <a:schemeClr val="tx1"/>
          </a:solidFill>
          <a:latin typeface="Trebuchet MS" charset="0"/>
          <a:ea typeface="ＭＳ Ｐゴシック" charset="-128"/>
        </a:defRPr>
      </a:lvl3pPr>
      <a:lvl4pPr algn="ctr" defTabSz="457200" rtl="0" eaLnBrk="0" fontAlgn="base" hangingPunct="0">
        <a:spcBef>
          <a:spcPct val="0"/>
        </a:spcBef>
        <a:spcAft>
          <a:spcPct val="0"/>
        </a:spcAft>
        <a:defRPr sz="3200" b="1">
          <a:solidFill>
            <a:schemeClr val="tx1"/>
          </a:solidFill>
          <a:latin typeface="Trebuchet MS" charset="0"/>
          <a:ea typeface="ＭＳ Ｐゴシック" charset="-128"/>
        </a:defRPr>
      </a:lvl4pPr>
      <a:lvl5pPr algn="ctr" defTabSz="457200" rtl="0" eaLnBrk="0" fontAlgn="base" hangingPunct="0">
        <a:spcBef>
          <a:spcPct val="0"/>
        </a:spcBef>
        <a:spcAft>
          <a:spcPct val="0"/>
        </a:spcAft>
        <a:defRPr sz="3200" b="1">
          <a:solidFill>
            <a:schemeClr val="tx1"/>
          </a:solidFill>
          <a:latin typeface="Trebuchet MS" charset="0"/>
          <a:ea typeface="ＭＳ Ｐゴシック" charset="-128"/>
        </a:defRPr>
      </a:lvl5pPr>
      <a:lvl6pPr marL="457200" algn="ctr" defTabSz="457200" rtl="0" fontAlgn="base">
        <a:spcBef>
          <a:spcPct val="0"/>
        </a:spcBef>
        <a:spcAft>
          <a:spcPct val="0"/>
        </a:spcAft>
        <a:defRPr sz="3200" b="1">
          <a:solidFill>
            <a:schemeClr val="tx1"/>
          </a:solidFill>
          <a:latin typeface="Trebuchet MS" charset="0"/>
          <a:ea typeface="ＭＳ Ｐゴシック" charset="-128"/>
        </a:defRPr>
      </a:lvl6pPr>
      <a:lvl7pPr marL="914400" algn="ctr" defTabSz="457200" rtl="0" fontAlgn="base">
        <a:spcBef>
          <a:spcPct val="0"/>
        </a:spcBef>
        <a:spcAft>
          <a:spcPct val="0"/>
        </a:spcAft>
        <a:defRPr sz="3200" b="1">
          <a:solidFill>
            <a:schemeClr val="tx1"/>
          </a:solidFill>
          <a:latin typeface="Trebuchet MS" charset="0"/>
          <a:ea typeface="ＭＳ Ｐゴシック" charset="-128"/>
        </a:defRPr>
      </a:lvl7pPr>
      <a:lvl8pPr marL="1371600" algn="ctr" defTabSz="457200" rtl="0" fontAlgn="base">
        <a:spcBef>
          <a:spcPct val="0"/>
        </a:spcBef>
        <a:spcAft>
          <a:spcPct val="0"/>
        </a:spcAft>
        <a:defRPr sz="3200" b="1">
          <a:solidFill>
            <a:schemeClr val="tx1"/>
          </a:solidFill>
          <a:latin typeface="Trebuchet MS" charset="0"/>
          <a:ea typeface="ＭＳ Ｐゴシック" charset="-128"/>
        </a:defRPr>
      </a:lvl8pPr>
      <a:lvl9pPr marL="1828800" algn="ctr" defTabSz="457200" rtl="0" fontAlgn="base">
        <a:spcBef>
          <a:spcPct val="0"/>
        </a:spcBef>
        <a:spcAft>
          <a:spcPct val="0"/>
        </a:spcAft>
        <a:defRPr sz="3200" b="1">
          <a:solidFill>
            <a:schemeClr val="tx1"/>
          </a:solidFill>
          <a:latin typeface="Trebuchet MS"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2"/>
          <p:cNvSpPr>
            <a:spLocks noGrp="1"/>
          </p:cNvSpPr>
          <p:nvPr>
            <p:ph type="ctrTitle"/>
          </p:nvPr>
        </p:nvSpPr>
        <p:spPr>
          <a:xfrm>
            <a:off x="685800" y="29378"/>
            <a:ext cx="7772400" cy="1470025"/>
          </a:xfrm>
        </p:spPr>
        <p:txBody>
          <a:bodyPr/>
          <a:lstStyle/>
          <a:p>
            <a:r>
              <a:rPr lang="en-US" dirty="0">
                <a:latin typeface="Trebuchet MS" charset="0"/>
                <a:ea typeface="ＭＳ Ｐゴシック" charset="0"/>
              </a:rPr>
              <a:t>Procedures &amp; Stacks</a:t>
            </a:r>
          </a:p>
        </p:txBody>
      </p:sp>
      <p:pic>
        <p:nvPicPr>
          <p:cNvPr id="5" name="Picture 387">
            <a:extLst>
              <a:ext uri="{FF2B5EF4-FFF2-40B4-BE49-F238E27FC236}">
                <a16:creationId xmlns:a16="http://schemas.microsoft.com/office/drawing/2014/main" id="{240F8C6C-D3ED-6F50-EE83-2CEA20509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706688"/>
            <a:ext cx="3443288" cy="316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383">
            <a:extLst>
              <a:ext uri="{FF2B5EF4-FFF2-40B4-BE49-F238E27FC236}">
                <a16:creationId xmlns:a16="http://schemas.microsoft.com/office/drawing/2014/main" id="{098107DF-52BC-C4B4-B594-1E5F8B2560E1}"/>
              </a:ext>
            </a:extLst>
          </p:cNvPr>
          <p:cNvSpPr>
            <a:spLocks noChangeArrowheads="1"/>
          </p:cNvSpPr>
          <p:nvPr/>
        </p:nvSpPr>
        <p:spPr bwMode="auto">
          <a:xfrm>
            <a:off x="990600" y="1447800"/>
            <a:ext cx="2171700" cy="3563938"/>
          </a:xfrm>
          <a:prstGeom prst="wedgeRectCallout">
            <a:avLst>
              <a:gd name="adj1" fmla="val 75366"/>
              <a:gd name="adj2" fmla="val -4255"/>
            </a:avLst>
          </a:prstGeom>
          <a:solidFill>
            <a:srgbClr val="CCECFF"/>
          </a:solidFill>
          <a:ln w="28575">
            <a:solidFill>
              <a:schemeClr val="tx1"/>
            </a:solidFill>
            <a:miter lim="800000"/>
            <a:headEnd/>
            <a:tailEnd/>
          </a:ln>
        </p:spPr>
        <p:txBody>
          <a:bodyPr wrap="none" anchor="ctr"/>
          <a:lstStyle>
            <a:lvl1pPr eaLnBrk="0" hangingPunct="0">
              <a:defRPr sz="2400" b="1">
                <a:solidFill>
                  <a:schemeClr val="tx1"/>
                </a:solidFill>
                <a:latin typeface="Tekton Pro" pitchFamily="-84" charset="0"/>
                <a:ea typeface="ＭＳ Ｐゴシック" panose="020B0600070205080204" pitchFamily="34" charset="-128"/>
              </a:defRPr>
            </a:lvl1pPr>
            <a:lvl2pPr marL="742950" indent="-285750" eaLnBrk="0" hangingPunct="0">
              <a:defRPr sz="2400" b="1">
                <a:solidFill>
                  <a:schemeClr val="tx1"/>
                </a:solidFill>
                <a:latin typeface="Tekton Pro" pitchFamily="-84" charset="0"/>
                <a:ea typeface="ＭＳ Ｐゴシック" panose="020B0600070205080204" pitchFamily="34" charset="-128"/>
              </a:defRPr>
            </a:lvl2pPr>
            <a:lvl3pPr marL="1143000" indent="-228600" eaLnBrk="0" hangingPunct="0">
              <a:defRPr sz="2400" b="1">
                <a:solidFill>
                  <a:schemeClr val="tx1"/>
                </a:solidFill>
                <a:latin typeface="Tekton Pro" pitchFamily="-84" charset="0"/>
                <a:ea typeface="ＭＳ Ｐゴシック" panose="020B0600070205080204" pitchFamily="34" charset="-128"/>
              </a:defRPr>
            </a:lvl3pPr>
            <a:lvl4pPr marL="1600200" indent="-228600" eaLnBrk="0" hangingPunct="0">
              <a:defRPr sz="2400" b="1">
                <a:solidFill>
                  <a:schemeClr val="tx1"/>
                </a:solidFill>
                <a:latin typeface="Tekton Pro" pitchFamily="-84" charset="0"/>
                <a:ea typeface="ＭＳ Ｐゴシック" panose="020B0600070205080204" pitchFamily="34" charset="-128"/>
              </a:defRPr>
            </a:lvl4pPr>
            <a:lvl5pPr marL="2057400" indent="-228600" eaLnBrk="0" hangingPunct="0">
              <a:defRPr sz="2400" b="1">
                <a:solidFill>
                  <a:schemeClr val="tx1"/>
                </a:solidFill>
                <a:latin typeface="Tekton Pro" pitchFamily="-8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9pPr>
          </a:lstStyle>
          <a:p>
            <a:endParaRPr lang="en-US" altLang="en-US" sz="2000" b="0"/>
          </a:p>
        </p:txBody>
      </p:sp>
      <p:sp>
        <p:nvSpPr>
          <p:cNvPr id="7" name="AutoShape 384">
            <a:extLst>
              <a:ext uri="{FF2B5EF4-FFF2-40B4-BE49-F238E27FC236}">
                <a16:creationId xmlns:a16="http://schemas.microsoft.com/office/drawing/2014/main" id="{AD043F4E-7020-DBEA-2207-D86BB3AD6D63}"/>
              </a:ext>
            </a:extLst>
          </p:cNvPr>
          <p:cNvSpPr>
            <a:spLocks noChangeArrowheads="1"/>
          </p:cNvSpPr>
          <p:nvPr/>
        </p:nvSpPr>
        <p:spPr bwMode="auto">
          <a:xfrm>
            <a:off x="5943600" y="1600200"/>
            <a:ext cx="2819400" cy="1066800"/>
          </a:xfrm>
          <a:prstGeom prst="cloudCallout">
            <a:avLst>
              <a:gd name="adj1" fmla="val -53333"/>
              <a:gd name="adj2" fmla="val 52472"/>
            </a:avLst>
          </a:prstGeom>
          <a:solidFill>
            <a:srgbClr val="FFFFCC"/>
          </a:solidFill>
          <a:ln w="22225">
            <a:solidFill>
              <a:schemeClr val="tx1"/>
            </a:solidFill>
            <a:round/>
            <a:headEnd/>
            <a:tailEnd/>
          </a:ln>
        </p:spPr>
        <p:txBody>
          <a:bodyPr wrap="none" anchor="ctr"/>
          <a:lstStyle>
            <a:lvl1pPr eaLnBrk="0" hangingPunct="0">
              <a:defRPr sz="2400" b="1">
                <a:solidFill>
                  <a:schemeClr val="tx1"/>
                </a:solidFill>
                <a:latin typeface="Tekton Pro" pitchFamily="-84" charset="0"/>
                <a:ea typeface="ＭＳ Ｐゴシック" panose="020B0600070205080204" pitchFamily="34" charset="-128"/>
              </a:defRPr>
            </a:lvl1pPr>
            <a:lvl2pPr marL="742950" indent="-285750" eaLnBrk="0" hangingPunct="0">
              <a:defRPr sz="2400" b="1">
                <a:solidFill>
                  <a:schemeClr val="tx1"/>
                </a:solidFill>
                <a:latin typeface="Tekton Pro" pitchFamily="-84" charset="0"/>
                <a:ea typeface="ＭＳ Ｐゴシック" panose="020B0600070205080204" pitchFamily="34" charset="-128"/>
              </a:defRPr>
            </a:lvl2pPr>
            <a:lvl3pPr marL="1143000" indent="-228600" eaLnBrk="0" hangingPunct="0">
              <a:defRPr sz="2400" b="1">
                <a:solidFill>
                  <a:schemeClr val="tx1"/>
                </a:solidFill>
                <a:latin typeface="Tekton Pro" pitchFamily="-84" charset="0"/>
                <a:ea typeface="ＭＳ Ｐゴシック" panose="020B0600070205080204" pitchFamily="34" charset="-128"/>
              </a:defRPr>
            </a:lvl3pPr>
            <a:lvl4pPr marL="1600200" indent="-228600" eaLnBrk="0" hangingPunct="0">
              <a:defRPr sz="2400" b="1">
                <a:solidFill>
                  <a:schemeClr val="tx1"/>
                </a:solidFill>
                <a:latin typeface="Tekton Pro" pitchFamily="-84" charset="0"/>
                <a:ea typeface="ＭＳ Ｐゴシック" panose="020B0600070205080204" pitchFamily="34" charset="-128"/>
              </a:defRPr>
            </a:lvl4pPr>
            <a:lvl5pPr marL="2057400" indent="-228600" eaLnBrk="0" hangingPunct="0">
              <a:defRPr sz="2400" b="1">
                <a:solidFill>
                  <a:schemeClr val="tx1"/>
                </a:solidFill>
                <a:latin typeface="Tekton Pro" pitchFamily="-8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9pPr>
          </a:lstStyle>
          <a:p>
            <a:endParaRPr lang="en-US" altLang="en-US" sz="2000"/>
          </a:p>
        </p:txBody>
      </p:sp>
      <p:sp>
        <p:nvSpPr>
          <p:cNvPr id="8" name="Rectangle 385">
            <a:extLst>
              <a:ext uri="{FF2B5EF4-FFF2-40B4-BE49-F238E27FC236}">
                <a16:creationId xmlns:a16="http://schemas.microsoft.com/office/drawing/2014/main" id="{9120EEA9-4DE7-9388-8043-820332F1F316}"/>
              </a:ext>
            </a:extLst>
          </p:cNvPr>
          <p:cNvSpPr>
            <a:spLocks noChangeArrowheads="1"/>
          </p:cNvSpPr>
          <p:nvPr/>
        </p:nvSpPr>
        <p:spPr bwMode="auto">
          <a:xfrm>
            <a:off x="6324600" y="1828800"/>
            <a:ext cx="1828800" cy="528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400" b="1">
                <a:solidFill>
                  <a:schemeClr val="tx1"/>
                </a:solidFill>
                <a:latin typeface="Tekton Pro" pitchFamily="-84" charset="0"/>
                <a:ea typeface="ＭＳ Ｐゴシック" panose="020B0600070205080204" pitchFamily="34" charset="-128"/>
              </a:defRPr>
            </a:lvl1pPr>
            <a:lvl2pPr marL="742950" indent="-285750" eaLnBrk="0" hangingPunct="0">
              <a:defRPr sz="2400" b="1">
                <a:solidFill>
                  <a:schemeClr val="tx1"/>
                </a:solidFill>
                <a:latin typeface="Tekton Pro" pitchFamily="-84" charset="0"/>
                <a:ea typeface="ＭＳ Ｐゴシック" panose="020B0600070205080204" pitchFamily="34" charset="-128"/>
              </a:defRPr>
            </a:lvl2pPr>
            <a:lvl3pPr marL="1143000" indent="-228600" eaLnBrk="0" hangingPunct="0">
              <a:defRPr sz="2400" b="1">
                <a:solidFill>
                  <a:schemeClr val="tx1"/>
                </a:solidFill>
                <a:latin typeface="Tekton Pro" pitchFamily="-84" charset="0"/>
                <a:ea typeface="ＭＳ Ｐゴシック" panose="020B0600070205080204" pitchFamily="34" charset="-128"/>
              </a:defRPr>
            </a:lvl3pPr>
            <a:lvl4pPr marL="1600200" indent="-228600" eaLnBrk="0" hangingPunct="0">
              <a:defRPr sz="2400" b="1">
                <a:solidFill>
                  <a:schemeClr val="tx1"/>
                </a:solidFill>
                <a:latin typeface="Tekton Pro" pitchFamily="-84" charset="0"/>
                <a:ea typeface="ＭＳ Ｐゴシック" panose="020B0600070205080204" pitchFamily="34" charset="-128"/>
              </a:defRPr>
            </a:lvl4pPr>
            <a:lvl5pPr marL="2057400" indent="-228600" eaLnBrk="0" hangingPunct="0">
              <a:defRPr sz="2400" b="1">
                <a:solidFill>
                  <a:schemeClr val="tx1"/>
                </a:solidFill>
                <a:latin typeface="Tekton Pro" pitchFamily="-8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9pPr>
          </a:lstStyle>
          <a:p>
            <a:pPr>
              <a:lnSpc>
                <a:spcPct val="97000"/>
              </a:lnSpc>
            </a:pPr>
            <a:r>
              <a:rPr lang="en-US" altLang="en-US" sz="1600" dirty="0">
                <a:latin typeface="Comic Sans MS" panose="030F0902030302020204" pitchFamily="66" charset="0"/>
              </a:rPr>
              <a:t>Fritz’</a:t>
            </a:r>
            <a:r>
              <a:rPr lang="en-US" altLang="ja-JP" sz="1600" dirty="0">
                <a:latin typeface="Comic Sans MS" panose="030F0902030302020204" pitchFamily="66" charset="0"/>
              </a:rPr>
              <a:t>s stack is easily overflowed</a:t>
            </a:r>
            <a:endParaRPr lang="en-US" altLang="en-US" sz="1600" dirty="0">
              <a:latin typeface="Comic Sans MS" panose="030F0902030302020204" pitchFamily="66" charset="0"/>
            </a:endParaRPr>
          </a:p>
        </p:txBody>
      </p:sp>
      <p:sp>
        <p:nvSpPr>
          <p:cNvPr id="9" name="Text Box 386">
            <a:extLst>
              <a:ext uri="{FF2B5EF4-FFF2-40B4-BE49-F238E27FC236}">
                <a16:creationId xmlns:a16="http://schemas.microsoft.com/office/drawing/2014/main" id="{55ABCBD3-7E01-95F7-3031-010A75811301}"/>
              </a:ext>
            </a:extLst>
          </p:cNvPr>
          <p:cNvSpPr txBox="1">
            <a:spLocks noChangeArrowheads="1"/>
          </p:cNvSpPr>
          <p:nvPr/>
        </p:nvSpPr>
        <p:spPr bwMode="auto">
          <a:xfrm>
            <a:off x="990600" y="1465263"/>
            <a:ext cx="2209800" cy="368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ekton Pro" pitchFamily="-84" charset="0"/>
                <a:ea typeface="ＭＳ Ｐゴシック" panose="020B0600070205080204" pitchFamily="34" charset="-128"/>
              </a:defRPr>
            </a:lvl1pPr>
            <a:lvl2pPr marL="742950" indent="-285750" eaLnBrk="0" hangingPunct="0">
              <a:defRPr sz="2400" b="1">
                <a:solidFill>
                  <a:schemeClr val="tx1"/>
                </a:solidFill>
                <a:latin typeface="Tekton Pro" pitchFamily="-84" charset="0"/>
                <a:ea typeface="ＭＳ Ｐゴシック" panose="020B0600070205080204" pitchFamily="34" charset="-128"/>
              </a:defRPr>
            </a:lvl2pPr>
            <a:lvl3pPr marL="1143000" indent="-228600" eaLnBrk="0" hangingPunct="0">
              <a:defRPr sz="2400" b="1">
                <a:solidFill>
                  <a:schemeClr val="tx1"/>
                </a:solidFill>
                <a:latin typeface="Tekton Pro" pitchFamily="-84" charset="0"/>
                <a:ea typeface="ＭＳ Ｐゴシック" panose="020B0600070205080204" pitchFamily="34" charset="-128"/>
              </a:defRPr>
            </a:lvl3pPr>
            <a:lvl4pPr marL="1600200" indent="-228600" eaLnBrk="0" hangingPunct="0">
              <a:defRPr sz="2400" b="1">
                <a:solidFill>
                  <a:schemeClr val="tx1"/>
                </a:solidFill>
                <a:latin typeface="Tekton Pro" pitchFamily="-84" charset="0"/>
                <a:ea typeface="ＭＳ Ｐゴシック" panose="020B0600070205080204" pitchFamily="34" charset="-128"/>
              </a:defRPr>
            </a:lvl4pPr>
            <a:lvl5pPr marL="2057400" indent="-228600" eaLnBrk="0" hangingPunct="0">
              <a:defRPr sz="2400" b="1">
                <a:solidFill>
                  <a:schemeClr val="tx1"/>
                </a:solidFill>
                <a:latin typeface="Tekton Pro" pitchFamily="-8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Tekton Pro" pitchFamily="-84" charset="0"/>
                <a:ea typeface="ＭＳ Ｐゴシック" panose="020B0600070205080204" pitchFamily="34" charset="-128"/>
              </a:defRPr>
            </a:lvl9pPr>
          </a:lstStyle>
          <a:p>
            <a:pPr algn="l">
              <a:lnSpc>
                <a:spcPct val="95000"/>
              </a:lnSpc>
            </a:pPr>
            <a:r>
              <a:rPr lang="en-US" altLang="en-US" sz="1500" b="0" dirty="0">
                <a:latin typeface="Comic Sans MS" panose="030F0902030302020204" pitchFamily="66" charset="0"/>
              </a:rPr>
              <a:t>Lets see, before going to class, I’</a:t>
            </a:r>
            <a:r>
              <a:rPr lang="en-US" altLang="ja-JP" sz="1500" b="0" dirty="0">
                <a:latin typeface="Comic Sans MS" panose="030F0902030302020204" pitchFamily="66" charset="0"/>
              </a:rPr>
              <a:t>d better look over my 6.004 notes… but I’ll need to find my backpack first… that means I’ll need to find the car… meaning, I’ll need to remember where I parked it… maybe it would help if I could remember where I was last night… um, I forget, what was I going to do...</a:t>
            </a:r>
          </a:p>
          <a:p>
            <a:pPr algn="l"/>
            <a:endParaRPr lang="en-US" altLang="en-US" sz="2000" b="0" dirty="0"/>
          </a:p>
        </p:txBody>
      </p:sp>
    </p:spTree>
    <p:extLst>
      <p:ext uri="{BB962C8B-B14F-4D97-AF65-F5344CB8AC3E}">
        <p14:creationId xmlns:p14="http://schemas.microsoft.com/office/powerpoint/2010/main" val="98952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t>Stack Management Macros</a:t>
            </a:r>
          </a:p>
        </p:txBody>
      </p:sp>
      <p:sp>
        <p:nvSpPr>
          <p:cNvPr id="16386" name="Rectangle 3"/>
          <p:cNvSpPr>
            <a:spLocks noChangeArrowheads="1"/>
          </p:cNvSpPr>
          <p:nvPr/>
        </p:nvSpPr>
        <p:spPr bwMode="auto">
          <a:xfrm>
            <a:off x="228600" y="1098550"/>
            <a:ext cx="8153400" cy="5149850"/>
          </a:xfrm>
          <a:prstGeom prst="rect">
            <a:avLst/>
          </a:prstGeom>
          <a:noFill/>
          <a:ln w="12700">
            <a:noFill/>
            <a:miter lim="800000"/>
            <a:headEnd/>
            <a:tailEnd/>
          </a:ln>
        </p:spPr>
        <p:txBody>
          <a:bodyPr lIns="63500" tIns="25400" rIns="63500" bIns="25400">
            <a:spAutoFit/>
          </a:bodyPr>
          <a:lstStyle/>
          <a:p>
            <a:pPr marL="228600" indent="-228600" algn="l" eaLnBrk="0" hangingPunct="0">
              <a:lnSpc>
                <a:spcPct val="108000"/>
              </a:lnSpc>
            </a:pPr>
            <a:r>
              <a:rPr lang="en-US" sz="2200" b="1" dirty="0">
                <a:solidFill>
                  <a:srgbClr val="CC0000"/>
                </a:solidFill>
                <a:latin typeface="Courier New" pitchFamily="49" charset="0"/>
              </a:rPr>
              <a:t>PUSH(RX)</a:t>
            </a:r>
            <a:r>
              <a:rPr lang="en-US" sz="2200" dirty="0"/>
              <a:t>:  </a:t>
            </a:r>
            <a:r>
              <a:rPr lang="en-US" sz="2200" dirty="0">
                <a:latin typeface="+mj-lt"/>
              </a:rPr>
              <a:t>Push </a:t>
            </a:r>
            <a:r>
              <a:rPr lang="en-US" sz="2200" dirty="0" err="1">
                <a:latin typeface="+mj-lt"/>
              </a:rPr>
              <a:t>Reg</a:t>
            </a:r>
            <a:r>
              <a:rPr lang="en-US" sz="2200" dirty="0">
                <a:latin typeface="+mj-lt"/>
              </a:rPr>
              <a:t>[x] onto stack</a:t>
            </a:r>
          </a:p>
          <a:p>
            <a:pPr marL="685800" lvl="1" indent="-228600" algn="l" eaLnBrk="0" hangingPunct="0">
              <a:lnSpc>
                <a:spcPct val="108000"/>
              </a:lnSpc>
            </a:pP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a:t>
            </a:r>
          </a:p>
          <a:p>
            <a:pPr marL="685800" lvl="1" indent="-228600" algn="l" eaLnBrk="0" hangingPunct="0">
              <a:lnSpc>
                <a:spcPct val="108000"/>
              </a:lnSpc>
            </a:pPr>
            <a:r>
              <a:rPr lang="en-US" sz="2200" dirty="0" err="1">
                <a:latin typeface="Consolas" pitchFamily="49" charset="0"/>
                <a:cs typeface="Consolas" pitchFamily="49" charset="0"/>
              </a:rPr>
              <a:t>Mem</a:t>
            </a:r>
            <a:r>
              <a:rPr lang="en-US" sz="2200" dirty="0">
                <a:latin typeface="Consolas" pitchFamily="49" charset="0"/>
                <a:cs typeface="Consolas" pitchFamily="49" charset="0"/>
              </a:rPr>
              <a:t>[</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[SP]-4]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[x]</a:t>
            </a:r>
          </a:p>
          <a:p>
            <a:pPr marL="228600" indent="-228600" algn="l" eaLnBrk="0" hangingPunct="0">
              <a:lnSpc>
                <a:spcPct val="108000"/>
              </a:lnSpc>
            </a:pPr>
            <a:endParaRPr lang="en-US" sz="2200" dirty="0"/>
          </a:p>
          <a:p>
            <a:pPr marL="228600" indent="-228600" algn="l" eaLnBrk="0" hangingPunct="0">
              <a:lnSpc>
                <a:spcPct val="108000"/>
              </a:lnSpc>
            </a:pPr>
            <a:r>
              <a:rPr lang="en-US" sz="2200" b="1" dirty="0">
                <a:solidFill>
                  <a:srgbClr val="CC0000"/>
                </a:solidFill>
                <a:latin typeface="Courier New" pitchFamily="49" charset="0"/>
              </a:rPr>
              <a:t>POP(RX)</a:t>
            </a:r>
            <a:r>
              <a:rPr lang="en-US" sz="2200" dirty="0"/>
              <a:t>: </a:t>
            </a:r>
            <a:r>
              <a:rPr lang="en-US" sz="2200" dirty="0">
                <a:latin typeface="+mj-lt"/>
              </a:rPr>
              <a:t>Pop value on top of the stack into </a:t>
            </a:r>
            <a:r>
              <a:rPr lang="en-US" sz="2200" dirty="0" err="1">
                <a:latin typeface="+mj-lt"/>
              </a:rPr>
              <a:t>Reg</a:t>
            </a:r>
            <a:r>
              <a:rPr lang="en-US" sz="2200" dirty="0">
                <a:latin typeface="+mj-lt"/>
              </a:rPr>
              <a:t>[x]</a:t>
            </a:r>
          </a:p>
          <a:p>
            <a:pPr marL="228600" indent="-228600" algn="l" eaLnBrk="0" hangingPunct="0">
              <a:lnSpc>
                <a:spcPct val="108000"/>
              </a:lnSpc>
            </a:pP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[x] </a:t>
            </a:r>
            <a:r>
              <a:rPr lang="en-US" dirty="0">
                <a:latin typeface="Consolas" pitchFamily="49" charset="0"/>
                <a:cs typeface="Consolas" pitchFamily="49" charset="0"/>
                <a:sym typeface="Wingdings" pitchFamily="2" charset="2"/>
              </a:rPr>
              <a:t></a:t>
            </a:r>
            <a:r>
              <a:rPr lang="en-US" dirty="0">
                <a:latin typeface="Consolas" pitchFamily="49" charset="0"/>
                <a:cs typeface="Consolas" pitchFamily="49" charset="0"/>
              </a:rPr>
              <a:t> </a:t>
            </a:r>
            <a:r>
              <a:rPr lang="en-US" sz="2200" dirty="0" err="1">
                <a:latin typeface="Consolas" pitchFamily="49" charset="0"/>
                <a:cs typeface="Consolas" pitchFamily="49" charset="0"/>
              </a:rPr>
              <a:t>Mem</a:t>
            </a:r>
            <a:r>
              <a:rPr lang="en-US" sz="2200" dirty="0">
                <a:latin typeface="Consolas" pitchFamily="49" charset="0"/>
                <a:cs typeface="Consolas" pitchFamily="49" charset="0"/>
              </a:rPr>
              <a:t>[</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[SP]-4]</a:t>
            </a:r>
          </a:p>
          <a:p>
            <a:pPr marL="685800" lvl="1" indent="-228600" algn="l" eaLnBrk="0" hangingPunct="0">
              <a:lnSpc>
                <a:spcPct val="108000"/>
              </a:lnSpc>
            </a:pP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a:t>
            </a:r>
          </a:p>
          <a:p>
            <a:pPr marL="685800" lvl="1" indent="-228600" algn="l" eaLnBrk="0" hangingPunct="0">
              <a:lnSpc>
                <a:spcPct val="108000"/>
              </a:lnSpc>
            </a:pPr>
            <a:endParaRPr lang="en-US" sz="2200" dirty="0"/>
          </a:p>
          <a:p>
            <a:pPr marL="228600" indent="-228600" algn="l" eaLnBrk="0" hangingPunct="0">
              <a:lnSpc>
                <a:spcPct val="108000"/>
              </a:lnSpc>
            </a:pPr>
            <a:r>
              <a:rPr lang="en-US" sz="2200" b="1" dirty="0">
                <a:solidFill>
                  <a:srgbClr val="CC0000"/>
                </a:solidFill>
                <a:latin typeface="Courier New" pitchFamily="49" charset="0"/>
              </a:rPr>
              <a:t>ALLOCATE(k)</a:t>
            </a:r>
            <a:r>
              <a:rPr lang="en-US" sz="2200" dirty="0"/>
              <a:t>: </a:t>
            </a:r>
            <a:r>
              <a:rPr lang="en-US" sz="2200" dirty="0">
                <a:latin typeface="+mj-lt"/>
              </a:rPr>
              <a:t>Reserve k WORDS of stack</a:t>
            </a:r>
          </a:p>
          <a:p>
            <a:pPr marL="228600" indent="-228600" algn="l" eaLnBrk="0" hangingPunct="0">
              <a:lnSpc>
                <a:spcPct val="108000"/>
              </a:lnSpc>
            </a:pP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+ 4*k</a:t>
            </a:r>
          </a:p>
          <a:p>
            <a:pPr marL="228600" indent="-228600" algn="l" eaLnBrk="0" hangingPunct="0">
              <a:lnSpc>
                <a:spcPct val="108000"/>
              </a:lnSpc>
            </a:pPr>
            <a:endParaRPr lang="en-US" sz="2200" dirty="0"/>
          </a:p>
          <a:p>
            <a:pPr marL="228600" indent="-228600" algn="l" eaLnBrk="0" hangingPunct="0">
              <a:lnSpc>
                <a:spcPct val="108000"/>
              </a:lnSpc>
            </a:pPr>
            <a:r>
              <a:rPr lang="en-US" sz="2200" b="1" dirty="0">
                <a:solidFill>
                  <a:srgbClr val="CC0000"/>
                </a:solidFill>
                <a:latin typeface="Courier New" pitchFamily="49" charset="0"/>
              </a:rPr>
              <a:t>DEALLOCATE(k)</a:t>
            </a:r>
            <a:r>
              <a:rPr lang="en-US" sz="2200" b="1" dirty="0"/>
              <a:t>: </a:t>
            </a:r>
            <a:r>
              <a:rPr lang="en-US" sz="2200" dirty="0">
                <a:latin typeface="+mj-lt"/>
              </a:rPr>
              <a:t>Release k WORDS of stack</a:t>
            </a:r>
          </a:p>
          <a:p>
            <a:pPr marL="228600" indent="-228600" algn="l" eaLnBrk="0" hangingPunct="0">
              <a:lnSpc>
                <a:spcPct val="108000"/>
              </a:lnSpc>
            </a:pP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- 4*k</a:t>
            </a:r>
          </a:p>
          <a:p>
            <a:pPr marL="228600" indent="-228600" algn="l" eaLnBrk="0" hangingPunct="0">
              <a:lnSpc>
                <a:spcPct val="108000"/>
              </a:lnSpc>
            </a:pPr>
            <a:endParaRPr lang="en-US" sz="2200" dirty="0"/>
          </a:p>
        </p:txBody>
      </p:sp>
      <p:sp>
        <p:nvSpPr>
          <p:cNvPr id="675844" name="AutoShape 4"/>
          <p:cNvSpPr>
            <a:spLocks noChangeArrowheads="1"/>
          </p:cNvSpPr>
          <p:nvPr/>
        </p:nvSpPr>
        <p:spPr bwMode="auto">
          <a:xfrm>
            <a:off x="4953000" y="1479550"/>
            <a:ext cx="2667000" cy="8382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ADDC(R29, 4, R29)</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ST(RX,-4,R29)</a:t>
            </a:r>
          </a:p>
        </p:txBody>
      </p:sp>
      <p:sp>
        <p:nvSpPr>
          <p:cNvPr id="675845" name="AutoShape 5"/>
          <p:cNvSpPr>
            <a:spLocks noChangeArrowheads="1"/>
          </p:cNvSpPr>
          <p:nvPr/>
        </p:nvSpPr>
        <p:spPr bwMode="auto">
          <a:xfrm>
            <a:off x="4953000" y="2971800"/>
            <a:ext cx="2667000" cy="7620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LD(R29, -4, RX)</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SUBC(R29,4,R29)</a:t>
            </a:r>
          </a:p>
        </p:txBody>
      </p:sp>
      <p:sp>
        <p:nvSpPr>
          <p:cNvPr id="675846" name="AutoShape 6"/>
          <p:cNvSpPr>
            <a:spLocks noChangeArrowheads="1"/>
          </p:cNvSpPr>
          <p:nvPr/>
        </p:nvSpPr>
        <p:spPr bwMode="auto">
          <a:xfrm>
            <a:off x="4953000" y="4451350"/>
            <a:ext cx="2667000" cy="5969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ADDC(R29,4*k,R29)</a:t>
            </a:r>
          </a:p>
        </p:txBody>
      </p:sp>
      <p:sp>
        <p:nvSpPr>
          <p:cNvPr id="675847" name="AutoShape 7"/>
          <p:cNvSpPr>
            <a:spLocks noChangeArrowheads="1"/>
          </p:cNvSpPr>
          <p:nvPr/>
        </p:nvSpPr>
        <p:spPr bwMode="auto">
          <a:xfrm>
            <a:off x="4953000" y="5594350"/>
            <a:ext cx="2667000" cy="5969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SUBC(R29,4*k,R29)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4" grpId="0" animBg="1" autoUpdateAnimBg="0"/>
      <p:bldP spid="675845" grpId="0" animBg="1" autoUpdateAnimBg="0"/>
      <p:bldP spid="675846" grpId="0" animBg="1" autoUpdateAnimBg="0"/>
      <p:bldP spid="67584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371600" y="2960505"/>
            <a:ext cx="4648200" cy="2133600"/>
            <a:chOff x="1488" y="2016"/>
            <a:chExt cx="2928" cy="1344"/>
          </a:xfrm>
        </p:grpSpPr>
        <p:sp>
          <p:nvSpPr>
            <p:cNvPr id="17423" name="Rectangle 15"/>
            <p:cNvSpPr>
              <a:spLocks noChangeArrowheads="1"/>
            </p:cNvSpPr>
            <p:nvPr/>
          </p:nvSpPr>
          <p:spPr bwMode="auto">
            <a:xfrm>
              <a:off x="1488" y="2016"/>
              <a:ext cx="2928" cy="288"/>
            </a:xfrm>
            <a:prstGeom prst="rect">
              <a:avLst/>
            </a:prstGeom>
            <a:solidFill>
              <a:srgbClr val="FFFF00"/>
            </a:solidFill>
            <a:ln w="9525">
              <a:noFill/>
              <a:miter lim="800000"/>
              <a:headEnd/>
              <a:tailEnd/>
            </a:ln>
          </p:spPr>
          <p:txBody>
            <a:bodyPr wrap="none" anchor="ctr">
              <a:spAutoFit/>
            </a:bodyPr>
            <a:lstStyle/>
            <a:p>
              <a:endParaRPr lang="en-US"/>
            </a:p>
          </p:txBody>
        </p:sp>
        <p:sp>
          <p:nvSpPr>
            <p:cNvPr id="17424" name="Rectangle 16"/>
            <p:cNvSpPr>
              <a:spLocks noChangeArrowheads="1"/>
            </p:cNvSpPr>
            <p:nvPr/>
          </p:nvSpPr>
          <p:spPr bwMode="auto">
            <a:xfrm>
              <a:off x="1488" y="3072"/>
              <a:ext cx="2928" cy="288"/>
            </a:xfrm>
            <a:prstGeom prst="rect">
              <a:avLst/>
            </a:prstGeom>
            <a:solidFill>
              <a:srgbClr val="FFFF00"/>
            </a:solidFill>
            <a:ln w="9525">
              <a:noFill/>
              <a:miter lim="800000"/>
              <a:headEnd/>
              <a:tailEnd/>
            </a:ln>
          </p:spPr>
          <p:txBody>
            <a:bodyPr wrap="none" anchor="ctr">
              <a:spAutoFit/>
            </a:bodyPr>
            <a:lstStyle/>
            <a:p>
              <a:endParaRPr lang="en-US"/>
            </a:p>
          </p:txBody>
        </p:sp>
      </p:grpSp>
      <p:sp>
        <p:nvSpPr>
          <p:cNvPr id="17411" name="Rectangle 3"/>
          <p:cNvSpPr>
            <a:spLocks noChangeArrowheads="1"/>
          </p:cNvSpPr>
          <p:nvPr/>
        </p:nvSpPr>
        <p:spPr bwMode="auto">
          <a:xfrm>
            <a:off x="457200" y="1219200"/>
            <a:ext cx="7924800" cy="4267200"/>
          </a:xfrm>
          <a:prstGeom prst="rect">
            <a:avLst/>
          </a:prstGeom>
          <a:noFill/>
          <a:ln w="12700">
            <a:noFill/>
            <a:miter lim="800000"/>
            <a:headEnd/>
            <a:tailEnd/>
          </a:ln>
        </p:spPr>
        <p:txBody>
          <a:bodyPr lIns="90488" tIns="44450" rIns="90488" bIns="44450"/>
          <a:lstStyle/>
          <a:p>
            <a:pPr algn="l" eaLnBrk="0" hangingPunct="0">
              <a:lnSpc>
                <a:spcPct val="90000"/>
              </a:lnSpc>
              <a:spcBef>
                <a:spcPct val="20000"/>
              </a:spcBef>
            </a:pPr>
            <a:r>
              <a:rPr lang="en-US" sz="2400" dirty="0">
                <a:latin typeface="+mj-lt"/>
              </a:rPr>
              <a:t>We can use stacks to save values we’ll need later. For instance, the following code fragment can be inserted anywhere within a program.</a:t>
            </a:r>
          </a:p>
          <a:p>
            <a:pPr algn="l" eaLnBrk="0" hangingPunct="0">
              <a:lnSpc>
                <a:spcPct val="90000"/>
              </a:lnSpc>
              <a:spcBef>
                <a:spcPct val="20000"/>
              </a:spcBef>
            </a:pPr>
            <a:r>
              <a:rPr lang="en-US" dirty="0"/>
              <a:t>	</a:t>
            </a:r>
            <a:r>
              <a:rPr lang="en-US" dirty="0">
                <a:latin typeface="Consolas" pitchFamily="49" charset="0"/>
                <a:cs typeface="Consolas" pitchFamily="49" charset="0"/>
              </a:rPr>
              <a:t>	          </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 </a:t>
            </a:r>
            <a:r>
              <a:rPr lang="en-US" sz="1600" dirty="0" err="1">
                <a:solidFill>
                  <a:srgbClr val="CC0000"/>
                </a:solidFill>
                <a:latin typeface="Consolas" pitchFamily="49" charset="0"/>
                <a:cs typeface="Consolas" pitchFamily="49" charset="0"/>
              </a:rPr>
              <a:t>Argh</a:t>
            </a:r>
            <a:r>
              <a:rPr lang="en-US" sz="1600" dirty="0">
                <a:solidFill>
                  <a:srgbClr val="CC0000"/>
                </a:solidFill>
                <a:latin typeface="Consolas" pitchFamily="49" charset="0"/>
                <a:cs typeface="Consolas" pitchFamily="49" charset="0"/>
              </a:rPr>
              <a:t>!!! I</a:t>
            </a:r>
            <a:r>
              <a:rPr lang="ja-JP" altLang="en-US" sz="1600">
                <a:solidFill>
                  <a:srgbClr val="CC0000"/>
                </a:solidFill>
                <a:latin typeface="Consolas" pitchFamily="49" charset="0"/>
                <a:cs typeface="Consolas" pitchFamily="49" charset="0"/>
              </a:rPr>
              <a:t>’</a:t>
            </a:r>
            <a:r>
              <a:rPr lang="en-US" altLang="ja-JP" sz="1600" dirty="0">
                <a:solidFill>
                  <a:srgbClr val="CC0000"/>
                </a:solidFill>
                <a:latin typeface="Consolas" pitchFamily="49" charset="0"/>
                <a:cs typeface="Consolas" pitchFamily="49" charset="0"/>
              </a:rPr>
              <a:t>m out of registers Scotty!!</a:t>
            </a:r>
            <a:br>
              <a:rPr lang="en-US" altLang="ja-JP" sz="1600" dirty="0">
                <a:solidFill>
                  <a:srgbClr val="CC0000"/>
                </a:solidFill>
                <a:latin typeface="Consolas" pitchFamily="49" charset="0"/>
                <a:cs typeface="Consolas" pitchFamily="49" charset="0"/>
              </a:rPr>
            </a:br>
            <a:r>
              <a:rPr lang="en-US" altLang="ja-JP" sz="1600" dirty="0">
                <a:solidFill>
                  <a:srgbClr val="CC0000"/>
                </a:solidFill>
                <a:latin typeface="Consolas" pitchFamily="49" charset="0"/>
                <a:cs typeface="Consolas" pitchFamily="49" charset="0"/>
              </a:rPr>
              <a:t>	  	  //</a:t>
            </a:r>
            <a:br>
              <a:rPr lang="en-US" altLang="ja-JP" sz="1600" dirty="0">
                <a:solidFill>
                  <a:srgbClr val="CC0000"/>
                </a:solidFill>
                <a:latin typeface="Consolas" pitchFamily="49" charset="0"/>
                <a:cs typeface="Consolas" pitchFamily="49" charset="0"/>
              </a:rPr>
            </a:br>
            <a:r>
              <a:rPr lang="en-US" altLang="ja-JP" sz="1600" dirty="0">
                <a:solidFill>
                  <a:srgbClr val="CC0000"/>
                </a:solidFill>
                <a:latin typeface="Consolas" pitchFamily="49" charset="0"/>
                <a:cs typeface="Consolas" pitchFamily="49" charset="0"/>
              </a:rPr>
              <a:t>	  	  PUSH(R0)			 // Frees up R0</a:t>
            </a:r>
            <a:br>
              <a:rPr lang="en-US" altLang="ja-JP" sz="1600" dirty="0">
                <a:solidFill>
                  <a:srgbClr val="CC0000"/>
                </a:solidFill>
                <a:latin typeface="Consolas" pitchFamily="49" charset="0"/>
                <a:cs typeface="Consolas" pitchFamily="49" charset="0"/>
              </a:rPr>
            </a:br>
            <a:r>
              <a:rPr lang="en-US" altLang="ja-JP" sz="1600" dirty="0">
                <a:solidFill>
                  <a:srgbClr val="CC0000"/>
                </a:solidFill>
                <a:latin typeface="Consolas" pitchFamily="49" charset="0"/>
                <a:cs typeface="Consolas" pitchFamily="49" charset="0"/>
              </a:rPr>
              <a:t>	  	  PUSH(R1)			 // Frees up R1</a:t>
            </a:r>
          </a:p>
          <a:p>
            <a:pPr algn="l" eaLnBrk="0" hangingPunct="0">
              <a:lnSpc>
                <a:spcPct val="90000"/>
              </a:lnSpc>
              <a:spcBef>
                <a:spcPct val="20000"/>
              </a:spcBef>
            </a:pPr>
            <a:r>
              <a:rPr lang="en-US" sz="1600" dirty="0">
                <a:solidFill>
                  <a:srgbClr val="CC0000"/>
                </a:solidFill>
                <a:latin typeface="Consolas" pitchFamily="49" charset="0"/>
                <a:cs typeface="Consolas" pitchFamily="49" charset="0"/>
              </a:rPr>
              <a:t>	  	  LD(dilithum_xtals, R0)</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LD(seconds_til_explosion, R1)</a:t>
            </a:r>
          </a:p>
          <a:p>
            <a:pPr algn="l" eaLnBrk="0" hangingPunct="0">
              <a:lnSpc>
                <a:spcPct val="90000"/>
              </a:lnSpc>
              <a:spcBef>
                <a:spcPct val="20000"/>
              </a:spcBef>
            </a:pPr>
            <a:r>
              <a:rPr lang="en-US" sz="1600" dirty="0">
                <a:solidFill>
                  <a:srgbClr val="CC0000"/>
                </a:solidFill>
                <a:latin typeface="Consolas" pitchFamily="49" charset="0"/>
                <a:cs typeface="Consolas" pitchFamily="49" charset="0"/>
              </a:rPr>
              <a:t>suspense: SUBC(R1, 1, R1)</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BNE(R1, suspense)</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ST(R0, warp_engines)</a:t>
            </a:r>
          </a:p>
          <a:p>
            <a:pPr algn="l" eaLnBrk="0" hangingPunct="0">
              <a:lnSpc>
                <a:spcPct val="90000"/>
              </a:lnSpc>
              <a:spcBef>
                <a:spcPct val="20000"/>
              </a:spcBef>
            </a:pPr>
            <a:r>
              <a:rPr lang="en-US" sz="1600" dirty="0">
                <a:solidFill>
                  <a:srgbClr val="CC0000"/>
                </a:solidFill>
                <a:latin typeface="Consolas" pitchFamily="49" charset="0"/>
                <a:cs typeface="Consolas" pitchFamily="49" charset="0"/>
              </a:rPr>
              <a:t>	  	  POP(R1)         	// Restores R1</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POP(R0)		  	// Restores R0</a:t>
            </a:r>
            <a:br>
              <a:rPr lang="en-US" sz="1800" dirty="0"/>
            </a:br>
            <a:endParaRPr lang="en-US" sz="1800" dirty="0"/>
          </a:p>
          <a:p>
            <a:pPr algn="l" eaLnBrk="0" hangingPunct="0">
              <a:lnSpc>
                <a:spcPct val="90000"/>
              </a:lnSpc>
              <a:spcBef>
                <a:spcPct val="20000"/>
              </a:spcBef>
            </a:pPr>
            <a:endParaRPr lang="en-US" dirty="0"/>
          </a:p>
        </p:txBody>
      </p:sp>
      <p:sp>
        <p:nvSpPr>
          <p:cNvPr id="17410" name="Rectangle 2"/>
          <p:cNvSpPr>
            <a:spLocks noGrp="1" noChangeArrowheads="1"/>
          </p:cNvSpPr>
          <p:nvPr>
            <p:ph type="title"/>
          </p:nvPr>
        </p:nvSpPr>
        <p:spPr/>
        <p:txBody>
          <a:bodyPr/>
          <a:lstStyle/>
          <a:p>
            <a:pPr eaLnBrk="1" hangingPunct="1"/>
            <a:r>
              <a:rPr lang="en-US">
                <a:ea typeface="ＭＳ Ｐゴシック" pitchFamily="34" charset="-128"/>
              </a:rPr>
              <a:t>Fun with Stacks</a:t>
            </a:r>
          </a:p>
        </p:txBody>
      </p:sp>
      <p:sp>
        <p:nvSpPr>
          <p:cNvPr id="18" name="Text Box 11"/>
          <p:cNvSpPr txBox="1">
            <a:spLocks noChangeArrowheads="1"/>
          </p:cNvSpPr>
          <p:nvPr/>
        </p:nvSpPr>
        <p:spPr bwMode="auto">
          <a:xfrm>
            <a:off x="6096000" y="3429000"/>
            <a:ext cx="2895600" cy="923330"/>
          </a:xfrm>
          <a:prstGeom prst="rect">
            <a:avLst/>
          </a:prstGeom>
          <a:solidFill>
            <a:schemeClr val="accent2">
              <a:lumMod val="40000"/>
              <a:lumOff val="60000"/>
            </a:schemeClr>
          </a:solidFill>
          <a:ln w="9525">
            <a:solidFill>
              <a:schemeClr val="accent2">
                <a:lumMod val="75000"/>
              </a:schemeClr>
            </a:solidFill>
            <a:miter lim="800000"/>
            <a:headEnd/>
            <a:tailEnd/>
          </a:ln>
        </p:spPr>
        <p:txBody>
          <a:bodyPr wrap="square" anchor="ctr">
            <a:spAutoFit/>
          </a:bodyPr>
          <a:lstStyle/>
          <a:p>
            <a:pPr algn="ctr" eaLnBrk="0" hangingPunct="0"/>
            <a:r>
              <a:rPr lang="en-US" dirty="0">
                <a:latin typeface="+mn-lt"/>
              </a:rPr>
              <a:t>Data is popped off the stack in the opposite order that it is pushed on</a:t>
            </a:r>
          </a:p>
        </p:txBody>
      </p:sp>
      <p:sp>
        <p:nvSpPr>
          <p:cNvPr id="3" name="TextBox 2"/>
          <p:cNvSpPr txBox="1"/>
          <p:nvPr/>
        </p:nvSpPr>
        <p:spPr>
          <a:xfrm>
            <a:off x="457200" y="5638800"/>
            <a:ext cx="7818808" cy="830997"/>
          </a:xfrm>
          <a:prstGeom prst="rect">
            <a:avLst/>
          </a:prstGeom>
          <a:noFill/>
        </p:spPr>
        <p:txBody>
          <a:bodyPr wrap="square" rtlCol="0">
            <a:spAutoFit/>
          </a:bodyPr>
          <a:lstStyle/>
          <a:p>
            <a:r>
              <a:rPr lang="en-US" sz="2400" dirty="0">
                <a:latin typeface="+mj-lt"/>
              </a:rPr>
              <a:t>Next, we’ll use show how to use stacks for activation records..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a:t>Solving Procedure Linkage Problems</a:t>
            </a:r>
          </a:p>
        </p:txBody>
      </p:sp>
      <p:sp>
        <p:nvSpPr>
          <p:cNvPr id="18436" name="Rectangle 5"/>
          <p:cNvSpPr>
            <a:spLocks noChangeArrowheads="1"/>
          </p:cNvSpPr>
          <p:nvPr/>
        </p:nvSpPr>
        <p:spPr bwMode="auto">
          <a:xfrm>
            <a:off x="381000" y="990600"/>
            <a:ext cx="8305800" cy="2306785"/>
          </a:xfrm>
          <a:prstGeom prst="rect">
            <a:avLst/>
          </a:prstGeom>
          <a:noFill/>
          <a:ln w="12700">
            <a:noFill/>
            <a:miter lim="800000"/>
            <a:headEnd/>
            <a:tailEnd/>
          </a:ln>
        </p:spPr>
        <p:txBody>
          <a:bodyPr wrap="square" lIns="90488" tIns="44450" rIns="90488" bIns="44450">
            <a:spAutoFit/>
          </a:bodyPr>
          <a:lstStyle/>
          <a:p>
            <a:pPr marL="517525" indent="-517525" algn="l" eaLnBrk="0" hangingPunct="0">
              <a:lnSpc>
                <a:spcPct val="110000"/>
              </a:lnSpc>
              <a:spcBef>
                <a:spcPct val="50000"/>
              </a:spcBef>
            </a:pPr>
            <a:r>
              <a:rPr lang="en-US" sz="2400" dirty="0">
                <a:latin typeface="+mj-lt"/>
              </a:rPr>
              <a:t>Reminder: Procedure storage needs</a:t>
            </a:r>
          </a:p>
          <a:p>
            <a:pPr marL="517525" indent="-517525" algn="l" eaLnBrk="0" hangingPunct="0">
              <a:lnSpc>
                <a:spcPct val="110000"/>
              </a:lnSpc>
              <a:spcBef>
                <a:spcPct val="50000"/>
              </a:spcBef>
              <a:buAutoNum type="arabicParenR"/>
            </a:pPr>
            <a:r>
              <a:rPr lang="en-US" sz="2000" dirty="0">
                <a:latin typeface="+mj-lt"/>
              </a:rPr>
              <a:t>We need a way to </a:t>
            </a:r>
            <a:r>
              <a:rPr lang="en-US" sz="2000" i="1" dirty="0">
                <a:latin typeface="+mj-lt"/>
              </a:rPr>
              <a:t>pass arguments</a:t>
            </a:r>
            <a:r>
              <a:rPr lang="en-US" sz="2000" dirty="0">
                <a:latin typeface="+mj-lt"/>
              </a:rPr>
              <a:t> to the procedure</a:t>
            </a:r>
          </a:p>
          <a:p>
            <a:pPr marL="517525" indent="-517525" algn="l" eaLnBrk="0" hangingPunct="0">
              <a:lnSpc>
                <a:spcPct val="110000"/>
              </a:lnSpc>
              <a:spcBef>
                <a:spcPct val="50000"/>
              </a:spcBef>
              <a:buAutoNum type="arabicParenR"/>
            </a:pPr>
            <a:r>
              <a:rPr lang="en-US" sz="2000" dirty="0">
                <a:latin typeface="+mj-lt"/>
              </a:rPr>
              <a:t>Procedures need their own </a:t>
            </a:r>
            <a:r>
              <a:rPr lang="en-US" sz="2000" i="1" dirty="0">
                <a:latin typeface="+mj-lt"/>
              </a:rPr>
              <a:t>LOCAL storage</a:t>
            </a:r>
          </a:p>
          <a:p>
            <a:pPr marL="517525" indent="-517525" algn="l" eaLnBrk="0" hangingPunct="0">
              <a:lnSpc>
                <a:spcPct val="110000"/>
              </a:lnSpc>
              <a:spcBef>
                <a:spcPct val="50000"/>
              </a:spcBef>
              <a:buAutoNum type="arabicParenR"/>
            </a:pPr>
            <a:r>
              <a:rPr lang="en-US" sz="2000" dirty="0">
                <a:latin typeface="+mj-lt"/>
              </a:rPr>
              <a:t>Procedures need to </a:t>
            </a:r>
            <a:r>
              <a:rPr lang="en-US" sz="2000" i="1" dirty="0">
                <a:latin typeface="+mj-lt"/>
              </a:rPr>
              <a:t>call other procedures</a:t>
            </a:r>
            <a:r>
              <a:rPr lang="en-US" sz="2000" dirty="0">
                <a:latin typeface="+mj-lt"/>
              </a:rPr>
              <a:t>; special case: recursive procedures that </a:t>
            </a:r>
            <a:r>
              <a:rPr lang="en-US" sz="2000" i="1" dirty="0">
                <a:latin typeface="+mj-lt"/>
              </a:rPr>
              <a:t>call themselves</a:t>
            </a:r>
            <a:endParaRPr lang="en-US" sz="2000" dirty="0">
              <a:latin typeface="+mj-lt"/>
            </a:endParaRPr>
          </a:p>
        </p:txBody>
      </p:sp>
      <p:grpSp>
        <p:nvGrpSpPr>
          <p:cNvPr id="2" name="Group 1"/>
          <p:cNvGrpSpPr/>
          <p:nvPr/>
        </p:nvGrpSpPr>
        <p:grpSpPr>
          <a:xfrm>
            <a:off x="381000" y="3325837"/>
            <a:ext cx="8444414" cy="3379763"/>
            <a:chOff x="381000" y="3325837"/>
            <a:chExt cx="8444414" cy="3379763"/>
          </a:xfrm>
        </p:grpSpPr>
        <p:sp>
          <p:nvSpPr>
            <p:cNvPr id="18434" name="Rectangle 3"/>
            <p:cNvSpPr>
              <a:spLocks noChangeArrowheads="1"/>
            </p:cNvSpPr>
            <p:nvPr/>
          </p:nvSpPr>
          <p:spPr bwMode="auto">
            <a:xfrm>
              <a:off x="381000" y="3325837"/>
              <a:ext cx="3657600" cy="3326552"/>
            </a:xfrm>
            <a:prstGeom prst="rect">
              <a:avLst/>
            </a:prstGeom>
            <a:noFill/>
            <a:ln w="12700">
              <a:noFill/>
              <a:miter lim="800000"/>
              <a:headEnd/>
              <a:tailEnd/>
            </a:ln>
          </p:spPr>
          <p:txBody>
            <a:bodyPr wrap="square" lIns="90488" tIns="44450" rIns="90488" bIns="44450">
              <a:spAutoFit/>
            </a:bodyPr>
            <a:lstStyle/>
            <a:p>
              <a:pPr marL="517525" indent="-517525" algn="l" eaLnBrk="0" hangingPunct="0">
                <a:lnSpc>
                  <a:spcPct val="90000"/>
                </a:lnSpc>
                <a:spcBef>
                  <a:spcPct val="50000"/>
                </a:spcBef>
              </a:pPr>
              <a:r>
                <a:rPr lang="en-US" sz="2000" dirty="0">
                  <a:latin typeface="+mj-lt"/>
                </a:rPr>
                <a:t>Plan for caller:</a:t>
              </a:r>
            </a:p>
            <a:p>
              <a:pPr marL="515938" lvl="1" indent="-176213" eaLnBrk="0" hangingPunct="0">
                <a:lnSpc>
                  <a:spcPct val="90000"/>
                </a:lnSpc>
                <a:spcBef>
                  <a:spcPct val="50000"/>
                </a:spcBef>
                <a:buFont typeface="Arial"/>
                <a:buChar char="•"/>
                <a:tabLst>
                  <a:tab pos="515938" algn="l"/>
                </a:tabLst>
              </a:pPr>
              <a:r>
                <a:rPr lang="en-US" sz="2000" dirty="0">
                  <a:latin typeface="+mj-lt"/>
                </a:rPr>
                <a:t>Push argument values onto stack </a:t>
              </a:r>
              <a:r>
                <a:rPr lang="en-US" sz="2000" i="1" dirty="0">
                  <a:latin typeface="+mj-lt"/>
                </a:rPr>
                <a:t>in reverse order</a:t>
              </a:r>
              <a:r>
                <a:rPr lang="en-US" sz="2000" dirty="0">
                  <a:latin typeface="+mj-lt"/>
                </a:rPr>
                <a:t> for use by callee</a:t>
              </a:r>
            </a:p>
            <a:p>
              <a:pPr marL="515938" lvl="1" indent="-176213" eaLnBrk="0" hangingPunct="0">
                <a:lnSpc>
                  <a:spcPct val="90000"/>
                </a:lnSpc>
                <a:spcBef>
                  <a:spcPct val="50000"/>
                </a:spcBef>
                <a:buFont typeface="Arial"/>
                <a:buChar char="•"/>
                <a:tabLst>
                  <a:tab pos="515938" algn="l"/>
                </a:tabLst>
              </a:pPr>
              <a:r>
                <a:rPr lang="en-US" sz="2000" dirty="0">
                  <a:latin typeface="+mj-lt"/>
                </a:rPr>
                <a:t>Branch to callee, save return address in dedicated register (</a:t>
              </a:r>
              <a:r>
                <a:rPr lang="en-US" sz="2000" dirty="0">
                  <a:solidFill>
                    <a:srgbClr val="FF0000"/>
                  </a:solidFill>
                  <a:latin typeface="+mj-lt"/>
                </a:rPr>
                <a:t>LP = R28</a:t>
              </a:r>
              <a:r>
                <a:rPr lang="en-US" sz="2000" dirty="0">
                  <a:latin typeface="+mj-lt"/>
                </a:rPr>
                <a:t>)</a:t>
              </a:r>
            </a:p>
            <a:p>
              <a:pPr marL="515938" lvl="1" indent="-176213" eaLnBrk="0" hangingPunct="0">
                <a:lnSpc>
                  <a:spcPct val="90000"/>
                </a:lnSpc>
                <a:spcBef>
                  <a:spcPct val="50000"/>
                </a:spcBef>
                <a:buFont typeface="Arial"/>
                <a:buChar char="•"/>
                <a:tabLst>
                  <a:tab pos="515938" algn="l"/>
                </a:tabLst>
              </a:pPr>
              <a:r>
                <a:rPr lang="en-US" sz="2000" dirty="0">
                  <a:latin typeface="+mj-lt"/>
                </a:rPr>
                <a:t>Clean up stack after callee return</a:t>
              </a:r>
            </a:p>
          </p:txBody>
        </p:sp>
        <p:sp>
          <p:nvSpPr>
            <p:cNvPr id="6" name="Rectangle 5"/>
            <p:cNvSpPr>
              <a:spLocks noChangeArrowheads="1"/>
            </p:cNvSpPr>
            <p:nvPr/>
          </p:nvSpPr>
          <p:spPr bwMode="auto">
            <a:xfrm>
              <a:off x="4495800" y="3351608"/>
              <a:ext cx="4329614" cy="677621"/>
            </a:xfrm>
            <a:prstGeom prst="rect">
              <a:avLst/>
            </a:prstGeom>
            <a:noFill/>
            <a:ln w="12700">
              <a:noFill/>
              <a:miter lim="800000"/>
              <a:headEnd/>
              <a:tailEnd/>
            </a:ln>
          </p:spPr>
          <p:txBody>
            <a:bodyPr wrap="square" lIns="90488" tIns="44450" rIns="90488" bIns="44450">
              <a:spAutoFit/>
            </a:bodyPr>
            <a:lstStyle/>
            <a:p>
              <a:pPr algn="l" eaLnBrk="0" hangingPunct="0">
                <a:lnSpc>
                  <a:spcPct val="90000"/>
                </a:lnSpc>
                <a:spcBef>
                  <a:spcPct val="50000"/>
                </a:spcBef>
              </a:pPr>
              <a:r>
                <a:rPr lang="en-US" dirty="0">
                  <a:latin typeface="+mj-lt"/>
                </a:rPr>
                <a:t>C code:</a:t>
              </a:r>
            </a:p>
            <a:p>
              <a:pPr algn="l" eaLnBrk="0" hangingPunct="0">
                <a:spcBef>
                  <a:spcPct val="10000"/>
                </a:spcBef>
              </a:pPr>
              <a:r>
                <a:rPr lang="en-US" sz="2000" dirty="0">
                  <a:solidFill>
                    <a:srgbClr val="FF0000"/>
                  </a:solidFill>
                  <a:latin typeface="Consolas" pitchFamily="49" charset="0"/>
                  <a:cs typeface="Consolas" pitchFamily="49" charset="0"/>
                </a:rPr>
                <a:t>   </a:t>
              </a:r>
              <a:r>
                <a:rPr lang="en-US" sz="2000" i="1" dirty="0">
                  <a:solidFill>
                    <a:srgbClr val="FF0000"/>
                  </a:solidFill>
                  <a:latin typeface="Consolas" pitchFamily="49" charset="0"/>
                  <a:cs typeface="Consolas" pitchFamily="49" charset="0"/>
                </a:rPr>
                <a:t>proc</a:t>
              </a:r>
              <a:r>
                <a:rPr lang="en-US" sz="2000" dirty="0">
                  <a:solidFill>
                    <a:srgbClr val="FF0000"/>
                  </a:solidFill>
                  <a:latin typeface="Consolas" pitchFamily="49" charset="0"/>
                  <a:cs typeface="Consolas" pitchFamily="49" charset="0"/>
                </a:rPr>
                <a:t>(</a:t>
              </a:r>
              <a:r>
                <a:rPr lang="en-US" sz="2000" i="1" dirty="0">
                  <a:solidFill>
                    <a:srgbClr val="FF0000"/>
                  </a:solidFill>
                  <a:latin typeface="Consolas" pitchFamily="49" charset="0"/>
                  <a:cs typeface="Consolas" pitchFamily="49" charset="0"/>
                </a:rPr>
                <a:t>expr</a:t>
              </a:r>
              <a:r>
                <a:rPr lang="en-US" sz="2000" i="1" baseline="-25000" dirty="0">
                  <a:solidFill>
                    <a:srgbClr val="FF0000"/>
                  </a:solidFill>
                  <a:latin typeface="Consolas" pitchFamily="49" charset="0"/>
                  <a:cs typeface="Consolas" pitchFamily="49" charset="0"/>
                </a:rPr>
                <a:t>1</a:t>
              </a:r>
              <a:r>
                <a:rPr lang="en-US" sz="2000" dirty="0">
                  <a:solidFill>
                    <a:srgbClr val="FF0000"/>
                  </a:solidFill>
                  <a:latin typeface="Consolas" pitchFamily="49" charset="0"/>
                  <a:cs typeface="Consolas" pitchFamily="49" charset="0"/>
                </a:rPr>
                <a:t>, </a:t>
              </a:r>
              <a:r>
                <a:rPr lang="is-IS" sz="2000" dirty="0">
                  <a:solidFill>
                    <a:srgbClr val="FF0000"/>
                  </a:solidFill>
                  <a:latin typeface="Consolas" pitchFamily="49" charset="0"/>
                  <a:cs typeface="Consolas" pitchFamily="49" charset="0"/>
                </a:rPr>
                <a:t>…, </a:t>
              </a:r>
              <a:r>
                <a:rPr lang="is-IS" sz="2000" i="1" dirty="0">
                  <a:solidFill>
                    <a:srgbClr val="FF0000"/>
                  </a:solidFill>
                  <a:latin typeface="Consolas" pitchFamily="49" charset="0"/>
                  <a:cs typeface="Consolas" pitchFamily="49" charset="0"/>
                </a:rPr>
                <a:t>expr</a:t>
              </a:r>
              <a:r>
                <a:rPr lang="is-IS" sz="2000" i="1" baseline="-25000" dirty="0">
                  <a:solidFill>
                    <a:srgbClr val="FF0000"/>
                  </a:solidFill>
                  <a:latin typeface="Consolas" pitchFamily="49" charset="0"/>
                  <a:cs typeface="Consolas" pitchFamily="49" charset="0"/>
                </a:rPr>
                <a:t>n</a:t>
              </a:r>
              <a:r>
                <a:rPr lang="is-IS" sz="2000" dirty="0">
                  <a:solidFill>
                    <a:srgbClr val="FF0000"/>
                  </a:solidFill>
                  <a:latin typeface="Consolas" pitchFamily="49" charset="0"/>
                  <a:cs typeface="Consolas" pitchFamily="49" charset="0"/>
                </a:rPr>
                <a:t>)</a:t>
              </a:r>
              <a:endParaRPr lang="en-US" sz="2000" dirty="0">
                <a:solidFill>
                  <a:srgbClr val="FF0000"/>
                </a:solidFill>
                <a:latin typeface="Consolas" pitchFamily="49" charset="0"/>
                <a:cs typeface="Consolas" pitchFamily="49" charset="0"/>
              </a:endParaRPr>
            </a:p>
          </p:txBody>
        </p:sp>
        <p:sp>
          <p:nvSpPr>
            <p:cNvPr id="7" name="Rectangle 6"/>
            <p:cNvSpPr>
              <a:spLocks noChangeArrowheads="1"/>
            </p:cNvSpPr>
            <p:nvPr/>
          </p:nvSpPr>
          <p:spPr bwMode="auto">
            <a:xfrm>
              <a:off x="4496717" y="4113608"/>
              <a:ext cx="4038600" cy="2591992"/>
            </a:xfrm>
            <a:prstGeom prst="rect">
              <a:avLst/>
            </a:prstGeom>
            <a:noFill/>
            <a:ln w="12700">
              <a:noFill/>
              <a:miter lim="800000"/>
              <a:headEnd/>
              <a:tailEnd/>
            </a:ln>
          </p:spPr>
          <p:txBody>
            <a:bodyPr wrap="square" lIns="90488" tIns="44450" rIns="90488" bIns="44450">
              <a:spAutoFit/>
            </a:bodyPr>
            <a:lstStyle/>
            <a:p>
              <a:pPr algn="l" eaLnBrk="0" hangingPunct="0">
                <a:lnSpc>
                  <a:spcPct val="70000"/>
                </a:lnSpc>
                <a:spcBef>
                  <a:spcPct val="50000"/>
                </a:spcBef>
              </a:pPr>
              <a:r>
                <a:rPr lang="en-US" dirty="0">
                  <a:latin typeface="+mj-lt"/>
                </a:rPr>
                <a:t>Beta assembly:</a:t>
              </a:r>
            </a:p>
            <a:p>
              <a:pPr lvl="1" algn="l" eaLnBrk="0" hangingPunct="0">
                <a:spcBef>
                  <a:spcPct val="50000"/>
                </a:spcBef>
              </a:pPr>
              <a:r>
                <a:rPr lang="en-US" sz="2000" dirty="0">
                  <a:latin typeface="+mn-lt"/>
                </a:rPr>
                <a:t>compile_expr(</a:t>
              </a:r>
              <a:r>
                <a:rPr lang="en-US" sz="2000" i="1" dirty="0">
                  <a:latin typeface="+mn-lt"/>
                </a:rPr>
                <a:t>expr</a:t>
              </a:r>
              <a:r>
                <a:rPr lang="en-US" sz="2000" i="1" baseline="-25000" dirty="0">
                  <a:latin typeface="+mn-lt"/>
                </a:rPr>
                <a:t>n</a:t>
              </a:r>
              <a:r>
                <a:rPr lang="en-US" sz="2000" dirty="0">
                  <a:latin typeface="+mn-lt"/>
                </a:rPr>
                <a:t>)⇒Rx</a:t>
              </a:r>
              <a:br>
                <a:rPr lang="en-US" sz="2000" dirty="0">
                  <a:latin typeface="+mn-lt"/>
                </a:rPr>
              </a:br>
              <a:r>
                <a:rPr lang="en-US" sz="2000" dirty="0">
                  <a:solidFill>
                    <a:srgbClr val="FF0000"/>
                  </a:solidFill>
                  <a:latin typeface="Consolas" pitchFamily="49" charset="0"/>
                  <a:cs typeface="Consolas" pitchFamily="49" charset="0"/>
                </a:rPr>
                <a:t>PUSH(rx)</a:t>
              </a:r>
              <a:br>
                <a:rPr lang="en-US" sz="2000" dirty="0">
                  <a:solidFill>
                    <a:srgbClr val="FF0000"/>
                  </a:solidFill>
                  <a:latin typeface="Consolas" pitchFamily="49" charset="0"/>
                  <a:cs typeface="Consolas" pitchFamily="49" charset="0"/>
                </a:rPr>
              </a:br>
              <a:r>
                <a:rPr lang="is-IS" sz="2000" dirty="0">
                  <a:latin typeface="Consolas" pitchFamily="49" charset="0"/>
                  <a:cs typeface="Consolas" pitchFamily="49" charset="0"/>
                </a:rPr>
                <a:t>…</a:t>
              </a:r>
              <a:br>
                <a:rPr lang="is-IS" sz="2000" dirty="0">
                  <a:latin typeface="Consolas" pitchFamily="49" charset="0"/>
                  <a:cs typeface="Consolas" pitchFamily="49" charset="0"/>
                </a:rPr>
              </a:br>
              <a:r>
                <a:rPr lang="en-US" sz="2000" dirty="0">
                  <a:latin typeface="+mn-lt"/>
                </a:rPr>
                <a:t>compile_expr(</a:t>
              </a:r>
              <a:r>
                <a:rPr lang="en-US" sz="2000" i="1" dirty="0">
                  <a:latin typeface="+mn-lt"/>
                </a:rPr>
                <a:t>expr</a:t>
              </a:r>
              <a:r>
                <a:rPr lang="en-US" sz="2000" i="1" baseline="-25000" dirty="0">
                  <a:latin typeface="+mn-lt"/>
                </a:rPr>
                <a:t>1</a:t>
              </a:r>
              <a:r>
                <a:rPr lang="en-US" sz="2000" dirty="0">
                  <a:latin typeface="+mn-lt"/>
                </a:rPr>
                <a:t>)⇒Rx</a:t>
              </a:r>
              <a:br>
                <a:rPr lang="en-US" sz="2000" dirty="0">
                  <a:latin typeface="+mn-lt"/>
                </a:rPr>
              </a:br>
              <a:r>
                <a:rPr lang="en-US" sz="2000" dirty="0">
                  <a:solidFill>
                    <a:srgbClr val="FF0000"/>
                  </a:solidFill>
                  <a:latin typeface="Consolas" pitchFamily="49" charset="0"/>
                  <a:cs typeface="Consolas" pitchFamily="49" charset="0"/>
                </a:rPr>
                <a:t>PUSH(rx)</a:t>
              </a:r>
              <a:br>
                <a:rPr lang="en-US" sz="2000" dirty="0">
                  <a:solidFill>
                    <a:srgbClr val="FF0000"/>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BR(</a:t>
              </a:r>
              <a:r>
                <a:rPr lang="en-US" sz="2000" i="1" dirty="0">
                  <a:solidFill>
                    <a:srgbClr val="FF0000"/>
                  </a:solidFill>
                  <a:latin typeface="Consolas" pitchFamily="49" charset="0"/>
                  <a:cs typeface="Consolas" pitchFamily="49" charset="0"/>
                </a:rPr>
                <a:t>proc</a:t>
              </a:r>
              <a:r>
                <a:rPr lang="en-US" sz="2000" dirty="0">
                  <a:solidFill>
                    <a:srgbClr val="FF0000"/>
                  </a:solidFill>
                  <a:latin typeface="Consolas" pitchFamily="49" charset="0"/>
                  <a:cs typeface="Consolas" pitchFamily="49" charset="0"/>
                </a:rPr>
                <a:t>,LP)</a:t>
              </a:r>
              <a:br>
                <a:rPr lang="en-US" sz="2000" dirty="0">
                  <a:solidFill>
                    <a:srgbClr val="FF0000"/>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DEALLOCATE(</a:t>
              </a:r>
              <a:r>
                <a:rPr lang="en-US" sz="2000" i="1" dirty="0">
                  <a:solidFill>
                    <a:srgbClr val="FF0000"/>
                  </a:solidFill>
                  <a:latin typeface="Consolas" pitchFamily="49" charset="0"/>
                  <a:cs typeface="Consolas" pitchFamily="49" charset="0"/>
                </a:rPr>
                <a:t>n</a:t>
              </a:r>
              <a:r>
                <a:rPr lang="en-US" sz="2000" dirty="0">
                  <a:solidFill>
                    <a:srgbClr val="FF0000"/>
                  </a:solidFill>
                  <a:latin typeface="Consolas" pitchFamily="49" charset="0"/>
                  <a:cs typeface="Consolas" pitchFamily="49" charset="0"/>
                </a:rPr>
                <a:t>)</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5715000" y="914400"/>
            <a:ext cx="1600200" cy="3733800"/>
            <a:chOff x="3072" y="576"/>
            <a:chExt cx="1008" cy="2352"/>
          </a:xfrm>
        </p:grpSpPr>
        <p:grpSp>
          <p:nvGrpSpPr>
            <p:cNvPr id="3" name="Group 65"/>
            <p:cNvGrpSpPr>
              <a:grpSpLocks/>
            </p:cNvGrpSpPr>
            <p:nvPr/>
          </p:nvGrpSpPr>
          <p:grpSpPr bwMode="auto">
            <a:xfrm>
              <a:off x="3072" y="576"/>
              <a:ext cx="1008" cy="2352"/>
              <a:chOff x="3072" y="576"/>
              <a:chExt cx="1008" cy="2352"/>
            </a:xfrm>
          </p:grpSpPr>
          <p:grpSp>
            <p:nvGrpSpPr>
              <p:cNvPr id="4" name="Group 63"/>
              <p:cNvGrpSpPr>
                <a:grpSpLocks/>
              </p:cNvGrpSpPr>
              <p:nvPr/>
            </p:nvGrpSpPr>
            <p:grpSpPr bwMode="auto">
              <a:xfrm>
                <a:off x="3072" y="720"/>
                <a:ext cx="1008" cy="2208"/>
                <a:chOff x="3072" y="720"/>
                <a:chExt cx="1008" cy="2208"/>
              </a:xfrm>
            </p:grpSpPr>
            <p:sp>
              <p:nvSpPr>
                <p:cNvPr id="19540" name="Rectangle 7"/>
                <p:cNvSpPr>
                  <a:spLocks noChangeArrowheads="1"/>
                </p:cNvSpPr>
                <p:nvPr/>
              </p:nvSpPr>
              <p:spPr bwMode="auto">
                <a:xfrm>
                  <a:off x="3072" y="720"/>
                  <a:ext cx="1008" cy="2023"/>
                </a:xfrm>
                <a:prstGeom prst="rect">
                  <a:avLst/>
                </a:prstGeom>
                <a:solidFill>
                  <a:srgbClr val="CCFFFF"/>
                </a:solidFill>
                <a:ln w="9525">
                  <a:solidFill>
                    <a:schemeClr val="tx1"/>
                  </a:solidFill>
                  <a:miter lim="800000"/>
                  <a:headEnd/>
                  <a:tailEnd/>
                </a:ln>
              </p:spPr>
              <p:txBody>
                <a:bodyPr wrap="none" anchor="ctr"/>
                <a:lstStyle/>
                <a:p>
                  <a:endParaRPr lang="en-US"/>
                </a:p>
              </p:txBody>
            </p:sp>
            <p:grpSp>
              <p:nvGrpSpPr>
                <p:cNvPr id="5" name="Group 25"/>
                <p:cNvGrpSpPr>
                  <a:grpSpLocks/>
                </p:cNvGrpSpPr>
                <p:nvPr/>
              </p:nvGrpSpPr>
              <p:grpSpPr bwMode="auto">
                <a:xfrm flipH="1" flipV="1">
                  <a:off x="3072" y="2736"/>
                  <a:ext cx="1008" cy="192"/>
                  <a:chOff x="1632" y="480"/>
                  <a:chExt cx="1008" cy="192"/>
                </a:xfrm>
              </p:grpSpPr>
              <p:grpSp>
                <p:nvGrpSpPr>
                  <p:cNvPr id="6" name="Group 26"/>
                  <p:cNvGrpSpPr>
                    <a:grpSpLocks/>
                  </p:cNvGrpSpPr>
                  <p:nvPr/>
                </p:nvGrpSpPr>
                <p:grpSpPr bwMode="auto">
                  <a:xfrm>
                    <a:off x="1632" y="480"/>
                    <a:ext cx="1008" cy="192"/>
                    <a:chOff x="1632" y="432"/>
                    <a:chExt cx="1008" cy="192"/>
                  </a:xfrm>
                </p:grpSpPr>
                <p:sp>
                  <p:nvSpPr>
                    <p:cNvPr id="19545" name="Freeform 27"/>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19546" name="Rectangle 28"/>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19543" name="Line 29"/>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19544" name="Line 30"/>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grpSp>
            <p:nvGrpSpPr>
              <p:cNvPr id="7" name="Group 18"/>
              <p:cNvGrpSpPr>
                <a:grpSpLocks/>
              </p:cNvGrpSpPr>
              <p:nvPr/>
            </p:nvGrpSpPr>
            <p:grpSpPr bwMode="auto">
              <a:xfrm>
                <a:off x="3072" y="576"/>
                <a:ext cx="1008" cy="192"/>
                <a:chOff x="1632" y="480"/>
                <a:chExt cx="1008" cy="192"/>
              </a:xfrm>
            </p:grpSpPr>
            <p:grpSp>
              <p:nvGrpSpPr>
                <p:cNvPr id="8" name="Group 19"/>
                <p:cNvGrpSpPr>
                  <a:grpSpLocks/>
                </p:cNvGrpSpPr>
                <p:nvPr/>
              </p:nvGrpSpPr>
              <p:grpSpPr bwMode="auto">
                <a:xfrm>
                  <a:off x="1632" y="480"/>
                  <a:ext cx="1008" cy="192"/>
                  <a:chOff x="1632" y="432"/>
                  <a:chExt cx="1008" cy="192"/>
                </a:xfrm>
              </p:grpSpPr>
              <p:sp>
                <p:nvSpPr>
                  <p:cNvPr id="19538" name="Freeform 20"/>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19539" name="Rectangle 21"/>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19536" name="Line 22"/>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19537" name="Line 23"/>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grpSp>
          <p:nvGrpSpPr>
            <p:cNvPr id="9" name="Group 64"/>
            <p:cNvGrpSpPr>
              <a:grpSpLocks/>
            </p:cNvGrpSpPr>
            <p:nvPr/>
          </p:nvGrpSpPr>
          <p:grpSpPr bwMode="auto">
            <a:xfrm>
              <a:off x="3072" y="864"/>
              <a:ext cx="1008" cy="384"/>
              <a:chOff x="3072" y="864"/>
              <a:chExt cx="1008" cy="384"/>
            </a:xfrm>
          </p:grpSpPr>
          <p:sp>
            <p:nvSpPr>
              <p:cNvPr id="19528" name="Rectangle 24"/>
              <p:cNvSpPr>
                <a:spLocks noChangeArrowheads="1"/>
              </p:cNvSpPr>
              <p:nvPr/>
            </p:nvSpPr>
            <p:spPr bwMode="auto">
              <a:xfrm>
                <a:off x="3072" y="864"/>
                <a:ext cx="1008" cy="384"/>
              </a:xfrm>
              <a:prstGeom prst="rect">
                <a:avLst/>
              </a:prstGeom>
              <a:solidFill>
                <a:srgbClr val="FFCCCC"/>
              </a:solidFill>
              <a:ln w="9525">
                <a:solidFill>
                  <a:schemeClr val="tx1"/>
                </a:solidFill>
                <a:miter lim="800000"/>
                <a:headEnd/>
                <a:tailEnd/>
              </a:ln>
            </p:spPr>
            <p:txBody>
              <a:bodyPr wrap="none" anchor="ctr"/>
              <a:lstStyle/>
              <a:p>
                <a:endParaRPr lang="en-US"/>
              </a:p>
            </p:txBody>
          </p:sp>
          <p:sp>
            <p:nvSpPr>
              <p:cNvPr id="19529" name="Line 35"/>
              <p:cNvSpPr>
                <a:spLocks noChangeShapeType="1"/>
              </p:cNvSpPr>
              <p:nvPr/>
            </p:nvSpPr>
            <p:spPr bwMode="auto">
              <a:xfrm>
                <a:off x="3072" y="1056"/>
                <a:ext cx="1008" cy="0"/>
              </a:xfrm>
              <a:prstGeom prst="line">
                <a:avLst/>
              </a:prstGeom>
              <a:noFill/>
              <a:ln w="9525">
                <a:solidFill>
                  <a:schemeClr val="tx1"/>
                </a:solidFill>
                <a:round/>
                <a:headEnd/>
                <a:tailEnd/>
              </a:ln>
            </p:spPr>
            <p:txBody>
              <a:bodyPr>
                <a:spAutoFit/>
              </a:bodyPr>
              <a:lstStyle/>
              <a:p>
                <a:endParaRPr lang="en-US"/>
              </a:p>
            </p:txBody>
          </p:sp>
          <p:sp>
            <p:nvSpPr>
              <p:cNvPr id="19530" name="Line 36"/>
              <p:cNvSpPr>
                <a:spLocks noChangeShapeType="1"/>
              </p:cNvSpPr>
              <p:nvPr/>
            </p:nvSpPr>
            <p:spPr bwMode="auto">
              <a:xfrm>
                <a:off x="3072" y="1248"/>
                <a:ext cx="1008" cy="0"/>
              </a:xfrm>
              <a:prstGeom prst="line">
                <a:avLst/>
              </a:prstGeom>
              <a:noFill/>
              <a:ln w="9525">
                <a:solidFill>
                  <a:schemeClr val="tx1"/>
                </a:solidFill>
                <a:round/>
                <a:headEnd/>
                <a:tailEnd/>
              </a:ln>
            </p:spPr>
            <p:txBody>
              <a:bodyPr>
                <a:spAutoFit/>
              </a:bodyPr>
              <a:lstStyle/>
              <a:p>
                <a:endParaRPr lang="en-US"/>
              </a:p>
            </p:txBody>
          </p:sp>
          <p:sp>
            <p:nvSpPr>
              <p:cNvPr id="19531" name="Line 39"/>
              <p:cNvSpPr>
                <a:spLocks noChangeShapeType="1"/>
              </p:cNvSpPr>
              <p:nvPr/>
            </p:nvSpPr>
            <p:spPr bwMode="auto">
              <a:xfrm>
                <a:off x="3072" y="864"/>
                <a:ext cx="1008" cy="0"/>
              </a:xfrm>
              <a:prstGeom prst="line">
                <a:avLst/>
              </a:prstGeom>
              <a:noFill/>
              <a:ln w="9525">
                <a:solidFill>
                  <a:schemeClr val="tx1"/>
                </a:solidFill>
                <a:round/>
                <a:headEnd/>
                <a:tailEnd/>
              </a:ln>
            </p:spPr>
            <p:txBody>
              <a:bodyPr>
                <a:spAutoFit/>
              </a:bodyPr>
              <a:lstStyle/>
              <a:p>
                <a:endParaRPr lang="en-US"/>
              </a:p>
            </p:txBody>
          </p:sp>
          <p:sp>
            <p:nvSpPr>
              <p:cNvPr id="19532" name="Text Box 49"/>
              <p:cNvSpPr txBox="1">
                <a:spLocks noChangeArrowheads="1"/>
              </p:cNvSpPr>
              <p:nvPr/>
            </p:nvSpPr>
            <p:spPr bwMode="auto">
              <a:xfrm>
                <a:off x="3363" y="960"/>
                <a:ext cx="354" cy="233"/>
              </a:xfrm>
              <a:prstGeom prst="rect">
                <a:avLst/>
              </a:prstGeom>
              <a:solidFill>
                <a:srgbClr val="FFCCCC"/>
              </a:solidFill>
              <a:ln w="9525">
                <a:noFill/>
                <a:miter lim="800000"/>
                <a:headEnd/>
                <a:tailEnd/>
              </a:ln>
            </p:spPr>
            <p:txBody>
              <a:bodyPr wrap="none">
                <a:spAutoFit/>
              </a:bodyPr>
              <a:lstStyle/>
              <a:p>
                <a:r>
                  <a:rPr lang="en-US" sz="1800">
                    <a:latin typeface="+mn-lt"/>
                  </a:rPr>
                  <a:t>args</a:t>
                </a:r>
              </a:p>
            </p:txBody>
          </p:sp>
        </p:grpSp>
      </p:grpSp>
      <p:sp>
        <p:nvSpPr>
          <p:cNvPr id="19458" name="Rectangle 2"/>
          <p:cNvSpPr>
            <a:spLocks noGrp="1" noChangeArrowheads="1"/>
          </p:cNvSpPr>
          <p:nvPr>
            <p:ph type="title"/>
          </p:nvPr>
        </p:nvSpPr>
        <p:spPr/>
        <p:txBody>
          <a:bodyPr>
            <a:normAutofit/>
          </a:bodyPr>
          <a:lstStyle/>
          <a:p>
            <a:pPr eaLnBrk="1" hangingPunct="1"/>
            <a:r>
              <a:rPr lang="en-US" altLang="ja-JP" dirty="0"/>
              <a:t>Stack Frames as Activation Records</a:t>
            </a:r>
            <a:endParaRPr lang="en-US" dirty="0"/>
          </a:p>
        </p:txBody>
      </p:sp>
      <p:sp>
        <p:nvSpPr>
          <p:cNvPr id="704516" name="Text Box 4"/>
          <p:cNvSpPr txBox="1">
            <a:spLocks noChangeArrowheads="1"/>
          </p:cNvSpPr>
          <p:nvPr/>
        </p:nvSpPr>
        <p:spPr bwMode="auto">
          <a:xfrm>
            <a:off x="4724400" y="4724400"/>
            <a:ext cx="4191000" cy="1754327"/>
          </a:xfrm>
          <a:prstGeom prst="rect">
            <a:avLst/>
          </a:prstGeom>
          <a:solidFill>
            <a:schemeClr val="accent1">
              <a:lumMod val="40000"/>
              <a:lumOff val="60000"/>
            </a:schemeClr>
          </a:solidFill>
          <a:ln w="9525">
            <a:solidFill>
              <a:schemeClr val="accent1">
                <a:lumMod val="50000"/>
              </a:schemeClr>
            </a:solidFill>
            <a:miter lim="800000"/>
            <a:headEnd/>
            <a:tailEnd/>
          </a:ln>
          <a:effectLst/>
        </p:spPr>
        <p:txBody>
          <a:bodyPr wrap="square">
            <a:spAutoFit/>
          </a:bodyPr>
          <a:lstStyle/>
          <a:p>
            <a:pPr algn="ctr" eaLnBrk="0" hangingPunct="0"/>
            <a:r>
              <a:rPr lang="en-US" sz="1800" b="1" dirty="0">
                <a:latin typeface="+mn-lt"/>
              </a:rPr>
              <a:t>BP is a convenience</a:t>
            </a:r>
          </a:p>
          <a:p>
            <a:pPr eaLnBrk="0" hangingPunct="0"/>
            <a:r>
              <a:rPr lang="en-US" sz="1800" dirty="0">
                <a:latin typeface="+mn-lt"/>
              </a:rPr>
              <a:t>In theory it</a:t>
            </a:r>
            <a:r>
              <a:rPr lang="en-US" altLang="en-US" sz="1800" dirty="0">
                <a:latin typeface="+mn-lt"/>
              </a:rPr>
              <a:t>’</a:t>
            </a:r>
            <a:r>
              <a:rPr lang="en-US" sz="1800" dirty="0">
                <a:latin typeface="+mn-lt"/>
              </a:rPr>
              <a:t>s possible to use SP to access stack frame, but offsets will change due to PUSHs and POPs.  For convenience we use BP so we can use constant offsets to find, e.g., the first argument.</a:t>
            </a:r>
          </a:p>
        </p:txBody>
      </p:sp>
      <p:sp>
        <p:nvSpPr>
          <p:cNvPr id="19461" name="Line 5"/>
          <p:cNvSpPr>
            <a:spLocks noChangeShapeType="1"/>
          </p:cNvSpPr>
          <p:nvPr/>
        </p:nvSpPr>
        <p:spPr bwMode="auto">
          <a:xfrm>
            <a:off x="7620000" y="1066800"/>
            <a:ext cx="0" cy="3048000"/>
          </a:xfrm>
          <a:prstGeom prst="line">
            <a:avLst/>
          </a:prstGeom>
          <a:noFill/>
          <a:ln w="57150">
            <a:solidFill>
              <a:schemeClr val="tx1"/>
            </a:solidFill>
            <a:round/>
            <a:headEnd/>
            <a:tailEnd type="stealth" w="med" len="med"/>
          </a:ln>
        </p:spPr>
        <p:txBody>
          <a:bodyPr>
            <a:spAutoFit/>
          </a:bodyPr>
          <a:lstStyle/>
          <a:p>
            <a:endParaRPr lang="en-US"/>
          </a:p>
        </p:txBody>
      </p:sp>
      <p:sp>
        <p:nvSpPr>
          <p:cNvPr id="19462" name="Line 12"/>
          <p:cNvSpPr>
            <a:spLocks noChangeShapeType="1"/>
          </p:cNvSpPr>
          <p:nvPr/>
        </p:nvSpPr>
        <p:spPr bwMode="auto">
          <a:xfrm>
            <a:off x="5715000" y="3798888"/>
            <a:ext cx="1600200" cy="0"/>
          </a:xfrm>
          <a:prstGeom prst="line">
            <a:avLst/>
          </a:prstGeom>
          <a:noFill/>
          <a:ln w="9525">
            <a:solidFill>
              <a:schemeClr val="tx1"/>
            </a:solidFill>
            <a:round/>
            <a:headEnd/>
            <a:tailEnd/>
          </a:ln>
        </p:spPr>
        <p:txBody>
          <a:bodyPr>
            <a:spAutoFit/>
          </a:bodyPr>
          <a:lstStyle/>
          <a:p>
            <a:endParaRPr lang="en-US"/>
          </a:p>
        </p:txBody>
      </p:sp>
      <p:sp>
        <p:nvSpPr>
          <p:cNvPr id="19463" name="Line 51"/>
          <p:cNvSpPr>
            <a:spLocks noChangeShapeType="1"/>
          </p:cNvSpPr>
          <p:nvPr/>
        </p:nvSpPr>
        <p:spPr bwMode="auto">
          <a:xfrm>
            <a:off x="5715000" y="4114800"/>
            <a:ext cx="1600200" cy="0"/>
          </a:xfrm>
          <a:prstGeom prst="line">
            <a:avLst/>
          </a:prstGeom>
          <a:noFill/>
          <a:ln w="9525">
            <a:solidFill>
              <a:schemeClr val="tx1"/>
            </a:solidFill>
            <a:round/>
            <a:headEnd/>
            <a:tailEnd/>
          </a:ln>
        </p:spPr>
        <p:txBody>
          <a:bodyPr>
            <a:spAutoFit/>
          </a:bodyPr>
          <a:lstStyle/>
          <a:p>
            <a:endParaRPr lang="en-US"/>
          </a:p>
        </p:txBody>
      </p:sp>
      <p:sp>
        <p:nvSpPr>
          <p:cNvPr id="19464" name="Text Box 53"/>
          <p:cNvSpPr txBox="1">
            <a:spLocks noChangeArrowheads="1"/>
          </p:cNvSpPr>
          <p:nvPr/>
        </p:nvSpPr>
        <p:spPr bwMode="auto">
          <a:xfrm>
            <a:off x="6063165" y="3581400"/>
            <a:ext cx="941972" cy="646331"/>
          </a:xfrm>
          <a:prstGeom prst="rect">
            <a:avLst/>
          </a:prstGeom>
          <a:solidFill>
            <a:srgbClr val="CCFFFF"/>
          </a:solidFill>
          <a:ln w="9525">
            <a:noFill/>
            <a:miter lim="800000"/>
            <a:headEnd/>
            <a:tailEnd/>
          </a:ln>
        </p:spPr>
        <p:txBody>
          <a:bodyPr wrap="none">
            <a:spAutoFit/>
          </a:bodyPr>
          <a:lstStyle/>
          <a:p>
            <a:pPr algn="ctr"/>
            <a:r>
              <a:rPr lang="en-US" sz="1800"/>
              <a:t>unused</a:t>
            </a:r>
          </a:p>
          <a:p>
            <a:r>
              <a:rPr lang="en-US" sz="1800"/>
              <a:t>space</a:t>
            </a:r>
          </a:p>
        </p:txBody>
      </p:sp>
      <p:sp>
        <p:nvSpPr>
          <p:cNvPr id="19465" name="Rectangle 55"/>
          <p:cNvSpPr>
            <a:spLocks noChangeArrowheads="1"/>
          </p:cNvSpPr>
          <p:nvPr/>
        </p:nvSpPr>
        <p:spPr bwMode="auto">
          <a:xfrm>
            <a:off x="4240212" y="685800"/>
            <a:ext cx="3124200" cy="4267200"/>
          </a:xfrm>
          <a:prstGeom prst="rect">
            <a:avLst/>
          </a:prstGeom>
          <a:noFill/>
          <a:ln w="9525">
            <a:noFill/>
            <a:miter lim="800000"/>
            <a:headEnd/>
            <a:tailEnd/>
          </a:ln>
        </p:spPr>
        <p:txBody>
          <a:bodyPr wrap="none" anchor="ctr"/>
          <a:lstStyle/>
          <a:p>
            <a:endParaRPr lang="en-US"/>
          </a:p>
        </p:txBody>
      </p:sp>
      <p:grpSp>
        <p:nvGrpSpPr>
          <p:cNvPr id="10" name="Group 60"/>
          <p:cNvGrpSpPr>
            <a:grpSpLocks/>
          </p:cNvGrpSpPr>
          <p:nvPr/>
        </p:nvGrpSpPr>
        <p:grpSpPr bwMode="auto">
          <a:xfrm>
            <a:off x="7985125" y="1374775"/>
            <a:ext cx="777875" cy="1571625"/>
            <a:chOff x="4663" y="866"/>
            <a:chExt cx="490" cy="990"/>
          </a:xfrm>
        </p:grpSpPr>
        <p:sp>
          <p:nvSpPr>
            <p:cNvPr id="19522" name="Text Box 61"/>
            <p:cNvSpPr txBox="1">
              <a:spLocks noChangeArrowheads="1"/>
            </p:cNvSpPr>
            <p:nvPr/>
          </p:nvSpPr>
          <p:spPr bwMode="auto">
            <a:xfrm>
              <a:off x="4663" y="1490"/>
              <a:ext cx="490" cy="366"/>
            </a:xfrm>
            <a:prstGeom prst="rect">
              <a:avLst/>
            </a:prstGeom>
            <a:solidFill>
              <a:srgbClr val="FFFFCC"/>
            </a:solidFill>
            <a:ln w="9525">
              <a:noFill/>
              <a:miter lim="800000"/>
              <a:headEnd/>
              <a:tailEnd/>
            </a:ln>
          </p:spPr>
          <p:txBody>
            <a:bodyPr wrap="none">
              <a:spAutoFit/>
            </a:bodyPr>
            <a:lstStyle/>
            <a:p>
              <a:r>
                <a:rPr lang="en-US" sz="1600">
                  <a:latin typeface="+mn-lt"/>
                </a:rPr>
                <a:t>callee</a:t>
              </a:r>
            </a:p>
            <a:p>
              <a:r>
                <a:rPr lang="en-US" sz="1600">
                  <a:latin typeface="+mn-lt"/>
                </a:rPr>
                <a:t>pushes</a:t>
              </a:r>
            </a:p>
          </p:txBody>
        </p:sp>
        <p:sp>
          <p:nvSpPr>
            <p:cNvPr id="19523" name="Text Box 62"/>
            <p:cNvSpPr txBox="1">
              <a:spLocks noChangeArrowheads="1"/>
            </p:cNvSpPr>
            <p:nvPr/>
          </p:nvSpPr>
          <p:spPr bwMode="auto">
            <a:xfrm>
              <a:off x="4663" y="866"/>
              <a:ext cx="490" cy="366"/>
            </a:xfrm>
            <a:prstGeom prst="rect">
              <a:avLst/>
            </a:prstGeom>
            <a:solidFill>
              <a:srgbClr val="FFCCCC"/>
            </a:solidFill>
            <a:ln w="9525">
              <a:noFill/>
              <a:miter lim="800000"/>
              <a:headEnd/>
              <a:tailEnd/>
            </a:ln>
          </p:spPr>
          <p:txBody>
            <a:bodyPr wrap="none">
              <a:spAutoFit/>
            </a:bodyPr>
            <a:lstStyle/>
            <a:p>
              <a:r>
                <a:rPr lang="en-US" sz="1600">
                  <a:latin typeface="+mn-lt"/>
                </a:rPr>
                <a:t>caller</a:t>
              </a:r>
            </a:p>
            <a:p>
              <a:r>
                <a:rPr lang="en-US" sz="1600">
                  <a:latin typeface="+mn-lt"/>
                </a:rPr>
                <a:t>pushes</a:t>
              </a:r>
            </a:p>
          </p:txBody>
        </p:sp>
      </p:grpSp>
      <p:grpSp>
        <p:nvGrpSpPr>
          <p:cNvPr id="11" name="Group 67"/>
          <p:cNvGrpSpPr>
            <a:grpSpLocks/>
          </p:cNvGrpSpPr>
          <p:nvPr/>
        </p:nvGrpSpPr>
        <p:grpSpPr bwMode="auto">
          <a:xfrm>
            <a:off x="4800600" y="1828800"/>
            <a:ext cx="914400" cy="609600"/>
            <a:chOff x="1056" y="1824"/>
            <a:chExt cx="576" cy="384"/>
          </a:xfrm>
        </p:grpSpPr>
        <p:sp>
          <p:nvSpPr>
            <p:cNvPr id="19517" name="Rectangle 68"/>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518" name="Line 69"/>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519" name="Text Box 70"/>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nvGrpSpPr>
          <p:cNvPr id="12" name="Group 90"/>
          <p:cNvGrpSpPr>
            <a:grpSpLocks/>
          </p:cNvGrpSpPr>
          <p:nvPr/>
        </p:nvGrpSpPr>
        <p:grpSpPr bwMode="auto">
          <a:xfrm>
            <a:off x="4648200" y="1066800"/>
            <a:ext cx="2667000" cy="1828800"/>
            <a:chOff x="2400" y="672"/>
            <a:chExt cx="1680" cy="1152"/>
          </a:xfrm>
        </p:grpSpPr>
        <p:grpSp>
          <p:nvGrpSpPr>
            <p:cNvPr id="13" name="Group 83"/>
            <p:cNvGrpSpPr>
              <a:grpSpLocks/>
            </p:cNvGrpSpPr>
            <p:nvPr/>
          </p:nvGrpSpPr>
          <p:grpSpPr bwMode="auto">
            <a:xfrm>
              <a:off x="3072" y="1152"/>
              <a:ext cx="1008" cy="384"/>
              <a:chOff x="4416" y="0"/>
              <a:chExt cx="1008" cy="384"/>
            </a:xfrm>
          </p:grpSpPr>
          <p:sp>
            <p:nvSpPr>
              <p:cNvPr id="19514" name="Rectangle 81"/>
              <p:cNvSpPr>
                <a:spLocks noChangeArrowheads="1"/>
              </p:cNvSpPr>
              <p:nvPr/>
            </p:nvSpPr>
            <p:spPr bwMode="auto">
              <a:xfrm>
                <a:off x="4416" y="0"/>
                <a:ext cx="1008" cy="384"/>
              </a:xfrm>
              <a:prstGeom prst="rect">
                <a:avLst/>
              </a:prstGeom>
              <a:noFill/>
              <a:ln w="9525">
                <a:noFill/>
                <a:miter lim="800000"/>
                <a:headEnd/>
                <a:tailEnd/>
              </a:ln>
            </p:spPr>
            <p:txBody>
              <a:bodyPr wrap="none" anchor="ctr">
                <a:spAutoFit/>
              </a:bodyPr>
              <a:lstStyle/>
              <a:p>
                <a:endParaRPr lang="en-US"/>
              </a:p>
            </p:txBody>
          </p:sp>
          <p:sp>
            <p:nvSpPr>
              <p:cNvPr id="19515" name="Rectangle 79"/>
              <p:cNvSpPr>
                <a:spLocks noChangeArrowheads="1"/>
              </p:cNvSpPr>
              <p:nvPr/>
            </p:nvSpPr>
            <p:spPr bwMode="auto">
              <a:xfrm>
                <a:off x="4416" y="96"/>
                <a:ext cx="1008" cy="1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516" name="Text Box 17"/>
              <p:cNvSpPr txBox="1">
                <a:spLocks noChangeArrowheads="1"/>
              </p:cNvSpPr>
              <p:nvPr/>
            </p:nvSpPr>
            <p:spPr bwMode="auto">
              <a:xfrm>
                <a:off x="4416" y="137"/>
                <a:ext cx="1008" cy="167"/>
              </a:xfrm>
              <a:prstGeom prst="rect">
                <a:avLst/>
              </a:prstGeom>
              <a:noFill/>
              <a:ln w="9525">
                <a:noFill/>
                <a:miter lim="800000"/>
                <a:headEnd/>
                <a:tailEnd/>
              </a:ln>
            </p:spPr>
            <p:txBody>
              <a:bodyPr wrap="square">
                <a:spAutoFit/>
              </a:bodyPr>
              <a:lstStyle/>
              <a:p>
                <a:pPr algn="ctr">
                  <a:lnSpc>
                    <a:spcPct val="65000"/>
                  </a:lnSpc>
                </a:pPr>
                <a:r>
                  <a:rPr lang="en-US" sz="1600" dirty="0">
                    <a:latin typeface="+mn-lt"/>
                  </a:rPr>
                  <a:t>Saved LP</a:t>
                </a:r>
              </a:p>
            </p:txBody>
          </p:sp>
        </p:grpSp>
        <p:grpSp>
          <p:nvGrpSpPr>
            <p:cNvPr id="14" name="Group 72"/>
            <p:cNvGrpSpPr>
              <a:grpSpLocks/>
            </p:cNvGrpSpPr>
            <p:nvPr/>
          </p:nvGrpSpPr>
          <p:grpSpPr bwMode="auto">
            <a:xfrm>
              <a:off x="2400" y="672"/>
              <a:ext cx="672" cy="1152"/>
              <a:chOff x="2400" y="1440"/>
              <a:chExt cx="672" cy="1152"/>
            </a:xfrm>
          </p:grpSpPr>
          <p:sp>
            <p:nvSpPr>
              <p:cNvPr id="19509" name="Rectangle 71"/>
              <p:cNvSpPr>
                <a:spLocks noChangeArrowheads="1"/>
              </p:cNvSpPr>
              <p:nvPr/>
            </p:nvSpPr>
            <p:spPr bwMode="auto">
              <a:xfrm>
                <a:off x="2400" y="1440"/>
                <a:ext cx="672" cy="1152"/>
              </a:xfrm>
              <a:prstGeom prst="rect">
                <a:avLst/>
              </a:prstGeom>
              <a:solidFill>
                <a:schemeClr val="bg1"/>
              </a:solidFill>
              <a:ln w="9525">
                <a:noFill/>
                <a:miter lim="800000"/>
                <a:headEnd/>
                <a:tailEnd/>
              </a:ln>
            </p:spPr>
            <p:txBody>
              <a:bodyPr wrap="none" anchor="ctr">
                <a:spAutoFit/>
              </a:bodyPr>
              <a:lstStyle/>
              <a:p>
                <a:endParaRPr lang="en-US"/>
              </a:p>
            </p:txBody>
          </p:sp>
          <p:grpSp>
            <p:nvGrpSpPr>
              <p:cNvPr id="15" name="Group 45"/>
              <p:cNvGrpSpPr>
                <a:grpSpLocks/>
              </p:cNvGrpSpPr>
              <p:nvPr/>
            </p:nvGrpSpPr>
            <p:grpSpPr bwMode="auto">
              <a:xfrm>
                <a:off x="2496" y="2112"/>
                <a:ext cx="576" cy="384"/>
                <a:chOff x="1056" y="1824"/>
                <a:chExt cx="576" cy="384"/>
              </a:xfrm>
            </p:grpSpPr>
            <p:sp>
              <p:nvSpPr>
                <p:cNvPr id="19511" name="Rectangle 46"/>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512" name="Line 47"/>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513" name="Text Box 48"/>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grpSp>
      <p:grpSp>
        <p:nvGrpSpPr>
          <p:cNvPr id="16" name="Group 97"/>
          <p:cNvGrpSpPr>
            <a:grpSpLocks/>
          </p:cNvGrpSpPr>
          <p:nvPr/>
        </p:nvGrpSpPr>
        <p:grpSpPr bwMode="auto">
          <a:xfrm>
            <a:off x="4648200" y="1371600"/>
            <a:ext cx="2667000" cy="1828800"/>
            <a:chOff x="2400" y="864"/>
            <a:chExt cx="1680" cy="1152"/>
          </a:xfrm>
        </p:grpSpPr>
        <p:grpSp>
          <p:nvGrpSpPr>
            <p:cNvPr id="17" name="Group 88"/>
            <p:cNvGrpSpPr>
              <a:grpSpLocks/>
            </p:cNvGrpSpPr>
            <p:nvPr/>
          </p:nvGrpSpPr>
          <p:grpSpPr bwMode="auto">
            <a:xfrm>
              <a:off x="3072" y="1344"/>
              <a:ext cx="1008" cy="384"/>
              <a:chOff x="4416" y="336"/>
              <a:chExt cx="1008" cy="384"/>
            </a:xfrm>
          </p:grpSpPr>
          <p:sp>
            <p:nvSpPr>
              <p:cNvPr id="19504" name="Rectangle 85"/>
              <p:cNvSpPr>
                <a:spLocks noChangeArrowheads="1"/>
              </p:cNvSpPr>
              <p:nvPr/>
            </p:nvSpPr>
            <p:spPr bwMode="auto">
              <a:xfrm>
                <a:off x="4416" y="336"/>
                <a:ext cx="1008" cy="384"/>
              </a:xfrm>
              <a:prstGeom prst="rect">
                <a:avLst/>
              </a:prstGeom>
              <a:noFill/>
              <a:ln w="9525">
                <a:noFill/>
                <a:miter lim="800000"/>
                <a:headEnd/>
                <a:tailEnd/>
              </a:ln>
            </p:spPr>
            <p:txBody>
              <a:bodyPr wrap="none" anchor="ctr">
                <a:spAutoFit/>
              </a:bodyPr>
              <a:lstStyle/>
              <a:p>
                <a:endParaRPr lang="en-US"/>
              </a:p>
            </p:txBody>
          </p:sp>
          <p:sp>
            <p:nvSpPr>
              <p:cNvPr id="19505" name="Rectangle 86"/>
              <p:cNvSpPr>
                <a:spLocks noChangeArrowheads="1"/>
              </p:cNvSpPr>
              <p:nvPr/>
            </p:nvSpPr>
            <p:spPr bwMode="auto">
              <a:xfrm>
                <a:off x="4416" y="432"/>
                <a:ext cx="1008" cy="1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506" name="Text Box 87"/>
              <p:cNvSpPr txBox="1">
                <a:spLocks noChangeArrowheads="1"/>
              </p:cNvSpPr>
              <p:nvPr/>
            </p:nvSpPr>
            <p:spPr bwMode="auto">
              <a:xfrm>
                <a:off x="4416" y="473"/>
                <a:ext cx="1008" cy="167"/>
              </a:xfrm>
              <a:prstGeom prst="rect">
                <a:avLst/>
              </a:prstGeom>
              <a:noFill/>
              <a:ln w="9525">
                <a:noFill/>
                <a:miter lim="800000"/>
                <a:headEnd/>
                <a:tailEnd/>
              </a:ln>
            </p:spPr>
            <p:txBody>
              <a:bodyPr wrap="square">
                <a:spAutoFit/>
              </a:bodyPr>
              <a:lstStyle/>
              <a:p>
                <a:pPr algn="ctr">
                  <a:lnSpc>
                    <a:spcPct val="65000"/>
                  </a:lnSpc>
                </a:pPr>
                <a:r>
                  <a:rPr lang="en-US" sz="1600" dirty="0">
                    <a:latin typeface="+mn-lt"/>
                  </a:rPr>
                  <a:t>Saved BP</a:t>
                </a:r>
              </a:p>
            </p:txBody>
          </p:sp>
        </p:grpSp>
        <p:grpSp>
          <p:nvGrpSpPr>
            <p:cNvPr id="18" name="Group 91"/>
            <p:cNvGrpSpPr>
              <a:grpSpLocks/>
            </p:cNvGrpSpPr>
            <p:nvPr/>
          </p:nvGrpSpPr>
          <p:grpSpPr bwMode="auto">
            <a:xfrm>
              <a:off x="2400" y="864"/>
              <a:ext cx="672" cy="1152"/>
              <a:chOff x="2400" y="1440"/>
              <a:chExt cx="672" cy="1152"/>
            </a:xfrm>
          </p:grpSpPr>
          <p:sp>
            <p:nvSpPr>
              <p:cNvPr id="19499" name="Rectangle 92"/>
              <p:cNvSpPr>
                <a:spLocks noChangeArrowheads="1"/>
              </p:cNvSpPr>
              <p:nvPr/>
            </p:nvSpPr>
            <p:spPr bwMode="auto">
              <a:xfrm>
                <a:off x="2400" y="1440"/>
                <a:ext cx="672" cy="1152"/>
              </a:xfrm>
              <a:prstGeom prst="rect">
                <a:avLst/>
              </a:prstGeom>
              <a:solidFill>
                <a:schemeClr val="bg1"/>
              </a:solidFill>
              <a:ln w="9525">
                <a:noFill/>
                <a:miter lim="800000"/>
                <a:headEnd/>
                <a:tailEnd/>
              </a:ln>
            </p:spPr>
            <p:txBody>
              <a:bodyPr wrap="none" anchor="ctr">
                <a:spAutoFit/>
              </a:bodyPr>
              <a:lstStyle/>
              <a:p>
                <a:endParaRPr lang="en-US"/>
              </a:p>
            </p:txBody>
          </p:sp>
          <p:grpSp>
            <p:nvGrpSpPr>
              <p:cNvPr id="19" name="Group 93"/>
              <p:cNvGrpSpPr>
                <a:grpSpLocks/>
              </p:cNvGrpSpPr>
              <p:nvPr/>
            </p:nvGrpSpPr>
            <p:grpSpPr bwMode="auto">
              <a:xfrm>
                <a:off x="2496" y="2112"/>
                <a:ext cx="576" cy="384"/>
                <a:chOff x="1056" y="1824"/>
                <a:chExt cx="576" cy="384"/>
              </a:xfrm>
            </p:grpSpPr>
            <p:sp>
              <p:nvSpPr>
                <p:cNvPr id="19501" name="Rectangle 94"/>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502" name="Line 95"/>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503" name="Text Box 96"/>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grpSp>
      <p:grpSp>
        <p:nvGrpSpPr>
          <p:cNvPr id="20" name="Group 99"/>
          <p:cNvGrpSpPr>
            <a:grpSpLocks/>
          </p:cNvGrpSpPr>
          <p:nvPr/>
        </p:nvGrpSpPr>
        <p:grpSpPr bwMode="auto">
          <a:xfrm>
            <a:off x="4164012" y="1371600"/>
            <a:ext cx="1295400" cy="1828800"/>
            <a:chOff x="1104" y="3072"/>
            <a:chExt cx="816" cy="1152"/>
          </a:xfrm>
        </p:grpSpPr>
        <p:sp>
          <p:nvSpPr>
            <p:cNvPr id="19492" name="Rectangle 100"/>
            <p:cNvSpPr>
              <a:spLocks noChangeArrowheads="1"/>
            </p:cNvSpPr>
            <p:nvPr/>
          </p:nvSpPr>
          <p:spPr bwMode="auto">
            <a:xfrm>
              <a:off x="1104" y="3072"/>
              <a:ext cx="768" cy="1152"/>
            </a:xfrm>
            <a:prstGeom prst="rect">
              <a:avLst/>
            </a:prstGeom>
            <a:solidFill>
              <a:schemeClr val="bg1"/>
            </a:solidFill>
            <a:ln w="9525">
              <a:noFill/>
              <a:miter lim="800000"/>
              <a:headEnd/>
              <a:tailEnd/>
            </a:ln>
          </p:spPr>
          <p:txBody>
            <a:bodyPr anchor="ctr">
              <a:spAutoFit/>
            </a:bodyPr>
            <a:lstStyle/>
            <a:p>
              <a:endParaRPr lang="en-US"/>
            </a:p>
          </p:txBody>
        </p:sp>
        <p:grpSp>
          <p:nvGrpSpPr>
            <p:cNvPr id="21" name="Group 101"/>
            <p:cNvGrpSpPr>
              <a:grpSpLocks/>
            </p:cNvGrpSpPr>
            <p:nvPr/>
          </p:nvGrpSpPr>
          <p:grpSpPr bwMode="auto">
            <a:xfrm>
              <a:off x="1296" y="3744"/>
              <a:ext cx="624" cy="384"/>
              <a:chOff x="1056" y="1824"/>
              <a:chExt cx="624" cy="384"/>
            </a:xfrm>
          </p:grpSpPr>
          <p:sp>
            <p:nvSpPr>
              <p:cNvPr id="19494" name="Rectangle 102"/>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496" name="Text Box 104"/>
              <p:cNvSpPr txBox="1">
                <a:spLocks noChangeArrowheads="1"/>
              </p:cNvSpPr>
              <p:nvPr/>
            </p:nvSpPr>
            <p:spPr bwMode="auto">
              <a:xfrm>
                <a:off x="1121" y="1872"/>
                <a:ext cx="559" cy="250"/>
              </a:xfrm>
              <a:prstGeom prst="rect">
                <a:avLst/>
              </a:prstGeom>
              <a:noFill/>
              <a:ln w="9525">
                <a:noFill/>
                <a:miter lim="800000"/>
                <a:headEnd/>
                <a:tailEnd/>
              </a:ln>
            </p:spPr>
            <p:txBody>
              <a:bodyPr wrap="none">
                <a:spAutoFit/>
              </a:bodyPr>
              <a:lstStyle/>
              <a:p>
                <a:pPr algn="r"/>
                <a:r>
                  <a:rPr lang="en-US" sz="2000" dirty="0"/>
                  <a:t>SP, BP</a:t>
                </a:r>
              </a:p>
            </p:txBody>
          </p:sp>
        </p:grpSp>
      </p:grpSp>
      <p:grpSp>
        <p:nvGrpSpPr>
          <p:cNvPr id="22" name="Group 129"/>
          <p:cNvGrpSpPr>
            <a:grpSpLocks/>
          </p:cNvGrpSpPr>
          <p:nvPr/>
        </p:nvGrpSpPr>
        <p:grpSpPr bwMode="auto">
          <a:xfrm>
            <a:off x="4454336" y="2286000"/>
            <a:ext cx="2879725" cy="1828800"/>
            <a:chOff x="2277" y="1440"/>
            <a:chExt cx="1814" cy="1152"/>
          </a:xfrm>
        </p:grpSpPr>
        <p:grpSp>
          <p:nvGrpSpPr>
            <p:cNvPr id="23" name="Group 111"/>
            <p:cNvGrpSpPr>
              <a:grpSpLocks/>
            </p:cNvGrpSpPr>
            <p:nvPr/>
          </p:nvGrpSpPr>
          <p:grpSpPr bwMode="auto">
            <a:xfrm>
              <a:off x="2277" y="1440"/>
              <a:ext cx="1814" cy="1152"/>
              <a:chOff x="2277" y="1440"/>
              <a:chExt cx="1814" cy="1152"/>
            </a:xfrm>
          </p:grpSpPr>
          <p:grpSp>
            <p:nvGrpSpPr>
              <p:cNvPr id="24" name="Group 89"/>
              <p:cNvGrpSpPr>
                <a:grpSpLocks/>
              </p:cNvGrpSpPr>
              <p:nvPr/>
            </p:nvGrpSpPr>
            <p:grpSpPr bwMode="auto">
              <a:xfrm>
                <a:off x="3072" y="1632"/>
                <a:ext cx="1019" cy="576"/>
                <a:chOff x="5256" y="768"/>
                <a:chExt cx="1019" cy="576"/>
              </a:xfrm>
            </p:grpSpPr>
            <p:sp>
              <p:nvSpPr>
                <p:cNvPr id="19484" name="Rectangle 8"/>
                <p:cNvSpPr>
                  <a:spLocks noChangeArrowheads="1"/>
                </p:cNvSpPr>
                <p:nvPr/>
              </p:nvSpPr>
              <p:spPr bwMode="auto">
                <a:xfrm>
                  <a:off x="5256" y="768"/>
                  <a:ext cx="1008" cy="576"/>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85" name="Line 9"/>
                <p:cNvSpPr>
                  <a:spLocks noChangeShapeType="1"/>
                </p:cNvSpPr>
                <p:nvPr/>
              </p:nvSpPr>
              <p:spPr bwMode="auto">
                <a:xfrm>
                  <a:off x="5267" y="953"/>
                  <a:ext cx="1008" cy="0"/>
                </a:xfrm>
                <a:prstGeom prst="line">
                  <a:avLst/>
                </a:prstGeom>
                <a:noFill/>
                <a:ln w="9525">
                  <a:solidFill>
                    <a:schemeClr val="tx1"/>
                  </a:solidFill>
                  <a:round/>
                  <a:headEnd/>
                  <a:tailEnd/>
                </a:ln>
              </p:spPr>
              <p:txBody>
                <a:bodyPr>
                  <a:spAutoFit/>
                </a:bodyPr>
                <a:lstStyle/>
                <a:p>
                  <a:endParaRPr lang="en-US"/>
                </a:p>
              </p:txBody>
            </p:sp>
            <p:sp>
              <p:nvSpPr>
                <p:cNvPr id="19486" name="Line 10"/>
                <p:cNvSpPr>
                  <a:spLocks noChangeShapeType="1"/>
                </p:cNvSpPr>
                <p:nvPr/>
              </p:nvSpPr>
              <p:spPr bwMode="auto">
                <a:xfrm>
                  <a:off x="5267" y="1145"/>
                  <a:ext cx="1008" cy="0"/>
                </a:xfrm>
                <a:prstGeom prst="line">
                  <a:avLst/>
                </a:prstGeom>
                <a:noFill/>
                <a:ln w="9525">
                  <a:solidFill>
                    <a:schemeClr val="tx1"/>
                  </a:solidFill>
                  <a:round/>
                  <a:headEnd/>
                  <a:tailEnd/>
                </a:ln>
              </p:spPr>
              <p:txBody>
                <a:bodyPr>
                  <a:spAutoFit/>
                </a:bodyPr>
                <a:lstStyle/>
                <a:p>
                  <a:endParaRPr lang="en-US"/>
                </a:p>
              </p:txBody>
            </p:sp>
            <p:sp>
              <p:nvSpPr>
                <p:cNvPr id="19487" name="Line 11"/>
                <p:cNvSpPr>
                  <a:spLocks noChangeShapeType="1"/>
                </p:cNvSpPr>
                <p:nvPr/>
              </p:nvSpPr>
              <p:spPr bwMode="auto">
                <a:xfrm>
                  <a:off x="5267" y="1337"/>
                  <a:ext cx="1008" cy="0"/>
                </a:xfrm>
                <a:prstGeom prst="line">
                  <a:avLst/>
                </a:prstGeom>
                <a:noFill/>
                <a:ln w="9525">
                  <a:solidFill>
                    <a:schemeClr val="tx1"/>
                  </a:solidFill>
                  <a:round/>
                  <a:headEnd/>
                  <a:tailEnd/>
                </a:ln>
              </p:spPr>
              <p:txBody>
                <a:bodyPr>
                  <a:spAutoFit/>
                </a:bodyPr>
                <a:lstStyle/>
                <a:p>
                  <a:endParaRPr lang="en-US"/>
                </a:p>
              </p:txBody>
            </p:sp>
            <p:sp>
              <p:nvSpPr>
                <p:cNvPr id="19488" name="Line 38"/>
                <p:cNvSpPr>
                  <a:spLocks noChangeShapeType="1"/>
                </p:cNvSpPr>
                <p:nvPr/>
              </p:nvSpPr>
              <p:spPr bwMode="auto">
                <a:xfrm>
                  <a:off x="5267" y="768"/>
                  <a:ext cx="1008" cy="0"/>
                </a:xfrm>
                <a:prstGeom prst="line">
                  <a:avLst/>
                </a:prstGeom>
                <a:noFill/>
                <a:ln w="9525">
                  <a:solidFill>
                    <a:schemeClr val="tx1"/>
                  </a:solidFill>
                  <a:round/>
                  <a:headEnd/>
                  <a:tailEnd/>
                </a:ln>
              </p:spPr>
              <p:txBody>
                <a:bodyPr>
                  <a:spAutoFit/>
                </a:bodyPr>
                <a:lstStyle/>
                <a:p>
                  <a:endParaRPr lang="en-US"/>
                </a:p>
              </p:txBody>
            </p:sp>
            <p:sp>
              <p:nvSpPr>
                <p:cNvPr id="19489" name="Text Box 50"/>
                <p:cNvSpPr txBox="1">
                  <a:spLocks noChangeArrowheads="1"/>
                </p:cNvSpPr>
                <p:nvPr/>
              </p:nvSpPr>
              <p:spPr bwMode="auto">
                <a:xfrm>
                  <a:off x="5351" y="852"/>
                  <a:ext cx="768" cy="187"/>
                </a:xfrm>
                <a:prstGeom prst="rect">
                  <a:avLst/>
                </a:prstGeom>
                <a:solidFill>
                  <a:srgbClr val="FFFFCC"/>
                </a:solidFill>
                <a:ln w="9525">
                  <a:noFill/>
                  <a:miter lim="800000"/>
                  <a:headEnd/>
                  <a:tailEnd/>
                </a:ln>
              </p:spPr>
              <p:txBody>
                <a:bodyPr wrap="square">
                  <a:spAutoFit/>
                </a:bodyPr>
                <a:lstStyle/>
                <a:p>
                  <a:pPr algn="ctr">
                    <a:lnSpc>
                      <a:spcPct val="80000"/>
                    </a:lnSpc>
                  </a:pPr>
                  <a:r>
                    <a:rPr lang="en-US" sz="1600" dirty="0">
                      <a:latin typeface="+mn-lt"/>
                    </a:rPr>
                    <a:t>Local vars</a:t>
                  </a:r>
                </a:p>
              </p:txBody>
            </p:sp>
            <p:sp>
              <p:nvSpPr>
                <p:cNvPr id="19490" name="Line 52"/>
                <p:cNvSpPr>
                  <a:spLocks noChangeShapeType="1"/>
                </p:cNvSpPr>
                <p:nvPr/>
              </p:nvSpPr>
              <p:spPr bwMode="auto">
                <a:xfrm>
                  <a:off x="5267" y="1344"/>
                  <a:ext cx="1008" cy="0"/>
                </a:xfrm>
                <a:prstGeom prst="line">
                  <a:avLst/>
                </a:prstGeom>
                <a:noFill/>
                <a:ln w="28575">
                  <a:solidFill>
                    <a:schemeClr val="tx1"/>
                  </a:solidFill>
                  <a:round/>
                  <a:headEnd/>
                  <a:tailEnd/>
                </a:ln>
              </p:spPr>
              <p:txBody>
                <a:bodyPr>
                  <a:spAutoFit/>
                </a:bodyPr>
                <a:lstStyle/>
                <a:p>
                  <a:endParaRPr lang="en-US"/>
                </a:p>
              </p:txBody>
            </p:sp>
            <p:sp>
              <p:nvSpPr>
                <p:cNvPr id="19491" name="Line 54"/>
                <p:cNvSpPr>
                  <a:spLocks noChangeShapeType="1"/>
                </p:cNvSpPr>
                <p:nvPr/>
              </p:nvSpPr>
              <p:spPr bwMode="auto">
                <a:xfrm>
                  <a:off x="5267" y="768"/>
                  <a:ext cx="1008" cy="0"/>
                </a:xfrm>
                <a:prstGeom prst="line">
                  <a:avLst/>
                </a:prstGeom>
                <a:noFill/>
                <a:ln w="28575">
                  <a:solidFill>
                    <a:schemeClr val="tx1"/>
                  </a:solidFill>
                  <a:round/>
                  <a:headEnd/>
                  <a:tailEnd/>
                </a:ln>
              </p:spPr>
              <p:txBody>
                <a:bodyPr>
                  <a:spAutoFit/>
                </a:bodyPr>
                <a:lstStyle/>
                <a:p>
                  <a:endParaRPr lang="en-US"/>
                </a:p>
              </p:txBody>
            </p:sp>
          </p:grpSp>
          <p:grpSp>
            <p:nvGrpSpPr>
              <p:cNvPr id="25" name="Group 105"/>
              <p:cNvGrpSpPr>
                <a:grpSpLocks/>
              </p:cNvGrpSpPr>
              <p:nvPr/>
            </p:nvGrpSpPr>
            <p:grpSpPr bwMode="auto">
              <a:xfrm>
                <a:off x="2277" y="1440"/>
                <a:ext cx="768" cy="1152"/>
                <a:chOff x="1104" y="3072"/>
                <a:chExt cx="768" cy="1152"/>
              </a:xfrm>
            </p:grpSpPr>
            <p:sp>
              <p:nvSpPr>
                <p:cNvPr id="19479" name="Rectangle 106"/>
                <p:cNvSpPr>
                  <a:spLocks noChangeArrowheads="1"/>
                </p:cNvSpPr>
                <p:nvPr/>
              </p:nvSpPr>
              <p:spPr bwMode="auto">
                <a:xfrm>
                  <a:off x="1104" y="3072"/>
                  <a:ext cx="768" cy="1152"/>
                </a:xfrm>
                <a:prstGeom prst="rect">
                  <a:avLst/>
                </a:prstGeom>
                <a:solidFill>
                  <a:schemeClr val="bg1"/>
                </a:solidFill>
                <a:ln w="9525">
                  <a:noFill/>
                  <a:miter lim="800000"/>
                  <a:headEnd/>
                  <a:tailEnd/>
                </a:ln>
              </p:spPr>
              <p:txBody>
                <a:bodyPr anchor="ctr">
                  <a:spAutoFit/>
                </a:bodyPr>
                <a:lstStyle/>
                <a:p>
                  <a:endParaRPr lang="en-US"/>
                </a:p>
              </p:txBody>
            </p:sp>
            <p:grpSp>
              <p:nvGrpSpPr>
                <p:cNvPr id="26" name="Group 107"/>
                <p:cNvGrpSpPr>
                  <a:grpSpLocks/>
                </p:cNvGrpSpPr>
                <p:nvPr/>
              </p:nvGrpSpPr>
              <p:grpSpPr bwMode="auto">
                <a:xfrm>
                  <a:off x="1296" y="3744"/>
                  <a:ext cx="576" cy="384"/>
                  <a:chOff x="1056" y="1824"/>
                  <a:chExt cx="576" cy="384"/>
                </a:xfrm>
              </p:grpSpPr>
              <p:sp>
                <p:nvSpPr>
                  <p:cNvPr id="19481" name="Rectangle 108"/>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482" name="Line 109"/>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483" name="Text Box 110"/>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grpSp>
        <p:grpSp>
          <p:nvGrpSpPr>
            <p:cNvPr id="27" name="Group 124"/>
            <p:cNvGrpSpPr>
              <a:grpSpLocks/>
            </p:cNvGrpSpPr>
            <p:nvPr/>
          </p:nvGrpSpPr>
          <p:grpSpPr bwMode="auto">
            <a:xfrm>
              <a:off x="2448" y="1536"/>
              <a:ext cx="576" cy="384"/>
              <a:chOff x="1056" y="1824"/>
              <a:chExt cx="576" cy="384"/>
            </a:xfrm>
          </p:grpSpPr>
          <p:sp>
            <p:nvSpPr>
              <p:cNvPr id="19474" name="Rectangle 125"/>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475" name="Line 126"/>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476" name="Text Box 127"/>
              <p:cNvSpPr txBox="1">
                <a:spLocks noChangeArrowheads="1"/>
              </p:cNvSpPr>
              <p:nvPr/>
            </p:nvSpPr>
            <p:spPr bwMode="auto">
              <a:xfrm>
                <a:off x="1102" y="1872"/>
                <a:ext cx="305" cy="250"/>
              </a:xfrm>
              <a:prstGeom prst="rect">
                <a:avLst/>
              </a:prstGeom>
              <a:noFill/>
              <a:ln w="9525">
                <a:noFill/>
                <a:miter lim="800000"/>
                <a:headEnd/>
                <a:tailEnd/>
              </a:ln>
            </p:spPr>
            <p:txBody>
              <a:bodyPr wrap="none">
                <a:spAutoFit/>
              </a:bodyPr>
              <a:lstStyle/>
              <a:p>
                <a:pPr algn="r"/>
                <a:r>
                  <a:rPr lang="en-US" sz="2000"/>
                  <a:t>BP</a:t>
                </a:r>
              </a:p>
            </p:txBody>
          </p:sp>
        </p:grpSp>
      </p:grpSp>
      <p:sp>
        <p:nvSpPr>
          <p:cNvPr id="19459" name="Text Box 3"/>
          <p:cNvSpPr txBox="1">
            <a:spLocks noChangeArrowheads="1"/>
          </p:cNvSpPr>
          <p:nvPr/>
        </p:nvSpPr>
        <p:spPr bwMode="auto">
          <a:xfrm>
            <a:off x="304800" y="1023055"/>
            <a:ext cx="4343400" cy="3472745"/>
          </a:xfrm>
          <a:prstGeom prst="rect">
            <a:avLst/>
          </a:prstGeom>
          <a:noFill/>
          <a:ln w="9525">
            <a:noFill/>
            <a:miter lim="800000"/>
            <a:headEnd/>
            <a:tailEnd/>
          </a:ln>
        </p:spPr>
        <p:txBody>
          <a:bodyPr wrap="square" anchor="ctr">
            <a:spAutoFit/>
          </a:bodyPr>
          <a:lstStyle/>
          <a:p>
            <a:pPr algn="l" eaLnBrk="0" hangingPunct="0">
              <a:lnSpc>
                <a:spcPct val="110000"/>
              </a:lnSpc>
              <a:tabLst>
                <a:tab pos="0" algn="l"/>
              </a:tabLst>
            </a:pPr>
            <a:r>
              <a:rPr lang="en-US" sz="2000" dirty="0">
                <a:latin typeface="+mj-lt"/>
              </a:rPr>
              <a:t>CALLEE uses stack for all of the its storage needs:</a:t>
            </a:r>
            <a:endParaRPr lang="en-US" sz="2400" dirty="0">
              <a:latin typeface="+mj-lt"/>
            </a:endParaRPr>
          </a:p>
          <a:p>
            <a:pPr marL="344488" indent="-344488" eaLnBrk="0" hangingPunct="0">
              <a:lnSpc>
                <a:spcPct val="110000"/>
              </a:lnSpc>
              <a:buFontTx/>
              <a:buAutoNum type="arabicPeriod"/>
              <a:tabLst>
                <a:tab pos="346075" algn="l"/>
              </a:tabLst>
            </a:pPr>
            <a:r>
              <a:rPr lang="en-US" sz="2000" dirty="0">
                <a:latin typeface="+mj-lt"/>
              </a:rPr>
              <a:t>Saving return address back to the caller (it’s in LP)</a:t>
            </a:r>
          </a:p>
          <a:p>
            <a:pPr marL="344488" indent="-344488" eaLnBrk="0" hangingPunct="0">
              <a:lnSpc>
                <a:spcPct val="110000"/>
              </a:lnSpc>
              <a:buFontTx/>
              <a:buAutoNum type="arabicPeriod"/>
              <a:tabLst>
                <a:tab pos="346075" algn="l"/>
              </a:tabLst>
            </a:pPr>
            <a:r>
              <a:rPr lang="en-US" sz="2000" dirty="0">
                <a:latin typeface="+mj-lt"/>
              </a:rPr>
              <a:t>Saving BP of caller (pointer to caller’s activation record)</a:t>
            </a:r>
          </a:p>
          <a:p>
            <a:pPr marL="344488" indent="-344488" eaLnBrk="0" hangingPunct="0">
              <a:lnSpc>
                <a:spcPct val="110000"/>
              </a:lnSpc>
              <a:buFontTx/>
              <a:buAutoNum type="arabicPeriod"/>
              <a:tabLst>
                <a:tab pos="346075" algn="l"/>
              </a:tabLst>
            </a:pPr>
            <a:r>
              <a:rPr lang="en-US" sz="2000" dirty="0">
                <a:latin typeface="+mj-lt"/>
              </a:rPr>
              <a:t>Allocating stack locations to hold local variables</a:t>
            </a:r>
          </a:p>
          <a:p>
            <a:pPr marL="344488" indent="-344488" eaLnBrk="0" hangingPunct="0">
              <a:lnSpc>
                <a:spcPct val="110000"/>
              </a:lnSpc>
              <a:buFontTx/>
              <a:buAutoNum type="arabicPeriod"/>
              <a:tabLst>
                <a:tab pos="346075" algn="l"/>
              </a:tabLst>
            </a:pPr>
            <a:r>
              <a:rPr lang="en-US" sz="2000" dirty="0">
                <a:latin typeface="+mj-lt"/>
              </a:rPr>
              <a:t>Save any registers callee uses: “callee saves” convention</a:t>
            </a:r>
          </a:p>
        </p:txBody>
      </p:sp>
      <p:sp>
        <p:nvSpPr>
          <p:cNvPr id="88" name="Text Box 3"/>
          <p:cNvSpPr txBox="1">
            <a:spLocks noChangeArrowheads="1"/>
          </p:cNvSpPr>
          <p:nvPr/>
        </p:nvSpPr>
        <p:spPr bwMode="auto">
          <a:xfrm>
            <a:off x="228600" y="4648200"/>
            <a:ext cx="4267200" cy="1877437"/>
          </a:xfrm>
          <a:prstGeom prst="rect">
            <a:avLst/>
          </a:prstGeom>
          <a:noFill/>
          <a:ln w="9525">
            <a:noFill/>
            <a:miter lim="800000"/>
            <a:headEnd/>
            <a:tailEnd/>
          </a:ln>
        </p:spPr>
        <p:txBody>
          <a:bodyPr wrap="square" anchor="ctr">
            <a:spAutoFit/>
          </a:bodyPr>
          <a:lstStyle/>
          <a:p>
            <a:pPr algn="l" eaLnBrk="0" hangingPunct="0">
              <a:tabLst>
                <a:tab pos="0" algn="l"/>
              </a:tabLst>
            </a:pPr>
            <a:r>
              <a:rPr lang="en-US" sz="2000" dirty="0">
                <a:latin typeface="+mj-lt"/>
              </a:rPr>
              <a:t>Dedicate another register (</a:t>
            </a:r>
            <a:r>
              <a:rPr lang="en-US" sz="2000" dirty="0">
                <a:solidFill>
                  <a:srgbClr val="FF0000"/>
                </a:solidFill>
                <a:latin typeface="+mj-lt"/>
              </a:rPr>
              <a:t>BP = R27</a:t>
            </a:r>
            <a:r>
              <a:rPr lang="en-US" sz="2000" dirty="0">
                <a:latin typeface="+mj-lt"/>
              </a:rPr>
              <a:t>) to hold address of the activation record.  Use when accessing</a:t>
            </a:r>
          </a:p>
          <a:p>
            <a:pPr marL="460375" indent="-177800" algn="l" eaLnBrk="0" hangingPunct="0">
              <a:buFont typeface="Arial"/>
              <a:buChar char="•"/>
              <a:tabLst>
                <a:tab pos="0" algn="l"/>
              </a:tabLst>
            </a:pPr>
            <a:r>
              <a:rPr lang="en-US" dirty="0">
                <a:latin typeface="+mj-lt"/>
              </a:rPr>
              <a:t>Arguments</a:t>
            </a:r>
          </a:p>
          <a:p>
            <a:pPr marL="460375" indent="-177800" algn="l" eaLnBrk="0" hangingPunct="0">
              <a:buFont typeface="Arial"/>
              <a:buChar char="•"/>
              <a:tabLst>
                <a:tab pos="0" algn="l"/>
              </a:tabLst>
            </a:pPr>
            <a:r>
              <a:rPr lang="en-US" dirty="0">
                <a:latin typeface="+mj-lt"/>
              </a:rPr>
              <a:t>Other local storage</a:t>
            </a:r>
          </a:p>
        </p:txBody>
      </p:sp>
      <p:sp>
        <p:nvSpPr>
          <p:cNvPr id="28" name="TextBox 27"/>
          <p:cNvSpPr txBox="1"/>
          <p:nvPr/>
        </p:nvSpPr>
        <p:spPr>
          <a:xfrm>
            <a:off x="5943600" y="3124200"/>
            <a:ext cx="1046581" cy="338554"/>
          </a:xfrm>
          <a:prstGeom prst="rect">
            <a:avLst/>
          </a:prstGeom>
          <a:noFill/>
        </p:spPr>
        <p:txBody>
          <a:bodyPr wrap="none" rtlCol="0">
            <a:spAutoFit/>
          </a:bodyPr>
          <a:lstStyle/>
          <a:p>
            <a:r>
              <a:rPr lang="en-US" sz="1600" dirty="0">
                <a:latin typeface="+mn-lt"/>
              </a:rPr>
              <a:t>Saved regs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animBg="1" autoUpdateAnimBg="0"/>
      <p:bldP spid="19459" grpId="0" build="p"/>
      <p:bldP spid="88"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normAutofit/>
          </a:bodyPr>
          <a:lstStyle/>
          <a:p>
            <a:pPr algn="l" eaLnBrk="1" hangingPunct="1"/>
            <a:r>
              <a:rPr lang="en-US"/>
              <a:t>Stack Frame Details</a:t>
            </a:r>
          </a:p>
        </p:txBody>
      </p:sp>
      <p:sp>
        <p:nvSpPr>
          <p:cNvPr id="20482" name="Text Box 53"/>
          <p:cNvSpPr txBox="1">
            <a:spLocks noChangeArrowheads="1"/>
          </p:cNvSpPr>
          <p:nvPr/>
        </p:nvSpPr>
        <p:spPr bwMode="auto">
          <a:xfrm>
            <a:off x="381000" y="1219200"/>
            <a:ext cx="3649663" cy="4359275"/>
          </a:xfrm>
          <a:prstGeom prst="rect">
            <a:avLst/>
          </a:prstGeom>
          <a:noFill/>
          <a:ln w="9525">
            <a:noFill/>
            <a:miter lim="800000"/>
            <a:headEnd/>
            <a:tailEnd/>
          </a:ln>
        </p:spPr>
        <p:txBody>
          <a:bodyPr anchor="ctr">
            <a:spAutoFit/>
          </a:bodyPr>
          <a:lstStyle/>
          <a:p>
            <a:pPr algn="l" eaLnBrk="0" hangingPunct="0"/>
            <a:r>
              <a:rPr lang="en-US" sz="2000" dirty="0">
                <a:latin typeface="+mj-lt"/>
              </a:rPr>
              <a:t>CALLER passes arguments to CALLEE on the stack in </a:t>
            </a:r>
            <a:r>
              <a:rPr lang="en-US" sz="2000" i="1" dirty="0">
                <a:latin typeface="+mj-lt"/>
              </a:rPr>
              <a:t>reverse</a:t>
            </a:r>
            <a:r>
              <a:rPr lang="en-US" sz="2000" dirty="0">
                <a:latin typeface="+mj-lt"/>
              </a:rPr>
              <a:t> order</a:t>
            </a:r>
          </a:p>
          <a:p>
            <a:pPr algn="l" eaLnBrk="0" hangingPunct="0"/>
            <a:endParaRPr lang="en-US" sz="2000" dirty="0">
              <a:latin typeface="+mj-lt"/>
            </a:endParaRPr>
          </a:p>
          <a:p>
            <a:pPr algn="l" eaLnBrk="0" hangingPunct="0"/>
            <a:r>
              <a:rPr lang="en-US" sz="2000" dirty="0">
                <a:latin typeface="+mj-lt"/>
              </a:rPr>
              <a:t>F(1,2,3,4) translates to:</a:t>
            </a:r>
          </a:p>
          <a:p>
            <a:pPr algn="l" eaLnBrk="0" hangingPunct="0"/>
            <a:r>
              <a:rPr lang="en-US" sz="2000" dirty="0">
                <a:latin typeface="Consolas" pitchFamily="49" charset="0"/>
                <a:cs typeface="Consolas" pitchFamily="49" charset="0"/>
              </a:rPr>
              <a:t>	</a:t>
            </a:r>
            <a:r>
              <a:rPr lang="en-US" sz="2000" dirty="0">
                <a:solidFill>
                  <a:srgbClr val="CC0000"/>
                </a:solidFill>
                <a:latin typeface="Consolas" pitchFamily="49" charset="0"/>
                <a:cs typeface="Consolas" pitchFamily="49" charset="0"/>
              </a:rPr>
              <a:t>CMOVE(4,R0)</a:t>
            </a:r>
          </a:p>
          <a:p>
            <a:pPr algn="l" eaLnBrk="0" hangingPunct="0"/>
            <a:r>
              <a:rPr lang="en-US" sz="2000" dirty="0">
                <a:solidFill>
                  <a:srgbClr val="CC0000"/>
                </a:solidFill>
                <a:latin typeface="Consolas" pitchFamily="49" charset="0"/>
                <a:cs typeface="Consolas" pitchFamily="49" charset="0"/>
              </a:rPr>
              <a:t>	PUSH(R0)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CMOVE(3,R0)</a:t>
            </a:r>
          </a:p>
          <a:p>
            <a:pPr algn="l" eaLnBrk="0" hangingPunct="0"/>
            <a:r>
              <a:rPr lang="en-US" sz="2000" dirty="0">
                <a:solidFill>
                  <a:srgbClr val="CC0000"/>
                </a:solidFill>
                <a:latin typeface="Consolas" pitchFamily="49" charset="0"/>
                <a:cs typeface="Consolas" pitchFamily="49" charset="0"/>
              </a:rPr>
              <a:t>	PUSH(R0)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CMOVE(2,R0)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PUSH(R0)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CMOVE(1,R0)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PUSH(R0)</a:t>
            </a:r>
          </a:p>
          <a:p>
            <a:pPr algn="l" eaLnBrk="0" hangingPunct="0"/>
            <a:r>
              <a:rPr lang="en-US" sz="2000" dirty="0">
                <a:solidFill>
                  <a:srgbClr val="CC0000"/>
                </a:solidFill>
                <a:latin typeface="Consolas" pitchFamily="49" charset="0"/>
                <a:cs typeface="Consolas" pitchFamily="49" charset="0"/>
              </a:rPr>
              <a:t>	BR(F, LP)</a:t>
            </a:r>
            <a:endParaRPr lang="en-US" sz="2000" dirty="0">
              <a:latin typeface="Consolas" pitchFamily="49" charset="0"/>
              <a:cs typeface="Consolas" pitchFamily="49" charset="0"/>
            </a:endParaRPr>
          </a:p>
        </p:txBody>
      </p:sp>
      <p:sp>
        <p:nvSpPr>
          <p:cNvPr id="679990" name="Text Box 54"/>
          <p:cNvSpPr txBox="1">
            <a:spLocks noChangeArrowheads="1"/>
          </p:cNvSpPr>
          <p:nvPr/>
        </p:nvSpPr>
        <p:spPr bwMode="auto">
          <a:xfrm>
            <a:off x="304800" y="5926107"/>
            <a:ext cx="4648200" cy="400110"/>
          </a:xfrm>
          <a:prstGeom prst="rect">
            <a:avLst/>
          </a:prstGeom>
          <a:noFill/>
          <a:ln w="9525">
            <a:noFill/>
            <a:miter lim="800000"/>
            <a:headEnd/>
            <a:tailEnd/>
          </a:ln>
        </p:spPr>
        <p:txBody>
          <a:bodyPr wrap="square" anchor="ctr">
            <a:spAutoFit/>
          </a:bodyPr>
          <a:lstStyle/>
          <a:p>
            <a:pPr eaLnBrk="0" hangingPunct="0"/>
            <a:r>
              <a:rPr lang="en-US" sz="2000" dirty="0">
                <a:latin typeface="+mj-lt"/>
              </a:rPr>
              <a:t>Why push </a:t>
            </a:r>
            <a:r>
              <a:rPr lang="en-US" sz="2000" dirty="0" err="1">
                <a:latin typeface="+mj-lt"/>
              </a:rPr>
              <a:t>args</a:t>
            </a:r>
            <a:r>
              <a:rPr lang="en-US" sz="2000" dirty="0">
                <a:latin typeface="+mj-lt"/>
              </a:rPr>
              <a:t> in REVERSE order?</a:t>
            </a:r>
          </a:p>
        </p:txBody>
      </p:sp>
      <p:grpSp>
        <p:nvGrpSpPr>
          <p:cNvPr id="3" name="Group 280"/>
          <p:cNvGrpSpPr>
            <a:grpSpLocks/>
          </p:cNvGrpSpPr>
          <p:nvPr/>
        </p:nvGrpSpPr>
        <p:grpSpPr bwMode="auto">
          <a:xfrm>
            <a:off x="5059364" y="762000"/>
            <a:ext cx="3811588" cy="5562600"/>
            <a:chOff x="2784" y="288"/>
            <a:chExt cx="2401" cy="3504"/>
          </a:xfrm>
        </p:grpSpPr>
        <p:sp>
          <p:nvSpPr>
            <p:cNvPr id="20487" name="Rectangle 281"/>
            <p:cNvSpPr>
              <a:spLocks noChangeArrowheads="1"/>
            </p:cNvSpPr>
            <p:nvPr/>
          </p:nvSpPr>
          <p:spPr bwMode="auto">
            <a:xfrm>
              <a:off x="3360" y="432"/>
              <a:ext cx="1008" cy="3216"/>
            </a:xfrm>
            <a:prstGeom prst="rect">
              <a:avLst/>
            </a:prstGeom>
            <a:solidFill>
              <a:srgbClr val="CCFFFF"/>
            </a:solidFill>
            <a:ln w="9525">
              <a:solidFill>
                <a:schemeClr val="tx1"/>
              </a:solidFill>
              <a:miter lim="800000"/>
              <a:headEnd/>
              <a:tailEnd/>
            </a:ln>
          </p:spPr>
          <p:txBody>
            <a:bodyPr wrap="none" anchor="ctr"/>
            <a:lstStyle/>
            <a:p>
              <a:endParaRPr lang="en-US">
                <a:latin typeface="+mn-lt"/>
              </a:endParaRPr>
            </a:p>
          </p:txBody>
        </p:sp>
        <p:sp>
          <p:nvSpPr>
            <p:cNvPr id="20488" name="Rectangle 282"/>
            <p:cNvSpPr>
              <a:spLocks noChangeArrowheads="1"/>
            </p:cNvSpPr>
            <p:nvPr/>
          </p:nvSpPr>
          <p:spPr bwMode="auto">
            <a:xfrm>
              <a:off x="3360" y="1920"/>
              <a:ext cx="1008" cy="1296"/>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0489" name="Rectangle 283"/>
            <p:cNvSpPr>
              <a:spLocks noChangeArrowheads="1"/>
            </p:cNvSpPr>
            <p:nvPr/>
          </p:nvSpPr>
          <p:spPr bwMode="auto">
            <a:xfrm>
              <a:off x="3360" y="1344"/>
              <a:ext cx="1008" cy="576"/>
            </a:xfrm>
            <a:prstGeom prst="rect">
              <a:avLst/>
            </a:prstGeom>
            <a:solidFill>
              <a:srgbClr val="FFCCCC"/>
            </a:solidFill>
            <a:ln w="9525">
              <a:solidFill>
                <a:schemeClr val="tx1"/>
              </a:solidFill>
              <a:miter lim="800000"/>
              <a:headEnd/>
              <a:tailEnd/>
            </a:ln>
          </p:spPr>
          <p:txBody>
            <a:bodyPr wrap="none" anchor="ctr"/>
            <a:lstStyle/>
            <a:p>
              <a:endParaRPr lang="en-US">
                <a:latin typeface="+mn-lt"/>
              </a:endParaRPr>
            </a:p>
          </p:txBody>
        </p:sp>
        <p:sp>
          <p:nvSpPr>
            <p:cNvPr id="20490" name="Line 284"/>
            <p:cNvSpPr>
              <a:spLocks noChangeShapeType="1"/>
            </p:cNvSpPr>
            <p:nvPr/>
          </p:nvSpPr>
          <p:spPr bwMode="auto">
            <a:xfrm>
              <a:off x="3360" y="2880"/>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1" name="Line 285"/>
            <p:cNvSpPr>
              <a:spLocks noChangeShapeType="1"/>
            </p:cNvSpPr>
            <p:nvPr/>
          </p:nvSpPr>
          <p:spPr bwMode="auto">
            <a:xfrm>
              <a:off x="3360" y="3209"/>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2" name="Line 286"/>
            <p:cNvSpPr>
              <a:spLocks noChangeShapeType="1"/>
            </p:cNvSpPr>
            <p:nvPr/>
          </p:nvSpPr>
          <p:spPr bwMode="auto">
            <a:xfrm>
              <a:off x="3360" y="3401"/>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4" name="Group 287"/>
            <p:cNvGrpSpPr>
              <a:grpSpLocks/>
            </p:cNvGrpSpPr>
            <p:nvPr/>
          </p:nvGrpSpPr>
          <p:grpSpPr bwMode="auto">
            <a:xfrm>
              <a:off x="3264" y="1824"/>
              <a:ext cx="1200" cy="384"/>
              <a:chOff x="1248" y="1248"/>
              <a:chExt cx="1200" cy="384"/>
            </a:xfrm>
          </p:grpSpPr>
          <p:sp>
            <p:nvSpPr>
              <p:cNvPr id="20588" name="Rectangle 28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5" name="Group 289"/>
              <p:cNvGrpSpPr>
                <a:grpSpLocks/>
              </p:cNvGrpSpPr>
              <p:nvPr/>
            </p:nvGrpSpPr>
            <p:grpSpPr bwMode="auto">
              <a:xfrm>
                <a:off x="1344" y="1336"/>
                <a:ext cx="1008" cy="213"/>
                <a:chOff x="1344" y="1336"/>
                <a:chExt cx="1008" cy="213"/>
              </a:xfrm>
            </p:grpSpPr>
            <p:grpSp>
              <p:nvGrpSpPr>
                <p:cNvPr id="6" name="Group 290"/>
                <p:cNvGrpSpPr>
                  <a:grpSpLocks/>
                </p:cNvGrpSpPr>
                <p:nvPr/>
              </p:nvGrpSpPr>
              <p:grpSpPr bwMode="auto">
                <a:xfrm>
                  <a:off x="1344" y="1344"/>
                  <a:ext cx="1008" cy="192"/>
                  <a:chOff x="1248" y="1344"/>
                  <a:chExt cx="1008" cy="192"/>
                </a:xfrm>
              </p:grpSpPr>
              <p:sp>
                <p:nvSpPr>
                  <p:cNvPr id="20592" name="Line 29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93" name="Line 29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91" name="Text Box 293"/>
                <p:cNvSpPr txBox="1">
                  <a:spLocks noChangeArrowheads="1"/>
                </p:cNvSpPr>
                <p:nvPr/>
              </p:nvSpPr>
              <p:spPr bwMode="auto">
                <a:xfrm>
                  <a:off x="1549"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7" name="Group 294"/>
            <p:cNvGrpSpPr>
              <a:grpSpLocks/>
            </p:cNvGrpSpPr>
            <p:nvPr/>
          </p:nvGrpSpPr>
          <p:grpSpPr bwMode="auto">
            <a:xfrm>
              <a:off x="3360" y="288"/>
              <a:ext cx="1008" cy="192"/>
              <a:chOff x="1632" y="480"/>
              <a:chExt cx="1008" cy="192"/>
            </a:xfrm>
          </p:grpSpPr>
          <p:grpSp>
            <p:nvGrpSpPr>
              <p:cNvPr id="8" name="Group 295"/>
              <p:cNvGrpSpPr>
                <a:grpSpLocks/>
              </p:cNvGrpSpPr>
              <p:nvPr/>
            </p:nvGrpSpPr>
            <p:grpSpPr bwMode="auto">
              <a:xfrm>
                <a:off x="1632" y="480"/>
                <a:ext cx="1008" cy="192"/>
                <a:chOff x="1632" y="432"/>
                <a:chExt cx="1008" cy="192"/>
              </a:xfrm>
            </p:grpSpPr>
            <p:sp>
              <p:nvSpPr>
                <p:cNvPr id="20586" name="Freeform 296"/>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0587" name="Rectangle 297"/>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0584" name="Line 298"/>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0585" name="Line 299"/>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9" name="Group 300"/>
            <p:cNvGrpSpPr>
              <a:grpSpLocks/>
            </p:cNvGrpSpPr>
            <p:nvPr/>
          </p:nvGrpSpPr>
          <p:grpSpPr bwMode="auto">
            <a:xfrm flipH="1" flipV="1">
              <a:off x="3360" y="3600"/>
              <a:ext cx="1008" cy="192"/>
              <a:chOff x="1632" y="480"/>
              <a:chExt cx="1008" cy="192"/>
            </a:xfrm>
          </p:grpSpPr>
          <p:grpSp>
            <p:nvGrpSpPr>
              <p:cNvPr id="10" name="Group 301"/>
              <p:cNvGrpSpPr>
                <a:grpSpLocks/>
              </p:cNvGrpSpPr>
              <p:nvPr/>
            </p:nvGrpSpPr>
            <p:grpSpPr bwMode="auto">
              <a:xfrm>
                <a:off x="1632" y="480"/>
                <a:ext cx="1008" cy="192"/>
                <a:chOff x="1632" y="432"/>
                <a:chExt cx="1008" cy="192"/>
              </a:xfrm>
            </p:grpSpPr>
            <p:sp>
              <p:nvSpPr>
                <p:cNvPr id="20581" name="Freeform 302"/>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0582" name="Rectangle 303"/>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0579" name="Line 304"/>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0580" name="Line 305"/>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11" name="Group 306"/>
            <p:cNvGrpSpPr>
              <a:grpSpLocks/>
            </p:cNvGrpSpPr>
            <p:nvPr/>
          </p:nvGrpSpPr>
          <p:grpSpPr bwMode="auto">
            <a:xfrm>
              <a:off x="2784" y="2208"/>
              <a:ext cx="576" cy="384"/>
              <a:chOff x="1056" y="1824"/>
              <a:chExt cx="576" cy="384"/>
            </a:xfrm>
          </p:grpSpPr>
          <p:sp>
            <p:nvSpPr>
              <p:cNvPr id="20575" name="Rectangle 307"/>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0576" name="Line 308"/>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0577" name="Text Box 309"/>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0497" name="Line 310"/>
            <p:cNvSpPr>
              <a:spLocks noChangeShapeType="1"/>
            </p:cNvSpPr>
            <p:nvPr/>
          </p:nvSpPr>
          <p:spPr bwMode="auto">
            <a:xfrm>
              <a:off x="3360" y="768"/>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8" name="Line 311"/>
            <p:cNvSpPr>
              <a:spLocks noChangeShapeType="1"/>
            </p:cNvSpPr>
            <p:nvPr/>
          </p:nvSpPr>
          <p:spPr bwMode="auto">
            <a:xfrm>
              <a:off x="3360" y="960"/>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9" name="Line 312"/>
            <p:cNvSpPr>
              <a:spLocks noChangeShapeType="1"/>
            </p:cNvSpPr>
            <p:nvPr/>
          </p:nvSpPr>
          <p:spPr bwMode="auto">
            <a:xfrm>
              <a:off x="3360" y="1152"/>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500" name="Line 313"/>
            <p:cNvSpPr>
              <a:spLocks noChangeShapeType="1"/>
            </p:cNvSpPr>
            <p:nvPr/>
          </p:nvSpPr>
          <p:spPr bwMode="auto">
            <a:xfrm>
              <a:off x="3360" y="1344"/>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501" name="Line 314"/>
            <p:cNvSpPr>
              <a:spLocks noChangeShapeType="1"/>
            </p:cNvSpPr>
            <p:nvPr/>
          </p:nvSpPr>
          <p:spPr bwMode="auto">
            <a:xfrm>
              <a:off x="3360" y="576"/>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12" name="Group 315"/>
            <p:cNvGrpSpPr>
              <a:grpSpLocks/>
            </p:cNvGrpSpPr>
            <p:nvPr/>
          </p:nvGrpSpPr>
          <p:grpSpPr bwMode="auto">
            <a:xfrm>
              <a:off x="3264" y="1632"/>
              <a:ext cx="1200" cy="384"/>
              <a:chOff x="1248" y="1248"/>
              <a:chExt cx="1200" cy="384"/>
            </a:xfrm>
          </p:grpSpPr>
          <p:sp>
            <p:nvSpPr>
              <p:cNvPr id="20569" name="Rectangle 31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3" name="Group 317"/>
              <p:cNvGrpSpPr>
                <a:grpSpLocks/>
              </p:cNvGrpSpPr>
              <p:nvPr/>
            </p:nvGrpSpPr>
            <p:grpSpPr bwMode="auto">
              <a:xfrm>
                <a:off x="1344" y="1336"/>
                <a:ext cx="1008" cy="213"/>
                <a:chOff x="1344" y="1336"/>
                <a:chExt cx="1008" cy="213"/>
              </a:xfrm>
            </p:grpSpPr>
            <p:grpSp>
              <p:nvGrpSpPr>
                <p:cNvPr id="14" name="Group 318"/>
                <p:cNvGrpSpPr>
                  <a:grpSpLocks/>
                </p:cNvGrpSpPr>
                <p:nvPr/>
              </p:nvGrpSpPr>
              <p:grpSpPr bwMode="auto">
                <a:xfrm>
                  <a:off x="1344" y="1344"/>
                  <a:ext cx="1008" cy="192"/>
                  <a:chOff x="1248" y="1344"/>
                  <a:chExt cx="1008" cy="192"/>
                </a:xfrm>
              </p:grpSpPr>
              <p:sp>
                <p:nvSpPr>
                  <p:cNvPr id="20573" name="Line 31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74" name="Line 32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72" name="Text Box 321"/>
                <p:cNvSpPr txBox="1">
                  <a:spLocks noChangeArrowheads="1"/>
                </p:cNvSpPr>
                <p:nvPr/>
              </p:nvSpPr>
              <p:spPr bwMode="auto">
                <a:xfrm>
                  <a:off x="1636" y="1336"/>
                  <a:ext cx="378" cy="213"/>
                </a:xfrm>
                <a:prstGeom prst="rect">
                  <a:avLst/>
                </a:prstGeom>
                <a:noFill/>
                <a:ln w="9525">
                  <a:noFill/>
                  <a:miter lim="800000"/>
                  <a:headEnd/>
                  <a:tailEnd/>
                </a:ln>
              </p:spPr>
              <p:txBody>
                <a:bodyPr wrap="none">
                  <a:spAutoFit/>
                </a:bodyPr>
                <a:lstStyle/>
                <a:p>
                  <a:r>
                    <a:rPr lang="en-US" sz="1600">
                      <a:latin typeface="+mn-lt"/>
                    </a:rPr>
                    <a:t>arg 0</a:t>
                  </a:r>
                </a:p>
              </p:txBody>
            </p:sp>
          </p:grpSp>
        </p:grpSp>
        <p:grpSp>
          <p:nvGrpSpPr>
            <p:cNvPr id="15" name="Group 322"/>
            <p:cNvGrpSpPr>
              <a:grpSpLocks/>
            </p:cNvGrpSpPr>
            <p:nvPr/>
          </p:nvGrpSpPr>
          <p:grpSpPr bwMode="auto">
            <a:xfrm>
              <a:off x="2784" y="3120"/>
              <a:ext cx="576" cy="384"/>
              <a:chOff x="1056" y="1824"/>
              <a:chExt cx="576" cy="384"/>
            </a:xfrm>
          </p:grpSpPr>
          <p:sp>
            <p:nvSpPr>
              <p:cNvPr id="20566" name="Rectangle 323"/>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0567" name="Line 324"/>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0568" name="Text Box 325"/>
              <p:cNvSpPr txBox="1">
                <a:spLocks noChangeArrowheads="1"/>
              </p:cNvSpPr>
              <p:nvPr/>
            </p:nvSpPr>
            <p:spPr bwMode="auto">
              <a:xfrm>
                <a:off x="1134" y="1872"/>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0504" name="Line 326"/>
            <p:cNvSpPr>
              <a:spLocks noChangeShapeType="1"/>
            </p:cNvSpPr>
            <p:nvPr/>
          </p:nvSpPr>
          <p:spPr bwMode="auto">
            <a:xfrm>
              <a:off x="3360" y="3024"/>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505" name="Line 327"/>
            <p:cNvSpPr>
              <a:spLocks noChangeShapeType="1"/>
            </p:cNvSpPr>
            <p:nvPr/>
          </p:nvSpPr>
          <p:spPr bwMode="auto">
            <a:xfrm>
              <a:off x="3360" y="3216"/>
              <a:ext cx="1392"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06" name="Text Box 328"/>
            <p:cNvSpPr txBox="1">
              <a:spLocks noChangeArrowheads="1"/>
            </p:cNvSpPr>
            <p:nvPr/>
          </p:nvSpPr>
          <p:spPr bwMode="auto">
            <a:xfrm>
              <a:off x="3609" y="3264"/>
              <a:ext cx="534" cy="231"/>
            </a:xfrm>
            <a:prstGeom prst="rect">
              <a:avLst/>
            </a:prstGeom>
            <a:solidFill>
              <a:srgbClr val="CCFFFF"/>
            </a:solidFill>
            <a:ln w="9525">
              <a:noFill/>
              <a:miter lim="800000"/>
              <a:headEnd/>
              <a:tailEnd/>
            </a:ln>
          </p:spPr>
          <p:txBody>
            <a:bodyPr wrap="none">
              <a:spAutoFit/>
            </a:bodyPr>
            <a:lstStyle/>
            <a:p>
              <a:r>
                <a:rPr lang="en-US" sz="1800">
                  <a:latin typeface="+mn-lt"/>
                </a:rPr>
                <a:t>unused</a:t>
              </a:r>
            </a:p>
          </p:txBody>
        </p:sp>
        <p:sp>
          <p:nvSpPr>
            <p:cNvPr id="20507" name="Line 329"/>
            <p:cNvSpPr>
              <a:spLocks noChangeShapeType="1"/>
            </p:cNvSpPr>
            <p:nvPr/>
          </p:nvSpPr>
          <p:spPr bwMode="auto">
            <a:xfrm>
              <a:off x="3360" y="1920"/>
              <a:ext cx="1008"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16" name="Group 330"/>
            <p:cNvGrpSpPr>
              <a:grpSpLocks/>
            </p:cNvGrpSpPr>
            <p:nvPr/>
          </p:nvGrpSpPr>
          <p:grpSpPr bwMode="auto">
            <a:xfrm>
              <a:off x="3264" y="2016"/>
              <a:ext cx="1200" cy="384"/>
              <a:chOff x="1248" y="1248"/>
              <a:chExt cx="1200" cy="384"/>
            </a:xfrm>
          </p:grpSpPr>
          <p:sp>
            <p:nvSpPr>
              <p:cNvPr id="20560" name="Rectangle 33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7" name="Group 332"/>
              <p:cNvGrpSpPr>
                <a:grpSpLocks/>
              </p:cNvGrpSpPr>
              <p:nvPr/>
            </p:nvGrpSpPr>
            <p:grpSpPr bwMode="auto">
              <a:xfrm>
                <a:off x="1344" y="1336"/>
                <a:ext cx="1008" cy="213"/>
                <a:chOff x="1344" y="1336"/>
                <a:chExt cx="1008" cy="213"/>
              </a:xfrm>
            </p:grpSpPr>
            <p:grpSp>
              <p:nvGrpSpPr>
                <p:cNvPr id="18" name="Group 333"/>
                <p:cNvGrpSpPr>
                  <a:grpSpLocks/>
                </p:cNvGrpSpPr>
                <p:nvPr/>
              </p:nvGrpSpPr>
              <p:grpSpPr bwMode="auto">
                <a:xfrm>
                  <a:off x="1344" y="1344"/>
                  <a:ext cx="1008" cy="192"/>
                  <a:chOff x="1248" y="1344"/>
                  <a:chExt cx="1008" cy="192"/>
                </a:xfrm>
              </p:grpSpPr>
              <p:sp>
                <p:nvSpPr>
                  <p:cNvPr id="20564" name="Line 33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65" name="Line 33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63" name="Text Box 336"/>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19" name="Group 337"/>
            <p:cNvGrpSpPr>
              <a:grpSpLocks/>
            </p:cNvGrpSpPr>
            <p:nvPr/>
          </p:nvGrpSpPr>
          <p:grpSpPr bwMode="auto">
            <a:xfrm>
              <a:off x="3264" y="1248"/>
              <a:ext cx="1200" cy="384"/>
              <a:chOff x="1248" y="1248"/>
              <a:chExt cx="1200" cy="384"/>
            </a:xfrm>
          </p:grpSpPr>
          <p:sp>
            <p:nvSpPr>
              <p:cNvPr id="20554" name="Rectangle 33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0" name="Group 339"/>
              <p:cNvGrpSpPr>
                <a:grpSpLocks/>
              </p:cNvGrpSpPr>
              <p:nvPr/>
            </p:nvGrpSpPr>
            <p:grpSpPr bwMode="auto">
              <a:xfrm>
                <a:off x="1344" y="1336"/>
                <a:ext cx="1008" cy="212"/>
                <a:chOff x="1344" y="1336"/>
                <a:chExt cx="1008" cy="212"/>
              </a:xfrm>
            </p:grpSpPr>
            <p:grpSp>
              <p:nvGrpSpPr>
                <p:cNvPr id="21" name="Group 340"/>
                <p:cNvGrpSpPr>
                  <a:grpSpLocks/>
                </p:cNvGrpSpPr>
                <p:nvPr/>
              </p:nvGrpSpPr>
              <p:grpSpPr bwMode="auto">
                <a:xfrm>
                  <a:off x="1344" y="1344"/>
                  <a:ext cx="1008" cy="192"/>
                  <a:chOff x="1248" y="1344"/>
                  <a:chExt cx="1008" cy="192"/>
                </a:xfrm>
              </p:grpSpPr>
              <p:sp>
                <p:nvSpPr>
                  <p:cNvPr id="20558" name="Line 34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59" name="Line 34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57" name="Text Box 343"/>
                <p:cNvSpPr txBox="1">
                  <a:spLocks noChangeArrowheads="1"/>
                </p:cNvSpPr>
                <p:nvPr/>
              </p:nvSpPr>
              <p:spPr bwMode="auto">
                <a:xfrm>
                  <a:off x="1585" y="1336"/>
                  <a:ext cx="501" cy="212"/>
                </a:xfrm>
                <a:prstGeom prst="rect">
                  <a:avLst/>
                </a:prstGeom>
                <a:noFill/>
                <a:ln w="9525">
                  <a:noFill/>
                  <a:miter lim="800000"/>
                  <a:headEnd/>
                  <a:tailEnd/>
                </a:ln>
              </p:spPr>
              <p:txBody>
                <a:bodyPr wrap="none">
                  <a:spAutoFit/>
                </a:bodyPr>
                <a:lstStyle/>
                <a:p>
                  <a:r>
                    <a:rPr lang="en-US" sz="1600">
                      <a:latin typeface="+mn-lt"/>
                    </a:rPr>
                    <a:t>arg n-1</a:t>
                  </a:r>
                </a:p>
              </p:txBody>
            </p:sp>
          </p:grpSp>
        </p:grpSp>
        <p:grpSp>
          <p:nvGrpSpPr>
            <p:cNvPr id="22" name="Group 344"/>
            <p:cNvGrpSpPr>
              <a:grpSpLocks/>
            </p:cNvGrpSpPr>
            <p:nvPr/>
          </p:nvGrpSpPr>
          <p:grpSpPr bwMode="auto">
            <a:xfrm>
              <a:off x="3264" y="672"/>
              <a:ext cx="1200" cy="384"/>
              <a:chOff x="1248" y="1248"/>
              <a:chExt cx="1200" cy="384"/>
            </a:xfrm>
          </p:grpSpPr>
          <p:sp>
            <p:nvSpPr>
              <p:cNvPr id="20548" name="Rectangle 34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3" name="Group 346"/>
              <p:cNvGrpSpPr>
                <a:grpSpLocks/>
              </p:cNvGrpSpPr>
              <p:nvPr/>
            </p:nvGrpSpPr>
            <p:grpSpPr bwMode="auto">
              <a:xfrm>
                <a:off x="1344" y="1336"/>
                <a:ext cx="1008" cy="213"/>
                <a:chOff x="1344" y="1336"/>
                <a:chExt cx="1008" cy="213"/>
              </a:xfrm>
            </p:grpSpPr>
            <p:grpSp>
              <p:nvGrpSpPr>
                <p:cNvPr id="24" name="Group 347"/>
                <p:cNvGrpSpPr>
                  <a:grpSpLocks/>
                </p:cNvGrpSpPr>
                <p:nvPr/>
              </p:nvGrpSpPr>
              <p:grpSpPr bwMode="auto">
                <a:xfrm>
                  <a:off x="1344" y="1344"/>
                  <a:ext cx="1008" cy="192"/>
                  <a:chOff x="1248" y="1344"/>
                  <a:chExt cx="1008" cy="192"/>
                </a:xfrm>
              </p:grpSpPr>
              <p:sp>
                <p:nvSpPr>
                  <p:cNvPr id="20552" name="Line 34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53" name="Line 34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51" name="Text Box 350"/>
                <p:cNvSpPr txBox="1">
                  <a:spLocks noChangeArrowheads="1"/>
                </p:cNvSpPr>
                <p:nvPr/>
              </p:nvSpPr>
              <p:spPr bwMode="auto">
                <a:xfrm>
                  <a:off x="144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5" name="Group 351"/>
            <p:cNvGrpSpPr>
              <a:grpSpLocks/>
            </p:cNvGrpSpPr>
            <p:nvPr/>
          </p:nvGrpSpPr>
          <p:grpSpPr bwMode="auto">
            <a:xfrm>
              <a:off x="3264" y="480"/>
              <a:ext cx="1200" cy="384"/>
              <a:chOff x="1248" y="1248"/>
              <a:chExt cx="1200" cy="384"/>
            </a:xfrm>
          </p:grpSpPr>
          <p:sp>
            <p:nvSpPr>
              <p:cNvPr id="20542" name="Rectangle 35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 name="Group 353"/>
              <p:cNvGrpSpPr>
                <a:grpSpLocks/>
              </p:cNvGrpSpPr>
              <p:nvPr/>
            </p:nvGrpSpPr>
            <p:grpSpPr bwMode="auto">
              <a:xfrm>
                <a:off x="1344" y="1336"/>
                <a:ext cx="1008" cy="213"/>
                <a:chOff x="1344" y="1336"/>
                <a:chExt cx="1008" cy="213"/>
              </a:xfrm>
            </p:grpSpPr>
            <p:grpSp>
              <p:nvGrpSpPr>
                <p:cNvPr id="27" name="Group 354"/>
                <p:cNvGrpSpPr>
                  <a:grpSpLocks/>
                </p:cNvGrpSpPr>
                <p:nvPr/>
              </p:nvGrpSpPr>
              <p:grpSpPr bwMode="auto">
                <a:xfrm>
                  <a:off x="1344" y="1344"/>
                  <a:ext cx="1008" cy="192"/>
                  <a:chOff x="1248" y="1344"/>
                  <a:chExt cx="1008" cy="192"/>
                </a:xfrm>
              </p:grpSpPr>
              <p:sp>
                <p:nvSpPr>
                  <p:cNvPr id="20546" name="Line 35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47" name="Line 35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45" name="Text Box 357"/>
                <p:cNvSpPr txBox="1">
                  <a:spLocks noChangeArrowheads="1"/>
                </p:cNvSpPr>
                <p:nvPr/>
              </p:nvSpPr>
              <p:spPr bwMode="auto">
                <a:xfrm>
                  <a:off x="1459"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28" name="Group 358"/>
            <p:cNvGrpSpPr>
              <a:grpSpLocks/>
            </p:cNvGrpSpPr>
            <p:nvPr/>
          </p:nvGrpSpPr>
          <p:grpSpPr bwMode="auto">
            <a:xfrm>
              <a:off x="3264" y="864"/>
              <a:ext cx="1200" cy="384"/>
              <a:chOff x="1248" y="1248"/>
              <a:chExt cx="1200" cy="384"/>
            </a:xfrm>
          </p:grpSpPr>
          <p:sp>
            <p:nvSpPr>
              <p:cNvPr id="20536" name="Rectangle 35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9" name="Group 360"/>
              <p:cNvGrpSpPr>
                <a:grpSpLocks/>
              </p:cNvGrpSpPr>
              <p:nvPr/>
            </p:nvGrpSpPr>
            <p:grpSpPr bwMode="auto">
              <a:xfrm>
                <a:off x="1344" y="1336"/>
                <a:ext cx="1008" cy="213"/>
                <a:chOff x="1344" y="1336"/>
                <a:chExt cx="1008" cy="213"/>
              </a:xfrm>
            </p:grpSpPr>
            <p:grpSp>
              <p:nvGrpSpPr>
                <p:cNvPr id="30" name="Group 361"/>
                <p:cNvGrpSpPr>
                  <a:grpSpLocks/>
                </p:cNvGrpSpPr>
                <p:nvPr/>
              </p:nvGrpSpPr>
              <p:grpSpPr bwMode="auto">
                <a:xfrm>
                  <a:off x="1344" y="1344"/>
                  <a:ext cx="1008" cy="192"/>
                  <a:chOff x="1248" y="1344"/>
                  <a:chExt cx="1008" cy="192"/>
                </a:xfrm>
              </p:grpSpPr>
              <p:sp>
                <p:nvSpPr>
                  <p:cNvPr id="20540" name="Line 36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41" name="Line 36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39" name="Text Box 364"/>
                <p:cNvSpPr txBox="1">
                  <a:spLocks noChangeArrowheads="1"/>
                </p:cNvSpPr>
                <p:nvPr/>
              </p:nvSpPr>
              <p:spPr bwMode="auto">
                <a:xfrm>
                  <a:off x="1395" y="1336"/>
                  <a:ext cx="894" cy="213"/>
                </a:xfrm>
                <a:prstGeom prst="rect">
                  <a:avLst/>
                </a:prstGeom>
                <a:noFill/>
                <a:ln w="9525">
                  <a:noFill/>
                  <a:miter lim="800000"/>
                  <a:headEnd/>
                  <a:tailEnd/>
                </a:ln>
              </p:spPr>
              <p:txBody>
                <a:bodyPr wrap="none">
                  <a:spAutoFit/>
                </a:bodyPr>
                <a:lstStyle/>
                <a:p>
                  <a:r>
                    <a:rPr lang="en-US" sz="1600">
                      <a:latin typeface="+mn-lt"/>
                    </a:rPr>
                    <a:t>Callers Local 0</a:t>
                  </a:r>
                </a:p>
              </p:txBody>
            </p:sp>
          </p:grpSp>
        </p:grpSp>
        <p:sp>
          <p:nvSpPr>
            <p:cNvPr id="20513" name="Text Box 365"/>
            <p:cNvSpPr txBox="1">
              <a:spLocks noChangeArrowheads="1"/>
            </p:cNvSpPr>
            <p:nvPr/>
          </p:nvSpPr>
          <p:spPr bwMode="auto">
            <a:xfrm>
              <a:off x="3697" y="1011"/>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0514" name="Line 366"/>
            <p:cNvSpPr>
              <a:spLocks noChangeShapeType="1"/>
            </p:cNvSpPr>
            <p:nvPr/>
          </p:nvSpPr>
          <p:spPr bwMode="auto">
            <a:xfrm>
              <a:off x="3360" y="1344"/>
              <a:ext cx="1392"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15" name="Text Box 367"/>
            <p:cNvSpPr txBox="1">
              <a:spLocks noChangeArrowheads="1"/>
            </p:cNvSpPr>
            <p:nvPr/>
          </p:nvSpPr>
          <p:spPr bwMode="auto">
            <a:xfrm>
              <a:off x="3697" y="1395"/>
              <a:ext cx="287" cy="365"/>
            </a:xfrm>
            <a:prstGeom prst="rect">
              <a:avLst/>
            </a:prstGeom>
            <a:noFill/>
            <a:ln w="9525">
              <a:noFill/>
              <a:miter lim="800000"/>
              <a:headEnd/>
              <a:tailEnd/>
            </a:ln>
          </p:spPr>
          <p:txBody>
            <a:bodyPr wrap="none">
              <a:spAutoFit/>
            </a:bodyPr>
            <a:lstStyle/>
            <a:p>
              <a:r>
                <a:rPr lang="en-US" sz="3200">
                  <a:latin typeface="+mn-lt"/>
                </a:rPr>
                <a:t>...</a:t>
              </a:r>
            </a:p>
          </p:txBody>
        </p:sp>
        <p:grpSp>
          <p:nvGrpSpPr>
            <p:cNvPr id="31" name="Group 368"/>
            <p:cNvGrpSpPr>
              <a:grpSpLocks/>
            </p:cNvGrpSpPr>
            <p:nvPr/>
          </p:nvGrpSpPr>
          <p:grpSpPr bwMode="auto">
            <a:xfrm>
              <a:off x="3264" y="2208"/>
              <a:ext cx="1200" cy="384"/>
              <a:chOff x="1248" y="1248"/>
              <a:chExt cx="1200" cy="384"/>
            </a:xfrm>
          </p:grpSpPr>
          <p:sp>
            <p:nvSpPr>
              <p:cNvPr id="20530" name="Rectangle 36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96" name="Group 370"/>
              <p:cNvGrpSpPr>
                <a:grpSpLocks/>
              </p:cNvGrpSpPr>
              <p:nvPr/>
            </p:nvGrpSpPr>
            <p:grpSpPr bwMode="auto">
              <a:xfrm>
                <a:off x="1344" y="1336"/>
                <a:ext cx="1008" cy="212"/>
                <a:chOff x="1344" y="1336"/>
                <a:chExt cx="1008" cy="212"/>
              </a:xfrm>
            </p:grpSpPr>
            <p:grpSp>
              <p:nvGrpSpPr>
                <p:cNvPr id="97" name="Group 371"/>
                <p:cNvGrpSpPr>
                  <a:grpSpLocks/>
                </p:cNvGrpSpPr>
                <p:nvPr/>
              </p:nvGrpSpPr>
              <p:grpSpPr bwMode="auto">
                <a:xfrm>
                  <a:off x="1344" y="1344"/>
                  <a:ext cx="1008" cy="192"/>
                  <a:chOff x="1248" y="1344"/>
                  <a:chExt cx="1008" cy="192"/>
                </a:xfrm>
              </p:grpSpPr>
              <p:sp>
                <p:nvSpPr>
                  <p:cNvPr id="20534" name="Line 37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35" name="Line 37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33" name="Text Box 374"/>
                <p:cNvSpPr txBox="1">
                  <a:spLocks noChangeArrowheads="1"/>
                </p:cNvSpPr>
                <p:nvPr/>
              </p:nvSpPr>
              <p:spPr bwMode="auto">
                <a:xfrm>
                  <a:off x="1602" y="1336"/>
                  <a:ext cx="463" cy="212"/>
                </a:xfrm>
                <a:prstGeom prst="rect">
                  <a:avLst/>
                </a:prstGeom>
                <a:noFill/>
                <a:ln w="9525">
                  <a:noFill/>
                  <a:miter lim="800000"/>
                  <a:headEnd/>
                  <a:tailEnd/>
                </a:ln>
              </p:spPr>
              <p:txBody>
                <a:bodyPr wrap="none">
                  <a:spAutoFit/>
                </a:bodyPr>
                <a:lstStyle/>
                <a:p>
                  <a:r>
                    <a:rPr lang="en-US" sz="1600">
                      <a:latin typeface="+mn-lt"/>
                    </a:rPr>
                    <a:t>local 0</a:t>
                  </a:r>
                </a:p>
              </p:txBody>
            </p:sp>
          </p:grpSp>
        </p:grpSp>
        <p:grpSp>
          <p:nvGrpSpPr>
            <p:cNvPr id="98" name="Group 375"/>
            <p:cNvGrpSpPr>
              <a:grpSpLocks/>
            </p:cNvGrpSpPr>
            <p:nvPr/>
          </p:nvGrpSpPr>
          <p:grpSpPr bwMode="auto">
            <a:xfrm>
              <a:off x="3264" y="2400"/>
              <a:ext cx="1200" cy="384"/>
              <a:chOff x="1248" y="1248"/>
              <a:chExt cx="1200" cy="384"/>
            </a:xfrm>
          </p:grpSpPr>
          <p:sp>
            <p:nvSpPr>
              <p:cNvPr id="20524" name="Rectangle 37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99" name="Group 377"/>
              <p:cNvGrpSpPr>
                <a:grpSpLocks/>
              </p:cNvGrpSpPr>
              <p:nvPr/>
            </p:nvGrpSpPr>
            <p:grpSpPr bwMode="auto">
              <a:xfrm>
                <a:off x="1344" y="1336"/>
                <a:ext cx="1008" cy="212"/>
                <a:chOff x="1344" y="1336"/>
                <a:chExt cx="1008" cy="212"/>
              </a:xfrm>
            </p:grpSpPr>
            <p:grpSp>
              <p:nvGrpSpPr>
                <p:cNvPr id="100" name="Group 378"/>
                <p:cNvGrpSpPr>
                  <a:grpSpLocks/>
                </p:cNvGrpSpPr>
                <p:nvPr/>
              </p:nvGrpSpPr>
              <p:grpSpPr bwMode="auto">
                <a:xfrm>
                  <a:off x="1344" y="1344"/>
                  <a:ext cx="1008" cy="192"/>
                  <a:chOff x="1248" y="1344"/>
                  <a:chExt cx="1008" cy="192"/>
                </a:xfrm>
              </p:grpSpPr>
              <p:sp>
                <p:nvSpPr>
                  <p:cNvPr id="20528" name="Line 37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29" name="Line 38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27" name="Text Box 381"/>
                <p:cNvSpPr txBox="1">
                  <a:spLocks noChangeArrowheads="1"/>
                </p:cNvSpPr>
                <p:nvPr/>
              </p:nvSpPr>
              <p:spPr bwMode="auto">
                <a:xfrm>
                  <a:off x="1602" y="1336"/>
                  <a:ext cx="463" cy="212"/>
                </a:xfrm>
                <a:prstGeom prst="rect">
                  <a:avLst/>
                </a:prstGeom>
                <a:noFill/>
                <a:ln w="9525">
                  <a:noFill/>
                  <a:miter lim="800000"/>
                  <a:headEnd/>
                  <a:tailEnd/>
                </a:ln>
              </p:spPr>
              <p:txBody>
                <a:bodyPr wrap="none">
                  <a:spAutoFit/>
                </a:bodyPr>
                <a:lstStyle/>
                <a:p>
                  <a:r>
                    <a:rPr lang="en-US" sz="1600">
                      <a:latin typeface="+mn-lt"/>
                    </a:rPr>
                    <a:t>local 1</a:t>
                  </a:r>
                </a:p>
              </p:txBody>
            </p:sp>
          </p:grpSp>
        </p:grpSp>
        <p:sp>
          <p:nvSpPr>
            <p:cNvPr id="20518" name="Text Box 382"/>
            <p:cNvSpPr txBox="1">
              <a:spLocks noChangeArrowheads="1"/>
            </p:cNvSpPr>
            <p:nvPr/>
          </p:nvSpPr>
          <p:spPr bwMode="auto">
            <a:xfrm>
              <a:off x="3697" y="2547"/>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0519" name="Text Box 383"/>
            <p:cNvSpPr txBox="1">
              <a:spLocks noChangeArrowheads="1"/>
            </p:cNvSpPr>
            <p:nvPr/>
          </p:nvSpPr>
          <p:spPr bwMode="auto">
            <a:xfrm>
              <a:off x="3601" y="2928"/>
              <a:ext cx="475" cy="233"/>
            </a:xfrm>
            <a:prstGeom prst="rect">
              <a:avLst/>
            </a:prstGeom>
            <a:solidFill>
              <a:srgbClr val="FFFFCC"/>
            </a:solidFill>
            <a:ln w="9525">
              <a:noFill/>
              <a:miter lim="800000"/>
              <a:headEnd/>
              <a:tailEnd/>
            </a:ln>
          </p:spPr>
          <p:txBody>
            <a:bodyPr wrap="none">
              <a:spAutoFit/>
            </a:bodyPr>
            <a:lstStyle/>
            <a:p>
              <a:r>
                <a:rPr lang="en-US" sz="1800">
                  <a:latin typeface="+mn-lt"/>
                </a:rPr>
                <a:t>temps</a:t>
              </a:r>
            </a:p>
          </p:txBody>
        </p:sp>
        <p:sp>
          <p:nvSpPr>
            <p:cNvPr id="20520" name="Line 384"/>
            <p:cNvSpPr>
              <a:spLocks noChangeShapeType="1"/>
            </p:cNvSpPr>
            <p:nvPr/>
          </p:nvSpPr>
          <p:spPr bwMode="auto">
            <a:xfrm>
              <a:off x="3360" y="2304"/>
              <a:ext cx="1008"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21" name="Line 385"/>
            <p:cNvSpPr>
              <a:spLocks noChangeShapeType="1"/>
            </p:cNvSpPr>
            <p:nvPr/>
          </p:nvSpPr>
          <p:spPr bwMode="auto">
            <a:xfrm>
              <a:off x="3360" y="2880"/>
              <a:ext cx="1008"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22" name="Text Box 386"/>
            <p:cNvSpPr txBox="1">
              <a:spLocks noChangeArrowheads="1"/>
            </p:cNvSpPr>
            <p:nvPr/>
          </p:nvSpPr>
          <p:spPr bwMode="auto">
            <a:xfrm>
              <a:off x="4464" y="625"/>
              <a:ext cx="721" cy="407"/>
            </a:xfrm>
            <a:prstGeom prst="rect">
              <a:avLst/>
            </a:prstGeom>
            <a:noFill/>
            <a:ln w="9525">
              <a:noFill/>
              <a:miter lim="800000"/>
              <a:headEnd/>
              <a:tailEnd/>
            </a:ln>
          </p:spPr>
          <p:txBody>
            <a:bodyPr wrap="none">
              <a:spAutoFit/>
            </a:bodyPr>
            <a:lstStyle/>
            <a:p>
              <a:pPr algn="l"/>
              <a:r>
                <a:rPr lang="en-US">
                  <a:latin typeface="+mn-lt"/>
                </a:rPr>
                <a:t>CALLER</a:t>
              </a:r>
              <a:r>
                <a:rPr lang="en-US" altLang="en-US">
                  <a:latin typeface="+mn-lt"/>
                </a:rPr>
                <a:t>’</a:t>
              </a:r>
              <a:r>
                <a:rPr lang="en-US" altLang="ja-JP">
                  <a:latin typeface="+mn-lt"/>
                </a:rPr>
                <a:t>S</a:t>
              </a:r>
            </a:p>
            <a:p>
              <a:pPr algn="l"/>
              <a:r>
                <a:rPr lang="en-US">
                  <a:latin typeface="+mn-lt"/>
                </a:rPr>
                <a:t>FRAME</a:t>
              </a:r>
            </a:p>
          </p:txBody>
        </p:sp>
        <p:sp>
          <p:nvSpPr>
            <p:cNvPr id="20523" name="Text Box 387"/>
            <p:cNvSpPr txBox="1">
              <a:spLocks noChangeArrowheads="1"/>
            </p:cNvSpPr>
            <p:nvPr/>
          </p:nvSpPr>
          <p:spPr bwMode="auto">
            <a:xfrm>
              <a:off x="4467" y="2161"/>
              <a:ext cx="706" cy="407"/>
            </a:xfrm>
            <a:prstGeom prst="rect">
              <a:avLst/>
            </a:prstGeom>
            <a:noFill/>
            <a:ln w="9525">
              <a:noFill/>
              <a:miter lim="800000"/>
              <a:headEnd/>
              <a:tailEnd/>
            </a:ln>
          </p:spPr>
          <p:txBody>
            <a:bodyPr wrap="none">
              <a:spAutoFit/>
            </a:bodyPr>
            <a:lstStyle/>
            <a:p>
              <a:pPr algn="l"/>
              <a:r>
                <a:rPr lang="en-US">
                  <a:latin typeface="+mn-lt"/>
                </a:rPr>
                <a:t>CALLEE</a:t>
              </a:r>
              <a:r>
                <a:rPr lang="en-US" altLang="en-US">
                  <a:latin typeface="+mn-lt"/>
                </a:rPr>
                <a:t>’</a:t>
              </a:r>
              <a:r>
                <a:rPr lang="en-US" altLang="ja-JP">
                  <a:latin typeface="+mn-lt"/>
                </a:rPr>
                <a:t>S</a:t>
              </a:r>
            </a:p>
            <a:p>
              <a:pPr algn="l"/>
              <a:r>
                <a:rPr lang="en-US">
                  <a:latin typeface="+mn-lt"/>
                </a:rPr>
                <a:t>FRAME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ormAutofit/>
          </a:bodyPr>
          <a:lstStyle/>
          <a:p>
            <a:pPr eaLnBrk="1" hangingPunct="1"/>
            <a:r>
              <a:rPr lang="en-US" dirty="0"/>
              <a:t>Argument Order &amp; </a:t>
            </a:r>
            <a:r>
              <a:rPr lang="en-US"/>
              <a:t>BP Usage</a:t>
            </a:r>
            <a:endParaRPr lang="en-US" dirty="0"/>
          </a:p>
        </p:txBody>
      </p:sp>
      <p:sp>
        <p:nvSpPr>
          <p:cNvPr id="21506" name="Text Box 35"/>
          <p:cNvSpPr txBox="1">
            <a:spLocks noChangeArrowheads="1"/>
          </p:cNvSpPr>
          <p:nvPr/>
        </p:nvSpPr>
        <p:spPr bwMode="auto">
          <a:xfrm>
            <a:off x="304800" y="2313408"/>
            <a:ext cx="4957763" cy="2245743"/>
          </a:xfrm>
          <a:prstGeom prst="rect">
            <a:avLst/>
          </a:prstGeom>
          <a:noFill/>
          <a:ln w="9525">
            <a:noFill/>
            <a:miter lim="800000"/>
            <a:headEnd/>
            <a:tailEnd/>
          </a:ln>
        </p:spPr>
        <p:txBody>
          <a:bodyPr wrap="square" anchor="ctr">
            <a:spAutoFit/>
          </a:bodyPr>
          <a:lstStyle/>
          <a:p>
            <a:pPr marL="280988" indent="-280988" algn="l" eaLnBrk="0" hangingPunct="0">
              <a:lnSpc>
                <a:spcPct val="90000"/>
              </a:lnSpc>
              <a:spcBef>
                <a:spcPct val="50000"/>
              </a:spcBef>
              <a:tabLst>
                <a:tab pos="282575" algn="l"/>
              </a:tabLst>
            </a:pPr>
            <a:r>
              <a:rPr lang="en-US" sz="1800" dirty="0">
                <a:latin typeface="+mj-lt"/>
              </a:rPr>
              <a:t>1)	</a:t>
            </a:r>
            <a:r>
              <a:rPr lang="en-US" sz="2000" dirty="0">
                <a:latin typeface="+mj-lt"/>
              </a:rPr>
              <a:t>To access </a:t>
            </a:r>
            <a:r>
              <a:rPr lang="en-US" sz="2000" dirty="0" err="1">
                <a:latin typeface="+mj-lt"/>
              </a:rPr>
              <a:t>j</a:t>
            </a:r>
            <a:r>
              <a:rPr lang="en-US" sz="2000" baseline="30000" dirty="0" err="1">
                <a:latin typeface="+mj-lt"/>
              </a:rPr>
              <a:t>th</a:t>
            </a:r>
            <a:r>
              <a:rPr lang="en-US" sz="2000" dirty="0">
                <a:latin typeface="+mj-lt"/>
              </a:rPr>
              <a:t> argument (j </a:t>
            </a:r>
            <a:r>
              <a:rPr lang="en-US" sz="2000" dirty="0">
                <a:latin typeface="+mj-lt"/>
                <a:sym typeface="Symbol" pitchFamily="18" charset="2"/>
              </a:rPr>
              <a:t>≥ </a:t>
            </a:r>
            <a:r>
              <a:rPr lang="en-US" sz="2000" dirty="0">
                <a:latin typeface="+mj-lt"/>
              </a:rPr>
              <a:t>0):</a:t>
            </a:r>
          </a:p>
          <a:p>
            <a:pPr marL="461963" lvl="1" indent="-1588" algn="l" eaLnBrk="0" hangingPunct="0">
              <a:lnSpc>
                <a:spcPct val="90000"/>
              </a:lnSpc>
              <a:spcBef>
                <a:spcPct val="50000"/>
              </a:spcBef>
            </a:pPr>
            <a:r>
              <a:rPr lang="en-US" sz="1800" dirty="0">
                <a:solidFill>
                  <a:srgbClr val="CC0000"/>
                </a:solidFill>
                <a:latin typeface="Consolas"/>
                <a:cs typeface="Consolas"/>
              </a:rPr>
              <a:t>LD(BP, -4*(j+3), </a:t>
            </a:r>
            <a:r>
              <a:rPr lang="en-US" sz="1800" dirty="0" err="1">
                <a:solidFill>
                  <a:srgbClr val="CC0000"/>
                </a:solidFill>
                <a:latin typeface="Consolas"/>
                <a:cs typeface="Consolas"/>
              </a:rPr>
              <a:t>rx</a:t>
            </a:r>
            <a:r>
              <a:rPr lang="en-US" sz="1800" dirty="0">
                <a:solidFill>
                  <a:srgbClr val="CC0000"/>
                </a:solidFill>
                <a:latin typeface="Consolas"/>
                <a:cs typeface="Consolas"/>
              </a:rPr>
              <a:t>)</a:t>
            </a:r>
            <a:br>
              <a:rPr lang="en-US" sz="1800" dirty="0">
                <a:latin typeface="Consolas"/>
                <a:cs typeface="Consolas"/>
              </a:rPr>
            </a:br>
            <a:r>
              <a:rPr lang="en-US" sz="1800" dirty="0">
                <a:latin typeface="+mj-lt"/>
              </a:rPr>
              <a:t>	or</a:t>
            </a:r>
            <a:br>
              <a:rPr lang="en-US" sz="1800" dirty="0">
                <a:latin typeface="+mj-lt"/>
              </a:rPr>
            </a:br>
            <a:r>
              <a:rPr lang="en-US" sz="1800" dirty="0">
                <a:solidFill>
                  <a:srgbClr val="CC0000"/>
                </a:solidFill>
                <a:latin typeface="Consolas"/>
                <a:cs typeface="Consolas"/>
              </a:rPr>
              <a:t>ST(</a:t>
            </a:r>
            <a:r>
              <a:rPr lang="en-US" sz="1800" dirty="0" err="1">
                <a:solidFill>
                  <a:srgbClr val="CC0000"/>
                </a:solidFill>
                <a:latin typeface="Consolas"/>
                <a:cs typeface="Consolas"/>
              </a:rPr>
              <a:t>rx</a:t>
            </a:r>
            <a:r>
              <a:rPr lang="en-US" sz="1800" dirty="0">
                <a:solidFill>
                  <a:srgbClr val="CC0000"/>
                </a:solidFill>
                <a:latin typeface="Consolas"/>
                <a:cs typeface="Consolas"/>
              </a:rPr>
              <a:t>, -4*(j+3), BP)</a:t>
            </a:r>
          </a:p>
          <a:p>
            <a:pPr marL="233363" indent="-233363" algn="l" eaLnBrk="0" hangingPunct="0">
              <a:lnSpc>
                <a:spcPct val="90000"/>
              </a:lnSpc>
              <a:spcBef>
                <a:spcPct val="50000"/>
              </a:spcBef>
            </a:pPr>
            <a:r>
              <a:rPr lang="en-US" dirty="0">
                <a:latin typeface="+mj-lt"/>
              </a:rPr>
              <a:t>	</a:t>
            </a:r>
            <a:r>
              <a:rPr lang="en-US" sz="2000" dirty="0">
                <a:latin typeface="+mj-lt"/>
              </a:rPr>
              <a:t>CALLEE can access the first few arguments without knowing how</a:t>
            </a:r>
            <a:br>
              <a:rPr lang="en-US" sz="2000" dirty="0">
                <a:latin typeface="+mj-lt"/>
              </a:rPr>
            </a:br>
            <a:r>
              <a:rPr lang="en-US" sz="2000" dirty="0">
                <a:latin typeface="+mj-lt"/>
              </a:rPr>
              <a:t>many arguments have been passed!</a:t>
            </a:r>
          </a:p>
        </p:txBody>
      </p:sp>
      <p:sp>
        <p:nvSpPr>
          <p:cNvPr id="21507" name="Text Box 36"/>
          <p:cNvSpPr txBox="1">
            <a:spLocks noChangeArrowheads="1"/>
          </p:cNvSpPr>
          <p:nvPr/>
        </p:nvSpPr>
        <p:spPr bwMode="auto">
          <a:xfrm>
            <a:off x="304800" y="1200090"/>
            <a:ext cx="4800600" cy="1323439"/>
          </a:xfrm>
          <a:prstGeom prst="rect">
            <a:avLst/>
          </a:prstGeom>
          <a:noFill/>
          <a:ln w="9525">
            <a:noFill/>
            <a:miter lim="800000"/>
            <a:headEnd/>
            <a:tailEnd/>
          </a:ln>
        </p:spPr>
        <p:txBody>
          <a:bodyPr wrap="square">
            <a:spAutoFit/>
          </a:bodyPr>
          <a:lstStyle/>
          <a:p>
            <a:pPr eaLnBrk="0" hangingPunct="0"/>
            <a:r>
              <a:rPr lang="en-US" sz="2000" dirty="0">
                <a:latin typeface="+mj-lt"/>
              </a:rPr>
              <a:t>Why push </a:t>
            </a:r>
            <a:r>
              <a:rPr lang="en-US" sz="2000" dirty="0" err="1">
                <a:latin typeface="+mj-lt"/>
              </a:rPr>
              <a:t>args</a:t>
            </a:r>
            <a:r>
              <a:rPr lang="en-US" sz="2000" dirty="0">
                <a:latin typeface="+mj-lt"/>
              </a:rPr>
              <a:t> in reverse order?</a:t>
            </a:r>
            <a:r>
              <a:rPr lang="en-US" sz="2000" dirty="0"/>
              <a:t> </a:t>
            </a:r>
            <a:r>
              <a:rPr lang="en-US" sz="2000" dirty="0">
                <a:latin typeface="+mj-lt"/>
              </a:rPr>
              <a:t>It allows the BP to serve double duties when accessing the local frame</a:t>
            </a:r>
          </a:p>
          <a:p>
            <a:pPr algn="l" eaLnBrk="0" hangingPunct="0"/>
            <a:endParaRPr lang="en-US" sz="2000" dirty="0">
              <a:latin typeface="+mj-lt"/>
            </a:endParaRPr>
          </a:p>
        </p:txBody>
      </p:sp>
      <p:grpSp>
        <p:nvGrpSpPr>
          <p:cNvPr id="2" name="Group 143"/>
          <p:cNvGrpSpPr>
            <a:grpSpLocks/>
          </p:cNvGrpSpPr>
          <p:nvPr/>
        </p:nvGrpSpPr>
        <p:grpSpPr bwMode="auto">
          <a:xfrm>
            <a:off x="7423150" y="3051177"/>
            <a:ext cx="1577975" cy="947738"/>
            <a:chOff x="4676" y="1922"/>
            <a:chExt cx="994" cy="597"/>
          </a:xfrm>
        </p:grpSpPr>
        <p:grpSp>
          <p:nvGrpSpPr>
            <p:cNvPr id="3" name="Group 120"/>
            <p:cNvGrpSpPr>
              <a:grpSpLocks/>
            </p:cNvGrpSpPr>
            <p:nvPr/>
          </p:nvGrpSpPr>
          <p:grpSpPr bwMode="auto">
            <a:xfrm>
              <a:off x="4676" y="1922"/>
              <a:ext cx="994" cy="213"/>
              <a:chOff x="3120" y="376"/>
              <a:chExt cx="994" cy="213"/>
            </a:xfrm>
          </p:grpSpPr>
          <p:sp>
            <p:nvSpPr>
              <p:cNvPr id="21608" name="Text Box 121"/>
              <p:cNvSpPr txBox="1">
                <a:spLocks noChangeArrowheads="1"/>
              </p:cNvSpPr>
              <p:nvPr/>
            </p:nvSpPr>
            <p:spPr bwMode="auto">
              <a:xfrm>
                <a:off x="3312" y="376"/>
                <a:ext cx="802"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12</a:t>
                </a:r>
              </a:p>
            </p:txBody>
          </p:sp>
          <p:sp>
            <p:nvSpPr>
              <p:cNvPr id="21609" name="Line 122"/>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4" name="Group 123"/>
            <p:cNvGrpSpPr>
              <a:grpSpLocks/>
            </p:cNvGrpSpPr>
            <p:nvPr/>
          </p:nvGrpSpPr>
          <p:grpSpPr bwMode="auto">
            <a:xfrm>
              <a:off x="4676" y="2114"/>
              <a:ext cx="929" cy="213"/>
              <a:chOff x="3120" y="376"/>
              <a:chExt cx="929" cy="213"/>
            </a:xfrm>
          </p:grpSpPr>
          <p:sp>
            <p:nvSpPr>
              <p:cNvPr id="21606" name="Text Box 124"/>
              <p:cNvSpPr txBox="1">
                <a:spLocks noChangeArrowheads="1"/>
              </p:cNvSpPr>
              <p:nvPr/>
            </p:nvSpPr>
            <p:spPr bwMode="auto">
              <a:xfrm>
                <a:off x="3312" y="376"/>
                <a:ext cx="737"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8</a:t>
                </a:r>
              </a:p>
            </p:txBody>
          </p:sp>
          <p:sp>
            <p:nvSpPr>
              <p:cNvPr id="21607" name="Line 125"/>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5" name="Group 126"/>
            <p:cNvGrpSpPr>
              <a:grpSpLocks/>
            </p:cNvGrpSpPr>
            <p:nvPr/>
          </p:nvGrpSpPr>
          <p:grpSpPr bwMode="auto">
            <a:xfrm>
              <a:off x="4676" y="2306"/>
              <a:ext cx="929" cy="213"/>
              <a:chOff x="3120" y="376"/>
              <a:chExt cx="929" cy="213"/>
            </a:xfrm>
          </p:grpSpPr>
          <p:sp>
            <p:nvSpPr>
              <p:cNvPr id="21604" name="Text Box 127"/>
              <p:cNvSpPr txBox="1">
                <a:spLocks noChangeArrowheads="1"/>
              </p:cNvSpPr>
              <p:nvPr/>
            </p:nvSpPr>
            <p:spPr bwMode="auto">
              <a:xfrm>
                <a:off x="3312" y="376"/>
                <a:ext cx="737"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4</a:t>
                </a:r>
              </a:p>
            </p:txBody>
          </p:sp>
          <p:sp>
            <p:nvSpPr>
              <p:cNvPr id="21605" name="Line 128"/>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grpSp>
        <p:nvGrpSpPr>
          <p:cNvPr id="6" name="Group 129"/>
          <p:cNvGrpSpPr>
            <a:grpSpLocks/>
          </p:cNvGrpSpPr>
          <p:nvPr/>
        </p:nvGrpSpPr>
        <p:grpSpPr bwMode="auto">
          <a:xfrm>
            <a:off x="7423149" y="2441576"/>
            <a:ext cx="1498600" cy="584201"/>
            <a:chOff x="3120" y="376"/>
            <a:chExt cx="944" cy="368"/>
          </a:xfrm>
        </p:grpSpPr>
        <p:sp>
          <p:nvSpPr>
            <p:cNvPr id="21599" name="Text Box 130"/>
            <p:cNvSpPr txBox="1">
              <a:spLocks noChangeArrowheads="1"/>
            </p:cNvSpPr>
            <p:nvPr/>
          </p:nvSpPr>
          <p:spPr bwMode="auto">
            <a:xfrm>
              <a:off x="3312" y="376"/>
              <a:ext cx="752" cy="368"/>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a:t>
              </a:r>
              <a:br>
                <a:rPr lang="en-US" sz="1600" dirty="0">
                  <a:latin typeface="+mn-lt"/>
                </a:rPr>
              </a:br>
              <a:r>
                <a:rPr lang="en-US" sz="1600" dirty="0">
                  <a:latin typeface="+mn-lt"/>
                </a:rPr>
                <a:t>    – 4*(j+3)</a:t>
              </a:r>
            </a:p>
          </p:txBody>
        </p:sp>
        <p:sp>
          <p:nvSpPr>
            <p:cNvPr id="21600" name="Line 131"/>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7" name="Group 139"/>
          <p:cNvGrpSpPr>
            <a:grpSpLocks/>
          </p:cNvGrpSpPr>
          <p:nvPr/>
        </p:nvGrpSpPr>
        <p:grpSpPr bwMode="auto">
          <a:xfrm>
            <a:off x="7423153" y="4498976"/>
            <a:ext cx="1682751" cy="338138"/>
            <a:chOff x="3120" y="376"/>
            <a:chExt cx="1060" cy="213"/>
          </a:xfrm>
        </p:grpSpPr>
        <p:sp>
          <p:nvSpPr>
            <p:cNvPr id="21597" name="Text Box 140"/>
            <p:cNvSpPr txBox="1">
              <a:spLocks noChangeArrowheads="1"/>
            </p:cNvSpPr>
            <p:nvPr/>
          </p:nvSpPr>
          <p:spPr bwMode="auto">
            <a:xfrm>
              <a:off x="3312" y="376"/>
              <a:ext cx="868"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+ 4*k</a:t>
              </a:r>
            </a:p>
          </p:txBody>
        </p:sp>
        <p:sp>
          <p:nvSpPr>
            <p:cNvPr id="21598" name="Line 141"/>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8" name="Group 144"/>
          <p:cNvGrpSpPr>
            <a:grpSpLocks/>
          </p:cNvGrpSpPr>
          <p:nvPr/>
        </p:nvGrpSpPr>
        <p:grpSpPr bwMode="auto">
          <a:xfrm>
            <a:off x="4876800" y="1219200"/>
            <a:ext cx="2667000" cy="5105400"/>
            <a:chOff x="3044" y="480"/>
            <a:chExt cx="1680" cy="3216"/>
          </a:xfrm>
        </p:grpSpPr>
        <p:sp>
          <p:nvSpPr>
            <p:cNvPr id="21512" name="Rectangle 145"/>
            <p:cNvSpPr>
              <a:spLocks noChangeArrowheads="1"/>
            </p:cNvSpPr>
            <p:nvPr/>
          </p:nvSpPr>
          <p:spPr bwMode="auto">
            <a:xfrm>
              <a:off x="3620" y="624"/>
              <a:ext cx="1008" cy="2928"/>
            </a:xfrm>
            <a:prstGeom prst="rect">
              <a:avLst/>
            </a:prstGeom>
            <a:solidFill>
              <a:srgbClr val="CCFFFF"/>
            </a:solidFill>
            <a:ln w="9525">
              <a:solidFill>
                <a:schemeClr val="tx1"/>
              </a:solidFill>
              <a:miter lim="800000"/>
              <a:headEnd/>
              <a:tailEnd/>
            </a:ln>
          </p:spPr>
          <p:txBody>
            <a:bodyPr wrap="none" anchor="ctr"/>
            <a:lstStyle/>
            <a:p>
              <a:endParaRPr lang="en-US">
                <a:latin typeface="+mn-lt"/>
              </a:endParaRPr>
            </a:p>
          </p:txBody>
        </p:sp>
        <p:sp>
          <p:nvSpPr>
            <p:cNvPr id="21513" name="Rectangle 146"/>
            <p:cNvSpPr>
              <a:spLocks noChangeArrowheads="1"/>
            </p:cNvSpPr>
            <p:nvPr/>
          </p:nvSpPr>
          <p:spPr bwMode="auto">
            <a:xfrm>
              <a:off x="3620" y="1824"/>
              <a:ext cx="1008" cy="1296"/>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1514" name="Rectangle 147"/>
            <p:cNvSpPr>
              <a:spLocks noChangeArrowheads="1"/>
            </p:cNvSpPr>
            <p:nvPr/>
          </p:nvSpPr>
          <p:spPr bwMode="auto">
            <a:xfrm>
              <a:off x="3620" y="816"/>
              <a:ext cx="1008" cy="1008"/>
            </a:xfrm>
            <a:prstGeom prst="rect">
              <a:avLst/>
            </a:prstGeom>
            <a:solidFill>
              <a:srgbClr val="FFCCCC"/>
            </a:solidFill>
            <a:ln w="9525">
              <a:solidFill>
                <a:schemeClr val="tx1"/>
              </a:solidFill>
              <a:miter lim="800000"/>
              <a:headEnd/>
              <a:tailEnd/>
            </a:ln>
          </p:spPr>
          <p:txBody>
            <a:bodyPr wrap="none" anchor="ctr"/>
            <a:lstStyle/>
            <a:p>
              <a:endParaRPr lang="en-US">
                <a:latin typeface="+mn-lt"/>
              </a:endParaRPr>
            </a:p>
          </p:txBody>
        </p:sp>
        <p:sp>
          <p:nvSpPr>
            <p:cNvPr id="21515" name="Line 148"/>
            <p:cNvSpPr>
              <a:spLocks noChangeShapeType="1"/>
            </p:cNvSpPr>
            <p:nvPr/>
          </p:nvSpPr>
          <p:spPr bwMode="auto">
            <a:xfrm>
              <a:off x="3620" y="2784"/>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1516" name="Line 149"/>
            <p:cNvSpPr>
              <a:spLocks noChangeShapeType="1"/>
            </p:cNvSpPr>
            <p:nvPr/>
          </p:nvSpPr>
          <p:spPr bwMode="auto">
            <a:xfrm>
              <a:off x="3620" y="3113"/>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1517" name="Line 150"/>
            <p:cNvSpPr>
              <a:spLocks noChangeShapeType="1"/>
            </p:cNvSpPr>
            <p:nvPr/>
          </p:nvSpPr>
          <p:spPr bwMode="auto">
            <a:xfrm>
              <a:off x="3620" y="3305"/>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9" name="Group 151"/>
            <p:cNvGrpSpPr>
              <a:grpSpLocks/>
            </p:cNvGrpSpPr>
            <p:nvPr/>
          </p:nvGrpSpPr>
          <p:grpSpPr bwMode="auto">
            <a:xfrm>
              <a:off x="3524" y="1728"/>
              <a:ext cx="1200" cy="384"/>
              <a:chOff x="1248" y="1248"/>
              <a:chExt cx="1200" cy="384"/>
            </a:xfrm>
          </p:grpSpPr>
          <p:sp>
            <p:nvSpPr>
              <p:cNvPr id="21591" name="Rectangle 15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0" name="Group 153"/>
              <p:cNvGrpSpPr>
                <a:grpSpLocks/>
              </p:cNvGrpSpPr>
              <p:nvPr/>
            </p:nvGrpSpPr>
            <p:grpSpPr bwMode="auto">
              <a:xfrm>
                <a:off x="1344" y="1336"/>
                <a:ext cx="1008" cy="213"/>
                <a:chOff x="1344" y="1336"/>
                <a:chExt cx="1008" cy="213"/>
              </a:xfrm>
            </p:grpSpPr>
            <p:grpSp>
              <p:nvGrpSpPr>
                <p:cNvPr id="11" name="Group 154"/>
                <p:cNvGrpSpPr>
                  <a:grpSpLocks/>
                </p:cNvGrpSpPr>
                <p:nvPr/>
              </p:nvGrpSpPr>
              <p:grpSpPr bwMode="auto">
                <a:xfrm>
                  <a:off x="1344" y="1344"/>
                  <a:ext cx="1008" cy="192"/>
                  <a:chOff x="1248" y="1344"/>
                  <a:chExt cx="1008" cy="192"/>
                </a:xfrm>
              </p:grpSpPr>
              <p:sp>
                <p:nvSpPr>
                  <p:cNvPr id="21595" name="Line 15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96" name="Line 15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94" name="Text Box 157"/>
                <p:cNvSpPr txBox="1">
                  <a:spLocks noChangeArrowheads="1"/>
                </p:cNvSpPr>
                <p:nvPr/>
              </p:nvSpPr>
              <p:spPr bwMode="auto">
                <a:xfrm>
                  <a:off x="1549"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12" name="Group 158"/>
            <p:cNvGrpSpPr>
              <a:grpSpLocks/>
            </p:cNvGrpSpPr>
            <p:nvPr/>
          </p:nvGrpSpPr>
          <p:grpSpPr bwMode="auto">
            <a:xfrm>
              <a:off x="3620" y="480"/>
              <a:ext cx="1008" cy="192"/>
              <a:chOff x="1632" y="480"/>
              <a:chExt cx="1008" cy="192"/>
            </a:xfrm>
          </p:grpSpPr>
          <p:grpSp>
            <p:nvGrpSpPr>
              <p:cNvPr id="13" name="Group 159"/>
              <p:cNvGrpSpPr>
                <a:grpSpLocks/>
              </p:cNvGrpSpPr>
              <p:nvPr/>
            </p:nvGrpSpPr>
            <p:grpSpPr bwMode="auto">
              <a:xfrm>
                <a:off x="1632" y="480"/>
                <a:ext cx="1008" cy="192"/>
                <a:chOff x="1632" y="432"/>
                <a:chExt cx="1008" cy="192"/>
              </a:xfrm>
            </p:grpSpPr>
            <p:sp>
              <p:nvSpPr>
                <p:cNvPr id="21589" name="Freeform 160"/>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1590" name="Rectangle 161"/>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1587" name="Line 162"/>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1588" name="Line 163"/>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14" name="Group 164"/>
            <p:cNvGrpSpPr>
              <a:grpSpLocks/>
            </p:cNvGrpSpPr>
            <p:nvPr/>
          </p:nvGrpSpPr>
          <p:grpSpPr bwMode="auto">
            <a:xfrm flipH="1" flipV="1">
              <a:off x="3620" y="3504"/>
              <a:ext cx="1008" cy="192"/>
              <a:chOff x="1632" y="480"/>
              <a:chExt cx="1008" cy="192"/>
            </a:xfrm>
          </p:grpSpPr>
          <p:grpSp>
            <p:nvGrpSpPr>
              <p:cNvPr id="15" name="Group 165"/>
              <p:cNvGrpSpPr>
                <a:grpSpLocks/>
              </p:cNvGrpSpPr>
              <p:nvPr/>
            </p:nvGrpSpPr>
            <p:grpSpPr bwMode="auto">
              <a:xfrm>
                <a:off x="1632" y="480"/>
                <a:ext cx="1008" cy="192"/>
                <a:chOff x="1632" y="432"/>
                <a:chExt cx="1008" cy="192"/>
              </a:xfrm>
            </p:grpSpPr>
            <p:sp>
              <p:nvSpPr>
                <p:cNvPr id="21584" name="Freeform 166"/>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1585" name="Rectangle 167"/>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1582" name="Line 168"/>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1583" name="Line 169"/>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16" name="Group 170"/>
            <p:cNvGrpSpPr>
              <a:grpSpLocks/>
            </p:cNvGrpSpPr>
            <p:nvPr/>
          </p:nvGrpSpPr>
          <p:grpSpPr bwMode="auto">
            <a:xfrm>
              <a:off x="3044" y="2112"/>
              <a:ext cx="576" cy="384"/>
              <a:chOff x="1056" y="1824"/>
              <a:chExt cx="576" cy="384"/>
            </a:xfrm>
          </p:grpSpPr>
          <p:sp>
            <p:nvSpPr>
              <p:cNvPr id="21578" name="Rectangle 171"/>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1579" name="Line 172"/>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1580" name="Text Box 173"/>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1522" name="Line 174"/>
            <p:cNvSpPr>
              <a:spLocks noChangeShapeType="1"/>
            </p:cNvSpPr>
            <p:nvPr/>
          </p:nvSpPr>
          <p:spPr bwMode="auto">
            <a:xfrm>
              <a:off x="3620" y="1248"/>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17" name="Group 175"/>
            <p:cNvGrpSpPr>
              <a:grpSpLocks/>
            </p:cNvGrpSpPr>
            <p:nvPr/>
          </p:nvGrpSpPr>
          <p:grpSpPr bwMode="auto">
            <a:xfrm>
              <a:off x="3524" y="1536"/>
              <a:ext cx="1200" cy="384"/>
              <a:chOff x="1248" y="1248"/>
              <a:chExt cx="1200" cy="384"/>
            </a:xfrm>
          </p:grpSpPr>
          <p:sp>
            <p:nvSpPr>
              <p:cNvPr id="21572" name="Rectangle 17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8" name="Group 177"/>
              <p:cNvGrpSpPr>
                <a:grpSpLocks/>
              </p:cNvGrpSpPr>
              <p:nvPr/>
            </p:nvGrpSpPr>
            <p:grpSpPr bwMode="auto">
              <a:xfrm>
                <a:off x="1344" y="1336"/>
                <a:ext cx="1008" cy="213"/>
                <a:chOff x="1344" y="1336"/>
                <a:chExt cx="1008" cy="213"/>
              </a:xfrm>
            </p:grpSpPr>
            <p:grpSp>
              <p:nvGrpSpPr>
                <p:cNvPr id="19" name="Group 178"/>
                <p:cNvGrpSpPr>
                  <a:grpSpLocks/>
                </p:cNvGrpSpPr>
                <p:nvPr/>
              </p:nvGrpSpPr>
              <p:grpSpPr bwMode="auto">
                <a:xfrm>
                  <a:off x="1344" y="1344"/>
                  <a:ext cx="1008" cy="192"/>
                  <a:chOff x="1248" y="1344"/>
                  <a:chExt cx="1008" cy="192"/>
                </a:xfrm>
              </p:grpSpPr>
              <p:sp>
                <p:nvSpPr>
                  <p:cNvPr id="21576" name="Line 17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77" name="Line 18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75" name="Text Box 181"/>
                <p:cNvSpPr txBox="1">
                  <a:spLocks noChangeArrowheads="1"/>
                </p:cNvSpPr>
                <p:nvPr/>
              </p:nvSpPr>
              <p:spPr bwMode="auto">
                <a:xfrm>
                  <a:off x="1636" y="1336"/>
                  <a:ext cx="378" cy="213"/>
                </a:xfrm>
                <a:prstGeom prst="rect">
                  <a:avLst/>
                </a:prstGeom>
                <a:noFill/>
                <a:ln w="9525">
                  <a:noFill/>
                  <a:miter lim="800000"/>
                  <a:headEnd/>
                  <a:tailEnd/>
                </a:ln>
              </p:spPr>
              <p:txBody>
                <a:bodyPr wrap="none">
                  <a:spAutoFit/>
                </a:bodyPr>
                <a:lstStyle/>
                <a:p>
                  <a:r>
                    <a:rPr lang="en-US" sz="1600">
                      <a:latin typeface="+mn-lt"/>
                    </a:rPr>
                    <a:t>arg 0</a:t>
                  </a:r>
                </a:p>
              </p:txBody>
            </p:sp>
          </p:grpSp>
        </p:grpSp>
        <p:grpSp>
          <p:nvGrpSpPr>
            <p:cNvPr id="20" name="Group 182"/>
            <p:cNvGrpSpPr>
              <a:grpSpLocks/>
            </p:cNvGrpSpPr>
            <p:nvPr/>
          </p:nvGrpSpPr>
          <p:grpSpPr bwMode="auto">
            <a:xfrm>
              <a:off x="3044" y="3024"/>
              <a:ext cx="576" cy="384"/>
              <a:chOff x="1056" y="1824"/>
              <a:chExt cx="576" cy="384"/>
            </a:xfrm>
          </p:grpSpPr>
          <p:sp>
            <p:nvSpPr>
              <p:cNvPr id="21569" name="Rectangle 183"/>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1570" name="Line 184"/>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1571" name="Text Box 185"/>
              <p:cNvSpPr txBox="1">
                <a:spLocks noChangeArrowheads="1"/>
              </p:cNvSpPr>
              <p:nvPr/>
            </p:nvSpPr>
            <p:spPr bwMode="auto">
              <a:xfrm>
                <a:off x="1134" y="1872"/>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1525" name="Line 186"/>
            <p:cNvSpPr>
              <a:spLocks noChangeShapeType="1"/>
            </p:cNvSpPr>
            <p:nvPr/>
          </p:nvSpPr>
          <p:spPr bwMode="auto">
            <a:xfrm>
              <a:off x="3620" y="2928"/>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1526" name="Text Box 187"/>
            <p:cNvSpPr txBox="1">
              <a:spLocks noChangeArrowheads="1"/>
            </p:cNvSpPr>
            <p:nvPr/>
          </p:nvSpPr>
          <p:spPr bwMode="auto">
            <a:xfrm>
              <a:off x="3869" y="3168"/>
              <a:ext cx="534" cy="231"/>
            </a:xfrm>
            <a:prstGeom prst="rect">
              <a:avLst/>
            </a:prstGeom>
            <a:solidFill>
              <a:srgbClr val="CCFFFF"/>
            </a:solidFill>
            <a:ln w="9525">
              <a:noFill/>
              <a:miter lim="800000"/>
              <a:headEnd/>
              <a:tailEnd/>
            </a:ln>
          </p:spPr>
          <p:txBody>
            <a:bodyPr wrap="none">
              <a:spAutoFit/>
            </a:bodyPr>
            <a:lstStyle/>
            <a:p>
              <a:r>
                <a:rPr lang="en-US" sz="1800">
                  <a:latin typeface="+mn-lt"/>
                </a:rPr>
                <a:t>unused</a:t>
              </a:r>
            </a:p>
          </p:txBody>
        </p:sp>
        <p:sp>
          <p:nvSpPr>
            <p:cNvPr id="21527" name="Line 188"/>
            <p:cNvSpPr>
              <a:spLocks noChangeShapeType="1"/>
            </p:cNvSpPr>
            <p:nvPr/>
          </p:nvSpPr>
          <p:spPr bwMode="auto">
            <a:xfrm>
              <a:off x="3620" y="1824"/>
              <a:ext cx="1008"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1" name="Group 189"/>
            <p:cNvGrpSpPr>
              <a:grpSpLocks/>
            </p:cNvGrpSpPr>
            <p:nvPr/>
          </p:nvGrpSpPr>
          <p:grpSpPr bwMode="auto">
            <a:xfrm>
              <a:off x="3524" y="1920"/>
              <a:ext cx="1200" cy="384"/>
              <a:chOff x="1248" y="1248"/>
              <a:chExt cx="1200" cy="384"/>
            </a:xfrm>
          </p:grpSpPr>
          <p:sp>
            <p:nvSpPr>
              <p:cNvPr id="21563" name="Rectangle 19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2" name="Group 191"/>
              <p:cNvGrpSpPr>
                <a:grpSpLocks/>
              </p:cNvGrpSpPr>
              <p:nvPr/>
            </p:nvGrpSpPr>
            <p:grpSpPr bwMode="auto">
              <a:xfrm>
                <a:off x="1344" y="1336"/>
                <a:ext cx="1008" cy="213"/>
                <a:chOff x="1344" y="1336"/>
                <a:chExt cx="1008" cy="213"/>
              </a:xfrm>
            </p:grpSpPr>
            <p:grpSp>
              <p:nvGrpSpPr>
                <p:cNvPr id="23" name="Group 192"/>
                <p:cNvGrpSpPr>
                  <a:grpSpLocks/>
                </p:cNvGrpSpPr>
                <p:nvPr/>
              </p:nvGrpSpPr>
              <p:grpSpPr bwMode="auto">
                <a:xfrm>
                  <a:off x="1344" y="1344"/>
                  <a:ext cx="1008" cy="192"/>
                  <a:chOff x="1248" y="1344"/>
                  <a:chExt cx="1008" cy="192"/>
                </a:xfrm>
              </p:grpSpPr>
              <p:sp>
                <p:nvSpPr>
                  <p:cNvPr id="21567" name="Line 19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68" name="Line 19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66" name="Text Box 195"/>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4" name="Group 196"/>
            <p:cNvGrpSpPr>
              <a:grpSpLocks/>
            </p:cNvGrpSpPr>
            <p:nvPr/>
          </p:nvGrpSpPr>
          <p:grpSpPr bwMode="auto">
            <a:xfrm>
              <a:off x="3524" y="720"/>
              <a:ext cx="1200" cy="384"/>
              <a:chOff x="1248" y="1248"/>
              <a:chExt cx="1200" cy="384"/>
            </a:xfrm>
          </p:grpSpPr>
          <p:sp>
            <p:nvSpPr>
              <p:cNvPr id="21557" name="Rectangle 19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 name="Group 198"/>
              <p:cNvGrpSpPr>
                <a:grpSpLocks/>
              </p:cNvGrpSpPr>
              <p:nvPr/>
            </p:nvGrpSpPr>
            <p:grpSpPr bwMode="auto">
              <a:xfrm>
                <a:off x="1344" y="1336"/>
                <a:ext cx="1008" cy="212"/>
                <a:chOff x="1344" y="1336"/>
                <a:chExt cx="1008" cy="212"/>
              </a:xfrm>
            </p:grpSpPr>
            <p:grpSp>
              <p:nvGrpSpPr>
                <p:cNvPr id="26" name="Group 199"/>
                <p:cNvGrpSpPr>
                  <a:grpSpLocks/>
                </p:cNvGrpSpPr>
                <p:nvPr/>
              </p:nvGrpSpPr>
              <p:grpSpPr bwMode="auto">
                <a:xfrm>
                  <a:off x="1344" y="1344"/>
                  <a:ext cx="1008" cy="192"/>
                  <a:chOff x="1248" y="1344"/>
                  <a:chExt cx="1008" cy="192"/>
                </a:xfrm>
              </p:grpSpPr>
              <p:sp>
                <p:nvSpPr>
                  <p:cNvPr id="21561" name="Line 20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62" name="Line 20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60" name="Text Box 202"/>
                <p:cNvSpPr txBox="1">
                  <a:spLocks noChangeArrowheads="1"/>
                </p:cNvSpPr>
                <p:nvPr/>
              </p:nvSpPr>
              <p:spPr bwMode="auto">
                <a:xfrm>
                  <a:off x="1585" y="1336"/>
                  <a:ext cx="501" cy="212"/>
                </a:xfrm>
                <a:prstGeom prst="rect">
                  <a:avLst/>
                </a:prstGeom>
                <a:noFill/>
                <a:ln w="9525">
                  <a:noFill/>
                  <a:miter lim="800000"/>
                  <a:headEnd/>
                  <a:tailEnd/>
                </a:ln>
              </p:spPr>
              <p:txBody>
                <a:bodyPr wrap="none">
                  <a:spAutoFit/>
                </a:bodyPr>
                <a:lstStyle/>
                <a:p>
                  <a:r>
                    <a:rPr lang="en-US" sz="1600">
                      <a:latin typeface="+mn-lt"/>
                    </a:rPr>
                    <a:t>arg n-1</a:t>
                  </a:r>
                </a:p>
              </p:txBody>
            </p:sp>
          </p:grpSp>
        </p:grpSp>
        <p:sp>
          <p:nvSpPr>
            <p:cNvPr id="21530" name="Text Box 203"/>
            <p:cNvSpPr txBox="1">
              <a:spLocks noChangeArrowheads="1"/>
            </p:cNvSpPr>
            <p:nvPr/>
          </p:nvSpPr>
          <p:spPr bwMode="auto">
            <a:xfrm>
              <a:off x="3957" y="915"/>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1531" name="Text Box 204"/>
            <p:cNvSpPr txBox="1">
              <a:spLocks noChangeArrowheads="1"/>
            </p:cNvSpPr>
            <p:nvPr/>
          </p:nvSpPr>
          <p:spPr bwMode="auto">
            <a:xfrm>
              <a:off x="3957" y="1299"/>
              <a:ext cx="287" cy="365"/>
            </a:xfrm>
            <a:prstGeom prst="rect">
              <a:avLst/>
            </a:prstGeom>
            <a:noFill/>
            <a:ln w="9525">
              <a:noFill/>
              <a:miter lim="800000"/>
              <a:headEnd/>
              <a:tailEnd/>
            </a:ln>
          </p:spPr>
          <p:txBody>
            <a:bodyPr wrap="none">
              <a:spAutoFit/>
            </a:bodyPr>
            <a:lstStyle/>
            <a:p>
              <a:r>
                <a:rPr lang="en-US" sz="3200">
                  <a:latin typeface="+mn-lt"/>
                </a:rPr>
                <a:t>...</a:t>
              </a:r>
            </a:p>
          </p:txBody>
        </p:sp>
        <p:grpSp>
          <p:nvGrpSpPr>
            <p:cNvPr id="27" name="Group 205"/>
            <p:cNvGrpSpPr>
              <a:grpSpLocks/>
            </p:cNvGrpSpPr>
            <p:nvPr/>
          </p:nvGrpSpPr>
          <p:grpSpPr bwMode="auto">
            <a:xfrm>
              <a:off x="3524" y="2112"/>
              <a:ext cx="1200" cy="384"/>
              <a:chOff x="1248" y="1248"/>
              <a:chExt cx="1200" cy="384"/>
            </a:xfrm>
          </p:grpSpPr>
          <p:sp>
            <p:nvSpPr>
              <p:cNvPr id="21551" name="Rectangle 20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8" name="Group 207"/>
              <p:cNvGrpSpPr>
                <a:grpSpLocks/>
              </p:cNvGrpSpPr>
              <p:nvPr/>
            </p:nvGrpSpPr>
            <p:grpSpPr bwMode="auto">
              <a:xfrm>
                <a:off x="1344" y="1336"/>
                <a:ext cx="1008" cy="212"/>
                <a:chOff x="1344" y="1336"/>
                <a:chExt cx="1008" cy="212"/>
              </a:xfrm>
            </p:grpSpPr>
            <p:grpSp>
              <p:nvGrpSpPr>
                <p:cNvPr id="29" name="Group 208"/>
                <p:cNvGrpSpPr>
                  <a:grpSpLocks/>
                </p:cNvGrpSpPr>
                <p:nvPr/>
              </p:nvGrpSpPr>
              <p:grpSpPr bwMode="auto">
                <a:xfrm>
                  <a:off x="1344" y="1344"/>
                  <a:ext cx="1008" cy="192"/>
                  <a:chOff x="1248" y="1344"/>
                  <a:chExt cx="1008" cy="192"/>
                </a:xfrm>
              </p:grpSpPr>
              <p:sp>
                <p:nvSpPr>
                  <p:cNvPr id="21555" name="Line 20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56" name="Line 21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54" name="Text Box 211"/>
                <p:cNvSpPr txBox="1">
                  <a:spLocks noChangeArrowheads="1"/>
                </p:cNvSpPr>
                <p:nvPr/>
              </p:nvSpPr>
              <p:spPr bwMode="auto">
                <a:xfrm>
                  <a:off x="1602" y="1336"/>
                  <a:ext cx="463" cy="212"/>
                </a:xfrm>
                <a:prstGeom prst="rect">
                  <a:avLst/>
                </a:prstGeom>
                <a:noFill/>
                <a:ln w="9525">
                  <a:noFill/>
                  <a:miter lim="800000"/>
                  <a:headEnd/>
                  <a:tailEnd/>
                </a:ln>
              </p:spPr>
              <p:txBody>
                <a:bodyPr wrap="none">
                  <a:spAutoFit/>
                </a:bodyPr>
                <a:lstStyle/>
                <a:p>
                  <a:r>
                    <a:rPr lang="en-US" sz="1600">
                      <a:latin typeface="+mn-lt"/>
                    </a:rPr>
                    <a:t>local 0</a:t>
                  </a:r>
                </a:p>
              </p:txBody>
            </p:sp>
          </p:grpSp>
        </p:grpSp>
        <p:grpSp>
          <p:nvGrpSpPr>
            <p:cNvPr id="30" name="Group 212"/>
            <p:cNvGrpSpPr>
              <a:grpSpLocks/>
            </p:cNvGrpSpPr>
            <p:nvPr/>
          </p:nvGrpSpPr>
          <p:grpSpPr bwMode="auto">
            <a:xfrm>
              <a:off x="3524" y="2496"/>
              <a:ext cx="1200" cy="384"/>
              <a:chOff x="1248" y="1248"/>
              <a:chExt cx="1200" cy="384"/>
            </a:xfrm>
          </p:grpSpPr>
          <p:sp>
            <p:nvSpPr>
              <p:cNvPr id="21545" name="Rectangle 21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31" name="Group 214"/>
              <p:cNvGrpSpPr>
                <a:grpSpLocks/>
              </p:cNvGrpSpPr>
              <p:nvPr/>
            </p:nvGrpSpPr>
            <p:grpSpPr bwMode="auto">
              <a:xfrm>
                <a:off x="1344" y="1336"/>
                <a:ext cx="1008" cy="213"/>
                <a:chOff x="1344" y="1336"/>
                <a:chExt cx="1008" cy="213"/>
              </a:xfrm>
            </p:grpSpPr>
            <p:grpSp>
              <p:nvGrpSpPr>
                <p:cNvPr id="21504" name="Group 215"/>
                <p:cNvGrpSpPr>
                  <a:grpSpLocks/>
                </p:cNvGrpSpPr>
                <p:nvPr/>
              </p:nvGrpSpPr>
              <p:grpSpPr bwMode="auto">
                <a:xfrm>
                  <a:off x="1344" y="1344"/>
                  <a:ext cx="1008" cy="192"/>
                  <a:chOff x="1248" y="1344"/>
                  <a:chExt cx="1008" cy="192"/>
                </a:xfrm>
              </p:grpSpPr>
              <p:sp>
                <p:nvSpPr>
                  <p:cNvPr id="21549" name="Line 21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50" name="Line 21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48" name="Text Box 218"/>
                <p:cNvSpPr txBox="1">
                  <a:spLocks noChangeArrowheads="1"/>
                </p:cNvSpPr>
                <p:nvPr/>
              </p:nvSpPr>
              <p:spPr bwMode="auto">
                <a:xfrm>
                  <a:off x="1616" y="1336"/>
                  <a:ext cx="456" cy="213"/>
                </a:xfrm>
                <a:prstGeom prst="rect">
                  <a:avLst/>
                </a:prstGeom>
                <a:noFill/>
                <a:ln w="9525">
                  <a:noFill/>
                  <a:miter lim="800000"/>
                  <a:headEnd/>
                  <a:tailEnd/>
                </a:ln>
              </p:spPr>
              <p:txBody>
                <a:bodyPr wrap="none">
                  <a:spAutoFit/>
                </a:bodyPr>
                <a:lstStyle/>
                <a:p>
                  <a:r>
                    <a:rPr lang="en-US" sz="1600">
                      <a:latin typeface="+mn-lt"/>
                    </a:rPr>
                    <a:t>local k</a:t>
                  </a:r>
                </a:p>
              </p:txBody>
            </p:sp>
          </p:grpSp>
        </p:grpSp>
        <p:sp>
          <p:nvSpPr>
            <p:cNvPr id="21534" name="Text Box 219"/>
            <p:cNvSpPr txBox="1">
              <a:spLocks noChangeArrowheads="1"/>
            </p:cNvSpPr>
            <p:nvPr/>
          </p:nvSpPr>
          <p:spPr bwMode="auto">
            <a:xfrm>
              <a:off x="3957" y="2259"/>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1535" name="Text Box 220"/>
            <p:cNvSpPr txBox="1">
              <a:spLocks noChangeArrowheads="1"/>
            </p:cNvSpPr>
            <p:nvPr/>
          </p:nvSpPr>
          <p:spPr bwMode="auto">
            <a:xfrm>
              <a:off x="3861" y="2832"/>
              <a:ext cx="475" cy="233"/>
            </a:xfrm>
            <a:prstGeom prst="rect">
              <a:avLst/>
            </a:prstGeom>
            <a:solidFill>
              <a:srgbClr val="FFFFCC"/>
            </a:solidFill>
            <a:ln w="9525">
              <a:noFill/>
              <a:miter lim="800000"/>
              <a:headEnd/>
              <a:tailEnd/>
            </a:ln>
          </p:spPr>
          <p:txBody>
            <a:bodyPr wrap="none">
              <a:spAutoFit/>
            </a:bodyPr>
            <a:lstStyle/>
            <a:p>
              <a:r>
                <a:rPr lang="en-US" sz="1800">
                  <a:latin typeface="+mn-lt"/>
                </a:rPr>
                <a:t>temps</a:t>
              </a:r>
            </a:p>
          </p:txBody>
        </p:sp>
        <p:sp>
          <p:nvSpPr>
            <p:cNvPr id="21536" name="Line 221"/>
            <p:cNvSpPr>
              <a:spLocks noChangeShapeType="1"/>
            </p:cNvSpPr>
            <p:nvPr/>
          </p:nvSpPr>
          <p:spPr bwMode="auto">
            <a:xfrm>
              <a:off x="3620" y="2208"/>
              <a:ext cx="1008" cy="0"/>
            </a:xfrm>
            <a:prstGeom prst="line">
              <a:avLst/>
            </a:prstGeom>
            <a:noFill/>
            <a:ln w="28575">
              <a:solidFill>
                <a:schemeClr val="tx1"/>
              </a:solidFill>
              <a:round/>
              <a:headEnd/>
              <a:tailEnd/>
            </a:ln>
          </p:spPr>
          <p:txBody>
            <a:bodyPr>
              <a:spAutoFit/>
            </a:bodyPr>
            <a:lstStyle/>
            <a:p>
              <a:endParaRPr lang="en-US">
                <a:latin typeface="+mn-lt"/>
              </a:endParaRPr>
            </a:p>
          </p:txBody>
        </p:sp>
        <p:sp>
          <p:nvSpPr>
            <p:cNvPr id="21537" name="Line 222"/>
            <p:cNvSpPr>
              <a:spLocks noChangeShapeType="1"/>
            </p:cNvSpPr>
            <p:nvPr/>
          </p:nvSpPr>
          <p:spPr bwMode="auto">
            <a:xfrm>
              <a:off x="3620" y="2784"/>
              <a:ext cx="1008"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1508" name="Group 223"/>
            <p:cNvGrpSpPr>
              <a:grpSpLocks/>
            </p:cNvGrpSpPr>
            <p:nvPr/>
          </p:nvGrpSpPr>
          <p:grpSpPr bwMode="auto">
            <a:xfrm>
              <a:off x="3524" y="1152"/>
              <a:ext cx="1200" cy="384"/>
              <a:chOff x="1248" y="1248"/>
              <a:chExt cx="1200" cy="384"/>
            </a:xfrm>
          </p:grpSpPr>
          <p:sp>
            <p:nvSpPr>
              <p:cNvPr id="21539" name="Rectangle 22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1509" name="Group 225"/>
              <p:cNvGrpSpPr>
                <a:grpSpLocks/>
              </p:cNvGrpSpPr>
              <p:nvPr/>
            </p:nvGrpSpPr>
            <p:grpSpPr bwMode="auto">
              <a:xfrm>
                <a:off x="1344" y="1336"/>
                <a:ext cx="1008" cy="212"/>
                <a:chOff x="1344" y="1336"/>
                <a:chExt cx="1008" cy="212"/>
              </a:xfrm>
            </p:grpSpPr>
            <p:grpSp>
              <p:nvGrpSpPr>
                <p:cNvPr id="21510" name="Group 226"/>
                <p:cNvGrpSpPr>
                  <a:grpSpLocks/>
                </p:cNvGrpSpPr>
                <p:nvPr/>
              </p:nvGrpSpPr>
              <p:grpSpPr bwMode="auto">
                <a:xfrm>
                  <a:off x="1344" y="1344"/>
                  <a:ext cx="1008" cy="192"/>
                  <a:chOff x="1248" y="1344"/>
                  <a:chExt cx="1008" cy="192"/>
                </a:xfrm>
              </p:grpSpPr>
              <p:sp>
                <p:nvSpPr>
                  <p:cNvPr id="21543" name="Line 227"/>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44" name="Line 228"/>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42" name="Text Box 229"/>
                <p:cNvSpPr txBox="1">
                  <a:spLocks noChangeArrowheads="1"/>
                </p:cNvSpPr>
                <p:nvPr/>
              </p:nvSpPr>
              <p:spPr bwMode="auto">
                <a:xfrm>
                  <a:off x="1663" y="1336"/>
                  <a:ext cx="342" cy="212"/>
                </a:xfrm>
                <a:prstGeom prst="rect">
                  <a:avLst/>
                </a:prstGeom>
                <a:noFill/>
                <a:ln w="9525">
                  <a:noFill/>
                  <a:miter lim="800000"/>
                  <a:headEnd/>
                  <a:tailEnd/>
                </a:ln>
              </p:spPr>
              <p:txBody>
                <a:bodyPr wrap="none">
                  <a:spAutoFit/>
                </a:bodyPr>
                <a:lstStyle/>
                <a:p>
                  <a:r>
                    <a:rPr lang="en-US" sz="1600">
                      <a:latin typeface="+mn-lt"/>
                    </a:rPr>
                    <a:t>arg j</a:t>
                  </a:r>
                </a:p>
              </p:txBody>
            </p:sp>
          </p:grpSp>
        </p:grpSp>
      </p:grpSp>
      <p:sp>
        <p:nvSpPr>
          <p:cNvPr id="107" name="Text Box 35"/>
          <p:cNvSpPr txBox="1">
            <a:spLocks noChangeArrowheads="1"/>
          </p:cNvSpPr>
          <p:nvPr/>
        </p:nvSpPr>
        <p:spPr bwMode="auto">
          <a:xfrm>
            <a:off x="304800" y="4862950"/>
            <a:ext cx="4957763" cy="1260345"/>
          </a:xfrm>
          <a:prstGeom prst="rect">
            <a:avLst/>
          </a:prstGeom>
          <a:noFill/>
          <a:ln w="9525">
            <a:noFill/>
            <a:miter lim="800000"/>
            <a:headEnd/>
            <a:tailEnd/>
          </a:ln>
        </p:spPr>
        <p:txBody>
          <a:bodyPr wrap="square" anchor="ctr">
            <a:spAutoFit/>
          </a:bodyPr>
          <a:lstStyle/>
          <a:p>
            <a:pPr marL="233363" indent="-233363" eaLnBrk="0" hangingPunct="0">
              <a:lnSpc>
                <a:spcPct val="90000"/>
              </a:lnSpc>
              <a:spcBef>
                <a:spcPct val="50000"/>
              </a:spcBef>
            </a:pPr>
            <a:r>
              <a:rPr lang="en-US" dirty="0">
                <a:latin typeface="+mj-lt"/>
              </a:rPr>
              <a:t>2) </a:t>
            </a:r>
            <a:r>
              <a:rPr lang="en-US" sz="2000" dirty="0">
                <a:latin typeface="+mj-lt"/>
              </a:rPr>
              <a:t>To access </a:t>
            </a:r>
            <a:r>
              <a:rPr lang="en-US" sz="2000" dirty="0" err="1">
                <a:latin typeface="+mj-lt"/>
              </a:rPr>
              <a:t>k</a:t>
            </a:r>
            <a:r>
              <a:rPr lang="en-US" sz="2000" baseline="30000" dirty="0" err="1">
                <a:latin typeface="+mj-lt"/>
              </a:rPr>
              <a:t>th</a:t>
            </a:r>
            <a:r>
              <a:rPr lang="en-US" sz="2000" dirty="0">
                <a:latin typeface="+mj-lt"/>
              </a:rPr>
              <a:t> local variable (k </a:t>
            </a:r>
            <a:r>
              <a:rPr lang="en-US" sz="2000" dirty="0">
                <a:latin typeface="+mj-lt"/>
                <a:sym typeface="Symbol" pitchFamily="18" charset="2"/>
              </a:rPr>
              <a:t>≥ </a:t>
            </a:r>
            <a:r>
              <a:rPr lang="en-US" sz="2000" dirty="0">
                <a:latin typeface="+mj-lt"/>
              </a:rPr>
              <a:t>0)</a:t>
            </a:r>
          </a:p>
          <a:p>
            <a:pPr marL="461963" lvl="1" indent="-1588" eaLnBrk="0" hangingPunct="0">
              <a:lnSpc>
                <a:spcPct val="90000"/>
              </a:lnSpc>
              <a:spcBef>
                <a:spcPct val="50000"/>
              </a:spcBef>
            </a:pPr>
            <a:r>
              <a:rPr lang="en-US" dirty="0">
                <a:solidFill>
                  <a:srgbClr val="CC0000"/>
                </a:solidFill>
                <a:latin typeface="Consolas"/>
                <a:cs typeface="Consolas"/>
              </a:rPr>
              <a:t>LD(BP, k*4, </a:t>
            </a:r>
            <a:r>
              <a:rPr lang="en-US" dirty="0" err="1">
                <a:solidFill>
                  <a:srgbClr val="CC0000"/>
                </a:solidFill>
                <a:latin typeface="Consolas"/>
                <a:cs typeface="Consolas"/>
              </a:rPr>
              <a:t>rx</a:t>
            </a:r>
            <a:r>
              <a:rPr lang="en-US" dirty="0">
                <a:solidFill>
                  <a:srgbClr val="CC0000"/>
                </a:solidFill>
                <a:latin typeface="Consolas"/>
                <a:cs typeface="Consolas"/>
              </a:rPr>
              <a:t>)</a:t>
            </a:r>
            <a:br>
              <a:rPr lang="en-US" dirty="0">
                <a:latin typeface="Consolas"/>
                <a:cs typeface="Consolas"/>
              </a:rPr>
            </a:br>
            <a:r>
              <a:rPr lang="en-US" dirty="0"/>
              <a:t>	</a:t>
            </a:r>
            <a:r>
              <a:rPr lang="en-US" dirty="0">
                <a:latin typeface="+mj-lt"/>
              </a:rPr>
              <a:t>or</a:t>
            </a:r>
            <a:br>
              <a:rPr lang="en-US" dirty="0"/>
            </a:br>
            <a:r>
              <a:rPr lang="en-US" dirty="0">
                <a:solidFill>
                  <a:srgbClr val="CC0000"/>
                </a:solidFill>
                <a:latin typeface="Consolas"/>
                <a:cs typeface="Consolas"/>
              </a:rPr>
              <a:t>ST(</a:t>
            </a:r>
            <a:r>
              <a:rPr lang="en-US" dirty="0" err="1">
                <a:solidFill>
                  <a:srgbClr val="CC0000"/>
                </a:solidFill>
                <a:latin typeface="Consolas"/>
                <a:cs typeface="Consolas"/>
              </a:rPr>
              <a:t>rx</a:t>
            </a:r>
            <a:r>
              <a:rPr lang="en-US" dirty="0">
                <a:solidFill>
                  <a:srgbClr val="CC0000"/>
                </a:solidFill>
                <a:latin typeface="Consolas"/>
                <a:cs typeface="Consolas"/>
              </a:rPr>
              <a:t>, k*4, BP)</a:t>
            </a:r>
            <a:endParaRPr lang="en-US" sz="1800" dirty="0">
              <a:solidFill>
                <a:srgbClr val="CC0000"/>
              </a:solidFill>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dissolve">
                                      <p:cBhvr>
                                        <p:cTn id="15" dur="500"/>
                                        <p:tgtEl>
                                          <p:spTgt spid="10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t>Procedure Linkage: The Contract</a:t>
            </a:r>
          </a:p>
        </p:txBody>
      </p:sp>
      <p:sp>
        <p:nvSpPr>
          <p:cNvPr id="22531" name="Freeform 4"/>
          <p:cNvSpPr>
            <a:spLocks/>
          </p:cNvSpPr>
          <p:nvPr/>
        </p:nvSpPr>
        <p:spPr bwMode="auto">
          <a:xfrm>
            <a:off x="1254125" y="6038850"/>
            <a:ext cx="1462088" cy="514350"/>
          </a:xfrm>
          <a:custGeom>
            <a:avLst/>
            <a:gdLst>
              <a:gd name="T0" fmla="*/ 97279 w 704"/>
              <a:gd name="T1" fmla="*/ 0 h 424"/>
              <a:gd name="T2" fmla="*/ 19730 w 704"/>
              <a:gd name="T3" fmla="*/ 2 h 424"/>
              <a:gd name="T4" fmla="*/ 12155 w 704"/>
              <a:gd name="T5" fmla="*/ 2 h 424"/>
              <a:gd name="T6" fmla="*/ 7286 w 704"/>
              <a:gd name="T7" fmla="*/ 2 h 424"/>
              <a:gd name="T8" fmla="*/ 3060 w 704"/>
              <a:gd name="T9" fmla="*/ 2 h 424"/>
              <a:gd name="T10" fmla="*/ 0 w 704"/>
              <a:gd name="T11" fmla="*/ 2 h 424"/>
              <a:gd name="T12" fmla="*/ 510 w 704"/>
              <a:gd name="T13" fmla="*/ 2 h 424"/>
              <a:gd name="T14" fmla="*/ 3060 w 704"/>
              <a:gd name="T15" fmla="*/ 2 h 424"/>
              <a:gd name="T16" fmla="*/ 7286 w 704"/>
              <a:gd name="T17" fmla="*/ 2 h 424"/>
              <a:gd name="T18" fmla="*/ 15512 w 704"/>
              <a:gd name="T19" fmla="*/ 2 h 424"/>
              <a:gd name="T20" fmla="*/ 25048 w 704"/>
              <a:gd name="T21" fmla="*/ 2 h 424"/>
              <a:gd name="T22" fmla="*/ 34887 w 704"/>
              <a:gd name="T23" fmla="*/ 2 h 424"/>
              <a:gd name="T24" fmla="*/ 42870 w 704"/>
              <a:gd name="T25" fmla="*/ 2 h 424"/>
              <a:gd name="T26" fmla="*/ 53996 w 704"/>
              <a:gd name="T27" fmla="*/ 2 h 424"/>
              <a:gd name="T28" fmla="*/ 53249 w 704"/>
              <a:gd name="T29" fmla="*/ 2 h 424"/>
              <a:gd name="T30" fmla="*/ 113494 w 704"/>
              <a:gd name="T31" fmla="*/ 2 h 424"/>
              <a:gd name="T32" fmla="*/ 151684 w 704"/>
              <a:gd name="T33" fmla="*/ 0 h 424"/>
              <a:gd name="T34" fmla="*/ 97279 w 704"/>
              <a:gd name="T35" fmla="*/ 0 h 4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4"/>
              <a:gd name="T55" fmla="*/ 0 h 424"/>
              <a:gd name="T56" fmla="*/ 704 w 704"/>
              <a:gd name="T57" fmla="*/ 424 h 4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4" h="424">
                <a:moveTo>
                  <a:pt x="451" y="0"/>
                </a:moveTo>
                <a:lnTo>
                  <a:pt x="92" y="36"/>
                </a:lnTo>
                <a:lnTo>
                  <a:pt x="56" y="64"/>
                </a:lnTo>
                <a:lnTo>
                  <a:pt x="34" y="96"/>
                </a:lnTo>
                <a:lnTo>
                  <a:pt x="14" y="132"/>
                </a:lnTo>
                <a:lnTo>
                  <a:pt x="0" y="192"/>
                </a:lnTo>
                <a:lnTo>
                  <a:pt x="2" y="257"/>
                </a:lnTo>
                <a:lnTo>
                  <a:pt x="14" y="293"/>
                </a:lnTo>
                <a:lnTo>
                  <a:pt x="34" y="333"/>
                </a:lnTo>
                <a:lnTo>
                  <a:pt x="72" y="367"/>
                </a:lnTo>
                <a:lnTo>
                  <a:pt x="116" y="395"/>
                </a:lnTo>
                <a:lnTo>
                  <a:pt x="162" y="411"/>
                </a:lnTo>
                <a:lnTo>
                  <a:pt x="199" y="419"/>
                </a:lnTo>
                <a:lnTo>
                  <a:pt x="251" y="423"/>
                </a:lnTo>
                <a:lnTo>
                  <a:pt x="247" y="419"/>
                </a:lnTo>
                <a:lnTo>
                  <a:pt x="527" y="391"/>
                </a:lnTo>
                <a:lnTo>
                  <a:pt x="703" y="0"/>
                </a:lnTo>
                <a:lnTo>
                  <a:pt x="451" y="0"/>
                </a:lnTo>
              </a:path>
            </a:pathLst>
          </a:custGeom>
          <a:solidFill>
            <a:srgbClr val="808080"/>
          </a:solidFill>
          <a:ln w="50800" cap="rnd">
            <a:solidFill>
              <a:srgbClr val="000000"/>
            </a:solidFill>
            <a:round/>
            <a:headEnd/>
            <a:tailEnd/>
          </a:ln>
        </p:spPr>
        <p:txBody>
          <a:bodyPr/>
          <a:lstStyle/>
          <a:p>
            <a:endParaRPr lang="en-US"/>
          </a:p>
        </p:txBody>
      </p:sp>
      <p:sp>
        <p:nvSpPr>
          <p:cNvPr id="22532" name="Freeform 5"/>
          <p:cNvSpPr>
            <a:spLocks/>
          </p:cNvSpPr>
          <p:nvPr/>
        </p:nvSpPr>
        <p:spPr bwMode="auto">
          <a:xfrm>
            <a:off x="609600" y="1295400"/>
            <a:ext cx="8207375" cy="5253038"/>
          </a:xfrm>
          <a:custGeom>
            <a:avLst/>
            <a:gdLst>
              <a:gd name="T0" fmla="*/ 47948 w 3951"/>
              <a:gd name="T1" fmla="*/ 2 h 4324"/>
              <a:gd name="T2" fmla="*/ 30728 w 3951"/>
              <a:gd name="T3" fmla="*/ 2 h 4324"/>
              <a:gd name="T4" fmla="*/ 9106 w 3951"/>
              <a:gd name="T5" fmla="*/ 2 h 4324"/>
              <a:gd name="T6" fmla="*/ 1638 w 3951"/>
              <a:gd name="T7" fmla="*/ 2 h 4324"/>
              <a:gd name="T8" fmla="*/ 0 w 3951"/>
              <a:gd name="T9" fmla="*/ 2 h 4324"/>
              <a:gd name="T10" fmla="*/ 4017 w 3951"/>
              <a:gd name="T11" fmla="*/ 3 h 4324"/>
              <a:gd name="T12" fmla="*/ 15134 w 3951"/>
              <a:gd name="T13" fmla="*/ 4 h 4324"/>
              <a:gd name="T14" fmla="*/ 45501 w 3951"/>
              <a:gd name="T15" fmla="*/ 5 h 4324"/>
              <a:gd name="T16" fmla="*/ 81987 w 3951"/>
              <a:gd name="T17" fmla="*/ 7 h 4324"/>
              <a:gd name="T18" fmla="*/ 115340 w 3951"/>
              <a:gd name="T19" fmla="*/ 8 h 4324"/>
              <a:gd name="T20" fmla="*/ 141302 w 3951"/>
              <a:gd name="T21" fmla="*/ 11 h 4324"/>
              <a:gd name="T22" fmla="*/ 157075 w 3951"/>
              <a:gd name="T23" fmla="*/ 14 h 4324"/>
              <a:gd name="T24" fmla="*/ 164842 w 3951"/>
              <a:gd name="T25" fmla="*/ 16 h 4324"/>
              <a:gd name="T26" fmla="*/ 164842 w 3951"/>
              <a:gd name="T27" fmla="*/ 18 h 4324"/>
              <a:gd name="T28" fmla="*/ 154471 w 3951"/>
              <a:gd name="T29" fmla="*/ 19 h 4324"/>
              <a:gd name="T30" fmla="*/ 141302 w 3951"/>
              <a:gd name="T31" fmla="*/ 20 h 4324"/>
              <a:gd name="T32" fmla="*/ 128827 w 3951"/>
              <a:gd name="T33" fmla="*/ 20 h 4324"/>
              <a:gd name="T34" fmla="*/ 199546 w 3951"/>
              <a:gd name="T35" fmla="*/ 20 h 4324"/>
              <a:gd name="T36" fmla="*/ 468817 w 3951"/>
              <a:gd name="T37" fmla="*/ 20 h 4324"/>
              <a:gd name="T38" fmla="*/ 712870 w 3951"/>
              <a:gd name="T39" fmla="*/ 19 h 4324"/>
              <a:gd name="T40" fmla="*/ 813971 w 3951"/>
              <a:gd name="T41" fmla="*/ 19 h 4324"/>
              <a:gd name="T42" fmla="*/ 834810 w 3951"/>
              <a:gd name="T43" fmla="*/ 18 h 4324"/>
              <a:gd name="T44" fmla="*/ 849063 w 3951"/>
              <a:gd name="T45" fmla="*/ 18 h 4324"/>
              <a:gd name="T46" fmla="*/ 855670 w 3951"/>
              <a:gd name="T47" fmla="*/ 16 h 4324"/>
              <a:gd name="T48" fmla="*/ 854204 w 3951"/>
              <a:gd name="T49" fmla="*/ 15 h 4324"/>
              <a:gd name="T50" fmla="*/ 845109 w 3951"/>
              <a:gd name="T51" fmla="*/ 14 h 4324"/>
              <a:gd name="T52" fmla="*/ 816585 w 3951"/>
              <a:gd name="T53" fmla="*/ 11 h 4324"/>
              <a:gd name="T54" fmla="*/ 782765 w 3951"/>
              <a:gd name="T55" fmla="*/ 8 h 4324"/>
              <a:gd name="T56" fmla="*/ 744155 w 3951"/>
              <a:gd name="T57" fmla="*/ 6 h 4324"/>
              <a:gd name="T58" fmla="*/ 699800 w 3951"/>
              <a:gd name="T59" fmla="*/ 4 h 4324"/>
              <a:gd name="T60" fmla="*/ 685175 w 3951"/>
              <a:gd name="T61" fmla="*/ 3 h 4324"/>
              <a:gd name="T62" fmla="*/ 683008 w 3951"/>
              <a:gd name="T63" fmla="*/ 2 h 4324"/>
              <a:gd name="T64" fmla="*/ 699800 w 3951"/>
              <a:gd name="T65" fmla="*/ 2 h 4324"/>
              <a:gd name="T66" fmla="*/ 54161 w 3951"/>
              <a:gd name="T67" fmla="*/ 2 h 43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1"/>
              <a:gd name="T103" fmla="*/ 0 h 4324"/>
              <a:gd name="T104" fmla="*/ 3951 w 3951"/>
              <a:gd name="T105" fmla="*/ 4324 h 43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1" h="4324">
                <a:moveTo>
                  <a:pt x="250" y="8"/>
                </a:moveTo>
                <a:lnTo>
                  <a:pt x="222" y="16"/>
                </a:lnTo>
                <a:lnTo>
                  <a:pt x="186" y="34"/>
                </a:lnTo>
                <a:lnTo>
                  <a:pt x="142" y="74"/>
                </a:lnTo>
                <a:lnTo>
                  <a:pt x="84" y="132"/>
                </a:lnTo>
                <a:lnTo>
                  <a:pt x="42" y="193"/>
                </a:lnTo>
                <a:lnTo>
                  <a:pt x="18" y="259"/>
                </a:lnTo>
                <a:lnTo>
                  <a:pt x="8" y="317"/>
                </a:lnTo>
                <a:lnTo>
                  <a:pt x="0" y="393"/>
                </a:lnTo>
                <a:lnTo>
                  <a:pt x="0" y="467"/>
                </a:lnTo>
                <a:lnTo>
                  <a:pt x="10" y="529"/>
                </a:lnTo>
                <a:lnTo>
                  <a:pt x="18" y="592"/>
                </a:lnTo>
                <a:lnTo>
                  <a:pt x="30" y="648"/>
                </a:lnTo>
                <a:lnTo>
                  <a:pt x="70" y="796"/>
                </a:lnTo>
                <a:lnTo>
                  <a:pt x="126" y="960"/>
                </a:lnTo>
                <a:lnTo>
                  <a:pt x="210" y="1139"/>
                </a:lnTo>
                <a:lnTo>
                  <a:pt x="294" y="1343"/>
                </a:lnTo>
                <a:lnTo>
                  <a:pt x="378" y="1522"/>
                </a:lnTo>
                <a:lnTo>
                  <a:pt x="450" y="1702"/>
                </a:lnTo>
                <a:lnTo>
                  <a:pt x="533" y="1917"/>
                </a:lnTo>
                <a:lnTo>
                  <a:pt x="605" y="2192"/>
                </a:lnTo>
                <a:lnTo>
                  <a:pt x="653" y="2432"/>
                </a:lnTo>
                <a:lnTo>
                  <a:pt x="701" y="2731"/>
                </a:lnTo>
                <a:lnTo>
                  <a:pt x="725" y="3054"/>
                </a:lnTo>
                <a:lnTo>
                  <a:pt x="761" y="3341"/>
                </a:lnTo>
                <a:lnTo>
                  <a:pt x="761" y="3497"/>
                </a:lnTo>
                <a:lnTo>
                  <a:pt x="761" y="3701"/>
                </a:lnTo>
                <a:lnTo>
                  <a:pt x="761" y="3832"/>
                </a:lnTo>
                <a:lnTo>
                  <a:pt x="751" y="3956"/>
                </a:lnTo>
                <a:lnTo>
                  <a:pt x="713" y="4084"/>
                </a:lnTo>
                <a:lnTo>
                  <a:pt x="687" y="4159"/>
                </a:lnTo>
                <a:lnTo>
                  <a:pt x="653" y="4227"/>
                </a:lnTo>
                <a:lnTo>
                  <a:pt x="619" y="4271"/>
                </a:lnTo>
                <a:lnTo>
                  <a:pt x="595" y="4297"/>
                </a:lnTo>
                <a:lnTo>
                  <a:pt x="569" y="4323"/>
                </a:lnTo>
                <a:lnTo>
                  <a:pt x="921" y="4285"/>
                </a:lnTo>
                <a:lnTo>
                  <a:pt x="1600" y="4191"/>
                </a:lnTo>
                <a:lnTo>
                  <a:pt x="2164" y="4119"/>
                </a:lnTo>
                <a:lnTo>
                  <a:pt x="2811" y="4048"/>
                </a:lnTo>
                <a:lnTo>
                  <a:pt x="3291" y="4024"/>
                </a:lnTo>
                <a:lnTo>
                  <a:pt x="3662" y="4036"/>
                </a:lnTo>
                <a:lnTo>
                  <a:pt x="3758" y="4036"/>
                </a:lnTo>
                <a:lnTo>
                  <a:pt x="3818" y="4024"/>
                </a:lnTo>
                <a:lnTo>
                  <a:pt x="3854" y="3964"/>
                </a:lnTo>
                <a:lnTo>
                  <a:pt x="3890" y="3898"/>
                </a:lnTo>
                <a:lnTo>
                  <a:pt x="3920" y="3800"/>
                </a:lnTo>
                <a:lnTo>
                  <a:pt x="3938" y="3683"/>
                </a:lnTo>
                <a:lnTo>
                  <a:pt x="3950" y="3569"/>
                </a:lnTo>
                <a:lnTo>
                  <a:pt x="3950" y="3405"/>
                </a:lnTo>
                <a:lnTo>
                  <a:pt x="3944" y="3276"/>
                </a:lnTo>
                <a:lnTo>
                  <a:pt x="3938" y="3066"/>
                </a:lnTo>
                <a:lnTo>
                  <a:pt x="3902" y="2839"/>
                </a:lnTo>
                <a:lnTo>
                  <a:pt x="3842" y="2545"/>
                </a:lnTo>
                <a:lnTo>
                  <a:pt x="3770" y="2276"/>
                </a:lnTo>
                <a:lnTo>
                  <a:pt x="3710" y="2037"/>
                </a:lnTo>
                <a:lnTo>
                  <a:pt x="3614" y="1773"/>
                </a:lnTo>
                <a:lnTo>
                  <a:pt x="3518" y="1534"/>
                </a:lnTo>
                <a:lnTo>
                  <a:pt x="3435" y="1307"/>
                </a:lnTo>
                <a:lnTo>
                  <a:pt x="3303" y="983"/>
                </a:lnTo>
                <a:lnTo>
                  <a:pt x="3231" y="792"/>
                </a:lnTo>
                <a:lnTo>
                  <a:pt x="3187" y="664"/>
                </a:lnTo>
                <a:lnTo>
                  <a:pt x="3163" y="565"/>
                </a:lnTo>
                <a:lnTo>
                  <a:pt x="3153" y="471"/>
                </a:lnTo>
                <a:lnTo>
                  <a:pt x="3153" y="389"/>
                </a:lnTo>
                <a:lnTo>
                  <a:pt x="3207" y="98"/>
                </a:lnTo>
                <a:lnTo>
                  <a:pt x="3231" y="38"/>
                </a:lnTo>
                <a:lnTo>
                  <a:pt x="288" y="0"/>
                </a:lnTo>
                <a:lnTo>
                  <a:pt x="250" y="8"/>
                </a:lnTo>
              </a:path>
            </a:pathLst>
          </a:custGeom>
          <a:solidFill>
            <a:srgbClr val="FFFF99"/>
          </a:solidFill>
          <a:ln w="50800" cap="rnd">
            <a:solidFill>
              <a:srgbClr val="000000"/>
            </a:solidFill>
            <a:round/>
            <a:headEnd/>
            <a:tailEnd/>
          </a:ln>
        </p:spPr>
        <p:txBody>
          <a:bodyPr/>
          <a:lstStyle/>
          <a:p>
            <a:endParaRPr lang="en-US"/>
          </a:p>
        </p:txBody>
      </p:sp>
      <p:sp>
        <p:nvSpPr>
          <p:cNvPr id="22533" name="Freeform 6"/>
          <p:cNvSpPr>
            <a:spLocks/>
          </p:cNvSpPr>
          <p:nvPr/>
        </p:nvSpPr>
        <p:spPr bwMode="auto">
          <a:xfrm>
            <a:off x="1041400" y="1535113"/>
            <a:ext cx="677863" cy="346075"/>
          </a:xfrm>
          <a:custGeom>
            <a:avLst/>
            <a:gdLst>
              <a:gd name="T0" fmla="*/ 71777 w 326"/>
              <a:gd name="T1" fmla="*/ 2 h 285"/>
              <a:gd name="T2" fmla="*/ 53486 w 326"/>
              <a:gd name="T3" fmla="*/ 2 h 285"/>
              <a:gd name="T4" fmla="*/ 34916 w 326"/>
              <a:gd name="T5" fmla="*/ 2 h 285"/>
              <a:gd name="T6" fmla="*/ 25676 w 326"/>
              <a:gd name="T7" fmla="*/ 2 h 285"/>
              <a:gd name="T8" fmla="*/ 16268 w 326"/>
              <a:gd name="T9" fmla="*/ 2 h 285"/>
              <a:gd name="T10" fmla="*/ 9225 w 326"/>
              <a:gd name="T11" fmla="*/ 2 h 285"/>
              <a:gd name="T12" fmla="*/ 4418 w 326"/>
              <a:gd name="T13" fmla="*/ 2 h 285"/>
              <a:gd name="T14" fmla="*/ 1256 w 326"/>
              <a:gd name="T15" fmla="*/ 2 h 285"/>
              <a:gd name="T16" fmla="*/ 0 w 326"/>
              <a:gd name="T17" fmla="*/ 2 h 285"/>
              <a:gd name="T18" fmla="*/ 550 w 326"/>
              <a:gd name="T19" fmla="*/ 2 h 285"/>
              <a:gd name="T20" fmla="*/ 3119 w 326"/>
              <a:gd name="T21" fmla="*/ 2 h 285"/>
              <a:gd name="T22" fmla="*/ 8311 w 326"/>
              <a:gd name="T23" fmla="*/ 2 h 285"/>
              <a:gd name="T24" fmla="*/ 15008 w 326"/>
              <a:gd name="T25" fmla="*/ 2 h 285"/>
              <a:gd name="T26" fmla="*/ 22882 w 326"/>
              <a:gd name="T27" fmla="*/ 2 h 285"/>
              <a:gd name="T28" fmla="*/ 29781 w 326"/>
              <a:gd name="T29" fmla="*/ 2 h 285"/>
              <a:gd name="T30" fmla="*/ 37053 w 326"/>
              <a:gd name="T31" fmla="*/ 2 h 285"/>
              <a:gd name="T32" fmla="*/ 42894 w 326"/>
              <a:gd name="T33" fmla="*/ 2 h 285"/>
              <a:gd name="T34" fmla="*/ 50446 w 326"/>
              <a:gd name="T35" fmla="*/ 0 h 285"/>
              <a:gd name="T36" fmla="*/ 71777 w 326"/>
              <a:gd name="T37" fmla="*/ 2 h 2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6"/>
              <a:gd name="T58" fmla="*/ 0 h 285"/>
              <a:gd name="T59" fmla="*/ 326 w 326"/>
              <a:gd name="T60" fmla="*/ 285 h 2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6" h="285">
                <a:moveTo>
                  <a:pt x="325" y="20"/>
                </a:moveTo>
                <a:lnTo>
                  <a:pt x="242" y="260"/>
                </a:lnTo>
                <a:lnTo>
                  <a:pt x="158" y="284"/>
                </a:lnTo>
                <a:lnTo>
                  <a:pt x="116" y="280"/>
                </a:lnTo>
                <a:lnTo>
                  <a:pt x="74" y="264"/>
                </a:lnTo>
                <a:lnTo>
                  <a:pt x="42" y="236"/>
                </a:lnTo>
                <a:lnTo>
                  <a:pt x="20" y="208"/>
                </a:lnTo>
                <a:lnTo>
                  <a:pt x="6" y="172"/>
                </a:lnTo>
                <a:lnTo>
                  <a:pt x="0" y="140"/>
                </a:lnTo>
                <a:lnTo>
                  <a:pt x="2" y="98"/>
                </a:lnTo>
                <a:lnTo>
                  <a:pt x="14" y="68"/>
                </a:lnTo>
                <a:lnTo>
                  <a:pt x="38" y="44"/>
                </a:lnTo>
                <a:lnTo>
                  <a:pt x="68" y="24"/>
                </a:lnTo>
                <a:lnTo>
                  <a:pt x="104" y="14"/>
                </a:lnTo>
                <a:lnTo>
                  <a:pt x="134" y="8"/>
                </a:lnTo>
                <a:lnTo>
                  <a:pt x="168" y="2"/>
                </a:lnTo>
                <a:lnTo>
                  <a:pt x="194" y="2"/>
                </a:lnTo>
                <a:lnTo>
                  <a:pt x="228" y="0"/>
                </a:lnTo>
                <a:lnTo>
                  <a:pt x="325" y="20"/>
                </a:lnTo>
              </a:path>
            </a:pathLst>
          </a:custGeom>
          <a:solidFill>
            <a:srgbClr val="808080"/>
          </a:solidFill>
          <a:ln w="50800" cap="rnd">
            <a:solidFill>
              <a:srgbClr val="000000"/>
            </a:solidFill>
            <a:round/>
            <a:headEnd/>
            <a:tailEnd/>
          </a:ln>
        </p:spPr>
        <p:txBody>
          <a:bodyPr/>
          <a:lstStyle/>
          <a:p>
            <a:endParaRPr lang="en-US"/>
          </a:p>
        </p:txBody>
      </p:sp>
      <p:sp>
        <p:nvSpPr>
          <p:cNvPr id="22534" name="Freeform 7"/>
          <p:cNvSpPr>
            <a:spLocks/>
          </p:cNvSpPr>
          <p:nvPr/>
        </p:nvSpPr>
        <p:spPr bwMode="auto">
          <a:xfrm>
            <a:off x="1303338" y="1516063"/>
            <a:ext cx="473075" cy="282575"/>
          </a:xfrm>
          <a:custGeom>
            <a:avLst/>
            <a:gdLst>
              <a:gd name="T0" fmla="*/ 0 w 228"/>
              <a:gd name="T1" fmla="*/ 2 h 233"/>
              <a:gd name="T2" fmla="*/ 8909 w 228"/>
              <a:gd name="T3" fmla="*/ 2 h 233"/>
              <a:gd name="T4" fmla="*/ 13194 w 228"/>
              <a:gd name="T5" fmla="*/ 2 h 233"/>
              <a:gd name="T6" fmla="*/ 15219 w 228"/>
              <a:gd name="T7" fmla="*/ 2 h 233"/>
              <a:gd name="T8" fmla="*/ 15773 w 228"/>
              <a:gd name="T9" fmla="*/ 2 h 233"/>
              <a:gd name="T10" fmla="*/ 13875 w 228"/>
              <a:gd name="T11" fmla="*/ 2 h 233"/>
              <a:gd name="T12" fmla="*/ 8909 w 228"/>
              <a:gd name="T13" fmla="*/ 2 h 233"/>
              <a:gd name="T14" fmla="*/ 48107 w 228"/>
              <a:gd name="T15" fmla="*/ 2 h 233"/>
              <a:gd name="T16" fmla="*/ 44675 w 228"/>
              <a:gd name="T17" fmla="*/ 0 h 233"/>
              <a:gd name="T18" fmla="*/ 0 w 228"/>
              <a:gd name="T19" fmla="*/ 2 h 2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233"/>
              <a:gd name="T32" fmla="*/ 228 w 228"/>
              <a:gd name="T33" fmla="*/ 233 h 2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233">
                <a:moveTo>
                  <a:pt x="0" y="28"/>
                </a:moveTo>
                <a:lnTo>
                  <a:pt x="42" y="58"/>
                </a:lnTo>
                <a:lnTo>
                  <a:pt x="62" y="88"/>
                </a:lnTo>
                <a:lnTo>
                  <a:pt x="72" y="118"/>
                </a:lnTo>
                <a:lnTo>
                  <a:pt x="74" y="162"/>
                </a:lnTo>
                <a:lnTo>
                  <a:pt x="66" y="198"/>
                </a:lnTo>
                <a:lnTo>
                  <a:pt x="42" y="232"/>
                </a:lnTo>
                <a:lnTo>
                  <a:pt x="227" y="192"/>
                </a:lnTo>
                <a:lnTo>
                  <a:pt x="211" y="0"/>
                </a:lnTo>
                <a:lnTo>
                  <a:pt x="0" y="28"/>
                </a:lnTo>
              </a:path>
            </a:pathLst>
          </a:custGeom>
          <a:solidFill>
            <a:srgbClr val="000000"/>
          </a:solidFill>
          <a:ln w="50800" cap="rnd">
            <a:solidFill>
              <a:srgbClr val="000000"/>
            </a:solidFill>
            <a:round/>
            <a:headEnd/>
            <a:tailEnd/>
          </a:ln>
        </p:spPr>
        <p:txBody>
          <a:bodyPr/>
          <a:lstStyle/>
          <a:p>
            <a:endParaRPr lang="en-US"/>
          </a:p>
        </p:txBody>
      </p:sp>
      <p:sp>
        <p:nvSpPr>
          <p:cNvPr id="22535" name="Freeform 8"/>
          <p:cNvSpPr>
            <a:spLocks/>
          </p:cNvSpPr>
          <p:nvPr/>
        </p:nvSpPr>
        <p:spPr bwMode="auto">
          <a:xfrm>
            <a:off x="1169988" y="1298575"/>
            <a:ext cx="6870700" cy="582613"/>
          </a:xfrm>
          <a:custGeom>
            <a:avLst/>
            <a:gdLst>
              <a:gd name="T0" fmla="*/ 679917 w 3307"/>
              <a:gd name="T1" fmla="*/ 2 h 480"/>
              <a:gd name="T2" fmla="*/ 0 w 3307"/>
              <a:gd name="T3" fmla="*/ 0 h 480"/>
              <a:gd name="T4" fmla="*/ 19189 w 3307"/>
              <a:gd name="T5" fmla="*/ 2 h 480"/>
              <a:gd name="T6" fmla="*/ 26007 w 3307"/>
              <a:gd name="T7" fmla="*/ 2 h 480"/>
              <a:gd name="T8" fmla="*/ 33593 w 3307"/>
              <a:gd name="T9" fmla="*/ 2 h 480"/>
              <a:gd name="T10" fmla="*/ 38192 w 3307"/>
              <a:gd name="T11" fmla="*/ 2 h 480"/>
              <a:gd name="T12" fmla="*/ 43964 w 3307"/>
              <a:gd name="T13" fmla="*/ 2 h 480"/>
              <a:gd name="T14" fmla="*/ 46447 w 3307"/>
              <a:gd name="T15" fmla="*/ 2 h 480"/>
              <a:gd name="T16" fmla="*/ 48014 w 3307"/>
              <a:gd name="T17" fmla="*/ 2 h 480"/>
              <a:gd name="T18" fmla="*/ 48909 w 3307"/>
              <a:gd name="T19" fmla="*/ 2 h 480"/>
              <a:gd name="T20" fmla="*/ 49324 w 3307"/>
              <a:gd name="T21" fmla="*/ 2 h 480"/>
              <a:gd name="T22" fmla="*/ 48014 w 3307"/>
              <a:gd name="T23" fmla="*/ 2 h 480"/>
              <a:gd name="T24" fmla="*/ 46447 w 3307"/>
              <a:gd name="T25" fmla="*/ 2 h 480"/>
              <a:gd name="T26" fmla="*/ 41552 w 3307"/>
              <a:gd name="T27" fmla="*/ 2 h 480"/>
              <a:gd name="T28" fmla="*/ 34451 w 3307"/>
              <a:gd name="T29" fmla="*/ 2 h 480"/>
              <a:gd name="T30" fmla="*/ 25174 w 3307"/>
              <a:gd name="T31" fmla="*/ 2 h 480"/>
              <a:gd name="T32" fmla="*/ 17758 w 3307"/>
              <a:gd name="T33" fmla="*/ 2 h 480"/>
              <a:gd name="T34" fmla="*/ 62467 w 3307"/>
              <a:gd name="T35" fmla="*/ 2 h 480"/>
              <a:gd name="T36" fmla="*/ 111811 w 3307"/>
              <a:gd name="T37" fmla="*/ 2 h 480"/>
              <a:gd name="T38" fmla="*/ 190224 w 3307"/>
              <a:gd name="T39" fmla="*/ 2 h 480"/>
              <a:gd name="T40" fmla="*/ 255340 w 3307"/>
              <a:gd name="T41" fmla="*/ 2 h 480"/>
              <a:gd name="T42" fmla="*/ 333417 w 3307"/>
              <a:gd name="T43" fmla="*/ 2 h 480"/>
              <a:gd name="T44" fmla="*/ 419434 w 3307"/>
              <a:gd name="T45" fmla="*/ 2 h 480"/>
              <a:gd name="T46" fmla="*/ 525961 w 3307"/>
              <a:gd name="T47" fmla="*/ 2 h 480"/>
              <a:gd name="T48" fmla="*/ 627802 w 3307"/>
              <a:gd name="T49" fmla="*/ 2 h 480"/>
              <a:gd name="T50" fmla="*/ 669444 w 3307"/>
              <a:gd name="T51" fmla="*/ 2 h 480"/>
              <a:gd name="T52" fmla="*/ 681322 w 3307"/>
              <a:gd name="T53" fmla="*/ 2 h 480"/>
              <a:gd name="T54" fmla="*/ 694225 w 3307"/>
              <a:gd name="T55" fmla="*/ 2 h 480"/>
              <a:gd name="T56" fmla="*/ 703205 w 3307"/>
              <a:gd name="T57" fmla="*/ 2 h 480"/>
              <a:gd name="T58" fmla="*/ 710902 w 3307"/>
              <a:gd name="T59" fmla="*/ 2 h 480"/>
              <a:gd name="T60" fmla="*/ 715294 w 3307"/>
              <a:gd name="T61" fmla="*/ 2 h 480"/>
              <a:gd name="T62" fmla="*/ 717431 w 3307"/>
              <a:gd name="T63" fmla="*/ 2 h 480"/>
              <a:gd name="T64" fmla="*/ 718406 w 3307"/>
              <a:gd name="T65" fmla="*/ 2 h 480"/>
              <a:gd name="T66" fmla="*/ 716727 w 3307"/>
              <a:gd name="T67" fmla="*/ 2 h 480"/>
              <a:gd name="T68" fmla="*/ 713098 w 3307"/>
              <a:gd name="T69" fmla="*/ 2 h 480"/>
              <a:gd name="T70" fmla="*/ 707973 w 3307"/>
              <a:gd name="T71" fmla="*/ 2 h 480"/>
              <a:gd name="T72" fmla="*/ 703205 w 3307"/>
              <a:gd name="T73" fmla="*/ 2 h 480"/>
              <a:gd name="T74" fmla="*/ 697685 w 3307"/>
              <a:gd name="T75" fmla="*/ 2 h 480"/>
              <a:gd name="T76" fmla="*/ 689500 w 3307"/>
              <a:gd name="T77" fmla="*/ 2 h 480"/>
              <a:gd name="T78" fmla="*/ 679917 w 3307"/>
              <a:gd name="T79" fmla="*/ 2 h 4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07"/>
              <a:gd name="T121" fmla="*/ 0 h 480"/>
              <a:gd name="T122" fmla="*/ 3307 w 3307"/>
              <a:gd name="T123" fmla="*/ 480 h 4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07" h="480">
                <a:moveTo>
                  <a:pt x="3129" y="36"/>
                </a:moveTo>
                <a:lnTo>
                  <a:pt x="0" y="0"/>
                </a:lnTo>
                <a:lnTo>
                  <a:pt x="88" y="14"/>
                </a:lnTo>
                <a:lnTo>
                  <a:pt x="120" y="24"/>
                </a:lnTo>
                <a:lnTo>
                  <a:pt x="154" y="38"/>
                </a:lnTo>
                <a:lnTo>
                  <a:pt x="176" y="60"/>
                </a:lnTo>
                <a:lnTo>
                  <a:pt x="202" y="92"/>
                </a:lnTo>
                <a:lnTo>
                  <a:pt x="214" y="130"/>
                </a:lnTo>
                <a:lnTo>
                  <a:pt x="221" y="170"/>
                </a:lnTo>
                <a:lnTo>
                  <a:pt x="225" y="209"/>
                </a:lnTo>
                <a:lnTo>
                  <a:pt x="227" y="243"/>
                </a:lnTo>
                <a:lnTo>
                  <a:pt x="221" y="293"/>
                </a:lnTo>
                <a:lnTo>
                  <a:pt x="214" y="341"/>
                </a:lnTo>
                <a:lnTo>
                  <a:pt x="192" y="383"/>
                </a:lnTo>
                <a:lnTo>
                  <a:pt x="158" y="425"/>
                </a:lnTo>
                <a:lnTo>
                  <a:pt x="116" y="453"/>
                </a:lnTo>
                <a:lnTo>
                  <a:pt x="82" y="479"/>
                </a:lnTo>
                <a:lnTo>
                  <a:pt x="287" y="455"/>
                </a:lnTo>
                <a:lnTo>
                  <a:pt x="515" y="419"/>
                </a:lnTo>
                <a:lnTo>
                  <a:pt x="875" y="395"/>
                </a:lnTo>
                <a:lnTo>
                  <a:pt x="1175" y="371"/>
                </a:lnTo>
                <a:lnTo>
                  <a:pt x="1534" y="371"/>
                </a:lnTo>
                <a:lnTo>
                  <a:pt x="1930" y="383"/>
                </a:lnTo>
                <a:lnTo>
                  <a:pt x="2421" y="395"/>
                </a:lnTo>
                <a:lnTo>
                  <a:pt x="2889" y="431"/>
                </a:lnTo>
                <a:lnTo>
                  <a:pt x="3081" y="467"/>
                </a:lnTo>
                <a:lnTo>
                  <a:pt x="3135" y="475"/>
                </a:lnTo>
                <a:lnTo>
                  <a:pt x="3195" y="477"/>
                </a:lnTo>
                <a:lnTo>
                  <a:pt x="3236" y="467"/>
                </a:lnTo>
                <a:lnTo>
                  <a:pt x="3272" y="431"/>
                </a:lnTo>
                <a:lnTo>
                  <a:pt x="3292" y="387"/>
                </a:lnTo>
                <a:lnTo>
                  <a:pt x="3302" y="349"/>
                </a:lnTo>
                <a:lnTo>
                  <a:pt x="3306" y="307"/>
                </a:lnTo>
                <a:lnTo>
                  <a:pt x="3298" y="231"/>
                </a:lnTo>
                <a:lnTo>
                  <a:pt x="3282" y="183"/>
                </a:lnTo>
                <a:lnTo>
                  <a:pt x="3258" y="134"/>
                </a:lnTo>
                <a:lnTo>
                  <a:pt x="3236" y="102"/>
                </a:lnTo>
                <a:lnTo>
                  <a:pt x="3211" y="76"/>
                </a:lnTo>
                <a:lnTo>
                  <a:pt x="3173" y="50"/>
                </a:lnTo>
                <a:lnTo>
                  <a:pt x="3129" y="36"/>
                </a:lnTo>
              </a:path>
            </a:pathLst>
          </a:custGeom>
          <a:solidFill>
            <a:srgbClr val="FFFFCC"/>
          </a:solidFill>
          <a:ln w="50800" cap="rnd">
            <a:solidFill>
              <a:srgbClr val="000000"/>
            </a:solidFill>
            <a:round/>
            <a:headEnd/>
            <a:tailEnd/>
          </a:ln>
        </p:spPr>
        <p:txBody>
          <a:bodyPr/>
          <a:lstStyle/>
          <a:p>
            <a:endParaRPr lang="en-US"/>
          </a:p>
        </p:txBody>
      </p:sp>
      <p:sp>
        <p:nvSpPr>
          <p:cNvPr id="22536" name="Rectangle 9"/>
          <p:cNvSpPr>
            <a:spLocks noChangeArrowheads="1"/>
          </p:cNvSpPr>
          <p:nvPr/>
        </p:nvSpPr>
        <p:spPr bwMode="auto">
          <a:xfrm>
            <a:off x="1752600" y="1981200"/>
            <a:ext cx="6057900" cy="1622879"/>
          </a:xfrm>
          <a:prstGeom prst="rect">
            <a:avLst/>
          </a:prstGeom>
          <a:noFill/>
          <a:ln w="12700">
            <a:noFill/>
            <a:miter lim="800000"/>
            <a:headEnd/>
            <a:tailEnd/>
          </a:ln>
        </p:spPr>
        <p:txBody>
          <a:bodyPr lIns="46038" tIns="23812" rIns="46038" bIns="23812">
            <a:spAutoFit/>
          </a:bodyPr>
          <a:lstStyle/>
          <a:p>
            <a:pPr algn="l" defTabSz="228600" eaLnBrk="0" hangingPunct="0">
              <a:lnSpc>
                <a:spcPct val="90000"/>
              </a:lnSpc>
              <a:spcBef>
                <a:spcPct val="50000"/>
              </a:spcBef>
            </a:pPr>
            <a:r>
              <a:rPr lang="en-US" sz="2000" dirty="0">
                <a:latin typeface="+mn-lt"/>
              </a:rPr>
              <a:t>The CALLER will:</a:t>
            </a:r>
          </a:p>
          <a:p>
            <a:pPr marL="342900" lvl="1" indent="-114300" algn="l" defTabSz="228600" eaLnBrk="0" hangingPunct="0">
              <a:lnSpc>
                <a:spcPct val="90000"/>
              </a:lnSpc>
              <a:spcBef>
                <a:spcPct val="50000"/>
              </a:spcBef>
            </a:pPr>
            <a:r>
              <a:rPr lang="en-US" sz="2000" dirty="0">
                <a:latin typeface="+mn-lt"/>
              </a:rPr>
              <a:t>• Push </a:t>
            </a:r>
            <a:r>
              <a:rPr lang="en-US" sz="2000" dirty="0" err="1">
                <a:latin typeface="+mn-lt"/>
              </a:rPr>
              <a:t>args</a:t>
            </a:r>
            <a:r>
              <a:rPr lang="en-US" sz="2000" dirty="0">
                <a:latin typeface="+mn-lt"/>
              </a:rPr>
              <a:t> onto stack, in reverse order.</a:t>
            </a:r>
          </a:p>
          <a:p>
            <a:pPr marL="342900" lvl="1" indent="-114300" algn="l" defTabSz="228600" eaLnBrk="0" hangingPunct="0">
              <a:lnSpc>
                <a:spcPct val="90000"/>
              </a:lnSpc>
              <a:spcBef>
                <a:spcPct val="50000"/>
              </a:spcBef>
            </a:pPr>
            <a:r>
              <a:rPr lang="en-US" sz="2000" dirty="0">
                <a:latin typeface="+mn-lt"/>
              </a:rPr>
              <a:t>• Branch to </a:t>
            </a:r>
            <a:r>
              <a:rPr lang="en-US" sz="2000" dirty="0" err="1">
                <a:latin typeface="+mn-lt"/>
              </a:rPr>
              <a:t>callee</a:t>
            </a:r>
            <a:r>
              <a:rPr lang="en-US" sz="2000" dirty="0">
                <a:latin typeface="+mn-lt"/>
              </a:rPr>
              <a:t>, putting return address into LP.</a:t>
            </a:r>
          </a:p>
          <a:p>
            <a:pPr marL="342900" lvl="1" indent="-114300" algn="l" defTabSz="228600" eaLnBrk="0" hangingPunct="0">
              <a:lnSpc>
                <a:spcPct val="90000"/>
              </a:lnSpc>
              <a:spcBef>
                <a:spcPct val="50000"/>
              </a:spcBef>
            </a:pPr>
            <a:r>
              <a:rPr lang="en-US" sz="2000" dirty="0">
                <a:latin typeface="+mn-lt"/>
              </a:rPr>
              <a:t>• Remove </a:t>
            </a:r>
            <a:r>
              <a:rPr lang="en-US" sz="2000" dirty="0" err="1">
                <a:latin typeface="+mn-lt"/>
              </a:rPr>
              <a:t>args</a:t>
            </a:r>
            <a:r>
              <a:rPr lang="en-US" sz="2000" dirty="0">
                <a:latin typeface="+mn-lt"/>
              </a:rPr>
              <a:t> from stack on return.</a:t>
            </a:r>
            <a:endParaRPr lang="en-US" sz="1800" dirty="0">
              <a:latin typeface="+mn-lt"/>
            </a:endParaRPr>
          </a:p>
        </p:txBody>
      </p:sp>
      <p:sp>
        <p:nvSpPr>
          <p:cNvPr id="22537" name="Rectangle 10"/>
          <p:cNvSpPr>
            <a:spLocks noChangeArrowheads="1"/>
          </p:cNvSpPr>
          <p:nvPr/>
        </p:nvSpPr>
        <p:spPr bwMode="auto">
          <a:xfrm>
            <a:off x="2209800" y="3873500"/>
            <a:ext cx="6413500" cy="2071688"/>
          </a:xfrm>
          <a:prstGeom prst="rect">
            <a:avLst/>
          </a:prstGeom>
          <a:noFill/>
          <a:ln w="12700">
            <a:noFill/>
            <a:miter lim="800000"/>
            <a:headEnd/>
            <a:tailEnd/>
          </a:ln>
        </p:spPr>
        <p:txBody>
          <a:bodyPr lIns="90488" tIns="44450" rIns="90488" bIns="44450">
            <a:spAutoFit/>
          </a:bodyPr>
          <a:lstStyle/>
          <a:p>
            <a:pPr algn="l" eaLnBrk="0" hangingPunct="0">
              <a:lnSpc>
                <a:spcPct val="90000"/>
              </a:lnSpc>
              <a:spcBef>
                <a:spcPct val="50000"/>
              </a:spcBef>
            </a:pPr>
            <a:r>
              <a:rPr lang="en-US" sz="2000" dirty="0">
                <a:latin typeface="+mn-lt"/>
              </a:rPr>
              <a:t>The CALLEE will:</a:t>
            </a:r>
          </a:p>
          <a:p>
            <a:pPr lvl="1" algn="l" eaLnBrk="0" hangingPunct="0">
              <a:lnSpc>
                <a:spcPct val="90000"/>
              </a:lnSpc>
              <a:spcBef>
                <a:spcPct val="50000"/>
              </a:spcBef>
            </a:pPr>
            <a:r>
              <a:rPr lang="en-US" sz="2000" dirty="0">
                <a:latin typeface="+mn-lt"/>
              </a:rPr>
              <a:t>• Perform promised computation, leaving result in R0.</a:t>
            </a:r>
          </a:p>
          <a:p>
            <a:pPr lvl="1" algn="l" eaLnBrk="0" hangingPunct="0">
              <a:lnSpc>
                <a:spcPct val="90000"/>
              </a:lnSpc>
              <a:spcBef>
                <a:spcPct val="50000"/>
              </a:spcBef>
            </a:pPr>
            <a:r>
              <a:rPr lang="en-US" sz="2000" dirty="0">
                <a:latin typeface="+mn-lt"/>
              </a:rPr>
              <a:t>• Branch to return address.</a:t>
            </a:r>
          </a:p>
          <a:p>
            <a:pPr lvl="1" algn="l" eaLnBrk="0" hangingPunct="0">
              <a:lnSpc>
                <a:spcPct val="90000"/>
              </a:lnSpc>
              <a:spcBef>
                <a:spcPct val="50000"/>
              </a:spcBef>
            </a:pPr>
            <a:r>
              <a:rPr lang="en-US" sz="2000" dirty="0">
                <a:latin typeface="+mn-lt"/>
              </a:rPr>
              <a:t>• Leave stacked data intact, including stacked </a:t>
            </a:r>
            <a:r>
              <a:rPr lang="en-US" sz="2000" dirty="0" err="1">
                <a:latin typeface="+mn-lt"/>
              </a:rPr>
              <a:t>args</a:t>
            </a:r>
            <a:r>
              <a:rPr lang="en-US" sz="2000" dirty="0">
                <a:latin typeface="+mn-lt"/>
              </a:rPr>
              <a:t>.</a:t>
            </a:r>
          </a:p>
          <a:p>
            <a:pPr lvl="1" algn="l" eaLnBrk="0" hangingPunct="0">
              <a:lnSpc>
                <a:spcPct val="90000"/>
              </a:lnSpc>
              <a:spcBef>
                <a:spcPct val="50000"/>
              </a:spcBef>
            </a:pPr>
            <a:r>
              <a:rPr lang="en-US" sz="2000" dirty="0">
                <a:latin typeface="+mn-lt"/>
              </a:rPr>
              <a:t>• Leave </a:t>
            </a:r>
            <a:r>
              <a:rPr lang="en-US" sz="2000" dirty="0" err="1">
                <a:latin typeface="+mn-lt"/>
              </a:rPr>
              <a:t>regs</a:t>
            </a:r>
            <a:r>
              <a:rPr lang="en-US" sz="2000" dirty="0">
                <a:latin typeface="+mn-lt"/>
              </a:rPr>
              <a:t> (except R0) unchanged.</a:t>
            </a: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6">
                                            <p:txEl>
                                              <p:pRg st="0" end="0"/>
                                            </p:txEl>
                                          </p:spTgt>
                                        </p:tgtEl>
                                        <p:attrNameLst>
                                          <p:attrName>style.visibility</p:attrName>
                                        </p:attrNameLst>
                                      </p:cBhvr>
                                      <p:to>
                                        <p:strVal val="visible"/>
                                      </p:to>
                                    </p:set>
                                    <p:animEffect transition="in" filter="dissolve">
                                      <p:cBhvr>
                                        <p:cTn id="7" dur="500"/>
                                        <p:tgtEl>
                                          <p:spTgt spid="225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6">
                                            <p:txEl>
                                              <p:pRg st="1" end="1"/>
                                            </p:txEl>
                                          </p:spTgt>
                                        </p:tgtEl>
                                        <p:attrNameLst>
                                          <p:attrName>style.visibility</p:attrName>
                                        </p:attrNameLst>
                                      </p:cBhvr>
                                      <p:to>
                                        <p:strVal val="visible"/>
                                      </p:to>
                                    </p:set>
                                    <p:animEffect transition="in" filter="dissolve">
                                      <p:cBhvr>
                                        <p:cTn id="12" dur="500"/>
                                        <p:tgtEl>
                                          <p:spTgt spid="225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6">
                                            <p:txEl>
                                              <p:pRg st="2" end="2"/>
                                            </p:txEl>
                                          </p:spTgt>
                                        </p:tgtEl>
                                        <p:attrNameLst>
                                          <p:attrName>style.visibility</p:attrName>
                                        </p:attrNameLst>
                                      </p:cBhvr>
                                      <p:to>
                                        <p:strVal val="visible"/>
                                      </p:to>
                                    </p:set>
                                    <p:animEffect transition="in" filter="dissolve">
                                      <p:cBhvr>
                                        <p:cTn id="17" dur="500"/>
                                        <p:tgtEl>
                                          <p:spTgt spid="225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6">
                                            <p:txEl>
                                              <p:pRg st="3" end="3"/>
                                            </p:txEl>
                                          </p:spTgt>
                                        </p:tgtEl>
                                        <p:attrNameLst>
                                          <p:attrName>style.visibility</p:attrName>
                                        </p:attrNameLst>
                                      </p:cBhvr>
                                      <p:to>
                                        <p:strVal val="visible"/>
                                      </p:to>
                                    </p:set>
                                    <p:animEffect transition="in" filter="dissolve">
                                      <p:cBhvr>
                                        <p:cTn id="22" dur="500"/>
                                        <p:tgtEl>
                                          <p:spTgt spid="225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537">
                                            <p:txEl>
                                              <p:pRg st="0" end="0"/>
                                            </p:txEl>
                                          </p:spTgt>
                                        </p:tgtEl>
                                        <p:attrNameLst>
                                          <p:attrName>style.visibility</p:attrName>
                                        </p:attrNameLst>
                                      </p:cBhvr>
                                      <p:to>
                                        <p:strVal val="visible"/>
                                      </p:to>
                                    </p:set>
                                    <p:animEffect transition="in" filter="dissolve">
                                      <p:cBhvr>
                                        <p:cTn id="27" dur="500"/>
                                        <p:tgtEl>
                                          <p:spTgt spid="2253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537">
                                            <p:txEl>
                                              <p:pRg st="1" end="1"/>
                                            </p:txEl>
                                          </p:spTgt>
                                        </p:tgtEl>
                                        <p:attrNameLst>
                                          <p:attrName>style.visibility</p:attrName>
                                        </p:attrNameLst>
                                      </p:cBhvr>
                                      <p:to>
                                        <p:strVal val="visible"/>
                                      </p:to>
                                    </p:set>
                                    <p:animEffect transition="in" filter="dissolve">
                                      <p:cBhvr>
                                        <p:cTn id="32" dur="500"/>
                                        <p:tgtEl>
                                          <p:spTgt spid="2253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537">
                                            <p:txEl>
                                              <p:pRg st="2" end="2"/>
                                            </p:txEl>
                                          </p:spTgt>
                                        </p:tgtEl>
                                        <p:attrNameLst>
                                          <p:attrName>style.visibility</p:attrName>
                                        </p:attrNameLst>
                                      </p:cBhvr>
                                      <p:to>
                                        <p:strVal val="visible"/>
                                      </p:to>
                                    </p:set>
                                    <p:animEffect transition="in" filter="dissolve">
                                      <p:cBhvr>
                                        <p:cTn id="37" dur="500"/>
                                        <p:tgtEl>
                                          <p:spTgt spid="2253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537">
                                            <p:txEl>
                                              <p:pRg st="3" end="3"/>
                                            </p:txEl>
                                          </p:spTgt>
                                        </p:tgtEl>
                                        <p:attrNameLst>
                                          <p:attrName>style.visibility</p:attrName>
                                        </p:attrNameLst>
                                      </p:cBhvr>
                                      <p:to>
                                        <p:strVal val="visible"/>
                                      </p:to>
                                    </p:set>
                                    <p:animEffect transition="in" filter="dissolve">
                                      <p:cBhvr>
                                        <p:cTn id="42" dur="500"/>
                                        <p:tgtEl>
                                          <p:spTgt spid="2253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537">
                                            <p:txEl>
                                              <p:pRg st="4" end="4"/>
                                            </p:txEl>
                                          </p:spTgt>
                                        </p:tgtEl>
                                        <p:attrNameLst>
                                          <p:attrName>style.visibility</p:attrName>
                                        </p:attrNameLst>
                                      </p:cBhvr>
                                      <p:to>
                                        <p:strVal val="visible"/>
                                      </p:to>
                                    </p:set>
                                    <p:animEffect transition="in" filter="dissolve">
                                      <p:cBhvr>
                                        <p:cTn id="47" dur="500"/>
                                        <p:tgtEl>
                                          <p:spTgt spid="225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build="p" bldLvl="2"/>
      <p:bldP spid="22537"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362200" y="3505200"/>
            <a:ext cx="1524000" cy="2133600"/>
            <a:chOff x="1488" y="2208"/>
            <a:chExt cx="960" cy="1344"/>
          </a:xfrm>
        </p:grpSpPr>
        <p:sp>
          <p:nvSpPr>
            <p:cNvPr id="23567" name="Rectangle 17"/>
            <p:cNvSpPr>
              <a:spLocks noChangeArrowheads="1"/>
            </p:cNvSpPr>
            <p:nvPr/>
          </p:nvSpPr>
          <p:spPr bwMode="auto">
            <a:xfrm>
              <a:off x="1488" y="3360"/>
              <a:ext cx="912" cy="192"/>
            </a:xfrm>
            <a:prstGeom prst="rect">
              <a:avLst/>
            </a:prstGeom>
            <a:solidFill>
              <a:srgbClr val="FFFF00"/>
            </a:solidFill>
            <a:ln w="9525">
              <a:noFill/>
              <a:miter lim="800000"/>
              <a:headEnd/>
              <a:tailEnd/>
            </a:ln>
          </p:spPr>
          <p:txBody>
            <a:bodyPr anchor="ctr">
              <a:spAutoFit/>
            </a:bodyPr>
            <a:lstStyle/>
            <a:p>
              <a:endParaRPr lang="en-US"/>
            </a:p>
          </p:txBody>
        </p:sp>
        <p:sp>
          <p:nvSpPr>
            <p:cNvPr id="23568" name="Rectangle 16"/>
            <p:cNvSpPr>
              <a:spLocks noChangeArrowheads="1"/>
            </p:cNvSpPr>
            <p:nvPr/>
          </p:nvSpPr>
          <p:spPr bwMode="auto">
            <a:xfrm>
              <a:off x="1536" y="2208"/>
              <a:ext cx="912" cy="192"/>
            </a:xfrm>
            <a:prstGeom prst="rect">
              <a:avLst/>
            </a:prstGeom>
            <a:solidFill>
              <a:srgbClr val="FFFF00"/>
            </a:solidFill>
            <a:ln w="9525">
              <a:noFill/>
              <a:miter lim="800000"/>
              <a:headEnd/>
              <a:tailEnd/>
            </a:ln>
          </p:spPr>
          <p:txBody>
            <a:bodyPr anchor="ctr">
              <a:spAutoFit/>
            </a:bodyPr>
            <a:lstStyle/>
            <a:p>
              <a:endParaRPr lang="en-US"/>
            </a:p>
          </p:txBody>
        </p:sp>
      </p:grpSp>
      <p:sp>
        <p:nvSpPr>
          <p:cNvPr id="23554" name="Rectangle 2"/>
          <p:cNvSpPr>
            <a:spLocks noGrp="1" noChangeArrowheads="1"/>
          </p:cNvSpPr>
          <p:nvPr>
            <p:ph type="title"/>
          </p:nvPr>
        </p:nvSpPr>
        <p:spPr/>
        <p:txBody>
          <a:bodyPr>
            <a:normAutofit/>
          </a:bodyPr>
          <a:lstStyle/>
          <a:p>
            <a:pPr eaLnBrk="1" hangingPunct="1"/>
            <a:r>
              <a:rPr lang="en-US" dirty="0"/>
              <a:t>Procedure Linkage Templates</a:t>
            </a:r>
            <a:endParaRPr lang="en-US" sz="2000" dirty="0"/>
          </a:p>
        </p:txBody>
      </p:sp>
      <p:grpSp>
        <p:nvGrpSpPr>
          <p:cNvPr id="3" name="Group 13"/>
          <p:cNvGrpSpPr>
            <a:grpSpLocks/>
          </p:cNvGrpSpPr>
          <p:nvPr/>
        </p:nvGrpSpPr>
        <p:grpSpPr bwMode="auto">
          <a:xfrm>
            <a:off x="304800" y="1447800"/>
            <a:ext cx="8839200" cy="1416050"/>
            <a:chOff x="192" y="912"/>
            <a:chExt cx="5568" cy="892"/>
          </a:xfrm>
        </p:grpSpPr>
        <p:sp>
          <p:nvSpPr>
            <p:cNvPr id="683012" name="Text Box 4"/>
            <p:cNvSpPr txBox="1">
              <a:spLocks noChangeArrowheads="1"/>
            </p:cNvSpPr>
            <p:nvPr/>
          </p:nvSpPr>
          <p:spPr bwMode="auto">
            <a:xfrm>
              <a:off x="192" y="1088"/>
              <a:ext cx="922" cy="448"/>
            </a:xfrm>
            <a:prstGeom prst="rect">
              <a:avLst/>
            </a:prstGeom>
            <a:solidFill>
              <a:schemeClr val="accent1"/>
            </a:solidFill>
            <a:ln w="9525">
              <a:solidFill>
                <a:schemeClr val="accent1">
                  <a:lumMod val="50000"/>
                </a:schemeClr>
              </a:solidFill>
              <a:miter lim="800000"/>
              <a:headEnd/>
              <a:tailEnd/>
            </a:ln>
            <a:effectLst/>
          </p:spPr>
          <p:txBody>
            <a:bodyPr>
              <a:spAutoFit/>
            </a:bodyPr>
            <a:lstStyle/>
            <a:p>
              <a:pPr algn="ctr" eaLnBrk="0" hangingPunct="0">
                <a:defRPr/>
              </a:pPr>
              <a:r>
                <a:rPr lang="en-US" sz="2000" b="1" dirty="0">
                  <a:solidFill>
                    <a:schemeClr val="bg1"/>
                  </a:solidFill>
                  <a:latin typeface="+mn-lt"/>
                  <a:cs typeface="Consolas" pitchFamily="49" charset="0"/>
                </a:rPr>
                <a:t>Calling Sequence</a:t>
              </a:r>
            </a:p>
          </p:txBody>
        </p:sp>
        <p:sp>
          <p:nvSpPr>
            <p:cNvPr id="23564" name="Text Box 9"/>
            <p:cNvSpPr txBox="1">
              <a:spLocks noChangeArrowheads="1"/>
            </p:cNvSpPr>
            <p:nvPr/>
          </p:nvSpPr>
          <p:spPr bwMode="auto">
            <a:xfrm>
              <a:off x="1180" y="912"/>
              <a:ext cx="4580" cy="892"/>
            </a:xfrm>
            <a:prstGeom prst="rect">
              <a:avLst/>
            </a:prstGeom>
            <a:noFill/>
            <a:ln w="9525">
              <a:noFill/>
              <a:miter lim="800000"/>
              <a:headEnd/>
              <a:tailEnd/>
            </a:ln>
          </p:spPr>
          <p:txBody>
            <a:bodyPr>
              <a:spAutoFit/>
            </a:bodyPr>
            <a:lstStyle/>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PUSH(</a:t>
              </a:r>
              <a:r>
                <a:rPr lang="en-US" sz="1600" dirty="0" err="1">
                  <a:solidFill>
                    <a:srgbClr val="CC0000"/>
                  </a:solidFill>
                  <a:latin typeface="Consolas" pitchFamily="49" charset="0"/>
                  <a:cs typeface="Consolas" pitchFamily="49" charset="0"/>
                </a:rPr>
                <a:t>arg</a:t>
              </a:r>
              <a:r>
                <a:rPr lang="en-US" sz="1600" baseline="-25000" dirty="0" err="1">
                  <a:solidFill>
                    <a:srgbClr val="CC0000"/>
                  </a:solidFill>
                  <a:latin typeface="Consolas" pitchFamily="49" charset="0"/>
                  <a:cs typeface="Consolas" pitchFamily="49" charset="0"/>
                </a:rPr>
                <a:t>n</a:t>
              </a:r>
              <a:r>
                <a:rPr lang="en-US" sz="1600" dirty="0">
                  <a:solidFill>
                    <a:srgbClr val="CC0000"/>
                  </a:solidFill>
                  <a:latin typeface="Consolas" pitchFamily="49" charset="0"/>
                  <a:cs typeface="Consolas" pitchFamily="49" charset="0"/>
                </a:rPr>
                <a:t>)	// push </a:t>
              </a:r>
              <a:r>
                <a:rPr lang="en-US" sz="1600" dirty="0" err="1">
                  <a:solidFill>
                    <a:srgbClr val="CC0000"/>
                  </a:solidFill>
                  <a:latin typeface="Consolas" pitchFamily="49" charset="0"/>
                  <a:cs typeface="Consolas" pitchFamily="49" charset="0"/>
                </a:rPr>
                <a:t>args</a:t>
              </a:r>
              <a:r>
                <a:rPr lang="en-US" sz="1600" dirty="0">
                  <a:solidFill>
                    <a:srgbClr val="CC0000"/>
                  </a:solidFill>
                  <a:latin typeface="Consolas" pitchFamily="49" charset="0"/>
                  <a:cs typeface="Consolas" pitchFamily="49" charset="0"/>
                </a:rPr>
                <a:t>, last </a:t>
              </a:r>
              <a:r>
                <a:rPr lang="en-US" sz="1600" dirty="0" err="1">
                  <a:solidFill>
                    <a:srgbClr val="CC0000"/>
                  </a:solidFill>
                  <a:latin typeface="Consolas" pitchFamily="49" charset="0"/>
                  <a:cs typeface="Consolas" pitchFamily="49" charset="0"/>
                </a:rPr>
                <a:t>arg</a:t>
              </a:r>
              <a:r>
                <a:rPr lang="en-US" sz="1600" dirty="0">
                  <a:solidFill>
                    <a:srgbClr val="CC0000"/>
                  </a:solidFill>
                  <a:latin typeface="Consolas" pitchFamily="49" charset="0"/>
                  <a:cs typeface="Consolas" pitchFamily="49" charset="0"/>
                </a:rPr>
                <a:t> first</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			</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PUSH(arg</a:t>
              </a:r>
              <a:r>
                <a:rPr lang="en-US" sz="1600" baseline="-25000" dirty="0">
                  <a:solidFill>
                    <a:srgbClr val="CC0000"/>
                  </a:solidFill>
                  <a:latin typeface="Consolas" pitchFamily="49" charset="0"/>
                  <a:cs typeface="Consolas" pitchFamily="49" charset="0"/>
                </a:rPr>
                <a:t>1</a:t>
              </a:r>
              <a:r>
                <a:rPr lang="en-US" sz="1600" dirty="0">
                  <a:solidFill>
                    <a:srgbClr val="CC0000"/>
                  </a:solidFill>
                  <a:latin typeface="Consolas" pitchFamily="49" charset="0"/>
                  <a:cs typeface="Consolas" pitchFamily="49" charset="0"/>
                </a:rPr>
                <a:t>) </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a:t>
              </a:r>
              <a:r>
                <a:rPr lang="en-US" sz="1600">
                  <a:solidFill>
                    <a:srgbClr val="CC0000"/>
                  </a:solidFill>
                  <a:latin typeface="Consolas" pitchFamily="49" charset="0"/>
                  <a:cs typeface="Consolas" pitchFamily="49" charset="0"/>
                </a:rPr>
                <a:t>BR(f</a:t>
              </a:r>
              <a:r>
                <a:rPr lang="en-US" sz="1600" dirty="0">
                  <a:solidFill>
                    <a:srgbClr val="CC0000"/>
                  </a:solidFill>
                  <a:latin typeface="Consolas" pitchFamily="49" charset="0"/>
                  <a:cs typeface="Consolas" pitchFamily="49" charset="0"/>
                </a:rPr>
                <a:t>, LP)	// Call f.</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DEALLOCATE(n)	// Clean up!</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	// (f</a:t>
              </a:r>
              <a:r>
                <a:rPr lang="ja-JP" altLang="en-US" sz="1600" dirty="0">
                  <a:solidFill>
                    <a:srgbClr val="CC0000"/>
                  </a:solidFill>
                  <a:latin typeface="Consolas" pitchFamily="49" charset="0"/>
                  <a:cs typeface="Consolas" pitchFamily="49" charset="0"/>
                </a:rPr>
                <a:t>’</a:t>
              </a:r>
              <a:r>
                <a:rPr lang="en-US" altLang="ja-JP" sz="1600" dirty="0">
                  <a:solidFill>
                    <a:srgbClr val="CC0000"/>
                  </a:solidFill>
                  <a:latin typeface="Consolas" pitchFamily="49" charset="0"/>
                  <a:cs typeface="Consolas" pitchFamily="49" charset="0"/>
                </a:rPr>
                <a:t>s return value in r0)</a:t>
              </a:r>
              <a:endParaRPr lang="en-US" sz="1600" dirty="0">
                <a:solidFill>
                  <a:srgbClr val="CC0000"/>
                </a:solidFill>
                <a:latin typeface="Consolas" pitchFamily="49" charset="0"/>
                <a:cs typeface="Consolas" pitchFamily="49" charset="0"/>
              </a:endParaRPr>
            </a:p>
          </p:txBody>
        </p:sp>
      </p:grpSp>
      <p:grpSp>
        <p:nvGrpSpPr>
          <p:cNvPr id="4" name="Group 15"/>
          <p:cNvGrpSpPr>
            <a:grpSpLocks/>
          </p:cNvGrpSpPr>
          <p:nvPr/>
        </p:nvGrpSpPr>
        <p:grpSpPr bwMode="auto">
          <a:xfrm>
            <a:off x="349250" y="4908553"/>
            <a:ext cx="8826500" cy="1425576"/>
            <a:chOff x="220" y="3092"/>
            <a:chExt cx="5560" cy="898"/>
          </a:xfrm>
        </p:grpSpPr>
        <p:sp>
          <p:nvSpPr>
            <p:cNvPr id="23562" name="Text Box 10"/>
            <p:cNvSpPr txBox="1">
              <a:spLocks noChangeArrowheads="1"/>
            </p:cNvSpPr>
            <p:nvPr/>
          </p:nvSpPr>
          <p:spPr bwMode="auto">
            <a:xfrm>
              <a:off x="1200" y="3092"/>
              <a:ext cx="4580" cy="898"/>
            </a:xfrm>
            <a:prstGeom prst="rect">
              <a:avLst/>
            </a:prstGeom>
            <a:noFill/>
            <a:ln w="9525">
              <a:noFill/>
              <a:miter lim="800000"/>
              <a:headEnd/>
              <a:tailEnd/>
            </a:ln>
          </p:spPr>
          <p:txBody>
            <a:bodyPr>
              <a:spAutoFit/>
            </a:bodyPr>
            <a:lstStyle/>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 return value in R0</a:t>
              </a:r>
              <a:r>
                <a:rPr lang="is-IS" sz="1600" dirty="0">
                  <a:solidFill>
                    <a:srgbClr val="CC0000"/>
                  </a:solidFill>
                  <a:latin typeface="Consolas" pitchFamily="49" charset="0"/>
                  <a:cs typeface="Consolas" pitchFamily="49" charset="0"/>
                </a:rPr>
                <a:t>…</a:t>
              </a:r>
            </a:p>
            <a:p>
              <a:pPr algn="l" eaLnBrk="0" hangingPunct="0">
                <a:lnSpc>
                  <a:spcPct val="90000"/>
                </a:lnSpc>
                <a:tabLst>
                  <a:tab pos="3597275" algn="l"/>
                </a:tabLst>
              </a:pPr>
              <a:r>
                <a:rPr lang="is-IS" sz="1600" dirty="0">
                  <a:solidFill>
                    <a:srgbClr val="CC0000"/>
                  </a:solidFill>
                  <a:latin typeface="Consolas" pitchFamily="49" charset="0"/>
                  <a:cs typeface="Consolas" pitchFamily="49" charset="0"/>
                </a:rPr>
                <a:t>    </a:t>
              </a:r>
              <a:r>
                <a:rPr lang="en-US" sz="1600" dirty="0">
                  <a:solidFill>
                    <a:srgbClr val="CC0000"/>
                  </a:solidFill>
                  <a:latin typeface="Consolas" pitchFamily="49" charset="0"/>
                  <a:cs typeface="Consolas" pitchFamily="49" charset="0"/>
                </a:rPr>
                <a:t>(pop other </a:t>
              </a:r>
              <a:r>
                <a:rPr lang="en-US" sz="1600" dirty="0" err="1">
                  <a:solidFill>
                    <a:srgbClr val="CC0000"/>
                  </a:solidFill>
                  <a:latin typeface="Consolas" pitchFamily="49" charset="0"/>
                  <a:cs typeface="Consolas" pitchFamily="49" charset="0"/>
                </a:rPr>
                <a:t>regs</a:t>
              </a:r>
              <a:r>
                <a:rPr lang="en-US" sz="1600" dirty="0">
                  <a:solidFill>
                    <a:srgbClr val="CC0000"/>
                  </a:solidFill>
                  <a:latin typeface="Consolas" pitchFamily="49" charset="0"/>
                  <a:cs typeface="Consolas" pitchFamily="49" charset="0"/>
                </a:rPr>
                <a:t>)	// restore </a:t>
              </a:r>
              <a:r>
                <a:rPr lang="en-US" sz="1600" dirty="0" err="1">
                  <a:solidFill>
                    <a:srgbClr val="CC0000"/>
                  </a:solidFill>
                  <a:latin typeface="Consolas" pitchFamily="49" charset="0"/>
                  <a:cs typeface="Consolas" pitchFamily="49" charset="0"/>
                </a:rPr>
                <a:t>regs</a:t>
              </a:r>
              <a:endParaRPr lang="en-US" sz="1600" dirty="0">
                <a:solidFill>
                  <a:srgbClr val="CC0000"/>
                </a:solidFill>
                <a:latin typeface="Consolas" pitchFamily="49" charset="0"/>
                <a:cs typeface="Consolas" pitchFamily="49" charset="0"/>
              </a:endParaRP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MOVE(BP,SP)	// strip locals, etc</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POP(BP)	// restore CALLER</a:t>
              </a:r>
              <a:r>
                <a:rPr lang="ja-JP" altLang="en-US" sz="1600">
                  <a:solidFill>
                    <a:srgbClr val="CC0000"/>
                  </a:solidFill>
                  <a:latin typeface="Consolas" pitchFamily="49" charset="0"/>
                  <a:cs typeface="Consolas" pitchFamily="49" charset="0"/>
                </a:rPr>
                <a:t>’</a:t>
              </a:r>
              <a:r>
                <a:rPr lang="en-US" altLang="ja-JP" sz="1600" dirty="0">
                  <a:solidFill>
                    <a:srgbClr val="CC0000"/>
                  </a:solidFill>
                  <a:latin typeface="Consolas" pitchFamily="49" charset="0"/>
                  <a:cs typeface="Consolas" pitchFamily="49" charset="0"/>
                </a:rPr>
                <a:t>s linkage</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POP(LP)	// (the return address)</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JMP(LP)	// return.</a:t>
              </a:r>
            </a:p>
          </p:txBody>
        </p:sp>
        <p:sp>
          <p:nvSpPr>
            <p:cNvPr id="683014" name="Text Box 6"/>
            <p:cNvSpPr txBox="1">
              <a:spLocks noChangeArrowheads="1"/>
            </p:cNvSpPr>
            <p:nvPr/>
          </p:nvSpPr>
          <p:spPr bwMode="auto">
            <a:xfrm>
              <a:off x="220" y="3312"/>
              <a:ext cx="922" cy="448"/>
            </a:xfrm>
            <a:prstGeom prst="rect">
              <a:avLst/>
            </a:prstGeom>
            <a:solidFill>
              <a:schemeClr val="accent1"/>
            </a:solidFill>
            <a:ln w="9525">
              <a:solidFill>
                <a:schemeClr val="accent1">
                  <a:lumMod val="50000"/>
                </a:schemeClr>
              </a:solidFill>
              <a:miter lim="800000"/>
              <a:headEnd/>
              <a:tailEnd/>
            </a:ln>
            <a:effectLst/>
          </p:spPr>
          <p:txBody>
            <a:bodyPr>
              <a:spAutoFit/>
            </a:bodyPr>
            <a:lstStyle/>
            <a:p>
              <a:pPr algn="ctr" eaLnBrk="0" hangingPunct="0">
                <a:defRPr/>
              </a:pPr>
              <a:r>
                <a:rPr lang="en-US" sz="2000" b="1" dirty="0">
                  <a:solidFill>
                    <a:schemeClr val="bg1"/>
                  </a:solidFill>
                  <a:latin typeface="+mn-lt"/>
                  <a:cs typeface="Consolas" pitchFamily="49" charset="0"/>
                </a:rPr>
                <a:t>Exit</a:t>
              </a:r>
              <a:br>
                <a:rPr lang="en-US" sz="2000" b="1" dirty="0">
                  <a:solidFill>
                    <a:schemeClr val="bg1"/>
                  </a:solidFill>
                  <a:latin typeface="+mn-lt"/>
                  <a:cs typeface="Consolas" pitchFamily="49" charset="0"/>
                </a:rPr>
              </a:br>
              <a:r>
                <a:rPr lang="en-US" sz="2000" b="1" dirty="0">
                  <a:solidFill>
                    <a:schemeClr val="bg1"/>
                  </a:solidFill>
                  <a:latin typeface="+mn-lt"/>
                  <a:cs typeface="Consolas" pitchFamily="49" charset="0"/>
                </a:rPr>
                <a:t>Sequence</a:t>
              </a:r>
            </a:p>
          </p:txBody>
        </p:sp>
      </p:grpSp>
      <p:grpSp>
        <p:nvGrpSpPr>
          <p:cNvPr id="5" name="Group 14"/>
          <p:cNvGrpSpPr>
            <a:grpSpLocks/>
          </p:cNvGrpSpPr>
          <p:nvPr/>
        </p:nvGrpSpPr>
        <p:grpSpPr bwMode="auto">
          <a:xfrm>
            <a:off x="304800" y="3048000"/>
            <a:ext cx="8870950" cy="1195388"/>
            <a:chOff x="192" y="1920"/>
            <a:chExt cx="5588" cy="753"/>
          </a:xfrm>
        </p:grpSpPr>
        <p:sp>
          <p:nvSpPr>
            <p:cNvPr id="683013" name="Text Box 5"/>
            <p:cNvSpPr txBox="1">
              <a:spLocks noChangeArrowheads="1"/>
            </p:cNvSpPr>
            <p:nvPr/>
          </p:nvSpPr>
          <p:spPr bwMode="auto">
            <a:xfrm>
              <a:off x="192" y="2016"/>
              <a:ext cx="922" cy="448"/>
            </a:xfrm>
            <a:prstGeom prst="rect">
              <a:avLst/>
            </a:prstGeom>
            <a:solidFill>
              <a:schemeClr val="accent1"/>
            </a:solidFill>
            <a:ln w="9525">
              <a:solidFill>
                <a:schemeClr val="accent1">
                  <a:lumMod val="50000"/>
                </a:schemeClr>
              </a:solidFill>
              <a:miter lim="800000"/>
              <a:headEnd/>
              <a:tailEnd/>
            </a:ln>
            <a:effectLst/>
          </p:spPr>
          <p:txBody>
            <a:bodyPr>
              <a:spAutoFit/>
            </a:bodyPr>
            <a:lstStyle/>
            <a:p>
              <a:pPr algn="ctr" eaLnBrk="0" hangingPunct="0">
                <a:defRPr/>
              </a:pPr>
              <a:r>
                <a:rPr lang="en-US" sz="2000" b="1" dirty="0">
                  <a:solidFill>
                    <a:schemeClr val="bg1"/>
                  </a:solidFill>
                  <a:latin typeface="+mn-lt"/>
                  <a:cs typeface="Consolas" pitchFamily="49" charset="0"/>
                </a:rPr>
                <a:t>Entry Sequence</a:t>
              </a:r>
            </a:p>
          </p:txBody>
        </p:sp>
        <p:sp>
          <p:nvSpPr>
            <p:cNvPr id="23560" name="Text Box 11"/>
            <p:cNvSpPr txBox="1">
              <a:spLocks noChangeArrowheads="1"/>
            </p:cNvSpPr>
            <p:nvPr/>
          </p:nvSpPr>
          <p:spPr bwMode="auto">
            <a:xfrm>
              <a:off x="1200" y="1920"/>
              <a:ext cx="4580" cy="753"/>
            </a:xfrm>
            <a:prstGeom prst="rect">
              <a:avLst/>
            </a:prstGeom>
            <a:noFill/>
            <a:ln w="9525">
              <a:noFill/>
              <a:miter lim="800000"/>
              <a:headEnd/>
              <a:tailEnd/>
            </a:ln>
          </p:spPr>
          <p:txBody>
            <a:bodyPr>
              <a:spAutoFit/>
            </a:bodyPr>
            <a:lstStyle/>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f:  PUSH(LP)	// Save LP and BP</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PUSH(BP)	// in case we make new calls.</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MOVE(SP,BP)	// set BP=frame base</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ALLOCATE(</a:t>
              </a:r>
              <a:r>
                <a:rPr lang="en-US" sz="1600" dirty="0" err="1">
                  <a:solidFill>
                    <a:srgbClr val="CC0000"/>
                  </a:solidFill>
                  <a:latin typeface="Consolas" pitchFamily="49" charset="0"/>
                  <a:cs typeface="Consolas" pitchFamily="49" charset="0"/>
                </a:rPr>
                <a:t>nlocals</a:t>
              </a:r>
              <a:r>
                <a:rPr lang="en-US" sz="1600" dirty="0">
                  <a:solidFill>
                    <a:srgbClr val="CC0000"/>
                  </a:solidFill>
                  <a:latin typeface="Consolas" pitchFamily="49" charset="0"/>
                  <a:cs typeface="Consolas" pitchFamily="49" charset="0"/>
                </a:rPr>
                <a:t>)	// allocate locals</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(push other </a:t>
              </a:r>
              <a:r>
                <a:rPr lang="en-US" sz="1600" dirty="0" err="1">
                  <a:solidFill>
                    <a:srgbClr val="CC0000"/>
                  </a:solidFill>
                  <a:latin typeface="Consolas" pitchFamily="49" charset="0"/>
                  <a:cs typeface="Consolas" pitchFamily="49" charset="0"/>
                </a:rPr>
                <a:t>regs</a:t>
              </a:r>
              <a:r>
                <a:rPr lang="en-US" sz="1600" dirty="0">
                  <a:solidFill>
                    <a:srgbClr val="CC0000"/>
                  </a:solidFill>
                  <a:latin typeface="Consolas" pitchFamily="49" charset="0"/>
                  <a:cs typeface="Consolas" pitchFamily="49" charset="0"/>
                </a:rPr>
                <a:t>)	// preserve any </a:t>
              </a:r>
              <a:r>
                <a:rPr lang="en-US" sz="1600" dirty="0" err="1">
                  <a:solidFill>
                    <a:srgbClr val="CC0000"/>
                  </a:solidFill>
                  <a:latin typeface="Consolas" pitchFamily="49" charset="0"/>
                  <a:cs typeface="Consolas" pitchFamily="49" charset="0"/>
                </a:rPr>
                <a:t>regs</a:t>
              </a:r>
              <a:r>
                <a:rPr lang="en-US" sz="1600" dirty="0">
                  <a:solidFill>
                    <a:srgbClr val="CC0000"/>
                  </a:solidFill>
                  <a:latin typeface="Consolas" pitchFamily="49" charset="0"/>
                  <a:cs typeface="Consolas" pitchFamily="49" charset="0"/>
                </a:rPr>
                <a:t> used</a:t>
              </a:r>
            </a:p>
          </p:txBody>
        </p:sp>
      </p:grpSp>
      <p:sp>
        <p:nvSpPr>
          <p:cNvPr id="23566" name="Text Box 8"/>
          <p:cNvSpPr txBox="1">
            <a:spLocks noChangeArrowheads="1"/>
          </p:cNvSpPr>
          <p:nvPr/>
        </p:nvSpPr>
        <p:spPr bwMode="auto">
          <a:xfrm>
            <a:off x="3733800" y="5410200"/>
            <a:ext cx="1828800" cy="584775"/>
          </a:xfrm>
          <a:prstGeom prst="rect">
            <a:avLst/>
          </a:prstGeom>
          <a:noFill/>
          <a:ln w="9525">
            <a:noFill/>
            <a:miter lim="800000"/>
            <a:headEnd/>
            <a:tailEnd/>
          </a:ln>
        </p:spPr>
        <p:txBody>
          <a:bodyPr wrap="square">
            <a:spAutoFit/>
          </a:bodyPr>
          <a:lstStyle/>
          <a:p>
            <a:pPr algn="ctr" eaLnBrk="0" hangingPunct="0"/>
            <a:r>
              <a:rPr lang="en-US" sz="1600" dirty="0">
                <a:latin typeface="+mj-lt"/>
              </a:rPr>
              <a:t>Why no DEALLOCATE?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7" name="Rectangle 15"/>
          <p:cNvSpPr>
            <a:spLocks noChangeArrowheads="1"/>
          </p:cNvSpPr>
          <p:nvPr/>
        </p:nvSpPr>
        <p:spPr bwMode="auto">
          <a:xfrm>
            <a:off x="4494856" y="3203232"/>
            <a:ext cx="1676400" cy="685800"/>
          </a:xfrm>
          <a:prstGeom prst="rect">
            <a:avLst/>
          </a:prstGeom>
          <a:solidFill>
            <a:schemeClr val="accent1">
              <a:lumMod val="60000"/>
              <a:lumOff val="40000"/>
            </a:schemeClr>
          </a:solidFill>
          <a:ln w="9525">
            <a:solidFill>
              <a:schemeClr val="accent1">
                <a:lumMod val="50000"/>
              </a:schemeClr>
            </a:solidFill>
            <a:miter lim="800000"/>
            <a:headEnd/>
            <a:tailEnd/>
          </a:ln>
        </p:spPr>
        <p:txBody>
          <a:bodyPr anchor="ctr">
            <a:spAutoFit/>
          </a:bodyPr>
          <a:lstStyle/>
          <a:p>
            <a:endParaRPr lang="en-US"/>
          </a:p>
        </p:txBody>
      </p:sp>
      <p:sp>
        <p:nvSpPr>
          <p:cNvPr id="684046" name="Rectangle 14"/>
          <p:cNvSpPr>
            <a:spLocks noChangeArrowheads="1"/>
          </p:cNvSpPr>
          <p:nvPr/>
        </p:nvSpPr>
        <p:spPr bwMode="auto">
          <a:xfrm>
            <a:off x="4494856" y="5242729"/>
            <a:ext cx="1524000" cy="1219200"/>
          </a:xfrm>
          <a:prstGeom prst="rect">
            <a:avLst/>
          </a:prstGeom>
          <a:solidFill>
            <a:schemeClr val="accent1">
              <a:lumMod val="60000"/>
              <a:lumOff val="40000"/>
            </a:schemeClr>
          </a:solidFill>
          <a:ln w="9525">
            <a:solidFill>
              <a:schemeClr val="accent1">
                <a:lumMod val="50000"/>
              </a:schemeClr>
            </a:solidFill>
            <a:miter lim="800000"/>
            <a:headEnd/>
            <a:tailEnd/>
          </a:ln>
        </p:spPr>
        <p:txBody>
          <a:bodyPr anchor="ctr">
            <a:spAutoFit/>
          </a:bodyPr>
          <a:lstStyle/>
          <a:p>
            <a:endParaRPr lang="en-US"/>
          </a:p>
        </p:txBody>
      </p:sp>
      <p:sp>
        <p:nvSpPr>
          <p:cNvPr id="684045" name="Rectangle 13"/>
          <p:cNvSpPr>
            <a:spLocks noChangeArrowheads="1"/>
          </p:cNvSpPr>
          <p:nvPr/>
        </p:nvSpPr>
        <p:spPr bwMode="auto">
          <a:xfrm>
            <a:off x="4495800" y="1066800"/>
            <a:ext cx="1524000" cy="990600"/>
          </a:xfrm>
          <a:prstGeom prst="rect">
            <a:avLst/>
          </a:prstGeom>
          <a:solidFill>
            <a:schemeClr val="accent1">
              <a:lumMod val="60000"/>
              <a:lumOff val="40000"/>
            </a:schemeClr>
          </a:solidFill>
          <a:ln w="9525">
            <a:solidFill>
              <a:schemeClr val="accent1">
                <a:lumMod val="50000"/>
              </a:schemeClr>
            </a:solidFill>
            <a:miter lim="800000"/>
            <a:headEnd/>
            <a:tailEnd/>
          </a:ln>
        </p:spPr>
        <p:txBody>
          <a:bodyPr anchor="ctr">
            <a:spAutoFit/>
          </a:bodyPr>
          <a:lstStyle/>
          <a:p>
            <a:endParaRPr lang="en-US"/>
          </a:p>
        </p:txBody>
      </p:sp>
      <p:sp>
        <p:nvSpPr>
          <p:cNvPr id="24580" name="Rectangle 2"/>
          <p:cNvSpPr>
            <a:spLocks noGrp="1" noChangeArrowheads="1"/>
          </p:cNvSpPr>
          <p:nvPr>
            <p:ph type="title"/>
          </p:nvPr>
        </p:nvSpPr>
        <p:spPr/>
        <p:txBody>
          <a:bodyPr/>
          <a:lstStyle/>
          <a:p>
            <a:pPr eaLnBrk="1" hangingPunct="1"/>
            <a:r>
              <a:rPr lang="en-US" dirty="0"/>
              <a:t>Putting It All Together: Factorial</a:t>
            </a:r>
          </a:p>
        </p:txBody>
      </p:sp>
      <p:sp>
        <p:nvSpPr>
          <p:cNvPr id="12" name="Rectangle 3"/>
          <p:cNvSpPr>
            <a:spLocks noChangeArrowheads="1"/>
          </p:cNvSpPr>
          <p:nvPr/>
        </p:nvSpPr>
        <p:spPr bwMode="auto">
          <a:xfrm>
            <a:off x="381000" y="1828800"/>
            <a:ext cx="3124200" cy="2218043"/>
          </a:xfrm>
          <a:prstGeom prst="rect">
            <a:avLst/>
          </a:prstGeom>
          <a:noFill/>
          <a:ln w="12700">
            <a:noFill/>
            <a:miter lim="800000"/>
            <a:headEnd/>
            <a:tailEnd/>
          </a:ln>
        </p:spPr>
        <p:txBody>
          <a:bodyPr wrap="square" lIns="90488" tIns="44450" rIns="90488" bIns="44450">
            <a:spAutoFit/>
          </a:bodyPr>
          <a:lstStyle/>
          <a:p>
            <a:pPr algn="l" eaLnBrk="0" hangingPunct="0">
              <a:lnSpc>
                <a:spcPct val="11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fact(</a:t>
            </a: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n)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p>
        </p:txBody>
      </p:sp>
      <p:sp>
        <p:nvSpPr>
          <p:cNvPr id="24581" name="Rectangle 3"/>
          <p:cNvSpPr>
            <a:spLocks noChangeArrowheads="1"/>
          </p:cNvSpPr>
          <p:nvPr/>
        </p:nvSpPr>
        <p:spPr bwMode="auto">
          <a:xfrm>
            <a:off x="3581400" y="1066800"/>
            <a:ext cx="5257800" cy="5695407"/>
          </a:xfrm>
          <a:prstGeom prst="rect">
            <a:avLst/>
          </a:prstGeom>
          <a:noFill/>
          <a:ln w="12700">
            <a:noFill/>
            <a:miter lim="800000"/>
            <a:headEnd/>
            <a:tailEnd/>
          </a:ln>
        </p:spPr>
        <p:txBody>
          <a:bodyPr wrap="square" lIns="90488" tIns="44450" rIns="90488" bIns="44450">
            <a:spAutoFit/>
          </a:bodyPr>
          <a:lstStyle/>
          <a:p>
            <a:pPr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fact:	PUSH(LP)			// save linkages</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PUSH(BP)</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MOVE(SP,BP)		// new frame base</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PUSH(r1)			// preserve </a:t>
            </a:r>
            <a:r>
              <a:rPr lang="en-US" sz="1600" dirty="0" err="1">
                <a:latin typeface="Consolas" pitchFamily="49" charset="0"/>
                <a:cs typeface="Consolas" pitchFamily="49" charset="0"/>
              </a:rPr>
              <a:t>regs</a:t>
            </a:r>
            <a:endParaRPr lang="en-US" sz="1600" dirty="0">
              <a:latin typeface="Consolas" pitchFamily="49" charset="0"/>
              <a:cs typeface="Consolas" pitchFamily="49" charset="0"/>
            </a:endParaRP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LD(BP,-12,r1)	// r1 </a:t>
            </a:r>
            <a:r>
              <a:rPr lang="en-US" sz="1600" dirty="0">
                <a:latin typeface="Consolas" pitchFamily="49" charset="0"/>
                <a:cs typeface="Consolas" pitchFamily="49" charset="0"/>
                <a:sym typeface="Wingdings" pitchFamily="2" charset="2"/>
              </a:rPr>
              <a:t></a:t>
            </a:r>
            <a:r>
              <a:rPr lang="en-US" sz="1600" dirty="0">
                <a:latin typeface="Consolas" pitchFamily="49" charset="0"/>
                <a:cs typeface="Consolas" pitchFamily="49" charset="0"/>
              </a:rPr>
              <a:t> n</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CMPLEC(r1,0,r0)	// if (n &gt; 0)</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BT(r0,else)</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a:p>
            <a:pPr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		SUBC(r1,1,r1)	// r1 </a:t>
            </a:r>
            <a:r>
              <a:rPr lang="en-US" sz="1600" dirty="0">
                <a:latin typeface="Consolas" pitchFamily="49" charset="0"/>
                <a:cs typeface="Consolas" pitchFamily="49" charset="0"/>
                <a:sym typeface="Wingdings" pitchFamily="2" charset="2"/>
              </a:rPr>
              <a:t></a:t>
            </a:r>
            <a:r>
              <a:rPr lang="en-US" sz="1600" dirty="0">
                <a:latin typeface="Consolas" pitchFamily="49" charset="0"/>
                <a:cs typeface="Consolas" pitchFamily="49" charset="0"/>
              </a:rPr>
              <a:t> (n-1)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PUSH(r1)			// push arg1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BR(</a:t>
            </a:r>
            <a:r>
              <a:rPr lang="en-US" sz="1600" dirty="0" err="1">
                <a:latin typeface="Consolas" pitchFamily="49" charset="0"/>
                <a:cs typeface="Consolas" pitchFamily="49" charset="0"/>
              </a:rPr>
              <a:t>fact,LP</a:t>
            </a:r>
            <a:r>
              <a:rPr lang="en-US" sz="1600" dirty="0">
                <a:latin typeface="Consolas" pitchFamily="49" charset="0"/>
                <a:cs typeface="Consolas" pitchFamily="49" charset="0"/>
              </a:rPr>
              <a:t>)		// fact(n-1)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DEALLOCATE(1)	// pop arg1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LD(BP,-12,r1)	/</a:t>
            </a:r>
            <a:r>
              <a:rPr lang="en-US" sz="1600">
                <a:latin typeface="Consolas" pitchFamily="49" charset="0"/>
                <a:cs typeface="Consolas" pitchFamily="49" charset="0"/>
              </a:rPr>
              <a:t>/ r1 </a:t>
            </a:r>
            <a:r>
              <a:rPr lang="en-US" sz="1600">
                <a:latin typeface="Consolas" pitchFamily="49" charset="0"/>
                <a:cs typeface="Consolas" pitchFamily="49" charset="0"/>
                <a:sym typeface="Wingdings" pitchFamily="2" charset="2"/>
              </a:rPr>
              <a:t></a:t>
            </a:r>
            <a:r>
              <a:rPr lang="en-US" sz="1600">
                <a:latin typeface="Consolas" pitchFamily="49" charset="0"/>
                <a:cs typeface="Consolas" pitchFamily="49" charset="0"/>
              </a:rPr>
              <a:t> </a:t>
            </a:r>
            <a:r>
              <a:rPr lang="en-US" sz="1600" dirty="0">
                <a:latin typeface="Consolas" pitchFamily="49" charset="0"/>
                <a:cs typeface="Consolas" pitchFamily="49" charset="0"/>
              </a:rPr>
              <a:t>n</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MUL(r1,r0,r0)	// r0 </a:t>
            </a:r>
            <a:r>
              <a:rPr lang="en-US" sz="1600" dirty="0">
                <a:latin typeface="Consolas" pitchFamily="49" charset="0"/>
                <a:cs typeface="Consolas" pitchFamily="49" charset="0"/>
                <a:sym typeface="Wingdings" pitchFamily="2" charset="2"/>
              </a:rPr>
              <a:t></a:t>
            </a:r>
            <a:r>
              <a:rPr lang="en-US" sz="1600" dirty="0">
                <a:latin typeface="Consolas" pitchFamily="49" charset="0"/>
                <a:cs typeface="Consolas" pitchFamily="49" charset="0"/>
              </a:rPr>
              <a:t> n*fact(n-1)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BR(rtn)</a:t>
            </a:r>
          </a:p>
          <a:p>
            <a:pPr marL="1588"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a:p>
            <a:pPr marL="1588"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else:	CMOVE(1,r0)		// return 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a:p>
            <a:pPr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err="1">
                <a:latin typeface="Consolas" pitchFamily="49" charset="0"/>
                <a:cs typeface="Consolas" pitchFamily="49" charset="0"/>
              </a:rPr>
              <a:t>rtn</a:t>
            </a:r>
            <a:r>
              <a:rPr lang="en-US" sz="1600" dirty="0">
                <a:latin typeface="Consolas" pitchFamily="49" charset="0"/>
                <a:cs typeface="Consolas" pitchFamily="49" charset="0"/>
              </a:rPr>
              <a:t>:		POP(r1)			// restore </a:t>
            </a:r>
            <a:r>
              <a:rPr lang="en-US" sz="1600" dirty="0" err="1">
                <a:latin typeface="Consolas" pitchFamily="49" charset="0"/>
                <a:cs typeface="Consolas" pitchFamily="49" charset="0"/>
              </a:rPr>
              <a:t>regs</a:t>
            </a:r>
            <a:endParaRPr lang="en-US" sz="1600" dirty="0">
              <a:latin typeface="Consolas" pitchFamily="49" charset="0"/>
              <a:cs typeface="Consolas" pitchFamily="49" charset="0"/>
            </a:endParaRP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MOVE(BP,SP)		// Why?</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POP(BP)			// restore links</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POP(LP)</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JMP(LP)			// return</a:t>
            </a:r>
          </a:p>
          <a:p>
            <a:pPr lvl="2" algn="l" eaLnBrk="0" latinLnBrk="1" hangingPunct="0">
              <a:lnSpc>
                <a:spcPct val="90000"/>
              </a:lnSpc>
              <a:spcBef>
                <a:spcPct val="5000"/>
              </a:spcBef>
              <a:tabLst>
                <a:tab pos="457200" algn="l"/>
                <a:tab pos="914400"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4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4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4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47" grpId="0" animBg="1"/>
      <p:bldP spid="684046" grpId="0" animBg="1"/>
      <p:bldP spid="6840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t>Recursion?</a:t>
            </a:r>
          </a:p>
        </p:txBody>
      </p:sp>
      <p:sp>
        <p:nvSpPr>
          <p:cNvPr id="25602" name="Rectangle 3"/>
          <p:cNvSpPr>
            <a:spLocks noChangeArrowheads="1"/>
          </p:cNvSpPr>
          <p:nvPr/>
        </p:nvSpPr>
        <p:spPr bwMode="auto">
          <a:xfrm>
            <a:off x="342558" y="1200090"/>
            <a:ext cx="3986213" cy="339067"/>
          </a:xfrm>
          <a:prstGeom prst="rect">
            <a:avLst/>
          </a:prstGeom>
          <a:noFill/>
          <a:ln w="12700">
            <a:noFill/>
            <a:miter lim="800000"/>
            <a:headEnd/>
            <a:tailEnd/>
          </a:ln>
        </p:spPr>
        <p:txBody>
          <a:bodyPr lIns="90488" tIns="44450" rIns="90488" bIns="44450">
            <a:spAutoFit/>
          </a:bodyPr>
          <a:lstStyle/>
          <a:p>
            <a:pPr algn="l" eaLnBrk="0" hangingPunct="0">
              <a:lnSpc>
                <a:spcPct val="90000"/>
              </a:lnSpc>
              <a:spcBef>
                <a:spcPct val="50000"/>
              </a:spcBef>
            </a:pPr>
            <a:r>
              <a:rPr lang="en-US" dirty="0">
                <a:latin typeface="+mj-lt"/>
              </a:rPr>
              <a:t>Of course!</a:t>
            </a:r>
          </a:p>
        </p:txBody>
      </p:sp>
      <p:grpSp>
        <p:nvGrpSpPr>
          <p:cNvPr id="2" name="Group 32"/>
          <p:cNvGrpSpPr>
            <a:grpSpLocks/>
          </p:cNvGrpSpPr>
          <p:nvPr/>
        </p:nvGrpSpPr>
        <p:grpSpPr bwMode="auto">
          <a:xfrm>
            <a:off x="4572000" y="304800"/>
            <a:ext cx="4953000" cy="6324600"/>
            <a:chOff x="336" y="192"/>
            <a:chExt cx="3120" cy="3984"/>
          </a:xfrm>
        </p:grpSpPr>
        <p:sp>
          <p:nvSpPr>
            <p:cNvPr id="25805" name="Rectangle 33"/>
            <p:cNvSpPr>
              <a:spLocks noChangeArrowheads="1"/>
            </p:cNvSpPr>
            <p:nvPr/>
          </p:nvSpPr>
          <p:spPr bwMode="auto">
            <a:xfrm>
              <a:off x="336" y="192"/>
              <a:ext cx="3120" cy="3984"/>
            </a:xfrm>
            <a:prstGeom prst="rect">
              <a:avLst/>
            </a:prstGeom>
            <a:noFill/>
            <a:ln w="9525">
              <a:noFill/>
              <a:miter lim="800000"/>
              <a:headEnd/>
              <a:tailEnd/>
            </a:ln>
          </p:spPr>
          <p:txBody>
            <a:bodyPr wrap="none" anchor="ctr"/>
            <a:lstStyle/>
            <a:p>
              <a:endParaRPr lang="en-US"/>
            </a:p>
          </p:txBody>
        </p:sp>
        <p:grpSp>
          <p:nvGrpSpPr>
            <p:cNvPr id="3" name="Group 34"/>
            <p:cNvGrpSpPr>
              <a:grpSpLocks/>
            </p:cNvGrpSpPr>
            <p:nvPr/>
          </p:nvGrpSpPr>
          <p:grpSpPr bwMode="auto">
            <a:xfrm>
              <a:off x="1248" y="480"/>
              <a:ext cx="1008" cy="3552"/>
              <a:chOff x="1248" y="480"/>
              <a:chExt cx="1008" cy="3552"/>
            </a:xfrm>
          </p:grpSpPr>
          <p:sp>
            <p:nvSpPr>
              <p:cNvPr id="25807" name="Rectangle 35"/>
              <p:cNvSpPr>
                <a:spLocks noChangeArrowheads="1"/>
              </p:cNvSpPr>
              <p:nvPr/>
            </p:nvSpPr>
            <p:spPr bwMode="auto">
              <a:xfrm>
                <a:off x="1248" y="624"/>
                <a:ext cx="1008" cy="3264"/>
              </a:xfrm>
              <a:prstGeom prst="rect">
                <a:avLst/>
              </a:prstGeom>
              <a:solidFill>
                <a:srgbClr val="CCFFFF"/>
              </a:solidFill>
              <a:ln w="9525">
                <a:solidFill>
                  <a:schemeClr val="tx1"/>
                </a:solidFill>
                <a:miter lim="800000"/>
                <a:headEnd/>
                <a:tailEnd/>
              </a:ln>
            </p:spPr>
            <p:txBody>
              <a:bodyPr wrap="none" anchor="ctr"/>
              <a:lstStyle/>
              <a:p>
                <a:endParaRPr lang="en-US"/>
              </a:p>
            </p:txBody>
          </p:sp>
          <p:grpSp>
            <p:nvGrpSpPr>
              <p:cNvPr id="4" name="Group 36"/>
              <p:cNvGrpSpPr>
                <a:grpSpLocks/>
              </p:cNvGrpSpPr>
              <p:nvPr/>
            </p:nvGrpSpPr>
            <p:grpSpPr bwMode="auto">
              <a:xfrm>
                <a:off x="1248" y="480"/>
                <a:ext cx="1008" cy="192"/>
                <a:chOff x="1632" y="480"/>
                <a:chExt cx="1008" cy="192"/>
              </a:xfrm>
            </p:grpSpPr>
            <p:grpSp>
              <p:nvGrpSpPr>
                <p:cNvPr id="5" name="Group 37"/>
                <p:cNvGrpSpPr>
                  <a:grpSpLocks/>
                </p:cNvGrpSpPr>
                <p:nvPr/>
              </p:nvGrpSpPr>
              <p:grpSpPr bwMode="auto">
                <a:xfrm>
                  <a:off x="1632" y="480"/>
                  <a:ext cx="1008" cy="192"/>
                  <a:chOff x="1632" y="432"/>
                  <a:chExt cx="1008" cy="192"/>
                </a:xfrm>
              </p:grpSpPr>
              <p:sp>
                <p:nvSpPr>
                  <p:cNvPr id="25818" name="Freeform 38"/>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25819" name="Rectangle 39"/>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25816" name="Line 40"/>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25817" name="Line 41"/>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nvGrpSpPr>
              <p:cNvPr id="6" name="Group 42"/>
              <p:cNvGrpSpPr>
                <a:grpSpLocks/>
              </p:cNvGrpSpPr>
              <p:nvPr/>
            </p:nvGrpSpPr>
            <p:grpSpPr bwMode="auto">
              <a:xfrm flipH="1" flipV="1">
                <a:off x="1248" y="3840"/>
                <a:ext cx="1008" cy="192"/>
                <a:chOff x="1632" y="480"/>
                <a:chExt cx="1008" cy="192"/>
              </a:xfrm>
            </p:grpSpPr>
            <p:grpSp>
              <p:nvGrpSpPr>
                <p:cNvPr id="7" name="Group 43"/>
                <p:cNvGrpSpPr>
                  <a:grpSpLocks/>
                </p:cNvGrpSpPr>
                <p:nvPr/>
              </p:nvGrpSpPr>
              <p:grpSpPr bwMode="auto">
                <a:xfrm>
                  <a:off x="1632" y="480"/>
                  <a:ext cx="1008" cy="192"/>
                  <a:chOff x="1632" y="432"/>
                  <a:chExt cx="1008" cy="192"/>
                </a:xfrm>
              </p:grpSpPr>
              <p:sp>
                <p:nvSpPr>
                  <p:cNvPr id="25813" name="Freeform 44"/>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25814" name="Rectangle 45"/>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25811" name="Line 46"/>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25812" name="Line 47"/>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grpSp>
      <p:grpSp>
        <p:nvGrpSpPr>
          <p:cNvPr id="8" name="Group 48"/>
          <p:cNvGrpSpPr>
            <a:grpSpLocks/>
          </p:cNvGrpSpPr>
          <p:nvPr/>
        </p:nvGrpSpPr>
        <p:grpSpPr bwMode="auto">
          <a:xfrm>
            <a:off x="5105400" y="990600"/>
            <a:ext cx="2514600" cy="609600"/>
            <a:chOff x="912" y="768"/>
            <a:chExt cx="1584" cy="384"/>
          </a:xfrm>
        </p:grpSpPr>
        <p:sp>
          <p:nvSpPr>
            <p:cNvPr id="25800" name="Line 49"/>
            <p:cNvSpPr>
              <a:spLocks noChangeShapeType="1"/>
            </p:cNvSpPr>
            <p:nvPr/>
          </p:nvSpPr>
          <p:spPr bwMode="auto">
            <a:xfrm>
              <a:off x="1488" y="864"/>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9" name="Group 50"/>
            <p:cNvGrpSpPr>
              <a:grpSpLocks/>
            </p:cNvGrpSpPr>
            <p:nvPr/>
          </p:nvGrpSpPr>
          <p:grpSpPr bwMode="auto">
            <a:xfrm>
              <a:off x="912" y="768"/>
              <a:ext cx="576" cy="384"/>
              <a:chOff x="912" y="768"/>
              <a:chExt cx="576" cy="384"/>
            </a:xfrm>
          </p:grpSpPr>
          <p:sp>
            <p:nvSpPr>
              <p:cNvPr id="25802" name="Rectangle 51"/>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803" name="Line 52"/>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804" name="Text Box 53"/>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grpSp>
        <p:nvGrpSpPr>
          <p:cNvPr id="10" name="Group 54"/>
          <p:cNvGrpSpPr>
            <a:grpSpLocks/>
          </p:cNvGrpSpPr>
          <p:nvPr/>
        </p:nvGrpSpPr>
        <p:grpSpPr bwMode="auto">
          <a:xfrm>
            <a:off x="4038600" y="685800"/>
            <a:ext cx="4953000" cy="2438400"/>
            <a:chOff x="0" y="432"/>
            <a:chExt cx="3120" cy="1536"/>
          </a:xfrm>
        </p:grpSpPr>
        <p:grpSp>
          <p:nvGrpSpPr>
            <p:cNvPr id="11" name="Group 55"/>
            <p:cNvGrpSpPr>
              <a:grpSpLocks/>
            </p:cNvGrpSpPr>
            <p:nvPr/>
          </p:nvGrpSpPr>
          <p:grpSpPr bwMode="auto">
            <a:xfrm>
              <a:off x="528" y="432"/>
              <a:ext cx="2160" cy="1536"/>
              <a:chOff x="768" y="528"/>
              <a:chExt cx="2160" cy="1536"/>
            </a:xfrm>
          </p:grpSpPr>
          <p:sp>
            <p:nvSpPr>
              <p:cNvPr id="25758" name="Rectangle 56"/>
              <p:cNvSpPr>
                <a:spLocks noChangeArrowheads="1"/>
              </p:cNvSpPr>
              <p:nvPr/>
            </p:nvSpPr>
            <p:spPr bwMode="auto">
              <a:xfrm>
                <a:off x="768" y="528"/>
                <a:ext cx="2160" cy="1536"/>
              </a:xfrm>
              <a:prstGeom prst="rect">
                <a:avLst/>
              </a:prstGeom>
              <a:noFill/>
              <a:ln w="9525">
                <a:noFill/>
                <a:miter lim="800000"/>
                <a:headEnd/>
                <a:tailEnd/>
              </a:ln>
            </p:spPr>
            <p:txBody>
              <a:bodyPr wrap="none" anchor="ctr"/>
              <a:lstStyle/>
              <a:p>
                <a:endParaRPr lang="en-US">
                  <a:latin typeface="+mn-lt"/>
                </a:endParaRPr>
              </a:p>
            </p:txBody>
          </p:sp>
          <p:grpSp>
            <p:nvGrpSpPr>
              <p:cNvPr id="12" name="Group 57"/>
              <p:cNvGrpSpPr>
                <a:grpSpLocks/>
              </p:cNvGrpSpPr>
              <p:nvPr/>
            </p:nvGrpSpPr>
            <p:grpSpPr bwMode="auto">
              <a:xfrm>
                <a:off x="912" y="720"/>
                <a:ext cx="1872" cy="1152"/>
                <a:chOff x="912" y="720"/>
                <a:chExt cx="1872" cy="1152"/>
              </a:xfrm>
            </p:grpSpPr>
            <p:sp>
              <p:nvSpPr>
                <p:cNvPr id="25760" name="Rectangle 58"/>
                <p:cNvSpPr>
                  <a:spLocks noChangeArrowheads="1"/>
                </p:cNvSpPr>
                <p:nvPr/>
              </p:nvSpPr>
              <p:spPr bwMode="auto">
                <a:xfrm>
                  <a:off x="1488" y="816"/>
                  <a:ext cx="1008" cy="768"/>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5761" name="Line 59"/>
                <p:cNvSpPr>
                  <a:spLocks noChangeShapeType="1"/>
                </p:cNvSpPr>
                <p:nvPr/>
              </p:nvSpPr>
              <p:spPr bwMode="auto">
                <a:xfrm>
                  <a:off x="1488" y="816"/>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13" name="Group 60"/>
                <p:cNvGrpSpPr>
                  <a:grpSpLocks/>
                </p:cNvGrpSpPr>
                <p:nvPr/>
              </p:nvGrpSpPr>
              <p:grpSpPr bwMode="auto">
                <a:xfrm>
                  <a:off x="1392" y="1104"/>
                  <a:ext cx="1200" cy="384"/>
                  <a:chOff x="1248" y="1248"/>
                  <a:chExt cx="1200" cy="384"/>
                </a:xfrm>
              </p:grpSpPr>
              <p:sp>
                <p:nvSpPr>
                  <p:cNvPr id="25794" name="Rectangle 6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4" name="Group 62"/>
                  <p:cNvGrpSpPr>
                    <a:grpSpLocks/>
                  </p:cNvGrpSpPr>
                  <p:nvPr/>
                </p:nvGrpSpPr>
                <p:grpSpPr bwMode="auto">
                  <a:xfrm>
                    <a:off x="1344" y="1336"/>
                    <a:ext cx="1008" cy="213"/>
                    <a:chOff x="1344" y="1336"/>
                    <a:chExt cx="1008" cy="213"/>
                  </a:xfrm>
                </p:grpSpPr>
                <p:grpSp>
                  <p:nvGrpSpPr>
                    <p:cNvPr id="15" name="Group 63"/>
                    <p:cNvGrpSpPr>
                      <a:grpSpLocks/>
                    </p:cNvGrpSpPr>
                    <p:nvPr/>
                  </p:nvGrpSpPr>
                  <p:grpSpPr bwMode="auto">
                    <a:xfrm>
                      <a:off x="1344" y="1344"/>
                      <a:ext cx="1008" cy="192"/>
                      <a:chOff x="1248" y="1344"/>
                      <a:chExt cx="1008" cy="192"/>
                    </a:xfrm>
                  </p:grpSpPr>
                  <p:sp>
                    <p:nvSpPr>
                      <p:cNvPr id="25798" name="Line 6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99" name="Line 6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97" name="Text Box 66"/>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16" name="Group 67"/>
                <p:cNvGrpSpPr>
                  <a:grpSpLocks/>
                </p:cNvGrpSpPr>
                <p:nvPr/>
              </p:nvGrpSpPr>
              <p:grpSpPr bwMode="auto">
                <a:xfrm>
                  <a:off x="1392" y="912"/>
                  <a:ext cx="1200" cy="384"/>
                  <a:chOff x="1248" y="1248"/>
                  <a:chExt cx="1200" cy="384"/>
                </a:xfrm>
              </p:grpSpPr>
              <p:sp>
                <p:nvSpPr>
                  <p:cNvPr id="25788" name="Rectangle 6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7" name="Group 69"/>
                  <p:cNvGrpSpPr>
                    <a:grpSpLocks/>
                  </p:cNvGrpSpPr>
                  <p:nvPr/>
                </p:nvGrpSpPr>
                <p:grpSpPr bwMode="auto">
                  <a:xfrm>
                    <a:off x="1344" y="1336"/>
                    <a:ext cx="1008" cy="213"/>
                    <a:chOff x="1344" y="1336"/>
                    <a:chExt cx="1008" cy="213"/>
                  </a:xfrm>
                </p:grpSpPr>
                <p:grpSp>
                  <p:nvGrpSpPr>
                    <p:cNvPr id="18" name="Group 70"/>
                    <p:cNvGrpSpPr>
                      <a:grpSpLocks/>
                    </p:cNvGrpSpPr>
                    <p:nvPr/>
                  </p:nvGrpSpPr>
                  <p:grpSpPr bwMode="auto">
                    <a:xfrm>
                      <a:off x="1344" y="1344"/>
                      <a:ext cx="1008" cy="192"/>
                      <a:chOff x="1248" y="1344"/>
                      <a:chExt cx="1008" cy="192"/>
                    </a:xfrm>
                  </p:grpSpPr>
                  <p:sp>
                    <p:nvSpPr>
                      <p:cNvPr id="25792" name="Line 7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93" name="Line 7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91" name="Text Box 73"/>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19" name="Group 74"/>
                <p:cNvGrpSpPr>
                  <a:grpSpLocks/>
                </p:cNvGrpSpPr>
                <p:nvPr/>
              </p:nvGrpSpPr>
              <p:grpSpPr bwMode="auto">
                <a:xfrm>
                  <a:off x="1392" y="1296"/>
                  <a:ext cx="1200" cy="384"/>
                  <a:chOff x="1248" y="1248"/>
                  <a:chExt cx="1200" cy="384"/>
                </a:xfrm>
              </p:grpSpPr>
              <p:sp>
                <p:nvSpPr>
                  <p:cNvPr id="25782" name="Rectangle 7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0" name="Group 76"/>
                  <p:cNvGrpSpPr>
                    <a:grpSpLocks/>
                  </p:cNvGrpSpPr>
                  <p:nvPr/>
                </p:nvGrpSpPr>
                <p:grpSpPr bwMode="auto">
                  <a:xfrm>
                    <a:off x="1344" y="1336"/>
                    <a:ext cx="1008" cy="213"/>
                    <a:chOff x="1344" y="1336"/>
                    <a:chExt cx="1008" cy="213"/>
                  </a:xfrm>
                </p:grpSpPr>
                <p:grpSp>
                  <p:nvGrpSpPr>
                    <p:cNvPr id="21" name="Group 77"/>
                    <p:cNvGrpSpPr>
                      <a:grpSpLocks/>
                    </p:cNvGrpSpPr>
                    <p:nvPr/>
                  </p:nvGrpSpPr>
                  <p:grpSpPr bwMode="auto">
                    <a:xfrm>
                      <a:off x="1344" y="1344"/>
                      <a:ext cx="1008" cy="192"/>
                      <a:chOff x="1248" y="1344"/>
                      <a:chExt cx="1008" cy="192"/>
                    </a:xfrm>
                  </p:grpSpPr>
                  <p:sp>
                    <p:nvSpPr>
                      <p:cNvPr id="25786" name="Line 7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87" name="Line 7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85" name="Text Box 80"/>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22" name="Group 81"/>
                <p:cNvGrpSpPr>
                  <a:grpSpLocks/>
                </p:cNvGrpSpPr>
                <p:nvPr/>
              </p:nvGrpSpPr>
              <p:grpSpPr bwMode="auto">
                <a:xfrm>
                  <a:off x="1392" y="720"/>
                  <a:ext cx="1200" cy="384"/>
                  <a:chOff x="1248" y="1248"/>
                  <a:chExt cx="1200" cy="384"/>
                </a:xfrm>
              </p:grpSpPr>
              <p:sp>
                <p:nvSpPr>
                  <p:cNvPr id="25776" name="Rectangle 8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3" name="Group 83"/>
                  <p:cNvGrpSpPr>
                    <a:grpSpLocks/>
                  </p:cNvGrpSpPr>
                  <p:nvPr/>
                </p:nvGrpSpPr>
                <p:grpSpPr bwMode="auto">
                  <a:xfrm>
                    <a:off x="1344" y="1336"/>
                    <a:ext cx="1008" cy="213"/>
                    <a:chOff x="1344" y="1336"/>
                    <a:chExt cx="1008" cy="213"/>
                  </a:xfrm>
                </p:grpSpPr>
                <p:grpSp>
                  <p:nvGrpSpPr>
                    <p:cNvPr id="24" name="Group 84"/>
                    <p:cNvGrpSpPr>
                      <a:grpSpLocks/>
                    </p:cNvGrpSpPr>
                    <p:nvPr/>
                  </p:nvGrpSpPr>
                  <p:grpSpPr bwMode="auto">
                    <a:xfrm>
                      <a:off x="1344" y="1344"/>
                      <a:ext cx="1008" cy="192"/>
                      <a:chOff x="1248" y="1344"/>
                      <a:chExt cx="1008" cy="192"/>
                    </a:xfrm>
                  </p:grpSpPr>
                  <p:sp>
                    <p:nvSpPr>
                      <p:cNvPr id="25780" name="Line 8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81" name="Line 8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79" name="Text Box 87"/>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3</a:t>
                      </a:r>
                    </a:p>
                  </p:txBody>
                </p:sp>
              </p:grpSp>
            </p:grpSp>
            <p:grpSp>
              <p:nvGrpSpPr>
                <p:cNvPr id="25" name="Group 88"/>
                <p:cNvGrpSpPr>
                  <a:grpSpLocks/>
                </p:cNvGrpSpPr>
                <p:nvPr/>
              </p:nvGrpSpPr>
              <p:grpSpPr bwMode="auto">
                <a:xfrm>
                  <a:off x="912" y="816"/>
                  <a:ext cx="576" cy="1056"/>
                  <a:chOff x="1008" y="912"/>
                  <a:chExt cx="576" cy="1056"/>
                </a:xfrm>
              </p:grpSpPr>
              <p:grpSp>
                <p:nvGrpSpPr>
                  <p:cNvPr id="26" name="Group 89"/>
                  <p:cNvGrpSpPr>
                    <a:grpSpLocks/>
                  </p:cNvGrpSpPr>
                  <p:nvPr/>
                </p:nvGrpSpPr>
                <p:grpSpPr bwMode="auto">
                  <a:xfrm>
                    <a:off x="1008" y="1392"/>
                    <a:ext cx="576" cy="384"/>
                    <a:chOff x="1056" y="1824"/>
                    <a:chExt cx="576" cy="384"/>
                  </a:xfrm>
                </p:grpSpPr>
                <p:sp>
                  <p:nvSpPr>
                    <p:cNvPr id="25773" name="Rectangle 90"/>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774" name="Line 91"/>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75" name="Text Box 92"/>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grpSp>
                <p:nvGrpSpPr>
                  <p:cNvPr id="27" name="Group 93"/>
                  <p:cNvGrpSpPr>
                    <a:grpSpLocks/>
                  </p:cNvGrpSpPr>
                  <p:nvPr/>
                </p:nvGrpSpPr>
                <p:grpSpPr bwMode="auto">
                  <a:xfrm>
                    <a:off x="1008" y="1584"/>
                    <a:ext cx="576" cy="384"/>
                    <a:chOff x="912" y="768"/>
                    <a:chExt cx="576" cy="384"/>
                  </a:xfrm>
                </p:grpSpPr>
                <p:sp>
                  <p:nvSpPr>
                    <p:cNvPr id="25770" name="Rectangle 94"/>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771" name="Line 95"/>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72" name="Text Box 96"/>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5769" name="Rectangle 97"/>
                  <p:cNvSpPr>
                    <a:spLocks noChangeArrowheads="1"/>
                  </p:cNvSpPr>
                  <p:nvPr/>
                </p:nvSpPr>
                <p:spPr bwMode="auto">
                  <a:xfrm>
                    <a:off x="1056" y="912"/>
                    <a:ext cx="528" cy="528"/>
                  </a:xfrm>
                  <a:prstGeom prst="rect">
                    <a:avLst/>
                  </a:prstGeom>
                  <a:solidFill>
                    <a:schemeClr val="bg1"/>
                  </a:solidFill>
                  <a:ln w="9525">
                    <a:noFill/>
                    <a:miter lim="800000"/>
                    <a:headEnd/>
                    <a:tailEnd/>
                  </a:ln>
                </p:spPr>
                <p:txBody>
                  <a:bodyPr wrap="none" anchor="ctr"/>
                  <a:lstStyle/>
                  <a:p>
                    <a:endParaRPr lang="en-US">
                      <a:latin typeface="+mn-lt"/>
                    </a:endParaRPr>
                  </a:p>
                </p:txBody>
              </p:sp>
            </p:grpSp>
          </p:grpSp>
        </p:grpSp>
        <p:grpSp>
          <p:nvGrpSpPr>
            <p:cNvPr id="28" name="Group 98"/>
            <p:cNvGrpSpPr>
              <a:grpSpLocks/>
            </p:cNvGrpSpPr>
            <p:nvPr/>
          </p:nvGrpSpPr>
          <p:grpSpPr bwMode="auto">
            <a:xfrm>
              <a:off x="0" y="432"/>
              <a:ext cx="3120" cy="1488"/>
              <a:chOff x="2160" y="288"/>
              <a:chExt cx="3120" cy="1488"/>
            </a:xfrm>
          </p:grpSpPr>
          <p:sp>
            <p:nvSpPr>
              <p:cNvPr id="25756" name="Rectangle 99"/>
              <p:cNvSpPr>
                <a:spLocks noChangeArrowheads="1"/>
              </p:cNvSpPr>
              <p:nvPr/>
            </p:nvSpPr>
            <p:spPr bwMode="auto">
              <a:xfrm>
                <a:off x="2160" y="288"/>
                <a:ext cx="3120" cy="1488"/>
              </a:xfrm>
              <a:prstGeom prst="rect">
                <a:avLst/>
              </a:prstGeom>
              <a:noFill/>
              <a:ln w="9525">
                <a:noFill/>
                <a:miter lim="800000"/>
                <a:headEnd/>
                <a:tailEnd/>
              </a:ln>
            </p:spPr>
            <p:txBody>
              <a:bodyPr wrap="none" anchor="ctr"/>
              <a:lstStyle/>
              <a:p>
                <a:endParaRPr lang="en-US">
                  <a:latin typeface="+mn-lt"/>
                </a:endParaRPr>
              </a:p>
            </p:txBody>
          </p:sp>
          <p:sp>
            <p:nvSpPr>
              <p:cNvPr id="25757" name="Text Box 100"/>
              <p:cNvSpPr txBox="1">
                <a:spLocks noChangeArrowheads="1"/>
              </p:cNvSpPr>
              <p:nvPr/>
            </p:nvSpPr>
            <p:spPr bwMode="auto">
              <a:xfrm>
                <a:off x="4464" y="817"/>
                <a:ext cx="494" cy="233"/>
              </a:xfrm>
              <a:prstGeom prst="rect">
                <a:avLst/>
              </a:prstGeom>
              <a:noFill/>
              <a:ln w="9525">
                <a:noFill/>
                <a:miter lim="800000"/>
                <a:headEnd/>
                <a:tailEnd/>
              </a:ln>
            </p:spPr>
            <p:txBody>
              <a:bodyPr wrap="none">
                <a:spAutoFit/>
              </a:bodyPr>
              <a:lstStyle/>
              <a:p>
                <a:pPr algn="l"/>
                <a:r>
                  <a:rPr lang="en-US">
                    <a:latin typeface="+mn-lt"/>
                  </a:rPr>
                  <a:t>fact(3)</a:t>
                </a:r>
              </a:p>
            </p:txBody>
          </p:sp>
        </p:grpSp>
      </p:grpSp>
      <p:grpSp>
        <p:nvGrpSpPr>
          <p:cNvPr id="29" name="Group 101"/>
          <p:cNvGrpSpPr>
            <a:grpSpLocks/>
          </p:cNvGrpSpPr>
          <p:nvPr/>
        </p:nvGrpSpPr>
        <p:grpSpPr bwMode="auto">
          <a:xfrm>
            <a:off x="4038600" y="1676400"/>
            <a:ext cx="4953000" cy="2514600"/>
            <a:chOff x="0" y="1056"/>
            <a:chExt cx="3120" cy="1584"/>
          </a:xfrm>
        </p:grpSpPr>
        <p:grpSp>
          <p:nvGrpSpPr>
            <p:cNvPr id="30" name="Group 102"/>
            <p:cNvGrpSpPr>
              <a:grpSpLocks/>
            </p:cNvGrpSpPr>
            <p:nvPr/>
          </p:nvGrpSpPr>
          <p:grpSpPr bwMode="auto">
            <a:xfrm>
              <a:off x="624" y="1056"/>
              <a:ext cx="2016" cy="1584"/>
              <a:chOff x="3360" y="1776"/>
              <a:chExt cx="2016" cy="1584"/>
            </a:xfrm>
          </p:grpSpPr>
          <p:grpSp>
            <p:nvGrpSpPr>
              <p:cNvPr id="31" name="Group 103"/>
              <p:cNvGrpSpPr>
                <a:grpSpLocks/>
              </p:cNvGrpSpPr>
              <p:nvPr/>
            </p:nvGrpSpPr>
            <p:grpSpPr bwMode="auto">
              <a:xfrm>
                <a:off x="3408" y="1872"/>
                <a:ext cx="1872" cy="1392"/>
                <a:chOff x="3408" y="1872"/>
                <a:chExt cx="1872" cy="1392"/>
              </a:xfrm>
            </p:grpSpPr>
            <p:sp>
              <p:nvSpPr>
                <p:cNvPr id="25715" name="Rectangle 104"/>
                <p:cNvSpPr>
                  <a:spLocks noChangeArrowheads="1"/>
                </p:cNvSpPr>
                <p:nvPr/>
              </p:nvSpPr>
              <p:spPr bwMode="auto">
                <a:xfrm>
                  <a:off x="3984" y="2208"/>
                  <a:ext cx="1008" cy="768"/>
                </a:xfrm>
                <a:prstGeom prst="rect">
                  <a:avLst/>
                </a:prstGeom>
                <a:solidFill>
                  <a:srgbClr val="FFCCFF"/>
                </a:solidFill>
                <a:ln w="9525">
                  <a:solidFill>
                    <a:schemeClr val="tx1"/>
                  </a:solidFill>
                  <a:miter lim="800000"/>
                  <a:headEnd/>
                  <a:tailEnd/>
                </a:ln>
              </p:spPr>
              <p:txBody>
                <a:bodyPr wrap="none" anchor="ctr"/>
                <a:lstStyle/>
                <a:p>
                  <a:endParaRPr lang="en-US">
                    <a:latin typeface="+mn-lt"/>
                  </a:endParaRPr>
                </a:p>
              </p:txBody>
            </p:sp>
            <p:grpSp>
              <p:nvGrpSpPr>
                <p:cNvPr id="25762" name="Group 105"/>
                <p:cNvGrpSpPr>
                  <a:grpSpLocks/>
                </p:cNvGrpSpPr>
                <p:nvPr/>
              </p:nvGrpSpPr>
              <p:grpSpPr bwMode="auto">
                <a:xfrm>
                  <a:off x="3408" y="2688"/>
                  <a:ext cx="576" cy="384"/>
                  <a:chOff x="1056" y="1824"/>
                  <a:chExt cx="576" cy="384"/>
                </a:xfrm>
              </p:grpSpPr>
              <p:sp>
                <p:nvSpPr>
                  <p:cNvPr id="25751" name="Rectangle 106"/>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752" name="Line 107"/>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53" name="Text Box 108"/>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5717" name="Line 109"/>
                <p:cNvSpPr>
                  <a:spLocks noChangeShapeType="1"/>
                </p:cNvSpPr>
                <p:nvPr/>
              </p:nvSpPr>
              <p:spPr bwMode="auto">
                <a:xfrm>
                  <a:off x="3984" y="2208"/>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5763" name="Group 110"/>
                <p:cNvGrpSpPr>
                  <a:grpSpLocks/>
                </p:cNvGrpSpPr>
                <p:nvPr/>
              </p:nvGrpSpPr>
              <p:grpSpPr bwMode="auto">
                <a:xfrm>
                  <a:off x="3888" y="2496"/>
                  <a:ext cx="1200" cy="384"/>
                  <a:chOff x="1248" y="1248"/>
                  <a:chExt cx="1200" cy="384"/>
                </a:xfrm>
              </p:grpSpPr>
              <p:sp>
                <p:nvSpPr>
                  <p:cNvPr id="25745" name="Rectangle 11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64" name="Group 112"/>
                  <p:cNvGrpSpPr>
                    <a:grpSpLocks/>
                  </p:cNvGrpSpPr>
                  <p:nvPr/>
                </p:nvGrpSpPr>
                <p:grpSpPr bwMode="auto">
                  <a:xfrm>
                    <a:off x="1344" y="1336"/>
                    <a:ext cx="1008" cy="213"/>
                    <a:chOff x="1344" y="1336"/>
                    <a:chExt cx="1008" cy="213"/>
                  </a:xfrm>
                </p:grpSpPr>
                <p:grpSp>
                  <p:nvGrpSpPr>
                    <p:cNvPr id="25765" name="Group 113"/>
                    <p:cNvGrpSpPr>
                      <a:grpSpLocks/>
                    </p:cNvGrpSpPr>
                    <p:nvPr/>
                  </p:nvGrpSpPr>
                  <p:grpSpPr bwMode="auto">
                    <a:xfrm>
                      <a:off x="1344" y="1344"/>
                      <a:ext cx="1008" cy="192"/>
                      <a:chOff x="1248" y="1344"/>
                      <a:chExt cx="1008" cy="192"/>
                    </a:xfrm>
                  </p:grpSpPr>
                  <p:sp>
                    <p:nvSpPr>
                      <p:cNvPr id="25749" name="Line 11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50" name="Line 11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48" name="Text Box 116"/>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5766" name="Group 117"/>
                <p:cNvGrpSpPr>
                  <a:grpSpLocks/>
                </p:cNvGrpSpPr>
                <p:nvPr/>
              </p:nvGrpSpPr>
              <p:grpSpPr bwMode="auto">
                <a:xfrm>
                  <a:off x="3888" y="2304"/>
                  <a:ext cx="1200" cy="384"/>
                  <a:chOff x="1248" y="1248"/>
                  <a:chExt cx="1200" cy="384"/>
                </a:xfrm>
              </p:grpSpPr>
              <p:sp>
                <p:nvSpPr>
                  <p:cNvPr id="25739" name="Rectangle 11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67" name="Group 119"/>
                  <p:cNvGrpSpPr>
                    <a:grpSpLocks/>
                  </p:cNvGrpSpPr>
                  <p:nvPr/>
                </p:nvGrpSpPr>
                <p:grpSpPr bwMode="auto">
                  <a:xfrm>
                    <a:off x="1344" y="1336"/>
                    <a:ext cx="1008" cy="213"/>
                    <a:chOff x="1344" y="1336"/>
                    <a:chExt cx="1008" cy="213"/>
                  </a:xfrm>
                </p:grpSpPr>
                <p:grpSp>
                  <p:nvGrpSpPr>
                    <p:cNvPr id="25768" name="Group 120"/>
                    <p:cNvGrpSpPr>
                      <a:grpSpLocks/>
                    </p:cNvGrpSpPr>
                    <p:nvPr/>
                  </p:nvGrpSpPr>
                  <p:grpSpPr bwMode="auto">
                    <a:xfrm>
                      <a:off x="1344" y="1344"/>
                      <a:ext cx="1008" cy="192"/>
                      <a:chOff x="1248" y="1344"/>
                      <a:chExt cx="1008" cy="192"/>
                    </a:xfrm>
                  </p:grpSpPr>
                  <p:sp>
                    <p:nvSpPr>
                      <p:cNvPr id="25743" name="Line 12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44" name="Line 12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42" name="Text Box 123"/>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25777" name="Group 124"/>
                <p:cNvGrpSpPr>
                  <a:grpSpLocks/>
                </p:cNvGrpSpPr>
                <p:nvPr/>
              </p:nvGrpSpPr>
              <p:grpSpPr bwMode="auto">
                <a:xfrm>
                  <a:off x="3888" y="2688"/>
                  <a:ext cx="1200" cy="384"/>
                  <a:chOff x="1248" y="1248"/>
                  <a:chExt cx="1200" cy="384"/>
                </a:xfrm>
              </p:grpSpPr>
              <p:sp>
                <p:nvSpPr>
                  <p:cNvPr id="25733" name="Rectangle 12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78" name="Group 126"/>
                  <p:cNvGrpSpPr>
                    <a:grpSpLocks/>
                  </p:cNvGrpSpPr>
                  <p:nvPr/>
                </p:nvGrpSpPr>
                <p:grpSpPr bwMode="auto">
                  <a:xfrm>
                    <a:off x="1344" y="1336"/>
                    <a:ext cx="1008" cy="213"/>
                    <a:chOff x="1344" y="1336"/>
                    <a:chExt cx="1008" cy="213"/>
                  </a:xfrm>
                </p:grpSpPr>
                <p:grpSp>
                  <p:nvGrpSpPr>
                    <p:cNvPr id="25783" name="Group 127"/>
                    <p:cNvGrpSpPr>
                      <a:grpSpLocks/>
                    </p:cNvGrpSpPr>
                    <p:nvPr/>
                  </p:nvGrpSpPr>
                  <p:grpSpPr bwMode="auto">
                    <a:xfrm>
                      <a:off x="1344" y="1344"/>
                      <a:ext cx="1008" cy="192"/>
                      <a:chOff x="1248" y="1344"/>
                      <a:chExt cx="1008" cy="192"/>
                    </a:xfrm>
                  </p:grpSpPr>
                  <p:sp>
                    <p:nvSpPr>
                      <p:cNvPr id="25737" name="Line 12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38" name="Line 12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36" name="Text Box 130"/>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25784" name="Group 131"/>
                <p:cNvGrpSpPr>
                  <a:grpSpLocks/>
                </p:cNvGrpSpPr>
                <p:nvPr/>
              </p:nvGrpSpPr>
              <p:grpSpPr bwMode="auto">
                <a:xfrm>
                  <a:off x="3408" y="2880"/>
                  <a:ext cx="576" cy="384"/>
                  <a:chOff x="912" y="768"/>
                  <a:chExt cx="576" cy="384"/>
                </a:xfrm>
              </p:grpSpPr>
              <p:sp>
                <p:nvSpPr>
                  <p:cNvPr id="25730" name="Rectangle 132"/>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731" name="Line 133"/>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32" name="Text Box 134"/>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nvGrpSpPr>
                <p:cNvPr id="25789" name="Group 135"/>
                <p:cNvGrpSpPr>
                  <a:grpSpLocks/>
                </p:cNvGrpSpPr>
                <p:nvPr/>
              </p:nvGrpSpPr>
              <p:grpSpPr bwMode="auto">
                <a:xfrm>
                  <a:off x="3888" y="2112"/>
                  <a:ext cx="1200" cy="384"/>
                  <a:chOff x="1248" y="1248"/>
                  <a:chExt cx="1200" cy="384"/>
                </a:xfrm>
              </p:grpSpPr>
              <p:sp>
                <p:nvSpPr>
                  <p:cNvPr id="25724" name="Rectangle 13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90" name="Group 137"/>
                  <p:cNvGrpSpPr>
                    <a:grpSpLocks/>
                  </p:cNvGrpSpPr>
                  <p:nvPr/>
                </p:nvGrpSpPr>
                <p:grpSpPr bwMode="auto">
                  <a:xfrm>
                    <a:off x="1344" y="1336"/>
                    <a:ext cx="1008" cy="213"/>
                    <a:chOff x="1344" y="1336"/>
                    <a:chExt cx="1008" cy="213"/>
                  </a:xfrm>
                </p:grpSpPr>
                <p:grpSp>
                  <p:nvGrpSpPr>
                    <p:cNvPr id="25795" name="Group 138"/>
                    <p:cNvGrpSpPr>
                      <a:grpSpLocks/>
                    </p:cNvGrpSpPr>
                    <p:nvPr/>
                  </p:nvGrpSpPr>
                  <p:grpSpPr bwMode="auto">
                    <a:xfrm>
                      <a:off x="1344" y="1344"/>
                      <a:ext cx="1008" cy="192"/>
                      <a:chOff x="1248" y="1344"/>
                      <a:chExt cx="1008" cy="192"/>
                    </a:xfrm>
                  </p:grpSpPr>
                  <p:sp>
                    <p:nvSpPr>
                      <p:cNvPr id="25728" name="Line 13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29" name="Line 14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27" name="Text Box 141"/>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2</a:t>
                      </a:r>
                    </a:p>
                  </p:txBody>
                </p:sp>
              </p:grpSp>
            </p:grpSp>
            <p:sp>
              <p:nvSpPr>
                <p:cNvPr id="25723" name="Rectangle 142"/>
                <p:cNvSpPr>
                  <a:spLocks noChangeArrowheads="1"/>
                </p:cNvSpPr>
                <p:nvPr/>
              </p:nvSpPr>
              <p:spPr bwMode="auto">
                <a:xfrm>
                  <a:off x="3456" y="1872"/>
                  <a:ext cx="528" cy="864"/>
                </a:xfrm>
                <a:prstGeom prst="rect">
                  <a:avLst/>
                </a:prstGeom>
                <a:solidFill>
                  <a:schemeClr val="bg1"/>
                </a:solidFill>
                <a:ln w="9525">
                  <a:noFill/>
                  <a:miter lim="800000"/>
                  <a:headEnd/>
                  <a:tailEnd/>
                </a:ln>
              </p:spPr>
              <p:txBody>
                <a:bodyPr wrap="none" anchor="ctr"/>
                <a:lstStyle/>
                <a:p>
                  <a:endParaRPr lang="en-US">
                    <a:latin typeface="+mn-lt"/>
                  </a:endParaRPr>
                </a:p>
              </p:txBody>
            </p:sp>
          </p:grpSp>
          <p:sp>
            <p:nvSpPr>
              <p:cNvPr id="25714" name="Rectangle 143"/>
              <p:cNvSpPr>
                <a:spLocks noChangeArrowheads="1"/>
              </p:cNvSpPr>
              <p:nvPr/>
            </p:nvSpPr>
            <p:spPr bwMode="auto">
              <a:xfrm>
                <a:off x="3360" y="1776"/>
                <a:ext cx="2016" cy="1584"/>
              </a:xfrm>
              <a:prstGeom prst="rect">
                <a:avLst/>
              </a:prstGeom>
              <a:noFill/>
              <a:ln w="9525">
                <a:noFill/>
                <a:miter lim="800000"/>
                <a:headEnd/>
                <a:tailEnd/>
              </a:ln>
            </p:spPr>
            <p:txBody>
              <a:bodyPr wrap="none" anchor="ctr"/>
              <a:lstStyle/>
              <a:p>
                <a:endParaRPr lang="en-US">
                  <a:latin typeface="+mn-lt"/>
                </a:endParaRPr>
              </a:p>
            </p:txBody>
          </p:sp>
        </p:grpSp>
        <p:grpSp>
          <p:nvGrpSpPr>
            <p:cNvPr id="25796" name="Group 144"/>
            <p:cNvGrpSpPr>
              <a:grpSpLocks/>
            </p:cNvGrpSpPr>
            <p:nvPr/>
          </p:nvGrpSpPr>
          <p:grpSpPr bwMode="auto">
            <a:xfrm>
              <a:off x="0" y="1152"/>
              <a:ext cx="3120" cy="1488"/>
              <a:chOff x="2160" y="288"/>
              <a:chExt cx="3120" cy="1488"/>
            </a:xfrm>
          </p:grpSpPr>
          <p:sp>
            <p:nvSpPr>
              <p:cNvPr id="25711" name="Rectangle 145"/>
              <p:cNvSpPr>
                <a:spLocks noChangeArrowheads="1"/>
              </p:cNvSpPr>
              <p:nvPr/>
            </p:nvSpPr>
            <p:spPr bwMode="auto">
              <a:xfrm>
                <a:off x="2160" y="288"/>
                <a:ext cx="3120" cy="1488"/>
              </a:xfrm>
              <a:prstGeom prst="rect">
                <a:avLst/>
              </a:prstGeom>
              <a:noFill/>
              <a:ln w="9525">
                <a:noFill/>
                <a:miter lim="800000"/>
                <a:headEnd/>
                <a:tailEnd/>
              </a:ln>
            </p:spPr>
            <p:txBody>
              <a:bodyPr wrap="none" anchor="ctr"/>
              <a:lstStyle/>
              <a:p>
                <a:endParaRPr lang="en-US">
                  <a:latin typeface="+mn-lt"/>
                </a:endParaRPr>
              </a:p>
            </p:txBody>
          </p:sp>
          <p:sp>
            <p:nvSpPr>
              <p:cNvPr id="25712" name="Text Box 146"/>
              <p:cNvSpPr txBox="1">
                <a:spLocks noChangeArrowheads="1"/>
              </p:cNvSpPr>
              <p:nvPr/>
            </p:nvSpPr>
            <p:spPr bwMode="auto">
              <a:xfrm>
                <a:off x="4464" y="817"/>
                <a:ext cx="494" cy="233"/>
              </a:xfrm>
              <a:prstGeom prst="rect">
                <a:avLst/>
              </a:prstGeom>
              <a:noFill/>
              <a:ln w="9525">
                <a:noFill/>
                <a:miter lim="800000"/>
                <a:headEnd/>
                <a:tailEnd/>
              </a:ln>
            </p:spPr>
            <p:txBody>
              <a:bodyPr wrap="none">
                <a:spAutoFit/>
              </a:bodyPr>
              <a:lstStyle/>
              <a:p>
                <a:pPr algn="l"/>
                <a:r>
                  <a:rPr lang="en-US">
                    <a:latin typeface="+mn-lt"/>
                  </a:rPr>
                  <a:t>fact(2)</a:t>
                </a:r>
              </a:p>
            </p:txBody>
          </p:sp>
        </p:grpSp>
      </p:grpSp>
      <p:grpSp>
        <p:nvGrpSpPr>
          <p:cNvPr id="25801" name="Group 147"/>
          <p:cNvGrpSpPr>
            <a:grpSpLocks/>
          </p:cNvGrpSpPr>
          <p:nvPr/>
        </p:nvGrpSpPr>
        <p:grpSpPr bwMode="auto">
          <a:xfrm>
            <a:off x="4038600" y="2895600"/>
            <a:ext cx="4953000" cy="2590800"/>
            <a:chOff x="0" y="1824"/>
            <a:chExt cx="3120" cy="1632"/>
          </a:xfrm>
        </p:grpSpPr>
        <p:grpSp>
          <p:nvGrpSpPr>
            <p:cNvPr id="25806" name="Group 148"/>
            <p:cNvGrpSpPr>
              <a:grpSpLocks/>
            </p:cNvGrpSpPr>
            <p:nvPr/>
          </p:nvGrpSpPr>
          <p:grpSpPr bwMode="auto">
            <a:xfrm>
              <a:off x="624" y="1824"/>
              <a:ext cx="2016" cy="1584"/>
              <a:chOff x="3024" y="1968"/>
              <a:chExt cx="2016" cy="1584"/>
            </a:xfrm>
          </p:grpSpPr>
          <p:sp>
            <p:nvSpPr>
              <p:cNvPr id="25669" name="Rectangle 149"/>
              <p:cNvSpPr>
                <a:spLocks noChangeArrowheads="1"/>
              </p:cNvSpPr>
              <p:nvPr/>
            </p:nvSpPr>
            <p:spPr bwMode="auto">
              <a:xfrm>
                <a:off x="3648" y="2400"/>
                <a:ext cx="1008" cy="768"/>
              </a:xfrm>
              <a:prstGeom prst="rect">
                <a:avLst/>
              </a:prstGeom>
              <a:solidFill>
                <a:srgbClr val="CCFFCC"/>
              </a:solidFill>
              <a:ln w="9525">
                <a:solidFill>
                  <a:schemeClr val="tx1"/>
                </a:solidFill>
                <a:miter lim="800000"/>
                <a:headEnd/>
                <a:tailEnd/>
              </a:ln>
            </p:spPr>
            <p:txBody>
              <a:bodyPr wrap="none" anchor="ctr"/>
              <a:lstStyle/>
              <a:p>
                <a:endParaRPr lang="en-US">
                  <a:latin typeface="+mn-lt"/>
                </a:endParaRPr>
              </a:p>
            </p:txBody>
          </p:sp>
          <p:grpSp>
            <p:nvGrpSpPr>
              <p:cNvPr id="25808" name="Group 150"/>
              <p:cNvGrpSpPr>
                <a:grpSpLocks/>
              </p:cNvGrpSpPr>
              <p:nvPr/>
            </p:nvGrpSpPr>
            <p:grpSpPr bwMode="auto">
              <a:xfrm>
                <a:off x="3072" y="2880"/>
                <a:ext cx="576" cy="384"/>
                <a:chOff x="1056" y="1824"/>
                <a:chExt cx="576" cy="384"/>
              </a:xfrm>
            </p:grpSpPr>
            <p:sp>
              <p:nvSpPr>
                <p:cNvPr id="25706" name="Rectangle 151"/>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707" name="Line 152"/>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08" name="Text Box 153"/>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5671" name="Line 154"/>
              <p:cNvSpPr>
                <a:spLocks noChangeShapeType="1"/>
              </p:cNvSpPr>
              <p:nvPr/>
            </p:nvSpPr>
            <p:spPr bwMode="auto">
              <a:xfrm>
                <a:off x="3648" y="2400"/>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5809" name="Group 155"/>
              <p:cNvGrpSpPr>
                <a:grpSpLocks/>
              </p:cNvGrpSpPr>
              <p:nvPr/>
            </p:nvGrpSpPr>
            <p:grpSpPr bwMode="auto">
              <a:xfrm>
                <a:off x="3552" y="2688"/>
                <a:ext cx="1200" cy="384"/>
                <a:chOff x="1248" y="1248"/>
                <a:chExt cx="1200" cy="384"/>
              </a:xfrm>
            </p:grpSpPr>
            <p:sp>
              <p:nvSpPr>
                <p:cNvPr id="25700" name="Rectangle 15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810" name="Group 157"/>
                <p:cNvGrpSpPr>
                  <a:grpSpLocks/>
                </p:cNvGrpSpPr>
                <p:nvPr/>
              </p:nvGrpSpPr>
              <p:grpSpPr bwMode="auto">
                <a:xfrm>
                  <a:off x="1344" y="1336"/>
                  <a:ext cx="1008" cy="213"/>
                  <a:chOff x="1344" y="1336"/>
                  <a:chExt cx="1008" cy="213"/>
                </a:xfrm>
              </p:grpSpPr>
              <p:grpSp>
                <p:nvGrpSpPr>
                  <p:cNvPr id="25815" name="Group 158"/>
                  <p:cNvGrpSpPr>
                    <a:grpSpLocks/>
                  </p:cNvGrpSpPr>
                  <p:nvPr/>
                </p:nvGrpSpPr>
                <p:grpSpPr bwMode="auto">
                  <a:xfrm>
                    <a:off x="1344" y="1344"/>
                    <a:ext cx="1008" cy="192"/>
                    <a:chOff x="1248" y="1344"/>
                    <a:chExt cx="1008" cy="192"/>
                  </a:xfrm>
                </p:grpSpPr>
                <p:sp>
                  <p:nvSpPr>
                    <p:cNvPr id="25704" name="Line 15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05" name="Line 16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03" name="Text Box 161"/>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5820" name="Group 162"/>
              <p:cNvGrpSpPr>
                <a:grpSpLocks/>
              </p:cNvGrpSpPr>
              <p:nvPr/>
            </p:nvGrpSpPr>
            <p:grpSpPr bwMode="auto">
              <a:xfrm>
                <a:off x="3552" y="2496"/>
                <a:ext cx="1200" cy="384"/>
                <a:chOff x="1248" y="1248"/>
                <a:chExt cx="1200" cy="384"/>
              </a:xfrm>
            </p:grpSpPr>
            <p:sp>
              <p:nvSpPr>
                <p:cNvPr id="25694" name="Rectangle 16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821" name="Group 164"/>
                <p:cNvGrpSpPr>
                  <a:grpSpLocks/>
                </p:cNvGrpSpPr>
                <p:nvPr/>
              </p:nvGrpSpPr>
              <p:grpSpPr bwMode="auto">
                <a:xfrm>
                  <a:off x="1344" y="1336"/>
                  <a:ext cx="1008" cy="213"/>
                  <a:chOff x="1344" y="1336"/>
                  <a:chExt cx="1008" cy="213"/>
                </a:xfrm>
              </p:grpSpPr>
              <p:grpSp>
                <p:nvGrpSpPr>
                  <p:cNvPr id="25822" name="Group 165"/>
                  <p:cNvGrpSpPr>
                    <a:grpSpLocks/>
                  </p:cNvGrpSpPr>
                  <p:nvPr/>
                </p:nvGrpSpPr>
                <p:grpSpPr bwMode="auto">
                  <a:xfrm>
                    <a:off x="1344" y="1344"/>
                    <a:ext cx="1008" cy="192"/>
                    <a:chOff x="1248" y="1344"/>
                    <a:chExt cx="1008" cy="192"/>
                  </a:xfrm>
                </p:grpSpPr>
                <p:sp>
                  <p:nvSpPr>
                    <p:cNvPr id="25698" name="Line 16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99" name="Line 16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97" name="Text Box 168"/>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25823" name="Group 169"/>
              <p:cNvGrpSpPr>
                <a:grpSpLocks/>
              </p:cNvGrpSpPr>
              <p:nvPr/>
            </p:nvGrpSpPr>
            <p:grpSpPr bwMode="auto">
              <a:xfrm>
                <a:off x="3552" y="2880"/>
                <a:ext cx="1200" cy="384"/>
                <a:chOff x="1248" y="1248"/>
                <a:chExt cx="1200" cy="384"/>
              </a:xfrm>
            </p:grpSpPr>
            <p:sp>
              <p:nvSpPr>
                <p:cNvPr id="25688" name="Rectangle 17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80" name="Group 171"/>
                <p:cNvGrpSpPr>
                  <a:grpSpLocks/>
                </p:cNvGrpSpPr>
                <p:nvPr/>
              </p:nvGrpSpPr>
              <p:grpSpPr bwMode="auto">
                <a:xfrm>
                  <a:off x="1344" y="1336"/>
                  <a:ext cx="1008" cy="213"/>
                  <a:chOff x="1344" y="1336"/>
                  <a:chExt cx="1008" cy="213"/>
                </a:xfrm>
              </p:grpSpPr>
              <p:grpSp>
                <p:nvGrpSpPr>
                  <p:cNvPr id="685281" name="Group 172"/>
                  <p:cNvGrpSpPr>
                    <a:grpSpLocks/>
                  </p:cNvGrpSpPr>
                  <p:nvPr/>
                </p:nvGrpSpPr>
                <p:grpSpPr bwMode="auto">
                  <a:xfrm>
                    <a:off x="1344" y="1344"/>
                    <a:ext cx="1008" cy="192"/>
                    <a:chOff x="1248" y="1344"/>
                    <a:chExt cx="1008" cy="192"/>
                  </a:xfrm>
                </p:grpSpPr>
                <p:sp>
                  <p:nvSpPr>
                    <p:cNvPr id="25692" name="Line 17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93" name="Line 17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91" name="Text Box 175"/>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685282" name="Group 176"/>
              <p:cNvGrpSpPr>
                <a:grpSpLocks/>
              </p:cNvGrpSpPr>
              <p:nvPr/>
            </p:nvGrpSpPr>
            <p:grpSpPr bwMode="auto">
              <a:xfrm>
                <a:off x="3072" y="3072"/>
                <a:ext cx="576" cy="384"/>
                <a:chOff x="912" y="768"/>
                <a:chExt cx="576" cy="384"/>
              </a:xfrm>
            </p:grpSpPr>
            <p:sp>
              <p:nvSpPr>
                <p:cNvPr id="25685" name="Rectangle 177"/>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686" name="Line 178"/>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687" name="Text Box 179"/>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nvGrpSpPr>
              <p:cNvPr id="685283" name="Group 180"/>
              <p:cNvGrpSpPr>
                <a:grpSpLocks/>
              </p:cNvGrpSpPr>
              <p:nvPr/>
            </p:nvGrpSpPr>
            <p:grpSpPr bwMode="auto">
              <a:xfrm>
                <a:off x="3552" y="2304"/>
                <a:ext cx="1200" cy="384"/>
                <a:chOff x="1248" y="1248"/>
                <a:chExt cx="1200" cy="384"/>
              </a:xfrm>
            </p:grpSpPr>
            <p:sp>
              <p:nvSpPr>
                <p:cNvPr id="25679" name="Rectangle 18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84" name="Group 182"/>
                <p:cNvGrpSpPr>
                  <a:grpSpLocks/>
                </p:cNvGrpSpPr>
                <p:nvPr/>
              </p:nvGrpSpPr>
              <p:grpSpPr bwMode="auto">
                <a:xfrm>
                  <a:off x="1344" y="1336"/>
                  <a:ext cx="1008" cy="213"/>
                  <a:chOff x="1344" y="1336"/>
                  <a:chExt cx="1008" cy="213"/>
                </a:xfrm>
              </p:grpSpPr>
              <p:grpSp>
                <p:nvGrpSpPr>
                  <p:cNvPr id="685285" name="Group 183"/>
                  <p:cNvGrpSpPr>
                    <a:grpSpLocks/>
                  </p:cNvGrpSpPr>
                  <p:nvPr/>
                </p:nvGrpSpPr>
                <p:grpSpPr bwMode="auto">
                  <a:xfrm>
                    <a:off x="1344" y="1344"/>
                    <a:ext cx="1008" cy="192"/>
                    <a:chOff x="1248" y="1344"/>
                    <a:chExt cx="1008" cy="192"/>
                  </a:xfrm>
                </p:grpSpPr>
                <p:sp>
                  <p:nvSpPr>
                    <p:cNvPr id="25683" name="Line 18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84" name="Line 18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82" name="Text Box 186"/>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1</a:t>
                    </a:r>
                  </a:p>
                </p:txBody>
              </p:sp>
            </p:grpSp>
          </p:grpSp>
          <p:sp>
            <p:nvSpPr>
              <p:cNvPr id="25677" name="Rectangle 187"/>
              <p:cNvSpPr>
                <a:spLocks noChangeArrowheads="1"/>
              </p:cNvSpPr>
              <p:nvPr/>
            </p:nvSpPr>
            <p:spPr bwMode="auto">
              <a:xfrm>
                <a:off x="3120" y="2064"/>
                <a:ext cx="528" cy="864"/>
              </a:xfrm>
              <a:prstGeom prst="rect">
                <a:avLst/>
              </a:prstGeom>
              <a:solidFill>
                <a:schemeClr val="bg1"/>
              </a:solidFill>
              <a:ln w="9525">
                <a:noFill/>
                <a:miter lim="800000"/>
                <a:headEnd/>
                <a:tailEnd/>
              </a:ln>
            </p:spPr>
            <p:txBody>
              <a:bodyPr wrap="none" anchor="ctr"/>
              <a:lstStyle/>
              <a:p>
                <a:endParaRPr lang="en-US">
                  <a:latin typeface="+mn-lt"/>
                </a:endParaRPr>
              </a:p>
            </p:txBody>
          </p:sp>
          <p:sp>
            <p:nvSpPr>
              <p:cNvPr id="25678" name="Rectangle 188"/>
              <p:cNvSpPr>
                <a:spLocks noChangeArrowheads="1"/>
              </p:cNvSpPr>
              <p:nvPr/>
            </p:nvSpPr>
            <p:spPr bwMode="auto">
              <a:xfrm>
                <a:off x="3024" y="1968"/>
                <a:ext cx="2016" cy="1584"/>
              </a:xfrm>
              <a:prstGeom prst="rect">
                <a:avLst/>
              </a:prstGeom>
              <a:noFill/>
              <a:ln w="9525">
                <a:noFill/>
                <a:miter lim="800000"/>
                <a:headEnd/>
                <a:tailEnd/>
              </a:ln>
            </p:spPr>
            <p:txBody>
              <a:bodyPr wrap="none" anchor="ctr"/>
              <a:lstStyle/>
              <a:p>
                <a:endParaRPr lang="en-US">
                  <a:latin typeface="+mn-lt"/>
                </a:endParaRPr>
              </a:p>
            </p:txBody>
          </p:sp>
        </p:grpSp>
        <p:grpSp>
          <p:nvGrpSpPr>
            <p:cNvPr id="685286" name="Group 189"/>
            <p:cNvGrpSpPr>
              <a:grpSpLocks/>
            </p:cNvGrpSpPr>
            <p:nvPr/>
          </p:nvGrpSpPr>
          <p:grpSpPr bwMode="auto">
            <a:xfrm>
              <a:off x="0" y="1968"/>
              <a:ext cx="3120" cy="1488"/>
              <a:chOff x="2160" y="288"/>
              <a:chExt cx="3120" cy="1488"/>
            </a:xfrm>
          </p:grpSpPr>
          <p:sp>
            <p:nvSpPr>
              <p:cNvPr id="25667" name="Rectangle 190"/>
              <p:cNvSpPr>
                <a:spLocks noChangeArrowheads="1"/>
              </p:cNvSpPr>
              <p:nvPr/>
            </p:nvSpPr>
            <p:spPr bwMode="auto">
              <a:xfrm>
                <a:off x="2160" y="288"/>
                <a:ext cx="3120" cy="1488"/>
              </a:xfrm>
              <a:prstGeom prst="rect">
                <a:avLst/>
              </a:prstGeom>
              <a:noFill/>
              <a:ln w="9525">
                <a:noFill/>
                <a:miter lim="800000"/>
                <a:headEnd/>
                <a:tailEnd/>
              </a:ln>
            </p:spPr>
            <p:txBody>
              <a:bodyPr wrap="none" anchor="ctr"/>
              <a:lstStyle/>
              <a:p>
                <a:endParaRPr lang="en-US">
                  <a:latin typeface="+mn-lt"/>
                </a:endParaRPr>
              </a:p>
            </p:txBody>
          </p:sp>
          <p:sp>
            <p:nvSpPr>
              <p:cNvPr id="25668" name="Text Box 191"/>
              <p:cNvSpPr txBox="1">
                <a:spLocks noChangeArrowheads="1"/>
              </p:cNvSpPr>
              <p:nvPr/>
            </p:nvSpPr>
            <p:spPr bwMode="auto">
              <a:xfrm>
                <a:off x="4464" y="817"/>
                <a:ext cx="494" cy="233"/>
              </a:xfrm>
              <a:prstGeom prst="rect">
                <a:avLst/>
              </a:prstGeom>
              <a:noFill/>
              <a:ln w="9525">
                <a:noFill/>
                <a:miter lim="800000"/>
                <a:headEnd/>
                <a:tailEnd/>
              </a:ln>
            </p:spPr>
            <p:txBody>
              <a:bodyPr wrap="none">
                <a:spAutoFit/>
              </a:bodyPr>
              <a:lstStyle/>
              <a:p>
                <a:pPr algn="l"/>
                <a:r>
                  <a:rPr lang="en-US">
                    <a:latin typeface="+mn-lt"/>
                  </a:rPr>
                  <a:t>fact(1)</a:t>
                </a:r>
              </a:p>
            </p:txBody>
          </p:sp>
        </p:grpSp>
      </p:grpSp>
      <p:grpSp>
        <p:nvGrpSpPr>
          <p:cNvPr id="685287" name="Group 192"/>
          <p:cNvGrpSpPr>
            <a:grpSpLocks/>
          </p:cNvGrpSpPr>
          <p:nvPr/>
        </p:nvGrpSpPr>
        <p:grpSpPr bwMode="auto">
          <a:xfrm>
            <a:off x="5029200" y="4114800"/>
            <a:ext cx="3962400" cy="2514600"/>
            <a:chOff x="624" y="2592"/>
            <a:chExt cx="2496" cy="1584"/>
          </a:xfrm>
        </p:grpSpPr>
        <p:grpSp>
          <p:nvGrpSpPr>
            <p:cNvPr id="685288" name="Group 193"/>
            <p:cNvGrpSpPr>
              <a:grpSpLocks/>
            </p:cNvGrpSpPr>
            <p:nvPr/>
          </p:nvGrpSpPr>
          <p:grpSpPr bwMode="auto">
            <a:xfrm>
              <a:off x="624" y="2592"/>
              <a:ext cx="2496" cy="1584"/>
              <a:chOff x="624" y="2592"/>
              <a:chExt cx="2496" cy="1584"/>
            </a:xfrm>
          </p:grpSpPr>
          <p:grpSp>
            <p:nvGrpSpPr>
              <p:cNvPr id="685289" name="Group 194"/>
              <p:cNvGrpSpPr>
                <a:grpSpLocks/>
              </p:cNvGrpSpPr>
              <p:nvPr/>
            </p:nvGrpSpPr>
            <p:grpSpPr bwMode="auto">
              <a:xfrm>
                <a:off x="624" y="2592"/>
                <a:ext cx="2016" cy="1584"/>
                <a:chOff x="3120" y="1872"/>
                <a:chExt cx="2016" cy="1584"/>
              </a:xfrm>
            </p:grpSpPr>
            <p:sp>
              <p:nvSpPr>
                <p:cNvPr id="25625" name="Rectangle 195"/>
                <p:cNvSpPr>
                  <a:spLocks noChangeArrowheads="1"/>
                </p:cNvSpPr>
                <p:nvPr/>
              </p:nvSpPr>
              <p:spPr bwMode="auto">
                <a:xfrm>
                  <a:off x="3744" y="2304"/>
                  <a:ext cx="1008" cy="768"/>
                </a:xfrm>
                <a:prstGeom prst="rect">
                  <a:avLst/>
                </a:prstGeom>
                <a:solidFill>
                  <a:srgbClr val="CCECFF"/>
                </a:solidFill>
                <a:ln w="9525">
                  <a:solidFill>
                    <a:schemeClr val="tx1"/>
                  </a:solidFill>
                  <a:miter lim="800000"/>
                  <a:headEnd/>
                  <a:tailEnd/>
                </a:ln>
              </p:spPr>
              <p:txBody>
                <a:bodyPr wrap="none" anchor="ctr"/>
                <a:lstStyle/>
                <a:p>
                  <a:endParaRPr lang="en-US">
                    <a:latin typeface="+mn-lt"/>
                  </a:endParaRPr>
                </a:p>
              </p:txBody>
            </p:sp>
            <p:grpSp>
              <p:nvGrpSpPr>
                <p:cNvPr id="685290" name="Group 196"/>
                <p:cNvGrpSpPr>
                  <a:grpSpLocks/>
                </p:cNvGrpSpPr>
                <p:nvPr/>
              </p:nvGrpSpPr>
              <p:grpSpPr bwMode="auto">
                <a:xfrm>
                  <a:off x="3168" y="2784"/>
                  <a:ext cx="576" cy="384"/>
                  <a:chOff x="1056" y="1824"/>
                  <a:chExt cx="576" cy="384"/>
                </a:xfrm>
              </p:grpSpPr>
              <p:sp>
                <p:nvSpPr>
                  <p:cNvPr id="25662" name="Rectangle 197"/>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663" name="Line 198"/>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664" name="Text Box 199"/>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5627" name="Line 200"/>
                <p:cNvSpPr>
                  <a:spLocks noChangeShapeType="1"/>
                </p:cNvSpPr>
                <p:nvPr/>
              </p:nvSpPr>
              <p:spPr bwMode="auto">
                <a:xfrm>
                  <a:off x="3744" y="2304"/>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685291" name="Group 201"/>
                <p:cNvGrpSpPr>
                  <a:grpSpLocks/>
                </p:cNvGrpSpPr>
                <p:nvPr/>
              </p:nvGrpSpPr>
              <p:grpSpPr bwMode="auto">
                <a:xfrm>
                  <a:off x="3648" y="2592"/>
                  <a:ext cx="1200" cy="384"/>
                  <a:chOff x="1248" y="1248"/>
                  <a:chExt cx="1200" cy="384"/>
                </a:xfrm>
              </p:grpSpPr>
              <p:sp>
                <p:nvSpPr>
                  <p:cNvPr id="25656" name="Rectangle 20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92" name="Group 203"/>
                  <p:cNvGrpSpPr>
                    <a:grpSpLocks/>
                  </p:cNvGrpSpPr>
                  <p:nvPr/>
                </p:nvGrpSpPr>
                <p:grpSpPr bwMode="auto">
                  <a:xfrm>
                    <a:off x="1344" y="1336"/>
                    <a:ext cx="1008" cy="213"/>
                    <a:chOff x="1344" y="1336"/>
                    <a:chExt cx="1008" cy="213"/>
                  </a:xfrm>
                </p:grpSpPr>
                <p:grpSp>
                  <p:nvGrpSpPr>
                    <p:cNvPr id="685293" name="Group 204"/>
                    <p:cNvGrpSpPr>
                      <a:grpSpLocks/>
                    </p:cNvGrpSpPr>
                    <p:nvPr/>
                  </p:nvGrpSpPr>
                  <p:grpSpPr bwMode="auto">
                    <a:xfrm>
                      <a:off x="1344" y="1344"/>
                      <a:ext cx="1008" cy="192"/>
                      <a:chOff x="1248" y="1344"/>
                      <a:chExt cx="1008" cy="192"/>
                    </a:xfrm>
                  </p:grpSpPr>
                  <p:sp>
                    <p:nvSpPr>
                      <p:cNvPr id="25660" name="Line 20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61" name="Line 20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59" name="Text Box 207"/>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685294" name="Group 208"/>
                <p:cNvGrpSpPr>
                  <a:grpSpLocks/>
                </p:cNvGrpSpPr>
                <p:nvPr/>
              </p:nvGrpSpPr>
              <p:grpSpPr bwMode="auto">
                <a:xfrm>
                  <a:off x="3648" y="2400"/>
                  <a:ext cx="1200" cy="384"/>
                  <a:chOff x="1248" y="1248"/>
                  <a:chExt cx="1200" cy="384"/>
                </a:xfrm>
              </p:grpSpPr>
              <p:sp>
                <p:nvSpPr>
                  <p:cNvPr id="25650" name="Rectangle 20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95" name="Group 210"/>
                  <p:cNvGrpSpPr>
                    <a:grpSpLocks/>
                  </p:cNvGrpSpPr>
                  <p:nvPr/>
                </p:nvGrpSpPr>
                <p:grpSpPr bwMode="auto">
                  <a:xfrm>
                    <a:off x="1344" y="1336"/>
                    <a:ext cx="1008" cy="213"/>
                    <a:chOff x="1344" y="1336"/>
                    <a:chExt cx="1008" cy="213"/>
                  </a:xfrm>
                </p:grpSpPr>
                <p:grpSp>
                  <p:nvGrpSpPr>
                    <p:cNvPr id="685296" name="Group 211"/>
                    <p:cNvGrpSpPr>
                      <a:grpSpLocks/>
                    </p:cNvGrpSpPr>
                    <p:nvPr/>
                  </p:nvGrpSpPr>
                  <p:grpSpPr bwMode="auto">
                    <a:xfrm>
                      <a:off x="1344" y="1344"/>
                      <a:ext cx="1008" cy="192"/>
                      <a:chOff x="1248" y="1344"/>
                      <a:chExt cx="1008" cy="192"/>
                    </a:xfrm>
                  </p:grpSpPr>
                  <p:sp>
                    <p:nvSpPr>
                      <p:cNvPr id="25654" name="Line 21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55" name="Line 21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53" name="Text Box 214"/>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685297" name="Group 215"/>
                <p:cNvGrpSpPr>
                  <a:grpSpLocks/>
                </p:cNvGrpSpPr>
                <p:nvPr/>
              </p:nvGrpSpPr>
              <p:grpSpPr bwMode="auto">
                <a:xfrm>
                  <a:off x="3648" y="2784"/>
                  <a:ext cx="1200" cy="384"/>
                  <a:chOff x="1248" y="1248"/>
                  <a:chExt cx="1200" cy="384"/>
                </a:xfrm>
              </p:grpSpPr>
              <p:sp>
                <p:nvSpPr>
                  <p:cNvPr id="25644" name="Rectangle 21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99" name="Group 217"/>
                  <p:cNvGrpSpPr>
                    <a:grpSpLocks/>
                  </p:cNvGrpSpPr>
                  <p:nvPr/>
                </p:nvGrpSpPr>
                <p:grpSpPr bwMode="auto">
                  <a:xfrm>
                    <a:off x="1344" y="1336"/>
                    <a:ext cx="1008" cy="213"/>
                    <a:chOff x="1344" y="1336"/>
                    <a:chExt cx="1008" cy="213"/>
                  </a:xfrm>
                </p:grpSpPr>
                <p:grpSp>
                  <p:nvGrpSpPr>
                    <p:cNvPr id="685300" name="Group 218"/>
                    <p:cNvGrpSpPr>
                      <a:grpSpLocks/>
                    </p:cNvGrpSpPr>
                    <p:nvPr/>
                  </p:nvGrpSpPr>
                  <p:grpSpPr bwMode="auto">
                    <a:xfrm>
                      <a:off x="1344" y="1344"/>
                      <a:ext cx="1008" cy="192"/>
                      <a:chOff x="1248" y="1344"/>
                      <a:chExt cx="1008" cy="192"/>
                    </a:xfrm>
                  </p:grpSpPr>
                  <p:sp>
                    <p:nvSpPr>
                      <p:cNvPr id="25648" name="Line 21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49" name="Line 22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47" name="Text Box 221"/>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685303" name="Group 222"/>
                <p:cNvGrpSpPr>
                  <a:grpSpLocks/>
                </p:cNvGrpSpPr>
                <p:nvPr/>
              </p:nvGrpSpPr>
              <p:grpSpPr bwMode="auto">
                <a:xfrm>
                  <a:off x="3168" y="2976"/>
                  <a:ext cx="576" cy="384"/>
                  <a:chOff x="912" y="768"/>
                  <a:chExt cx="576" cy="384"/>
                </a:xfrm>
              </p:grpSpPr>
              <p:sp>
                <p:nvSpPr>
                  <p:cNvPr id="25641" name="Rectangle 223"/>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642" name="Line 224"/>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643" name="Text Box 225"/>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nvGrpSpPr>
                <p:cNvPr id="685305" name="Group 226"/>
                <p:cNvGrpSpPr>
                  <a:grpSpLocks/>
                </p:cNvGrpSpPr>
                <p:nvPr/>
              </p:nvGrpSpPr>
              <p:grpSpPr bwMode="auto">
                <a:xfrm>
                  <a:off x="3648" y="2208"/>
                  <a:ext cx="1200" cy="384"/>
                  <a:chOff x="1248" y="1248"/>
                  <a:chExt cx="1200" cy="384"/>
                </a:xfrm>
              </p:grpSpPr>
              <p:sp>
                <p:nvSpPr>
                  <p:cNvPr id="25635" name="Rectangle 22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306" name="Group 228"/>
                  <p:cNvGrpSpPr>
                    <a:grpSpLocks/>
                  </p:cNvGrpSpPr>
                  <p:nvPr/>
                </p:nvGrpSpPr>
                <p:grpSpPr bwMode="auto">
                  <a:xfrm>
                    <a:off x="1344" y="1336"/>
                    <a:ext cx="1008" cy="213"/>
                    <a:chOff x="1344" y="1336"/>
                    <a:chExt cx="1008" cy="213"/>
                  </a:xfrm>
                </p:grpSpPr>
                <p:grpSp>
                  <p:nvGrpSpPr>
                    <p:cNvPr id="685307" name="Group 229"/>
                    <p:cNvGrpSpPr>
                      <a:grpSpLocks/>
                    </p:cNvGrpSpPr>
                    <p:nvPr/>
                  </p:nvGrpSpPr>
                  <p:grpSpPr bwMode="auto">
                    <a:xfrm>
                      <a:off x="1344" y="1344"/>
                      <a:ext cx="1008" cy="192"/>
                      <a:chOff x="1248" y="1344"/>
                      <a:chExt cx="1008" cy="192"/>
                    </a:xfrm>
                  </p:grpSpPr>
                  <p:sp>
                    <p:nvSpPr>
                      <p:cNvPr id="25639" name="Line 23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40" name="Line 23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38" name="Text Box 232"/>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0</a:t>
                      </a:r>
                    </a:p>
                  </p:txBody>
                </p:sp>
              </p:grpSp>
            </p:grpSp>
            <p:sp>
              <p:nvSpPr>
                <p:cNvPr id="25633" name="Rectangle 233"/>
                <p:cNvSpPr>
                  <a:spLocks noChangeArrowheads="1"/>
                </p:cNvSpPr>
                <p:nvPr/>
              </p:nvSpPr>
              <p:spPr bwMode="auto">
                <a:xfrm>
                  <a:off x="3216" y="1968"/>
                  <a:ext cx="528" cy="864"/>
                </a:xfrm>
                <a:prstGeom prst="rect">
                  <a:avLst/>
                </a:prstGeom>
                <a:solidFill>
                  <a:schemeClr val="bg1"/>
                </a:solidFill>
                <a:ln w="9525">
                  <a:noFill/>
                  <a:miter lim="800000"/>
                  <a:headEnd/>
                  <a:tailEnd/>
                </a:ln>
              </p:spPr>
              <p:txBody>
                <a:bodyPr wrap="none" anchor="ctr"/>
                <a:lstStyle/>
                <a:p>
                  <a:endParaRPr lang="en-US">
                    <a:latin typeface="+mn-lt"/>
                  </a:endParaRPr>
                </a:p>
              </p:txBody>
            </p:sp>
            <p:sp>
              <p:nvSpPr>
                <p:cNvPr id="25634" name="Rectangle 234"/>
                <p:cNvSpPr>
                  <a:spLocks noChangeArrowheads="1"/>
                </p:cNvSpPr>
                <p:nvPr/>
              </p:nvSpPr>
              <p:spPr bwMode="auto">
                <a:xfrm>
                  <a:off x="3120" y="1872"/>
                  <a:ext cx="2016" cy="1584"/>
                </a:xfrm>
                <a:prstGeom prst="rect">
                  <a:avLst/>
                </a:prstGeom>
                <a:noFill/>
                <a:ln w="9525">
                  <a:noFill/>
                  <a:miter lim="800000"/>
                  <a:headEnd/>
                  <a:tailEnd/>
                </a:ln>
              </p:spPr>
              <p:txBody>
                <a:bodyPr wrap="none" anchor="ctr"/>
                <a:lstStyle/>
                <a:p>
                  <a:endParaRPr lang="en-US">
                    <a:latin typeface="+mn-lt"/>
                  </a:endParaRPr>
                </a:p>
              </p:txBody>
            </p:sp>
          </p:grpSp>
          <p:sp>
            <p:nvSpPr>
              <p:cNvPr id="25624" name="Rectangle 235"/>
              <p:cNvSpPr>
                <a:spLocks noChangeArrowheads="1"/>
              </p:cNvSpPr>
              <p:nvPr/>
            </p:nvSpPr>
            <p:spPr bwMode="auto">
              <a:xfrm>
                <a:off x="672" y="2880"/>
                <a:ext cx="2448" cy="1200"/>
              </a:xfrm>
              <a:prstGeom prst="rect">
                <a:avLst/>
              </a:prstGeom>
              <a:noFill/>
              <a:ln w="9525">
                <a:noFill/>
                <a:miter lim="800000"/>
                <a:headEnd/>
                <a:tailEnd/>
              </a:ln>
            </p:spPr>
            <p:txBody>
              <a:bodyPr wrap="none" anchor="ctr"/>
              <a:lstStyle/>
              <a:p>
                <a:endParaRPr lang="en-US">
                  <a:latin typeface="+mn-lt"/>
                </a:endParaRPr>
              </a:p>
            </p:txBody>
          </p:sp>
        </p:grpSp>
        <p:sp>
          <p:nvSpPr>
            <p:cNvPr id="25622" name="Text Box 236"/>
            <p:cNvSpPr txBox="1">
              <a:spLocks noChangeArrowheads="1"/>
            </p:cNvSpPr>
            <p:nvPr/>
          </p:nvSpPr>
          <p:spPr bwMode="auto">
            <a:xfrm>
              <a:off x="2304" y="3265"/>
              <a:ext cx="494" cy="233"/>
            </a:xfrm>
            <a:prstGeom prst="rect">
              <a:avLst/>
            </a:prstGeom>
            <a:noFill/>
            <a:ln w="9525">
              <a:noFill/>
              <a:miter lim="800000"/>
              <a:headEnd/>
              <a:tailEnd/>
            </a:ln>
          </p:spPr>
          <p:txBody>
            <a:bodyPr wrap="none">
              <a:spAutoFit/>
            </a:bodyPr>
            <a:lstStyle/>
            <a:p>
              <a:pPr algn="l"/>
              <a:r>
                <a:rPr lang="en-US">
                  <a:latin typeface="+mn-lt"/>
                </a:rPr>
                <a:t>fact(0)</a:t>
              </a:r>
            </a:p>
          </p:txBody>
        </p:sp>
      </p:grpSp>
      <p:grpSp>
        <p:nvGrpSpPr>
          <p:cNvPr id="685308" name="Group 240"/>
          <p:cNvGrpSpPr>
            <a:grpSpLocks/>
          </p:cNvGrpSpPr>
          <p:nvPr/>
        </p:nvGrpSpPr>
        <p:grpSpPr bwMode="auto">
          <a:xfrm>
            <a:off x="5562600" y="2209800"/>
            <a:ext cx="533400" cy="3352800"/>
            <a:chOff x="3264" y="1392"/>
            <a:chExt cx="336" cy="2112"/>
          </a:xfrm>
        </p:grpSpPr>
        <p:sp>
          <p:nvSpPr>
            <p:cNvPr id="25618" name="Freeform 237"/>
            <p:cNvSpPr>
              <a:spLocks/>
            </p:cNvSpPr>
            <p:nvPr/>
          </p:nvSpPr>
          <p:spPr bwMode="auto">
            <a:xfrm>
              <a:off x="3289" y="2915"/>
              <a:ext cx="311" cy="589"/>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5619" name="Freeform 238"/>
            <p:cNvSpPr>
              <a:spLocks/>
            </p:cNvSpPr>
            <p:nvPr/>
          </p:nvSpPr>
          <p:spPr bwMode="auto">
            <a:xfrm>
              <a:off x="3264" y="2160"/>
              <a:ext cx="336" cy="576"/>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5620" name="Freeform 239"/>
            <p:cNvSpPr>
              <a:spLocks/>
            </p:cNvSpPr>
            <p:nvPr/>
          </p:nvSpPr>
          <p:spPr bwMode="auto">
            <a:xfrm>
              <a:off x="3264" y="1392"/>
              <a:ext cx="288" cy="576"/>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grpSp>
      <p:sp>
        <p:nvSpPr>
          <p:cNvPr id="25610" name="Rectangle 241"/>
          <p:cNvSpPr>
            <a:spLocks noChangeArrowheads="1"/>
          </p:cNvSpPr>
          <p:nvPr/>
        </p:nvSpPr>
        <p:spPr bwMode="auto">
          <a:xfrm>
            <a:off x="647358" y="1657290"/>
            <a:ext cx="3986213" cy="638175"/>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2000" dirty="0">
                <a:latin typeface="+mj-lt"/>
              </a:rPr>
              <a:t>Frames allocated for each recursive call...</a:t>
            </a:r>
          </a:p>
        </p:txBody>
      </p:sp>
      <p:sp>
        <p:nvSpPr>
          <p:cNvPr id="685298" name="Rectangle 242"/>
          <p:cNvSpPr>
            <a:spLocks noChangeArrowheads="1"/>
          </p:cNvSpPr>
          <p:nvPr/>
        </p:nvSpPr>
        <p:spPr bwMode="auto">
          <a:xfrm>
            <a:off x="647358" y="2343090"/>
            <a:ext cx="4229442" cy="643766"/>
          </a:xfrm>
          <a:prstGeom prst="rect">
            <a:avLst/>
          </a:prstGeom>
          <a:noFill/>
          <a:ln w="12700">
            <a:noFill/>
            <a:miter lim="800000"/>
            <a:headEnd/>
            <a:tailEnd/>
          </a:ln>
        </p:spPr>
        <p:txBody>
          <a:bodyPr wrap="square" lIns="90488" tIns="44450" rIns="90488" bIns="44450">
            <a:spAutoFit/>
          </a:bodyPr>
          <a:lstStyle/>
          <a:p>
            <a:pPr marL="233363" indent="-233363" algn="l" eaLnBrk="0" hangingPunct="0">
              <a:lnSpc>
                <a:spcPct val="90000"/>
              </a:lnSpc>
              <a:spcBef>
                <a:spcPct val="50000"/>
              </a:spcBef>
              <a:buFontTx/>
              <a:buChar char="•"/>
            </a:pPr>
            <a:r>
              <a:rPr lang="en-US" sz="2000" dirty="0" err="1">
                <a:latin typeface="+mj-lt"/>
              </a:rPr>
              <a:t>Deallocated</a:t>
            </a:r>
            <a:r>
              <a:rPr lang="en-US" sz="2000" dirty="0">
                <a:latin typeface="+mj-lt"/>
              </a:rPr>
              <a:t> (in inverse order) as recursive calls return</a:t>
            </a:r>
          </a:p>
        </p:txBody>
      </p:sp>
      <p:grpSp>
        <p:nvGrpSpPr>
          <p:cNvPr id="685309" name="Group 249"/>
          <p:cNvGrpSpPr>
            <a:grpSpLocks/>
          </p:cNvGrpSpPr>
          <p:nvPr/>
        </p:nvGrpSpPr>
        <p:grpSpPr bwMode="auto">
          <a:xfrm>
            <a:off x="342558" y="3181290"/>
            <a:ext cx="4191000" cy="1676400"/>
            <a:chOff x="336" y="2016"/>
            <a:chExt cx="2640" cy="1056"/>
          </a:xfrm>
        </p:grpSpPr>
        <p:sp>
          <p:nvSpPr>
            <p:cNvPr id="25616" name="Rectangle 243"/>
            <p:cNvSpPr>
              <a:spLocks noChangeArrowheads="1"/>
            </p:cNvSpPr>
            <p:nvPr/>
          </p:nvSpPr>
          <p:spPr bwMode="auto">
            <a:xfrm>
              <a:off x="336" y="2016"/>
              <a:ext cx="2640" cy="407"/>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10000"/>
                </a:spcBef>
              </a:pPr>
              <a:r>
                <a:rPr lang="en-US" dirty="0">
                  <a:latin typeface="+mj-lt"/>
                </a:rPr>
                <a:t>Debugging skill: </a:t>
              </a:r>
            </a:p>
            <a:p>
              <a:pPr lvl="1" algn="l" eaLnBrk="0" hangingPunct="0">
                <a:lnSpc>
                  <a:spcPct val="90000"/>
                </a:lnSpc>
                <a:spcBef>
                  <a:spcPct val="10000"/>
                </a:spcBef>
              </a:pPr>
              <a:r>
                <a:rPr lang="en-US" sz="2000" dirty="0">
                  <a:latin typeface="+mj-lt"/>
                </a:rPr>
                <a:t>	</a:t>
              </a:r>
              <a:r>
                <a:rPr lang="ja-JP" altLang="en-US" sz="2000">
                  <a:latin typeface="+mj-lt"/>
                </a:rPr>
                <a:t>“</a:t>
              </a:r>
              <a:r>
                <a:rPr lang="en-US" altLang="ja-JP" sz="2000" dirty="0">
                  <a:latin typeface="+mj-lt"/>
                </a:rPr>
                <a:t>stack crawling</a:t>
              </a:r>
              <a:r>
                <a:rPr lang="ja-JP" altLang="en-US" sz="2000">
                  <a:latin typeface="+mj-lt"/>
                </a:rPr>
                <a:t>”</a:t>
              </a:r>
              <a:endParaRPr lang="en-US" sz="2000" dirty="0">
                <a:latin typeface="+mj-lt"/>
              </a:endParaRPr>
            </a:p>
          </p:txBody>
        </p:sp>
        <p:sp>
          <p:nvSpPr>
            <p:cNvPr id="25617" name="Rectangle 244"/>
            <p:cNvSpPr>
              <a:spLocks noChangeArrowheads="1"/>
            </p:cNvSpPr>
            <p:nvPr/>
          </p:nvSpPr>
          <p:spPr bwMode="auto">
            <a:xfrm>
              <a:off x="528" y="2544"/>
              <a:ext cx="2400" cy="528"/>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1800" dirty="0">
                  <a:latin typeface="+mj-lt"/>
                </a:rPr>
                <a:t>Given code, stack snapshot – figure out what, where, how, who...</a:t>
              </a:r>
            </a:p>
          </p:txBody>
        </p:sp>
      </p:grpSp>
      <p:sp>
        <p:nvSpPr>
          <p:cNvPr id="685302" name="Rectangle 246"/>
          <p:cNvSpPr>
            <a:spLocks noChangeArrowheads="1"/>
          </p:cNvSpPr>
          <p:nvPr/>
        </p:nvSpPr>
        <p:spPr bwMode="auto">
          <a:xfrm>
            <a:off x="647358" y="5314890"/>
            <a:ext cx="3810000" cy="584200"/>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1800">
                <a:latin typeface="+mj-lt"/>
              </a:rPr>
              <a:t>Decode args, locals, return locations, etc etc etc</a:t>
            </a:r>
          </a:p>
        </p:txBody>
      </p:sp>
      <p:sp>
        <p:nvSpPr>
          <p:cNvPr id="685304" name="Rectangle 248"/>
          <p:cNvSpPr>
            <a:spLocks noChangeArrowheads="1"/>
          </p:cNvSpPr>
          <p:nvPr/>
        </p:nvSpPr>
        <p:spPr bwMode="auto">
          <a:xfrm>
            <a:off x="190158" y="6172200"/>
            <a:ext cx="4762842" cy="400110"/>
          </a:xfrm>
          <a:prstGeom prst="rect">
            <a:avLst/>
          </a:prstGeom>
          <a:noFill/>
          <a:ln w="9525">
            <a:noFill/>
            <a:miter lim="800000"/>
            <a:headEnd/>
            <a:tailEnd/>
          </a:ln>
        </p:spPr>
        <p:txBody>
          <a:bodyPr wrap="none">
            <a:spAutoFit/>
          </a:bodyPr>
          <a:lstStyle/>
          <a:p>
            <a:pPr algn="l"/>
            <a:r>
              <a:rPr lang="en-US" sz="2000">
                <a:latin typeface="+mj-lt"/>
              </a:rPr>
              <a:t>Particularly useful on 6.004 quizzes!</a:t>
            </a:r>
          </a:p>
        </p:txBody>
      </p:sp>
      <p:sp>
        <p:nvSpPr>
          <p:cNvPr id="685301" name="Rectangle 245"/>
          <p:cNvSpPr>
            <a:spLocks noChangeArrowheads="1"/>
          </p:cNvSpPr>
          <p:nvPr/>
        </p:nvSpPr>
        <p:spPr bwMode="auto">
          <a:xfrm>
            <a:off x="647358" y="4705290"/>
            <a:ext cx="3810000" cy="584200"/>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1800">
                <a:latin typeface="+mj-lt"/>
              </a:rPr>
              <a:t>Follow old &lt;BP&gt; links to parse frames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852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5298">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853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5301"/>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68530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85302">
                                            <p:txEl>
                                              <p:pRg st="0" end="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853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298" grpId="0" build="p" autoUpdateAnimBg="0"/>
      <p:bldP spid="685302" grpId="0" build="p" autoUpdateAnimBg="0"/>
      <p:bldP spid="685304" grpId="0" build="p" autoUpdateAnimBg="0"/>
      <p:bldP spid="6853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15000" y="3886200"/>
            <a:ext cx="1143000"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791200" y="1676400"/>
            <a:ext cx="1143000" cy="5334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477000" y="1447800"/>
            <a:ext cx="1371600"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995350" y="1447800"/>
            <a:ext cx="380545"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Procedures: A Software Abstraction</a:t>
            </a:r>
          </a:p>
        </p:txBody>
      </p:sp>
      <p:sp>
        <p:nvSpPr>
          <p:cNvPr id="4" name="Content Placeholder 3"/>
          <p:cNvSpPr>
            <a:spLocks noGrp="1"/>
          </p:cNvSpPr>
          <p:nvPr>
            <p:ph sz="quarter" idx="1"/>
          </p:nvPr>
        </p:nvSpPr>
        <p:spPr>
          <a:xfrm>
            <a:off x="76200" y="1295400"/>
            <a:ext cx="5334000" cy="5181600"/>
          </a:xfrm>
        </p:spPr>
        <p:txBody>
          <a:bodyPr>
            <a:normAutofit/>
          </a:bodyPr>
          <a:lstStyle/>
          <a:p>
            <a:r>
              <a:rPr lang="en-US" dirty="0"/>
              <a:t>Procedure: Reusable code fragment that performs a specific task</a:t>
            </a:r>
          </a:p>
          <a:p>
            <a:pPr lvl="1"/>
            <a:r>
              <a:rPr lang="en-US" dirty="0"/>
              <a:t>Single named entry point</a:t>
            </a:r>
          </a:p>
          <a:p>
            <a:pPr lvl="1"/>
            <a:r>
              <a:rPr lang="en-US" dirty="0"/>
              <a:t>Zero or more formal parameters</a:t>
            </a:r>
          </a:p>
          <a:p>
            <a:pPr lvl="1"/>
            <a:r>
              <a:rPr lang="en-US" dirty="0"/>
              <a:t>Local storage</a:t>
            </a:r>
          </a:p>
          <a:p>
            <a:pPr lvl="1"/>
            <a:r>
              <a:rPr lang="en-US" dirty="0"/>
              <a:t>Returns control to the caller</a:t>
            </a:r>
            <a:br>
              <a:rPr lang="en-US" dirty="0"/>
            </a:br>
            <a:r>
              <a:rPr lang="en-US" dirty="0"/>
              <a:t>when finished</a:t>
            </a:r>
          </a:p>
          <a:p>
            <a:pPr lvl="4"/>
            <a:endParaRPr lang="en-US" dirty="0"/>
          </a:p>
          <a:p>
            <a:r>
              <a:rPr lang="en-US" dirty="0"/>
              <a:t>Using multiple procedures</a:t>
            </a:r>
            <a:br>
              <a:rPr lang="en-US" dirty="0"/>
            </a:br>
            <a:r>
              <a:rPr lang="en-US" dirty="0"/>
              <a:t>enables </a:t>
            </a:r>
            <a:r>
              <a:rPr lang="en-US" dirty="0">
                <a:solidFill>
                  <a:srgbClr val="C00000"/>
                </a:solidFill>
              </a:rPr>
              <a:t>abstraction</a:t>
            </a:r>
            <a:r>
              <a:rPr lang="en-US" dirty="0"/>
              <a:t> and </a:t>
            </a:r>
            <a:r>
              <a:rPr lang="en-US" dirty="0">
                <a:solidFill>
                  <a:srgbClr val="C00000"/>
                </a:solidFill>
              </a:rPr>
              <a:t>reuse</a:t>
            </a:r>
          </a:p>
          <a:p>
            <a:pPr lvl="1"/>
            <a:r>
              <a:rPr lang="en-US" dirty="0"/>
              <a:t>Compose large programs from collections of simple procedures</a:t>
            </a:r>
          </a:p>
        </p:txBody>
      </p:sp>
      <p:sp>
        <p:nvSpPr>
          <p:cNvPr id="6" name="Rectangle 6"/>
          <p:cNvSpPr>
            <a:spLocks noChangeArrowheads="1"/>
          </p:cNvSpPr>
          <p:nvPr/>
        </p:nvSpPr>
        <p:spPr bwMode="auto">
          <a:xfrm>
            <a:off x="5486400" y="1371600"/>
            <a:ext cx="3429000" cy="3046988"/>
          </a:xfrm>
          <a:prstGeom prst="rect">
            <a:avLst/>
          </a:prstGeom>
          <a:noFill/>
          <a:ln w="9525">
            <a:noFill/>
            <a:miter lim="800000"/>
            <a:headEnd/>
            <a:tailEnd/>
          </a:ln>
        </p:spPr>
        <p:txBody>
          <a:bodyPr wrap="square">
            <a:spAutoFit/>
          </a:bodyPr>
          <a:lstStyle/>
          <a:p>
            <a:pPr algn="l" eaLnBrk="0" hangingPunct="0">
              <a:tabLst>
                <a:tab pos="290513" algn="l"/>
                <a:tab pos="1655763" algn="l"/>
                <a:tab pos="1946275" algn="l"/>
              </a:tabLst>
            </a:pPr>
            <a:r>
              <a:rPr lang="en-US" sz="1600" dirty="0" err="1">
                <a:solidFill>
                  <a:srgbClr val="0070C0"/>
                </a:solidFill>
                <a:latin typeface="Consolas" pitchFamily="49" charset="0"/>
                <a:cs typeface="Consolas" pitchFamily="49" charset="0"/>
              </a:rPr>
              <a:t>int</a:t>
            </a:r>
            <a:r>
              <a:rPr lang="en-US" sz="1600" dirty="0">
                <a:solidFill>
                  <a:srgbClr val="0070C0"/>
                </a:solidFill>
                <a:latin typeface="Consolas" pitchFamily="49" charset="0"/>
                <a:cs typeface="Consolas" pitchFamily="49" charset="0"/>
              </a:rPr>
              <a:t> </a:t>
            </a:r>
            <a:r>
              <a:rPr lang="en-US" sz="1600" dirty="0" err="1">
                <a:latin typeface="Consolas" pitchFamily="49" charset="0"/>
                <a:cs typeface="Consolas" pitchFamily="49" charset="0"/>
              </a:rPr>
              <a:t>gcd</a:t>
            </a:r>
            <a:r>
              <a:rPr lang="en-US" sz="1600" dirty="0">
                <a:latin typeface="Consolas" pitchFamily="49" charset="0"/>
                <a:cs typeface="Consolas" pitchFamily="49" charset="0"/>
              </a:rPr>
              <a:t>(</a:t>
            </a:r>
            <a:r>
              <a:rPr lang="en-US" sz="1600" dirty="0" err="1">
                <a:solidFill>
                  <a:srgbClr val="0070C0"/>
                </a:solidFill>
                <a:latin typeface="Consolas" pitchFamily="49" charset="0"/>
                <a:cs typeface="Consolas" pitchFamily="49" charset="0"/>
              </a:rPr>
              <a:t>int</a:t>
            </a:r>
            <a:r>
              <a:rPr lang="en-US" sz="1600" dirty="0">
                <a:solidFill>
                  <a:srgbClr val="0070C0"/>
                </a:solidFill>
                <a:latin typeface="Consolas" pitchFamily="49" charset="0"/>
                <a:cs typeface="Consolas" pitchFamily="49" charset="0"/>
              </a:rPr>
              <a:t> </a:t>
            </a:r>
            <a:r>
              <a:rPr lang="en-US" sz="1600" dirty="0">
                <a:latin typeface="Consolas" pitchFamily="49" charset="0"/>
                <a:cs typeface="Consolas" pitchFamily="49" charset="0"/>
              </a:rPr>
              <a:t>a, </a:t>
            </a:r>
            <a:r>
              <a:rPr lang="en-US" sz="1600" dirty="0" err="1">
                <a:solidFill>
                  <a:srgbClr val="0070C0"/>
                </a:solidFill>
                <a:latin typeface="Consolas" pitchFamily="49" charset="0"/>
                <a:cs typeface="Consolas" pitchFamily="49" charset="0"/>
              </a:rPr>
              <a:t>int</a:t>
            </a:r>
            <a:r>
              <a:rPr lang="en-US" sz="1600" dirty="0">
                <a:solidFill>
                  <a:srgbClr val="0070C0"/>
                </a:solidFill>
                <a:latin typeface="Consolas" pitchFamily="49" charset="0"/>
                <a:cs typeface="Consolas" pitchFamily="49" charset="0"/>
              </a:rPr>
              <a:t> </a:t>
            </a:r>
            <a:r>
              <a:rPr lang="en-US" sz="1600" dirty="0">
                <a:latin typeface="Consolas" pitchFamily="49" charset="0"/>
                <a:cs typeface="Consolas" pitchFamily="49" charset="0"/>
              </a:rPr>
              <a:t>b)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x = a;</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y = b;</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while</a:t>
            </a:r>
            <a:r>
              <a:rPr lang="en-US" sz="1600" dirty="0">
                <a:latin typeface="Consolas" pitchFamily="49" charset="0"/>
                <a:cs typeface="Consolas" pitchFamily="49" charset="0"/>
              </a:rPr>
              <a:t> (x != y)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if</a:t>
            </a:r>
            <a:r>
              <a:rPr lang="en-US" sz="1600" dirty="0">
                <a:latin typeface="Consolas" pitchFamily="49" charset="0"/>
                <a:cs typeface="Consolas" pitchFamily="49" charset="0"/>
              </a:rPr>
              <a:t> (x &gt; y) {</a:t>
            </a:r>
          </a:p>
          <a:p>
            <a:pPr algn="l" eaLnBrk="0" hangingPunct="0">
              <a:tabLst>
                <a:tab pos="290513" algn="l"/>
                <a:tab pos="1655763" algn="l"/>
                <a:tab pos="1946275" algn="l"/>
              </a:tabLst>
            </a:pPr>
            <a:r>
              <a:rPr lang="en-US" sz="1600" dirty="0">
                <a:latin typeface="Consolas" pitchFamily="49" charset="0"/>
                <a:cs typeface="Consolas" pitchFamily="49" charset="0"/>
              </a:rPr>
              <a:t>      x = x – y;</a:t>
            </a:r>
          </a:p>
          <a:p>
            <a:pPr algn="l" eaLnBrk="0" hangingPunct="0">
              <a:tabLst>
                <a:tab pos="290513" algn="l"/>
                <a:tab pos="1655763" algn="l"/>
                <a:tab pos="1946275" algn="l"/>
              </a:tabLst>
            </a:pPr>
            <a:r>
              <a:rPr lang="en-US" sz="1600" dirty="0">
                <a:latin typeface="Consolas" pitchFamily="49" charset="0"/>
                <a:cs typeface="Consolas" pitchFamily="49" charset="0"/>
              </a:rPr>
              <a:t>    } </a:t>
            </a:r>
            <a:r>
              <a:rPr lang="en-US" sz="1600" dirty="0">
                <a:solidFill>
                  <a:srgbClr val="C00000"/>
                </a:solidFill>
                <a:latin typeface="Consolas" pitchFamily="49" charset="0"/>
                <a:cs typeface="Consolas" pitchFamily="49" charset="0"/>
              </a:rPr>
              <a:t>else</a:t>
            </a:r>
            <a:r>
              <a:rPr lang="en-US" sz="1600" dirty="0">
                <a:latin typeface="Consolas" pitchFamily="49" charset="0"/>
                <a:cs typeface="Consolas" pitchFamily="49" charset="0"/>
              </a:rPr>
              <a:t> {</a:t>
            </a:r>
          </a:p>
          <a:p>
            <a:pPr algn="l" eaLnBrk="0" hangingPunct="0">
              <a:tabLst>
                <a:tab pos="290513" algn="l"/>
                <a:tab pos="1655763" algn="l"/>
                <a:tab pos="1946275" algn="l"/>
              </a:tabLst>
            </a:pPr>
            <a:r>
              <a:rPr lang="en-US" sz="1600" dirty="0">
                <a:latin typeface="Consolas" pitchFamily="49" charset="0"/>
                <a:cs typeface="Consolas" pitchFamily="49" charset="0"/>
              </a:rPr>
              <a:t>      y = y – x;</a:t>
            </a:r>
          </a:p>
          <a:p>
            <a:pPr algn="l" eaLnBrk="0" hangingPunct="0">
              <a:tabLst>
                <a:tab pos="290513" algn="l"/>
                <a:tab pos="1655763" algn="l"/>
                <a:tab pos="1946275" algn="l"/>
              </a:tabLst>
            </a:pPr>
            <a:r>
              <a:rPr lang="en-US" sz="1600" dirty="0">
                <a:latin typeface="Consolas" pitchFamily="49" charset="0"/>
                <a:cs typeface="Consolas" pitchFamily="49" charset="0"/>
              </a:rPr>
              <a:t>    } </a:t>
            </a:r>
          </a:p>
          <a:p>
            <a:pPr algn="l" eaLnBrk="0" hangingPunct="0">
              <a:tabLst>
                <a:tab pos="290513" algn="l"/>
                <a:tab pos="1655763" algn="l"/>
                <a:tab pos="1946275" algn="l"/>
              </a:tabLst>
            </a:pPr>
            <a:r>
              <a:rPr lang="en-US" sz="1600" dirty="0">
                <a:latin typeface="Consolas" pitchFamily="49" charset="0"/>
                <a:cs typeface="Consolas" pitchFamily="49" charset="0"/>
              </a:rPr>
              <a:t>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return</a:t>
            </a:r>
            <a:r>
              <a:rPr lang="en-US" sz="1600" dirty="0">
                <a:latin typeface="Consolas" pitchFamily="49" charset="0"/>
                <a:cs typeface="Consolas" pitchFamily="49" charset="0"/>
              </a:rPr>
              <a:t> x;</a:t>
            </a:r>
          </a:p>
          <a:p>
            <a:pPr algn="l" eaLnBrk="0" hangingPunct="0">
              <a:tabLst>
                <a:tab pos="290513" algn="l"/>
                <a:tab pos="1655763" algn="l"/>
                <a:tab pos="1946275" algn="l"/>
              </a:tabLst>
            </a:pPr>
            <a:r>
              <a:rPr lang="en-US" sz="1600" dirty="0">
                <a:latin typeface="Consolas" pitchFamily="49" charset="0"/>
                <a:cs typeface="Consolas" pitchFamily="49" charset="0"/>
              </a:rPr>
              <a:t>}</a:t>
            </a:r>
          </a:p>
        </p:txBody>
      </p:sp>
      <p:sp>
        <p:nvSpPr>
          <p:cNvPr id="5" name="Rectangle 6"/>
          <p:cNvSpPr>
            <a:spLocks noChangeArrowheads="1"/>
          </p:cNvSpPr>
          <p:nvPr/>
        </p:nvSpPr>
        <p:spPr bwMode="auto">
          <a:xfrm>
            <a:off x="5486400" y="4343400"/>
            <a:ext cx="3429000" cy="1815882"/>
          </a:xfrm>
          <a:prstGeom prst="rect">
            <a:avLst/>
          </a:prstGeom>
          <a:noFill/>
          <a:ln w="9525">
            <a:noFill/>
            <a:miter lim="800000"/>
            <a:headEnd/>
            <a:tailEnd/>
          </a:ln>
        </p:spPr>
        <p:txBody>
          <a:bodyPr wrap="square">
            <a:spAutoFit/>
          </a:bodyPr>
          <a:lstStyle/>
          <a:p>
            <a:pPr algn="l" eaLnBrk="0" hangingPunct="0">
              <a:tabLst>
                <a:tab pos="290513" algn="l"/>
                <a:tab pos="1655763" algn="l"/>
                <a:tab pos="1946275" algn="l"/>
              </a:tabLst>
            </a:pPr>
            <a:endParaRPr lang="en-US" sz="1600" dirty="0">
              <a:latin typeface="Consolas" pitchFamily="49" charset="0"/>
              <a:cs typeface="Consolas" pitchFamily="49" charset="0"/>
            </a:endParaRPr>
          </a:p>
          <a:p>
            <a:pPr algn="l" eaLnBrk="0" hangingPunct="0">
              <a:tabLst>
                <a:tab pos="290513" algn="l"/>
                <a:tab pos="1655763" algn="l"/>
                <a:tab pos="1946275" algn="l"/>
              </a:tabLst>
            </a:pPr>
            <a:r>
              <a:rPr lang="en-US" sz="1600" dirty="0" err="1">
                <a:solidFill>
                  <a:srgbClr val="0070C0"/>
                </a:solidFill>
                <a:latin typeface="Consolas" pitchFamily="49" charset="0"/>
                <a:cs typeface="Consolas" pitchFamily="49" charset="0"/>
              </a:rPr>
              <a:t>bool</a:t>
            </a:r>
            <a:r>
              <a:rPr lang="en-US" sz="1600" dirty="0">
                <a:latin typeface="Consolas" pitchFamily="49" charset="0"/>
                <a:cs typeface="Consolas" pitchFamily="49" charset="0"/>
              </a:rPr>
              <a:t> </a:t>
            </a:r>
            <a:r>
              <a:rPr lang="en-US" sz="1600" dirty="0" err="1">
                <a:latin typeface="Consolas" pitchFamily="49" charset="0"/>
                <a:cs typeface="Consolas" pitchFamily="49" charset="0"/>
              </a:rPr>
              <a:t>coprimes</a:t>
            </a:r>
            <a:r>
              <a:rPr lang="en-US" sz="1600" dirty="0">
                <a:latin typeface="Consolas" pitchFamily="49" charset="0"/>
                <a:cs typeface="Consolas" pitchFamily="49" charset="0"/>
              </a:rPr>
              <a:t>(</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a, </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b)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return</a:t>
            </a:r>
            <a:r>
              <a:rPr lang="en-US" sz="1600" dirty="0">
                <a:latin typeface="Consolas" pitchFamily="49" charset="0"/>
                <a:cs typeface="Consolas" pitchFamily="49" charset="0"/>
              </a:rPr>
              <a:t> </a:t>
            </a:r>
            <a:r>
              <a:rPr lang="en-US" sz="1600" dirty="0" err="1">
                <a:latin typeface="Consolas" pitchFamily="49" charset="0"/>
                <a:cs typeface="Consolas" pitchFamily="49" charset="0"/>
              </a:rPr>
              <a:t>gcd</a:t>
            </a:r>
            <a:r>
              <a:rPr lang="en-US" sz="1600" dirty="0">
                <a:latin typeface="Consolas" pitchFamily="49" charset="0"/>
                <a:cs typeface="Consolas" pitchFamily="49" charset="0"/>
              </a:rPr>
              <a:t>(a, b) == 1;</a:t>
            </a:r>
          </a:p>
          <a:p>
            <a:pPr algn="l" eaLnBrk="0" hangingPunct="0">
              <a:tabLst>
                <a:tab pos="290513" algn="l"/>
                <a:tab pos="1655763" algn="l"/>
                <a:tab pos="1946275" algn="l"/>
              </a:tabLst>
            </a:pPr>
            <a:r>
              <a:rPr lang="en-US" sz="1600" dirty="0">
                <a:latin typeface="Consolas" pitchFamily="49" charset="0"/>
                <a:cs typeface="Consolas" pitchFamily="49" charset="0"/>
              </a:rPr>
              <a:t>}</a:t>
            </a:r>
          </a:p>
          <a:p>
            <a:pPr algn="l" eaLnBrk="0" hangingPunct="0">
              <a:tabLst>
                <a:tab pos="290513" algn="l"/>
                <a:tab pos="1655763" algn="l"/>
                <a:tab pos="1946275" algn="l"/>
              </a:tabLst>
            </a:pPr>
            <a:endParaRPr lang="en-US" sz="1600" dirty="0">
              <a:latin typeface="Consolas" pitchFamily="49" charset="0"/>
              <a:cs typeface="Consolas" pitchFamily="49" charset="0"/>
            </a:endParaRPr>
          </a:p>
          <a:p>
            <a:pPr algn="l" eaLnBrk="0" hangingPunct="0">
              <a:tabLst>
                <a:tab pos="290513" algn="l"/>
                <a:tab pos="1655763" algn="l"/>
                <a:tab pos="1946275" algn="l"/>
              </a:tabLst>
            </a:pPr>
            <a:r>
              <a:rPr lang="en-US" sz="1600" dirty="0" err="1">
                <a:latin typeface="Consolas" pitchFamily="49" charset="0"/>
                <a:cs typeface="Consolas" pitchFamily="49" charset="0"/>
              </a:rPr>
              <a:t>coprimes</a:t>
            </a:r>
            <a:r>
              <a:rPr lang="en-US" sz="1600" dirty="0">
                <a:latin typeface="Consolas" pitchFamily="49" charset="0"/>
                <a:cs typeface="Consolas" pitchFamily="49" charset="0"/>
              </a:rPr>
              <a:t>(5, 10); </a:t>
            </a:r>
            <a:r>
              <a:rPr lang="en-US" sz="1600" dirty="0">
                <a:solidFill>
                  <a:srgbClr val="00B050"/>
                </a:solidFill>
                <a:latin typeface="Consolas" pitchFamily="49" charset="0"/>
                <a:cs typeface="Consolas" pitchFamily="49" charset="0"/>
              </a:rPr>
              <a:t>// false</a:t>
            </a:r>
          </a:p>
          <a:p>
            <a:pPr algn="l" eaLnBrk="0" hangingPunct="0">
              <a:tabLst>
                <a:tab pos="290513" algn="l"/>
                <a:tab pos="1655763" algn="l"/>
                <a:tab pos="1946275" algn="l"/>
              </a:tabLst>
            </a:pPr>
            <a:r>
              <a:rPr lang="en-US" sz="1600" dirty="0" err="1">
                <a:latin typeface="Consolas" pitchFamily="49" charset="0"/>
                <a:cs typeface="Consolas" pitchFamily="49" charset="0"/>
              </a:rPr>
              <a:t>coprimes</a:t>
            </a:r>
            <a:r>
              <a:rPr lang="en-US" sz="1600" dirty="0">
                <a:latin typeface="Consolas" pitchFamily="49" charset="0"/>
                <a:cs typeface="Consolas" pitchFamily="49" charset="0"/>
              </a:rPr>
              <a:t>(9, 10); </a:t>
            </a:r>
            <a:r>
              <a:rPr lang="en-US" sz="1600" dirty="0">
                <a:solidFill>
                  <a:srgbClr val="00B050"/>
                </a:solidFill>
                <a:latin typeface="Consolas" pitchFamily="49" charset="0"/>
                <a:cs typeface="Consolas" pitchFamily="49" charset="0"/>
              </a:rPr>
              <a:t>//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dissolve">
                                      <p:cBhvr>
                                        <p:cTn id="28" dur="500"/>
                                        <p:tgtEl>
                                          <p:spTgt spid="4">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dissolve">
                                      <p:cBhvr>
                                        <p:cTn id="36" dur="500"/>
                                        <p:tgtEl>
                                          <p:spTgt spid="4">
                                            <p:txEl>
                                              <p:pRg st="4" end="4"/>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dissolve">
                                      <p:cBhvr>
                                        <p:cTn id="44" dur="500"/>
                                        <p:tgtEl>
                                          <p:spTgt spid="4">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dissolve">
                                      <p:cBhvr>
                                        <p:cTn id="47" dur="500"/>
                                        <p:tgtEl>
                                          <p:spTgt spid="4">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3" grpId="0" animBg="1"/>
      <p:bldP spid="4" grpId="0" build="p" bldLvl="2"/>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0"/>
          <p:cNvGrpSpPr>
            <a:grpSpLocks/>
          </p:cNvGrpSpPr>
          <p:nvPr/>
        </p:nvGrpSpPr>
        <p:grpSpPr bwMode="auto">
          <a:xfrm>
            <a:off x="5808662" y="838200"/>
            <a:ext cx="1600200" cy="5562600"/>
            <a:chOff x="3552" y="528"/>
            <a:chExt cx="1008" cy="3504"/>
          </a:xfrm>
        </p:grpSpPr>
        <p:sp>
          <p:nvSpPr>
            <p:cNvPr id="26803" name="Rectangle 7"/>
            <p:cNvSpPr>
              <a:spLocks noChangeArrowheads="1"/>
            </p:cNvSpPr>
            <p:nvPr/>
          </p:nvSpPr>
          <p:spPr bwMode="auto">
            <a:xfrm>
              <a:off x="3552" y="672"/>
              <a:ext cx="1008" cy="3264"/>
            </a:xfrm>
            <a:prstGeom prst="rect">
              <a:avLst/>
            </a:prstGeom>
            <a:solidFill>
              <a:srgbClr val="CCFFFF"/>
            </a:solidFill>
            <a:ln w="9525">
              <a:solidFill>
                <a:schemeClr val="tx1"/>
              </a:solidFill>
              <a:miter lim="800000"/>
              <a:headEnd/>
              <a:tailEnd/>
            </a:ln>
          </p:spPr>
          <p:txBody>
            <a:bodyPr wrap="none" anchor="ctr"/>
            <a:lstStyle/>
            <a:p>
              <a:endParaRPr lang="en-US">
                <a:latin typeface="+mn-lt"/>
              </a:endParaRPr>
            </a:p>
          </p:txBody>
        </p:sp>
        <p:grpSp>
          <p:nvGrpSpPr>
            <p:cNvPr id="3" name="Group 8"/>
            <p:cNvGrpSpPr>
              <a:grpSpLocks/>
            </p:cNvGrpSpPr>
            <p:nvPr/>
          </p:nvGrpSpPr>
          <p:grpSpPr bwMode="auto">
            <a:xfrm>
              <a:off x="3552" y="528"/>
              <a:ext cx="1008" cy="192"/>
              <a:chOff x="1632" y="480"/>
              <a:chExt cx="1008" cy="192"/>
            </a:xfrm>
          </p:grpSpPr>
          <p:grpSp>
            <p:nvGrpSpPr>
              <p:cNvPr id="4" name="Group 9"/>
              <p:cNvGrpSpPr>
                <a:grpSpLocks/>
              </p:cNvGrpSpPr>
              <p:nvPr/>
            </p:nvGrpSpPr>
            <p:grpSpPr bwMode="auto">
              <a:xfrm>
                <a:off x="1632" y="480"/>
                <a:ext cx="1008" cy="192"/>
                <a:chOff x="1632" y="432"/>
                <a:chExt cx="1008" cy="192"/>
              </a:xfrm>
            </p:grpSpPr>
            <p:sp>
              <p:nvSpPr>
                <p:cNvPr id="26814" name="Freeform 10"/>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6815" name="Rectangle 11"/>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6812" name="Line 12"/>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6813" name="Line 13"/>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5" name="Group 14"/>
            <p:cNvGrpSpPr>
              <a:grpSpLocks/>
            </p:cNvGrpSpPr>
            <p:nvPr/>
          </p:nvGrpSpPr>
          <p:grpSpPr bwMode="auto">
            <a:xfrm flipH="1" flipV="1">
              <a:off x="3552" y="3840"/>
              <a:ext cx="1008" cy="192"/>
              <a:chOff x="1632" y="480"/>
              <a:chExt cx="1008" cy="192"/>
            </a:xfrm>
          </p:grpSpPr>
          <p:grpSp>
            <p:nvGrpSpPr>
              <p:cNvPr id="6" name="Group 15"/>
              <p:cNvGrpSpPr>
                <a:grpSpLocks/>
              </p:cNvGrpSpPr>
              <p:nvPr/>
            </p:nvGrpSpPr>
            <p:grpSpPr bwMode="auto">
              <a:xfrm>
                <a:off x="1632" y="480"/>
                <a:ext cx="1008" cy="192"/>
                <a:chOff x="1632" y="432"/>
                <a:chExt cx="1008" cy="192"/>
              </a:xfrm>
            </p:grpSpPr>
            <p:sp>
              <p:nvSpPr>
                <p:cNvPr id="26809" name="Freeform 16"/>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6810" name="Rectangle 17"/>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6807" name="Line 18"/>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6808" name="Line 19"/>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sp>
        <p:nvSpPr>
          <p:cNvPr id="26626" name="Rectangle 2"/>
          <p:cNvSpPr>
            <a:spLocks noGrp="1" noChangeArrowheads="1"/>
          </p:cNvSpPr>
          <p:nvPr>
            <p:ph type="title"/>
          </p:nvPr>
        </p:nvSpPr>
        <p:spPr/>
        <p:txBody>
          <a:bodyPr>
            <a:normAutofit/>
          </a:bodyPr>
          <a:lstStyle/>
          <a:p>
            <a:pPr eaLnBrk="1" hangingPunct="1"/>
            <a:r>
              <a:rPr lang="en-US"/>
              <a:t>Stack Detective</a:t>
            </a:r>
          </a:p>
        </p:txBody>
      </p:sp>
      <p:sp>
        <p:nvSpPr>
          <p:cNvPr id="26627" name="Rectangle 3"/>
          <p:cNvSpPr>
            <a:spLocks noChangeArrowheads="1"/>
          </p:cNvSpPr>
          <p:nvPr/>
        </p:nvSpPr>
        <p:spPr bwMode="auto">
          <a:xfrm>
            <a:off x="228600" y="914400"/>
            <a:ext cx="4724400" cy="1320874"/>
          </a:xfrm>
          <a:prstGeom prst="rect">
            <a:avLst/>
          </a:prstGeom>
          <a:noFill/>
          <a:ln w="12700">
            <a:noFill/>
            <a:miter lim="800000"/>
            <a:headEnd/>
            <a:tailEnd/>
          </a:ln>
        </p:spPr>
        <p:txBody>
          <a:bodyPr wrap="square" lIns="90488" tIns="44450" rIns="90488" bIns="44450">
            <a:spAutoFit/>
          </a:bodyPr>
          <a:lstStyle/>
          <a:p>
            <a:pPr algn="l" eaLnBrk="0" hangingPunct="0">
              <a:spcBef>
                <a:spcPct val="50000"/>
              </a:spcBef>
            </a:pPr>
            <a:r>
              <a:rPr lang="en-US" sz="2000" dirty="0">
                <a:latin typeface="Consolas" pitchFamily="49" charset="0"/>
                <a:cs typeface="Consolas" pitchFamily="49" charset="0"/>
              </a:rPr>
              <a:t>fact(n) </a:t>
            </a:r>
            <a:r>
              <a:rPr lang="en-US" sz="2000" dirty="0">
                <a:latin typeface="+mj-lt"/>
              </a:rPr>
              <a:t>is called</a:t>
            </a:r>
            <a:r>
              <a:rPr lang="en-US" dirty="0">
                <a:latin typeface="+mj-lt"/>
              </a:rPr>
              <a:t>.  </a:t>
            </a:r>
            <a:r>
              <a:rPr lang="en-US" sz="2000" b="0" dirty="0">
                <a:latin typeface="+mj-lt"/>
              </a:rPr>
              <a:t>During the calculation, the computer is stopped with the PC at </a:t>
            </a:r>
            <a:r>
              <a:rPr lang="en-US" sz="2000" dirty="0">
                <a:latin typeface="+mj-lt"/>
              </a:rPr>
              <a:t>0x40</a:t>
            </a:r>
            <a:r>
              <a:rPr lang="en-US" sz="2000" b="0" dirty="0">
                <a:latin typeface="+mj-lt"/>
              </a:rPr>
              <a:t>; the stack contents are shown (in </a:t>
            </a:r>
            <a:r>
              <a:rPr lang="en-US" sz="2000" dirty="0">
                <a:latin typeface="+mj-lt"/>
              </a:rPr>
              <a:t>hex</a:t>
            </a:r>
            <a:r>
              <a:rPr lang="en-US" sz="2000" b="0" dirty="0">
                <a:latin typeface="+mj-lt"/>
              </a:rPr>
              <a:t>).</a:t>
            </a:r>
          </a:p>
        </p:txBody>
      </p:sp>
      <p:sp>
        <p:nvSpPr>
          <p:cNvPr id="26628" name="Rectangle 5"/>
          <p:cNvSpPr>
            <a:spLocks noChangeArrowheads="1"/>
          </p:cNvSpPr>
          <p:nvPr/>
        </p:nvSpPr>
        <p:spPr bwMode="auto">
          <a:xfrm>
            <a:off x="4191000" y="381000"/>
            <a:ext cx="4953000" cy="6324600"/>
          </a:xfrm>
          <a:prstGeom prst="rect">
            <a:avLst/>
          </a:prstGeom>
          <a:noFill/>
          <a:ln w="9525">
            <a:noFill/>
            <a:miter lim="800000"/>
            <a:headEnd/>
            <a:tailEnd/>
          </a:ln>
        </p:spPr>
        <p:txBody>
          <a:bodyPr wrap="none" anchor="ctr"/>
          <a:lstStyle/>
          <a:p>
            <a:endParaRPr lang="en-US"/>
          </a:p>
        </p:txBody>
      </p:sp>
      <p:sp>
        <p:nvSpPr>
          <p:cNvPr id="26629" name="Rectangle 28"/>
          <p:cNvSpPr>
            <a:spLocks noChangeArrowheads="1"/>
          </p:cNvSpPr>
          <p:nvPr/>
        </p:nvSpPr>
        <p:spPr bwMode="auto">
          <a:xfrm>
            <a:off x="4665662" y="685800"/>
            <a:ext cx="3429000" cy="2438400"/>
          </a:xfrm>
          <a:prstGeom prst="rect">
            <a:avLst/>
          </a:prstGeom>
          <a:noFill/>
          <a:ln w="9525">
            <a:noFill/>
            <a:miter lim="800000"/>
            <a:headEnd/>
            <a:tailEnd/>
          </a:ln>
        </p:spPr>
        <p:txBody>
          <a:bodyPr wrap="none" anchor="ctr"/>
          <a:lstStyle/>
          <a:p>
            <a:endParaRPr lang="en-US">
              <a:latin typeface="+mn-lt"/>
            </a:endParaRPr>
          </a:p>
        </p:txBody>
      </p:sp>
      <p:sp>
        <p:nvSpPr>
          <p:cNvPr id="26630" name="Rectangle 71"/>
          <p:cNvSpPr>
            <a:spLocks noChangeArrowheads="1"/>
          </p:cNvSpPr>
          <p:nvPr/>
        </p:nvSpPr>
        <p:spPr bwMode="auto">
          <a:xfrm>
            <a:off x="3657600" y="685800"/>
            <a:ext cx="4953000" cy="2362200"/>
          </a:xfrm>
          <a:prstGeom prst="rect">
            <a:avLst/>
          </a:prstGeom>
          <a:noFill/>
          <a:ln w="9525">
            <a:noFill/>
            <a:miter lim="800000"/>
            <a:headEnd/>
            <a:tailEnd/>
          </a:ln>
        </p:spPr>
        <p:txBody>
          <a:bodyPr wrap="none" anchor="ctr"/>
          <a:lstStyle/>
          <a:p>
            <a:endParaRPr lang="en-US"/>
          </a:p>
        </p:txBody>
      </p:sp>
      <p:sp>
        <p:nvSpPr>
          <p:cNvPr id="26631" name="Rectangle 115"/>
          <p:cNvSpPr>
            <a:spLocks noChangeArrowheads="1"/>
          </p:cNvSpPr>
          <p:nvPr/>
        </p:nvSpPr>
        <p:spPr bwMode="auto">
          <a:xfrm>
            <a:off x="4818062" y="1676400"/>
            <a:ext cx="3200400" cy="2514600"/>
          </a:xfrm>
          <a:prstGeom prst="rect">
            <a:avLst/>
          </a:prstGeom>
          <a:noFill/>
          <a:ln w="9525">
            <a:noFill/>
            <a:miter lim="800000"/>
            <a:headEnd/>
            <a:tailEnd/>
          </a:ln>
        </p:spPr>
        <p:txBody>
          <a:bodyPr wrap="none" anchor="ctr"/>
          <a:lstStyle/>
          <a:p>
            <a:endParaRPr lang="en-US">
              <a:latin typeface="+mn-lt"/>
            </a:endParaRPr>
          </a:p>
        </p:txBody>
      </p:sp>
      <p:sp>
        <p:nvSpPr>
          <p:cNvPr id="26632" name="Rectangle 117"/>
          <p:cNvSpPr>
            <a:spLocks noChangeArrowheads="1"/>
          </p:cNvSpPr>
          <p:nvPr/>
        </p:nvSpPr>
        <p:spPr bwMode="auto">
          <a:xfrm>
            <a:off x="3657600" y="1828800"/>
            <a:ext cx="4953000" cy="2362200"/>
          </a:xfrm>
          <a:prstGeom prst="rect">
            <a:avLst/>
          </a:prstGeom>
          <a:noFill/>
          <a:ln w="9525">
            <a:noFill/>
            <a:miter lim="800000"/>
            <a:headEnd/>
            <a:tailEnd/>
          </a:ln>
        </p:spPr>
        <p:txBody>
          <a:bodyPr wrap="none" anchor="ctr"/>
          <a:lstStyle/>
          <a:p>
            <a:endParaRPr lang="en-US"/>
          </a:p>
        </p:txBody>
      </p:sp>
      <p:sp>
        <p:nvSpPr>
          <p:cNvPr id="26633" name="Rectangle 160"/>
          <p:cNvSpPr>
            <a:spLocks noChangeArrowheads="1"/>
          </p:cNvSpPr>
          <p:nvPr/>
        </p:nvSpPr>
        <p:spPr bwMode="auto">
          <a:xfrm>
            <a:off x="4818062" y="2895600"/>
            <a:ext cx="3200400" cy="2514600"/>
          </a:xfrm>
          <a:prstGeom prst="rect">
            <a:avLst/>
          </a:prstGeom>
          <a:noFill/>
          <a:ln w="9525">
            <a:noFill/>
            <a:miter lim="800000"/>
            <a:headEnd/>
            <a:tailEnd/>
          </a:ln>
        </p:spPr>
        <p:txBody>
          <a:bodyPr wrap="none" anchor="ctr"/>
          <a:lstStyle/>
          <a:p>
            <a:endParaRPr lang="en-US">
              <a:latin typeface="+mn-lt"/>
            </a:endParaRPr>
          </a:p>
        </p:txBody>
      </p:sp>
      <p:sp>
        <p:nvSpPr>
          <p:cNvPr id="26634" name="Rectangle 162"/>
          <p:cNvSpPr>
            <a:spLocks noChangeArrowheads="1"/>
          </p:cNvSpPr>
          <p:nvPr/>
        </p:nvSpPr>
        <p:spPr bwMode="auto">
          <a:xfrm>
            <a:off x="3657600" y="3124200"/>
            <a:ext cx="4953000" cy="2362200"/>
          </a:xfrm>
          <a:prstGeom prst="rect">
            <a:avLst/>
          </a:prstGeom>
          <a:noFill/>
          <a:ln w="9525">
            <a:noFill/>
            <a:miter lim="800000"/>
            <a:headEnd/>
            <a:tailEnd/>
          </a:ln>
        </p:spPr>
        <p:txBody>
          <a:bodyPr wrap="none" anchor="ctr"/>
          <a:lstStyle/>
          <a:p>
            <a:endParaRPr lang="en-US"/>
          </a:p>
        </p:txBody>
      </p:sp>
      <p:grpSp>
        <p:nvGrpSpPr>
          <p:cNvPr id="7" name="Group 168"/>
          <p:cNvGrpSpPr>
            <a:grpSpLocks/>
          </p:cNvGrpSpPr>
          <p:nvPr/>
        </p:nvGrpSpPr>
        <p:grpSpPr bwMode="auto">
          <a:xfrm>
            <a:off x="4894262" y="5562600"/>
            <a:ext cx="914400" cy="609600"/>
            <a:chOff x="1056" y="1824"/>
            <a:chExt cx="576" cy="384"/>
          </a:xfrm>
        </p:grpSpPr>
        <p:sp>
          <p:nvSpPr>
            <p:cNvPr id="26800" name="Rectangle 169"/>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6801" name="Line 170"/>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6802" name="Text Box 171"/>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grpSp>
        <p:nvGrpSpPr>
          <p:cNvPr id="8" name="Group 194"/>
          <p:cNvGrpSpPr>
            <a:grpSpLocks/>
          </p:cNvGrpSpPr>
          <p:nvPr/>
        </p:nvGrpSpPr>
        <p:grpSpPr bwMode="auto">
          <a:xfrm>
            <a:off x="4894262" y="6096000"/>
            <a:ext cx="914400" cy="609600"/>
            <a:chOff x="912" y="768"/>
            <a:chExt cx="576" cy="384"/>
          </a:xfrm>
        </p:grpSpPr>
        <p:sp>
          <p:nvSpPr>
            <p:cNvPr id="26797" name="Rectangle 195"/>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p>
          </p:txBody>
        </p:sp>
        <p:sp>
          <p:nvSpPr>
            <p:cNvPr id="26798" name="Line 196"/>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p>
          </p:txBody>
        </p:sp>
        <p:sp>
          <p:nvSpPr>
            <p:cNvPr id="26799" name="Text Box 197"/>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6637" name="Rectangle 206"/>
          <p:cNvSpPr>
            <a:spLocks noChangeArrowheads="1"/>
          </p:cNvSpPr>
          <p:nvPr/>
        </p:nvSpPr>
        <p:spPr bwMode="auto">
          <a:xfrm>
            <a:off x="4818062" y="4114800"/>
            <a:ext cx="3200400" cy="2514600"/>
          </a:xfrm>
          <a:prstGeom prst="rect">
            <a:avLst/>
          </a:prstGeom>
          <a:noFill/>
          <a:ln w="9525">
            <a:noFill/>
            <a:miter lim="800000"/>
            <a:headEnd/>
            <a:tailEnd/>
          </a:ln>
        </p:spPr>
        <p:txBody>
          <a:bodyPr wrap="none" anchor="ctr"/>
          <a:lstStyle/>
          <a:p>
            <a:endParaRPr lang="en-US">
              <a:latin typeface="+mn-lt"/>
            </a:endParaRPr>
          </a:p>
        </p:txBody>
      </p:sp>
      <p:sp>
        <p:nvSpPr>
          <p:cNvPr id="26638" name="Rectangle 207"/>
          <p:cNvSpPr>
            <a:spLocks noChangeArrowheads="1"/>
          </p:cNvSpPr>
          <p:nvPr/>
        </p:nvSpPr>
        <p:spPr bwMode="auto">
          <a:xfrm>
            <a:off x="4894262" y="4572000"/>
            <a:ext cx="3886200" cy="1905000"/>
          </a:xfrm>
          <a:prstGeom prst="rect">
            <a:avLst/>
          </a:prstGeom>
          <a:noFill/>
          <a:ln w="9525">
            <a:noFill/>
            <a:miter lim="800000"/>
            <a:headEnd/>
            <a:tailEnd/>
          </a:ln>
        </p:spPr>
        <p:txBody>
          <a:bodyPr wrap="none" anchor="ctr"/>
          <a:lstStyle/>
          <a:p>
            <a:endParaRPr lang="en-US">
              <a:latin typeface="+mn-lt"/>
            </a:endParaRPr>
          </a:p>
        </p:txBody>
      </p:sp>
      <p:grpSp>
        <p:nvGrpSpPr>
          <p:cNvPr id="9" name="Group 286"/>
          <p:cNvGrpSpPr>
            <a:grpSpLocks/>
          </p:cNvGrpSpPr>
          <p:nvPr/>
        </p:nvGrpSpPr>
        <p:grpSpPr bwMode="auto">
          <a:xfrm>
            <a:off x="5808662" y="1143000"/>
            <a:ext cx="2057400" cy="1219200"/>
            <a:chOff x="1392" y="336"/>
            <a:chExt cx="1296" cy="768"/>
          </a:xfrm>
        </p:grpSpPr>
        <p:sp>
          <p:nvSpPr>
            <p:cNvPr id="26795" name="Rectangle 30"/>
            <p:cNvSpPr>
              <a:spLocks noChangeArrowheads="1"/>
            </p:cNvSpPr>
            <p:nvPr/>
          </p:nvSpPr>
          <p:spPr bwMode="auto">
            <a:xfrm>
              <a:off x="1392" y="336"/>
              <a:ext cx="1008" cy="768"/>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6796" name="Line 277"/>
            <p:cNvSpPr>
              <a:spLocks noChangeShapeType="1"/>
            </p:cNvSpPr>
            <p:nvPr/>
          </p:nvSpPr>
          <p:spPr bwMode="auto">
            <a:xfrm>
              <a:off x="1392" y="336"/>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0" name="Group 285"/>
          <p:cNvGrpSpPr>
            <a:grpSpLocks/>
          </p:cNvGrpSpPr>
          <p:nvPr/>
        </p:nvGrpSpPr>
        <p:grpSpPr bwMode="auto">
          <a:xfrm>
            <a:off x="5808662" y="2362200"/>
            <a:ext cx="2057400" cy="1219200"/>
            <a:chOff x="192" y="96"/>
            <a:chExt cx="1296" cy="768"/>
          </a:xfrm>
        </p:grpSpPr>
        <p:sp>
          <p:nvSpPr>
            <p:cNvPr id="26793" name="Rectangle 76"/>
            <p:cNvSpPr>
              <a:spLocks noChangeArrowheads="1"/>
            </p:cNvSpPr>
            <p:nvPr/>
          </p:nvSpPr>
          <p:spPr bwMode="auto">
            <a:xfrm>
              <a:off x="192" y="96"/>
              <a:ext cx="1008" cy="768"/>
            </a:xfrm>
            <a:prstGeom prst="rect">
              <a:avLst/>
            </a:prstGeom>
            <a:solidFill>
              <a:srgbClr val="FFCCFF"/>
            </a:solidFill>
            <a:ln w="9525">
              <a:solidFill>
                <a:schemeClr val="tx1"/>
              </a:solidFill>
              <a:miter lim="800000"/>
              <a:headEnd/>
              <a:tailEnd/>
            </a:ln>
          </p:spPr>
          <p:txBody>
            <a:bodyPr wrap="none" anchor="ctr"/>
            <a:lstStyle/>
            <a:p>
              <a:endParaRPr lang="en-US">
                <a:latin typeface="+mn-lt"/>
              </a:endParaRPr>
            </a:p>
          </p:txBody>
        </p:sp>
        <p:sp>
          <p:nvSpPr>
            <p:cNvPr id="26794" name="Line 284"/>
            <p:cNvSpPr>
              <a:spLocks noChangeShapeType="1"/>
            </p:cNvSpPr>
            <p:nvPr/>
          </p:nvSpPr>
          <p:spPr bwMode="auto">
            <a:xfrm>
              <a:off x="192" y="96"/>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1" name="Group 281"/>
          <p:cNvGrpSpPr>
            <a:grpSpLocks/>
          </p:cNvGrpSpPr>
          <p:nvPr/>
        </p:nvGrpSpPr>
        <p:grpSpPr bwMode="auto">
          <a:xfrm>
            <a:off x="5808662" y="3581400"/>
            <a:ext cx="2057400" cy="1219200"/>
            <a:chOff x="2832" y="1056"/>
            <a:chExt cx="1296" cy="768"/>
          </a:xfrm>
        </p:grpSpPr>
        <p:sp>
          <p:nvSpPr>
            <p:cNvPr id="26791" name="Rectangle 282"/>
            <p:cNvSpPr>
              <a:spLocks noChangeArrowheads="1"/>
            </p:cNvSpPr>
            <p:nvPr/>
          </p:nvSpPr>
          <p:spPr bwMode="auto">
            <a:xfrm>
              <a:off x="2832" y="1056"/>
              <a:ext cx="1008" cy="768"/>
            </a:xfrm>
            <a:prstGeom prst="rect">
              <a:avLst/>
            </a:prstGeom>
            <a:solidFill>
              <a:srgbClr val="CCFFCC"/>
            </a:solidFill>
            <a:ln w="9525">
              <a:solidFill>
                <a:schemeClr val="tx1"/>
              </a:solidFill>
              <a:miter lim="800000"/>
              <a:headEnd/>
              <a:tailEnd/>
            </a:ln>
          </p:spPr>
          <p:txBody>
            <a:bodyPr wrap="none" anchor="ctr"/>
            <a:lstStyle/>
            <a:p>
              <a:endParaRPr lang="en-US">
                <a:latin typeface="+mn-lt"/>
              </a:endParaRPr>
            </a:p>
          </p:txBody>
        </p:sp>
        <p:sp>
          <p:nvSpPr>
            <p:cNvPr id="26792" name="Line 283"/>
            <p:cNvSpPr>
              <a:spLocks noChangeShapeType="1"/>
            </p:cNvSpPr>
            <p:nvPr/>
          </p:nvSpPr>
          <p:spPr bwMode="auto">
            <a:xfrm>
              <a:off x="2832" y="1056"/>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2" name="Group 228"/>
          <p:cNvGrpSpPr>
            <a:grpSpLocks/>
          </p:cNvGrpSpPr>
          <p:nvPr/>
        </p:nvGrpSpPr>
        <p:grpSpPr bwMode="auto">
          <a:xfrm>
            <a:off x="5808662" y="4800600"/>
            <a:ext cx="2057400" cy="1219200"/>
            <a:chOff x="3552" y="3024"/>
            <a:chExt cx="1296" cy="768"/>
          </a:xfrm>
        </p:grpSpPr>
        <p:sp>
          <p:nvSpPr>
            <p:cNvPr id="26789" name="Rectangle 167"/>
            <p:cNvSpPr>
              <a:spLocks noChangeArrowheads="1"/>
            </p:cNvSpPr>
            <p:nvPr/>
          </p:nvSpPr>
          <p:spPr bwMode="auto">
            <a:xfrm>
              <a:off x="3552" y="3024"/>
              <a:ext cx="1008" cy="768"/>
            </a:xfrm>
            <a:prstGeom prst="rect">
              <a:avLst/>
            </a:prstGeom>
            <a:solidFill>
              <a:srgbClr val="CCECFF"/>
            </a:solidFill>
            <a:ln w="9525">
              <a:solidFill>
                <a:schemeClr val="tx1"/>
              </a:solidFill>
              <a:miter lim="800000"/>
              <a:headEnd/>
              <a:tailEnd/>
            </a:ln>
          </p:spPr>
          <p:txBody>
            <a:bodyPr wrap="none" anchor="ctr"/>
            <a:lstStyle/>
            <a:p>
              <a:endParaRPr lang="en-US">
                <a:latin typeface="+mn-lt"/>
              </a:endParaRPr>
            </a:p>
          </p:txBody>
        </p:sp>
        <p:sp>
          <p:nvSpPr>
            <p:cNvPr id="26790" name="Line 31"/>
            <p:cNvSpPr>
              <a:spLocks noChangeShapeType="1"/>
            </p:cNvSpPr>
            <p:nvPr/>
          </p:nvSpPr>
          <p:spPr bwMode="auto">
            <a:xfrm>
              <a:off x="3552" y="3024"/>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3" name="Group 279"/>
          <p:cNvGrpSpPr>
            <a:grpSpLocks/>
          </p:cNvGrpSpPr>
          <p:nvPr/>
        </p:nvGrpSpPr>
        <p:grpSpPr bwMode="auto">
          <a:xfrm>
            <a:off x="5656262" y="990600"/>
            <a:ext cx="1905000" cy="5308600"/>
            <a:chOff x="3456" y="624"/>
            <a:chExt cx="1200" cy="3344"/>
          </a:xfrm>
        </p:grpSpPr>
        <p:grpSp>
          <p:nvGrpSpPr>
            <p:cNvPr id="14" name="Group 32"/>
            <p:cNvGrpSpPr>
              <a:grpSpLocks/>
            </p:cNvGrpSpPr>
            <p:nvPr/>
          </p:nvGrpSpPr>
          <p:grpSpPr bwMode="auto">
            <a:xfrm>
              <a:off x="3456" y="1008"/>
              <a:ext cx="1200" cy="384"/>
              <a:chOff x="1248" y="1248"/>
              <a:chExt cx="1200" cy="384"/>
            </a:xfrm>
          </p:grpSpPr>
          <p:sp>
            <p:nvSpPr>
              <p:cNvPr id="26783" name="Rectangle 3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5" name="Group 34"/>
              <p:cNvGrpSpPr>
                <a:grpSpLocks/>
              </p:cNvGrpSpPr>
              <p:nvPr/>
            </p:nvGrpSpPr>
            <p:grpSpPr bwMode="auto">
              <a:xfrm>
                <a:off x="1344" y="1336"/>
                <a:ext cx="1008" cy="213"/>
                <a:chOff x="1344" y="1336"/>
                <a:chExt cx="1008" cy="213"/>
              </a:xfrm>
            </p:grpSpPr>
            <p:grpSp>
              <p:nvGrpSpPr>
                <p:cNvPr id="16" name="Group 35"/>
                <p:cNvGrpSpPr>
                  <a:grpSpLocks/>
                </p:cNvGrpSpPr>
                <p:nvPr/>
              </p:nvGrpSpPr>
              <p:grpSpPr bwMode="auto">
                <a:xfrm>
                  <a:off x="1344" y="1344"/>
                  <a:ext cx="1008" cy="192"/>
                  <a:chOff x="1248" y="1344"/>
                  <a:chExt cx="1008" cy="192"/>
                </a:xfrm>
              </p:grpSpPr>
              <p:sp>
                <p:nvSpPr>
                  <p:cNvPr id="26787" name="Line 3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88" name="Line 3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86" name="Text Box 38"/>
                <p:cNvSpPr txBox="1">
                  <a:spLocks noChangeArrowheads="1"/>
                </p:cNvSpPr>
                <p:nvPr/>
              </p:nvSpPr>
              <p:spPr bwMode="auto">
                <a:xfrm>
                  <a:off x="1687" y="1336"/>
                  <a:ext cx="245" cy="213"/>
                </a:xfrm>
                <a:prstGeom prst="rect">
                  <a:avLst/>
                </a:prstGeom>
                <a:noFill/>
                <a:ln w="9525">
                  <a:noFill/>
                  <a:miter lim="800000"/>
                  <a:headEnd/>
                  <a:tailEnd/>
                </a:ln>
              </p:spPr>
              <p:txBody>
                <a:bodyPr wrap="none">
                  <a:spAutoFit/>
                </a:bodyPr>
                <a:lstStyle/>
                <a:p>
                  <a:r>
                    <a:rPr lang="en-US" sz="1600">
                      <a:latin typeface="+mn-lt"/>
                    </a:rPr>
                    <a:t>???</a:t>
                  </a:r>
                </a:p>
              </p:txBody>
            </p:sp>
          </p:grpSp>
        </p:grpSp>
        <p:grpSp>
          <p:nvGrpSpPr>
            <p:cNvPr id="17" name="Group 39"/>
            <p:cNvGrpSpPr>
              <a:grpSpLocks/>
            </p:cNvGrpSpPr>
            <p:nvPr/>
          </p:nvGrpSpPr>
          <p:grpSpPr bwMode="auto">
            <a:xfrm>
              <a:off x="3456" y="816"/>
              <a:ext cx="1200" cy="384"/>
              <a:chOff x="1248" y="1248"/>
              <a:chExt cx="1200" cy="384"/>
            </a:xfrm>
          </p:grpSpPr>
          <p:sp>
            <p:nvSpPr>
              <p:cNvPr id="26777" name="Rectangle 4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8" name="Group 41"/>
              <p:cNvGrpSpPr>
                <a:grpSpLocks/>
              </p:cNvGrpSpPr>
              <p:nvPr/>
            </p:nvGrpSpPr>
            <p:grpSpPr bwMode="auto">
              <a:xfrm>
                <a:off x="1344" y="1336"/>
                <a:ext cx="1008" cy="213"/>
                <a:chOff x="1344" y="1336"/>
                <a:chExt cx="1008" cy="213"/>
              </a:xfrm>
            </p:grpSpPr>
            <p:grpSp>
              <p:nvGrpSpPr>
                <p:cNvPr id="19" name="Group 42"/>
                <p:cNvGrpSpPr>
                  <a:grpSpLocks/>
                </p:cNvGrpSpPr>
                <p:nvPr/>
              </p:nvGrpSpPr>
              <p:grpSpPr bwMode="auto">
                <a:xfrm>
                  <a:off x="1344" y="1344"/>
                  <a:ext cx="1008" cy="192"/>
                  <a:chOff x="1248" y="1344"/>
                  <a:chExt cx="1008" cy="192"/>
                </a:xfrm>
              </p:grpSpPr>
              <p:sp>
                <p:nvSpPr>
                  <p:cNvPr id="26781" name="Line 4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82" name="Line 4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80" name="Text Box 45"/>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80</a:t>
                  </a:r>
                </a:p>
              </p:txBody>
            </p:sp>
          </p:grpSp>
        </p:grpSp>
        <p:grpSp>
          <p:nvGrpSpPr>
            <p:cNvPr id="20" name="Group 46"/>
            <p:cNvGrpSpPr>
              <a:grpSpLocks/>
            </p:cNvGrpSpPr>
            <p:nvPr/>
          </p:nvGrpSpPr>
          <p:grpSpPr bwMode="auto">
            <a:xfrm>
              <a:off x="3456" y="1200"/>
              <a:ext cx="1200" cy="384"/>
              <a:chOff x="1248" y="1248"/>
              <a:chExt cx="1200" cy="384"/>
            </a:xfrm>
          </p:grpSpPr>
          <p:sp>
            <p:nvSpPr>
              <p:cNvPr id="26771" name="Rectangle 4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1" name="Group 48"/>
              <p:cNvGrpSpPr>
                <a:grpSpLocks/>
              </p:cNvGrpSpPr>
              <p:nvPr/>
            </p:nvGrpSpPr>
            <p:grpSpPr bwMode="auto">
              <a:xfrm>
                <a:off x="1344" y="1336"/>
                <a:ext cx="1008" cy="213"/>
                <a:chOff x="1344" y="1336"/>
                <a:chExt cx="1008" cy="213"/>
              </a:xfrm>
            </p:grpSpPr>
            <p:grpSp>
              <p:nvGrpSpPr>
                <p:cNvPr id="22" name="Group 49"/>
                <p:cNvGrpSpPr>
                  <a:grpSpLocks/>
                </p:cNvGrpSpPr>
                <p:nvPr/>
              </p:nvGrpSpPr>
              <p:grpSpPr bwMode="auto">
                <a:xfrm>
                  <a:off x="1344" y="1344"/>
                  <a:ext cx="1008" cy="192"/>
                  <a:chOff x="1248" y="1344"/>
                  <a:chExt cx="1008" cy="192"/>
                </a:xfrm>
              </p:grpSpPr>
              <p:sp>
                <p:nvSpPr>
                  <p:cNvPr id="26775" name="Line 5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76" name="Line 5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74" name="Text Box 52"/>
                <p:cNvSpPr txBox="1">
                  <a:spLocks noChangeArrowheads="1"/>
                </p:cNvSpPr>
                <p:nvPr/>
              </p:nvSpPr>
              <p:spPr bwMode="auto">
                <a:xfrm>
                  <a:off x="1688" y="1336"/>
                  <a:ext cx="245" cy="213"/>
                </a:xfrm>
                <a:prstGeom prst="rect">
                  <a:avLst/>
                </a:prstGeom>
                <a:noFill/>
                <a:ln w="9525">
                  <a:noFill/>
                  <a:miter lim="800000"/>
                  <a:headEnd/>
                  <a:tailEnd/>
                </a:ln>
              </p:spPr>
              <p:txBody>
                <a:bodyPr wrap="none">
                  <a:spAutoFit/>
                </a:bodyPr>
                <a:lstStyle/>
                <a:p>
                  <a:r>
                    <a:rPr lang="en-US" sz="1600">
                      <a:latin typeface="+mn-lt"/>
                    </a:rPr>
                    <a:t>???</a:t>
                  </a:r>
                </a:p>
              </p:txBody>
            </p:sp>
          </p:grpSp>
        </p:grpSp>
        <p:grpSp>
          <p:nvGrpSpPr>
            <p:cNvPr id="23" name="Group 53"/>
            <p:cNvGrpSpPr>
              <a:grpSpLocks/>
            </p:cNvGrpSpPr>
            <p:nvPr/>
          </p:nvGrpSpPr>
          <p:grpSpPr bwMode="auto">
            <a:xfrm>
              <a:off x="3456" y="624"/>
              <a:ext cx="1200" cy="384"/>
              <a:chOff x="1248" y="1248"/>
              <a:chExt cx="1200" cy="384"/>
            </a:xfrm>
          </p:grpSpPr>
          <p:sp>
            <p:nvSpPr>
              <p:cNvPr id="26765" name="Rectangle 5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4" name="Group 55"/>
              <p:cNvGrpSpPr>
                <a:grpSpLocks/>
              </p:cNvGrpSpPr>
              <p:nvPr/>
            </p:nvGrpSpPr>
            <p:grpSpPr bwMode="auto">
              <a:xfrm>
                <a:off x="1344" y="1336"/>
                <a:ext cx="1008" cy="213"/>
                <a:chOff x="1344" y="1336"/>
                <a:chExt cx="1008" cy="213"/>
              </a:xfrm>
            </p:grpSpPr>
            <p:grpSp>
              <p:nvGrpSpPr>
                <p:cNvPr id="25" name="Group 56"/>
                <p:cNvGrpSpPr>
                  <a:grpSpLocks/>
                </p:cNvGrpSpPr>
                <p:nvPr/>
              </p:nvGrpSpPr>
              <p:grpSpPr bwMode="auto">
                <a:xfrm>
                  <a:off x="1344" y="1344"/>
                  <a:ext cx="1008" cy="192"/>
                  <a:chOff x="1248" y="1344"/>
                  <a:chExt cx="1008" cy="192"/>
                </a:xfrm>
              </p:grpSpPr>
              <p:sp>
                <p:nvSpPr>
                  <p:cNvPr id="26769" name="Line 57"/>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70" name="Line 58"/>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68" name="Text Box 59"/>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6</a:t>
                  </a:r>
                </a:p>
              </p:txBody>
            </p:sp>
          </p:grpSp>
        </p:grpSp>
        <p:grpSp>
          <p:nvGrpSpPr>
            <p:cNvPr id="26" name="Group 82"/>
            <p:cNvGrpSpPr>
              <a:grpSpLocks/>
            </p:cNvGrpSpPr>
            <p:nvPr/>
          </p:nvGrpSpPr>
          <p:grpSpPr bwMode="auto">
            <a:xfrm>
              <a:off x="3456" y="1776"/>
              <a:ext cx="1200" cy="384"/>
              <a:chOff x="1248" y="1248"/>
              <a:chExt cx="1200" cy="384"/>
            </a:xfrm>
          </p:grpSpPr>
          <p:sp>
            <p:nvSpPr>
              <p:cNvPr id="26759" name="Rectangle 8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7" name="Group 84"/>
              <p:cNvGrpSpPr>
                <a:grpSpLocks/>
              </p:cNvGrpSpPr>
              <p:nvPr/>
            </p:nvGrpSpPr>
            <p:grpSpPr bwMode="auto">
              <a:xfrm>
                <a:off x="1344" y="1336"/>
                <a:ext cx="1008" cy="213"/>
                <a:chOff x="1344" y="1336"/>
                <a:chExt cx="1008" cy="213"/>
              </a:xfrm>
            </p:grpSpPr>
            <p:grpSp>
              <p:nvGrpSpPr>
                <p:cNvPr id="28" name="Group 85"/>
                <p:cNvGrpSpPr>
                  <a:grpSpLocks/>
                </p:cNvGrpSpPr>
                <p:nvPr/>
              </p:nvGrpSpPr>
              <p:grpSpPr bwMode="auto">
                <a:xfrm>
                  <a:off x="1344" y="1344"/>
                  <a:ext cx="1008" cy="192"/>
                  <a:chOff x="1248" y="1344"/>
                  <a:chExt cx="1008" cy="192"/>
                </a:xfrm>
              </p:grpSpPr>
              <p:sp>
                <p:nvSpPr>
                  <p:cNvPr id="26763" name="Line 8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64" name="Line 8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62" name="Text Box 88"/>
                <p:cNvSpPr txBox="1">
                  <a:spLocks noChangeArrowheads="1"/>
                </p:cNvSpPr>
                <p:nvPr/>
              </p:nvSpPr>
              <p:spPr bwMode="auto">
                <a:xfrm>
                  <a:off x="1655" y="1336"/>
                  <a:ext cx="337" cy="213"/>
                </a:xfrm>
                <a:prstGeom prst="rect">
                  <a:avLst/>
                </a:prstGeom>
                <a:noFill/>
                <a:ln w="9525">
                  <a:noFill/>
                  <a:miter lim="800000"/>
                  <a:headEnd/>
                  <a:tailEnd/>
                </a:ln>
              </p:spPr>
              <p:txBody>
                <a:bodyPr wrap="none">
                  <a:spAutoFit/>
                </a:bodyPr>
                <a:lstStyle/>
                <a:p>
                  <a:r>
                    <a:rPr lang="en-US" sz="1600">
                      <a:latin typeface="+mn-lt"/>
                    </a:rPr>
                    <a:t>10C</a:t>
                  </a:r>
                </a:p>
              </p:txBody>
            </p:sp>
          </p:grpSp>
        </p:grpSp>
        <p:grpSp>
          <p:nvGrpSpPr>
            <p:cNvPr id="29" name="Group 89"/>
            <p:cNvGrpSpPr>
              <a:grpSpLocks/>
            </p:cNvGrpSpPr>
            <p:nvPr/>
          </p:nvGrpSpPr>
          <p:grpSpPr bwMode="auto">
            <a:xfrm>
              <a:off x="3456" y="1584"/>
              <a:ext cx="1200" cy="384"/>
              <a:chOff x="1248" y="1248"/>
              <a:chExt cx="1200" cy="384"/>
            </a:xfrm>
          </p:grpSpPr>
          <p:sp>
            <p:nvSpPr>
              <p:cNvPr id="26753" name="Rectangle 9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30" name="Group 91"/>
              <p:cNvGrpSpPr>
                <a:grpSpLocks/>
              </p:cNvGrpSpPr>
              <p:nvPr/>
            </p:nvGrpSpPr>
            <p:grpSpPr bwMode="auto">
              <a:xfrm>
                <a:off x="1344" y="1336"/>
                <a:ext cx="1008" cy="213"/>
                <a:chOff x="1344" y="1336"/>
                <a:chExt cx="1008" cy="213"/>
              </a:xfrm>
            </p:grpSpPr>
            <p:grpSp>
              <p:nvGrpSpPr>
                <p:cNvPr id="31" name="Group 92"/>
                <p:cNvGrpSpPr>
                  <a:grpSpLocks/>
                </p:cNvGrpSpPr>
                <p:nvPr/>
              </p:nvGrpSpPr>
              <p:grpSpPr bwMode="auto">
                <a:xfrm>
                  <a:off x="1344" y="1344"/>
                  <a:ext cx="1008" cy="192"/>
                  <a:chOff x="1248" y="1344"/>
                  <a:chExt cx="1008" cy="192"/>
                </a:xfrm>
              </p:grpSpPr>
              <p:sp>
                <p:nvSpPr>
                  <p:cNvPr id="26757" name="Line 9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58" name="Line 9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56" name="Text Box 95"/>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40</a:t>
                  </a:r>
                </a:p>
              </p:txBody>
            </p:sp>
          </p:grpSp>
        </p:grpSp>
        <p:grpSp>
          <p:nvGrpSpPr>
            <p:cNvPr id="26656" name="Group 96"/>
            <p:cNvGrpSpPr>
              <a:grpSpLocks/>
            </p:cNvGrpSpPr>
            <p:nvPr/>
          </p:nvGrpSpPr>
          <p:grpSpPr bwMode="auto">
            <a:xfrm>
              <a:off x="3456" y="1968"/>
              <a:ext cx="1200" cy="384"/>
              <a:chOff x="1248" y="1248"/>
              <a:chExt cx="1200" cy="384"/>
            </a:xfrm>
          </p:grpSpPr>
          <p:sp>
            <p:nvSpPr>
              <p:cNvPr id="26747" name="Rectangle 9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57" name="Group 98"/>
              <p:cNvGrpSpPr>
                <a:grpSpLocks/>
              </p:cNvGrpSpPr>
              <p:nvPr/>
            </p:nvGrpSpPr>
            <p:grpSpPr bwMode="auto">
              <a:xfrm>
                <a:off x="1344" y="1336"/>
                <a:ext cx="1008" cy="213"/>
                <a:chOff x="1344" y="1336"/>
                <a:chExt cx="1008" cy="213"/>
              </a:xfrm>
            </p:grpSpPr>
            <p:grpSp>
              <p:nvGrpSpPr>
                <p:cNvPr id="26658" name="Group 99"/>
                <p:cNvGrpSpPr>
                  <a:grpSpLocks/>
                </p:cNvGrpSpPr>
                <p:nvPr/>
              </p:nvGrpSpPr>
              <p:grpSpPr bwMode="auto">
                <a:xfrm>
                  <a:off x="1344" y="1344"/>
                  <a:ext cx="1008" cy="192"/>
                  <a:chOff x="1248" y="1344"/>
                  <a:chExt cx="1008" cy="192"/>
                </a:xfrm>
              </p:grpSpPr>
              <p:sp>
                <p:nvSpPr>
                  <p:cNvPr id="26751" name="Line 10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52" name="Line 10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50" name="Text Box 102"/>
                <p:cNvSpPr txBox="1">
                  <a:spLocks noChangeArrowheads="1"/>
                </p:cNvSpPr>
                <p:nvPr/>
              </p:nvSpPr>
              <p:spPr bwMode="auto">
                <a:xfrm>
                  <a:off x="1734" y="1336"/>
                  <a:ext cx="181" cy="213"/>
                </a:xfrm>
                <a:prstGeom prst="rect">
                  <a:avLst/>
                </a:prstGeom>
                <a:noFill/>
                <a:ln w="9525">
                  <a:noFill/>
                  <a:miter lim="800000"/>
                  <a:headEnd/>
                  <a:tailEnd/>
                </a:ln>
              </p:spPr>
              <p:txBody>
                <a:bodyPr wrap="none">
                  <a:spAutoFit/>
                </a:bodyPr>
                <a:lstStyle/>
                <a:p>
                  <a:r>
                    <a:rPr lang="en-US" sz="1600">
                      <a:latin typeface="+mn-lt"/>
                    </a:rPr>
                    <a:t>5</a:t>
                  </a:r>
                </a:p>
              </p:txBody>
            </p:sp>
          </p:grpSp>
        </p:grpSp>
        <p:grpSp>
          <p:nvGrpSpPr>
            <p:cNvPr id="26659" name="Group 107"/>
            <p:cNvGrpSpPr>
              <a:grpSpLocks/>
            </p:cNvGrpSpPr>
            <p:nvPr/>
          </p:nvGrpSpPr>
          <p:grpSpPr bwMode="auto">
            <a:xfrm>
              <a:off x="3456" y="1392"/>
              <a:ext cx="1200" cy="384"/>
              <a:chOff x="1248" y="1248"/>
              <a:chExt cx="1200" cy="384"/>
            </a:xfrm>
          </p:grpSpPr>
          <p:sp>
            <p:nvSpPr>
              <p:cNvPr id="26741" name="Rectangle 10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60" name="Group 109"/>
              <p:cNvGrpSpPr>
                <a:grpSpLocks/>
              </p:cNvGrpSpPr>
              <p:nvPr/>
            </p:nvGrpSpPr>
            <p:grpSpPr bwMode="auto">
              <a:xfrm>
                <a:off x="1344" y="1336"/>
                <a:ext cx="1008" cy="213"/>
                <a:chOff x="1344" y="1336"/>
                <a:chExt cx="1008" cy="213"/>
              </a:xfrm>
            </p:grpSpPr>
            <p:grpSp>
              <p:nvGrpSpPr>
                <p:cNvPr id="26661" name="Group 110"/>
                <p:cNvGrpSpPr>
                  <a:grpSpLocks/>
                </p:cNvGrpSpPr>
                <p:nvPr/>
              </p:nvGrpSpPr>
              <p:grpSpPr bwMode="auto">
                <a:xfrm>
                  <a:off x="1344" y="1344"/>
                  <a:ext cx="1008" cy="192"/>
                  <a:chOff x="1248" y="1344"/>
                  <a:chExt cx="1008" cy="192"/>
                </a:xfrm>
              </p:grpSpPr>
              <p:sp>
                <p:nvSpPr>
                  <p:cNvPr id="26745" name="Line 11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46" name="Line 11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44" name="Text Box 113"/>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5</a:t>
                  </a:r>
                </a:p>
              </p:txBody>
            </p:sp>
          </p:grpSp>
        </p:grpSp>
        <p:grpSp>
          <p:nvGrpSpPr>
            <p:cNvPr id="26665" name="Group 127"/>
            <p:cNvGrpSpPr>
              <a:grpSpLocks/>
            </p:cNvGrpSpPr>
            <p:nvPr/>
          </p:nvGrpSpPr>
          <p:grpSpPr bwMode="auto">
            <a:xfrm>
              <a:off x="3456" y="2544"/>
              <a:ext cx="1200" cy="384"/>
              <a:chOff x="1248" y="1248"/>
              <a:chExt cx="1200" cy="384"/>
            </a:xfrm>
          </p:grpSpPr>
          <p:sp>
            <p:nvSpPr>
              <p:cNvPr id="26735" name="Rectangle 12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66" name="Group 129"/>
              <p:cNvGrpSpPr>
                <a:grpSpLocks/>
              </p:cNvGrpSpPr>
              <p:nvPr/>
            </p:nvGrpSpPr>
            <p:grpSpPr bwMode="auto">
              <a:xfrm>
                <a:off x="1344" y="1336"/>
                <a:ext cx="1008" cy="213"/>
                <a:chOff x="1344" y="1336"/>
                <a:chExt cx="1008" cy="213"/>
              </a:xfrm>
            </p:grpSpPr>
            <p:grpSp>
              <p:nvGrpSpPr>
                <p:cNvPr id="26678" name="Group 130"/>
                <p:cNvGrpSpPr>
                  <a:grpSpLocks/>
                </p:cNvGrpSpPr>
                <p:nvPr/>
              </p:nvGrpSpPr>
              <p:grpSpPr bwMode="auto">
                <a:xfrm>
                  <a:off x="1344" y="1344"/>
                  <a:ext cx="1008" cy="192"/>
                  <a:chOff x="1248" y="1344"/>
                  <a:chExt cx="1008" cy="192"/>
                </a:xfrm>
              </p:grpSpPr>
              <p:sp>
                <p:nvSpPr>
                  <p:cNvPr id="26739" name="Line 13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40" name="Line 13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38" name="Text Box 133"/>
                <p:cNvSpPr txBox="1">
                  <a:spLocks noChangeArrowheads="1"/>
                </p:cNvSpPr>
                <p:nvPr/>
              </p:nvSpPr>
              <p:spPr bwMode="auto">
                <a:xfrm>
                  <a:off x="1655" y="1336"/>
                  <a:ext cx="337" cy="213"/>
                </a:xfrm>
                <a:prstGeom prst="rect">
                  <a:avLst/>
                </a:prstGeom>
                <a:noFill/>
                <a:ln w="9525">
                  <a:noFill/>
                  <a:miter lim="800000"/>
                  <a:headEnd/>
                  <a:tailEnd/>
                </a:ln>
              </p:spPr>
              <p:txBody>
                <a:bodyPr wrap="none">
                  <a:spAutoFit/>
                </a:bodyPr>
                <a:lstStyle/>
                <a:p>
                  <a:r>
                    <a:rPr lang="en-US" sz="1600">
                      <a:latin typeface="+mn-lt"/>
                    </a:rPr>
                    <a:t>11C</a:t>
                  </a:r>
                </a:p>
              </p:txBody>
            </p:sp>
          </p:grpSp>
        </p:grpSp>
        <p:grpSp>
          <p:nvGrpSpPr>
            <p:cNvPr id="26679" name="Group 134"/>
            <p:cNvGrpSpPr>
              <a:grpSpLocks/>
            </p:cNvGrpSpPr>
            <p:nvPr/>
          </p:nvGrpSpPr>
          <p:grpSpPr bwMode="auto">
            <a:xfrm>
              <a:off x="3456" y="2352"/>
              <a:ext cx="1200" cy="384"/>
              <a:chOff x="1248" y="1248"/>
              <a:chExt cx="1200" cy="384"/>
            </a:xfrm>
          </p:grpSpPr>
          <p:sp>
            <p:nvSpPr>
              <p:cNvPr id="26729" name="Rectangle 13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0" name="Group 136"/>
              <p:cNvGrpSpPr>
                <a:grpSpLocks/>
              </p:cNvGrpSpPr>
              <p:nvPr/>
            </p:nvGrpSpPr>
            <p:grpSpPr bwMode="auto">
              <a:xfrm>
                <a:off x="1344" y="1336"/>
                <a:ext cx="1008" cy="213"/>
                <a:chOff x="1344" y="1336"/>
                <a:chExt cx="1008" cy="213"/>
              </a:xfrm>
            </p:grpSpPr>
            <p:grpSp>
              <p:nvGrpSpPr>
                <p:cNvPr id="26681" name="Group 137"/>
                <p:cNvGrpSpPr>
                  <a:grpSpLocks/>
                </p:cNvGrpSpPr>
                <p:nvPr/>
              </p:nvGrpSpPr>
              <p:grpSpPr bwMode="auto">
                <a:xfrm>
                  <a:off x="1344" y="1344"/>
                  <a:ext cx="1008" cy="192"/>
                  <a:chOff x="1248" y="1344"/>
                  <a:chExt cx="1008" cy="192"/>
                </a:xfrm>
              </p:grpSpPr>
              <p:sp>
                <p:nvSpPr>
                  <p:cNvPr id="26733" name="Line 13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34" name="Line 13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32" name="Text Box 140"/>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40</a:t>
                  </a:r>
                </a:p>
              </p:txBody>
            </p:sp>
          </p:grpSp>
        </p:grpSp>
        <p:grpSp>
          <p:nvGrpSpPr>
            <p:cNvPr id="26682" name="Group 141"/>
            <p:cNvGrpSpPr>
              <a:grpSpLocks/>
            </p:cNvGrpSpPr>
            <p:nvPr/>
          </p:nvGrpSpPr>
          <p:grpSpPr bwMode="auto">
            <a:xfrm>
              <a:off x="3456" y="2736"/>
              <a:ext cx="1200" cy="384"/>
              <a:chOff x="1248" y="1248"/>
              <a:chExt cx="1200" cy="384"/>
            </a:xfrm>
          </p:grpSpPr>
          <p:sp>
            <p:nvSpPr>
              <p:cNvPr id="26723" name="Rectangle 14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3" name="Group 143"/>
              <p:cNvGrpSpPr>
                <a:grpSpLocks/>
              </p:cNvGrpSpPr>
              <p:nvPr/>
            </p:nvGrpSpPr>
            <p:grpSpPr bwMode="auto">
              <a:xfrm>
                <a:off x="1344" y="1336"/>
                <a:ext cx="1008" cy="213"/>
                <a:chOff x="1344" y="1336"/>
                <a:chExt cx="1008" cy="213"/>
              </a:xfrm>
            </p:grpSpPr>
            <p:grpSp>
              <p:nvGrpSpPr>
                <p:cNvPr id="26684" name="Group 144"/>
                <p:cNvGrpSpPr>
                  <a:grpSpLocks/>
                </p:cNvGrpSpPr>
                <p:nvPr/>
              </p:nvGrpSpPr>
              <p:grpSpPr bwMode="auto">
                <a:xfrm>
                  <a:off x="1344" y="1344"/>
                  <a:ext cx="1008" cy="192"/>
                  <a:chOff x="1248" y="1344"/>
                  <a:chExt cx="1008" cy="192"/>
                </a:xfrm>
              </p:grpSpPr>
              <p:sp>
                <p:nvSpPr>
                  <p:cNvPr id="26727" name="Line 14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28" name="Line 14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26" name="Text Box 147"/>
                <p:cNvSpPr txBox="1">
                  <a:spLocks noChangeArrowheads="1"/>
                </p:cNvSpPr>
                <p:nvPr/>
              </p:nvSpPr>
              <p:spPr bwMode="auto">
                <a:xfrm>
                  <a:off x="1734" y="1336"/>
                  <a:ext cx="181" cy="213"/>
                </a:xfrm>
                <a:prstGeom prst="rect">
                  <a:avLst/>
                </a:prstGeom>
                <a:noFill/>
                <a:ln w="9525">
                  <a:noFill/>
                  <a:miter lim="800000"/>
                  <a:headEnd/>
                  <a:tailEnd/>
                </a:ln>
              </p:spPr>
              <p:txBody>
                <a:bodyPr wrap="none">
                  <a:spAutoFit/>
                </a:bodyPr>
                <a:lstStyle/>
                <a:p>
                  <a:r>
                    <a:rPr lang="en-US" sz="1600">
                      <a:latin typeface="+mn-lt"/>
                    </a:rPr>
                    <a:t>4</a:t>
                  </a:r>
                </a:p>
              </p:txBody>
            </p:sp>
          </p:grpSp>
        </p:grpSp>
        <p:grpSp>
          <p:nvGrpSpPr>
            <p:cNvPr id="26685" name="Group 152"/>
            <p:cNvGrpSpPr>
              <a:grpSpLocks/>
            </p:cNvGrpSpPr>
            <p:nvPr/>
          </p:nvGrpSpPr>
          <p:grpSpPr bwMode="auto">
            <a:xfrm>
              <a:off x="3456" y="2160"/>
              <a:ext cx="1200" cy="384"/>
              <a:chOff x="1248" y="1248"/>
              <a:chExt cx="1200" cy="384"/>
            </a:xfrm>
          </p:grpSpPr>
          <p:sp>
            <p:nvSpPr>
              <p:cNvPr id="26717" name="Rectangle 15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6" name="Group 154"/>
              <p:cNvGrpSpPr>
                <a:grpSpLocks/>
              </p:cNvGrpSpPr>
              <p:nvPr/>
            </p:nvGrpSpPr>
            <p:grpSpPr bwMode="auto">
              <a:xfrm>
                <a:off x="1344" y="1336"/>
                <a:ext cx="1008" cy="213"/>
                <a:chOff x="1344" y="1336"/>
                <a:chExt cx="1008" cy="213"/>
              </a:xfrm>
            </p:grpSpPr>
            <p:grpSp>
              <p:nvGrpSpPr>
                <p:cNvPr id="26687" name="Group 155"/>
                <p:cNvGrpSpPr>
                  <a:grpSpLocks/>
                </p:cNvGrpSpPr>
                <p:nvPr/>
              </p:nvGrpSpPr>
              <p:grpSpPr bwMode="auto">
                <a:xfrm>
                  <a:off x="1344" y="1344"/>
                  <a:ext cx="1008" cy="192"/>
                  <a:chOff x="1248" y="1344"/>
                  <a:chExt cx="1008" cy="192"/>
                </a:xfrm>
              </p:grpSpPr>
              <p:sp>
                <p:nvSpPr>
                  <p:cNvPr id="26721" name="Line 15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22" name="Line 15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20" name="Text Box 158"/>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4</a:t>
                  </a:r>
                </a:p>
              </p:txBody>
            </p:sp>
          </p:grpSp>
        </p:grpSp>
        <p:grpSp>
          <p:nvGrpSpPr>
            <p:cNvPr id="26688" name="Group 173"/>
            <p:cNvGrpSpPr>
              <a:grpSpLocks/>
            </p:cNvGrpSpPr>
            <p:nvPr/>
          </p:nvGrpSpPr>
          <p:grpSpPr bwMode="auto">
            <a:xfrm>
              <a:off x="3456" y="3312"/>
              <a:ext cx="1200" cy="384"/>
              <a:chOff x="1248" y="1248"/>
              <a:chExt cx="1200" cy="384"/>
            </a:xfrm>
          </p:grpSpPr>
          <p:sp>
            <p:nvSpPr>
              <p:cNvPr id="26711" name="Rectangle 17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9" name="Group 175"/>
              <p:cNvGrpSpPr>
                <a:grpSpLocks/>
              </p:cNvGrpSpPr>
              <p:nvPr/>
            </p:nvGrpSpPr>
            <p:grpSpPr bwMode="auto">
              <a:xfrm>
                <a:off x="1344" y="1336"/>
                <a:ext cx="1008" cy="213"/>
                <a:chOff x="1344" y="1336"/>
                <a:chExt cx="1008" cy="213"/>
              </a:xfrm>
            </p:grpSpPr>
            <p:grpSp>
              <p:nvGrpSpPr>
                <p:cNvPr id="26690" name="Group 176"/>
                <p:cNvGrpSpPr>
                  <a:grpSpLocks/>
                </p:cNvGrpSpPr>
                <p:nvPr/>
              </p:nvGrpSpPr>
              <p:grpSpPr bwMode="auto">
                <a:xfrm>
                  <a:off x="1344" y="1344"/>
                  <a:ext cx="1008" cy="192"/>
                  <a:chOff x="1248" y="1344"/>
                  <a:chExt cx="1008" cy="192"/>
                </a:xfrm>
              </p:grpSpPr>
              <p:sp>
                <p:nvSpPr>
                  <p:cNvPr id="26715" name="Line 177"/>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16" name="Line 178"/>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14" name="Text Box 179"/>
                <p:cNvSpPr txBox="1">
                  <a:spLocks noChangeArrowheads="1"/>
                </p:cNvSpPr>
                <p:nvPr/>
              </p:nvSpPr>
              <p:spPr bwMode="auto">
                <a:xfrm>
                  <a:off x="1655" y="1336"/>
                  <a:ext cx="337" cy="213"/>
                </a:xfrm>
                <a:prstGeom prst="rect">
                  <a:avLst/>
                </a:prstGeom>
                <a:noFill/>
                <a:ln w="9525">
                  <a:noFill/>
                  <a:miter lim="800000"/>
                  <a:headEnd/>
                  <a:tailEnd/>
                </a:ln>
              </p:spPr>
              <p:txBody>
                <a:bodyPr wrap="none">
                  <a:spAutoFit/>
                </a:bodyPr>
                <a:lstStyle/>
                <a:p>
                  <a:r>
                    <a:rPr lang="en-US" sz="1600">
                      <a:latin typeface="+mn-lt"/>
                    </a:rPr>
                    <a:t>12C</a:t>
                  </a:r>
                </a:p>
              </p:txBody>
            </p:sp>
          </p:grpSp>
        </p:grpSp>
        <p:sp>
          <p:nvSpPr>
            <p:cNvPr id="26691" name="Rectangle 181"/>
            <p:cNvSpPr>
              <a:spLocks noChangeArrowheads="1"/>
            </p:cNvSpPr>
            <p:nvPr/>
          </p:nvSpPr>
          <p:spPr bwMode="auto">
            <a:xfrm>
              <a:off x="3456" y="3120"/>
              <a:ext cx="1200" cy="384"/>
            </a:xfrm>
            <a:prstGeom prst="rect">
              <a:avLst/>
            </a:prstGeom>
            <a:noFill/>
            <a:ln w="9525">
              <a:noFill/>
              <a:miter lim="800000"/>
              <a:headEnd/>
              <a:tailEnd/>
            </a:ln>
          </p:spPr>
          <p:txBody>
            <a:bodyPr wrap="none" anchor="ctr"/>
            <a:lstStyle/>
            <a:p>
              <a:endParaRPr lang="en-US">
                <a:latin typeface="+mn-lt"/>
              </a:endParaRPr>
            </a:p>
          </p:txBody>
        </p:sp>
        <p:grpSp>
          <p:nvGrpSpPr>
            <p:cNvPr id="26692" name="Group 182"/>
            <p:cNvGrpSpPr>
              <a:grpSpLocks/>
            </p:cNvGrpSpPr>
            <p:nvPr/>
          </p:nvGrpSpPr>
          <p:grpSpPr bwMode="auto">
            <a:xfrm>
              <a:off x="3552" y="3208"/>
              <a:ext cx="1008" cy="213"/>
              <a:chOff x="1344" y="1336"/>
              <a:chExt cx="1008" cy="213"/>
            </a:xfrm>
          </p:grpSpPr>
          <p:grpSp>
            <p:nvGrpSpPr>
              <p:cNvPr id="26693" name="Group 183"/>
              <p:cNvGrpSpPr>
                <a:grpSpLocks/>
              </p:cNvGrpSpPr>
              <p:nvPr/>
            </p:nvGrpSpPr>
            <p:grpSpPr bwMode="auto">
              <a:xfrm>
                <a:off x="1344" y="1344"/>
                <a:ext cx="1008" cy="192"/>
                <a:chOff x="1248" y="1344"/>
                <a:chExt cx="1008" cy="192"/>
              </a:xfrm>
            </p:grpSpPr>
            <p:sp>
              <p:nvSpPr>
                <p:cNvPr id="26709" name="Line 18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10" name="Line 18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08" name="Text Box 186"/>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40</a:t>
                </a:r>
              </a:p>
            </p:txBody>
          </p:sp>
        </p:grpSp>
        <p:grpSp>
          <p:nvGrpSpPr>
            <p:cNvPr id="26694" name="Group 187"/>
            <p:cNvGrpSpPr>
              <a:grpSpLocks/>
            </p:cNvGrpSpPr>
            <p:nvPr/>
          </p:nvGrpSpPr>
          <p:grpSpPr bwMode="auto">
            <a:xfrm>
              <a:off x="3456" y="3504"/>
              <a:ext cx="1200" cy="436"/>
              <a:chOff x="1248" y="1248"/>
              <a:chExt cx="1200" cy="436"/>
            </a:xfrm>
          </p:grpSpPr>
          <p:sp>
            <p:nvSpPr>
              <p:cNvPr id="26701" name="Rectangle 18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96" name="Group 189"/>
              <p:cNvGrpSpPr>
                <a:grpSpLocks/>
              </p:cNvGrpSpPr>
              <p:nvPr/>
            </p:nvGrpSpPr>
            <p:grpSpPr bwMode="auto">
              <a:xfrm>
                <a:off x="1341" y="1336"/>
                <a:ext cx="1011" cy="348"/>
                <a:chOff x="1341" y="1336"/>
                <a:chExt cx="1011" cy="348"/>
              </a:xfrm>
            </p:grpSpPr>
            <p:grpSp>
              <p:nvGrpSpPr>
                <p:cNvPr id="26697" name="Group 190"/>
                <p:cNvGrpSpPr>
                  <a:grpSpLocks/>
                </p:cNvGrpSpPr>
                <p:nvPr/>
              </p:nvGrpSpPr>
              <p:grpSpPr bwMode="auto">
                <a:xfrm>
                  <a:off x="1341" y="1344"/>
                  <a:ext cx="1011" cy="340"/>
                  <a:chOff x="1245" y="1344"/>
                  <a:chExt cx="1011" cy="340"/>
                </a:xfrm>
              </p:grpSpPr>
              <p:sp>
                <p:nvSpPr>
                  <p:cNvPr id="26705" name="Line 19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06" name="Line 19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sp>
                <p:nvSpPr>
                  <p:cNvPr id="194" name="Line 192"/>
                  <p:cNvSpPr>
                    <a:spLocks noChangeShapeType="1"/>
                  </p:cNvSpPr>
                  <p:nvPr/>
                </p:nvSpPr>
                <p:spPr bwMode="auto">
                  <a:xfrm>
                    <a:off x="1245" y="1684"/>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04" name="Text Box 193"/>
                <p:cNvSpPr txBox="1">
                  <a:spLocks noChangeArrowheads="1"/>
                </p:cNvSpPr>
                <p:nvPr/>
              </p:nvSpPr>
              <p:spPr bwMode="auto">
                <a:xfrm>
                  <a:off x="1734" y="1336"/>
                  <a:ext cx="181" cy="213"/>
                </a:xfrm>
                <a:prstGeom prst="rect">
                  <a:avLst/>
                </a:prstGeom>
                <a:noFill/>
                <a:ln w="9525">
                  <a:noFill/>
                  <a:miter lim="800000"/>
                  <a:headEnd/>
                  <a:tailEnd/>
                </a:ln>
              </p:spPr>
              <p:txBody>
                <a:bodyPr wrap="none">
                  <a:spAutoFit/>
                </a:bodyPr>
                <a:lstStyle/>
                <a:p>
                  <a:r>
                    <a:rPr lang="en-US" sz="1600">
                      <a:latin typeface="+mn-lt"/>
                    </a:rPr>
                    <a:t>3</a:t>
                  </a:r>
                </a:p>
              </p:txBody>
            </p:sp>
          </p:grpSp>
        </p:grpSp>
        <p:grpSp>
          <p:nvGrpSpPr>
            <p:cNvPr id="26702" name="Group 198"/>
            <p:cNvGrpSpPr>
              <a:grpSpLocks/>
            </p:cNvGrpSpPr>
            <p:nvPr/>
          </p:nvGrpSpPr>
          <p:grpSpPr bwMode="auto">
            <a:xfrm>
              <a:off x="3456" y="2928"/>
              <a:ext cx="1200" cy="1040"/>
              <a:chOff x="1248" y="1248"/>
              <a:chExt cx="1200" cy="1040"/>
            </a:xfrm>
          </p:grpSpPr>
          <p:sp>
            <p:nvSpPr>
              <p:cNvPr id="26695" name="Rectangle 19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703" name="Group 200"/>
              <p:cNvGrpSpPr>
                <a:grpSpLocks/>
              </p:cNvGrpSpPr>
              <p:nvPr/>
            </p:nvGrpSpPr>
            <p:grpSpPr bwMode="auto">
              <a:xfrm>
                <a:off x="1344" y="1336"/>
                <a:ext cx="1008" cy="952"/>
                <a:chOff x="1344" y="1336"/>
                <a:chExt cx="1008" cy="952"/>
              </a:xfrm>
            </p:grpSpPr>
            <p:grpSp>
              <p:nvGrpSpPr>
                <p:cNvPr id="26707" name="Group 201"/>
                <p:cNvGrpSpPr>
                  <a:grpSpLocks/>
                </p:cNvGrpSpPr>
                <p:nvPr/>
              </p:nvGrpSpPr>
              <p:grpSpPr bwMode="auto">
                <a:xfrm>
                  <a:off x="1344" y="1344"/>
                  <a:ext cx="1008" cy="192"/>
                  <a:chOff x="1248" y="1344"/>
                  <a:chExt cx="1008" cy="192"/>
                </a:xfrm>
              </p:grpSpPr>
              <p:sp>
                <p:nvSpPr>
                  <p:cNvPr id="26699" name="Line 20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00" name="Line 20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698" name="Text Box 204"/>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3</a:t>
                  </a:r>
                </a:p>
              </p:txBody>
            </p:sp>
            <p:sp>
              <p:nvSpPr>
                <p:cNvPr id="193" name="Text Box 204"/>
                <p:cNvSpPr txBox="1">
                  <a:spLocks noChangeArrowheads="1"/>
                </p:cNvSpPr>
                <p:nvPr/>
              </p:nvSpPr>
              <p:spPr bwMode="auto">
                <a:xfrm>
                  <a:off x="1732" y="2075"/>
                  <a:ext cx="181" cy="213"/>
                </a:xfrm>
                <a:prstGeom prst="rect">
                  <a:avLst/>
                </a:prstGeom>
                <a:noFill/>
                <a:ln w="9525">
                  <a:noFill/>
                  <a:miter lim="800000"/>
                  <a:headEnd/>
                  <a:tailEnd/>
                </a:ln>
              </p:spPr>
              <p:txBody>
                <a:bodyPr wrap="none">
                  <a:spAutoFit/>
                </a:bodyPr>
                <a:lstStyle/>
                <a:p>
                  <a:r>
                    <a:rPr lang="en-US" sz="1600">
                      <a:latin typeface="+mn-lt"/>
                    </a:rPr>
                    <a:t>2</a:t>
                  </a:r>
                </a:p>
              </p:txBody>
            </p:sp>
          </p:grpSp>
        </p:grpSp>
      </p:grpSp>
      <p:sp>
        <p:nvSpPr>
          <p:cNvPr id="26644" name="Rectangle 297"/>
          <p:cNvSpPr>
            <a:spLocks noChangeArrowheads="1"/>
          </p:cNvSpPr>
          <p:nvPr/>
        </p:nvSpPr>
        <p:spPr bwMode="auto">
          <a:xfrm>
            <a:off x="1295400" y="4338047"/>
            <a:ext cx="1905000" cy="609600"/>
          </a:xfrm>
          <a:prstGeom prst="rect">
            <a:avLst/>
          </a:prstGeom>
          <a:noFill/>
          <a:ln w="9525">
            <a:noFill/>
            <a:miter lim="800000"/>
            <a:headEnd/>
            <a:tailEnd/>
          </a:ln>
        </p:spPr>
        <p:txBody>
          <a:bodyPr wrap="none" anchor="ctr"/>
          <a:lstStyle/>
          <a:p>
            <a:endParaRPr lang="en-US">
              <a:latin typeface="+mj-lt"/>
            </a:endParaRPr>
          </a:p>
        </p:txBody>
      </p:sp>
      <p:sp>
        <p:nvSpPr>
          <p:cNvPr id="26645" name="Rectangle 311"/>
          <p:cNvSpPr>
            <a:spLocks noChangeArrowheads="1"/>
          </p:cNvSpPr>
          <p:nvPr/>
        </p:nvSpPr>
        <p:spPr bwMode="auto">
          <a:xfrm>
            <a:off x="1295400" y="4642847"/>
            <a:ext cx="1905000" cy="609600"/>
          </a:xfrm>
          <a:prstGeom prst="rect">
            <a:avLst/>
          </a:prstGeom>
          <a:noFill/>
          <a:ln w="9525">
            <a:noFill/>
            <a:miter lim="800000"/>
            <a:headEnd/>
            <a:tailEnd/>
          </a:ln>
        </p:spPr>
        <p:txBody>
          <a:bodyPr wrap="none" anchor="ctr"/>
          <a:lstStyle/>
          <a:p>
            <a:endParaRPr lang="en-US">
              <a:latin typeface="+mj-lt"/>
            </a:endParaRPr>
          </a:p>
        </p:txBody>
      </p:sp>
      <p:sp>
        <p:nvSpPr>
          <p:cNvPr id="26646" name="Rectangle 322"/>
          <p:cNvSpPr>
            <a:spLocks noChangeArrowheads="1"/>
          </p:cNvSpPr>
          <p:nvPr/>
        </p:nvSpPr>
        <p:spPr bwMode="auto">
          <a:xfrm>
            <a:off x="1295400" y="3728447"/>
            <a:ext cx="1905000" cy="609600"/>
          </a:xfrm>
          <a:prstGeom prst="rect">
            <a:avLst/>
          </a:prstGeom>
          <a:noFill/>
          <a:ln w="9525">
            <a:noFill/>
            <a:miter lim="800000"/>
            <a:headEnd/>
            <a:tailEnd/>
          </a:ln>
        </p:spPr>
        <p:txBody>
          <a:bodyPr wrap="none" anchor="ctr"/>
          <a:lstStyle/>
          <a:p>
            <a:endParaRPr lang="en-US">
              <a:latin typeface="+mj-lt"/>
            </a:endParaRPr>
          </a:p>
        </p:txBody>
      </p:sp>
      <p:grpSp>
        <p:nvGrpSpPr>
          <p:cNvPr id="26712" name="Group 332"/>
          <p:cNvGrpSpPr>
            <a:grpSpLocks/>
          </p:cNvGrpSpPr>
          <p:nvPr/>
        </p:nvGrpSpPr>
        <p:grpSpPr bwMode="auto">
          <a:xfrm>
            <a:off x="7408862" y="4800602"/>
            <a:ext cx="938213" cy="1252538"/>
            <a:chOff x="1102" y="2680"/>
            <a:chExt cx="591" cy="789"/>
          </a:xfrm>
        </p:grpSpPr>
        <p:sp>
          <p:nvSpPr>
            <p:cNvPr id="26674" name="Text Box 302"/>
            <p:cNvSpPr txBox="1">
              <a:spLocks noChangeArrowheads="1"/>
            </p:cNvSpPr>
            <p:nvPr/>
          </p:nvSpPr>
          <p:spPr bwMode="auto">
            <a:xfrm>
              <a:off x="1106" y="3064"/>
              <a:ext cx="585" cy="213"/>
            </a:xfrm>
            <a:prstGeom prst="rect">
              <a:avLst/>
            </a:prstGeom>
            <a:noFill/>
            <a:ln w="9525">
              <a:noFill/>
              <a:miter lim="800000"/>
              <a:headEnd/>
              <a:tailEnd/>
            </a:ln>
          </p:spPr>
          <p:txBody>
            <a:bodyPr wrap="none">
              <a:spAutoFit/>
            </a:bodyPr>
            <a:lstStyle/>
            <a:p>
              <a:r>
                <a:rPr lang="en-US" sz="1600" dirty="0">
                  <a:latin typeface="+mn-lt"/>
                </a:rPr>
                <a:t>Saved BP</a:t>
              </a:r>
            </a:p>
          </p:txBody>
        </p:sp>
        <p:sp>
          <p:nvSpPr>
            <p:cNvPr id="26675" name="Text Box 309"/>
            <p:cNvSpPr txBox="1">
              <a:spLocks noChangeArrowheads="1"/>
            </p:cNvSpPr>
            <p:nvPr/>
          </p:nvSpPr>
          <p:spPr bwMode="auto">
            <a:xfrm>
              <a:off x="1120" y="2872"/>
              <a:ext cx="573" cy="213"/>
            </a:xfrm>
            <a:prstGeom prst="rect">
              <a:avLst/>
            </a:prstGeom>
            <a:noFill/>
            <a:ln w="9525">
              <a:noFill/>
              <a:miter lim="800000"/>
              <a:headEnd/>
              <a:tailEnd/>
            </a:ln>
          </p:spPr>
          <p:txBody>
            <a:bodyPr wrap="none">
              <a:spAutoFit/>
            </a:bodyPr>
            <a:lstStyle/>
            <a:p>
              <a:r>
                <a:rPr lang="en-US" sz="1600" dirty="0">
                  <a:latin typeface="+mn-lt"/>
                </a:rPr>
                <a:t>Saved LP</a:t>
              </a:r>
            </a:p>
          </p:txBody>
        </p:sp>
        <p:sp>
          <p:nvSpPr>
            <p:cNvPr id="26676" name="Text Box 316"/>
            <p:cNvSpPr txBox="1">
              <a:spLocks noChangeArrowheads="1"/>
            </p:cNvSpPr>
            <p:nvPr/>
          </p:nvSpPr>
          <p:spPr bwMode="auto">
            <a:xfrm>
              <a:off x="1102" y="3256"/>
              <a:ext cx="587" cy="213"/>
            </a:xfrm>
            <a:prstGeom prst="rect">
              <a:avLst/>
            </a:prstGeom>
            <a:noFill/>
            <a:ln w="9525">
              <a:noFill/>
              <a:miter lim="800000"/>
              <a:headEnd/>
              <a:tailEnd/>
            </a:ln>
          </p:spPr>
          <p:txBody>
            <a:bodyPr wrap="none">
              <a:spAutoFit/>
            </a:bodyPr>
            <a:lstStyle/>
            <a:p>
              <a:r>
                <a:rPr lang="en-US" sz="1600">
                  <a:latin typeface="+mn-lt"/>
                </a:rPr>
                <a:t>Saved R1</a:t>
              </a:r>
              <a:endParaRPr lang="en-US" sz="1600" dirty="0">
                <a:latin typeface="+mn-lt"/>
              </a:endParaRPr>
            </a:p>
          </p:txBody>
        </p:sp>
        <p:sp>
          <p:nvSpPr>
            <p:cNvPr id="26677" name="Text Box 327"/>
            <p:cNvSpPr txBox="1">
              <a:spLocks noChangeArrowheads="1"/>
            </p:cNvSpPr>
            <p:nvPr/>
          </p:nvSpPr>
          <p:spPr bwMode="auto">
            <a:xfrm>
              <a:off x="1218" y="2680"/>
              <a:ext cx="378" cy="213"/>
            </a:xfrm>
            <a:prstGeom prst="rect">
              <a:avLst/>
            </a:prstGeom>
            <a:noFill/>
            <a:ln w="9525">
              <a:noFill/>
              <a:miter lim="800000"/>
              <a:headEnd/>
              <a:tailEnd/>
            </a:ln>
          </p:spPr>
          <p:txBody>
            <a:bodyPr wrap="none">
              <a:spAutoFit/>
            </a:bodyPr>
            <a:lstStyle/>
            <a:p>
              <a:r>
                <a:rPr lang="en-US" sz="1600">
                  <a:latin typeface="+mn-lt"/>
                </a:rPr>
                <a:t>arg n</a:t>
              </a:r>
            </a:p>
          </p:txBody>
        </p:sp>
      </p:grpSp>
      <p:sp>
        <p:nvSpPr>
          <p:cNvPr id="26648" name="Rectangle 329"/>
          <p:cNvSpPr>
            <a:spLocks noChangeArrowheads="1"/>
          </p:cNvSpPr>
          <p:nvPr/>
        </p:nvSpPr>
        <p:spPr bwMode="auto">
          <a:xfrm>
            <a:off x="457200" y="3195047"/>
            <a:ext cx="3200400" cy="2514600"/>
          </a:xfrm>
          <a:prstGeom prst="rect">
            <a:avLst/>
          </a:prstGeom>
          <a:noFill/>
          <a:ln w="9525">
            <a:noFill/>
            <a:miter lim="800000"/>
            <a:headEnd/>
            <a:tailEnd/>
          </a:ln>
        </p:spPr>
        <p:txBody>
          <a:bodyPr wrap="none" anchor="ctr"/>
          <a:lstStyle/>
          <a:p>
            <a:endParaRPr lang="en-US">
              <a:latin typeface="+mj-lt"/>
            </a:endParaRPr>
          </a:p>
        </p:txBody>
      </p:sp>
      <p:sp>
        <p:nvSpPr>
          <p:cNvPr id="26649" name="Rectangle 330"/>
          <p:cNvSpPr>
            <a:spLocks noChangeArrowheads="1"/>
          </p:cNvSpPr>
          <p:nvPr/>
        </p:nvSpPr>
        <p:spPr bwMode="auto">
          <a:xfrm>
            <a:off x="533400" y="3652247"/>
            <a:ext cx="3886200" cy="1905000"/>
          </a:xfrm>
          <a:prstGeom prst="rect">
            <a:avLst/>
          </a:prstGeom>
          <a:noFill/>
          <a:ln w="9525">
            <a:noFill/>
            <a:miter lim="800000"/>
            <a:headEnd/>
            <a:tailEnd/>
          </a:ln>
        </p:spPr>
        <p:txBody>
          <a:bodyPr wrap="none" anchor="ctr"/>
          <a:lstStyle/>
          <a:p>
            <a:endParaRPr lang="en-US">
              <a:latin typeface="+mj-lt"/>
            </a:endParaRPr>
          </a:p>
        </p:txBody>
      </p:sp>
      <p:sp>
        <p:nvSpPr>
          <p:cNvPr id="26650" name="Rectangle 333"/>
          <p:cNvSpPr>
            <a:spLocks noChangeArrowheads="1"/>
          </p:cNvSpPr>
          <p:nvPr/>
        </p:nvSpPr>
        <p:spPr bwMode="auto">
          <a:xfrm>
            <a:off x="304800" y="2280647"/>
            <a:ext cx="4343400" cy="3967753"/>
          </a:xfrm>
          <a:prstGeom prst="rect">
            <a:avLst/>
          </a:prstGeom>
          <a:noFill/>
          <a:ln w="12700">
            <a:noFill/>
            <a:miter lim="800000"/>
            <a:headEnd/>
            <a:tailEnd/>
          </a:ln>
        </p:spPr>
        <p:txBody>
          <a:bodyPr wrap="square" lIns="90488" tIns="44450" rIns="90488" bIns="44450">
            <a:spAutoFit/>
          </a:bodyPr>
          <a:lstStyle/>
          <a:p>
            <a:pPr marL="282575" indent="-282575" algn="l" eaLnBrk="0" hangingPunct="0">
              <a:spcBef>
                <a:spcPct val="50000"/>
              </a:spcBef>
              <a:buFont typeface="Wingdings" pitchFamily="2" charset="2"/>
              <a:buChar char="§"/>
            </a:pPr>
            <a:r>
              <a:rPr lang="en-US" sz="1800" dirty="0">
                <a:latin typeface="+mj-lt"/>
              </a:rPr>
              <a:t>What</a:t>
            </a:r>
            <a:r>
              <a:rPr lang="en-US" altLang="en-US" sz="1800" dirty="0">
                <a:latin typeface="+mj-lt"/>
              </a:rPr>
              <a:t>’</a:t>
            </a:r>
            <a:r>
              <a:rPr lang="en-US" altLang="ja-JP" sz="1800" dirty="0">
                <a:latin typeface="+mj-lt"/>
              </a:rPr>
              <a:t>s the argument to the </a:t>
            </a:r>
            <a:r>
              <a:rPr lang="en-US" altLang="ja-JP" sz="1800" i="1" dirty="0">
                <a:latin typeface="+mj-lt"/>
              </a:rPr>
              <a:t>active</a:t>
            </a:r>
            <a:r>
              <a:rPr lang="en-US" altLang="ja-JP" sz="1800" dirty="0">
                <a:latin typeface="+mj-lt"/>
              </a:rPr>
              <a:t> call to fact?</a:t>
            </a:r>
          </a:p>
          <a:p>
            <a:pPr marL="282575" indent="-282575" algn="l" eaLnBrk="0" hangingPunct="0">
              <a:spcBef>
                <a:spcPct val="50000"/>
              </a:spcBef>
              <a:buFont typeface="Wingdings" pitchFamily="2" charset="2"/>
              <a:buChar char="§"/>
            </a:pPr>
            <a:r>
              <a:rPr lang="en-US" sz="1800" dirty="0">
                <a:latin typeface="+mj-lt"/>
              </a:rPr>
              <a:t>What</a:t>
            </a:r>
            <a:r>
              <a:rPr lang="en-US" altLang="en-US" sz="1800" dirty="0">
                <a:latin typeface="+mj-lt"/>
              </a:rPr>
              <a:t>’</a:t>
            </a:r>
            <a:r>
              <a:rPr lang="en-US" altLang="ja-JP" sz="1800" dirty="0">
                <a:latin typeface="+mj-lt"/>
              </a:rPr>
              <a:t>s the argument to the </a:t>
            </a:r>
            <a:r>
              <a:rPr lang="en-US" altLang="ja-JP" sz="1800" i="1" dirty="0">
                <a:latin typeface="+mj-lt"/>
              </a:rPr>
              <a:t>original</a:t>
            </a:r>
            <a:r>
              <a:rPr lang="en-US" altLang="ja-JP" sz="1800" dirty="0">
                <a:latin typeface="+mj-lt"/>
              </a:rPr>
              <a:t> call to fact?</a:t>
            </a:r>
          </a:p>
          <a:p>
            <a:pPr marL="282575" indent="-282575" algn="l" eaLnBrk="0" hangingPunct="0">
              <a:spcBef>
                <a:spcPct val="50000"/>
              </a:spcBef>
              <a:buFont typeface="Wingdings" pitchFamily="2" charset="2"/>
              <a:buChar char="§"/>
            </a:pPr>
            <a:r>
              <a:rPr lang="en-US" sz="1800" dirty="0">
                <a:latin typeface="+mj-lt"/>
              </a:rPr>
              <a:t>What</a:t>
            </a:r>
            <a:r>
              <a:rPr lang="en-US" altLang="en-US" sz="1800" dirty="0">
                <a:latin typeface="+mj-lt"/>
              </a:rPr>
              <a:t>’</a:t>
            </a:r>
            <a:r>
              <a:rPr lang="en-US" altLang="ja-JP" sz="1800" dirty="0">
                <a:latin typeface="+mj-lt"/>
              </a:rPr>
              <a:t>s the location of the original calling (BR) instruction?</a:t>
            </a:r>
          </a:p>
          <a:p>
            <a:pPr marL="282575" indent="-282575" algn="l" eaLnBrk="0" hangingPunct="0">
              <a:spcBef>
                <a:spcPct val="50000"/>
              </a:spcBef>
              <a:buFont typeface="Wingdings" pitchFamily="2" charset="2"/>
              <a:buChar char="§"/>
            </a:pPr>
            <a:r>
              <a:rPr lang="en-US" sz="1800" dirty="0">
                <a:latin typeface="+mj-lt"/>
              </a:rPr>
              <a:t>What instruction is about to be executed?</a:t>
            </a:r>
          </a:p>
          <a:p>
            <a:pPr marL="282575" indent="-282575" algn="l" eaLnBrk="0" hangingPunct="0">
              <a:spcBef>
                <a:spcPct val="50000"/>
              </a:spcBef>
              <a:buFont typeface="Wingdings" pitchFamily="2" charset="2"/>
              <a:buChar char="§"/>
            </a:pPr>
            <a:r>
              <a:rPr lang="en-US" sz="1800" dirty="0">
                <a:latin typeface="+mj-lt"/>
              </a:rPr>
              <a:t>What value is in BP?</a:t>
            </a:r>
          </a:p>
          <a:p>
            <a:pPr marL="282575" indent="-282575" algn="l" eaLnBrk="0" hangingPunct="0">
              <a:spcBef>
                <a:spcPct val="50000"/>
              </a:spcBef>
              <a:buFont typeface="Wingdings" pitchFamily="2" charset="2"/>
              <a:buChar char="§"/>
            </a:pPr>
            <a:r>
              <a:rPr lang="en-US" sz="1800" dirty="0">
                <a:latin typeface="+mj-lt"/>
              </a:rPr>
              <a:t>What value is in SP?</a:t>
            </a:r>
          </a:p>
          <a:p>
            <a:pPr marL="282575" indent="-282575" algn="l" eaLnBrk="0" hangingPunct="0">
              <a:spcBef>
                <a:spcPct val="50000"/>
              </a:spcBef>
              <a:buFont typeface="Wingdings" pitchFamily="2" charset="2"/>
              <a:buChar char="§"/>
            </a:pPr>
            <a:r>
              <a:rPr lang="en-US" sz="1800" dirty="0">
                <a:latin typeface="+mj-lt"/>
              </a:rPr>
              <a:t>What value is in R0?</a:t>
            </a:r>
          </a:p>
        </p:txBody>
      </p:sp>
      <p:grpSp>
        <p:nvGrpSpPr>
          <p:cNvPr id="26713" name="Group 334"/>
          <p:cNvGrpSpPr>
            <a:grpSpLocks/>
          </p:cNvGrpSpPr>
          <p:nvPr/>
        </p:nvGrpSpPr>
        <p:grpSpPr bwMode="auto">
          <a:xfrm>
            <a:off x="5334000" y="2133600"/>
            <a:ext cx="533400" cy="3429401"/>
            <a:chOff x="3253" y="1392"/>
            <a:chExt cx="336" cy="1870"/>
          </a:xfrm>
        </p:grpSpPr>
        <p:sp>
          <p:nvSpPr>
            <p:cNvPr id="26671" name="Freeform 335"/>
            <p:cNvSpPr>
              <a:spLocks/>
            </p:cNvSpPr>
            <p:nvPr/>
          </p:nvSpPr>
          <p:spPr bwMode="auto">
            <a:xfrm>
              <a:off x="3253" y="2722"/>
              <a:ext cx="336" cy="540"/>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6672" name="Freeform 336"/>
            <p:cNvSpPr>
              <a:spLocks/>
            </p:cNvSpPr>
            <p:nvPr/>
          </p:nvSpPr>
          <p:spPr bwMode="auto">
            <a:xfrm>
              <a:off x="3301" y="2094"/>
              <a:ext cx="288" cy="503"/>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6673" name="Freeform 337"/>
            <p:cNvSpPr>
              <a:spLocks/>
            </p:cNvSpPr>
            <p:nvPr/>
          </p:nvSpPr>
          <p:spPr bwMode="auto">
            <a:xfrm>
              <a:off x="3264" y="1392"/>
              <a:ext cx="325" cy="540"/>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grpSp>
      <p:sp>
        <p:nvSpPr>
          <p:cNvPr id="714066" name="Text Box 338"/>
          <p:cNvSpPr txBox="1">
            <a:spLocks noChangeArrowheads="1"/>
          </p:cNvSpPr>
          <p:nvPr/>
        </p:nvSpPr>
        <p:spPr bwMode="auto">
          <a:xfrm>
            <a:off x="2925762" y="2569572"/>
            <a:ext cx="350838" cy="396875"/>
          </a:xfrm>
          <a:prstGeom prst="rect">
            <a:avLst/>
          </a:prstGeom>
          <a:noFill/>
          <a:ln w="9525">
            <a:noFill/>
            <a:miter lim="800000"/>
            <a:headEnd/>
            <a:tailEnd/>
          </a:ln>
        </p:spPr>
        <p:txBody>
          <a:bodyPr wrap="none">
            <a:spAutoFit/>
          </a:bodyPr>
          <a:lstStyle/>
          <a:p>
            <a:r>
              <a:rPr lang="en-US" sz="2000" dirty="0">
                <a:solidFill>
                  <a:srgbClr val="FF3300"/>
                </a:solidFill>
                <a:latin typeface="+mj-lt"/>
              </a:rPr>
              <a:t>3</a:t>
            </a:r>
          </a:p>
        </p:txBody>
      </p:sp>
      <p:sp>
        <p:nvSpPr>
          <p:cNvPr id="714067" name="Text Box 339"/>
          <p:cNvSpPr txBox="1">
            <a:spLocks noChangeArrowheads="1"/>
          </p:cNvSpPr>
          <p:nvPr/>
        </p:nvSpPr>
        <p:spPr bwMode="auto">
          <a:xfrm>
            <a:off x="2911475" y="3179172"/>
            <a:ext cx="350838" cy="396875"/>
          </a:xfrm>
          <a:prstGeom prst="rect">
            <a:avLst/>
          </a:prstGeom>
          <a:noFill/>
          <a:ln w="9525">
            <a:noFill/>
            <a:miter lim="800000"/>
            <a:headEnd/>
            <a:tailEnd/>
          </a:ln>
        </p:spPr>
        <p:txBody>
          <a:bodyPr wrap="none">
            <a:spAutoFit/>
          </a:bodyPr>
          <a:lstStyle/>
          <a:p>
            <a:r>
              <a:rPr lang="en-US" sz="2000" dirty="0">
                <a:solidFill>
                  <a:srgbClr val="FF3300"/>
                </a:solidFill>
                <a:latin typeface="+mj-lt"/>
              </a:rPr>
              <a:t>6</a:t>
            </a:r>
          </a:p>
        </p:txBody>
      </p:sp>
      <p:sp>
        <p:nvSpPr>
          <p:cNvPr id="714068" name="Text Box 340"/>
          <p:cNvSpPr txBox="1">
            <a:spLocks noChangeArrowheads="1"/>
          </p:cNvSpPr>
          <p:nvPr/>
        </p:nvSpPr>
        <p:spPr bwMode="auto">
          <a:xfrm>
            <a:off x="3487649" y="3937937"/>
            <a:ext cx="1617751" cy="400110"/>
          </a:xfrm>
          <a:prstGeom prst="rect">
            <a:avLst/>
          </a:prstGeom>
          <a:noFill/>
          <a:ln w="9525">
            <a:noFill/>
            <a:miter lim="800000"/>
            <a:headEnd/>
            <a:tailEnd/>
          </a:ln>
        </p:spPr>
        <p:txBody>
          <a:bodyPr wrap="none">
            <a:spAutoFit/>
          </a:bodyPr>
          <a:lstStyle/>
          <a:p>
            <a:r>
              <a:rPr lang="en-US" sz="2000" dirty="0">
                <a:solidFill>
                  <a:srgbClr val="FF3300"/>
                </a:solidFill>
                <a:latin typeface="+mj-lt"/>
              </a:rPr>
              <a:t>80 – 4 = 7C</a:t>
            </a:r>
          </a:p>
        </p:txBody>
      </p:sp>
      <p:sp>
        <p:nvSpPr>
          <p:cNvPr id="714069" name="Text Box 341"/>
          <p:cNvSpPr txBox="1">
            <a:spLocks noChangeArrowheads="1"/>
          </p:cNvSpPr>
          <p:nvPr/>
        </p:nvSpPr>
        <p:spPr bwMode="auto">
          <a:xfrm>
            <a:off x="2209800" y="4623737"/>
            <a:ext cx="2281394" cy="400110"/>
          </a:xfrm>
          <a:prstGeom prst="rect">
            <a:avLst/>
          </a:prstGeom>
          <a:noFill/>
          <a:ln w="9525">
            <a:noFill/>
            <a:miter lim="800000"/>
            <a:headEnd/>
            <a:tailEnd/>
          </a:ln>
        </p:spPr>
        <p:txBody>
          <a:bodyPr wrap="none">
            <a:spAutoFit/>
          </a:bodyPr>
          <a:lstStyle/>
          <a:p>
            <a:r>
              <a:rPr lang="en-US" sz="2000" dirty="0">
                <a:solidFill>
                  <a:srgbClr val="FF3300"/>
                </a:solidFill>
                <a:latin typeface="+mj-lt"/>
              </a:rPr>
              <a:t>DEALLOCATE(1)</a:t>
            </a:r>
          </a:p>
        </p:txBody>
      </p:sp>
      <p:sp>
        <p:nvSpPr>
          <p:cNvPr id="714070" name="Text Box 342"/>
          <p:cNvSpPr txBox="1">
            <a:spLocks noChangeArrowheads="1"/>
          </p:cNvSpPr>
          <p:nvPr/>
        </p:nvSpPr>
        <p:spPr bwMode="auto">
          <a:xfrm>
            <a:off x="2971800" y="5013615"/>
            <a:ext cx="691215" cy="400110"/>
          </a:xfrm>
          <a:prstGeom prst="rect">
            <a:avLst/>
          </a:prstGeom>
          <a:noFill/>
          <a:ln w="9525">
            <a:noFill/>
            <a:miter lim="800000"/>
            <a:headEnd/>
            <a:tailEnd/>
          </a:ln>
        </p:spPr>
        <p:txBody>
          <a:bodyPr wrap="none">
            <a:spAutoFit/>
          </a:bodyPr>
          <a:lstStyle/>
          <a:p>
            <a:r>
              <a:rPr lang="en-US" sz="2000">
                <a:solidFill>
                  <a:srgbClr val="FF3300"/>
                </a:solidFill>
                <a:latin typeface="+mj-lt"/>
              </a:rPr>
              <a:t>13C</a:t>
            </a:r>
          </a:p>
        </p:txBody>
      </p:sp>
      <p:sp>
        <p:nvSpPr>
          <p:cNvPr id="714071" name="Text Box 343"/>
          <p:cNvSpPr txBox="1">
            <a:spLocks noChangeArrowheads="1"/>
          </p:cNvSpPr>
          <p:nvPr/>
        </p:nvSpPr>
        <p:spPr bwMode="auto">
          <a:xfrm>
            <a:off x="2971800" y="5394615"/>
            <a:ext cx="1946367" cy="400110"/>
          </a:xfrm>
          <a:prstGeom prst="rect">
            <a:avLst/>
          </a:prstGeom>
          <a:noFill/>
          <a:ln w="9525">
            <a:noFill/>
            <a:miter lim="800000"/>
            <a:headEnd/>
            <a:tailEnd/>
          </a:ln>
        </p:spPr>
        <p:txBody>
          <a:bodyPr wrap="none">
            <a:spAutoFit/>
          </a:bodyPr>
          <a:lstStyle/>
          <a:p>
            <a:r>
              <a:rPr lang="en-US" sz="2000" dirty="0">
                <a:solidFill>
                  <a:srgbClr val="FF3300"/>
                </a:solidFill>
                <a:latin typeface="+mj-lt"/>
              </a:rPr>
              <a:t>13C+4+4=144</a:t>
            </a:r>
          </a:p>
        </p:txBody>
      </p:sp>
      <p:sp>
        <p:nvSpPr>
          <p:cNvPr id="714072" name="Text Box 344"/>
          <p:cNvSpPr txBox="1">
            <a:spLocks noChangeArrowheads="1"/>
          </p:cNvSpPr>
          <p:nvPr/>
        </p:nvSpPr>
        <p:spPr bwMode="auto">
          <a:xfrm>
            <a:off x="3002348" y="5842937"/>
            <a:ext cx="1435008" cy="400110"/>
          </a:xfrm>
          <a:prstGeom prst="rect">
            <a:avLst/>
          </a:prstGeom>
          <a:noFill/>
          <a:ln w="9525">
            <a:noFill/>
            <a:miter lim="800000"/>
            <a:headEnd/>
            <a:tailEnd/>
          </a:ln>
        </p:spPr>
        <p:txBody>
          <a:bodyPr wrap="none">
            <a:spAutoFit/>
          </a:bodyPr>
          <a:lstStyle/>
          <a:p>
            <a:r>
              <a:rPr lang="en-US" sz="2000" dirty="0">
                <a:solidFill>
                  <a:srgbClr val="FF3300"/>
                </a:solidFill>
                <a:latin typeface="+mj-lt"/>
              </a:rPr>
              <a:t>fact(2) = 2</a:t>
            </a:r>
          </a:p>
        </p:txBody>
      </p:sp>
      <p:grpSp>
        <p:nvGrpSpPr>
          <p:cNvPr id="26718" name="Group 345"/>
          <p:cNvGrpSpPr>
            <a:grpSpLocks/>
          </p:cNvGrpSpPr>
          <p:nvPr/>
        </p:nvGrpSpPr>
        <p:grpSpPr bwMode="auto">
          <a:xfrm>
            <a:off x="6875464" y="457200"/>
            <a:ext cx="1871663" cy="2438400"/>
            <a:chOff x="4224" y="288"/>
            <a:chExt cx="1179" cy="1536"/>
          </a:xfrm>
        </p:grpSpPr>
        <p:grpSp>
          <p:nvGrpSpPr>
            <p:cNvPr id="26719" name="Group 220"/>
            <p:cNvGrpSpPr>
              <a:grpSpLocks/>
            </p:cNvGrpSpPr>
            <p:nvPr/>
          </p:nvGrpSpPr>
          <p:grpSpPr bwMode="auto">
            <a:xfrm>
              <a:off x="4224" y="288"/>
              <a:ext cx="1179" cy="720"/>
              <a:chOff x="4368" y="288"/>
              <a:chExt cx="1179" cy="720"/>
            </a:xfrm>
          </p:grpSpPr>
          <p:sp>
            <p:nvSpPr>
              <p:cNvPr id="26669" name="Line 221"/>
              <p:cNvSpPr>
                <a:spLocks noChangeShapeType="1"/>
              </p:cNvSpPr>
              <p:nvPr/>
            </p:nvSpPr>
            <p:spPr bwMode="auto">
              <a:xfrm flipV="1">
                <a:off x="4368" y="480"/>
                <a:ext cx="528" cy="528"/>
              </a:xfrm>
              <a:prstGeom prst="line">
                <a:avLst/>
              </a:prstGeom>
              <a:noFill/>
              <a:ln w="28575">
                <a:solidFill>
                  <a:srgbClr val="FF3300"/>
                </a:solidFill>
                <a:round/>
                <a:headEnd/>
                <a:tailEnd type="stealth" w="med" len="med"/>
              </a:ln>
            </p:spPr>
            <p:txBody>
              <a:bodyPr>
                <a:spAutoFit/>
              </a:bodyPr>
              <a:lstStyle/>
              <a:p>
                <a:endParaRPr lang="en-US">
                  <a:latin typeface="+mn-lt"/>
                </a:endParaRPr>
              </a:p>
            </p:txBody>
          </p:sp>
          <p:sp>
            <p:nvSpPr>
              <p:cNvPr id="26670" name="Text Box 222"/>
              <p:cNvSpPr txBox="1">
                <a:spLocks noChangeArrowheads="1"/>
              </p:cNvSpPr>
              <p:nvPr/>
            </p:nvSpPr>
            <p:spPr bwMode="auto">
              <a:xfrm>
                <a:off x="4865" y="288"/>
                <a:ext cx="682" cy="233"/>
              </a:xfrm>
              <a:prstGeom prst="rect">
                <a:avLst/>
              </a:prstGeom>
              <a:noFill/>
              <a:ln w="9525">
                <a:noFill/>
                <a:miter lim="800000"/>
                <a:headEnd/>
                <a:tailEnd/>
              </a:ln>
            </p:spPr>
            <p:txBody>
              <a:bodyPr wrap="none">
                <a:spAutoFit/>
              </a:bodyPr>
              <a:lstStyle/>
              <a:p>
                <a:r>
                  <a:rPr lang="en-US" sz="1800">
                    <a:latin typeface="+mn-lt"/>
                  </a:rPr>
                  <a:t>main pgm</a:t>
                </a:r>
              </a:p>
            </p:txBody>
          </p:sp>
        </p:grpSp>
        <p:grpSp>
          <p:nvGrpSpPr>
            <p:cNvPr id="26724" name="Group 223"/>
            <p:cNvGrpSpPr>
              <a:grpSpLocks/>
            </p:cNvGrpSpPr>
            <p:nvPr/>
          </p:nvGrpSpPr>
          <p:grpSpPr bwMode="auto">
            <a:xfrm>
              <a:off x="4464" y="1536"/>
              <a:ext cx="567" cy="288"/>
              <a:chOff x="4416" y="1488"/>
              <a:chExt cx="567" cy="288"/>
            </a:xfrm>
          </p:grpSpPr>
          <p:sp>
            <p:nvSpPr>
              <p:cNvPr id="26667" name="Line 224"/>
              <p:cNvSpPr>
                <a:spLocks noChangeShapeType="1"/>
              </p:cNvSpPr>
              <p:nvPr/>
            </p:nvSpPr>
            <p:spPr bwMode="auto">
              <a:xfrm flipV="1">
                <a:off x="4416" y="1632"/>
                <a:ext cx="288" cy="144"/>
              </a:xfrm>
              <a:prstGeom prst="line">
                <a:avLst/>
              </a:prstGeom>
              <a:noFill/>
              <a:ln w="28575">
                <a:solidFill>
                  <a:srgbClr val="FF3300"/>
                </a:solidFill>
                <a:round/>
                <a:headEnd/>
                <a:tailEnd type="stealth" w="med" len="med"/>
              </a:ln>
            </p:spPr>
            <p:txBody>
              <a:bodyPr>
                <a:spAutoFit/>
              </a:bodyPr>
              <a:lstStyle/>
              <a:p>
                <a:endParaRPr lang="en-US">
                  <a:latin typeface="+mn-lt"/>
                </a:endParaRPr>
              </a:p>
            </p:txBody>
          </p:sp>
          <p:sp>
            <p:nvSpPr>
              <p:cNvPr id="26668" name="Text Box 225"/>
              <p:cNvSpPr txBox="1">
                <a:spLocks noChangeArrowheads="1"/>
              </p:cNvSpPr>
              <p:nvPr/>
            </p:nvSpPr>
            <p:spPr bwMode="auto">
              <a:xfrm>
                <a:off x="4656" y="1488"/>
                <a:ext cx="327" cy="233"/>
              </a:xfrm>
              <a:prstGeom prst="rect">
                <a:avLst/>
              </a:prstGeom>
              <a:noFill/>
              <a:ln w="9525">
                <a:noFill/>
                <a:miter lim="800000"/>
                <a:headEnd/>
                <a:tailEnd/>
              </a:ln>
            </p:spPr>
            <p:txBody>
              <a:bodyPr wrap="none">
                <a:spAutoFit/>
              </a:bodyPr>
              <a:lstStyle/>
              <a:p>
                <a:r>
                  <a:rPr lang="en-US" sz="1800">
                    <a:latin typeface="+mn-lt"/>
                  </a:rPr>
                  <a:t>fact</a:t>
                </a:r>
              </a:p>
            </p:txBody>
          </p:sp>
        </p:grpSp>
      </p:grpSp>
      <p:grpSp>
        <p:nvGrpSpPr>
          <p:cNvPr id="26725" name="Group 348"/>
          <p:cNvGrpSpPr>
            <a:grpSpLocks/>
          </p:cNvGrpSpPr>
          <p:nvPr/>
        </p:nvGrpSpPr>
        <p:grpSpPr bwMode="auto">
          <a:xfrm>
            <a:off x="7789859" y="1447800"/>
            <a:ext cx="784225" cy="3036888"/>
            <a:chOff x="4800" y="912"/>
            <a:chExt cx="494" cy="1913"/>
          </a:xfrm>
        </p:grpSpPr>
        <p:sp>
          <p:nvSpPr>
            <p:cNvPr id="26662" name="Text Box 72"/>
            <p:cNvSpPr txBox="1">
              <a:spLocks noChangeArrowheads="1"/>
            </p:cNvSpPr>
            <p:nvPr/>
          </p:nvSpPr>
          <p:spPr bwMode="auto">
            <a:xfrm>
              <a:off x="4800" y="912"/>
              <a:ext cx="494" cy="233"/>
            </a:xfrm>
            <a:prstGeom prst="rect">
              <a:avLst/>
            </a:prstGeom>
            <a:noFill/>
            <a:ln w="9525">
              <a:noFill/>
              <a:miter lim="800000"/>
              <a:headEnd/>
              <a:tailEnd/>
            </a:ln>
          </p:spPr>
          <p:txBody>
            <a:bodyPr wrap="none">
              <a:spAutoFit/>
            </a:bodyPr>
            <a:lstStyle/>
            <a:p>
              <a:pPr algn="l"/>
              <a:r>
                <a:rPr lang="en-US">
                  <a:latin typeface="+mn-lt"/>
                </a:rPr>
                <a:t>fact(6)</a:t>
              </a:r>
            </a:p>
          </p:txBody>
        </p:sp>
        <p:sp>
          <p:nvSpPr>
            <p:cNvPr id="26663" name="Text Box 346"/>
            <p:cNvSpPr txBox="1">
              <a:spLocks noChangeArrowheads="1"/>
            </p:cNvSpPr>
            <p:nvPr/>
          </p:nvSpPr>
          <p:spPr bwMode="auto">
            <a:xfrm>
              <a:off x="4800" y="1824"/>
              <a:ext cx="494" cy="233"/>
            </a:xfrm>
            <a:prstGeom prst="rect">
              <a:avLst/>
            </a:prstGeom>
            <a:noFill/>
            <a:ln w="9525">
              <a:noFill/>
              <a:miter lim="800000"/>
              <a:headEnd/>
              <a:tailEnd/>
            </a:ln>
          </p:spPr>
          <p:txBody>
            <a:bodyPr wrap="none">
              <a:spAutoFit/>
            </a:bodyPr>
            <a:lstStyle/>
            <a:p>
              <a:pPr algn="l"/>
              <a:r>
                <a:rPr lang="en-US">
                  <a:latin typeface="+mn-lt"/>
                </a:rPr>
                <a:t>fact(5)</a:t>
              </a:r>
            </a:p>
          </p:txBody>
        </p:sp>
        <p:sp>
          <p:nvSpPr>
            <p:cNvPr id="26664" name="Text Box 347"/>
            <p:cNvSpPr txBox="1">
              <a:spLocks noChangeArrowheads="1"/>
            </p:cNvSpPr>
            <p:nvPr/>
          </p:nvSpPr>
          <p:spPr bwMode="auto">
            <a:xfrm>
              <a:off x="4800" y="2592"/>
              <a:ext cx="494" cy="233"/>
            </a:xfrm>
            <a:prstGeom prst="rect">
              <a:avLst/>
            </a:prstGeom>
            <a:noFill/>
            <a:ln w="9525">
              <a:noFill/>
              <a:miter lim="800000"/>
              <a:headEnd/>
              <a:tailEnd/>
            </a:ln>
          </p:spPr>
          <p:txBody>
            <a:bodyPr wrap="none">
              <a:spAutoFit/>
            </a:bodyPr>
            <a:lstStyle/>
            <a:p>
              <a:pPr algn="l"/>
              <a:r>
                <a:rPr lang="en-US">
                  <a:latin typeface="+mn-lt"/>
                </a:rPr>
                <a:t>fact(4)</a:t>
              </a:r>
            </a:p>
          </p:txBody>
        </p:sp>
      </p:grpSp>
      <p:sp>
        <p:nvSpPr>
          <p:cNvPr id="26730" name="TextBox 26729"/>
          <p:cNvSpPr txBox="1"/>
          <p:nvPr/>
        </p:nvSpPr>
        <p:spPr>
          <a:xfrm>
            <a:off x="5752721" y="4458347"/>
            <a:ext cx="571879" cy="1561453"/>
          </a:xfrm>
          <a:prstGeom prst="rect">
            <a:avLst/>
          </a:prstGeom>
          <a:noFill/>
        </p:spPr>
        <p:txBody>
          <a:bodyPr wrap="none" rtlCol="0">
            <a:spAutoFit/>
          </a:bodyPr>
          <a:lstStyle/>
          <a:p>
            <a:pPr>
              <a:lnSpc>
                <a:spcPct val="120000"/>
              </a:lnSpc>
            </a:pPr>
            <a:r>
              <a:rPr lang="en-US" sz="1600" i="1" dirty="0">
                <a:latin typeface="Consolas"/>
                <a:cs typeface="Consolas"/>
              </a:rPr>
              <a:t>12C</a:t>
            </a:r>
          </a:p>
          <a:p>
            <a:pPr>
              <a:lnSpc>
                <a:spcPct val="120000"/>
              </a:lnSpc>
            </a:pPr>
            <a:r>
              <a:rPr lang="en-US" sz="1600" i="1" dirty="0">
                <a:latin typeface="Consolas"/>
                <a:cs typeface="Consolas"/>
              </a:rPr>
              <a:t>130</a:t>
            </a:r>
          </a:p>
          <a:p>
            <a:pPr>
              <a:lnSpc>
                <a:spcPct val="120000"/>
              </a:lnSpc>
            </a:pPr>
            <a:r>
              <a:rPr lang="en-US" sz="1600" i="1" dirty="0">
                <a:latin typeface="Consolas"/>
                <a:cs typeface="Consolas"/>
              </a:rPr>
              <a:t>134</a:t>
            </a:r>
          </a:p>
          <a:p>
            <a:pPr>
              <a:lnSpc>
                <a:spcPct val="120000"/>
              </a:lnSpc>
            </a:pPr>
            <a:r>
              <a:rPr lang="en-US" sz="1600" i="1" dirty="0">
                <a:latin typeface="Consolas"/>
                <a:cs typeface="Consolas"/>
              </a:rPr>
              <a:t>138</a:t>
            </a:r>
          </a:p>
          <a:p>
            <a:pPr>
              <a:lnSpc>
                <a:spcPct val="120000"/>
              </a:lnSpc>
            </a:pPr>
            <a:r>
              <a:rPr lang="en-US" sz="1600" i="1" dirty="0">
                <a:latin typeface="Consolas"/>
                <a:cs typeface="Consolas"/>
              </a:rPr>
              <a:t>13C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50">
                                            <p:txEl>
                                              <p:pRg st="0" end="0"/>
                                            </p:txEl>
                                          </p:spTgt>
                                        </p:tgtEl>
                                        <p:attrNameLst>
                                          <p:attrName>style.visibility</p:attrName>
                                        </p:attrNameLst>
                                      </p:cBhvr>
                                      <p:to>
                                        <p:strVal val="visible"/>
                                      </p:to>
                                    </p:set>
                                    <p:animEffect transition="in" filter="dissolve">
                                      <p:cBhvr>
                                        <p:cTn id="7" dur="500"/>
                                        <p:tgtEl>
                                          <p:spTgt spid="26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67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1406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50">
                                            <p:txEl>
                                              <p:pRg st="1" end="1"/>
                                            </p:txEl>
                                          </p:spTgt>
                                        </p:tgtEl>
                                        <p:attrNameLst>
                                          <p:attrName>style.visibility</p:attrName>
                                        </p:attrNameLst>
                                      </p:cBhvr>
                                      <p:to>
                                        <p:strVal val="visible"/>
                                      </p:to>
                                    </p:set>
                                    <p:animEffect transition="in" filter="dissolve">
                                      <p:cBhvr>
                                        <p:cTn id="22" dur="500"/>
                                        <p:tgtEl>
                                          <p:spTgt spid="2665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72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267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40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6650">
                                            <p:txEl>
                                              <p:pRg st="2" end="2"/>
                                            </p:txEl>
                                          </p:spTgt>
                                        </p:tgtEl>
                                        <p:attrNameLst>
                                          <p:attrName>style.visibility</p:attrName>
                                        </p:attrNameLst>
                                      </p:cBhvr>
                                      <p:to>
                                        <p:strVal val="visible"/>
                                      </p:to>
                                    </p:set>
                                    <p:animEffect transition="in" filter="dissolve">
                                      <p:cBhvr>
                                        <p:cTn id="51" dur="500"/>
                                        <p:tgtEl>
                                          <p:spTgt spid="26650">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1406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6650">
                                            <p:txEl>
                                              <p:pRg st="3" end="3"/>
                                            </p:txEl>
                                          </p:spTgt>
                                        </p:tgtEl>
                                        <p:attrNameLst>
                                          <p:attrName>style.visibility</p:attrName>
                                        </p:attrNameLst>
                                      </p:cBhvr>
                                      <p:to>
                                        <p:strVal val="visible"/>
                                      </p:to>
                                    </p:set>
                                    <p:animEffect transition="in" filter="dissolve">
                                      <p:cBhvr>
                                        <p:cTn id="60" dur="500"/>
                                        <p:tgtEl>
                                          <p:spTgt spid="26650">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406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6650">
                                            <p:txEl>
                                              <p:pRg st="4" end="4"/>
                                            </p:txEl>
                                          </p:spTgt>
                                        </p:tgtEl>
                                        <p:attrNameLst>
                                          <p:attrName>style.visibility</p:attrName>
                                        </p:attrNameLst>
                                      </p:cBhvr>
                                      <p:to>
                                        <p:strVal val="visible"/>
                                      </p:to>
                                    </p:set>
                                    <p:animEffect transition="in" filter="dissolve">
                                      <p:cBhvr>
                                        <p:cTn id="69" dur="500"/>
                                        <p:tgtEl>
                                          <p:spTgt spid="26650">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673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1407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6650">
                                            <p:txEl>
                                              <p:pRg st="5" end="5"/>
                                            </p:txEl>
                                          </p:spTgt>
                                        </p:tgtEl>
                                        <p:attrNameLst>
                                          <p:attrName>style.visibility</p:attrName>
                                        </p:attrNameLst>
                                      </p:cBhvr>
                                      <p:to>
                                        <p:strVal val="visible"/>
                                      </p:to>
                                    </p:set>
                                    <p:animEffect transition="in" filter="dissolve">
                                      <p:cBhvr>
                                        <p:cTn id="82" dur="500"/>
                                        <p:tgtEl>
                                          <p:spTgt spid="26650">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1407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6650">
                                            <p:txEl>
                                              <p:pRg st="6" end="6"/>
                                            </p:txEl>
                                          </p:spTgt>
                                        </p:tgtEl>
                                        <p:attrNameLst>
                                          <p:attrName>style.visibility</p:attrName>
                                        </p:attrNameLst>
                                      </p:cBhvr>
                                      <p:to>
                                        <p:strVal val="visible"/>
                                      </p:to>
                                    </p:set>
                                    <p:animEffect transition="in" filter="dissolve">
                                      <p:cBhvr>
                                        <p:cTn id="91" dur="500"/>
                                        <p:tgtEl>
                                          <p:spTgt spid="26650">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14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0" grpId="0" uiExpand="1" build="p"/>
      <p:bldP spid="714066" grpId="0"/>
      <p:bldP spid="714067" grpId="0"/>
      <p:bldP spid="714068" grpId="0"/>
      <p:bldP spid="714069" grpId="0"/>
      <p:bldP spid="714070" grpId="0"/>
      <p:bldP spid="714071" grpId="0"/>
      <p:bldP spid="714072" grpId="0"/>
      <p:bldP spid="267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of Dedicated Registers</a:t>
            </a:r>
          </a:p>
        </p:txBody>
      </p:sp>
      <p:sp>
        <p:nvSpPr>
          <p:cNvPr id="3" name="TextBox 2"/>
          <p:cNvSpPr txBox="1"/>
          <p:nvPr/>
        </p:nvSpPr>
        <p:spPr>
          <a:xfrm>
            <a:off x="457200" y="1219200"/>
            <a:ext cx="8229600" cy="3582519"/>
          </a:xfrm>
          <a:prstGeom prst="rect">
            <a:avLst/>
          </a:prstGeom>
          <a:noFill/>
        </p:spPr>
        <p:txBody>
          <a:bodyPr wrap="square" rtlCol="0">
            <a:spAutoFit/>
          </a:bodyPr>
          <a:lstStyle/>
          <a:p>
            <a:r>
              <a:rPr lang="en-US" sz="2400">
                <a:latin typeface="+mj-lt"/>
              </a:rPr>
              <a:t>The Beta ISA </a:t>
            </a:r>
            <a:r>
              <a:rPr lang="en-US" sz="2400" dirty="0">
                <a:latin typeface="+mj-lt"/>
              </a:rPr>
              <a:t>has 32 registers.  But we’ve dedicated several of them to serve a specific purpose:</a:t>
            </a:r>
          </a:p>
          <a:p>
            <a:endParaRPr lang="en-US" sz="2400" dirty="0">
              <a:latin typeface="+mj-lt"/>
            </a:endParaRPr>
          </a:p>
          <a:p>
            <a:pPr marL="342900" indent="-342900">
              <a:lnSpc>
                <a:spcPct val="130000"/>
              </a:lnSpc>
              <a:buFont typeface="Arial"/>
              <a:buChar char="•"/>
            </a:pPr>
            <a:r>
              <a:rPr lang="en-US" sz="2400" dirty="0">
                <a:latin typeface="+mj-lt"/>
              </a:rPr>
              <a:t>R31 is always zero [ISA]</a:t>
            </a:r>
          </a:p>
          <a:p>
            <a:pPr marL="342900" indent="-342900">
              <a:lnSpc>
                <a:spcPct val="130000"/>
              </a:lnSpc>
              <a:buFont typeface="Arial"/>
              <a:buChar char="•"/>
            </a:pPr>
            <a:r>
              <a:rPr lang="en-US" sz="2400" dirty="0">
                <a:latin typeface="+mj-lt"/>
              </a:rPr>
              <a:t>R30 </a:t>
            </a:r>
            <a:r>
              <a:rPr lang="is-IS" sz="2400" dirty="0">
                <a:latin typeface="+mj-lt"/>
              </a:rPr>
              <a:t>… reserved for future use... [next lecture]</a:t>
            </a:r>
          </a:p>
          <a:p>
            <a:pPr marL="342900" indent="-342900">
              <a:lnSpc>
                <a:spcPct val="130000"/>
              </a:lnSpc>
              <a:buFont typeface="Arial"/>
              <a:buChar char="•"/>
            </a:pPr>
            <a:r>
              <a:rPr lang="is-IS" sz="2400" dirty="0">
                <a:latin typeface="+mj-lt"/>
              </a:rPr>
              <a:t>R29 = SP, stack pointer [software convention]</a:t>
            </a:r>
          </a:p>
          <a:p>
            <a:pPr marL="342900" indent="-342900">
              <a:lnSpc>
                <a:spcPct val="130000"/>
              </a:lnSpc>
              <a:buFont typeface="Arial"/>
              <a:buChar char="•"/>
            </a:pPr>
            <a:r>
              <a:rPr lang="is-IS" sz="2400" dirty="0">
                <a:latin typeface="+mj-lt"/>
              </a:rPr>
              <a:t>R28 = LP, linkage pointer [software convention]</a:t>
            </a:r>
          </a:p>
          <a:p>
            <a:pPr marL="342900" indent="-342900">
              <a:lnSpc>
                <a:spcPct val="130000"/>
              </a:lnSpc>
              <a:buFont typeface="Arial"/>
              <a:buChar char="•"/>
            </a:pPr>
            <a:r>
              <a:rPr lang="is-IS" sz="2400" dirty="0">
                <a:latin typeface="+mj-lt"/>
              </a:rPr>
              <a:t>R27 = BP, base pointer [software convention]</a:t>
            </a:r>
            <a:endParaRPr lang="en-US" sz="2400" dirty="0">
              <a:latin typeface="+mj-lt"/>
            </a:endParaRPr>
          </a:p>
        </p:txBody>
      </p:sp>
    </p:spTree>
    <p:extLst>
      <p:ext uri="{BB962C8B-B14F-4D97-AF65-F5344CB8AC3E}">
        <p14:creationId xmlns:p14="http://schemas.microsoft.com/office/powerpoint/2010/main" val="160082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t>Summary</a:t>
            </a:r>
          </a:p>
        </p:txBody>
      </p:sp>
      <p:sp>
        <p:nvSpPr>
          <p:cNvPr id="26730" name="Content Placeholder 26729"/>
          <p:cNvSpPr>
            <a:spLocks noGrp="1"/>
          </p:cNvSpPr>
          <p:nvPr>
            <p:ph idx="1"/>
          </p:nvPr>
        </p:nvSpPr>
        <p:spPr/>
        <p:txBody>
          <a:bodyPr/>
          <a:lstStyle/>
          <a:p>
            <a:r>
              <a:rPr lang="en-US"/>
              <a:t>Each procedure invocation has an activation record</a:t>
            </a:r>
          </a:p>
          <a:p>
            <a:pPr lvl="1"/>
            <a:r>
              <a:rPr lang="en-US"/>
              <a:t>Created during procedure call/entry sequence</a:t>
            </a:r>
          </a:p>
          <a:p>
            <a:pPr lvl="1"/>
            <a:r>
              <a:rPr lang="en-US"/>
              <a:t>Discarded when procedure returns</a:t>
            </a:r>
          </a:p>
          <a:p>
            <a:pPr lvl="1"/>
            <a:r>
              <a:rPr lang="en-US"/>
              <a:t>Holds:</a:t>
            </a:r>
          </a:p>
          <a:p>
            <a:pPr lvl="2"/>
            <a:r>
              <a:rPr lang="en-US"/>
              <a:t>Argument values (in reverse order)</a:t>
            </a:r>
          </a:p>
          <a:p>
            <a:pPr lvl="2"/>
            <a:r>
              <a:rPr lang="en-US"/>
              <a:t>Saved LP, BP from caller (callee reuses those regs)</a:t>
            </a:r>
          </a:p>
          <a:p>
            <a:pPr lvl="2"/>
            <a:r>
              <a:rPr lang="en-US"/>
              <a:t>Storage for local variables (if any)</a:t>
            </a:r>
          </a:p>
          <a:p>
            <a:pPr lvl="2"/>
            <a:r>
              <a:rPr lang="en-US"/>
              <a:t>Other saved regs from caller (callee needs regs to use)</a:t>
            </a:r>
          </a:p>
          <a:p>
            <a:pPr lvl="1"/>
            <a:r>
              <a:rPr lang="en-US"/>
              <a:t>BP points to activation record of active call</a:t>
            </a:r>
          </a:p>
          <a:p>
            <a:pPr lvl="2"/>
            <a:r>
              <a:rPr lang="en-US"/>
              <a:t>Access arguments at offsets of -12, -16, -20, ..</a:t>
            </a:r>
          </a:p>
          <a:p>
            <a:pPr lvl="2"/>
            <a:r>
              <a:rPr lang="en-US"/>
              <a:t>Access local variables at offsets of 0, 4, 8, </a:t>
            </a:r>
            <a:r>
              <a:rPr lang="is-IS"/>
              <a:t>…</a:t>
            </a:r>
          </a:p>
          <a:p>
            <a:r>
              <a:rPr lang="is-IS"/>
              <a:t>“Callee saves” convention: all reg values preserved</a:t>
            </a:r>
          </a:p>
          <a:p>
            <a:r>
              <a:rPr lang="is-IS"/>
              <a:t>Except for R0, which holds return value</a:t>
            </a:r>
            <a:endParaRPr lang="en-US"/>
          </a:p>
        </p:txBody>
      </p:sp>
      <p:sp>
        <p:nvSpPr>
          <p:cNvPr id="26628" name="Rectangle 5"/>
          <p:cNvSpPr>
            <a:spLocks noChangeArrowheads="1"/>
          </p:cNvSpPr>
          <p:nvPr/>
        </p:nvSpPr>
        <p:spPr bwMode="auto">
          <a:xfrm>
            <a:off x="4191000" y="381000"/>
            <a:ext cx="4953000" cy="6324600"/>
          </a:xfrm>
          <a:prstGeom prst="rect">
            <a:avLst/>
          </a:prstGeom>
          <a:noFill/>
          <a:ln w="9525">
            <a:noFill/>
            <a:miter lim="800000"/>
            <a:headEnd/>
            <a:tailEnd/>
          </a:ln>
        </p:spPr>
        <p:txBody>
          <a:bodyPr wrap="none" anchor="ctr"/>
          <a:lstStyle/>
          <a:p>
            <a:endParaRPr lang="en-US"/>
          </a:p>
        </p:txBody>
      </p:sp>
      <p:sp>
        <p:nvSpPr>
          <p:cNvPr id="26629" name="Rectangle 28"/>
          <p:cNvSpPr>
            <a:spLocks noChangeArrowheads="1"/>
          </p:cNvSpPr>
          <p:nvPr/>
        </p:nvSpPr>
        <p:spPr bwMode="auto">
          <a:xfrm>
            <a:off x="4665662" y="685800"/>
            <a:ext cx="3429000" cy="2438400"/>
          </a:xfrm>
          <a:prstGeom prst="rect">
            <a:avLst/>
          </a:prstGeom>
          <a:noFill/>
          <a:ln w="9525">
            <a:noFill/>
            <a:miter lim="800000"/>
            <a:headEnd/>
            <a:tailEnd/>
          </a:ln>
        </p:spPr>
        <p:txBody>
          <a:bodyPr wrap="none" anchor="ctr"/>
          <a:lstStyle/>
          <a:p>
            <a:endParaRPr lang="en-US">
              <a:latin typeface="+mn-lt"/>
            </a:endParaRPr>
          </a:p>
        </p:txBody>
      </p:sp>
      <p:sp>
        <p:nvSpPr>
          <p:cNvPr id="26630" name="Rectangle 71"/>
          <p:cNvSpPr>
            <a:spLocks noChangeArrowheads="1"/>
          </p:cNvSpPr>
          <p:nvPr/>
        </p:nvSpPr>
        <p:spPr bwMode="auto">
          <a:xfrm>
            <a:off x="3657600" y="685800"/>
            <a:ext cx="4953000" cy="2362200"/>
          </a:xfrm>
          <a:prstGeom prst="rect">
            <a:avLst/>
          </a:prstGeom>
          <a:noFill/>
          <a:ln w="9525">
            <a:noFill/>
            <a:miter lim="800000"/>
            <a:headEnd/>
            <a:tailEnd/>
          </a:ln>
        </p:spPr>
        <p:txBody>
          <a:bodyPr wrap="none" anchor="ctr"/>
          <a:lstStyle/>
          <a:p>
            <a:endParaRPr lang="en-US"/>
          </a:p>
        </p:txBody>
      </p:sp>
      <p:sp>
        <p:nvSpPr>
          <p:cNvPr id="26637" name="Rectangle 206"/>
          <p:cNvSpPr>
            <a:spLocks noChangeArrowheads="1"/>
          </p:cNvSpPr>
          <p:nvPr/>
        </p:nvSpPr>
        <p:spPr bwMode="auto">
          <a:xfrm>
            <a:off x="4818062" y="4114800"/>
            <a:ext cx="3200400" cy="2514600"/>
          </a:xfrm>
          <a:prstGeom prst="rect">
            <a:avLst/>
          </a:prstGeom>
          <a:noFill/>
          <a:ln w="9525">
            <a:noFill/>
            <a:miter lim="800000"/>
            <a:headEnd/>
            <a:tailEnd/>
          </a:ln>
        </p:spPr>
        <p:txBody>
          <a:bodyPr wrap="none" anchor="ctr"/>
          <a:lstStyle/>
          <a:p>
            <a:endParaRPr lang="en-US">
              <a:latin typeface="+mn-lt"/>
            </a:endParaRPr>
          </a:p>
        </p:txBody>
      </p:sp>
    </p:spTree>
    <p:extLst>
      <p:ext uri="{BB962C8B-B14F-4D97-AF65-F5344CB8AC3E}">
        <p14:creationId xmlns:p14="http://schemas.microsoft.com/office/powerpoint/2010/main" val="175506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730">
                                            <p:txEl>
                                              <p:pRg st="0" end="0"/>
                                            </p:txEl>
                                          </p:spTgt>
                                        </p:tgtEl>
                                        <p:attrNameLst>
                                          <p:attrName>style.visibility</p:attrName>
                                        </p:attrNameLst>
                                      </p:cBhvr>
                                      <p:to>
                                        <p:strVal val="visible"/>
                                      </p:to>
                                    </p:set>
                                    <p:animEffect transition="in" filter="dissolve">
                                      <p:cBhvr>
                                        <p:cTn id="7" dur="500"/>
                                        <p:tgtEl>
                                          <p:spTgt spid="26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730">
                                            <p:txEl>
                                              <p:pRg st="1" end="1"/>
                                            </p:txEl>
                                          </p:spTgt>
                                        </p:tgtEl>
                                        <p:attrNameLst>
                                          <p:attrName>style.visibility</p:attrName>
                                        </p:attrNameLst>
                                      </p:cBhvr>
                                      <p:to>
                                        <p:strVal val="visible"/>
                                      </p:to>
                                    </p:set>
                                    <p:animEffect transition="in" filter="dissolve">
                                      <p:cBhvr>
                                        <p:cTn id="12" dur="500"/>
                                        <p:tgtEl>
                                          <p:spTgt spid="26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730">
                                            <p:txEl>
                                              <p:pRg st="2" end="2"/>
                                            </p:txEl>
                                          </p:spTgt>
                                        </p:tgtEl>
                                        <p:attrNameLst>
                                          <p:attrName>style.visibility</p:attrName>
                                        </p:attrNameLst>
                                      </p:cBhvr>
                                      <p:to>
                                        <p:strVal val="visible"/>
                                      </p:to>
                                    </p:set>
                                    <p:animEffect transition="in" filter="dissolve">
                                      <p:cBhvr>
                                        <p:cTn id="17" dur="500"/>
                                        <p:tgtEl>
                                          <p:spTgt spid="26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730">
                                            <p:txEl>
                                              <p:pRg st="3" end="3"/>
                                            </p:txEl>
                                          </p:spTgt>
                                        </p:tgtEl>
                                        <p:attrNameLst>
                                          <p:attrName>style.visibility</p:attrName>
                                        </p:attrNameLst>
                                      </p:cBhvr>
                                      <p:to>
                                        <p:strVal val="visible"/>
                                      </p:to>
                                    </p:set>
                                    <p:animEffect transition="in" filter="dissolve">
                                      <p:cBhvr>
                                        <p:cTn id="22" dur="500"/>
                                        <p:tgtEl>
                                          <p:spTgt spid="26730">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730">
                                            <p:txEl>
                                              <p:pRg st="4" end="4"/>
                                            </p:txEl>
                                          </p:spTgt>
                                        </p:tgtEl>
                                        <p:attrNameLst>
                                          <p:attrName>style.visibility</p:attrName>
                                        </p:attrNameLst>
                                      </p:cBhvr>
                                      <p:to>
                                        <p:strVal val="visible"/>
                                      </p:to>
                                    </p:set>
                                    <p:animEffect transition="in" filter="dissolve">
                                      <p:cBhvr>
                                        <p:cTn id="25" dur="500"/>
                                        <p:tgtEl>
                                          <p:spTgt spid="26730">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730">
                                            <p:txEl>
                                              <p:pRg st="5" end="5"/>
                                            </p:txEl>
                                          </p:spTgt>
                                        </p:tgtEl>
                                        <p:attrNameLst>
                                          <p:attrName>style.visibility</p:attrName>
                                        </p:attrNameLst>
                                      </p:cBhvr>
                                      <p:to>
                                        <p:strVal val="visible"/>
                                      </p:to>
                                    </p:set>
                                    <p:animEffect transition="in" filter="dissolve">
                                      <p:cBhvr>
                                        <p:cTn id="28" dur="500"/>
                                        <p:tgtEl>
                                          <p:spTgt spid="26730">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730">
                                            <p:txEl>
                                              <p:pRg st="6" end="6"/>
                                            </p:txEl>
                                          </p:spTgt>
                                        </p:tgtEl>
                                        <p:attrNameLst>
                                          <p:attrName>style.visibility</p:attrName>
                                        </p:attrNameLst>
                                      </p:cBhvr>
                                      <p:to>
                                        <p:strVal val="visible"/>
                                      </p:to>
                                    </p:set>
                                    <p:animEffect transition="in" filter="dissolve">
                                      <p:cBhvr>
                                        <p:cTn id="31" dur="500"/>
                                        <p:tgtEl>
                                          <p:spTgt spid="26730">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730">
                                            <p:txEl>
                                              <p:pRg st="7" end="7"/>
                                            </p:txEl>
                                          </p:spTgt>
                                        </p:tgtEl>
                                        <p:attrNameLst>
                                          <p:attrName>style.visibility</p:attrName>
                                        </p:attrNameLst>
                                      </p:cBhvr>
                                      <p:to>
                                        <p:strVal val="visible"/>
                                      </p:to>
                                    </p:set>
                                    <p:animEffect transition="in" filter="dissolve">
                                      <p:cBhvr>
                                        <p:cTn id="34" dur="500"/>
                                        <p:tgtEl>
                                          <p:spTgt spid="26730">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730">
                                            <p:txEl>
                                              <p:pRg st="8" end="8"/>
                                            </p:txEl>
                                          </p:spTgt>
                                        </p:tgtEl>
                                        <p:attrNameLst>
                                          <p:attrName>style.visibility</p:attrName>
                                        </p:attrNameLst>
                                      </p:cBhvr>
                                      <p:to>
                                        <p:strVal val="visible"/>
                                      </p:to>
                                    </p:set>
                                    <p:animEffect transition="in" filter="dissolve">
                                      <p:cBhvr>
                                        <p:cTn id="39" dur="500"/>
                                        <p:tgtEl>
                                          <p:spTgt spid="26730">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730">
                                            <p:txEl>
                                              <p:pRg st="9" end="9"/>
                                            </p:txEl>
                                          </p:spTgt>
                                        </p:tgtEl>
                                        <p:attrNameLst>
                                          <p:attrName>style.visibility</p:attrName>
                                        </p:attrNameLst>
                                      </p:cBhvr>
                                      <p:to>
                                        <p:strVal val="visible"/>
                                      </p:to>
                                    </p:set>
                                    <p:animEffect transition="in" filter="dissolve">
                                      <p:cBhvr>
                                        <p:cTn id="42" dur="500"/>
                                        <p:tgtEl>
                                          <p:spTgt spid="26730">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6730">
                                            <p:txEl>
                                              <p:pRg st="10" end="10"/>
                                            </p:txEl>
                                          </p:spTgt>
                                        </p:tgtEl>
                                        <p:attrNameLst>
                                          <p:attrName>style.visibility</p:attrName>
                                        </p:attrNameLst>
                                      </p:cBhvr>
                                      <p:to>
                                        <p:strVal val="visible"/>
                                      </p:to>
                                    </p:set>
                                    <p:animEffect transition="in" filter="dissolve">
                                      <p:cBhvr>
                                        <p:cTn id="45" dur="500"/>
                                        <p:tgtEl>
                                          <p:spTgt spid="26730">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6730">
                                            <p:txEl>
                                              <p:pRg st="11" end="11"/>
                                            </p:txEl>
                                          </p:spTgt>
                                        </p:tgtEl>
                                        <p:attrNameLst>
                                          <p:attrName>style.visibility</p:attrName>
                                        </p:attrNameLst>
                                      </p:cBhvr>
                                      <p:to>
                                        <p:strVal val="visible"/>
                                      </p:to>
                                    </p:set>
                                    <p:animEffect transition="in" filter="dissolve">
                                      <p:cBhvr>
                                        <p:cTn id="50" dur="500"/>
                                        <p:tgtEl>
                                          <p:spTgt spid="26730">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6730">
                                            <p:txEl>
                                              <p:pRg st="12" end="12"/>
                                            </p:txEl>
                                          </p:spTgt>
                                        </p:tgtEl>
                                        <p:attrNameLst>
                                          <p:attrName>style.visibility</p:attrName>
                                        </p:attrNameLst>
                                      </p:cBhvr>
                                      <p:to>
                                        <p:strVal val="visible"/>
                                      </p:to>
                                    </p:set>
                                    <p:animEffect transition="in" filter="dissolve">
                                      <p:cBhvr>
                                        <p:cTn id="55" dur="500"/>
                                        <p:tgtEl>
                                          <p:spTgt spid="267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Procedures</a:t>
            </a:r>
          </a:p>
        </p:txBody>
      </p:sp>
      <p:sp>
        <p:nvSpPr>
          <p:cNvPr id="4" name="Content Placeholder 3"/>
          <p:cNvSpPr>
            <a:spLocks noGrp="1"/>
          </p:cNvSpPr>
          <p:nvPr>
            <p:ph sz="quarter" idx="1"/>
          </p:nvPr>
        </p:nvSpPr>
        <p:spPr/>
        <p:txBody>
          <a:bodyPr>
            <a:normAutofit/>
          </a:bodyPr>
          <a:lstStyle/>
          <a:p>
            <a:r>
              <a:rPr lang="en-US" dirty="0"/>
              <a:t>Option 1: </a:t>
            </a:r>
            <a:r>
              <a:rPr lang="en-US" dirty="0" err="1"/>
              <a:t>Inlining</a:t>
            </a:r>
            <a:endParaRPr lang="en-US" dirty="0"/>
          </a:p>
          <a:p>
            <a:pPr lvl="1"/>
            <a:r>
              <a:rPr lang="en-US" dirty="0"/>
              <a:t>Compiler substitutes procedure call with body</a:t>
            </a:r>
          </a:p>
          <a:p>
            <a:pPr lvl="1"/>
            <a:r>
              <a:rPr lang="en-US" dirty="0"/>
              <a:t>Problems?</a:t>
            </a:r>
          </a:p>
          <a:p>
            <a:pPr lvl="2"/>
            <a:r>
              <a:rPr lang="en-US" dirty="0">
                <a:solidFill>
                  <a:srgbClr val="C00000"/>
                </a:solidFill>
              </a:rPr>
              <a:t>Code size</a:t>
            </a:r>
          </a:p>
          <a:p>
            <a:pPr lvl="2"/>
            <a:r>
              <a:rPr lang="en-US" dirty="0">
                <a:solidFill>
                  <a:srgbClr val="C00000"/>
                </a:solidFill>
              </a:rPr>
              <a:t>Recursion</a:t>
            </a:r>
          </a:p>
          <a:p>
            <a:pPr marL="914400" lvl="2" indent="0">
              <a:buNone/>
            </a:pPr>
            <a:br>
              <a:rPr lang="en-US" dirty="0"/>
            </a:br>
            <a:br>
              <a:rPr lang="en-US" dirty="0"/>
            </a:br>
            <a:br>
              <a:rPr lang="en-US" dirty="0"/>
            </a:br>
            <a:endParaRPr lang="en-US" dirty="0"/>
          </a:p>
          <a:p>
            <a:r>
              <a:rPr lang="en-US" dirty="0"/>
              <a:t>Option 2: Linking</a:t>
            </a:r>
          </a:p>
          <a:p>
            <a:pPr lvl="1"/>
            <a:r>
              <a:rPr lang="en-US" dirty="0"/>
              <a:t>Produce separate code for each procedure</a:t>
            </a:r>
          </a:p>
          <a:p>
            <a:pPr lvl="1"/>
            <a:r>
              <a:rPr lang="en-US" dirty="0"/>
              <a:t>Caller evaluates input arguments, stores them and transfers control to the </a:t>
            </a:r>
            <a:r>
              <a:rPr lang="en-US" dirty="0" err="1"/>
              <a:t>callee’s</a:t>
            </a:r>
            <a:r>
              <a:rPr lang="en-US" dirty="0"/>
              <a:t> entry point</a:t>
            </a:r>
          </a:p>
          <a:p>
            <a:pPr lvl="1"/>
            <a:r>
              <a:rPr lang="en-US" dirty="0" err="1"/>
              <a:t>Callee</a:t>
            </a:r>
            <a:r>
              <a:rPr lang="en-US" dirty="0"/>
              <a:t> runs, stores result, transfers control to caller</a:t>
            </a:r>
          </a:p>
        </p:txBody>
      </p:sp>
      <p:sp>
        <p:nvSpPr>
          <p:cNvPr id="6" name="Rectangle 3"/>
          <p:cNvSpPr>
            <a:spLocks noChangeArrowheads="1"/>
          </p:cNvSpPr>
          <p:nvPr/>
        </p:nvSpPr>
        <p:spPr bwMode="auto">
          <a:xfrm>
            <a:off x="5486400" y="2133600"/>
            <a:ext cx="3505200" cy="1839478"/>
          </a:xfrm>
          <a:prstGeom prst="rect">
            <a:avLst/>
          </a:prstGeom>
          <a:noFill/>
          <a:ln w="12700">
            <a:noFill/>
            <a:miter lim="800000"/>
            <a:headEnd/>
            <a:tailEnd/>
          </a:ln>
        </p:spPr>
        <p:txBody>
          <a:bodyPr wrap="square" lIns="90488" tIns="44450" rIns="90488" bIns="44450">
            <a:spAutoFit/>
          </a:bodyPr>
          <a:lstStyle/>
          <a:p>
            <a:pPr algn="l" eaLnBrk="0" hangingPunct="0">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fact(</a:t>
            </a: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n)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noFill/>
        </p:spPr>
        <p:txBody>
          <a:bodyPr/>
          <a:lstStyle/>
          <a:p>
            <a:pPr eaLnBrk="1" hangingPunct="1"/>
            <a:r>
              <a:rPr lang="en-US" dirty="0"/>
              <a:t>Procedure Calling Convention</a:t>
            </a:r>
          </a:p>
        </p:txBody>
      </p:sp>
      <p:sp>
        <p:nvSpPr>
          <p:cNvPr id="24" name="Content Placeholder 23"/>
          <p:cNvSpPr>
            <a:spLocks noGrp="1"/>
          </p:cNvSpPr>
          <p:nvPr>
            <p:ph sz="quarter" idx="1"/>
          </p:nvPr>
        </p:nvSpPr>
        <p:spPr>
          <a:xfrm>
            <a:off x="381000" y="3886200"/>
            <a:ext cx="8382000" cy="2667000"/>
          </a:xfrm>
        </p:spPr>
        <p:txBody>
          <a:bodyPr>
            <a:normAutofit lnSpcReduction="10000"/>
          </a:bodyPr>
          <a:lstStyle/>
          <a:p>
            <a:r>
              <a:rPr lang="en-US" dirty="0"/>
              <a:t>Need </a:t>
            </a:r>
            <a:r>
              <a:rPr lang="en-US" dirty="0">
                <a:solidFill>
                  <a:srgbClr val="C00000"/>
                </a:solidFill>
              </a:rPr>
              <a:t>calling convention</a:t>
            </a:r>
            <a:r>
              <a:rPr lang="en-US" dirty="0"/>
              <a:t>: Uniform way to transfer data and control between procedures</a:t>
            </a:r>
          </a:p>
          <a:p>
            <a:r>
              <a:rPr lang="en-US" dirty="0"/>
              <a:t>Proposed convention:</a:t>
            </a:r>
          </a:p>
          <a:p>
            <a:pPr lvl="1"/>
            <a:r>
              <a:rPr lang="en-US" dirty="0"/>
              <a:t>Pass argument (value of n) in R1</a:t>
            </a:r>
          </a:p>
          <a:p>
            <a:pPr lvl="1"/>
            <a:r>
              <a:rPr lang="en-US" dirty="0"/>
              <a:t>Pass return address in R28 </a:t>
            </a:r>
          </a:p>
          <a:p>
            <a:pPr lvl="2"/>
            <a:r>
              <a:rPr lang="en-US" dirty="0"/>
              <a:t>use </a:t>
            </a:r>
            <a:r>
              <a:rPr lang="en-US" dirty="0">
                <a:latin typeface="Consolas"/>
                <a:cs typeface="Consolas"/>
              </a:rPr>
              <a:t>BR(fact,r28) </a:t>
            </a:r>
            <a:r>
              <a:rPr lang="en-US" dirty="0"/>
              <a:t>to call and </a:t>
            </a:r>
            <a:r>
              <a:rPr lang="en-US" dirty="0">
                <a:latin typeface="Consolas"/>
                <a:cs typeface="Consolas"/>
              </a:rPr>
              <a:t>JMP(r28) </a:t>
            </a:r>
            <a:r>
              <a:rPr lang="en-US" dirty="0"/>
              <a:t>to return</a:t>
            </a:r>
          </a:p>
          <a:p>
            <a:pPr lvl="1"/>
            <a:r>
              <a:rPr lang="en-US" dirty="0"/>
              <a:t>Return result in R0</a:t>
            </a:r>
          </a:p>
          <a:p>
            <a:endParaRPr lang="en-US" dirty="0"/>
          </a:p>
        </p:txBody>
      </p:sp>
      <p:sp>
        <p:nvSpPr>
          <p:cNvPr id="8196" name="Text Box 19"/>
          <p:cNvSpPr txBox="1">
            <a:spLocks noChangeArrowheads="1"/>
          </p:cNvSpPr>
          <p:nvPr/>
        </p:nvSpPr>
        <p:spPr bwMode="auto">
          <a:xfrm>
            <a:off x="4648200" y="1189672"/>
            <a:ext cx="2596008" cy="1200329"/>
          </a:xfrm>
          <a:prstGeom prst="rect">
            <a:avLst/>
          </a:prstGeom>
          <a:noFill/>
          <a:ln w="9525">
            <a:noFill/>
            <a:miter lim="800000"/>
            <a:headEnd/>
            <a:tailEnd/>
          </a:ln>
        </p:spPr>
        <p:txBody>
          <a:bodyPr wrap="none">
            <a:spAutoFit/>
          </a:bodyPr>
          <a:lstStyle/>
          <a:p>
            <a:pPr algn="l" eaLnBrk="0" hangingPunct="0"/>
            <a:r>
              <a:rPr lang="en-US" dirty="0">
                <a:latin typeface="Consolas" pitchFamily="49" charset="0"/>
                <a:cs typeface="Consolas" pitchFamily="49" charset="0"/>
              </a:rPr>
              <a:t>fact(3) = 3*fact(2)</a:t>
            </a:r>
          </a:p>
          <a:p>
            <a:pPr algn="l" eaLnBrk="0" hangingPunct="0"/>
            <a:r>
              <a:rPr lang="en-US" dirty="0">
                <a:latin typeface="Consolas" pitchFamily="49" charset="0"/>
                <a:cs typeface="Consolas" pitchFamily="49" charset="0"/>
              </a:rPr>
              <a:t>fact(2) = 2*fact(1)</a:t>
            </a:r>
          </a:p>
          <a:p>
            <a:pPr algn="l" eaLnBrk="0" hangingPunct="0"/>
            <a:r>
              <a:rPr lang="en-US" dirty="0">
                <a:latin typeface="Consolas" pitchFamily="49" charset="0"/>
                <a:cs typeface="Consolas" pitchFamily="49" charset="0"/>
              </a:rPr>
              <a:t>fact(1) = 1*fact(0)</a:t>
            </a:r>
          </a:p>
          <a:p>
            <a:pPr algn="l" eaLnBrk="0" hangingPunct="0"/>
            <a:r>
              <a:rPr lang="en-US" dirty="0">
                <a:latin typeface="Consolas" pitchFamily="49" charset="0"/>
                <a:cs typeface="Consolas" pitchFamily="49" charset="0"/>
              </a:rPr>
              <a:t>fact(0) = 1</a:t>
            </a:r>
          </a:p>
        </p:txBody>
      </p:sp>
      <p:sp>
        <p:nvSpPr>
          <p:cNvPr id="25" name="Rectangle 3"/>
          <p:cNvSpPr>
            <a:spLocks noChangeArrowheads="1"/>
          </p:cNvSpPr>
          <p:nvPr/>
        </p:nvSpPr>
        <p:spPr bwMode="auto">
          <a:xfrm>
            <a:off x="533400" y="1066800"/>
            <a:ext cx="3505200" cy="2721258"/>
          </a:xfrm>
          <a:prstGeom prst="rect">
            <a:avLst/>
          </a:prstGeom>
          <a:noFill/>
          <a:ln w="12700">
            <a:noFill/>
            <a:miter lim="800000"/>
            <a:headEnd/>
            <a:tailEnd/>
          </a:ln>
        </p:spPr>
        <p:txBody>
          <a:bodyPr wrap="square" lIns="90488" tIns="44450" rIns="90488" bIns="44450">
            <a:spAutoFit/>
          </a:bodyPr>
          <a:lstStyle/>
          <a:p>
            <a:pPr algn="l"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fact(</a:t>
            </a: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n)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br>
              <a:rPr lang="en-US" dirty="0">
                <a:latin typeface="Consolas" pitchFamily="49" charset="0"/>
                <a:cs typeface="Consolas" pitchFamily="49" charset="0"/>
              </a:rPr>
            </a:br>
            <a:endParaRPr lang="en-US" dirty="0">
              <a:latin typeface="Consolas" pitchFamily="49" charset="0"/>
              <a:cs typeface="Consolas" pitchFamily="49" charset="0"/>
            </a:endParaRPr>
          </a:p>
          <a:p>
            <a:pPr algn="l"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a:latin typeface="Consolas" pitchFamily="49" charset="0"/>
                <a:cs typeface="Consolas" pitchFamily="49" charset="0"/>
              </a:rPr>
              <a:t>fact(3);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ChangeArrowheads="1"/>
          </p:cNvSpPr>
          <p:nvPr/>
        </p:nvSpPr>
        <p:spPr bwMode="auto">
          <a:xfrm>
            <a:off x="4495800" y="2438400"/>
            <a:ext cx="3200400" cy="609600"/>
          </a:xfrm>
          <a:prstGeom prst="rect">
            <a:avLst/>
          </a:prstGeom>
          <a:solidFill>
            <a:schemeClr val="accent2">
              <a:lumMod val="40000"/>
              <a:lumOff val="60000"/>
            </a:schemeClr>
          </a:solidFill>
          <a:ln w="9525">
            <a:noFill/>
            <a:round/>
            <a:headEnd/>
            <a:tailEnd type="stealth" w="med" len="med"/>
          </a:ln>
        </p:spPr>
        <p:txBody>
          <a:bodyPr>
            <a:spAutoFit/>
          </a:bodyPr>
          <a:lstStyle/>
          <a:p>
            <a:endParaRPr lang="en-US"/>
          </a:p>
        </p:txBody>
      </p:sp>
      <p:sp>
        <p:nvSpPr>
          <p:cNvPr id="33" name="Rectangle 32"/>
          <p:cNvSpPr>
            <a:spLocks noChangeArrowheads="1"/>
          </p:cNvSpPr>
          <p:nvPr/>
        </p:nvSpPr>
        <p:spPr bwMode="auto">
          <a:xfrm>
            <a:off x="4495800" y="3581400"/>
            <a:ext cx="3200400" cy="609600"/>
          </a:xfrm>
          <a:prstGeom prst="rect">
            <a:avLst/>
          </a:prstGeom>
          <a:solidFill>
            <a:schemeClr val="accent4">
              <a:lumMod val="60000"/>
              <a:lumOff val="40000"/>
            </a:schemeClr>
          </a:solidFill>
          <a:ln w="9525">
            <a:noFill/>
            <a:round/>
            <a:headEnd/>
            <a:tailEnd type="stealth" w="med" len="med"/>
          </a:ln>
        </p:spPr>
        <p:txBody>
          <a:bodyPr>
            <a:spAutoFit/>
          </a:bodyPr>
          <a:lstStyle/>
          <a:p>
            <a:endParaRPr lang="en-US"/>
          </a:p>
        </p:txBody>
      </p:sp>
      <p:sp>
        <p:nvSpPr>
          <p:cNvPr id="30" name="Rectangle 29"/>
          <p:cNvSpPr>
            <a:spLocks noChangeArrowheads="1"/>
          </p:cNvSpPr>
          <p:nvPr/>
        </p:nvSpPr>
        <p:spPr bwMode="auto">
          <a:xfrm>
            <a:off x="4495800" y="1600200"/>
            <a:ext cx="3200400" cy="609600"/>
          </a:xfrm>
          <a:prstGeom prst="rect">
            <a:avLst/>
          </a:prstGeom>
          <a:solidFill>
            <a:schemeClr val="accent1">
              <a:lumMod val="40000"/>
              <a:lumOff val="60000"/>
            </a:schemeClr>
          </a:solidFill>
          <a:ln w="9525">
            <a:noFill/>
            <a:round/>
            <a:headEnd/>
            <a:tailEnd type="stealth" w="med" len="med"/>
          </a:ln>
        </p:spPr>
        <p:txBody>
          <a:bodyPr>
            <a:spAutoFit/>
          </a:bodyPr>
          <a:lstStyle/>
          <a:p>
            <a:endParaRPr lang="en-US"/>
          </a:p>
        </p:txBody>
      </p:sp>
      <p:sp>
        <p:nvSpPr>
          <p:cNvPr id="29" name="Rectangle 28"/>
          <p:cNvSpPr>
            <a:spLocks noChangeArrowheads="1"/>
          </p:cNvSpPr>
          <p:nvPr/>
        </p:nvSpPr>
        <p:spPr bwMode="auto">
          <a:xfrm>
            <a:off x="4495800" y="4419600"/>
            <a:ext cx="3200400" cy="609600"/>
          </a:xfrm>
          <a:prstGeom prst="rect">
            <a:avLst/>
          </a:prstGeom>
          <a:solidFill>
            <a:schemeClr val="accent5">
              <a:lumMod val="60000"/>
              <a:lumOff val="40000"/>
            </a:schemeClr>
          </a:solidFill>
          <a:ln w="9525">
            <a:noFill/>
            <a:round/>
            <a:headEnd/>
            <a:tailEnd type="stealth" w="med" len="med"/>
          </a:ln>
        </p:spPr>
        <p:txBody>
          <a:bodyPr>
            <a:spAutoFit/>
          </a:bodyPr>
          <a:lstStyle/>
          <a:p>
            <a:endParaRPr lang="en-US"/>
          </a:p>
        </p:txBody>
      </p:sp>
      <p:sp>
        <p:nvSpPr>
          <p:cNvPr id="21530" name="Rectangle 28"/>
          <p:cNvSpPr>
            <a:spLocks noChangeArrowheads="1"/>
          </p:cNvSpPr>
          <p:nvPr/>
        </p:nvSpPr>
        <p:spPr bwMode="auto">
          <a:xfrm>
            <a:off x="381000" y="3886200"/>
            <a:ext cx="1295400" cy="304800"/>
          </a:xfrm>
          <a:prstGeom prst="rect">
            <a:avLst/>
          </a:prstGeom>
          <a:solidFill>
            <a:schemeClr val="accent5">
              <a:lumMod val="60000"/>
              <a:lumOff val="40000"/>
            </a:schemeClr>
          </a:solidFill>
          <a:ln w="9525">
            <a:noFill/>
            <a:miter lim="800000"/>
            <a:headEnd/>
            <a:tailEnd/>
          </a:ln>
        </p:spPr>
        <p:txBody>
          <a:bodyPr anchor="ctr">
            <a:spAutoFit/>
          </a:bodyPr>
          <a:lstStyle/>
          <a:p>
            <a:endParaRPr lang="en-US"/>
          </a:p>
        </p:txBody>
      </p:sp>
      <p:sp>
        <p:nvSpPr>
          <p:cNvPr id="21528" name="Rectangle 24"/>
          <p:cNvSpPr>
            <a:spLocks noChangeArrowheads="1"/>
          </p:cNvSpPr>
          <p:nvPr/>
        </p:nvSpPr>
        <p:spPr bwMode="auto">
          <a:xfrm>
            <a:off x="856474" y="2557168"/>
            <a:ext cx="1143000" cy="228600"/>
          </a:xfrm>
          <a:prstGeom prst="rect">
            <a:avLst/>
          </a:prstGeom>
          <a:solidFill>
            <a:schemeClr val="accent4">
              <a:lumMod val="60000"/>
              <a:lumOff val="40000"/>
            </a:schemeClr>
          </a:solidFill>
          <a:ln w="9525">
            <a:noFill/>
            <a:miter lim="800000"/>
            <a:headEnd/>
            <a:tailEnd/>
          </a:ln>
        </p:spPr>
        <p:txBody>
          <a:bodyPr anchor="ctr">
            <a:spAutoFit/>
          </a:bodyPr>
          <a:lstStyle/>
          <a:p>
            <a:endParaRPr lang="en-US"/>
          </a:p>
        </p:txBody>
      </p:sp>
      <p:sp>
        <p:nvSpPr>
          <p:cNvPr id="21526" name="Rectangle 20"/>
          <p:cNvSpPr>
            <a:spLocks noChangeArrowheads="1"/>
          </p:cNvSpPr>
          <p:nvPr/>
        </p:nvSpPr>
        <p:spPr bwMode="auto">
          <a:xfrm>
            <a:off x="1688641" y="1941544"/>
            <a:ext cx="1600200" cy="304800"/>
          </a:xfrm>
          <a:prstGeom prst="rect">
            <a:avLst/>
          </a:prstGeom>
          <a:solidFill>
            <a:schemeClr val="accent3">
              <a:lumMod val="60000"/>
              <a:lumOff val="40000"/>
            </a:schemeClr>
          </a:solidFill>
          <a:ln w="9525">
            <a:noFill/>
            <a:miter lim="800000"/>
            <a:headEnd/>
            <a:tailEnd/>
          </a:ln>
        </p:spPr>
        <p:txBody>
          <a:bodyPr anchor="ctr">
            <a:spAutoFit/>
          </a:bodyPr>
          <a:lstStyle/>
          <a:p>
            <a:endParaRPr lang="en-US"/>
          </a:p>
        </p:txBody>
      </p:sp>
      <p:sp>
        <p:nvSpPr>
          <p:cNvPr id="21524" name="Rectangle 16"/>
          <p:cNvSpPr>
            <a:spLocks noChangeArrowheads="1"/>
          </p:cNvSpPr>
          <p:nvPr/>
        </p:nvSpPr>
        <p:spPr bwMode="auto">
          <a:xfrm>
            <a:off x="2069640" y="1941544"/>
            <a:ext cx="1359359" cy="304800"/>
          </a:xfrm>
          <a:prstGeom prst="rect">
            <a:avLst/>
          </a:prstGeom>
          <a:solidFill>
            <a:schemeClr val="accent2">
              <a:lumMod val="40000"/>
              <a:lumOff val="60000"/>
            </a:schemeClr>
          </a:solidFill>
          <a:ln w="9525">
            <a:noFill/>
            <a:miter lim="800000"/>
            <a:headEnd/>
            <a:tailEnd/>
          </a:ln>
        </p:spPr>
        <p:txBody>
          <a:bodyPr wrap="square" anchor="ctr">
            <a:spAutoFit/>
          </a:bodyPr>
          <a:lstStyle/>
          <a:p>
            <a:endParaRPr lang="en-US"/>
          </a:p>
        </p:txBody>
      </p:sp>
      <p:sp>
        <p:nvSpPr>
          <p:cNvPr id="21522" name="Rectangle 13"/>
          <p:cNvSpPr>
            <a:spLocks noChangeArrowheads="1"/>
          </p:cNvSpPr>
          <p:nvPr/>
        </p:nvSpPr>
        <p:spPr bwMode="auto">
          <a:xfrm>
            <a:off x="694937" y="1703808"/>
            <a:ext cx="1143000" cy="228600"/>
          </a:xfrm>
          <a:prstGeom prst="rect">
            <a:avLst/>
          </a:prstGeom>
          <a:solidFill>
            <a:schemeClr val="accent1">
              <a:lumMod val="40000"/>
              <a:lumOff val="60000"/>
            </a:schemeClr>
          </a:solidFill>
          <a:ln w="9525">
            <a:noFill/>
            <a:miter lim="800000"/>
            <a:headEnd/>
            <a:tailEnd/>
          </a:ln>
        </p:spPr>
        <p:txBody>
          <a:bodyPr anchor="ctr">
            <a:spAutoFit/>
          </a:bodyPr>
          <a:lstStyle/>
          <a:p>
            <a:endParaRPr lang="en-US"/>
          </a:p>
        </p:txBody>
      </p:sp>
      <p:sp>
        <p:nvSpPr>
          <p:cNvPr id="10250" name="Rectangle 2"/>
          <p:cNvSpPr>
            <a:spLocks noGrp="1" noChangeArrowheads="1"/>
          </p:cNvSpPr>
          <p:nvPr>
            <p:ph type="title"/>
          </p:nvPr>
        </p:nvSpPr>
        <p:spPr>
          <a:noFill/>
        </p:spPr>
        <p:txBody>
          <a:bodyPr/>
          <a:lstStyle/>
          <a:p>
            <a:pPr eaLnBrk="1" hangingPunct="1"/>
            <a:r>
              <a:rPr lang="en-US"/>
              <a:t>Procedure Linkage: First Try</a:t>
            </a:r>
          </a:p>
        </p:txBody>
      </p:sp>
      <p:sp>
        <p:nvSpPr>
          <p:cNvPr id="22" name="Content Placeholder 21"/>
          <p:cNvSpPr>
            <a:spLocks noGrp="1"/>
          </p:cNvSpPr>
          <p:nvPr>
            <p:ph sz="quarter" idx="1"/>
          </p:nvPr>
        </p:nvSpPr>
        <p:spPr>
          <a:xfrm>
            <a:off x="76200" y="4876800"/>
            <a:ext cx="4876800" cy="1600200"/>
          </a:xfrm>
        </p:spPr>
        <p:txBody>
          <a:bodyPr>
            <a:normAutofit fontScale="92500"/>
          </a:bodyPr>
          <a:lstStyle/>
          <a:p>
            <a:r>
              <a:rPr lang="en-US" dirty="0"/>
              <a:t>Proposed convention:</a:t>
            </a:r>
          </a:p>
          <a:p>
            <a:pPr lvl="1"/>
            <a:r>
              <a:rPr lang="en-US" dirty="0"/>
              <a:t>Pass argument (value of n) in R1</a:t>
            </a:r>
          </a:p>
          <a:p>
            <a:pPr lvl="1"/>
            <a:r>
              <a:rPr lang="en-US" dirty="0"/>
              <a:t>Pass return address in R28</a:t>
            </a:r>
          </a:p>
          <a:p>
            <a:pPr lvl="1"/>
            <a:r>
              <a:rPr lang="en-US" dirty="0"/>
              <a:t>Return result in R0</a:t>
            </a:r>
          </a:p>
          <a:p>
            <a:endParaRPr lang="en-US" dirty="0"/>
          </a:p>
        </p:txBody>
      </p:sp>
      <p:grpSp>
        <p:nvGrpSpPr>
          <p:cNvPr id="2" name="Group 10"/>
          <p:cNvGrpSpPr>
            <a:grpSpLocks/>
          </p:cNvGrpSpPr>
          <p:nvPr/>
        </p:nvGrpSpPr>
        <p:grpSpPr bwMode="auto">
          <a:xfrm>
            <a:off x="5715006" y="3835400"/>
            <a:ext cx="981605" cy="1168400"/>
            <a:chOff x="3600" y="2608"/>
            <a:chExt cx="530" cy="736"/>
          </a:xfrm>
        </p:grpSpPr>
        <p:sp>
          <p:nvSpPr>
            <p:cNvPr id="10259" name="Oval 7"/>
            <p:cNvSpPr>
              <a:spLocks noChangeArrowheads="1"/>
            </p:cNvSpPr>
            <p:nvPr/>
          </p:nvSpPr>
          <p:spPr bwMode="auto">
            <a:xfrm>
              <a:off x="3842" y="3152"/>
              <a:ext cx="288" cy="192"/>
            </a:xfrm>
            <a:prstGeom prst="ellipse">
              <a:avLst/>
            </a:prstGeom>
            <a:noFill/>
            <a:ln w="19050">
              <a:solidFill>
                <a:srgbClr val="FF3300"/>
              </a:solidFill>
              <a:round/>
              <a:headEnd/>
              <a:tailEnd/>
            </a:ln>
          </p:spPr>
          <p:txBody>
            <a:bodyPr wrap="none" anchor="ctr">
              <a:spAutoFit/>
            </a:bodyPr>
            <a:lstStyle/>
            <a:p>
              <a:endParaRPr lang="en-US"/>
            </a:p>
          </p:txBody>
        </p:sp>
        <p:sp>
          <p:nvSpPr>
            <p:cNvPr id="10260" name="Oval 8"/>
            <p:cNvSpPr>
              <a:spLocks noChangeArrowheads="1"/>
            </p:cNvSpPr>
            <p:nvPr/>
          </p:nvSpPr>
          <p:spPr bwMode="auto">
            <a:xfrm>
              <a:off x="3600" y="2608"/>
              <a:ext cx="288" cy="192"/>
            </a:xfrm>
            <a:prstGeom prst="ellipse">
              <a:avLst/>
            </a:prstGeom>
            <a:noFill/>
            <a:ln w="19050">
              <a:solidFill>
                <a:srgbClr val="FF3300"/>
              </a:solidFill>
              <a:round/>
              <a:headEnd/>
              <a:tailEnd/>
            </a:ln>
          </p:spPr>
          <p:txBody>
            <a:bodyPr wrap="none" anchor="ctr">
              <a:spAutoFit/>
            </a:bodyPr>
            <a:lstStyle/>
            <a:p>
              <a:endParaRPr lang="en-US"/>
            </a:p>
          </p:txBody>
        </p:sp>
      </p:grpSp>
      <p:sp>
        <p:nvSpPr>
          <p:cNvPr id="21" name="Rectangle 20"/>
          <p:cNvSpPr>
            <a:spLocks noChangeArrowheads="1"/>
          </p:cNvSpPr>
          <p:nvPr/>
        </p:nvSpPr>
        <p:spPr bwMode="auto">
          <a:xfrm>
            <a:off x="4495800" y="3015734"/>
            <a:ext cx="3200400" cy="369332"/>
          </a:xfrm>
          <a:prstGeom prst="rect">
            <a:avLst/>
          </a:prstGeom>
          <a:solidFill>
            <a:schemeClr val="accent3">
              <a:lumMod val="60000"/>
              <a:lumOff val="40000"/>
            </a:schemeClr>
          </a:solidFill>
          <a:ln w="9525">
            <a:noFill/>
            <a:miter lim="800000"/>
            <a:headEnd/>
            <a:tailEnd/>
          </a:ln>
        </p:spPr>
        <p:txBody>
          <a:bodyPr wrap="square" anchor="ctr">
            <a:spAutoFit/>
          </a:bodyPr>
          <a:lstStyle/>
          <a:p>
            <a:endParaRPr lang="en-US"/>
          </a:p>
        </p:txBody>
      </p:sp>
      <p:sp>
        <p:nvSpPr>
          <p:cNvPr id="23" name="Rectangle 22"/>
          <p:cNvSpPr/>
          <p:nvPr/>
        </p:nvSpPr>
        <p:spPr>
          <a:xfrm>
            <a:off x="304800" y="1371600"/>
            <a:ext cx="3581400" cy="2862323"/>
          </a:xfrm>
          <a:prstGeom prst="rect">
            <a:avLst/>
          </a:prstGeom>
        </p:spPr>
        <p:txBody>
          <a:bodyPr wrap="square">
            <a:spAutoFit/>
          </a:bodyPr>
          <a:lstStyle/>
          <a:p>
            <a:pPr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fact(</a:t>
            </a: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n)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p>
          <a:p>
            <a:pPr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dirty="0">
              <a:latin typeface="Consolas" pitchFamily="49" charset="0"/>
              <a:cs typeface="Consolas" pitchFamily="49" charset="0"/>
            </a:endParaRPr>
          </a:p>
          <a:p>
            <a:pPr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a:latin typeface="Consolas" pitchFamily="49" charset="0"/>
                <a:cs typeface="Consolas" pitchFamily="49" charset="0"/>
              </a:rPr>
              <a:t>fact(3);</a:t>
            </a:r>
          </a:p>
        </p:txBody>
      </p:sp>
      <p:sp>
        <p:nvSpPr>
          <p:cNvPr id="10252" name="Rectangle 4"/>
          <p:cNvSpPr>
            <a:spLocks noChangeArrowheads="1"/>
          </p:cNvSpPr>
          <p:nvPr/>
        </p:nvSpPr>
        <p:spPr bwMode="auto">
          <a:xfrm>
            <a:off x="4343400" y="1371600"/>
            <a:ext cx="4206875" cy="3930820"/>
          </a:xfrm>
          <a:prstGeom prst="rect">
            <a:avLst/>
          </a:prstGeom>
          <a:noFill/>
          <a:ln w="12700">
            <a:noFill/>
            <a:miter lim="800000"/>
            <a:headEnd/>
            <a:tailEnd/>
          </a:ln>
        </p:spPr>
        <p:txBody>
          <a:bodyPr lIns="90488" tIns="44450" rIns="90488" bIns="44450">
            <a:spAutoFit/>
          </a:bodyPr>
          <a:lstStyle/>
          <a:p>
            <a:pPr algn="l" eaLnBrk="0" hangingPunct="0">
              <a:lnSpc>
                <a:spcPct val="65000"/>
              </a:lnSpc>
              <a:spcBef>
                <a:spcPct val="50000"/>
              </a:spcBef>
            </a:pPr>
            <a:r>
              <a:rPr lang="en-US" sz="1600" dirty="0">
                <a:latin typeface="Consolas" pitchFamily="49" charset="0"/>
                <a:cs typeface="Consolas" pitchFamily="49" charset="0"/>
              </a:rPr>
              <a:t>fact:	</a:t>
            </a:r>
          </a:p>
          <a:p>
            <a:pPr marL="923925" lvl="2" algn="l" eaLnBrk="0" hangingPunct="0">
              <a:lnSpc>
                <a:spcPct val="65000"/>
              </a:lnSpc>
              <a:spcBef>
                <a:spcPct val="50000"/>
              </a:spcBef>
            </a:pPr>
            <a:r>
              <a:rPr lang="en-US" sz="1600" dirty="0">
                <a:latin typeface="Consolas" pitchFamily="49" charset="0"/>
                <a:cs typeface="Consolas" pitchFamily="49" charset="0"/>
              </a:rPr>
              <a:t>CMPLEC(r1,0,r0)</a:t>
            </a:r>
          </a:p>
          <a:p>
            <a:pPr marL="923925" lvl="2" algn="l" eaLnBrk="0" hangingPunct="0">
              <a:lnSpc>
                <a:spcPct val="65000"/>
              </a:lnSpc>
              <a:spcBef>
                <a:spcPct val="50000"/>
              </a:spcBef>
            </a:pPr>
            <a:r>
              <a:rPr lang="en-US" sz="1600" dirty="0">
                <a:latin typeface="Consolas" pitchFamily="49" charset="0"/>
                <a:cs typeface="Consolas" pitchFamily="49" charset="0"/>
              </a:rPr>
              <a:t>BT(r0,else)</a:t>
            </a:r>
          </a:p>
          <a:p>
            <a:pPr marL="923925" lvl="2" algn="l" eaLnBrk="0" hangingPunct="0">
              <a:lnSpc>
                <a:spcPct val="65000"/>
              </a:lnSpc>
              <a:spcBef>
                <a:spcPct val="50000"/>
              </a:spcBef>
            </a:pPr>
            <a:r>
              <a:rPr lang="en-US" sz="1600" dirty="0">
                <a:latin typeface="Consolas" pitchFamily="49" charset="0"/>
                <a:cs typeface="Consolas" pitchFamily="49" charset="0"/>
              </a:rPr>
              <a:t>MOVE(r1,r2)	// save n</a:t>
            </a:r>
          </a:p>
          <a:p>
            <a:pPr marL="923925" lvl="2" algn="l" eaLnBrk="0" hangingPunct="0">
              <a:lnSpc>
                <a:spcPct val="65000"/>
              </a:lnSpc>
              <a:spcBef>
                <a:spcPct val="50000"/>
              </a:spcBef>
            </a:pPr>
            <a:r>
              <a:rPr lang="en-US" sz="1600" dirty="0">
                <a:latin typeface="Consolas" pitchFamily="49" charset="0"/>
                <a:cs typeface="Consolas" pitchFamily="49" charset="0"/>
              </a:rPr>
              <a:t>SUBC(r2,1,r1)</a:t>
            </a:r>
          </a:p>
          <a:p>
            <a:pPr marL="923925" lvl="2" algn="l" eaLnBrk="0" hangingPunct="0">
              <a:lnSpc>
                <a:spcPct val="65000"/>
              </a:lnSpc>
              <a:spcBef>
                <a:spcPct val="50000"/>
              </a:spcBef>
            </a:pPr>
            <a:r>
              <a:rPr lang="en-US" sz="1600" dirty="0">
                <a:latin typeface="Consolas" pitchFamily="49" charset="0"/>
                <a:cs typeface="Consolas" pitchFamily="49" charset="0"/>
              </a:rPr>
              <a:t>BR(fact,r28)</a:t>
            </a:r>
          </a:p>
          <a:p>
            <a:pPr marL="923925" lvl="2" algn="l" eaLnBrk="0" hangingPunct="0">
              <a:lnSpc>
                <a:spcPct val="65000"/>
              </a:lnSpc>
              <a:spcBef>
                <a:spcPct val="50000"/>
              </a:spcBef>
            </a:pPr>
            <a:r>
              <a:rPr lang="en-US" sz="1600" dirty="0">
                <a:latin typeface="Consolas" pitchFamily="49" charset="0"/>
                <a:cs typeface="Consolas" pitchFamily="49" charset="0"/>
              </a:rPr>
              <a:t>MUL(r0,r2,r0)</a:t>
            </a:r>
          </a:p>
          <a:p>
            <a:pPr marL="923925" lvl="2" algn="l" eaLnBrk="0" hangingPunct="0">
              <a:lnSpc>
                <a:spcPct val="65000"/>
              </a:lnSpc>
              <a:spcBef>
                <a:spcPct val="50000"/>
              </a:spcBef>
            </a:pPr>
            <a:r>
              <a:rPr lang="en-US" sz="1600" dirty="0">
                <a:latin typeface="Consolas" pitchFamily="49" charset="0"/>
                <a:cs typeface="Consolas" pitchFamily="49" charset="0"/>
              </a:rPr>
              <a:t>BR(</a:t>
            </a:r>
            <a:r>
              <a:rPr lang="en-US" sz="1600" dirty="0" err="1">
                <a:latin typeface="Consolas" pitchFamily="49" charset="0"/>
                <a:cs typeface="Consolas" pitchFamily="49" charset="0"/>
              </a:rPr>
              <a:t>rtn</a:t>
            </a:r>
            <a:r>
              <a:rPr lang="en-US" sz="1600" dirty="0">
                <a:latin typeface="Consolas" pitchFamily="49" charset="0"/>
                <a:cs typeface="Consolas" pitchFamily="49" charset="0"/>
              </a:rPr>
              <a:t>)</a:t>
            </a:r>
          </a:p>
          <a:p>
            <a:pPr marL="114300" lvl="1" algn="l" eaLnBrk="0" hangingPunct="0">
              <a:lnSpc>
                <a:spcPct val="65000"/>
              </a:lnSpc>
              <a:spcBef>
                <a:spcPct val="50000"/>
              </a:spcBef>
            </a:pPr>
            <a:r>
              <a:rPr lang="en-US" sz="1600" dirty="0">
                <a:latin typeface="Consolas" pitchFamily="49" charset="0"/>
                <a:cs typeface="Consolas" pitchFamily="49" charset="0"/>
              </a:rPr>
              <a:t>else:  CMOVE(1,r0)</a:t>
            </a:r>
          </a:p>
          <a:p>
            <a:pPr marL="114300" lvl="1" algn="l" eaLnBrk="0" hangingPunct="0">
              <a:lnSpc>
                <a:spcPct val="65000"/>
              </a:lnSpc>
              <a:spcBef>
                <a:spcPct val="50000"/>
              </a:spcBef>
            </a:pPr>
            <a:r>
              <a:rPr lang="en-US" sz="1600" dirty="0" err="1">
                <a:latin typeface="Consolas" pitchFamily="49" charset="0"/>
                <a:cs typeface="Consolas" pitchFamily="49" charset="0"/>
              </a:rPr>
              <a:t>rtn</a:t>
            </a:r>
            <a:r>
              <a:rPr lang="en-US" sz="1600" dirty="0">
                <a:latin typeface="Consolas" pitchFamily="49" charset="0"/>
                <a:cs typeface="Consolas" pitchFamily="49" charset="0"/>
              </a:rPr>
              <a:t>:	JMP(r28)</a:t>
            </a:r>
          </a:p>
          <a:p>
            <a:pPr marL="923925" lvl="2" algn="l" eaLnBrk="0" hangingPunct="0">
              <a:lnSpc>
                <a:spcPct val="65000"/>
              </a:lnSpc>
              <a:spcBef>
                <a:spcPct val="50000"/>
              </a:spcBef>
            </a:pPr>
            <a:endParaRPr lang="en-US" sz="1600" dirty="0">
              <a:latin typeface="Consolas" pitchFamily="49" charset="0"/>
              <a:cs typeface="Consolas" pitchFamily="49" charset="0"/>
            </a:endParaRPr>
          </a:p>
          <a:p>
            <a:pPr marL="114300" lvl="1" algn="l" eaLnBrk="0" hangingPunct="0">
              <a:lnSpc>
                <a:spcPct val="65000"/>
              </a:lnSpc>
              <a:spcBef>
                <a:spcPct val="50000"/>
              </a:spcBef>
            </a:pPr>
            <a:r>
              <a:rPr lang="en-US" sz="1600" dirty="0">
                <a:latin typeface="Consolas" pitchFamily="49" charset="0"/>
                <a:cs typeface="Consolas" pitchFamily="49" charset="0"/>
              </a:rPr>
              <a:t>main:	CMOVE(3,r1)</a:t>
            </a:r>
          </a:p>
          <a:p>
            <a:pPr marL="114300" lvl="1" algn="l" eaLnBrk="0" hangingPunct="0">
              <a:lnSpc>
                <a:spcPct val="65000"/>
              </a:lnSpc>
              <a:spcBef>
                <a:spcPct val="50000"/>
              </a:spcBef>
            </a:pPr>
            <a:r>
              <a:rPr lang="en-US" sz="1600" dirty="0">
                <a:latin typeface="Consolas" pitchFamily="49" charset="0"/>
                <a:cs typeface="Consolas" pitchFamily="49" charset="0"/>
              </a:rPr>
              <a:t>		BR(fact,r28)</a:t>
            </a:r>
          </a:p>
          <a:p>
            <a:pPr marL="114300" lvl="1" algn="l" eaLnBrk="0" hangingPunct="0">
              <a:lnSpc>
                <a:spcPct val="65000"/>
              </a:lnSpc>
              <a:spcBef>
                <a:spcPct val="50000"/>
              </a:spcBef>
            </a:pPr>
            <a:r>
              <a:rPr lang="en-US" sz="1600" dirty="0">
                <a:latin typeface="Consolas" pitchFamily="49" charset="0"/>
                <a:cs typeface="Consolas" pitchFamily="49" charset="0"/>
              </a:rPr>
              <a:t>		HALT()</a:t>
            </a:r>
          </a:p>
        </p:txBody>
      </p:sp>
      <p:grpSp>
        <p:nvGrpSpPr>
          <p:cNvPr id="3" name="Group 11"/>
          <p:cNvGrpSpPr>
            <a:grpSpLocks/>
          </p:cNvGrpSpPr>
          <p:nvPr/>
        </p:nvGrpSpPr>
        <p:grpSpPr bwMode="auto">
          <a:xfrm>
            <a:off x="6230948" y="2667000"/>
            <a:ext cx="2630491" cy="508000"/>
            <a:chOff x="3829" y="1776"/>
            <a:chExt cx="1657" cy="320"/>
          </a:xfrm>
        </p:grpSpPr>
        <p:sp>
          <p:nvSpPr>
            <p:cNvPr id="699397" name="AutoShape 5"/>
            <p:cNvSpPr>
              <a:spLocks noChangeArrowheads="1"/>
            </p:cNvSpPr>
            <p:nvPr/>
          </p:nvSpPr>
          <p:spPr bwMode="auto">
            <a:xfrm>
              <a:off x="4512" y="1776"/>
              <a:ext cx="974" cy="320"/>
            </a:xfrm>
            <a:prstGeom prst="star16">
              <a:avLst>
                <a:gd name="adj" fmla="val 37500"/>
              </a:avLst>
            </a:prstGeom>
            <a:solidFill>
              <a:srgbClr val="C00000"/>
            </a:solidFill>
            <a:ln w="22225">
              <a:solidFill>
                <a:schemeClr val="accent2">
                  <a:lumMod val="50000"/>
                </a:schemeClr>
              </a:solidFill>
              <a:miter lim="800000"/>
              <a:headEnd/>
              <a:tailEnd/>
            </a:ln>
            <a:effectLst/>
          </p:spPr>
          <p:txBody>
            <a:bodyPr lIns="23812" tIns="11112" rIns="23812" bIns="11112">
              <a:spAutoFit/>
            </a:bodyPr>
            <a:lstStyle/>
            <a:p>
              <a:pPr algn="l" defTabSz="57150" eaLnBrk="0" hangingPunct="0">
                <a:lnSpc>
                  <a:spcPct val="90000"/>
                </a:lnSpc>
              </a:pPr>
              <a:r>
                <a:rPr lang="en-US" sz="1800" b="1" dirty="0">
                  <a:solidFill>
                    <a:schemeClr val="bg1"/>
                  </a:solidFill>
                </a:rPr>
                <a:t>OOPS! </a:t>
              </a:r>
            </a:p>
          </p:txBody>
        </p:sp>
        <p:sp>
          <p:nvSpPr>
            <p:cNvPr id="10258" name="Oval 9"/>
            <p:cNvSpPr>
              <a:spLocks noChangeArrowheads="1"/>
            </p:cNvSpPr>
            <p:nvPr/>
          </p:nvSpPr>
          <p:spPr bwMode="auto">
            <a:xfrm>
              <a:off x="3829" y="1819"/>
              <a:ext cx="288" cy="192"/>
            </a:xfrm>
            <a:prstGeom prst="ellipse">
              <a:avLst/>
            </a:prstGeom>
            <a:noFill/>
            <a:ln w="19050">
              <a:solidFill>
                <a:srgbClr val="FF3300"/>
              </a:solidFill>
              <a:round/>
              <a:headEnd/>
              <a:tailEn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153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5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15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5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0" grpId="0" animBg="1"/>
      <p:bldP spid="30" grpId="1" animBg="1"/>
      <p:bldP spid="29" grpId="0" animBg="1"/>
      <p:bldP spid="29" grpId="1" animBg="1"/>
      <p:bldP spid="21530" grpId="0" animBg="1"/>
      <p:bldP spid="21530" grpId="1" animBg="1"/>
      <p:bldP spid="21528" grpId="0" animBg="1"/>
      <p:bldP spid="21526" grpId="0" animBg="1"/>
      <p:bldP spid="21526" grpId="1" animBg="1"/>
      <p:bldP spid="21524" grpId="0" animBg="1"/>
      <p:bldP spid="21524" grpId="1" animBg="1"/>
      <p:bldP spid="21522" grpId="0" animBg="1"/>
      <p:bldP spid="21522"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dirty="0"/>
              <a:t>Procedure</a:t>
            </a:r>
            <a:r>
              <a:rPr lang="en-US" altLang="ja-JP" dirty="0"/>
              <a:t> Storage Needs</a:t>
            </a:r>
            <a:endParaRPr lang="en-US" dirty="0"/>
          </a:p>
        </p:txBody>
      </p:sp>
      <p:sp>
        <p:nvSpPr>
          <p:cNvPr id="17" name="Content Placeholder 16"/>
          <p:cNvSpPr>
            <a:spLocks noGrp="1"/>
          </p:cNvSpPr>
          <p:nvPr>
            <p:ph sz="quarter" idx="1"/>
          </p:nvPr>
        </p:nvSpPr>
        <p:spPr/>
        <p:txBody>
          <a:bodyPr/>
          <a:lstStyle/>
          <a:p>
            <a:r>
              <a:rPr lang="en-US" dirty="0"/>
              <a:t>Basic requirements for procedure calls:</a:t>
            </a:r>
          </a:p>
          <a:p>
            <a:pPr lvl="1"/>
            <a:r>
              <a:rPr lang="en-US" dirty="0"/>
              <a:t>Input arguments</a:t>
            </a:r>
          </a:p>
          <a:p>
            <a:pPr lvl="1"/>
            <a:r>
              <a:rPr lang="en-US" dirty="0"/>
              <a:t>Return address</a:t>
            </a:r>
          </a:p>
          <a:p>
            <a:pPr lvl="1"/>
            <a:r>
              <a:rPr lang="en-US" dirty="0"/>
              <a:t>Results</a:t>
            </a:r>
          </a:p>
          <a:p>
            <a:pPr lvl="5"/>
            <a:endParaRPr lang="en-US" dirty="0"/>
          </a:p>
          <a:p>
            <a:r>
              <a:rPr lang="en-US" dirty="0"/>
              <a:t>Local storage:</a:t>
            </a:r>
          </a:p>
          <a:p>
            <a:pPr lvl="1"/>
            <a:r>
              <a:rPr lang="en-US" dirty="0"/>
              <a:t>Variables that compiler can’t fit in registers</a:t>
            </a:r>
          </a:p>
          <a:p>
            <a:pPr lvl="1"/>
            <a:r>
              <a:rPr lang="en-US" dirty="0"/>
              <a:t>Space to save caller’s register values for registers that we overwrite</a:t>
            </a:r>
          </a:p>
        </p:txBody>
      </p:sp>
      <p:sp>
        <p:nvSpPr>
          <p:cNvPr id="671772" name="Rectangle 28"/>
          <p:cNvSpPr>
            <a:spLocks noChangeArrowheads="1"/>
          </p:cNvSpPr>
          <p:nvPr/>
        </p:nvSpPr>
        <p:spPr bwMode="auto">
          <a:xfrm>
            <a:off x="457200" y="4724400"/>
            <a:ext cx="8305800" cy="1159292"/>
          </a:xfrm>
          <a:prstGeom prst="rect">
            <a:avLst/>
          </a:prstGeom>
          <a:noFill/>
          <a:ln w="12700">
            <a:noFill/>
            <a:miter lim="800000"/>
            <a:headEnd/>
            <a:tailEnd/>
          </a:ln>
        </p:spPr>
        <p:txBody>
          <a:bodyPr wrap="square" lIns="63500" tIns="25400" rIns="63500" bIns="25400">
            <a:spAutoFit/>
          </a:bodyPr>
          <a:lstStyle/>
          <a:p>
            <a:pPr eaLnBrk="0" hangingPunct="0"/>
            <a:r>
              <a:rPr lang="en-US" sz="2400" dirty="0">
                <a:latin typeface="+mj-lt"/>
              </a:rPr>
              <a:t>Each of these is specific to a particular </a:t>
            </a:r>
            <a:r>
              <a:rPr lang="en-US" sz="2400" i="1" dirty="0">
                <a:solidFill>
                  <a:srgbClr val="CC0000"/>
                </a:solidFill>
                <a:latin typeface="+mj-lt"/>
              </a:rPr>
              <a:t>activation</a:t>
            </a:r>
            <a:r>
              <a:rPr lang="en-US" sz="2400" dirty="0">
                <a:latin typeface="+mj-lt"/>
              </a:rPr>
              <a:t> of a procedure.  We call them the procedure</a:t>
            </a:r>
            <a:r>
              <a:rPr lang="en-US" altLang="en-US" sz="2400" dirty="0">
                <a:latin typeface="+mj-lt"/>
              </a:rPr>
              <a:t>’</a:t>
            </a:r>
            <a:r>
              <a:rPr lang="en-US" altLang="ja-JP" sz="2400" dirty="0">
                <a:latin typeface="+mj-lt"/>
              </a:rPr>
              <a:t>s </a:t>
            </a:r>
            <a:r>
              <a:rPr lang="en-US" altLang="ja-JP" sz="2400" i="1" dirty="0">
                <a:solidFill>
                  <a:srgbClr val="CC0000"/>
                </a:solidFill>
                <a:latin typeface="+mj-lt"/>
              </a:rPr>
              <a:t>activation record</a:t>
            </a:r>
            <a:endParaRPr lang="en-US" sz="2400" i="1" dirty="0">
              <a:solidFill>
                <a:srgbClr val="CC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dirty="0"/>
              <a:t>Activation Records</a:t>
            </a:r>
          </a:p>
        </p:txBody>
      </p:sp>
      <p:sp>
        <p:nvSpPr>
          <p:cNvPr id="672772" name="Rectangle 4"/>
          <p:cNvSpPr>
            <a:spLocks noChangeArrowheads="1"/>
          </p:cNvSpPr>
          <p:nvPr/>
        </p:nvSpPr>
        <p:spPr bwMode="auto">
          <a:xfrm>
            <a:off x="457200" y="2809875"/>
            <a:ext cx="990600" cy="406400"/>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15" name="Line 27"/>
          <p:cNvSpPr>
            <a:spLocks noChangeShapeType="1"/>
          </p:cNvSpPr>
          <p:nvPr/>
        </p:nvSpPr>
        <p:spPr bwMode="auto">
          <a:xfrm>
            <a:off x="1447800" y="2530475"/>
            <a:ext cx="6096000" cy="0"/>
          </a:xfrm>
          <a:prstGeom prst="line">
            <a:avLst/>
          </a:prstGeom>
          <a:noFill/>
          <a:ln w="28575">
            <a:solidFill>
              <a:schemeClr val="tx1"/>
            </a:solidFill>
            <a:round/>
            <a:headEnd/>
            <a:tailEnd type="triangle" w="med" len="med"/>
          </a:ln>
        </p:spPr>
        <p:txBody>
          <a:bodyPr>
            <a:spAutoFit/>
          </a:bodyPr>
          <a:lstStyle/>
          <a:p>
            <a:endParaRPr lang="en-US">
              <a:latin typeface="+mn-lt"/>
            </a:endParaRPr>
          </a:p>
        </p:txBody>
      </p:sp>
      <p:sp>
        <p:nvSpPr>
          <p:cNvPr id="13316" name="Text Box 28"/>
          <p:cNvSpPr txBox="1">
            <a:spLocks noChangeArrowheads="1"/>
          </p:cNvSpPr>
          <p:nvPr/>
        </p:nvSpPr>
        <p:spPr bwMode="auto">
          <a:xfrm>
            <a:off x="7518400" y="2362200"/>
            <a:ext cx="732893" cy="400110"/>
          </a:xfrm>
          <a:prstGeom prst="rect">
            <a:avLst/>
          </a:prstGeom>
          <a:noFill/>
          <a:ln w="9525">
            <a:noFill/>
            <a:miter lim="800000"/>
            <a:headEnd/>
            <a:tailEnd/>
          </a:ln>
        </p:spPr>
        <p:txBody>
          <a:bodyPr wrap="none">
            <a:spAutoFit/>
          </a:bodyPr>
          <a:lstStyle/>
          <a:p>
            <a:pPr algn="l" eaLnBrk="0" hangingPunct="0"/>
            <a:r>
              <a:rPr lang="en-US" sz="2000">
                <a:latin typeface="+mn-lt"/>
              </a:rPr>
              <a:t>TIME</a:t>
            </a:r>
          </a:p>
        </p:txBody>
      </p:sp>
      <p:sp>
        <p:nvSpPr>
          <p:cNvPr id="672799" name="Text Box 31"/>
          <p:cNvSpPr txBox="1">
            <a:spLocks noChangeArrowheads="1"/>
          </p:cNvSpPr>
          <p:nvPr/>
        </p:nvSpPr>
        <p:spPr bwMode="auto">
          <a:xfrm>
            <a:off x="381000" y="4708525"/>
            <a:ext cx="3733800" cy="1311275"/>
          </a:xfrm>
          <a:prstGeom prst="rect">
            <a:avLst/>
          </a:prstGeom>
          <a:noFill/>
          <a:ln w="9525">
            <a:noFill/>
            <a:miter lim="800000"/>
            <a:headEnd/>
            <a:tailEnd/>
          </a:ln>
        </p:spPr>
        <p:txBody>
          <a:bodyPr>
            <a:spAutoFit/>
          </a:bodyPr>
          <a:lstStyle/>
          <a:p>
            <a:pPr algn="l" eaLnBrk="0" hangingPunct="0"/>
            <a:r>
              <a:rPr lang="en-US" sz="2000" dirty="0">
                <a:latin typeface="+mn-lt"/>
              </a:rPr>
              <a:t>A procedure call creates a new activation record.  Caller</a:t>
            </a:r>
            <a:r>
              <a:rPr lang="en-US" altLang="en-US" sz="2000" dirty="0">
                <a:latin typeface="+mn-lt"/>
              </a:rPr>
              <a:t>’</a:t>
            </a:r>
            <a:r>
              <a:rPr lang="en-US" altLang="ja-JP" sz="2000" dirty="0">
                <a:latin typeface="+mn-lt"/>
              </a:rPr>
              <a:t>s record is preserved because we’ll need it when </a:t>
            </a:r>
            <a:r>
              <a:rPr lang="en-US" altLang="ja-JP" sz="2000" dirty="0" err="1">
                <a:latin typeface="+mn-lt"/>
              </a:rPr>
              <a:t>callee</a:t>
            </a:r>
            <a:r>
              <a:rPr lang="en-US" altLang="ja-JP" sz="2000" dirty="0">
                <a:latin typeface="+mn-lt"/>
              </a:rPr>
              <a:t> finally returns.</a:t>
            </a:r>
            <a:endParaRPr lang="en-US" sz="2000" dirty="0">
              <a:latin typeface="+mn-lt"/>
            </a:endParaRPr>
          </a:p>
        </p:txBody>
      </p:sp>
      <p:sp>
        <p:nvSpPr>
          <p:cNvPr id="672800" name="Text Box 32"/>
          <p:cNvSpPr txBox="1">
            <a:spLocks noChangeArrowheads="1"/>
          </p:cNvSpPr>
          <p:nvPr/>
        </p:nvSpPr>
        <p:spPr bwMode="auto">
          <a:xfrm>
            <a:off x="4648200" y="4711700"/>
            <a:ext cx="4191000" cy="1311275"/>
          </a:xfrm>
          <a:prstGeom prst="rect">
            <a:avLst/>
          </a:prstGeom>
          <a:noFill/>
          <a:ln w="9525">
            <a:noFill/>
            <a:miter lim="800000"/>
            <a:headEnd/>
            <a:tailEnd/>
          </a:ln>
        </p:spPr>
        <p:txBody>
          <a:bodyPr>
            <a:spAutoFit/>
          </a:bodyPr>
          <a:lstStyle/>
          <a:p>
            <a:pPr algn="l" eaLnBrk="0" hangingPunct="0"/>
            <a:r>
              <a:rPr lang="en-US" sz="2000" dirty="0">
                <a:latin typeface="+mn-lt"/>
              </a:rPr>
              <a:t>Return to previous activation record when procedure finishes, permanently discarding activation record created by call we are returning from.</a:t>
            </a:r>
          </a:p>
        </p:txBody>
      </p:sp>
      <p:grpSp>
        <p:nvGrpSpPr>
          <p:cNvPr id="2" name="Group 51"/>
          <p:cNvGrpSpPr>
            <a:grpSpLocks/>
          </p:cNvGrpSpPr>
          <p:nvPr/>
        </p:nvGrpSpPr>
        <p:grpSpPr bwMode="auto">
          <a:xfrm>
            <a:off x="914400" y="2822577"/>
            <a:ext cx="1765300" cy="839788"/>
            <a:chOff x="576" y="1968"/>
            <a:chExt cx="1112" cy="529"/>
          </a:xfrm>
        </p:grpSpPr>
        <p:sp>
          <p:nvSpPr>
            <p:cNvPr id="13347" name="Rectangle 9"/>
            <p:cNvSpPr>
              <a:spLocks noChangeArrowheads="1"/>
            </p:cNvSpPr>
            <p:nvPr/>
          </p:nvSpPr>
          <p:spPr bwMode="auto">
            <a:xfrm>
              <a:off x="1048" y="1968"/>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48" name="Rectangle 11"/>
            <p:cNvSpPr>
              <a:spLocks noChangeArrowheads="1"/>
            </p:cNvSpPr>
            <p:nvPr/>
          </p:nvSpPr>
          <p:spPr bwMode="auto">
            <a:xfrm>
              <a:off x="1048" y="2224"/>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49" name="Freeform 42"/>
            <p:cNvSpPr>
              <a:spLocks/>
            </p:cNvSpPr>
            <p:nvPr/>
          </p:nvSpPr>
          <p:spPr bwMode="auto">
            <a:xfrm>
              <a:off x="576" y="2264"/>
              <a:ext cx="392" cy="233"/>
            </a:xfrm>
            <a:custGeom>
              <a:avLst/>
              <a:gdLst>
                <a:gd name="T0" fmla="*/ 56 w 392"/>
                <a:gd name="T1" fmla="*/ 0 h 208"/>
                <a:gd name="T2" fmla="*/ 56 w 392"/>
                <a:gd name="T3" fmla="*/ 192 h 208"/>
                <a:gd name="T4" fmla="*/ 392 w 392"/>
                <a:gd name="T5" fmla="*/ 96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3" name="Group 56"/>
          <p:cNvGrpSpPr>
            <a:grpSpLocks/>
          </p:cNvGrpSpPr>
          <p:nvPr/>
        </p:nvGrpSpPr>
        <p:grpSpPr bwMode="auto">
          <a:xfrm>
            <a:off x="4965700" y="2797175"/>
            <a:ext cx="1358900" cy="1563688"/>
            <a:chOff x="3128" y="1952"/>
            <a:chExt cx="856" cy="985"/>
          </a:xfrm>
        </p:grpSpPr>
        <p:sp>
          <p:nvSpPr>
            <p:cNvPr id="13343" name="Rectangle 20"/>
            <p:cNvSpPr>
              <a:spLocks noChangeArrowheads="1"/>
            </p:cNvSpPr>
            <p:nvPr/>
          </p:nvSpPr>
          <p:spPr bwMode="auto">
            <a:xfrm>
              <a:off x="3344" y="1952"/>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44" name="Rectangle 21"/>
            <p:cNvSpPr>
              <a:spLocks noChangeArrowheads="1"/>
            </p:cNvSpPr>
            <p:nvPr/>
          </p:nvSpPr>
          <p:spPr bwMode="auto">
            <a:xfrm>
              <a:off x="3344" y="2208"/>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45" name="Rectangle 22"/>
            <p:cNvSpPr>
              <a:spLocks noChangeArrowheads="1"/>
            </p:cNvSpPr>
            <p:nvPr/>
          </p:nvSpPr>
          <p:spPr bwMode="auto">
            <a:xfrm>
              <a:off x="3344" y="2464"/>
              <a:ext cx="640" cy="256"/>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sp>
          <p:nvSpPr>
            <p:cNvPr id="13346" name="Freeform 43"/>
            <p:cNvSpPr>
              <a:spLocks/>
            </p:cNvSpPr>
            <p:nvPr/>
          </p:nvSpPr>
          <p:spPr bwMode="auto">
            <a:xfrm>
              <a:off x="3128" y="2704"/>
              <a:ext cx="456" cy="233"/>
            </a:xfrm>
            <a:custGeom>
              <a:avLst/>
              <a:gdLst>
                <a:gd name="T0" fmla="*/ 0 w 456"/>
                <a:gd name="T1" fmla="*/ 272 h 341"/>
                <a:gd name="T2" fmla="*/ 360 w 456"/>
                <a:gd name="T3" fmla="*/ 296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4" name="Group 54"/>
          <p:cNvGrpSpPr>
            <a:grpSpLocks/>
          </p:cNvGrpSpPr>
          <p:nvPr/>
        </p:nvGrpSpPr>
        <p:grpSpPr bwMode="auto">
          <a:xfrm>
            <a:off x="2209800" y="2797176"/>
            <a:ext cx="1676400" cy="1309688"/>
            <a:chOff x="1392" y="1952"/>
            <a:chExt cx="1056" cy="825"/>
          </a:xfrm>
        </p:grpSpPr>
        <p:grpSp>
          <p:nvGrpSpPr>
            <p:cNvPr id="5" name="Group 45"/>
            <p:cNvGrpSpPr>
              <a:grpSpLocks/>
            </p:cNvGrpSpPr>
            <p:nvPr/>
          </p:nvGrpSpPr>
          <p:grpSpPr bwMode="auto">
            <a:xfrm>
              <a:off x="1808" y="1952"/>
              <a:ext cx="640" cy="768"/>
              <a:chOff x="1808" y="1952"/>
              <a:chExt cx="640" cy="768"/>
            </a:xfrm>
          </p:grpSpPr>
          <p:sp>
            <p:nvSpPr>
              <p:cNvPr id="13340" name="Rectangle 12"/>
              <p:cNvSpPr>
                <a:spLocks noChangeArrowheads="1"/>
              </p:cNvSpPr>
              <p:nvPr/>
            </p:nvSpPr>
            <p:spPr bwMode="auto">
              <a:xfrm>
                <a:off x="1808" y="1952"/>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41" name="Rectangle 13"/>
              <p:cNvSpPr>
                <a:spLocks noChangeArrowheads="1"/>
              </p:cNvSpPr>
              <p:nvPr/>
            </p:nvSpPr>
            <p:spPr bwMode="auto">
              <a:xfrm>
                <a:off x="1808" y="2208"/>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42" name="Rectangle 14"/>
              <p:cNvSpPr>
                <a:spLocks noChangeArrowheads="1"/>
              </p:cNvSpPr>
              <p:nvPr/>
            </p:nvSpPr>
            <p:spPr bwMode="auto">
              <a:xfrm>
                <a:off x="1808" y="2464"/>
                <a:ext cx="640" cy="256"/>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grpSp>
        <p:sp>
          <p:nvSpPr>
            <p:cNvPr id="13339" name="Freeform 50"/>
            <p:cNvSpPr>
              <a:spLocks/>
            </p:cNvSpPr>
            <p:nvPr/>
          </p:nvSpPr>
          <p:spPr bwMode="auto">
            <a:xfrm>
              <a:off x="1392" y="2544"/>
              <a:ext cx="392" cy="233"/>
            </a:xfrm>
            <a:custGeom>
              <a:avLst/>
              <a:gdLst>
                <a:gd name="T0" fmla="*/ 56 w 392"/>
                <a:gd name="T1" fmla="*/ 0 h 208"/>
                <a:gd name="T2" fmla="*/ 56 w 392"/>
                <a:gd name="T3" fmla="*/ 192 h 208"/>
                <a:gd name="T4" fmla="*/ 392 w 392"/>
                <a:gd name="T5" fmla="*/ 96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6" name="Group 57"/>
          <p:cNvGrpSpPr>
            <a:grpSpLocks/>
          </p:cNvGrpSpPr>
          <p:nvPr/>
        </p:nvGrpSpPr>
        <p:grpSpPr bwMode="auto">
          <a:xfrm>
            <a:off x="3505200" y="2797176"/>
            <a:ext cx="1600200" cy="1690688"/>
            <a:chOff x="2208" y="1952"/>
            <a:chExt cx="1008" cy="1065"/>
          </a:xfrm>
        </p:grpSpPr>
        <p:grpSp>
          <p:nvGrpSpPr>
            <p:cNvPr id="7" name="Group 46"/>
            <p:cNvGrpSpPr>
              <a:grpSpLocks/>
            </p:cNvGrpSpPr>
            <p:nvPr/>
          </p:nvGrpSpPr>
          <p:grpSpPr bwMode="auto">
            <a:xfrm>
              <a:off x="2576" y="1952"/>
              <a:ext cx="640" cy="1024"/>
              <a:chOff x="2576" y="1952"/>
              <a:chExt cx="640" cy="1024"/>
            </a:xfrm>
          </p:grpSpPr>
          <p:sp>
            <p:nvSpPr>
              <p:cNvPr id="13334" name="Rectangle 16"/>
              <p:cNvSpPr>
                <a:spLocks noChangeArrowheads="1"/>
              </p:cNvSpPr>
              <p:nvPr/>
            </p:nvSpPr>
            <p:spPr bwMode="auto">
              <a:xfrm>
                <a:off x="2576" y="1952"/>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35" name="Rectangle 17"/>
              <p:cNvSpPr>
                <a:spLocks noChangeArrowheads="1"/>
              </p:cNvSpPr>
              <p:nvPr/>
            </p:nvSpPr>
            <p:spPr bwMode="auto">
              <a:xfrm>
                <a:off x="2576" y="2208"/>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36" name="Rectangle 18"/>
              <p:cNvSpPr>
                <a:spLocks noChangeArrowheads="1"/>
              </p:cNvSpPr>
              <p:nvPr/>
            </p:nvSpPr>
            <p:spPr bwMode="auto">
              <a:xfrm>
                <a:off x="2576" y="2464"/>
                <a:ext cx="640" cy="256"/>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sp>
            <p:nvSpPr>
              <p:cNvPr id="13337" name="Rectangle 19"/>
              <p:cNvSpPr>
                <a:spLocks noChangeArrowheads="1"/>
              </p:cNvSpPr>
              <p:nvPr/>
            </p:nvSpPr>
            <p:spPr bwMode="auto">
              <a:xfrm>
                <a:off x="2576" y="2720"/>
                <a:ext cx="640" cy="256"/>
              </a:xfrm>
              <a:prstGeom prst="rect">
                <a:avLst/>
              </a:prstGeom>
              <a:solidFill>
                <a:srgbClr val="FFCCCC"/>
              </a:solidFill>
              <a:ln w="9525">
                <a:solidFill>
                  <a:schemeClr val="tx1"/>
                </a:solidFill>
                <a:miter lim="800000"/>
                <a:headEnd/>
                <a:tailEnd/>
              </a:ln>
            </p:spPr>
            <p:txBody>
              <a:bodyPr anchor="ctr">
                <a:spAutoFit/>
              </a:bodyPr>
              <a:lstStyle/>
              <a:p>
                <a:pPr eaLnBrk="0" hangingPunct="0"/>
                <a:r>
                  <a:rPr lang="en-US" sz="2000">
                    <a:latin typeface="+mn-lt"/>
                  </a:rPr>
                  <a:t>fact(0)</a:t>
                </a:r>
              </a:p>
            </p:txBody>
          </p:sp>
        </p:grpSp>
        <p:sp>
          <p:nvSpPr>
            <p:cNvPr id="13333" name="Freeform 53"/>
            <p:cNvSpPr>
              <a:spLocks/>
            </p:cNvSpPr>
            <p:nvPr/>
          </p:nvSpPr>
          <p:spPr bwMode="auto">
            <a:xfrm>
              <a:off x="2208" y="2784"/>
              <a:ext cx="392" cy="233"/>
            </a:xfrm>
            <a:custGeom>
              <a:avLst/>
              <a:gdLst>
                <a:gd name="T0" fmla="*/ 56 w 392"/>
                <a:gd name="T1" fmla="*/ 0 h 208"/>
                <a:gd name="T2" fmla="*/ 56 w 392"/>
                <a:gd name="T3" fmla="*/ 192 h 208"/>
                <a:gd name="T4" fmla="*/ 392 w 392"/>
                <a:gd name="T5" fmla="*/ 96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8" name="Group 60"/>
          <p:cNvGrpSpPr>
            <a:grpSpLocks/>
          </p:cNvGrpSpPr>
          <p:nvPr/>
        </p:nvGrpSpPr>
        <p:grpSpPr bwMode="auto">
          <a:xfrm>
            <a:off x="6248400" y="2809875"/>
            <a:ext cx="1295400" cy="1144588"/>
            <a:chOff x="3936" y="1960"/>
            <a:chExt cx="816" cy="721"/>
          </a:xfrm>
        </p:grpSpPr>
        <p:grpSp>
          <p:nvGrpSpPr>
            <p:cNvPr id="9" name="Group 49"/>
            <p:cNvGrpSpPr>
              <a:grpSpLocks/>
            </p:cNvGrpSpPr>
            <p:nvPr/>
          </p:nvGrpSpPr>
          <p:grpSpPr bwMode="auto">
            <a:xfrm>
              <a:off x="4112" y="1960"/>
              <a:ext cx="640" cy="512"/>
              <a:chOff x="4112" y="1960"/>
              <a:chExt cx="640" cy="512"/>
            </a:xfrm>
          </p:grpSpPr>
          <p:sp>
            <p:nvSpPr>
              <p:cNvPr id="13330" name="Rectangle 23"/>
              <p:cNvSpPr>
                <a:spLocks noChangeArrowheads="1"/>
              </p:cNvSpPr>
              <p:nvPr/>
            </p:nvSpPr>
            <p:spPr bwMode="auto">
              <a:xfrm>
                <a:off x="4112" y="1960"/>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31" name="Rectangle 24"/>
              <p:cNvSpPr>
                <a:spLocks noChangeArrowheads="1"/>
              </p:cNvSpPr>
              <p:nvPr/>
            </p:nvSpPr>
            <p:spPr bwMode="auto">
              <a:xfrm>
                <a:off x="4112" y="2216"/>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grpSp>
        <p:sp>
          <p:nvSpPr>
            <p:cNvPr id="13329" name="Freeform 55"/>
            <p:cNvSpPr>
              <a:spLocks/>
            </p:cNvSpPr>
            <p:nvPr/>
          </p:nvSpPr>
          <p:spPr bwMode="auto">
            <a:xfrm>
              <a:off x="3936" y="2448"/>
              <a:ext cx="456" cy="233"/>
            </a:xfrm>
            <a:custGeom>
              <a:avLst/>
              <a:gdLst>
                <a:gd name="T0" fmla="*/ 0 w 456"/>
                <a:gd name="T1" fmla="*/ 272 h 341"/>
                <a:gd name="T2" fmla="*/ 360 w 456"/>
                <a:gd name="T3" fmla="*/ 296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10" name="Group 61"/>
          <p:cNvGrpSpPr>
            <a:grpSpLocks/>
          </p:cNvGrpSpPr>
          <p:nvPr/>
        </p:nvGrpSpPr>
        <p:grpSpPr bwMode="auto">
          <a:xfrm>
            <a:off x="7467600" y="2822575"/>
            <a:ext cx="1219200" cy="750888"/>
            <a:chOff x="4704" y="1968"/>
            <a:chExt cx="768" cy="473"/>
          </a:xfrm>
        </p:grpSpPr>
        <p:sp>
          <p:nvSpPr>
            <p:cNvPr id="13326" name="Rectangle 25"/>
            <p:cNvSpPr>
              <a:spLocks noChangeArrowheads="1"/>
            </p:cNvSpPr>
            <p:nvPr/>
          </p:nvSpPr>
          <p:spPr bwMode="auto">
            <a:xfrm>
              <a:off x="4848" y="1968"/>
              <a:ext cx="624"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27" name="Freeform 59"/>
            <p:cNvSpPr>
              <a:spLocks/>
            </p:cNvSpPr>
            <p:nvPr/>
          </p:nvSpPr>
          <p:spPr bwMode="auto">
            <a:xfrm>
              <a:off x="4704" y="2208"/>
              <a:ext cx="456" cy="233"/>
            </a:xfrm>
            <a:custGeom>
              <a:avLst/>
              <a:gdLst>
                <a:gd name="T0" fmla="*/ 0 w 456"/>
                <a:gd name="T1" fmla="*/ 272 h 341"/>
                <a:gd name="T2" fmla="*/ 360 w 456"/>
                <a:gd name="T3" fmla="*/ 296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sp>
        <p:nvSpPr>
          <p:cNvPr id="39" name="Rectangle 38"/>
          <p:cNvSpPr/>
          <p:nvPr/>
        </p:nvSpPr>
        <p:spPr>
          <a:xfrm>
            <a:off x="381000" y="1189672"/>
            <a:ext cx="5410200" cy="1228028"/>
          </a:xfrm>
          <a:prstGeom prst="rect">
            <a:avLst/>
          </a:prstGeom>
        </p:spPr>
        <p:txBody>
          <a:bodyPr wrap="square">
            <a:spAutoFit/>
          </a:bodyPr>
          <a:lstStyle/>
          <a:p>
            <a:pPr eaLnBrk="0" hangingPunct="0">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fact(</a:t>
            </a: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n)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else return</a:t>
            </a:r>
            <a:r>
              <a:rPr lang="en-US" dirty="0">
                <a:latin typeface="Consolas" pitchFamily="49" charset="0"/>
                <a:cs typeface="Consolas" pitchFamily="49" charset="0"/>
              </a:rPr>
              <a:t> 1;</a:t>
            </a:r>
          </a:p>
          <a:p>
            <a:pPr eaLnBrk="0" hangingPunct="0">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77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72799">
                                            <p:txEl>
                                              <p:pRg st="0" end="0"/>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672800">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2" grpId="0" animBg="1" autoUpdateAnimBg="0"/>
      <p:bldP spid="672799" grpId="0" build="p" autoUpdateAnimBg="0" advAuto="0"/>
      <p:bldP spid="672800"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dirty="0"/>
              <a:t>Insight (ca. 1960): We Need a Stack!</a:t>
            </a:r>
          </a:p>
        </p:txBody>
      </p:sp>
      <p:sp>
        <p:nvSpPr>
          <p:cNvPr id="17" name="Content Placeholder 16"/>
          <p:cNvSpPr>
            <a:spLocks noGrp="1"/>
          </p:cNvSpPr>
          <p:nvPr>
            <p:ph sz="quarter" idx="1"/>
          </p:nvPr>
        </p:nvSpPr>
        <p:spPr>
          <a:xfrm>
            <a:off x="457200" y="1066800"/>
            <a:ext cx="8229600" cy="5334000"/>
          </a:xfrm>
        </p:spPr>
        <p:txBody>
          <a:bodyPr>
            <a:normAutofit/>
          </a:bodyPr>
          <a:lstStyle/>
          <a:p>
            <a:r>
              <a:rPr lang="en-US" dirty="0"/>
              <a:t>Need data structure to hold activation records</a:t>
            </a:r>
          </a:p>
          <a:p>
            <a:pPr lvl="6"/>
            <a:endParaRPr lang="en-US" dirty="0"/>
          </a:p>
          <a:p>
            <a:r>
              <a:rPr lang="en-US" dirty="0"/>
              <a:t>Activation records are allocated and</a:t>
            </a:r>
            <a:br>
              <a:rPr lang="en-US" dirty="0"/>
            </a:br>
            <a:r>
              <a:rPr lang="en-US" dirty="0"/>
              <a:t>deallocated in last-in-first-out (LIFO) order</a:t>
            </a:r>
            <a:br>
              <a:rPr lang="en-US" dirty="0"/>
            </a:br>
            <a:endParaRPr lang="en-US" dirty="0"/>
          </a:p>
          <a:p>
            <a:pPr>
              <a:buNone/>
            </a:pPr>
            <a:r>
              <a:rPr lang="en-US" dirty="0"/>
              <a:t>					</a:t>
            </a:r>
          </a:p>
          <a:p>
            <a:r>
              <a:rPr lang="en-US" dirty="0"/>
              <a:t>Stack: push, pop, access to top element</a:t>
            </a:r>
            <a:br>
              <a:rPr lang="en-US" dirty="0"/>
            </a:br>
            <a:br>
              <a:rPr lang="en-US" dirty="0"/>
            </a:br>
            <a:br>
              <a:rPr lang="en-US" dirty="0"/>
            </a:br>
            <a:endParaRPr lang="en-US" dirty="0"/>
          </a:p>
          <a:p>
            <a:r>
              <a:rPr lang="en-US" dirty="0"/>
              <a:t>For C, we only need to access to the activation record of the currently executing procedure</a:t>
            </a:r>
          </a:p>
          <a:p>
            <a:endParaRPr lang="en-US" dirty="0"/>
          </a:p>
        </p:txBody>
      </p:sp>
      <p:sp>
        <p:nvSpPr>
          <p:cNvPr id="38" name="Rectangle 16"/>
          <p:cNvSpPr>
            <a:spLocks noChangeArrowheads="1"/>
          </p:cNvSpPr>
          <p:nvPr/>
        </p:nvSpPr>
        <p:spPr bwMode="auto">
          <a:xfrm>
            <a:off x="7239000" y="3048000"/>
            <a:ext cx="1016000" cy="406400"/>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39" name="Rectangle 17"/>
          <p:cNvSpPr>
            <a:spLocks noChangeArrowheads="1"/>
          </p:cNvSpPr>
          <p:nvPr/>
        </p:nvSpPr>
        <p:spPr bwMode="auto">
          <a:xfrm>
            <a:off x="7239000" y="3454400"/>
            <a:ext cx="1016000" cy="406400"/>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40" name="Rectangle 18"/>
          <p:cNvSpPr>
            <a:spLocks noChangeArrowheads="1"/>
          </p:cNvSpPr>
          <p:nvPr/>
        </p:nvSpPr>
        <p:spPr bwMode="auto">
          <a:xfrm>
            <a:off x="7239000" y="3860800"/>
            <a:ext cx="1016000" cy="406400"/>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sp>
        <p:nvSpPr>
          <p:cNvPr id="41" name="Rectangle 19"/>
          <p:cNvSpPr>
            <a:spLocks noChangeArrowheads="1"/>
          </p:cNvSpPr>
          <p:nvPr/>
        </p:nvSpPr>
        <p:spPr bwMode="auto">
          <a:xfrm>
            <a:off x="7239000" y="4267200"/>
            <a:ext cx="1016000" cy="406400"/>
          </a:xfrm>
          <a:prstGeom prst="rect">
            <a:avLst/>
          </a:prstGeom>
          <a:solidFill>
            <a:srgbClr val="FFCCCC"/>
          </a:solidFill>
          <a:ln w="9525">
            <a:solidFill>
              <a:schemeClr val="tx1"/>
            </a:solidFill>
            <a:miter lim="800000"/>
            <a:headEnd/>
            <a:tailEnd/>
          </a:ln>
        </p:spPr>
        <p:txBody>
          <a:bodyPr anchor="ctr">
            <a:spAutoFit/>
          </a:bodyPr>
          <a:lstStyle/>
          <a:p>
            <a:pPr eaLnBrk="0" hangingPunct="0"/>
            <a:r>
              <a:rPr lang="en-US" sz="2000">
                <a:latin typeface="+mn-lt"/>
              </a:rPr>
              <a:t>fact(0)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par>
                          <p:cTn id="12" fill="hold">
                            <p:stCondLst>
                              <p:cond delay="500"/>
                            </p:stCondLst>
                            <p:childTnLst>
                              <p:par>
                                <p:cTn id="13" presetID="9" presetClass="entr" presetSubtype="0" fill="hold" grpId="0" nodeType="afterEffect">
                                  <p:stCondLst>
                                    <p:cond delay="100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2000"/>
                            </p:stCondLst>
                            <p:childTnLst>
                              <p:par>
                                <p:cTn id="17" presetID="9" presetClass="entr" presetSubtype="0" fill="hold" grpId="0" nodeType="afterEffect">
                                  <p:stCondLst>
                                    <p:cond delay="1000"/>
                                  </p:stCondLst>
                                  <p:childTnLst>
                                    <p:set>
                                      <p:cBhvr>
                                        <p:cTn id="18" dur="1" fill="hold">
                                          <p:stCondLst>
                                            <p:cond delay="0"/>
                                          </p:stCondLst>
                                        </p:cTn>
                                        <p:tgtEl>
                                          <p:spTgt spid="40"/>
                                        </p:tgtEl>
                                        <p:attrNameLst>
                                          <p:attrName>style.visibility</p:attrName>
                                        </p:attrNameLst>
                                      </p:cBhvr>
                                      <p:to>
                                        <p:strVal val="visible"/>
                                      </p:to>
                                    </p:set>
                                    <p:animEffect transition="in" filter="dissolve">
                                      <p:cBhvr>
                                        <p:cTn id="19" dur="500"/>
                                        <p:tgtEl>
                                          <p:spTgt spid="40"/>
                                        </p:tgtEl>
                                      </p:cBhvr>
                                    </p:animEffect>
                                  </p:childTnLst>
                                </p:cTn>
                              </p:par>
                            </p:childTnLst>
                          </p:cTn>
                        </p:par>
                        <p:par>
                          <p:cTn id="20" fill="hold">
                            <p:stCondLst>
                              <p:cond delay="3500"/>
                            </p:stCondLst>
                            <p:childTnLst>
                              <p:par>
                                <p:cTn id="21" presetID="9" presetClass="entr" presetSubtype="0" fill="hold" grpId="0" nodeType="after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dissolve">
                                      <p:cBhvr>
                                        <p:cTn id="23" dur="500"/>
                                        <p:tgtEl>
                                          <p:spTgt spid="41"/>
                                        </p:tgtEl>
                                      </p:cBhvr>
                                    </p:animEffect>
                                  </p:childTnLst>
                                </p:cTn>
                              </p:par>
                            </p:childTnLst>
                          </p:cTn>
                        </p:par>
                        <p:par>
                          <p:cTn id="24" fill="hold">
                            <p:stCondLst>
                              <p:cond delay="5000"/>
                            </p:stCondLst>
                            <p:childTnLst>
                              <p:par>
                                <p:cTn id="25" presetID="9" presetClass="exit" presetSubtype="0" fill="hold" grpId="1" nodeType="afterEffect">
                                  <p:stCondLst>
                                    <p:cond delay="1000"/>
                                  </p:stCondLst>
                                  <p:childTnLst>
                                    <p:animEffect transition="out" filter="dissolve">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childTnLst>
                          </p:cTn>
                        </p:par>
                        <p:par>
                          <p:cTn id="28" fill="hold">
                            <p:stCondLst>
                              <p:cond delay="6500"/>
                            </p:stCondLst>
                            <p:childTnLst>
                              <p:par>
                                <p:cTn id="29" presetID="9" presetClass="exit" presetSubtype="0" fill="hold" grpId="1" nodeType="afterEffect">
                                  <p:stCondLst>
                                    <p:cond delay="1000"/>
                                  </p:stCondLst>
                                  <p:childTnLst>
                                    <p:animEffect transition="out" filter="dissolv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childTnLst>
                          </p:cTn>
                        </p:par>
                        <p:par>
                          <p:cTn id="32" fill="hold">
                            <p:stCondLst>
                              <p:cond delay="8000"/>
                            </p:stCondLst>
                            <p:childTnLst>
                              <p:par>
                                <p:cTn id="33" presetID="1" presetClass="exit" presetSubtype="0" fill="hold" grpId="1" nodeType="afterEffect">
                                  <p:stCondLst>
                                    <p:cond delay="1000"/>
                                  </p:stCondLst>
                                  <p:childTnLst>
                                    <p:set>
                                      <p:cBhvr>
                                        <p:cTn id="34" dur="1" fill="hold">
                                          <p:stCondLst>
                                            <p:cond delay="0"/>
                                          </p:stCondLst>
                                        </p:cTn>
                                        <p:tgtEl>
                                          <p:spTgt spid="3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9" grpId="1" animBg="1"/>
      <p:bldP spid="40" grpId="0" animBg="1"/>
      <p:bldP spid="40" grpId="1" animBg="1"/>
      <p:bldP spid="41" grpId="0" animBg="1"/>
      <p:bldP spid="4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t>Stack Implementation</a:t>
            </a:r>
          </a:p>
        </p:txBody>
      </p:sp>
      <p:sp>
        <p:nvSpPr>
          <p:cNvPr id="26627" name="Rectangle 3"/>
          <p:cNvSpPr>
            <a:spLocks noChangeArrowheads="1"/>
          </p:cNvSpPr>
          <p:nvPr/>
        </p:nvSpPr>
        <p:spPr bwMode="auto">
          <a:xfrm>
            <a:off x="228600" y="990600"/>
            <a:ext cx="4572000" cy="5163466"/>
          </a:xfrm>
          <a:prstGeom prst="rect">
            <a:avLst/>
          </a:prstGeom>
          <a:noFill/>
          <a:ln w="25400">
            <a:noFill/>
            <a:miter lim="800000"/>
            <a:headEnd/>
            <a:tailEnd/>
          </a:ln>
        </p:spPr>
        <p:txBody>
          <a:bodyPr wrap="square" lIns="90488" tIns="44450" rIns="90488" bIns="44450">
            <a:spAutoFit/>
          </a:bodyPr>
          <a:lstStyle/>
          <a:p>
            <a:pPr marL="173038" indent="-173038" algn="l" eaLnBrk="0" hangingPunct="0">
              <a:lnSpc>
                <a:spcPct val="90000"/>
              </a:lnSpc>
              <a:spcBef>
                <a:spcPct val="50000"/>
              </a:spcBef>
            </a:pPr>
            <a:r>
              <a:rPr lang="en-US" i="1" dirty="0">
                <a:latin typeface="+mj-lt"/>
              </a:rPr>
              <a:t>CONVENTIONS:</a:t>
            </a:r>
            <a:endParaRPr lang="en-US" b="0" i="1" dirty="0">
              <a:latin typeface="+mj-lt"/>
            </a:endParaRPr>
          </a:p>
          <a:p>
            <a:pPr marL="685800" lvl="1" indent="-228600" algn="l" eaLnBrk="0" hangingPunct="0">
              <a:lnSpc>
                <a:spcPct val="90000"/>
              </a:lnSpc>
              <a:spcBef>
                <a:spcPct val="50000"/>
              </a:spcBef>
              <a:tabLst>
                <a:tab pos="687388" algn="l"/>
              </a:tabLst>
            </a:pPr>
            <a:r>
              <a:rPr lang="en-US" b="0" dirty="0">
                <a:latin typeface="+mj-lt"/>
              </a:rPr>
              <a:t>•	</a:t>
            </a:r>
            <a:r>
              <a:rPr lang="en-US" dirty="0">
                <a:latin typeface="+mj-lt"/>
              </a:rPr>
              <a:t>Dedicate a register for the Stack Pointer (</a:t>
            </a:r>
            <a:r>
              <a:rPr lang="en-US" dirty="0">
                <a:solidFill>
                  <a:srgbClr val="FF0000"/>
                </a:solidFill>
                <a:latin typeface="+mj-lt"/>
              </a:rPr>
              <a:t>SP = R29</a:t>
            </a:r>
            <a:r>
              <a:rPr lang="en-US" dirty="0">
                <a:latin typeface="+mj-lt"/>
              </a:rPr>
              <a:t>).</a:t>
            </a:r>
          </a:p>
          <a:p>
            <a:pPr marL="685800" lvl="1" indent="-228600" algn="l" eaLnBrk="0" hangingPunct="0">
              <a:lnSpc>
                <a:spcPct val="90000"/>
              </a:lnSpc>
              <a:spcBef>
                <a:spcPct val="50000"/>
              </a:spcBef>
              <a:tabLst>
                <a:tab pos="687388" algn="l"/>
              </a:tabLst>
            </a:pPr>
            <a:r>
              <a:rPr lang="en-US" dirty="0">
                <a:latin typeface="+mj-lt"/>
              </a:rPr>
              <a:t>•	Builds </a:t>
            </a:r>
            <a:r>
              <a:rPr lang="en-US" i="1" dirty="0">
                <a:latin typeface="+mj-lt"/>
              </a:rPr>
              <a:t>up</a:t>
            </a:r>
            <a:r>
              <a:rPr lang="en-US" dirty="0">
                <a:latin typeface="+mj-lt"/>
              </a:rPr>
              <a:t> (towards higher addresses) on PUSH</a:t>
            </a:r>
          </a:p>
          <a:p>
            <a:pPr marL="685800" lvl="1" indent="-228600" algn="l" eaLnBrk="0" hangingPunct="0">
              <a:lnSpc>
                <a:spcPct val="90000"/>
              </a:lnSpc>
              <a:spcBef>
                <a:spcPct val="50000"/>
              </a:spcBef>
              <a:tabLst>
                <a:tab pos="687388" algn="l"/>
              </a:tabLst>
            </a:pPr>
            <a:r>
              <a:rPr lang="en-US" dirty="0">
                <a:latin typeface="+mj-lt"/>
              </a:rPr>
              <a:t>•	SP points to first </a:t>
            </a:r>
            <a:r>
              <a:rPr lang="en-US" dirty="0">
                <a:solidFill>
                  <a:srgbClr val="CC0000"/>
                </a:solidFill>
                <a:latin typeface="+mj-lt"/>
              </a:rPr>
              <a:t>UNUSED</a:t>
            </a:r>
            <a:r>
              <a:rPr lang="en-US" dirty="0">
                <a:latin typeface="+mj-lt"/>
              </a:rPr>
              <a:t> location; locations with addresses lower than SP have been previously allocated.</a:t>
            </a:r>
          </a:p>
          <a:p>
            <a:pPr marL="685800" lvl="1" indent="-228600" algn="l" eaLnBrk="0" hangingPunct="0">
              <a:lnSpc>
                <a:spcPct val="90000"/>
              </a:lnSpc>
              <a:spcBef>
                <a:spcPct val="50000"/>
              </a:spcBef>
              <a:tabLst>
                <a:tab pos="687388" algn="l"/>
              </a:tabLst>
            </a:pPr>
            <a:r>
              <a:rPr lang="en-US" dirty="0">
                <a:latin typeface="+mj-lt"/>
              </a:rPr>
              <a:t>•	Discipline: can use stack </a:t>
            </a:r>
            <a:r>
              <a:rPr lang="en-US" i="1" dirty="0">
                <a:latin typeface="+mj-lt"/>
              </a:rPr>
              <a:t>at any time</a:t>
            </a:r>
            <a:r>
              <a:rPr lang="en-US" dirty="0">
                <a:latin typeface="+mj-lt"/>
              </a:rPr>
              <a:t>; but leave it as you found it!</a:t>
            </a:r>
          </a:p>
          <a:p>
            <a:pPr marL="685800" lvl="1" indent="-228600" algn="l" eaLnBrk="0" hangingPunct="0">
              <a:lnSpc>
                <a:spcPct val="90000"/>
              </a:lnSpc>
              <a:spcBef>
                <a:spcPct val="50000"/>
              </a:spcBef>
              <a:tabLst>
                <a:tab pos="687388" algn="l"/>
              </a:tabLst>
            </a:pPr>
            <a:r>
              <a:rPr lang="en-US" dirty="0">
                <a:latin typeface="+mj-lt"/>
              </a:rPr>
              <a:t>•	Reserve a large block of memory</a:t>
            </a:r>
            <a:br>
              <a:rPr lang="en-US" dirty="0">
                <a:latin typeface="+mj-lt"/>
              </a:rPr>
            </a:br>
            <a:r>
              <a:rPr lang="en-US" dirty="0">
                <a:latin typeface="+mj-lt"/>
              </a:rPr>
              <a:t>well away from our program</a:t>
            </a:r>
            <a:br>
              <a:rPr lang="en-US" dirty="0">
                <a:latin typeface="+mj-lt"/>
              </a:rPr>
            </a:br>
            <a:r>
              <a:rPr lang="en-US" dirty="0">
                <a:latin typeface="+mj-lt"/>
              </a:rPr>
              <a:t>and its data</a:t>
            </a:r>
          </a:p>
          <a:p>
            <a:pPr indent="1588" algn="l" eaLnBrk="0" hangingPunct="0">
              <a:lnSpc>
                <a:spcPct val="90000"/>
              </a:lnSpc>
              <a:spcBef>
                <a:spcPct val="50000"/>
              </a:spcBef>
            </a:pPr>
            <a:r>
              <a:rPr lang="en-US" dirty="0">
                <a:latin typeface="+mj-lt"/>
              </a:rPr>
              <a:t>We use only </a:t>
            </a:r>
            <a:r>
              <a:rPr lang="en-US" i="1" dirty="0">
                <a:latin typeface="+mj-lt"/>
              </a:rPr>
              <a:t>software conventions</a:t>
            </a:r>
            <a:r>
              <a:rPr lang="en-US" dirty="0">
                <a:latin typeface="+mj-lt"/>
              </a:rPr>
              <a:t> to implement our stack (many architectures dedicate hardware)</a:t>
            </a:r>
          </a:p>
        </p:txBody>
      </p:sp>
      <p:sp>
        <p:nvSpPr>
          <p:cNvPr id="674869" name="Text Box 53"/>
          <p:cNvSpPr txBox="1">
            <a:spLocks noChangeArrowheads="1"/>
          </p:cNvSpPr>
          <p:nvPr/>
        </p:nvSpPr>
        <p:spPr bwMode="auto">
          <a:xfrm>
            <a:off x="5257800" y="5486400"/>
            <a:ext cx="3494088" cy="925513"/>
          </a:xfrm>
          <a:prstGeom prst="rect">
            <a:avLst/>
          </a:prstGeom>
          <a:solidFill>
            <a:schemeClr val="accent2">
              <a:lumMod val="40000"/>
              <a:lumOff val="60000"/>
            </a:schemeClr>
          </a:solidFill>
          <a:ln w="9525">
            <a:solidFill>
              <a:schemeClr val="accent2">
                <a:lumMod val="60000"/>
                <a:lumOff val="40000"/>
              </a:schemeClr>
            </a:solidFill>
            <a:miter lim="800000"/>
            <a:headEnd/>
            <a:tailEnd/>
          </a:ln>
          <a:effectLst/>
        </p:spPr>
        <p:txBody>
          <a:bodyPr>
            <a:spAutoFit/>
          </a:bodyPr>
          <a:lstStyle/>
          <a:p>
            <a:pPr algn="l" eaLnBrk="0" hangingPunct="0"/>
            <a:r>
              <a:rPr lang="en-US" sz="1800" dirty="0">
                <a:latin typeface="+mn-lt"/>
              </a:rPr>
              <a:t>Other possible implementations include stacks that grow </a:t>
            </a:r>
            <a:r>
              <a:rPr lang="en-US" altLang="en-US" sz="1800" dirty="0">
                <a:latin typeface="+mn-lt"/>
              </a:rPr>
              <a:t>“</a:t>
            </a:r>
            <a:r>
              <a:rPr lang="en-US" sz="1800" dirty="0">
                <a:latin typeface="+mn-lt"/>
              </a:rPr>
              <a:t>down</a:t>
            </a:r>
            <a:r>
              <a:rPr lang="en-US" altLang="en-US" sz="1800" dirty="0">
                <a:latin typeface="+mn-lt"/>
              </a:rPr>
              <a:t>”</a:t>
            </a:r>
            <a:r>
              <a:rPr lang="en-US" sz="1800" dirty="0">
                <a:latin typeface="+mn-lt"/>
              </a:rPr>
              <a:t>, SP points to top of stack, etc.</a:t>
            </a:r>
          </a:p>
        </p:txBody>
      </p:sp>
      <p:sp>
        <p:nvSpPr>
          <p:cNvPr id="15365" name="Oval 90"/>
          <p:cNvSpPr>
            <a:spLocks noChangeArrowheads="1"/>
          </p:cNvSpPr>
          <p:nvPr/>
        </p:nvSpPr>
        <p:spPr bwMode="auto">
          <a:xfrm>
            <a:off x="7467600" y="381000"/>
            <a:ext cx="1447800" cy="838200"/>
          </a:xfrm>
          <a:prstGeom prst="ellipse">
            <a:avLst/>
          </a:prstGeom>
          <a:noFill/>
          <a:ln w="9525">
            <a:noFill/>
            <a:round/>
            <a:headEnd/>
            <a:tailEnd/>
          </a:ln>
        </p:spPr>
        <p:txBody>
          <a:bodyPr wrap="none" anchor="ctr">
            <a:spAutoFit/>
          </a:bodyPr>
          <a:lstStyle/>
          <a:p>
            <a:endParaRPr lang="en-US"/>
          </a:p>
        </p:txBody>
      </p:sp>
      <p:grpSp>
        <p:nvGrpSpPr>
          <p:cNvPr id="2" name="Group 94"/>
          <p:cNvGrpSpPr>
            <a:grpSpLocks/>
          </p:cNvGrpSpPr>
          <p:nvPr/>
        </p:nvGrpSpPr>
        <p:grpSpPr bwMode="auto">
          <a:xfrm>
            <a:off x="5129213" y="1447800"/>
            <a:ext cx="3024188" cy="3352800"/>
            <a:chOff x="831" y="576"/>
            <a:chExt cx="1905" cy="2112"/>
          </a:xfrm>
          <a:solidFill>
            <a:schemeClr val="accent1"/>
          </a:solidFill>
        </p:grpSpPr>
        <p:grpSp>
          <p:nvGrpSpPr>
            <p:cNvPr id="3" name="Group 95"/>
            <p:cNvGrpSpPr>
              <a:grpSpLocks/>
            </p:cNvGrpSpPr>
            <p:nvPr/>
          </p:nvGrpSpPr>
          <p:grpSpPr bwMode="auto">
            <a:xfrm>
              <a:off x="1632" y="720"/>
              <a:ext cx="1008" cy="1838"/>
              <a:chOff x="1632" y="730"/>
              <a:chExt cx="1008" cy="1838"/>
            </a:xfrm>
            <a:grpFill/>
          </p:grpSpPr>
          <p:sp>
            <p:nvSpPr>
              <p:cNvPr id="15417" name="Rectangle 96"/>
              <p:cNvSpPr>
                <a:spLocks noChangeArrowheads="1"/>
              </p:cNvSpPr>
              <p:nvPr/>
            </p:nvSpPr>
            <p:spPr bwMode="auto">
              <a:xfrm>
                <a:off x="1632" y="730"/>
                <a:ext cx="1008" cy="1838"/>
              </a:xfrm>
              <a:prstGeom prst="rect">
                <a:avLst/>
              </a:prstGeom>
              <a:grpFill/>
              <a:ln w="9525">
                <a:solidFill>
                  <a:schemeClr val="tx1"/>
                </a:solidFill>
                <a:miter lim="800000"/>
                <a:headEnd/>
                <a:tailEnd/>
              </a:ln>
            </p:spPr>
            <p:txBody>
              <a:bodyPr wrap="none" anchor="ctr"/>
              <a:lstStyle/>
              <a:p>
                <a:endParaRPr lang="en-US">
                  <a:latin typeface="+mn-lt"/>
                </a:endParaRPr>
              </a:p>
            </p:txBody>
          </p:sp>
          <p:sp>
            <p:nvSpPr>
              <p:cNvPr id="15418" name="Line 97"/>
              <p:cNvSpPr>
                <a:spLocks noChangeShapeType="1"/>
              </p:cNvSpPr>
              <p:nvPr/>
            </p:nvSpPr>
            <p:spPr bwMode="auto">
              <a:xfrm>
                <a:off x="1632" y="1834"/>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19" name="Line 98"/>
              <p:cNvSpPr>
                <a:spLocks noChangeShapeType="1"/>
              </p:cNvSpPr>
              <p:nvPr/>
            </p:nvSpPr>
            <p:spPr bwMode="auto">
              <a:xfrm>
                <a:off x="1632" y="2026"/>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20" name="Line 99"/>
              <p:cNvSpPr>
                <a:spLocks noChangeShapeType="1"/>
              </p:cNvSpPr>
              <p:nvPr/>
            </p:nvSpPr>
            <p:spPr bwMode="auto">
              <a:xfrm>
                <a:off x="1632" y="2218"/>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21" name="Line 100"/>
              <p:cNvSpPr>
                <a:spLocks noChangeShapeType="1"/>
              </p:cNvSpPr>
              <p:nvPr/>
            </p:nvSpPr>
            <p:spPr bwMode="auto">
              <a:xfrm>
                <a:off x="1632" y="2410"/>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22" name="Text Box 101"/>
              <p:cNvSpPr txBox="1">
                <a:spLocks noChangeArrowheads="1"/>
              </p:cNvSpPr>
              <p:nvPr/>
            </p:nvSpPr>
            <p:spPr bwMode="auto">
              <a:xfrm>
                <a:off x="1881" y="2006"/>
                <a:ext cx="534" cy="404"/>
              </a:xfrm>
              <a:prstGeom prst="rect">
                <a:avLst/>
              </a:prstGeom>
              <a:grpFill/>
              <a:ln w="9525">
                <a:noFill/>
                <a:miter lim="800000"/>
                <a:headEnd/>
                <a:tailEnd/>
              </a:ln>
            </p:spPr>
            <p:txBody>
              <a:bodyPr wrap="none">
                <a:spAutoFit/>
              </a:bodyPr>
              <a:lstStyle/>
              <a:p>
                <a:r>
                  <a:rPr lang="en-US" sz="1800">
                    <a:latin typeface="+mn-lt"/>
                  </a:rPr>
                  <a:t>unused</a:t>
                </a:r>
              </a:p>
              <a:p>
                <a:r>
                  <a:rPr lang="en-US" sz="1800">
                    <a:latin typeface="+mn-lt"/>
                  </a:rPr>
                  <a:t>space</a:t>
                </a:r>
              </a:p>
            </p:txBody>
          </p:sp>
        </p:grpSp>
        <p:grpSp>
          <p:nvGrpSpPr>
            <p:cNvPr id="4" name="Group 102"/>
            <p:cNvGrpSpPr>
              <a:grpSpLocks/>
            </p:cNvGrpSpPr>
            <p:nvPr/>
          </p:nvGrpSpPr>
          <p:grpSpPr bwMode="auto">
            <a:xfrm>
              <a:off x="1536" y="768"/>
              <a:ext cx="1200" cy="1056"/>
              <a:chOff x="1536" y="778"/>
              <a:chExt cx="1200" cy="1056"/>
            </a:xfrm>
            <a:grpFill/>
          </p:grpSpPr>
          <p:grpSp>
            <p:nvGrpSpPr>
              <p:cNvPr id="5" name="Group 103"/>
              <p:cNvGrpSpPr>
                <a:grpSpLocks/>
              </p:cNvGrpSpPr>
              <p:nvPr/>
            </p:nvGrpSpPr>
            <p:grpSpPr bwMode="auto">
              <a:xfrm>
                <a:off x="1536" y="970"/>
                <a:ext cx="1200" cy="384"/>
                <a:chOff x="1248" y="1248"/>
                <a:chExt cx="1200" cy="384"/>
              </a:xfrm>
              <a:grpFill/>
            </p:grpSpPr>
            <p:sp>
              <p:nvSpPr>
                <p:cNvPr id="15411" name="Rectangle 10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 name="Group 105"/>
                <p:cNvGrpSpPr>
                  <a:grpSpLocks/>
                </p:cNvGrpSpPr>
                <p:nvPr/>
              </p:nvGrpSpPr>
              <p:grpSpPr bwMode="auto">
                <a:xfrm>
                  <a:off x="1344" y="1336"/>
                  <a:ext cx="1008" cy="213"/>
                  <a:chOff x="1344" y="1336"/>
                  <a:chExt cx="1008" cy="213"/>
                </a:xfrm>
                <a:grpFill/>
              </p:grpSpPr>
              <p:grpSp>
                <p:nvGrpSpPr>
                  <p:cNvPr id="7" name="Group 106"/>
                  <p:cNvGrpSpPr>
                    <a:grpSpLocks/>
                  </p:cNvGrpSpPr>
                  <p:nvPr/>
                </p:nvGrpSpPr>
                <p:grpSpPr bwMode="auto">
                  <a:xfrm>
                    <a:off x="1344" y="1344"/>
                    <a:ext cx="1008" cy="192"/>
                    <a:chOff x="1248" y="1344"/>
                    <a:chExt cx="1008" cy="192"/>
                  </a:xfrm>
                  <a:grpFill/>
                </p:grpSpPr>
                <p:sp>
                  <p:nvSpPr>
                    <p:cNvPr id="15415" name="Line 107"/>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416" name="Line 108"/>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414" name="Text Box 109"/>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a:latin typeface="+mn-lt"/>
                      </a:rPr>
                      <a:t>stacked data</a:t>
                    </a:r>
                  </a:p>
                </p:txBody>
              </p:sp>
            </p:grpSp>
          </p:grpSp>
          <p:grpSp>
            <p:nvGrpSpPr>
              <p:cNvPr id="8" name="Group 110"/>
              <p:cNvGrpSpPr>
                <a:grpSpLocks/>
              </p:cNvGrpSpPr>
              <p:nvPr/>
            </p:nvGrpSpPr>
            <p:grpSpPr bwMode="auto">
              <a:xfrm>
                <a:off x="1536" y="778"/>
                <a:ext cx="1200" cy="384"/>
                <a:chOff x="1248" y="1248"/>
                <a:chExt cx="1200" cy="384"/>
              </a:xfrm>
              <a:grpFill/>
            </p:grpSpPr>
            <p:sp>
              <p:nvSpPr>
                <p:cNvPr id="15405" name="Rectangle 11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9" name="Group 112"/>
                <p:cNvGrpSpPr>
                  <a:grpSpLocks/>
                </p:cNvGrpSpPr>
                <p:nvPr/>
              </p:nvGrpSpPr>
              <p:grpSpPr bwMode="auto">
                <a:xfrm>
                  <a:off x="1344" y="1336"/>
                  <a:ext cx="1008" cy="213"/>
                  <a:chOff x="1344" y="1336"/>
                  <a:chExt cx="1008" cy="213"/>
                </a:xfrm>
                <a:grpFill/>
              </p:grpSpPr>
              <p:grpSp>
                <p:nvGrpSpPr>
                  <p:cNvPr id="10" name="Group 113"/>
                  <p:cNvGrpSpPr>
                    <a:grpSpLocks/>
                  </p:cNvGrpSpPr>
                  <p:nvPr/>
                </p:nvGrpSpPr>
                <p:grpSpPr bwMode="auto">
                  <a:xfrm>
                    <a:off x="1344" y="1344"/>
                    <a:ext cx="1008" cy="192"/>
                    <a:chOff x="1248" y="1344"/>
                    <a:chExt cx="1008" cy="192"/>
                  </a:xfrm>
                  <a:grpFill/>
                </p:grpSpPr>
                <p:sp>
                  <p:nvSpPr>
                    <p:cNvPr id="15409" name="Line 114"/>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410" name="Line 115"/>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408" name="Text Box 116"/>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dirty="0">
                        <a:latin typeface="+mn-lt"/>
                      </a:rPr>
                      <a:t>stacked data</a:t>
                    </a:r>
                  </a:p>
                </p:txBody>
              </p:sp>
            </p:grpSp>
          </p:grpSp>
          <p:grpSp>
            <p:nvGrpSpPr>
              <p:cNvPr id="11" name="Group 117"/>
              <p:cNvGrpSpPr>
                <a:grpSpLocks/>
              </p:cNvGrpSpPr>
              <p:nvPr/>
            </p:nvGrpSpPr>
            <p:grpSpPr bwMode="auto">
              <a:xfrm>
                <a:off x="1536" y="1162"/>
                <a:ext cx="1200" cy="384"/>
                <a:chOff x="1248" y="1248"/>
                <a:chExt cx="1200" cy="384"/>
              </a:xfrm>
              <a:grpFill/>
            </p:grpSpPr>
            <p:sp>
              <p:nvSpPr>
                <p:cNvPr id="15399" name="Rectangle 11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2" name="Group 119"/>
                <p:cNvGrpSpPr>
                  <a:grpSpLocks/>
                </p:cNvGrpSpPr>
                <p:nvPr/>
              </p:nvGrpSpPr>
              <p:grpSpPr bwMode="auto">
                <a:xfrm>
                  <a:off x="1344" y="1336"/>
                  <a:ext cx="1008" cy="213"/>
                  <a:chOff x="1344" y="1336"/>
                  <a:chExt cx="1008" cy="213"/>
                </a:xfrm>
                <a:grpFill/>
              </p:grpSpPr>
              <p:grpSp>
                <p:nvGrpSpPr>
                  <p:cNvPr id="13" name="Group 120"/>
                  <p:cNvGrpSpPr>
                    <a:grpSpLocks/>
                  </p:cNvGrpSpPr>
                  <p:nvPr/>
                </p:nvGrpSpPr>
                <p:grpSpPr bwMode="auto">
                  <a:xfrm>
                    <a:off x="1344" y="1344"/>
                    <a:ext cx="1008" cy="192"/>
                    <a:chOff x="1248" y="1344"/>
                    <a:chExt cx="1008" cy="192"/>
                  </a:xfrm>
                  <a:grpFill/>
                </p:grpSpPr>
                <p:sp>
                  <p:nvSpPr>
                    <p:cNvPr id="15403" name="Line 121"/>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404" name="Line 122"/>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402" name="Text Box 123"/>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a:latin typeface="+mn-lt"/>
                      </a:rPr>
                      <a:t>stacked data</a:t>
                    </a:r>
                  </a:p>
                </p:txBody>
              </p:sp>
            </p:grpSp>
          </p:grpSp>
          <p:grpSp>
            <p:nvGrpSpPr>
              <p:cNvPr id="14" name="Group 124"/>
              <p:cNvGrpSpPr>
                <a:grpSpLocks/>
              </p:cNvGrpSpPr>
              <p:nvPr/>
            </p:nvGrpSpPr>
            <p:grpSpPr bwMode="auto">
              <a:xfrm>
                <a:off x="1536" y="1354"/>
                <a:ext cx="1200" cy="480"/>
                <a:chOff x="1248" y="1248"/>
                <a:chExt cx="1200" cy="480"/>
              </a:xfrm>
              <a:grpFill/>
            </p:grpSpPr>
            <p:sp>
              <p:nvSpPr>
                <p:cNvPr id="15393" name="Rectangle 12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5" name="Group 126"/>
                <p:cNvGrpSpPr>
                  <a:grpSpLocks/>
                </p:cNvGrpSpPr>
                <p:nvPr/>
              </p:nvGrpSpPr>
              <p:grpSpPr bwMode="auto">
                <a:xfrm>
                  <a:off x="1344" y="1336"/>
                  <a:ext cx="1008" cy="392"/>
                  <a:chOff x="1344" y="1336"/>
                  <a:chExt cx="1008" cy="392"/>
                </a:xfrm>
                <a:grpFill/>
              </p:grpSpPr>
              <p:grpSp>
                <p:nvGrpSpPr>
                  <p:cNvPr id="16" name="Group 127"/>
                  <p:cNvGrpSpPr>
                    <a:grpSpLocks/>
                  </p:cNvGrpSpPr>
                  <p:nvPr/>
                </p:nvGrpSpPr>
                <p:grpSpPr bwMode="auto">
                  <a:xfrm>
                    <a:off x="1344" y="1344"/>
                    <a:ext cx="1008" cy="192"/>
                    <a:chOff x="1248" y="1344"/>
                    <a:chExt cx="1008" cy="192"/>
                  </a:xfrm>
                  <a:grpFill/>
                </p:grpSpPr>
                <p:sp>
                  <p:nvSpPr>
                    <p:cNvPr id="15397" name="Line 128"/>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398" name="Line 129"/>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396" name="Text Box 130"/>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a:latin typeface="+mn-lt"/>
                      </a:rPr>
                      <a:t>stacked data</a:t>
                    </a:r>
                  </a:p>
                </p:txBody>
              </p:sp>
              <p:sp>
                <p:nvSpPr>
                  <p:cNvPr id="63" name="Text Box 130"/>
                  <p:cNvSpPr txBox="1">
                    <a:spLocks noChangeArrowheads="1"/>
                  </p:cNvSpPr>
                  <p:nvPr/>
                </p:nvSpPr>
                <p:spPr bwMode="auto">
                  <a:xfrm>
                    <a:off x="1344" y="1515"/>
                    <a:ext cx="1008" cy="213"/>
                  </a:xfrm>
                  <a:prstGeom prst="rect">
                    <a:avLst/>
                  </a:prstGeom>
                  <a:noFill/>
                  <a:ln w="9525">
                    <a:noFill/>
                    <a:miter lim="800000"/>
                    <a:headEnd/>
                    <a:tailEnd/>
                  </a:ln>
                </p:spPr>
                <p:txBody>
                  <a:bodyPr wrap="square">
                    <a:spAutoFit/>
                  </a:bodyPr>
                  <a:lstStyle/>
                  <a:p>
                    <a:pPr algn="ctr"/>
                    <a:r>
                      <a:rPr lang="en-US" sz="1600">
                        <a:latin typeface="+mn-lt"/>
                      </a:rPr>
                      <a:t>unused location</a:t>
                    </a:r>
                  </a:p>
                </p:txBody>
              </p:sp>
            </p:grpSp>
          </p:grpSp>
        </p:grpSp>
        <p:grpSp>
          <p:nvGrpSpPr>
            <p:cNvPr id="17" name="Group 131"/>
            <p:cNvGrpSpPr>
              <a:grpSpLocks/>
            </p:cNvGrpSpPr>
            <p:nvPr/>
          </p:nvGrpSpPr>
          <p:grpSpPr bwMode="auto">
            <a:xfrm>
              <a:off x="1632" y="576"/>
              <a:ext cx="1008" cy="192"/>
              <a:chOff x="1632" y="480"/>
              <a:chExt cx="1008" cy="192"/>
            </a:xfrm>
            <a:grpFill/>
          </p:grpSpPr>
          <p:grpSp>
            <p:nvGrpSpPr>
              <p:cNvPr id="18" name="Group 132"/>
              <p:cNvGrpSpPr>
                <a:grpSpLocks/>
              </p:cNvGrpSpPr>
              <p:nvPr/>
            </p:nvGrpSpPr>
            <p:grpSpPr bwMode="auto">
              <a:xfrm>
                <a:off x="1632" y="480"/>
                <a:ext cx="1008" cy="192"/>
                <a:chOff x="1632" y="432"/>
                <a:chExt cx="1008" cy="192"/>
              </a:xfrm>
              <a:grpFill/>
            </p:grpSpPr>
            <p:sp>
              <p:nvSpPr>
                <p:cNvPr id="15387" name="Freeform 133"/>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grpFill/>
                <a:ln w="9525">
                  <a:solidFill>
                    <a:schemeClr val="tx1"/>
                  </a:solidFill>
                  <a:round/>
                  <a:headEnd/>
                  <a:tailEnd/>
                </a:ln>
              </p:spPr>
              <p:txBody>
                <a:bodyPr/>
                <a:lstStyle/>
                <a:p>
                  <a:endParaRPr lang="en-US">
                    <a:latin typeface="+mn-lt"/>
                  </a:endParaRPr>
                </a:p>
              </p:txBody>
            </p:sp>
            <p:sp>
              <p:nvSpPr>
                <p:cNvPr id="15388" name="Rectangle 134"/>
                <p:cNvSpPr>
                  <a:spLocks noChangeArrowheads="1"/>
                </p:cNvSpPr>
                <p:nvPr/>
              </p:nvSpPr>
              <p:spPr bwMode="auto">
                <a:xfrm>
                  <a:off x="1632" y="576"/>
                  <a:ext cx="1008" cy="48"/>
                </a:xfrm>
                <a:prstGeom prst="rect">
                  <a:avLst/>
                </a:prstGeom>
                <a:grpFill/>
                <a:ln w="9525">
                  <a:noFill/>
                  <a:miter lim="800000"/>
                  <a:headEnd/>
                  <a:tailEnd/>
                </a:ln>
              </p:spPr>
              <p:txBody>
                <a:bodyPr wrap="none" anchor="ctr"/>
                <a:lstStyle/>
                <a:p>
                  <a:endParaRPr lang="en-US">
                    <a:latin typeface="+mn-lt"/>
                  </a:endParaRPr>
                </a:p>
              </p:txBody>
            </p:sp>
          </p:grpSp>
          <p:sp>
            <p:nvSpPr>
              <p:cNvPr id="15385" name="Line 135"/>
              <p:cNvSpPr>
                <a:spLocks noChangeShapeType="1"/>
              </p:cNvSpPr>
              <p:nvPr/>
            </p:nvSpPr>
            <p:spPr bwMode="auto">
              <a:xfrm>
                <a:off x="1632" y="624"/>
                <a:ext cx="0" cy="48"/>
              </a:xfrm>
              <a:prstGeom prst="line">
                <a:avLst/>
              </a:prstGeom>
              <a:grpFill/>
              <a:ln w="9525">
                <a:solidFill>
                  <a:schemeClr val="tx1"/>
                </a:solidFill>
                <a:round/>
                <a:headEnd/>
                <a:tailEnd/>
              </a:ln>
            </p:spPr>
            <p:txBody>
              <a:bodyPr/>
              <a:lstStyle/>
              <a:p>
                <a:endParaRPr lang="en-US">
                  <a:latin typeface="+mn-lt"/>
                </a:endParaRPr>
              </a:p>
            </p:txBody>
          </p:sp>
          <p:sp>
            <p:nvSpPr>
              <p:cNvPr id="15386" name="Line 136"/>
              <p:cNvSpPr>
                <a:spLocks noChangeShapeType="1"/>
              </p:cNvSpPr>
              <p:nvPr/>
            </p:nvSpPr>
            <p:spPr bwMode="auto">
              <a:xfrm>
                <a:off x="2640" y="624"/>
                <a:ext cx="0" cy="48"/>
              </a:xfrm>
              <a:prstGeom prst="line">
                <a:avLst/>
              </a:prstGeom>
              <a:grpFill/>
              <a:ln w="9525">
                <a:solidFill>
                  <a:schemeClr val="tx1"/>
                </a:solidFill>
                <a:round/>
                <a:headEnd/>
                <a:tailEnd/>
              </a:ln>
            </p:spPr>
            <p:txBody>
              <a:bodyPr/>
              <a:lstStyle/>
              <a:p>
                <a:endParaRPr lang="en-US">
                  <a:latin typeface="+mn-lt"/>
                </a:endParaRPr>
              </a:p>
            </p:txBody>
          </p:sp>
        </p:grpSp>
        <p:grpSp>
          <p:nvGrpSpPr>
            <p:cNvPr id="19" name="Group 137"/>
            <p:cNvGrpSpPr>
              <a:grpSpLocks/>
            </p:cNvGrpSpPr>
            <p:nvPr/>
          </p:nvGrpSpPr>
          <p:grpSpPr bwMode="auto">
            <a:xfrm flipH="1" flipV="1">
              <a:off x="1632" y="2496"/>
              <a:ext cx="1008" cy="192"/>
              <a:chOff x="1632" y="480"/>
              <a:chExt cx="1008" cy="192"/>
            </a:xfrm>
            <a:grpFill/>
          </p:grpSpPr>
          <p:grpSp>
            <p:nvGrpSpPr>
              <p:cNvPr id="20" name="Group 138"/>
              <p:cNvGrpSpPr>
                <a:grpSpLocks/>
              </p:cNvGrpSpPr>
              <p:nvPr/>
            </p:nvGrpSpPr>
            <p:grpSpPr bwMode="auto">
              <a:xfrm>
                <a:off x="1632" y="480"/>
                <a:ext cx="1008" cy="192"/>
                <a:chOff x="1632" y="432"/>
                <a:chExt cx="1008" cy="192"/>
              </a:xfrm>
              <a:grpFill/>
            </p:grpSpPr>
            <p:sp>
              <p:nvSpPr>
                <p:cNvPr id="15382" name="Freeform 139"/>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grpFill/>
                <a:ln w="9525">
                  <a:solidFill>
                    <a:schemeClr val="tx1"/>
                  </a:solidFill>
                  <a:round/>
                  <a:headEnd/>
                  <a:tailEnd/>
                </a:ln>
              </p:spPr>
              <p:txBody>
                <a:bodyPr/>
                <a:lstStyle/>
                <a:p>
                  <a:endParaRPr lang="en-US">
                    <a:latin typeface="+mn-lt"/>
                  </a:endParaRPr>
                </a:p>
              </p:txBody>
            </p:sp>
            <p:sp>
              <p:nvSpPr>
                <p:cNvPr id="15383" name="Rectangle 140"/>
                <p:cNvSpPr>
                  <a:spLocks noChangeArrowheads="1"/>
                </p:cNvSpPr>
                <p:nvPr/>
              </p:nvSpPr>
              <p:spPr bwMode="auto">
                <a:xfrm>
                  <a:off x="1632" y="576"/>
                  <a:ext cx="1008" cy="48"/>
                </a:xfrm>
                <a:prstGeom prst="rect">
                  <a:avLst/>
                </a:prstGeom>
                <a:grpFill/>
                <a:ln w="9525">
                  <a:noFill/>
                  <a:miter lim="800000"/>
                  <a:headEnd/>
                  <a:tailEnd/>
                </a:ln>
              </p:spPr>
              <p:txBody>
                <a:bodyPr wrap="none" anchor="ctr"/>
                <a:lstStyle/>
                <a:p>
                  <a:endParaRPr lang="en-US">
                    <a:latin typeface="+mn-lt"/>
                  </a:endParaRPr>
                </a:p>
              </p:txBody>
            </p:sp>
          </p:grpSp>
          <p:sp>
            <p:nvSpPr>
              <p:cNvPr id="15380" name="Line 141"/>
              <p:cNvSpPr>
                <a:spLocks noChangeShapeType="1"/>
              </p:cNvSpPr>
              <p:nvPr/>
            </p:nvSpPr>
            <p:spPr bwMode="auto">
              <a:xfrm>
                <a:off x="1632" y="624"/>
                <a:ext cx="0" cy="48"/>
              </a:xfrm>
              <a:prstGeom prst="line">
                <a:avLst/>
              </a:prstGeom>
              <a:grpFill/>
              <a:ln w="9525">
                <a:solidFill>
                  <a:schemeClr val="tx1"/>
                </a:solidFill>
                <a:round/>
                <a:headEnd/>
                <a:tailEnd/>
              </a:ln>
            </p:spPr>
            <p:txBody>
              <a:bodyPr/>
              <a:lstStyle/>
              <a:p>
                <a:endParaRPr lang="en-US">
                  <a:latin typeface="+mn-lt"/>
                </a:endParaRPr>
              </a:p>
            </p:txBody>
          </p:sp>
          <p:sp>
            <p:nvSpPr>
              <p:cNvPr id="15381" name="Line 142"/>
              <p:cNvSpPr>
                <a:spLocks noChangeShapeType="1"/>
              </p:cNvSpPr>
              <p:nvPr/>
            </p:nvSpPr>
            <p:spPr bwMode="auto">
              <a:xfrm>
                <a:off x="2640" y="624"/>
                <a:ext cx="0" cy="48"/>
              </a:xfrm>
              <a:prstGeom prst="line">
                <a:avLst/>
              </a:prstGeom>
              <a:grpFill/>
              <a:ln w="9525">
                <a:solidFill>
                  <a:schemeClr val="tx1"/>
                </a:solidFill>
                <a:round/>
                <a:headEnd/>
                <a:tailEnd/>
              </a:ln>
            </p:spPr>
            <p:txBody>
              <a:bodyPr/>
              <a:lstStyle/>
              <a:p>
                <a:endParaRPr lang="en-US">
                  <a:latin typeface="+mn-lt"/>
                </a:endParaRPr>
              </a:p>
            </p:txBody>
          </p:sp>
        </p:grpSp>
        <p:grpSp>
          <p:nvGrpSpPr>
            <p:cNvPr id="21" name="Group 143"/>
            <p:cNvGrpSpPr>
              <a:grpSpLocks/>
            </p:cNvGrpSpPr>
            <p:nvPr/>
          </p:nvGrpSpPr>
          <p:grpSpPr bwMode="auto">
            <a:xfrm>
              <a:off x="831" y="1536"/>
              <a:ext cx="849" cy="384"/>
              <a:chOff x="783" y="1824"/>
              <a:chExt cx="849" cy="384"/>
            </a:xfrm>
            <a:grpFill/>
          </p:grpSpPr>
          <p:sp>
            <p:nvSpPr>
              <p:cNvPr id="15376" name="Rectangle 144"/>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15377" name="Line 145"/>
              <p:cNvSpPr>
                <a:spLocks noChangeShapeType="1"/>
              </p:cNvSpPr>
              <p:nvPr/>
            </p:nvSpPr>
            <p:spPr bwMode="auto">
              <a:xfrm>
                <a:off x="1344" y="2016"/>
                <a:ext cx="240" cy="0"/>
              </a:xfrm>
              <a:prstGeom prst="line">
                <a:avLst/>
              </a:prstGeom>
              <a:grpFill/>
              <a:ln w="38100">
                <a:solidFill>
                  <a:schemeClr val="tx1"/>
                </a:solidFill>
                <a:round/>
                <a:headEnd/>
                <a:tailEnd type="stealth" w="med" len="med"/>
              </a:ln>
            </p:spPr>
            <p:txBody>
              <a:bodyPr/>
              <a:lstStyle/>
              <a:p>
                <a:endParaRPr lang="en-US">
                  <a:latin typeface="+mn-lt"/>
                </a:endParaRPr>
              </a:p>
            </p:txBody>
          </p:sp>
          <p:sp>
            <p:nvSpPr>
              <p:cNvPr id="15378" name="Text Box 146"/>
              <p:cNvSpPr txBox="1">
                <a:spLocks noChangeArrowheads="1"/>
              </p:cNvSpPr>
              <p:nvPr/>
            </p:nvSpPr>
            <p:spPr bwMode="auto">
              <a:xfrm>
                <a:off x="783" y="1872"/>
                <a:ext cx="624" cy="252"/>
              </a:xfrm>
              <a:prstGeom prst="rect">
                <a:avLst/>
              </a:prstGeom>
              <a:noFill/>
              <a:ln w="9525">
                <a:noFill/>
                <a:miter lim="800000"/>
                <a:headEnd/>
                <a:tailEnd/>
              </a:ln>
            </p:spPr>
            <p:txBody>
              <a:bodyPr wrap="none">
                <a:spAutoFit/>
              </a:bodyPr>
              <a:lstStyle/>
              <a:p>
                <a:pPr algn="r"/>
                <a:r>
                  <a:rPr lang="en-US" sz="2000" dirty="0" err="1">
                    <a:latin typeface="+mn-lt"/>
                  </a:rPr>
                  <a:t>Reg</a:t>
                </a:r>
                <a:r>
                  <a:rPr lang="en-US" sz="2000" dirty="0">
                    <a:latin typeface="+mn-lt"/>
                  </a:rPr>
                  <a:t>[SP]</a:t>
                </a:r>
              </a:p>
            </p:txBody>
          </p:sp>
        </p:grpSp>
      </p:grpSp>
      <p:sp>
        <p:nvSpPr>
          <p:cNvPr id="15367" name="Line 147"/>
          <p:cNvSpPr>
            <a:spLocks noChangeShapeType="1"/>
          </p:cNvSpPr>
          <p:nvPr/>
        </p:nvSpPr>
        <p:spPr bwMode="auto">
          <a:xfrm>
            <a:off x="8610600" y="1598613"/>
            <a:ext cx="0" cy="2590800"/>
          </a:xfrm>
          <a:prstGeom prst="line">
            <a:avLst/>
          </a:prstGeom>
          <a:noFill/>
          <a:ln w="76200">
            <a:solidFill>
              <a:schemeClr val="tx1"/>
            </a:solidFill>
            <a:round/>
            <a:headEnd/>
            <a:tailEnd type="stealth" w="med" len="med"/>
          </a:ln>
        </p:spPr>
        <p:txBody>
          <a:bodyPr>
            <a:spAutoFit/>
          </a:bodyPr>
          <a:lstStyle/>
          <a:p>
            <a:endParaRPr lang="en-US">
              <a:latin typeface="+mn-lt"/>
            </a:endParaRPr>
          </a:p>
        </p:txBody>
      </p:sp>
      <p:sp>
        <p:nvSpPr>
          <p:cNvPr id="15368" name="Text Box 148"/>
          <p:cNvSpPr txBox="1">
            <a:spLocks noChangeArrowheads="1"/>
          </p:cNvSpPr>
          <p:nvPr/>
        </p:nvSpPr>
        <p:spPr bwMode="auto">
          <a:xfrm>
            <a:off x="8150225" y="4252913"/>
            <a:ext cx="739305" cy="369332"/>
          </a:xfrm>
          <a:prstGeom prst="rect">
            <a:avLst/>
          </a:prstGeom>
          <a:noFill/>
          <a:ln w="9525">
            <a:noFill/>
            <a:miter lim="800000"/>
            <a:headEnd/>
            <a:tailEnd/>
          </a:ln>
        </p:spPr>
        <p:txBody>
          <a:bodyPr wrap="none">
            <a:spAutoFit/>
          </a:bodyPr>
          <a:lstStyle/>
          <a:p>
            <a:r>
              <a:rPr lang="en-US">
                <a:latin typeface="+mn-lt"/>
              </a:rPr>
              <a:t>PUSH</a:t>
            </a:r>
          </a:p>
        </p:txBody>
      </p:sp>
      <p:sp>
        <p:nvSpPr>
          <p:cNvPr id="15369" name="Text Box 149"/>
          <p:cNvSpPr txBox="1">
            <a:spLocks noChangeArrowheads="1"/>
          </p:cNvSpPr>
          <p:nvPr/>
        </p:nvSpPr>
        <p:spPr bwMode="auto">
          <a:xfrm>
            <a:off x="6246813" y="1146175"/>
            <a:ext cx="1978555" cy="338554"/>
          </a:xfrm>
          <a:prstGeom prst="rect">
            <a:avLst/>
          </a:prstGeom>
          <a:noFill/>
          <a:ln w="9525">
            <a:noFill/>
            <a:miter lim="800000"/>
            <a:headEnd/>
            <a:tailEnd/>
          </a:ln>
        </p:spPr>
        <p:txBody>
          <a:bodyPr wrap="none">
            <a:spAutoFit/>
          </a:bodyPr>
          <a:lstStyle/>
          <a:p>
            <a:r>
              <a:rPr lang="en-US" sz="1600" dirty="0">
                <a:latin typeface="+mn-lt"/>
              </a:rPr>
              <a:t>LOWER ADDRESSES</a:t>
            </a:r>
          </a:p>
        </p:txBody>
      </p:sp>
      <p:sp>
        <p:nvSpPr>
          <p:cNvPr id="15370" name="Text Box 150"/>
          <p:cNvSpPr txBox="1">
            <a:spLocks noChangeArrowheads="1"/>
          </p:cNvSpPr>
          <p:nvPr/>
        </p:nvSpPr>
        <p:spPr bwMode="auto">
          <a:xfrm>
            <a:off x="6186488" y="4956175"/>
            <a:ext cx="2009775" cy="336550"/>
          </a:xfrm>
          <a:prstGeom prst="rect">
            <a:avLst/>
          </a:prstGeom>
          <a:noFill/>
          <a:ln w="9525">
            <a:noFill/>
            <a:miter lim="800000"/>
            <a:headEnd/>
            <a:tailEnd/>
          </a:ln>
        </p:spPr>
        <p:txBody>
          <a:bodyPr wrap="none">
            <a:spAutoFit/>
          </a:bodyPr>
          <a:lstStyle/>
          <a:p>
            <a:r>
              <a:rPr lang="en-US" sz="1600">
                <a:latin typeface="+mn-lt"/>
              </a:rPr>
              <a:t>HIGHER ADDRESSES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dissolv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dissolv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dissolve">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dissolve">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dissolve">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dissolve">
                                      <p:cBhvr>
                                        <p:cTn id="37" dur="500"/>
                                        <p:tgtEl>
                                          <p:spTgt spid="26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74869"/>
                                        </p:tgtEl>
                                        <p:attrNameLst>
                                          <p:attrName>style.visibility</p:attrName>
                                        </p:attrNameLst>
                                      </p:cBhvr>
                                      <p:to>
                                        <p:strVal val="visible"/>
                                      </p:to>
                                    </p:set>
                                    <p:animEffect transition="in" filter="dissolve">
                                      <p:cBhvr>
                                        <p:cTn id="42" dur="500"/>
                                        <p:tgtEl>
                                          <p:spTgt spid="67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p:bldP spid="674869" grpId="0" animBg="1"/>
    </p:bld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11477</TotalTime>
  <Words>3058</Words>
  <Application>Microsoft Macintosh PowerPoint</Application>
  <PresentationFormat>On-screen Show (4:3)</PresentationFormat>
  <Paragraphs>454</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Bookman Old Style</vt:lpstr>
      <vt:lpstr>Calibri</vt:lpstr>
      <vt:lpstr>Comic Sans MS</vt:lpstr>
      <vt:lpstr>Consolas</vt:lpstr>
      <vt:lpstr>Courier New</vt:lpstr>
      <vt:lpstr>Gill Sans MT</vt:lpstr>
      <vt:lpstr>Tekton Pro</vt:lpstr>
      <vt:lpstr>Trebuchet MS</vt:lpstr>
      <vt:lpstr>Wingdings</vt:lpstr>
      <vt:lpstr>Office Theme</vt:lpstr>
      <vt:lpstr>Procedures &amp; Stacks</vt:lpstr>
      <vt:lpstr>Procedures: A Software Abstraction</vt:lpstr>
      <vt:lpstr>Implementing Procedures</vt:lpstr>
      <vt:lpstr>Procedure Calling Convention</vt:lpstr>
      <vt:lpstr>Procedure Linkage: First Try</vt:lpstr>
      <vt:lpstr>Procedure Storage Needs</vt:lpstr>
      <vt:lpstr>Activation Records</vt:lpstr>
      <vt:lpstr>Insight (ca. 1960): We Need a Stack!</vt:lpstr>
      <vt:lpstr>Stack Implementation</vt:lpstr>
      <vt:lpstr>Stack Management Macros</vt:lpstr>
      <vt:lpstr>Fun with Stacks</vt:lpstr>
      <vt:lpstr>Solving Procedure Linkage Problems</vt:lpstr>
      <vt:lpstr>Stack Frames as Activation Records</vt:lpstr>
      <vt:lpstr>Stack Frame Details</vt:lpstr>
      <vt:lpstr>Argument Order &amp; BP Usage</vt:lpstr>
      <vt:lpstr>Procedure Linkage: The Contract</vt:lpstr>
      <vt:lpstr>Procedure Linkage Templates</vt:lpstr>
      <vt:lpstr>Putting It All Together: Factorial</vt:lpstr>
      <vt:lpstr>Recursion?</vt:lpstr>
      <vt:lpstr>Stack Detective</vt:lpstr>
      <vt:lpstr>Summary of Dedicated Registers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Terman</dc:creator>
  <cp:lastModifiedBy>Christopher J Terman</cp:lastModifiedBy>
  <cp:revision>413</cp:revision>
  <cp:lastPrinted>2015-03-12T16:03:58Z</cp:lastPrinted>
  <dcterms:created xsi:type="dcterms:W3CDTF">2010-02-03T13:36:01Z</dcterms:created>
  <dcterms:modified xsi:type="dcterms:W3CDTF">2022-12-10T16:11:54Z</dcterms:modified>
</cp:coreProperties>
</file>