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2" r:id="rId2"/>
    <p:sldId id="258" r:id="rId3"/>
    <p:sldId id="259" r:id="rId4"/>
    <p:sldId id="260" r:id="rId5"/>
    <p:sldId id="261" r:id="rId6"/>
    <p:sldId id="262" r:id="rId7"/>
    <p:sldId id="29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9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F"/>
    <a:srgbClr val="FFC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1"/>
    <p:restoredTop sz="93946"/>
  </p:normalViewPr>
  <p:slideViewPr>
    <p:cSldViewPr showGuides="1">
      <p:cViewPr varScale="1">
        <p:scale>
          <a:sx n="115" d="100"/>
          <a:sy n="115" d="100"/>
        </p:scale>
        <p:origin x="1112" y="20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D2300F-3CD4-6342-AE40-B265C2AE0102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3B6318-32DA-5F49-9FE4-119443889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2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0386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43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76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74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https://openclipart.org/detail/227246/cash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898CE5-9906-AE47-8F88-07FCF0E84659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066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8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97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7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011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023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2AE709-6FC0-4A4B-8553-0F5557F7C19D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6148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https://openclipart.org/detail/161629/go-go-sumo-sumo-1859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DB61F8-1835-4A4B-8E01-2DEA02FD67F1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798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openclipart.org</a:t>
            </a:r>
            <a:r>
              <a:rPr lang="en-US" dirty="0"/>
              <a:t>/detail/403/turkey</a:t>
            </a:r>
          </a:p>
          <a:p>
            <a:r>
              <a:rPr lang="en-US" dirty="0"/>
              <a:t>https://</a:t>
            </a:r>
            <a:r>
              <a:rPr lang="en-US" dirty="0" err="1"/>
              <a:t>openclipart.org</a:t>
            </a:r>
            <a:r>
              <a:rPr lang="en-US" dirty="0"/>
              <a:t>/detail/1252/turkey</a:t>
            </a:r>
          </a:p>
          <a:p>
            <a:r>
              <a:rPr lang="en-US" dirty="0"/>
              <a:t>https://</a:t>
            </a:r>
            <a:r>
              <a:rPr lang="en-US" dirty="0" err="1"/>
              <a:t>openclipart.org</a:t>
            </a:r>
            <a:r>
              <a:rPr lang="en-US" dirty="0"/>
              <a:t>/detail/1025/turkey-platter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1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408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82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94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14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75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1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https://openclipart.org/detail/27848/y-semaphore</a:t>
            </a:r>
          </a:p>
          <a:p>
            <a:r>
              <a:rPr lang="en-US" altLang="en-US"/>
              <a:t>https://en.wikipedia.org/wiki/Edsger_W._Dijkstra#/media/File:EdsgerDijkstra.jpg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B0DB3EB-7155-8D42-A91E-A77BAAB0CEB9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403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0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07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4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8B5A575-BC65-ED48-AF2C-E095E138531B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5EBB18B-A1C3-FD47-9824-8062109EE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61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B034DFA-D3B0-4245-B4A3-C6AFE21B3D1C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6752326-8BA9-E44C-9306-956B2CFB9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1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DA68F55-1A69-1644-A34E-702C278EFBD1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FFA82A5-6237-EB42-843F-A00FBEC49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92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0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2D49A7E-A97A-754E-9F99-58149386D698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8E5215D-0263-A64F-878E-0CBB93EB1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4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35EBDA2-ADB0-9349-BFB4-D91B855B6AFF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25F4C09-E8D7-D741-8569-C2673376C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910BB3-4159-A342-9269-66D1368FA486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7512E7A-2F0E-3242-9969-48BCD9BCE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3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5AFDD19A-22AD-2348-BE81-400B0A897CB5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434CC41-A98C-F248-BB68-84CB2E96D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5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9DDF187-343C-6049-BDA3-4E2E977020B1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5D376B37-C581-D041-B41A-3E3436126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8BCA923-6D7F-5247-BE00-6D16E32C30F4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D945E4C-86EC-C042-8065-B39C94A559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F48C1BA-72AD-3E42-A2CF-AE50F6D19BC8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81568C30-E4F1-8E40-81EF-6B909D0DA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8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D7548A1-781D-BE46-AF83-BD4DF9E45AED}" type="datetime1">
              <a:rPr lang="en-US" altLang="en-US"/>
              <a:pPr/>
              <a:t>12/10/22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221227-AF26-5E42-8C6E-258DD4EF15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3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Concurrency &amp; Synchronization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B45DE6DE-696F-CA46-F9A4-8BB29EBE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712" y="4824680"/>
            <a:ext cx="38122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sz="2000" dirty="0">
                <a:latin typeface="Bookman Old Style" charset="0"/>
              </a:rPr>
              <a:t>Synchronization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x-none" sz="2000" dirty="0">
                <a:latin typeface="Bookman Old Style" charset="0"/>
              </a:rPr>
              <a:t>For resource allocation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x-none" sz="2000" dirty="0">
                <a:latin typeface="Bookman Old Style" charset="0"/>
              </a:rPr>
              <a:t>For mutual exclusion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x-none" sz="2000" dirty="0">
                <a:latin typeface="Bookman Old Style" charset="0"/>
              </a:rPr>
              <a:t>Deadlock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92484-C1B2-F419-7F25-F6913734396E}"/>
              </a:ext>
            </a:extLst>
          </p:cNvPr>
          <p:cNvGrpSpPr/>
          <p:nvPr/>
        </p:nvGrpSpPr>
        <p:grpSpPr>
          <a:xfrm>
            <a:off x="2402888" y="1371600"/>
            <a:ext cx="4343400" cy="3022600"/>
            <a:chOff x="2133600" y="1143000"/>
            <a:chExt cx="4800600" cy="3327400"/>
          </a:xfrm>
        </p:grpSpPr>
        <p:grpSp>
          <p:nvGrpSpPr>
            <p:cNvPr id="6" name="Group 661">
              <a:extLst>
                <a:ext uri="{FF2B5EF4-FFF2-40B4-BE49-F238E27FC236}">
                  <a16:creationId xmlns:a16="http://schemas.microsoft.com/office/drawing/2014/main" id="{95AB0937-4E92-CD93-61FA-92708D4BB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8700" y="1347788"/>
              <a:ext cx="1081088" cy="657225"/>
              <a:chOff x="3889" y="912"/>
              <a:chExt cx="940" cy="572"/>
            </a:xfrm>
          </p:grpSpPr>
          <p:pic>
            <p:nvPicPr>
              <p:cNvPr id="12" name="Picture 653" descr="pe03826_">
                <a:extLst>
                  <a:ext uri="{FF2B5EF4-FFF2-40B4-BE49-F238E27FC236}">
                    <a16:creationId xmlns:a16="http://schemas.microsoft.com/office/drawing/2014/main" id="{9015AB2A-88C4-35EC-2506-4EF1CDC113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" y="912"/>
                <a:ext cx="65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54" descr="pe03826_">
                <a:extLst>
                  <a:ext uri="{FF2B5EF4-FFF2-40B4-BE49-F238E27FC236}">
                    <a16:creationId xmlns:a16="http://schemas.microsoft.com/office/drawing/2014/main" id="{CA78CA52-4268-A649-07F5-694583A31A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5" y="1008"/>
                <a:ext cx="65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55" descr="pe03826_">
                <a:extLst>
                  <a:ext uri="{FF2B5EF4-FFF2-40B4-BE49-F238E27FC236}">
                    <a16:creationId xmlns:a16="http://schemas.microsoft.com/office/drawing/2014/main" id="{35E70C6F-AD64-1FD0-6899-7CAB75A5F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" y="1104"/>
                <a:ext cx="65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56" descr="pe03826_">
                <a:extLst>
                  <a:ext uri="{FF2B5EF4-FFF2-40B4-BE49-F238E27FC236}">
                    <a16:creationId xmlns:a16="http://schemas.microsoft.com/office/drawing/2014/main" id="{0E72A413-891F-A199-26E1-E4154C25F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7" y="1200"/>
                <a:ext cx="65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657" descr="Hans">
              <a:extLst>
                <a:ext uri="{FF2B5EF4-FFF2-40B4-BE49-F238E27FC236}">
                  <a16:creationId xmlns:a16="http://schemas.microsoft.com/office/drawing/2014/main" id="{6DA0B73F-3EC2-69E5-233A-588E96491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263" y="2005013"/>
              <a:ext cx="1482725" cy="2465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58" descr="Franz">
              <a:extLst>
                <a:ext uri="{FF2B5EF4-FFF2-40B4-BE49-F238E27FC236}">
                  <a16:creationId xmlns:a16="http://schemas.microsoft.com/office/drawing/2014/main" id="{7A445F43-3AD0-D161-2A30-31C1289A9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313" y="2044700"/>
              <a:ext cx="1265237" cy="242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659">
              <a:extLst>
                <a:ext uri="{FF2B5EF4-FFF2-40B4-BE49-F238E27FC236}">
                  <a16:creationId xmlns:a16="http://schemas.microsoft.com/office/drawing/2014/main" id="{683B7971-212E-D264-A19A-1E0764E8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1143000"/>
              <a:ext cx="1489075" cy="1120775"/>
            </a:xfrm>
            <a:prstGeom prst="cloudCallout">
              <a:avLst>
                <a:gd name="adj1" fmla="val -56097"/>
                <a:gd name="adj2" fmla="val 3923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400"/>
            </a:p>
          </p:txBody>
        </p:sp>
        <p:sp>
          <p:nvSpPr>
            <p:cNvPr id="10" name="AutoShape 660">
              <a:extLst>
                <a:ext uri="{FF2B5EF4-FFF2-40B4-BE49-F238E27FC236}">
                  <a16:creationId xmlns:a16="http://schemas.microsoft.com/office/drawing/2014/main" id="{E6BF8A99-61AF-7C73-CF08-E600D15F8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143000"/>
              <a:ext cx="1435100" cy="1120775"/>
            </a:xfrm>
            <a:prstGeom prst="cloudCallout">
              <a:avLst>
                <a:gd name="adj1" fmla="val 58736"/>
                <a:gd name="adj2" fmla="val 38718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400"/>
            </a:p>
          </p:txBody>
        </p:sp>
        <p:pic>
          <p:nvPicPr>
            <p:cNvPr id="11" name="Picture 1" descr="gogo-sumosumo1859-800px.png">
              <a:extLst>
                <a:ext uri="{FF2B5EF4-FFF2-40B4-BE49-F238E27FC236}">
                  <a16:creationId xmlns:a16="http://schemas.microsoft.com/office/drawing/2014/main" id="{09686131-DF99-1F99-B4BA-F597F4B5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143000"/>
              <a:ext cx="7620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65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01900"/>
            <a:ext cx="7848600" cy="4051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Q: What  keeps  PRODUCER  from  putting  N+1 characters </a:t>
            </a:r>
            <a:b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into  the  N-character  buffer? 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sz="1800" dirty="0">
              <a:latin typeface="+mj-lt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4578" name="Group 4"/>
          <p:cNvGrpSpPr>
            <a:grpSpLocks/>
          </p:cNvGrpSpPr>
          <p:nvPr/>
        </p:nvGrpSpPr>
        <p:grpSpPr bwMode="auto">
          <a:xfrm>
            <a:off x="2922588" y="1330325"/>
            <a:ext cx="3529012" cy="685800"/>
            <a:chOff x="657" y="961"/>
            <a:chExt cx="2223" cy="432"/>
          </a:xfrm>
        </p:grpSpPr>
        <p:grpSp>
          <p:nvGrpSpPr>
            <p:cNvPr id="24600" name="Group 5"/>
            <p:cNvGrpSpPr>
              <a:grpSpLocks/>
            </p:cNvGrpSpPr>
            <p:nvPr/>
          </p:nvGrpSpPr>
          <p:grpSpPr bwMode="auto">
            <a:xfrm>
              <a:off x="657" y="961"/>
              <a:ext cx="432" cy="432"/>
              <a:chOff x="732" y="868"/>
              <a:chExt cx="574" cy="568"/>
            </a:xfrm>
          </p:grpSpPr>
          <p:sp>
            <p:nvSpPr>
              <p:cNvPr id="22559" name="Oval 6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rgbClr val="FCD5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560" name="Rectangle 7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186" cy="356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</a:t>
                </a:r>
                <a:endParaRPr lang="en-US" sz="28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601" name="Group 8"/>
            <p:cNvGrpSpPr>
              <a:grpSpLocks/>
            </p:cNvGrpSpPr>
            <p:nvPr/>
          </p:nvGrpSpPr>
          <p:grpSpPr bwMode="auto">
            <a:xfrm>
              <a:off x="2448" y="961"/>
              <a:ext cx="432" cy="432"/>
              <a:chOff x="3030" y="868"/>
              <a:chExt cx="574" cy="568"/>
            </a:xfrm>
          </p:grpSpPr>
          <p:sp>
            <p:nvSpPr>
              <p:cNvPr id="22557" name="Oval 9"/>
              <p:cNvSpPr>
                <a:spLocks noChangeArrowheads="1"/>
              </p:cNvSpPr>
              <p:nvPr/>
            </p:nvSpPr>
            <p:spPr bwMode="auto">
              <a:xfrm>
                <a:off x="3030" y="868"/>
                <a:ext cx="574" cy="56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558" name="Rectangle 10"/>
              <p:cNvSpPr>
                <a:spLocks noChangeArrowheads="1"/>
              </p:cNvSpPr>
              <p:nvPr/>
            </p:nvSpPr>
            <p:spPr bwMode="auto">
              <a:xfrm>
                <a:off x="3209" y="990"/>
                <a:ext cx="222" cy="35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endParaRPr lang="en-US" sz="2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2554" name="AutoShape 11"/>
            <p:cNvSpPr>
              <a:spLocks noChangeArrowheads="1"/>
            </p:cNvSpPr>
            <p:nvPr/>
          </p:nvSpPr>
          <p:spPr bwMode="auto">
            <a:xfrm>
              <a:off x="1296" y="961"/>
              <a:ext cx="960" cy="432"/>
            </a:xfrm>
            <a:prstGeom prst="roundRect">
              <a:avLst>
                <a:gd name="adj" fmla="val 18495"/>
              </a:avLst>
            </a:prstGeom>
            <a:solidFill>
              <a:srgbClr val="CC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N-character</a:t>
              </a:r>
              <a:b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FIFO buffer </a:t>
              </a:r>
              <a:endParaRPr lang="en-US" sz="1600" dirty="0">
                <a:latin typeface="+mj-lt"/>
                <a:ea typeface="ＭＳ Ｐゴシック" charset="0"/>
                <a:cs typeface="ＭＳ Ｐゴシック" charset="0"/>
              </a:endParaRPr>
            </a:p>
            <a:p>
              <a:pPr eaLnBrk="0" hangingPunct="0">
                <a:defRPr/>
              </a:pPr>
              <a:endParaRPr lang="en-US" sz="1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5" name="Line 12"/>
            <p:cNvSpPr>
              <a:spLocks noChangeShapeType="1"/>
            </p:cNvSpPr>
            <p:nvPr/>
          </p:nvSpPr>
          <p:spPr bwMode="auto">
            <a:xfrm>
              <a:off x="1089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6" name="Line 13"/>
            <p:cNvSpPr>
              <a:spLocks noChangeShapeType="1"/>
            </p:cNvSpPr>
            <p:nvPr/>
          </p:nvSpPr>
          <p:spPr bwMode="auto">
            <a:xfrm>
              <a:off x="2256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6204" name="Text Box 28"/>
          <p:cNvSpPr txBox="1">
            <a:spLocks noChangeArrowheads="1"/>
          </p:cNvSpPr>
          <p:nvPr/>
        </p:nvSpPr>
        <p:spPr bwMode="auto">
          <a:xfrm>
            <a:off x="609600" y="3257550"/>
            <a:ext cx="168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A:  Nothing.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092200" y="4572000"/>
            <a:ext cx="3403600" cy="1162050"/>
            <a:chOff x="688" y="2880"/>
            <a:chExt cx="2144" cy="732"/>
          </a:xfrm>
        </p:grpSpPr>
        <p:grpSp>
          <p:nvGrpSpPr>
            <p:cNvPr id="24584" name="Group 17"/>
            <p:cNvGrpSpPr>
              <a:grpSpLocks/>
            </p:cNvGrpSpPr>
            <p:nvPr/>
          </p:nvGrpSpPr>
          <p:grpSpPr bwMode="auto">
            <a:xfrm>
              <a:off x="1184" y="3228"/>
              <a:ext cx="1008" cy="384"/>
              <a:chOff x="957" y="2946"/>
              <a:chExt cx="1008" cy="384"/>
            </a:xfrm>
          </p:grpSpPr>
          <p:sp>
            <p:nvSpPr>
              <p:cNvPr id="946194" name="AutoShape 18"/>
              <p:cNvSpPr>
                <a:spLocks noChangeArrowheads="1"/>
              </p:cNvSpPr>
              <p:nvPr/>
            </p:nvSpPr>
            <p:spPr bwMode="auto">
              <a:xfrm>
                <a:off x="957" y="2946"/>
                <a:ext cx="1008" cy="384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</a:endParaRPr>
              </a:p>
            </p:txBody>
          </p:sp>
          <p:sp>
            <p:nvSpPr>
              <p:cNvPr id="22540" name="Rectangle 20"/>
              <p:cNvSpPr>
                <a:spLocks noChangeArrowheads="1"/>
              </p:cNvSpPr>
              <p:nvPr/>
            </p:nvSpPr>
            <p:spPr bwMode="auto">
              <a:xfrm>
                <a:off x="957" y="3053"/>
                <a:ext cx="100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send</a:t>
                </a:r>
                <a:r>
                  <a:rPr lang="en-US" sz="2000" baseline="-25000" dirty="0" err="1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 ≺ </a:t>
                </a:r>
                <a:r>
                  <a:rPr lang="en-US" sz="2000" dirty="0" err="1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r>
                  <a:rPr lang="en-US" sz="2000" baseline="-25000" dirty="0" err="1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i</a:t>
                </a:r>
                <a:r>
                  <a:rPr lang="en-US" sz="2000" baseline="-25000" dirty="0">
                    <a:latin typeface="+mj-lt"/>
                    <a:ea typeface="ＭＳ Ｐゴシック" charset="0"/>
                    <a:cs typeface="ＭＳ Ｐゴシック" charset="0"/>
                  </a:rPr>
                  <a:t> </a:t>
                </a:r>
              </a:p>
            </p:txBody>
          </p:sp>
        </p:grpSp>
        <p:sp>
          <p:nvSpPr>
            <p:cNvPr id="22537" name="Text Box 29"/>
            <p:cNvSpPr txBox="1">
              <a:spLocks noChangeArrowheads="1"/>
            </p:cNvSpPr>
            <p:nvPr/>
          </p:nvSpPr>
          <p:spPr bwMode="auto">
            <a:xfrm>
              <a:off x="688" y="2880"/>
              <a:ext cx="2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Bookman Old Style" charset="0"/>
                </a:rPr>
                <a:t>WHAT we’</a:t>
              </a:r>
              <a:r>
                <a:rPr lang="en-US" altLang="ja-JP" sz="2000">
                  <a:latin typeface="Bookman Old Style" charset="0"/>
                </a:rPr>
                <a:t>ve got thus far:</a:t>
              </a:r>
              <a:endParaRPr lang="en-US" altLang="en-US" sz="2000">
                <a:latin typeface="Bookman Old Style" charset="0"/>
              </a:endParaRPr>
            </a:p>
          </p:txBody>
        </p:sp>
      </p:grpSp>
      <p:sp>
        <p:nvSpPr>
          <p:cNvPr id="946209" name="Text Box 33"/>
          <p:cNvSpPr txBox="1">
            <a:spLocks noChangeArrowheads="1"/>
          </p:cNvSpPr>
          <p:nvPr/>
        </p:nvSpPr>
        <p:spPr bwMode="auto">
          <a:xfrm>
            <a:off x="671513" y="3733800"/>
            <a:ext cx="256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cs typeface="ＭＳ Ｐゴシック" charset="0"/>
              </a:rPr>
              <a:t>Result:  OVERFLOW.</a:t>
            </a:r>
            <a:endParaRPr lang="en-US" dirty="0">
              <a:latin typeface="+mj-lt"/>
              <a:cs typeface="ＭＳ Ｐゴシック" charset="0"/>
            </a:endParaRPr>
          </a:p>
        </p:txBody>
      </p:sp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Flow Control Problems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1600" y="4582295"/>
            <a:ext cx="2757487" cy="1209675"/>
            <a:chOff x="5181600" y="4582295"/>
            <a:chExt cx="2757487" cy="1209675"/>
          </a:xfrm>
        </p:grpSpPr>
        <p:sp>
          <p:nvSpPr>
            <p:cNvPr id="946191" name="AutoShape 15"/>
            <p:cNvSpPr>
              <a:spLocks noChangeArrowheads="1"/>
            </p:cNvSpPr>
            <p:nvPr/>
          </p:nvSpPr>
          <p:spPr bwMode="auto">
            <a:xfrm>
              <a:off x="5703887" y="5182370"/>
              <a:ext cx="1778000" cy="609600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22545" name="Text Box 30"/>
            <p:cNvSpPr txBox="1">
              <a:spLocks noChangeArrowheads="1"/>
            </p:cNvSpPr>
            <p:nvPr/>
          </p:nvSpPr>
          <p:spPr bwMode="auto">
            <a:xfrm>
              <a:off x="5181600" y="4582295"/>
              <a:ext cx="2757487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j-lt"/>
                </a:rPr>
                <a:t>WHAT we still need:</a:t>
              </a:r>
              <a:endParaRPr lang="en-US" sz="2000" dirty="0">
                <a:latin typeface="+mj-lt"/>
              </a:endParaRPr>
            </a:p>
            <a:p>
              <a:pPr eaLnBrk="1" hangingPunct="1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5703887" y="5298947"/>
              <a:ext cx="1778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rcv</a:t>
              </a:r>
              <a:r>
                <a:rPr lang="en-US" sz="2000" baseline="-25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send</a:t>
              </a:r>
              <a:r>
                <a:rPr lang="en-US" sz="2000" baseline="-25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i+N</a:t>
              </a:r>
              <a:r>
                <a:rPr lang="en-US" sz="2000" baseline="-25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204" grpId="0" autoUpdateAnimBg="0"/>
      <p:bldP spid="9462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5791200"/>
            <a:ext cx="8001000" cy="914400"/>
          </a:xfrm>
        </p:spPr>
        <p:txBody>
          <a:bodyPr/>
          <a:lstStyle/>
          <a:p>
            <a:pPr marL="3175" indent="-3175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latin typeface="Bookman Old Style" charset="0"/>
              </a:rPr>
              <a:t>Resources managed by semaphore:  characters in FIFO, spaces in FIFO. Works with single producer, consumer.   But what about multiple producers and consumers?</a:t>
            </a:r>
          </a:p>
          <a:p>
            <a:pPr marL="3175" indent="-3175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sp>
        <p:nvSpPr>
          <p:cNvPr id="25602" name="AutoShape 4"/>
          <p:cNvSpPr>
            <a:spLocks noChangeArrowheads="1"/>
          </p:cNvSpPr>
          <p:nvPr/>
        </p:nvSpPr>
        <p:spPr bwMode="auto">
          <a:xfrm>
            <a:off x="1676400" y="123190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114800" y="2216150"/>
            <a:ext cx="1143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4578350" y="29845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105400" y="4806950"/>
            <a:ext cx="1905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6" name="AutoShape 8"/>
          <p:cNvSpPr>
            <a:spLocks noChangeArrowheads="1"/>
          </p:cNvSpPr>
          <p:nvPr/>
        </p:nvSpPr>
        <p:spPr bwMode="auto">
          <a:xfrm>
            <a:off x="1606550" y="29845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2133600" y="38544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1689100" y="3371850"/>
            <a:ext cx="2959100" cy="17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wait(space);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buf[in] = c;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4660900" y="3371850"/>
            <a:ext cx="2959100" cy="21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rcv()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c = buf[out];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signal(space);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1765300" y="30797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4737100" y="30797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1758950" y="1695450"/>
            <a:ext cx="5626100" cy="7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8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chars=0, space=N;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1835150" y="132715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25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Bounded Buffer Problem</a:t>
            </a:r>
            <a:br>
              <a:rPr lang="en-US" altLang="en-US">
                <a:latin typeface="Trebuchet MS" charset="0"/>
              </a:rPr>
            </a:br>
            <a:r>
              <a:rPr lang="en-US" altLang="en-US">
                <a:latin typeface="Trebuchet MS" charset="0"/>
              </a:rPr>
              <a:t>w/ </a:t>
            </a:r>
            <a:r>
              <a:rPr lang="en-US" altLang="en-US">
                <a:solidFill>
                  <a:srgbClr val="FF0000"/>
                </a:solidFill>
                <a:latin typeface="Trebuchet MS" charset="0"/>
              </a:rPr>
              <a:t>more</a:t>
            </a:r>
            <a:r>
              <a:rPr lang="en-US" altLang="en-US">
                <a:latin typeface="Trebuchet MS" charset="0"/>
              </a:rPr>
              <a:t> Semaphores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03650" cy="4495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Suppose you and your friend visit the ATM at exactly the same time, and remove $50 from your account. What happens?</a:t>
            </a:r>
          </a:p>
        </p:txBody>
      </p:sp>
      <p:sp>
        <p:nvSpPr>
          <p:cNvPr id="25603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4196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Debit(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account,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amount) {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t = balance[account];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balance[account] = t – amount;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eaLnBrk="1" hangingPunct="1">
              <a:buFontTx/>
              <a:buNone/>
            </a:pPr>
            <a:endParaRPr lang="en-US" altLang="en-US" sz="1600" dirty="0">
              <a:latin typeface="Bookman Old Styl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What is </a:t>
            </a:r>
            <a:r>
              <a:rPr lang="en-US" altLang="en-US" sz="2000" i="1" dirty="0">
                <a:latin typeface="Bookman Old Style" charset="0"/>
              </a:rPr>
              <a:t>supposed</a:t>
            </a:r>
            <a:r>
              <a:rPr lang="en-US" altLang="en-US" sz="2000" dirty="0">
                <a:latin typeface="Bookman Old Style" charset="0"/>
              </a:rPr>
              <a:t> to happen?</a:t>
            </a:r>
          </a:p>
        </p:txBody>
      </p:sp>
      <p:sp>
        <p:nvSpPr>
          <p:cNvPr id="25606" name="Text Box 1031"/>
          <p:cNvSpPr txBox="1">
            <a:spLocks noChangeArrowheads="1"/>
          </p:cNvSpPr>
          <p:nvPr/>
        </p:nvSpPr>
        <p:spPr bwMode="auto">
          <a:xfrm>
            <a:off x="533400" y="5189538"/>
            <a:ext cx="1920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+mj-lt"/>
              </a:rPr>
              <a:t>Withdraw(6004</a:t>
            </a:r>
            <a:r>
              <a:rPr lang="en-US" sz="1400" dirty="0">
                <a:latin typeface="+mj-lt"/>
              </a:rPr>
              <a:t>, 50)</a:t>
            </a:r>
          </a:p>
        </p:txBody>
      </p:sp>
      <p:sp>
        <p:nvSpPr>
          <p:cNvPr id="25607" name="Text Box 1032"/>
          <p:cNvSpPr txBox="1">
            <a:spLocks noChangeArrowheads="1"/>
          </p:cNvSpPr>
          <p:nvPr/>
        </p:nvSpPr>
        <p:spPr bwMode="auto">
          <a:xfrm>
            <a:off x="2362200" y="5189538"/>
            <a:ext cx="1920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j-lt"/>
              </a:rPr>
              <a:t>Withdraw(6004, 50)</a:t>
            </a:r>
          </a:p>
        </p:txBody>
      </p:sp>
      <p:sp>
        <p:nvSpPr>
          <p:cNvPr id="968713" name="Text Box 1033"/>
          <p:cNvSpPr txBox="1">
            <a:spLocks noChangeArrowheads="1"/>
          </p:cNvSpPr>
          <p:nvPr/>
        </p:nvSpPr>
        <p:spPr bwMode="auto">
          <a:xfrm>
            <a:off x="4724400" y="3811588"/>
            <a:ext cx="40895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sng" dirty="0">
                <a:latin typeface="Bookman Old Style" charset="0"/>
              </a:rPr>
              <a:t>Process # 1	</a:t>
            </a:r>
            <a:r>
              <a:rPr lang="en-US" altLang="en-US" sz="1400" dirty="0">
                <a:latin typeface="Bookman Old Style" charset="0"/>
              </a:rPr>
              <a:t>	</a:t>
            </a:r>
            <a:r>
              <a:rPr lang="en-US" altLang="en-US" sz="1400" u="sng" dirty="0">
                <a:latin typeface="Bookman Old Style" charset="0"/>
              </a:rPr>
              <a:t>Process #2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LD(R10, balance, R0)</a:t>
            </a:r>
            <a:b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SUB(R0, R1, R0)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ST(R0, balance, R10)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…		          …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LD(R10, balance, R0)</a:t>
            </a:r>
            <a:b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SUB(R0, R1, R0)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ST(R0, balance, R10)</a:t>
            </a:r>
          </a:p>
        </p:txBody>
      </p:sp>
      <p:sp>
        <p:nvSpPr>
          <p:cNvPr id="968714" name="Text Box 1034"/>
          <p:cNvSpPr txBox="1">
            <a:spLocks noChangeArrowheads="1"/>
          </p:cNvSpPr>
          <p:nvPr/>
        </p:nvSpPr>
        <p:spPr bwMode="auto">
          <a:xfrm>
            <a:off x="4724400" y="5729288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j-lt"/>
              </a:rPr>
              <a:t>NET:  You have $100, and your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   bank balance is $100 less.</a:t>
            </a:r>
          </a:p>
        </p:txBody>
      </p:sp>
      <p:sp>
        <p:nvSpPr>
          <p:cNvPr id="26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Simultaneous Transactions</a:t>
            </a:r>
          </a:p>
        </p:txBody>
      </p:sp>
      <p:grpSp>
        <p:nvGrpSpPr>
          <p:cNvPr id="26632" name="Group 10"/>
          <p:cNvGrpSpPr>
            <a:grpSpLocks/>
          </p:cNvGrpSpPr>
          <p:nvPr/>
        </p:nvGrpSpPr>
        <p:grpSpPr bwMode="auto">
          <a:xfrm>
            <a:off x="914401" y="3819525"/>
            <a:ext cx="1285875" cy="1346200"/>
            <a:chOff x="5892803" y="3935046"/>
            <a:chExt cx="1285802" cy="1346200"/>
          </a:xfrm>
        </p:grpSpPr>
        <p:sp>
          <p:nvSpPr>
            <p:cNvPr id="12" name="Freeform 11"/>
            <p:cNvSpPr/>
            <p:nvPr/>
          </p:nvSpPr>
          <p:spPr>
            <a:xfrm>
              <a:off x="5892803" y="4114800"/>
              <a:ext cx="556799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tx1"/>
                  </a:solidFill>
                </a:rPr>
                <a:t>ATM</a:t>
              </a:r>
            </a:p>
          </p:txBody>
        </p:sp>
        <p:pic>
          <p:nvPicPr>
            <p:cNvPr id="26641" name="Picture 658" descr="Franz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35046"/>
              <a:ext cx="701605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3" name="Group 13"/>
          <p:cNvGrpSpPr>
            <a:grpSpLocks/>
          </p:cNvGrpSpPr>
          <p:nvPr/>
        </p:nvGrpSpPr>
        <p:grpSpPr bwMode="auto">
          <a:xfrm>
            <a:off x="2466974" y="3810000"/>
            <a:ext cx="1371599" cy="1355725"/>
            <a:chOff x="6073786" y="5375868"/>
            <a:chExt cx="1371455" cy="1356328"/>
          </a:xfrm>
        </p:grpSpPr>
        <p:sp>
          <p:nvSpPr>
            <p:cNvPr id="15" name="Freeform 14"/>
            <p:cNvSpPr/>
            <p:nvPr/>
          </p:nvSpPr>
          <p:spPr>
            <a:xfrm>
              <a:off x="6073786" y="5562600"/>
              <a:ext cx="604416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000000"/>
                  </a:solidFill>
                </a:rPr>
                <a:t>ATM</a:t>
              </a:r>
            </a:p>
          </p:txBody>
        </p:sp>
        <p:pic>
          <p:nvPicPr>
            <p:cNvPr id="26637" name="Picture 657" descr="Han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9400" y="5375868"/>
              <a:ext cx="815841" cy="1356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3" grpId="0"/>
      <p:bldP spid="9687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081463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u="sng" dirty="0">
                <a:latin typeface="Bookman Old Style" charset="0"/>
              </a:rPr>
              <a:t>Process # 1	</a:t>
            </a:r>
            <a:r>
              <a:rPr lang="en-US" altLang="en-US" sz="1400" dirty="0">
                <a:latin typeface="Bookman Old Style" charset="0"/>
              </a:rPr>
              <a:t>	</a:t>
            </a:r>
            <a:r>
              <a:rPr lang="en-US" altLang="en-US" sz="1400" u="sng" dirty="0">
                <a:latin typeface="Bookman Old Style" charset="0"/>
              </a:rPr>
              <a:t>Process #2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LD(R10, balance, R0)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LD(R10, balance, R0)</a:t>
            </a:r>
            <a:b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SUB(R0, R1, R0)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ST(R0, balance, R10)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      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SUB(R0, R1, R0)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ST(R0, balance, R10)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NET: You have $100 and your bank balance is $50 less!</a:t>
            </a:r>
          </a:p>
          <a:p>
            <a:pPr marL="0" indent="0"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sp>
        <p:nvSpPr>
          <p:cNvPr id="26627" name="Text Box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935538" y="1066800"/>
            <a:ext cx="3827462" cy="51054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We need to be careful when writing concurrent programs. In particular, when modifying shared data.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For certain code segments, called </a:t>
            </a:r>
            <a:r>
              <a:rPr lang="en-US" altLang="en-US" sz="2000" dirty="0">
                <a:solidFill>
                  <a:srgbClr val="CC0000"/>
                </a:solidFill>
                <a:latin typeface="Bookman Old Style" charset="0"/>
              </a:rPr>
              <a:t>CRITICAL SECTIONS</a:t>
            </a:r>
            <a:r>
              <a:rPr lang="en-US" altLang="en-US" sz="2000" dirty="0">
                <a:latin typeface="Bookman Old Style" charset="0"/>
              </a:rPr>
              <a:t>, we would like to ensure that no two executions overlap.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This constraint is called MUTUAL EXCLUSION.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Solution: embed critical sections in wrappers (e.g., </a:t>
            </a:r>
            <a:r>
              <a:rPr lang="ja-JP" altLang="en-US" sz="2000" dirty="0">
                <a:latin typeface="Bookman Old Style" charset="0"/>
              </a:rPr>
              <a:t>“</a:t>
            </a:r>
            <a:r>
              <a:rPr lang="en-US" altLang="ja-JP" sz="2000" dirty="0">
                <a:latin typeface="Bookman Old Style" charset="0"/>
              </a:rPr>
              <a:t>transactions</a:t>
            </a:r>
            <a:r>
              <a:rPr lang="ja-JP" altLang="en-US" sz="2000" dirty="0">
                <a:latin typeface="Bookman Old Style" charset="0"/>
              </a:rPr>
              <a:t>”</a:t>
            </a:r>
            <a:r>
              <a:rPr lang="en-US" altLang="ja-JP" sz="2000" dirty="0">
                <a:latin typeface="Bookman Old Style" charset="0"/>
              </a:rPr>
              <a:t>) that guarantee their </a:t>
            </a:r>
            <a:r>
              <a:rPr lang="en-US" altLang="ja-JP" sz="2000" u="sng" dirty="0">
                <a:latin typeface="Bookman Old Style" charset="0"/>
              </a:rPr>
              <a:t>atomicity</a:t>
            </a:r>
            <a:r>
              <a:rPr lang="en-US" altLang="ja-JP" sz="2000" dirty="0">
                <a:latin typeface="Bookman Old Style" charset="0"/>
              </a:rPr>
              <a:t>, i.e., make them appear to be single, instantaneous operations.</a:t>
            </a:r>
            <a:endParaRPr lang="en-US" altLang="en-US" sz="2000" u="sng" dirty="0">
              <a:latin typeface="Bookman Old Style" charset="0"/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But, What If…</a:t>
            </a:r>
          </a:p>
        </p:txBody>
      </p:sp>
      <p:pic>
        <p:nvPicPr>
          <p:cNvPr id="27652" name="Picture 2" descr="cash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4876800"/>
            <a:ext cx="17700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7912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Debit(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account,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amount) {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altLang="en-US" sz="18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t = balance[account];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balance[account] = t – amount;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609600" y="3962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Bookman Old Style" charset="0"/>
              </a:rPr>
              <a:t>RESOURCE managed by </a:t>
            </a:r>
            <a:r>
              <a:rPr lang="ja-JP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lock</a:t>
            </a:r>
            <a:r>
              <a:rPr lang="ja-JP" altLang="en-US" sz="2000">
                <a:latin typeface="Bookman Old Style" charset="0"/>
              </a:rPr>
              <a:t>”</a:t>
            </a:r>
            <a:r>
              <a:rPr lang="en-US" altLang="ja-JP" sz="2000">
                <a:latin typeface="Bookman Old Style" charset="0"/>
              </a:rPr>
              <a:t> semaphore: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ja-JP" sz="2000">
                <a:latin typeface="Bookman Old Style" charset="0"/>
              </a:rPr>
              <a:t>    Access to critical section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965637" name="Rectangle 5"/>
          <p:cNvSpPr>
            <a:spLocks noChangeArrowheads="1"/>
          </p:cNvSpPr>
          <p:nvPr/>
        </p:nvSpPr>
        <p:spPr bwMode="auto">
          <a:xfrm>
            <a:off x="609600" y="4648200"/>
            <a:ext cx="7019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ISSUES: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Granularity of lock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1 lock for whole balance database?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1 lock per account?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1 lock for all accounts ending in 004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72200" y="1066800"/>
            <a:ext cx="2527300" cy="2667000"/>
            <a:chOff x="6172200" y="1066800"/>
            <a:chExt cx="2527301" cy="2667000"/>
          </a:xfrm>
        </p:grpSpPr>
        <p:sp>
          <p:nvSpPr>
            <p:cNvPr id="965662" name="Rectangle 30"/>
            <p:cNvSpPr>
              <a:spLocks noChangeArrowheads="1"/>
            </p:cNvSpPr>
            <p:nvPr/>
          </p:nvSpPr>
          <p:spPr bwMode="auto">
            <a:xfrm>
              <a:off x="6248400" y="1066800"/>
              <a:ext cx="2362201" cy="2667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27660" name="Text Box 22"/>
            <p:cNvSpPr txBox="1">
              <a:spLocks noChangeArrowheads="1"/>
            </p:cNvSpPr>
            <p:nvPr/>
          </p:nvSpPr>
          <p:spPr bwMode="auto">
            <a:xfrm>
              <a:off x="6172200" y="2133600"/>
              <a:ext cx="2527301" cy="14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a </a:t>
              </a:r>
              <a:r>
                <a:rPr lang="en-US" altLang="ja-JP" i="1">
                  <a:latin typeface="Bookman Old Style" charset="0"/>
                </a:rPr>
                <a:t>precedes</a:t>
              </a:r>
              <a:r>
                <a:rPr lang="en-US" altLang="ja-JP">
                  <a:latin typeface="Bookman Old Style" charset="0"/>
                </a:rPr>
                <a:t> b</a:t>
              </a:r>
            </a:p>
            <a:p>
              <a:pPr algn="ctr" eaLnBrk="1" hangingPunct="1"/>
              <a:r>
                <a:rPr lang="en-US" altLang="en-US">
                  <a:latin typeface="Bookman Old Style" charset="0"/>
                </a:rPr>
                <a:t>or</a:t>
              </a:r>
            </a:p>
            <a:p>
              <a:pPr algn="ctr" eaLnBrk="1" hangingPunct="1"/>
              <a:r>
                <a:rPr lang="en-US" altLang="en-US">
                  <a:latin typeface="Bookman Old Style" charset="0"/>
                </a:rPr>
                <a:t>b</a:t>
              </a:r>
              <a:r>
                <a:rPr lang="en-US" altLang="en-US" i="1">
                  <a:latin typeface="Bookman Old Style" charset="0"/>
                </a:rPr>
                <a:t> precedes</a:t>
              </a:r>
              <a:r>
                <a:rPr lang="en-US" altLang="en-US">
                  <a:latin typeface="Bookman Old Style" charset="0"/>
                </a:rPr>
                <a:t> a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ja-JP">
                <a:latin typeface="Bookman Old Style" charset="0"/>
              </a:endParaRPr>
            </a:p>
            <a:p>
              <a:pPr algn="ctr" eaLnBrk="1" hangingPunct="1">
                <a:buFont typeface="Symbol" charset="2"/>
                <a:buNone/>
              </a:pPr>
              <a:r>
                <a:rPr lang="en-US" altLang="en-US" sz="1600">
                  <a:latin typeface="Bookman Old Style" charset="0"/>
                </a:rPr>
                <a:t>(i.e., they don’</a:t>
              </a:r>
              <a:r>
                <a:rPr lang="en-US" altLang="ja-JP" sz="1600">
                  <a:latin typeface="Bookman Old Style" charset="0"/>
                </a:rPr>
                <a:t>t overlap)</a:t>
              </a:r>
              <a:endParaRPr lang="en-US" altLang="en-US" sz="1600">
                <a:latin typeface="Bookman Old Style" charset="0"/>
              </a:endParaRPr>
            </a:p>
          </p:txBody>
        </p:sp>
        <p:grpSp>
          <p:nvGrpSpPr>
            <p:cNvPr id="29708" name="Group 29"/>
            <p:cNvGrpSpPr>
              <a:grpSpLocks/>
            </p:cNvGrpSpPr>
            <p:nvPr/>
          </p:nvGrpSpPr>
          <p:grpSpPr bwMode="auto">
            <a:xfrm>
              <a:off x="6629400" y="1258888"/>
              <a:ext cx="1611313" cy="655638"/>
              <a:chOff x="4178" y="845"/>
              <a:chExt cx="1015" cy="413"/>
            </a:xfrm>
          </p:grpSpPr>
          <p:sp>
            <p:nvSpPr>
              <p:cNvPr id="965647" name="AutoShape 15"/>
              <p:cNvSpPr>
                <a:spLocks noChangeArrowheads="1"/>
              </p:cNvSpPr>
              <p:nvPr/>
            </p:nvSpPr>
            <p:spPr bwMode="auto">
              <a:xfrm>
                <a:off x="4185" y="874"/>
                <a:ext cx="1008" cy="384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</a:endParaRPr>
              </a:p>
            </p:txBody>
          </p:sp>
          <p:sp>
            <p:nvSpPr>
              <p:cNvPr id="27663" name="Text Box 20"/>
              <p:cNvSpPr txBox="1">
                <a:spLocks noChangeArrowheads="1"/>
              </p:cNvSpPr>
              <p:nvPr/>
            </p:nvSpPr>
            <p:spPr bwMode="auto">
              <a:xfrm>
                <a:off x="4178" y="845"/>
                <a:ext cx="94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3600" dirty="0">
                    <a:latin typeface="+mj-lt"/>
                  </a:rPr>
                  <a:t>a ≺≻ b</a:t>
                </a:r>
              </a:p>
            </p:txBody>
          </p:sp>
        </p:grp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28599" y="1152525"/>
            <a:ext cx="5890117" cy="1819275"/>
            <a:chOff x="144" y="726"/>
            <a:chExt cx="3531" cy="1146"/>
          </a:xfrm>
        </p:grpSpPr>
        <p:sp>
          <p:nvSpPr>
            <p:cNvPr id="27656" name="Rectangle 32"/>
            <p:cNvSpPr>
              <a:spLocks noChangeArrowheads="1"/>
            </p:cNvSpPr>
            <p:nvPr/>
          </p:nvSpPr>
          <p:spPr bwMode="auto">
            <a:xfrm>
              <a:off x="336" y="1632"/>
              <a:ext cx="30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signal(lock); // Finished with lock</a:t>
              </a:r>
            </a:p>
          </p:txBody>
        </p:sp>
        <p:sp>
          <p:nvSpPr>
            <p:cNvPr id="27657" name="Rectangle 33"/>
            <p:cNvSpPr>
              <a:spLocks noChangeArrowheads="1"/>
            </p:cNvSpPr>
            <p:nvPr/>
          </p:nvSpPr>
          <p:spPr bwMode="auto">
            <a:xfrm>
              <a:off x="144" y="726"/>
              <a:ext cx="18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semaphore lock = 1;</a:t>
              </a:r>
            </a:p>
          </p:txBody>
        </p:sp>
        <p:sp>
          <p:nvSpPr>
            <p:cNvPr id="27658" name="Rectangle 34"/>
            <p:cNvSpPr>
              <a:spLocks noChangeArrowheads="1"/>
            </p:cNvSpPr>
            <p:nvPr/>
          </p:nvSpPr>
          <p:spPr bwMode="auto">
            <a:xfrm>
              <a:off x="336" y="1152"/>
              <a:ext cx="333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wait(lock);   // Wait for exclusive access</a:t>
              </a:r>
            </a:p>
          </p:txBody>
        </p:sp>
      </p:grpSp>
      <p:sp>
        <p:nvSpPr>
          <p:cNvPr id="297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for Mutual Exclusion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91200" y="4139648"/>
            <a:ext cx="3181784" cy="2045121"/>
            <a:chOff x="6088236" y="4139648"/>
            <a:chExt cx="3181784" cy="2045121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088236" y="5016630"/>
              <a:ext cx="726795" cy="1168139"/>
              <a:chOff x="2838890" y="729676"/>
              <a:chExt cx="1234915" cy="198481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reeform 3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6886443" y="4139648"/>
              <a:ext cx="238357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eaLnBrk="1" hangingPunct="1">
                <a:buFontTx/>
                <a:buNone/>
              </a:pPr>
              <a:r>
                <a:rPr lang="en-US" i="1" dirty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Look up “database” on Wikipedia to learn about systems that support efficient transactions on shared data.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/>
      <p:bldP spid="9656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/>
          <p:cNvSpPr txBox="1">
            <a:spLocks noChangeArrowheads="1"/>
          </p:cNvSpPr>
          <p:nvPr/>
        </p:nvSpPr>
        <p:spPr bwMode="auto">
          <a:xfrm>
            <a:off x="806450" y="1250950"/>
            <a:ext cx="539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Bookman Old Style" charset="0"/>
              </a:rPr>
              <a:t>Consider multiple PRODUCER processes:</a:t>
            </a:r>
          </a:p>
        </p:txBody>
      </p:sp>
      <p:grpSp>
        <p:nvGrpSpPr>
          <p:cNvPr id="30722" name="Group 53"/>
          <p:cNvGrpSpPr>
            <a:grpSpLocks/>
          </p:cNvGrpSpPr>
          <p:nvPr/>
        </p:nvGrpSpPr>
        <p:grpSpPr bwMode="auto">
          <a:xfrm>
            <a:off x="2590800" y="1757363"/>
            <a:ext cx="3833813" cy="1214437"/>
            <a:chOff x="1632" y="1107"/>
            <a:chExt cx="2415" cy="765"/>
          </a:xfrm>
        </p:grpSpPr>
        <p:grpSp>
          <p:nvGrpSpPr>
            <p:cNvPr id="30751" name="Group 5"/>
            <p:cNvGrpSpPr>
              <a:grpSpLocks/>
            </p:cNvGrpSpPr>
            <p:nvPr/>
          </p:nvGrpSpPr>
          <p:grpSpPr bwMode="auto">
            <a:xfrm>
              <a:off x="1632" y="1107"/>
              <a:ext cx="432" cy="432"/>
              <a:chOff x="732" y="868"/>
              <a:chExt cx="574" cy="568"/>
            </a:xfrm>
          </p:grpSpPr>
          <p:sp>
            <p:nvSpPr>
              <p:cNvPr id="28713" name="Oval 6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62" name="Rectangle 7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222" cy="354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P</a:t>
                </a:r>
                <a:r>
                  <a:rPr lang="en-US" altLang="en-US" sz="2800" baseline="-25000">
                    <a:solidFill>
                      <a:srgbClr val="000000"/>
                    </a:solidFill>
                  </a:rPr>
                  <a:t>1</a:t>
                </a:r>
                <a:endParaRPr lang="en-US" altLang="en-US" sz="2800" baseline="-25000"/>
              </a:p>
            </p:txBody>
          </p:sp>
        </p:grpSp>
        <p:grpSp>
          <p:nvGrpSpPr>
            <p:cNvPr id="30752" name="Group 8"/>
            <p:cNvGrpSpPr>
              <a:grpSpLocks/>
            </p:cNvGrpSpPr>
            <p:nvPr/>
          </p:nvGrpSpPr>
          <p:grpSpPr bwMode="auto">
            <a:xfrm>
              <a:off x="3615" y="1251"/>
              <a:ext cx="432" cy="432"/>
              <a:chOff x="3030" y="868"/>
              <a:chExt cx="574" cy="568"/>
            </a:xfrm>
          </p:grpSpPr>
          <p:sp>
            <p:nvSpPr>
              <p:cNvPr id="30759" name="Oval 9"/>
              <p:cNvSpPr>
                <a:spLocks noChangeArrowheads="1"/>
              </p:cNvSpPr>
              <p:nvPr/>
            </p:nvSpPr>
            <p:spPr bwMode="auto">
              <a:xfrm>
                <a:off x="3030" y="868"/>
                <a:ext cx="574" cy="56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0760" name="Rectangle 10"/>
              <p:cNvSpPr>
                <a:spLocks noChangeArrowheads="1"/>
              </p:cNvSpPr>
              <p:nvPr/>
            </p:nvSpPr>
            <p:spPr bwMode="auto">
              <a:xfrm>
                <a:off x="3209" y="990"/>
                <a:ext cx="160" cy="35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C</a:t>
                </a:r>
                <a:endParaRPr lang="en-US" altLang="en-US" sz="2800"/>
              </a:p>
            </p:txBody>
          </p:sp>
        </p:grpSp>
        <p:sp>
          <p:nvSpPr>
            <p:cNvPr id="30753" name="AutoShape 11"/>
            <p:cNvSpPr>
              <a:spLocks noChangeArrowheads="1"/>
            </p:cNvSpPr>
            <p:nvPr/>
          </p:nvSpPr>
          <p:spPr bwMode="auto">
            <a:xfrm>
              <a:off x="2463" y="1251"/>
              <a:ext cx="960" cy="432"/>
            </a:xfrm>
            <a:prstGeom prst="roundRect">
              <a:avLst>
                <a:gd name="adj" fmla="val 18495"/>
              </a:avLst>
            </a:prstGeom>
            <a:solidFill>
              <a:srgbClr val="CC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</a:rPr>
                <a:t>N-character</a:t>
              </a:r>
              <a:br>
                <a:rPr lang="en-US" altLang="en-US" sz="1800">
                  <a:solidFill>
                    <a:srgbClr val="000000"/>
                  </a:solidFill>
                </a:rPr>
              </a:br>
              <a:r>
                <a:rPr lang="en-US" altLang="en-US" sz="1800">
                  <a:solidFill>
                    <a:srgbClr val="000000"/>
                  </a:solidFill>
                </a:rPr>
                <a:t>FIFO buffer </a:t>
              </a:r>
              <a:endParaRPr lang="en-US" altLang="en-US" sz="1800"/>
            </a:p>
            <a:p>
              <a:endParaRPr lang="en-US" altLang="en-US" sz="1400"/>
            </a:p>
          </p:txBody>
        </p:sp>
        <p:sp>
          <p:nvSpPr>
            <p:cNvPr id="30754" name="Line 12"/>
            <p:cNvSpPr>
              <a:spLocks noChangeShapeType="1"/>
            </p:cNvSpPr>
            <p:nvPr/>
          </p:nvSpPr>
          <p:spPr bwMode="auto">
            <a:xfrm>
              <a:off x="3423" y="146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755" name="Group 13"/>
            <p:cNvGrpSpPr>
              <a:grpSpLocks/>
            </p:cNvGrpSpPr>
            <p:nvPr/>
          </p:nvGrpSpPr>
          <p:grpSpPr bwMode="auto">
            <a:xfrm>
              <a:off x="1824" y="1440"/>
              <a:ext cx="432" cy="432"/>
              <a:chOff x="732" y="868"/>
              <a:chExt cx="574" cy="568"/>
            </a:xfrm>
          </p:grpSpPr>
          <p:sp>
            <p:nvSpPr>
              <p:cNvPr id="30757" name="Oval 14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rgbClr val="FCD5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0758" name="Rectangle 15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270" cy="354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P</a:t>
                </a:r>
                <a:r>
                  <a:rPr lang="en-US" altLang="en-US" sz="2800" baseline="-25000">
                    <a:solidFill>
                      <a:srgbClr val="000000"/>
                    </a:solidFill>
                  </a:rPr>
                  <a:t>2</a:t>
                </a:r>
                <a:endParaRPr lang="en-US" altLang="en-US" sz="2800" baseline="-25000"/>
              </a:p>
            </p:txBody>
          </p:sp>
        </p:grpSp>
        <p:sp>
          <p:nvSpPr>
            <p:cNvPr id="30756" name="Freeform 16"/>
            <p:cNvSpPr>
              <a:spLocks/>
            </p:cNvSpPr>
            <p:nvPr/>
          </p:nvSpPr>
          <p:spPr bwMode="auto">
            <a:xfrm>
              <a:off x="2064" y="1299"/>
              <a:ext cx="392" cy="108"/>
            </a:xfrm>
            <a:custGeom>
              <a:avLst/>
              <a:gdLst>
                <a:gd name="T0" fmla="*/ 0 w 392"/>
                <a:gd name="T1" fmla="*/ 0 h 108"/>
                <a:gd name="T2" fmla="*/ 140 w 392"/>
                <a:gd name="T3" fmla="*/ 22 h 108"/>
                <a:gd name="T4" fmla="*/ 238 w 392"/>
                <a:gd name="T5" fmla="*/ 94 h 108"/>
                <a:gd name="T6" fmla="*/ 392 w 392"/>
                <a:gd name="T7" fmla="*/ 10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108"/>
                <a:gd name="T14" fmla="*/ 392 w 392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108">
                  <a:moveTo>
                    <a:pt x="0" y="0"/>
                  </a:moveTo>
                  <a:cubicBezTo>
                    <a:pt x="23" y="4"/>
                    <a:pt x="100" y="6"/>
                    <a:pt x="140" y="22"/>
                  </a:cubicBezTo>
                  <a:cubicBezTo>
                    <a:pt x="180" y="38"/>
                    <a:pt x="196" y="80"/>
                    <a:pt x="238" y="94"/>
                  </a:cubicBezTo>
                  <a:cubicBezTo>
                    <a:pt x="280" y="108"/>
                    <a:pt x="360" y="102"/>
                    <a:pt x="392" y="1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702050" y="4324350"/>
            <a:ext cx="1127125" cy="541338"/>
            <a:chOff x="2334" y="2724"/>
            <a:chExt cx="710" cy="341"/>
          </a:xfrm>
        </p:grpSpPr>
        <p:sp>
          <p:nvSpPr>
            <p:cNvPr id="30748" name="Line 35"/>
            <p:cNvSpPr>
              <a:spLocks noChangeShapeType="1"/>
            </p:cNvSpPr>
            <p:nvPr/>
          </p:nvSpPr>
          <p:spPr bwMode="auto">
            <a:xfrm>
              <a:off x="2334" y="2724"/>
              <a:ext cx="614" cy="6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8"/>
            <p:cNvSpPr>
              <a:spLocks noChangeShapeType="1"/>
            </p:cNvSpPr>
            <p:nvPr/>
          </p:nvSpPr>
          <p:spPr bwMode="auto">
            <a:xfrm flipH="1">
              <a:off x="2700" y="2867"/>
              <a:ext cx="344" cy="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41"/>
            <p:cNvSpPr>
              <a:spLocks noChangeShapeType="1"/>
            </p:cNvSpPr>
            <p:nvPr/>
          </p:nvSpPr>
          <p:spPr bwMode="auto">
            <a:xfrm>
              <a:off x="2620" y="3011"/>
              <a:ext cx="400" cy="5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4" name="Group 52"/>
          <p:cNvGrpSpPr>
            <a:grpSpLocks/>
          </p:cNvGrpSpPr>
          <p:nvPr/>
        </p:nvGrpSpPr>
        <p:grpSpPr bwMode="auto">
          <a:xfrm>
            <a:off x="1752600" y="2439988"/>
            <a:ext cx="5526088" cy="3135312"/>
            <a:chOff x="1104" y="1537"/>
            <a:chExt cx="3481" cy="1975"/>
          </a:xfrm>
        </p:grpSpPr>
        <p:sp>
          <p:nvSpPr>
            <p:cNvPr id="30727" name="Freeform 17"/>
            <p:cNvSpPr>
              <a:spLocks/>
            </p:cNvSpPr>
            <p:nvPr/>
          </p:nvSpPr>
          <p:spPr bwMode="auto">
            <a:xfrm>
              <a:off x="2256" y="1537"/>
              <a:ext cx="206" cy="126"/>
            </a:xfrm>
            <a:custGeom>
              <a:avLst/>
              <a:gdLst>
                <a:gd name="T0" fmla="*/ 0 w 206"/>
                <a:gd name="T1" fmla="*/ 114 h 126"/>
                <a:gd name="T2" fmla="*/ 64 w 206"/>
                <a:gd name="T3" fmla="*/ 110 h 126"/>
                <a:gd name="T4" fmla="*/ 106 w 206"/>
                <a:gd name="T5" fmla="*/ 18 h 126"/>
                <a:gd name="T6" fmla="*/ 206 w 206"/>
                <a:gd name="T7" fmla="*/ 4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26"/>
                <a:gd name="T14" fmla="*/ 206 w 206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26">
                  <a:moveTo>
                    <a:pt x="0" y="114"/>
                  </a:moveTo>
                  <a:cubicBezTo>
                    <a:pt x="11" y="113"/>
                    <a:pt x="46" y="126"/>
                    <a:pt x="64" y="110"/>
                  </a:cubicBezTo>
                  <a:cubicBezTo>
                    <a:pt x="82" y="94"/>
                    <a:pt x="82" y="36"/>
                    <a:pt x="106" y="18"/>
                  </a:cubicBezTo>
                  <a:cubicBezTo>
                    <a:pt x="130" y="0"/>
                    <a:pt x="185" y="7"/>
                    <a:pt x="206" y="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3123" y="2438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 </a:t>
              </a:r>
              <a:endParaRPr lang="en-US" altLang="en-US" sz="1800"/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>
              <a:off x="3123" y="2581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0" name="Rectangle 21"/>
            <p:cNvSpPr>
              <a:spLocks noChangeArrowheads="1"/>
            </p:cNvSpPr>
            <p:nvPr/>
          </p:nvSpPr>
          <p:spPr bwMode="auto">
            <a:xfrm>
              <a:off x="3123" y="2724"/>
              <a:ext cx="11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buf[in] = c; </a:t>
              </a:r>
              <a:endParaRPr lang="en-US" altLang="en-US" sz="1800"/>
            </a:p>
          </p:txBody>
        </p:sp>
        <p:sp>
          <p:nvSpPr>
            <p:cNvPr id="30731" name="Rectangle 22"/>
            <p:cNvSpPr>
              <a:spLocks noChangeArrowheads="1"/>
            </p:cNvSpPr>
            <p:nvPr/>
          </p:nvSpPr>
          <p:spPr bwMode="auto">
            <a:xfrm>
              <a:off x="3123" y="2868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2" name="Rectangle 23"/>
            <p:cNvSpPr>
              <a:spLocks noChangeArrowheads="1"/>
            </p:cNvSpPr>
            <p:nvPr/>
          </p:nvSpPr>
          <p:spPr bwMode="auto">
            <a:xfrm>
              <a:off x="3123" y="3011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in = (in+1) % N; </a:t>
              </a:r>
              <a:endParaRPr lang="en-US" altLang="en-US" sz="1800"/>
            </a:p>
          </p:txBody>
        </p:sp>
        <p:sp>
          <p:nvSpPr>
            <p:cNvPr id="30733" name="Rectangle 24"/>
            <p:cNvSpPr>
              <a:spLocks noChangeArrowheads="1"/>
            </p:cNvSpPr>
            <p:nvPr/>
          </p:nvSpPr>
          <p:spPr bwMode="auto">
            <a:xfrm>
              <a:off x="3123" y="3154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4" name="Rectangle 25"/>
            <p:cNvSpPr>
              <a:spLocks noChangeArrowheads="1"/>
            </p:cNvSpPr>
            <p:nvPr/>
          </p:nvSpPr>
          <p:spPr bwMode="auto">
            <a:xfrm>
              <a:off x="3123" y="3298"/>
              <a:ext cx="2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</a:t>
              </a:r>
              <a:endParaRPr lang="en-US" altLang="en-US" sz="1800"/>
            </a:p>
          </p:txBody>
        </p:sp>
        <p:sp>
          <p:nvSpPr>
            <p:cNvPr id="30735" name="Rectangle 26"/>
            <p:cNvSpPr>
              <a:spLocks noChangeArrowheads="1"/>
            </p:cNvSpPr>
            <p:nvPr/>
          </p:nvSpPr>
          <p:spPr bwMode="auto">
            <a:xfrm>
              <a:off x="1184" y="2295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 </a:t>
              </a:r>
              <a:endParaRPr lang="en-US" altLang="en-US" sz="1800"/>
            </a:p>
          </p:txBody>
        </p:sp>
        <p:sp>
          <p:nvSpPr>
            <p:cNvPr id="30736" name="Rectangle 27"/>
            <p:cNvSpPr>
              <a:spLocks noChangeArrowheads="1"/>
            </p:cNvSpPr>
            <p:nvPr/>
          </p:nvSpPr>
          <p:spPr bwMode="auto">
            <a:xfrm>
              <a:off x="1184" y="2438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7" name="Rectangle 28"/>
            <p:cNvSpPr>
              <a:spLocks noChangeArrowheads="1"/>
            </p:cNvSpPr>
            <p:nvPr/>
          </p:nvSpPr>
          <p:spPr bwMode="auto">
            <a:xfrm>
              <a:off x="1184" y="2581"/>
              <a:ext cx="11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buf[in] = c; </a:t>
              </a:r>
              <a:endParaRPr lang="en-US" altLang="en-US" sz="1800"/>
            </a:p>
          </p:txBody>
        </p:sp>
        <p:sp>
          <p:nvSpPr>
            <p:cNvPr id="30738" name="Rectangle 29"/>
            <p:cNvSpPr>
              <a:spLocks noChangeArrowheads="1"/>
            </p:cNvSpPr>
            <p:nvPr/>
          </p:nvSpPr>
          <p:spPr bwMode="auto">
            <a:xfrm>
              <a:off x="1184" y="2724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9" name="Rectangle 30"/>
            <p:cNvSpPr>
              <a:spLocks noChangeArrowheads="1"/>
            </p:cNvSpPr>
            <p:nvPr/>
          </p:nvSpPr>
          <p:spPr bwMode="auto">
            <a:xfrm>
              <a:off x="1184" y="2868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in = (in+1) % N; </a:t>
              </a:r>
              <a:endParaRPr lang="en-US" altLang="en-US" sz="1800"/>
            </a:p>
          </p:txBody>
        </p:sp>
        <p:sp>
          <p:nvSpPr>
            <p:cNvPr id="30740" name="Rectangle 31"/>
            <p:cNvSpPr>
              <a:spLocks noChangeArrowheads="1"/>
            </p:cNvSpPr>
            <p:nvPr/>
          </p:nvSpPr>
          <p:spPr bwMode="auto">
            <a:xfrm>
              <a:off x="1184" y="3011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41" name="Rectangle 32"/>
            <p:cNvSpPr>
              <a:spLocks noChangeArrowheads="1"/>
            </p:cNvSpPr>
            <p:nvPr/>
          </p:nvSpPr>
          <p:spPr bwMode="auto">
            <a:xfrm>
              <a:off x="1184" y="3154"/>
              <a:ext cx="2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</a:t>
              </a:r>
              <a:endParaRPr lang="en-US" altLang="en-US" sz="1800"/>
            </a:p>
          </p:txBody>
        </p:sp>
        <p:sp>
          <p:nvSpPr>
            <p:cNvPr id="28694" name="Rectangle 43"/>
            <p:cNvSpPr>
              <a:spLocks noChangeArrowheads="1"/>
            </p:cNvSpPr>
            <p:nvPr/>
          </p:nvSpPr>
          <p:spPr bwMode="auto">
            <a:xfrm>
              <a:off x="1727" y="1920"/>
              <a:ext cx="18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3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43" name="Rectangle 44"/>
            <p:cNvSpPr>
              <a:spLocks noChangeArrowheads="1"/>
            </p:cNvSpPr>
            <p:nvPr/>
          </p:nvSpPr>
          <p:spPr bwMode="auto">
            <a:xfrm>
              <a:off x="1830" y="2119"/>
              <a:ext cx="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28696" name="Rectangle 46"/>
            <p:cNvSpPr>
              <a:spLocks noChangeArrowheads="1"/>
            </p:cNvSpPr>
            <p:nvPr/>
          </p:nvSpPr>
          <p:spPr bwMode="auto">
            <a:xfrm>
              <a:off x="3451" y="1920"/>
              <a:ext cx="18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3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45" name="Rectangle 47"/>
            <p:cNvSpPr>
              <a:spLocks noChangeArrowheads="1"/>
            </p:cNvSpPr>
            <p:nvPr/>
          </p:nvSpPr>
          <p:spPr bwMode="auto">
            <a:xfrm>
              <a:off x="3554" y="2119"/>
              <a:ext cx="10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30746" name="Line 48"/>
            <p:cNvSpPr>
              <a:spLocks noChangeShapeType="1"/>
            </p:cNvSpPr>
            <p:nvPr/>
          </p:nvSpPr>
          <p:spPr bwMode="auto">
            <a:xfrm>
              <a:off x="1104" y="2294"/>
              <a:ext cx="34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49"/>
            <p:cNvSpPr>
              <a:spLocks noChangeShapeType="1"/>
            </p:cNvSpPr>
            <p:nvPr/>
          </p:nvSpPr>
          <p:spPr bwMode="auto">
            <a:xfrm>
              <a:off x="2756" y="2008"/>
              <a:ext cx="1" cy="1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8279" name="Rectangle 55"/>
          <p:cNvSpPr>
            <a:spLocks noChangeArrowheads="1"/>
          </p:cNvSpPr>
          <p:nvPr/>
        </p:nvSpPr>
        <p:spPr bwMode="auto">
          <a:xfrm>
            <a:off x="1912938" y="5715000"/>
            <a:ext cx="4922837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>
                <a:latin typeface="+mj-lt"/>
                <a:ea typeface="+mn-ea"/>
              </a:rPr>
              <a:t>BUG: Producers interfere with each other.</a:t>
            </a:r>
          </a:p>
        </p:txBody>
      </p:sp>
      <p:sp>
        <p:nvSpPr>
          <p:cNvPr id="30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Producer/Consumer Atomicity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2"/>
          <p:cNvSpPr>
            <a:spLocks noChangeArrowheads="1"/>
          </p:cNvSpPr>
          <p:nvPr/>
        </p:nvSpPr>
        <p:spPr bwMode="auto">
          <a:xfrm>
            <a:off x="1676400" y="30607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209800" y="4876800"/>
            <a:ext cx="1981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7" name="AutoShape 4"/>
          <p:cNvSpPr>
            <a:spLocks noChangeArrowheads="1"/>
          </p:cNvSpPr>
          <p:nvPr/>
        </p:nvSpPr>
        <p:spPr bwMode="auto">
          <a:xfrm>
            <a:off x="4648200" y="30607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181600" y="4876800"/>
            <a:ext cx="1981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1676400" y="129540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822450" y="2508250"/>
            <a:ext cx="2667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5175250" y="41973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2203450" y="41973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1758950" y="3448050"/>
            <a:ext cx="2959100" cy="21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wait(space);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wait(lock);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[in] = c;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4730750" y="3448050"/>
            <a:ext cx="2959100" cy="241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 =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signal(space);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1835150" y="31559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4806950" y="31559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1758950" y="1758950"/>
            <a:ext cx="5626100" cy="102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7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chars=0, space=N;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lock=1;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1835150" y="139065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31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Bounded Buffer Problem</a:t>
            </a:r>
            <a:br>
              <a:rPr lang="en-US" altLang="en-US">
                <a:latin typeface="Trebuchet MS" charset="0"/>
              </a:rPr>
            </a:br>
            <a:r>
              <a:rPr lang="en-US" altLang="en-US">
                <a:latin typeface="Trebuchet MS" charset="0"/>
              </a:rPr>
              <a:t>w/ </a:t>
            </a:r>
            <a:r>
              <a:rPr lang="en-US" altLang="en-US">
                <a:solidFill>
                  <a:srgbClr val="FF0000"/>
                </a:solidFill>
                <a:latin typeface="Trebuchet MS" charset="0"/>
              </a:rPr>
              <a:t>even more </a:t>
            </a:r>
            <a:r>
              <a:rPr lang="en-US" altLang="en-US">
                <a:latin typeface="Trebuchet MS" charset="0"/>
              </a:rPr>
              <a:t>Semaphores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3"/>
          <p:cNvSpPr>
            <a:spLocks noChangeArrowheads="1"/>
          </p:cNvSpPr>
          <p:nvPr/>
        </p:nvSpPr>
        <p:spPr bwMode="auto">
          <a:xfrm>
            <a:off x="381000" y="32893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0" name="AutoShape 4"/>
          <p:cNvSpPr>
            <a:spLocks noChangeArrowheads="1"/>
          </p:cNvSpPr>
          <p:nvPr/>
        </p:nvSpPr>
        <p:spPr bwMode="auto">
          <a:xfrm>
            <a:off x="3352800" y="32893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1" name="AutoShape 5"/>
          <p:cNvSpPr>
            <a:spLocks noChangeArrowheads="1"/>
          </p:cNvSpPr>
          <p:nvPr/>
        </p:nvSpPr>
        <p:spPr bwMode="auto">
          <a:xfrm>
            <a:off x="381000" y="152400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463550" y="3676650"/>
            <a:ext cx="2959100" cy="21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wait(space);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wait(lock)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[in] = c;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3435350" y="3676650"/>
            <a:ext cx="2959100" cy="241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 =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signal(space);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539750" y="33845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3511550" y="33845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463550" y="1987550"/>
            <a:ext cx="5626100" cy="102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7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chars=0, space=N;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lock=1;</a:t>
            </a:r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539750" y="161925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6364288" y="1524000"/>
            <a:ext cx="2603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Bookman Old Style" charset="0"/>
              </a:rPr>
              <a:t>A single synchronization primitive that enforces both: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5313" y="4525963"/>
            <a:ext cx="5541962" cy="731837"/>
            <a:chOff x="375" y="2851"/>
            <a:chExt cx="3491" cy="461"/>
          </a:xfrm>
        </p:grpSpPr>
        <p:sp>
          <p:nvSpPr>
            <p:cNvPr id="32795" name="Freeform 24"/>
            <p:cNvSpPr>
              <a:spLocks/>
            </p:cNvSpPr>
            <p:nvPr/>
          </p:nvSpPr>
          <p:spPr bwMode="auto">
            <a:xfrm>
              <a:off x="375" y="2867"/>
              <a:ext cx="209" cy="445"/>
            </a:xfrm>
            <a:custGeom>
              <a:avLst/>
              <a:gdLst>
                <a:gd name="T0" fmla="*/ 201 w 209"/>
                <a:gd name="T1" fmla="*/ 445 h 445"/>
                <a:gd name="T2" fmla="*/ 36 w 209"/>
                <a:gd name="T3" fmla="*/ 318 h 445"/>
                <a:gd name="T4" fmla="*/ 29 w 209"/>
                <a:gd name="T5" fmla="*/ 96 h 445"/>
                <a:gd name="T6" fmla="*/ 209 w 209"/>
                <a:gd name="T7" fmla="*/ 0 h 4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445"/>
                <a:gd name="T14" fmla="*/ 209 w 209"/>
                <a:gd name="T15" fmla="*/ 445 h 4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445">
                  <a:moveTo>
                    <a:pt x="201" y="445"/>
                  </a:moveTo>
                  <a:cubicBezTo>
                    <a:pt x="132" y="413"/>
                    <a:pt x="65" y="376"/>
                    <a:pt x="36" y="318"/>
                  </a:cubicBezTo>
                  <a:cubicBezTo>
                    <a:pt x="7" y="260"/>
                    <a:pt x="0" y="149"/>
                    <a:pt x="29" y="96"/>
                  </a:cubicBezTo>
                  <a:cubicBezTo>
                    <a:pt x="58" y="43"/>
                    <a:pt x="171" y="20"/>
                    <a:pt x="20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96" name="Freeform 25"/>
            <p:cNvSpPr>
              <a:spLocks/>
            </p:cNvSpPr>
            <p:nvPr/>
          </p:nvSpPr>
          <p:spPr bwMode="auto">
            <a:xfrm>
              <a:off x="3494" y="2851"/>
              <a:ext cx="372" cy="441"/>
            </a:xfrm>
            <a:custGeom>
              <a:avLst/>
              <a:gdLst>
                <a:gd name="T0" fmla="*/ 180 w 372"/>
                <a:gd name="T1" fmla="*/ 441 h 441"/>
                <a:gd name="T2" fmla="*/ 345 w 372"/>
                <a:gd name="T3" fmla="*/ 366 h 441"/>
                <a:gd name="T4" fmla="*/ 345 w 372"/>
                <a:gd name="T5" fmla="*/ 85 h 441"/>
                <a:gd name="T6" fmla="*/ 255 w 372"/>
                <a:gd name="T7" fmla="*/ 16 h 441"/>
                <a:gd name="T8" fmla="*/ 0 w 372"/>
                <a:gd name="T9" fmla="*/ 0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2"/>
                <a:gd name="T16" fmla="*/ 0 h 441"/>
                <a:gd name="T17" fmla="*/ 372 w 372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2" h="441">
                  <a:moveTo>
                    <a:pt x="180" y="441"/>
                  </a:moveTo>
                  <a:cubicBezTo>
                    <a:pt x="206" y="429"/>
                    <a:pt x="318" y="425"/>
                    <a:pt x="345" y="366"/>
                  </a:cubicBezTo>
                  <a:cubicBezTo>
                    <a:pt x="372" y="307"/>
                    <a:pt x="360" y="143"/>
                    <a:pt x="345" y="85"/>
                  </a:cubicBezTo>
                  <a:cubicBezTo>
                    <a:pt x="330" y="27"/>
                    <a:pt x="312" y="30"/>
                    <a:pt x="255" y="16"/>
                  </a:cubicBezTo>
                  <a:cubicBezTo>
                    <a:pt x="198" y="2"/>
                    <a:pt x="53" y="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788" name="Text Box 27"/>
          <p:cNvSpPr txBox="1">
            <a:spLocks noChangeArrowheads="1"/>
          </p:cNvSpPr>
          <p:nvPr/>
        </p:nvSpPr>
        <p:spPr bwMode="auto">
          <a:xfrm>
            <a:off x="6394450" y="3368381"/>
            <a:ext cx="26035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Bookman Old Style" charset="0"/>
              </a:rPr>
              <a:t>Precedence relationships:</a:t>
            </a:r>
            <a:endParaRPr lang="en-US" altLang="en-US" sz="2000" dirty="0">
              <a:solidFill>
                <a:srgbClr val="000000"/>
              </a:solidFill>
              <a:latin typeface="Bookman Old Style" charset="0"/>
            </a:endParaRPr>
          </a:p>
          <a:p>
            <a:pPr algn="ctr"/>
            <a:r>
              <a:rPr lang="en-US" altLang="en-US" sz="2000" dirty="0" err="1">
                <a:solidFill>
                  <a:srgbClr val="000000"/>
                </a:solidFill>
                <a:latin typeface="Bookman Old Style" charset="0"/>
              </a:rPr>
              <a:t>send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Bookman Old Style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 ≺ </a:t>
            </a:r>
            <a:r>
              <a:rPr lang="en-US" altLang="en-US" sz="2000" dirty="0" err="1">
                <a:solidFill>
                  <a:srgbClr val="000000"/>
                </a:solidFill>
                <a:latin typeface="Bookman Old Style" charset="0"/>
              </a:rPr>
              <a:t>rcv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Bookman Old Style" charset="0"/>
              </a:rPr>
              <a:t>i</a:t>
            </a:r>
            <a:endParaRPr lang="en-US" altLang="en-US" sz="2000" baseline="-25000" dirty="0">
              <a:latin typeface="Bookman Old Style" charset="0"/>
            </a:endParaRPr>
          </a:p>
          <a:p>
            <a:pPr algn="ctr"/>
            <a:r>
              <a:rPr lang="en-US" altLang="en-US" sz="2000" dirty="0" err="1">
                <a:solidFill>
                  <a:srgbClr val="000000"/>
                </a:solidFill>
                <a:latin typeface="Bookman Old Style" charset="0"/>
              </a:rPr>
              <a:t>rcv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Bookman Old Style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 ≺ </a:t>
            </a:r>
            <a:r>
              <a:rPr lang="en-US" altLang="en-US" sz="2000" dirty="0" err="1">
                <a:solidFill>
                  <a:srgbClr val="000000"/>
                </a:solidFill>
                <a:latin typeface="Bookman Old Style" charset="0"/>
              </a:rPr>
              <a:t>send</a:t>
            </a:r>
            <a:r>
              <a:rPr lang="en-US" altLang="en-US" sz="2000" baseline="-25000" dirty="0" err="1">
                <a:solidFill>
                  <a:srgbClr val="000000"/>
                </a:solidFill>
                <a:latin typeface="Bookman Old Style" charset="0"/>
              </a:rPr>
              <a:t>i+N</a:t>
            </a:r>
            <a:r>
              <a:rPr lang="en-US" altLang="en-US" sz="2000" baseline="-25000" dirty="0">
                <a:latin typeface="Bookman Old Style" charset="0"/>
              </a:rPr>
              <a:t> </a:t>
            </a:r>
            <a:endParaRPr lang="en-US" altLang="en-US" sz="2000" dirty="0">
              <a:latin typeface="Bookman Old Style" charset="0"/>
            </a:endParaRPr>
          </a:p>
        </p:txBody>
      </p:sp>
      <p:sp>
        <p:nvSpPr>
          <p:cNvPr id="958492" name="Text Box 28"/>
          <p:cNvSpPr txBox="1">
            <a:spLocks noChangeArrowheads="1"/>
          </p:cNvSpPr>
          <p:nvPr/>
        </p:nvSpPr>
        <p:spPr bwMode="auto">
          <a:xfrm>
            <a:off x="6364288" y="5165725"/>
            <a:ext cx="2603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Bookman Old Style" charset="0"/>
              </a:rPr>
              <a:t>Mutual-exclusion relationships:</a:t>
            </a:r>
          </a:p>
          <a:p>
            <a:r>
              <a:rPr lang="en-US" altLang="en-US" sz="2000" dirty="0">
                <a:latin typeface="Bookman Old Style" charset="0"/>
              </a:rPr>
              <a:t>    protect variables</a:t>
            </a:r>
            <a:br>
              <a:rPr lang="en-US" altLang="en-US" sz="2000" dirty="0">
                <a:latin typeface="Bookman Old Style" charset="0"/>
              </a:rPr>
            </a:br>
            <a:r>
              <a:rPr lang="en-US" altLang="en-US" sz="2000" dirty="0">
                <a:latin typeface="Bookman Old Style" charset="0"/>
              </a:rPr>
              <a:t>     </a:t>
            </a:r>
            <a:r>
              <a:rPr lang="en-US" altLang="en-US" sz="2000" i="1" dirty="0">
                <a:latin typeface="Bookman Old Style" charset="0"/>
              </a:rPr>
              <a:t>in</a:t>
            </a:r>
            <a:r>
              <a:rPr lang="en-US" altLang="en-US" sz="2000" dirty="0">
                <a:latin typeface="Bookman Old Style" charset="0"/>
              </a:rPr>
              <a:t> and </a:t>
            </a:r>
            <a:r>
              <a:rPr lang="en-US" altLang="en-US" sz="2000" i="1" dirty="0">
                <a:latin typeface="Bookman Old Style" charset="0"/>
              </a:rPr>
              <a:t>out</a:t>
            </a:r>
            <a:endParaRPr lang="en-US" altLang="en-US" sz="2000" dirty="0">
              <a:latin typeface="Bookman Old Style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19400" y="4327525"/>
            <a:ext cx="1066800" cy="1082675"/>
            <a:chOff x="1776" y="2726"/>
            <a:chExt cx="672" cy="682"/>
          </a:xfrm>
        </p:grpSpPr>
        <p:sp>
          <p:nvSpPr>
            <p:cNvPr id="32784" name="Line 22"/>
            <p:cNvSpPr>
              <a:spLocks noChangeShapeType="1"/>
            </p:cNvSpPr>
            <p:nvPr/>
          </p:nvSpPr>
          <p:spPr bwMode="auto">
            <a:xfrm>
              <a:off x="1776" y="2726"/>
              <a:ext cx="672" cy="6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 flipV="1">
              <a:off x="1776" y="2726"/>
              <a:ext cx="672" cy="6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7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The Power of 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8" grpId="0"/>
      <p:bldP spid="9584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7696200" cy="5338763"/>
          </a:xfrm>
        </p:spPr>
        <p:txBody>
          <a:bodyPr/>
          <a:lstStyle/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Semaphores are themselves shared data and implementing WAIT and SIGNAL operations will require read/modify/write sequences that must executed as critical sections.   So how do we guarantee mutual exclusion in these particular critical sections without using semaphores?</a:t>
            </a: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Bookman Old Style" charset="0"/>
              </a:rPr>
              <a:t>SVC implementation, using atomicity of kernel handlers.  Works in timeshared processor sharing a single uninterruptable kernel.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Bookman Old Style" charset="0"/>
              </a:rPr>
              <a:t>Implementation of a simple lock using a special instruction (e.g. </a:t>
            </a:r>
            <a:r>
              <a:rPr lang="ja-JP" altLang="en-US" sz="1800" dirty="0">
                <a:latin typeface="Bookman Old Style" charset="0"/>
              </a:rPr>
              <a:t>“</a:t>
            </a:r>
            <a:r>
              <a:rPr lang="en-US" altLang="ja-JP" sz="1800" dirty="0">
                <a:latin typeface="Bookman Old Style" charset="0"/>
              </a:rPr>
              <a:t>test and set</a:t>
            </a:r>
            <a:r>
              <a:rPr lang="ja-JP" altLang="en-US" sz="1800" dirty="0">
                <a:latin typeface="Bookman Old Style" charset="0"/>
              </a:rPr>
              <a:t>”</a:t>
            </a:r>
            <a:r>
              <a:rPr lang="en-US" altLang="ja-JP" sz="1800" dirty="0">
                <a:latin typeface="Bookman Old Style" charset="0"/>
              </a:rPr>
              <a:t>), depends on atomicity of single instruction execution.  Works with shared-bus multiprocessors supporting atomic read-modify-write bus transactions.  Using a simple lock to implement critical sections, we can use software to implement other semaphore functionality.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Bookman Old Style" charset="0"/>
              </a:rPr>
              <a:t>Implementation using atomicity of individual read or write operations.  For example, see “Dekker’s Algorithm” on Wikipedia.</a:t>
            </a:r>
            <a:endParaRPr lang="en-US" altLang="en-US" dirty="0">
              <a:latin typeface="Bookman Old Style" charset="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 Implementation</a:t>
            </a:r>
          </a:p>
        </p:txBody>
      </p:sp>
      <p:pic>
        <p:nvPicPr>
          <p:cNvPr id="33795" name="Picture 2" descr="milovanderlinden-y-semaphor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8" y="5181600"/>
            <a:ext cx="130016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5562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wait_h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( ) {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VtoP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[R0]);    // get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arg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if (*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&lt;= 0) {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[XP]  =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[XP] – 4;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 sleep(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}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    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signal_h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( ) {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VtoP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[R0]);    // get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arg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wakeup(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638800" y="1447800"/>
            <a:ext cx="32004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Bookman Old Style" charset="0"/>
              </a:rPr>
              <a:t>Calling sequence:</a:t>
            </a:r>
          </a:p>
          <a:p>
            <a:endParaRPr lang="en-US" altLang="en-US" sz="2000" dirty="0">
              <a:latin typeface="Bookman Old Style" charset="0"/>
            </a:endParaRPr>
          </a:p>
          <a:p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// put address of lock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// into R0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CMOVE(lock, R0)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SVC(WAIT) or SVC(SIGNAL)</a:t>
            </a:r>
          </a:p>
          <a:p>
            <a:endParaRPr lang="en-US" altLang="en-US" sz="1800" dirty="0">
              <a:latin typeface="Courier New" charset="0"/>
            </a:endParaRPr>
          </a:p>
          <a:p>
            <a:pPr marL="60325" indent="0"/>
            <a:r>
              <a:rPr lang="en-US" altLang="en-US" sz="2000" dirty="0">
                <a:latin typeface="Bookman Old Style" charset="0"/>
              </a:rPr>
              <a:t>SVC call is not interruptible since it is executed in kernel mode.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as a Supervisor 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Interprocess Communication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066800"/>
            <a:ext cx="4191000" cy="222726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Why have multiple processes?</a:t>
            </a:r>
          </a:p>
          <a:p>
            <a:pPr marL="400050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Concurrency</a:t>
            </a:r>
          </a:p>
          <a:p>
            <a:pPr marL="400050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Asynchrony	</a:t>
            </a:r>
          </a:p>
          <a:p>
            <a:pPr marL="400050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Processes as a</a:t>
            </a:r>
            <a:br>
              <a:rPr lang="en-US" dirty="0">
                <a:latin typeface="+mj-lt"/>
                <a:ea typeface="ＭＳ Ｐゴシック" charset="0"/>
              </a:rPr>
            </a:br>
            <a:r>
              <a:rPr lang="en-US" dirty="0">
                <a:latin typeface="+mj-lt"/>
                <a:ea typeface="ＭＳ Ｐゴシック" charset="0"/>
              </a:rPr>
              <a:t>programming primitive</a:t>
            </a:r>
          </a:p>
          <a:p>
            <a:pPr marL="400050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Data-/Event-driven</a:t>
            </a:r>
          </a:p>
        </p:txBody>
      </p:sp>
      <p:sp>
        <p:nvSpPr>
          <p:cNvPr id="9850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0" y="1066800"/>
            <a:ext cx="4495800" cy="8834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Classic Example:</a:t>
            </a:r>
            <a:br>
              <a:rPr lang="en-US" altLang="en-US" sz="2000" dirty="0">
                <a:latin typeface="Bookman Old Style" charset="0"/>
              </a:rPr>
            </a:br>
            <a:r>
              <a:rPr lang="en-US" altLang="en-US" dirty="0">
                <a:latin typeface="Bookman Old Style" charset="0"/>
              </a:rPr>
              <a:t>   </a:t>
            </a:r>
            <a:r>
              <a:rPr lang="ja-JP" altLang="en-US" dirty="0">
                <a:latin typeface="Bookman Old Style" charset="0"/>
              </a:rPr>
              <a:t>“</a:t>
            </a:r>
            <a:r>
              <a:rPr lang="en-US" altLang="ja-JP" sz="2000" dirty="0">
                <a:latin typeface="Bookman Old Style" charset="0"/>
              </a:rPr>
              <a:t>Producer-Consumer</a:t>
            </a:r>
            <a:r>
              <a:rPr lang="ja-JP" altLang="en-US" sz="2000" dirty="0">
                <a:latin typeface="Bookman Old Style" charset="0"/>
              </a:rPr>
              <a:t>”</a:t>
            </a:r>
            <a:r>
              <a:rPr lang="en-US" altLang="ja-JP" sz="2000" dirty="0">
                <a:latin typeface="Bookman Old Style" charset="0"/>
              </a:rPr>
              <a:t> Problem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340498" y="2008188"/>
            <a:ext cx="1384300" cy="1000125"/>
            <a:chOff x="3142" y="1265"/>
            <a:chExt cx="872" cy="630"/>
          </a:xfrm>
        </p:grpSpPr>
        <p:grpSp>
          <p:nvGrpSpPr>
            <p:cNvPr id="15378" name="Group 43"/>
            <p:cNvGrpSpPr>
              <a:grpSpLocks/>
            </p:cNvGrpSpPr>
            <p:nvPr/>
          </p:nvGrpSpPr>
          <p:grpSpPr bwMode="auto">
            <a:xfrm>
              <a:off x="3207" y="1463"/>
              <a:ext cx="432" cy="432"/>
              <a:chOff x="747" y="1690"/>
              <a:chExt cx="599" cy="574"/>
            </a:xfrm>
          </p:grpSpPr>
          <p:sp>
            <p:nvSpPr>
              <p:cNvPr id="7184" name="Oval 44"/>
              <p:cNvSpPr>
                <a:spLocks noChangeArrowheads="1"/>
              </p:cNvSpPr>
              <p:nvPr/>
            </p:nvSpPr>
            <p:spPr bwMode="auto">
              <a:xfrm>
                <a:off x="747" y="1690"/>
                <a:ext cx="599" cy="5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85" name="Rectangle 45"/>
              <p:cNvSpPr>
                <a:spLocks noChangeArrowheads="1"/>
              </p:cNvSpPr>
              <p:nvPr/>
            </p:nvSpPr>
            <p:spPr bwMode="auto">
              <a:xfrm>
                <a:off x="951" y="1814"/>
                <a:ext cx="194" cy="361"/>
              </a:xfrm>
              <a:prstGeom prst="rect">
                <a:avLst/>
              </a:prstGeom>
              <a:solidFill>
                <a:srgbClr val="FDEAD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</a:t>
                </a:r>
                <a:endParaRPr lang="en-US" sz="28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183" name="Rectangle 49"/>
            <p:cNvSpPr>
              <a:spLocks noChangeArrowheads="1"/>
            </p:cNvSpPr>
            <p:nvPr/>
          </p:nvSpPr>
          <p:spPr bwMode="auto">
            <a:xfrm>
              <a:off x="3142" y="1265"/>
              <a:ext cx="8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PRODUCER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6929586" y="2333625"/>
            <a:ext cx="1403350" cy="960438"/>
            <a:chOff x="4143" y="1470"/>
            <a:chExt cx="884" cy="605"/>
          </a:xfrm>
        </p:grpSpPr>
        <p:grpSp>
          <p:nvGrpSpPr>
            <p:cNvPr id="15374" name="Group 46"/>
            <p:cNvGrpSpPr>
              <a:grpSpLocks/>
            </p:cNvGrpSpPr>
            <p:nvPr/>
          </p:nvGrpSpPr>
          <p:grpSpPr bwMode="auto">
            <a:xfrm>
              <a:off x="4344" y="1643"/>
              <a:ext cx="432" cy="432"/>
              <a:chOff x="3142" y="2264"/>
              <a:chExt cx="599" cy="574"/>
            </a:xfrm>
          </p:grpSpPr>
          <p:sp>
            <p:nvSpPr>
              <p:cNvPr id="7180" name="Oval 47"/>
              <p:cNvSpPr>
                <a:spLocks noChangeArrowheads="1"/>
              </p:cNvSpPr>
              <p:nvPr/>
            </p:nvSpPr>
            <p:spPr bwMode="auto">
              <a:xfrm>
                <a:off x="3142" y="2264"/>
                <a:ext cx="599" cy="574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81" name="Rectangle 48"/>
              <p:cNvSpPr>
                <a:spLocks noChangeArrowheads="1"/>
              </p:cNvSpPr>
              <p:nvPr/>
            </p:nvSpPr>
            <p:spPr bwMode="auto">
              <a:xfrm>
                <a:off x="3329" y="2388"/>
                <a:ext cx="232" cy="36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endParaRPr lang="en-US" sz="2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179" name="Rectangle 50"/>
            <p:cNvSpPr>
              <a:spLocks noChangeArrowheads="1"/>
            </p:cNvSpPr>
            <p:nvPr/>
          </p:nvSpPr>
          <p:spPr bwMode="auto">
            <a:xfrm>
              <a:off x="4143" y="1470"/>
              <a:ext cx="8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CONSUMER</a:t>
              </a: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5139" name="Freeform 51"/>
          <p:cNvSpPr>
            <a:spLocks/>
          </p:cNvSpPr>
          <p:nvPr/>
        </p:nvSpPr>
        <p:spPr bwMode="auto">
          <a:xfrm>
            <a:off x="6129486" y="2608263"/>
            <a:ext cx="1157287" cy="368300"/>
          </a:xfrm>
          <a:custGeom>
            <a:avLst/>
            <a:gdLst>
              <a:gd name="T0" fmla="*/ 0 w 690"/>
              <a:gd name="T1" fmla="*/ 0 h 160"/>
              <a:gd name="T2" fmla="*/ 2147483647 w 690"/>
              <a:gd name="T3" fmla="*/ 2147483647 h 160"/>
              <a:gd name="T4" fmla="*/ 2147483647 w 690"/>
              <a:gd name="T5" fmla="*/ 2147483647 h 160"/>
              <a:gd name="T6" fmla="*/ 2147483647 w 690"/>
              <a:gd name="T7" fmla="*/ 2147483647 h 160"/>
              <a:gd name="T8" fmla="*/ 0 60000 65536"/>
              <a:gd name="T9" fmla="*/ 0 60000 65536"/>
              <a:gd name="T10" fmla="*/ 0 60000 65536"/>
              <a:gd name="T11" fmla="*/ 0 60000 65536"/>
              <a:gd name="T12" fmla="*/ 0 w 690"/>
              <a:gd name="T13" fmla="*/ 0 h 160"/>
              <a:gd name="T14" fmla="*/ 690 w 690"/>
              <a:gd name="T15" fmla="*/ 160 h 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0" h="160">
                <a:moveTo>
                  <a:pt x="0" y="0"/>
                </a:moveTo>
                <a:cubicBezTo>
                  <a:pt x="41" y="4"/>
                  <a:pt x="183" y="1"/>
                  <a:pt x="246" y="24"/>
                </a:cubicBezTo>
                <a:cubicBezTo>
                  <a:pt x="309" y="47"/>
                  <a:pt x="304" y="116"/>
                  <a:pt x="378" y="138"/>
                </a:cubicBezTo>
                <a:cubicBezTo>
                  <a:pt x="452" y="160"/>
                  <a:pt x="625" y="152"/>
                  <a:pt x="690" y="15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85140" name="Text Box 52"/>
          <p:cNvSpPr txBox="1">
            <a:spLocks noChangeArrowheads="1"/>
          </p:cNvSpPr>
          <p:nvPr/>
        </p:nvSpPr>
        <p:spPr bwMode="auto">
          <a:xfrm>
            <a:off x="4772173" y="3281363"/>
            <a:ext cx="1959191" cy="92333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Consolas" charset="0"/>
                <a:ea typeface="Consolas" charset="0"/>
                <a:cs typeface="Consolas" charset="0"/>
              </a:rPr>
              <a:t>loop:	&lt;xxx&gt;;</a:t>
            </a:r>
          </a:p>
          <a:p>
            <a:pPr>
              <a:defRPr/>
            </a:pPr>
            <a:r>
              <a:rPr lang="en-US" sz="1800" b="0" dirty="0">
                <a:latin typeface="Consolas" charset="0"/>
                <a:ea typeface="Consolas" charset="0"/>
                <a:cs typeface="Consolas" charset="0"/>
              </a:rPr>
              <a:t>	send(c);</a:t>
            </a:r>
            <a:br>
              <a:rPr 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b="0" dirty="0" err="1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1800" b="0" dirty="0">
                <a:latin typeface="Consolas" charset="0"/>
                <a:ea typeface="Consolas" charset="0"/>
                <a:cs typeface="Consolas" charset="0"/>
              </a:rPr>
              <a:t> loop</a:t>
            </a:r>
          </a:p>
        </p:txBody>
      </p:sp>
      <p:sp>
        <p:nvSpPr>
          <p:cNvPr id="985141" name="Text Box 53"/>
          <p:cNvSpPr txBox="1">
            <a:spLocks noChangeArrowheads="1"/>
          </p:cNvSpPr>
          <p:nvPr/>
        </p:nvSpPr>
        <p:spPr bwMode="auto">
          <a:xfrm>
            <a:off x="6829573" y="3560763"/>
            <a:ext cx="2085827" cy="923330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Consolas" charset="0"/>
                <a:ea typeface="Consolas" charset="0"/>
                <a:cs typeface="Consolas" charset="0"/>
              </a:rPr>
              <a:t>loop:	c = rcv();</a:t>
            </a:r>
          </a:p>
          <a:p>
            <a:pPr>
              <a:defRPr/>
            </a:pPr>
            <a:r>
              <a:rPr lang="en-US" sz="1800" b="0">
                <a:latin typeface="Consolas" charset="0"/>
                <a:ea typeface="Consolas" charset="0"/>
                <a:cs typeface="Consolas" charset="0"/>
              </a:rPr>
              <a:t>	&lt;yyy&gt;;</a:t>
            </a:r>
            <a:br>
              <a:rPr lang="en-US" sz="1800" b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b="0">
                <a:latin typeface="Consolas" charset="0"/>
                <a:ea typeface="Consolas" charset="0"/>
                <a:cs typeface="Consolas" charset="0"/>
              </a:rPr>
              <a:t>	goto loop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5205412"/>
            <a:ext cx="2370138" cy="1347788"/>
            <a:chOff x="1219200" y="5205412"/>
            <a:chExt cx="2370138" cy="1347788"/>
          </a:xfrm>
        </p:grpSpPr>
        <p:sp>
          <p:nvSpPr>
            <p:cNvPr id="7188" name="Text Box 10"/>
            <p:cNvSpPr txBox="1">
              <a:spLocks noChangeAspect="1" noChangeArrowheads="1"/>
            </p:cNvSpPr>
            <p:nvPr/>
          </p:nvSpPr>
          <p:spPr bwMode="auto">
            <a:xfrm>
              <a:off x="1273175" y="5205412"/>
              <a:ext cx="5556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b="0" dirty="0">
                  <a:latin typeface="+mj-lt"/>
                </a:rPr>
                <a:t>P</a:t>
              </a:r>
              <a:r>
                <a:rPr lang="en-US" sz="2800" b="0" baseline="-25000" dirty="0">
                  <a:latin typeface="+mj-lt"/>
                </a:rPr>
                <a:t>1</a:t>
              </a:r>
            </a:p>
          </p:txBody>
        </p:sp>
        <p:sp>
          <p:nvSpPr>
            <p:cNvPr id="7189" name="Text Box 11"/>
            <p:cNvSpPr txBox="1">
              <a:spLocks noChangeAspect="1" noChangeArrowheads="1"/>
            </p:cNvSpPr>
            <p:nvPr/>
          </p:nvSpPr>
          <p:spPr bwMode="auto">
            <a:xfrm>
              <a:off x="2949575" y="5205412"/>
              <a:ext cx="5556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b="0" dirty="0">
                  <a:latin typeface="+mj-lt"/>
                </a:rPr>
                <a:t>P</a:t>
              </a:r>
              <a:r>
                <a:rPr lang="en-US" sz="2800" b="0" baseline="-25000" dirty="0">
                  <a:latin typeface="+mj-lt"/>
                </a:rPr>
                <a:t>2</a:t>
              </a:r>
            </a:p>
          </p:txBody>
        </p:sp>
        <p:sp>
          <p:nvSpPr>
            <p:cNvPr id="7196" name="Rectangle 40"/>
            <p:cNvSpPr>
              <a:spLocks noChangeAspect="1" noChangeArrowheads="1"/>
            </p:cNvSpPr>
            <p:nvPr/>
          </p:nvSpPr>
          <p:spPr bwMode="auto">
            <a:xfrm>
              <a:off x="1219200" y="5815012"/>
              <a:ext cx="693738" cy="7381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Code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Stack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Data</a:t>
              </a:r>
            </a:p>
          </p:txBody>
        </p:sp>
        <p:sp>
          <p:nvSpPr>
            <p:cNvPr id="47" name="Rectangle 40"/>
            <p:cNvSpPr>
              <a:spLocks noChangeAspect="1" noChangeArrowheads="1"/>
            </p:cNvSpPr>
            <p:nvPr/>
          </p:nvSpPr>
          <p:spPr bwMode="auto">
            <a:xfrm>
              <a:off x="2895600" y="5815012"/>
              <a:ext cx="693738" cy="7381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Code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Stack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Data</a:t>
              </a:r>
            </a:p>
          </p:txBody>
        </p:sp>
        <p:sp>
          <p:nvSpPr>
            <p:cNvPr id="48" name="Rectangle 40"/>
            <p:cNvSpPr>
              <a:spLocks noChangeAspect="1" noChangeArrowheads="1"/>
            </p:cNvSpPr>
            <p:nvPr/>
          </p:nvSpPr>
          <p:spPr bwMode="auto">
            <a:xfrm>
              <a:off x="1981200" y="5891212"/>
              <a:ext cx="846138" cy="523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Shared</a:t>
              </a:r>
            </a:p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Data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3528" y="3333452"/>
            <a:ext cx="4230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How to communicate?</a:t>
            </a:r>
          </a:p>
          <a:p>
            <a:pPr marL="395288" lvl="1" indent="-333375" eaLnBrk="1" hangingPunct="1">
              <a:buFont typeface="LucidaGrande" charset="0"/>
              <a:buChar char="−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Shared Memory </a:t>
            </a:r>
            <a:b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(overlapping contexts)...</a:t>
            </a:r>
          </a:p>
          <a:p>
            <a:pPr marL="395288" lvl="1" indent="-333375">
              <a:buFont typeface="LucidaGrande" charset="0"/>
              <a:buChar char="−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Synchronization instructions</a:t>
            </a:r>
            <a:b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(hardware support)</a:t>
            </a:r>
          </a:p>
          <a:p>
            <a:pPr marL="395288" lvl="1" indent="-333375">
              <a:buFont typeface="LucidaGrande" charset="0"/>
              <a:buChar char="−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Supervisor calls</a:t>
            </a:r>
            <a:endParaRPr lang="en-US" sz="2000" dirty="0">
              <a:latin typeface="+mj-lt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4670426"/>
            <a:ext cx="448712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Real-World Examples:</a:t>
            </a:r>
            <a:br>
              <a:rPr lang="en-US" altLang="en-US" sz="2000" dirty="0">
                <a:latin typeface="Bookman Old Style" charset="0"/>
              </a:rPr>
            </a:br>
            <a:r>
              <a:rPr lang="en-US" altLang="en-US" sz="2000" dirty="0">
                <a:latin typeface="Bookman Old Style" charset="0"/>
              </a:rPr>
              <a:t>    Compiler/Assembler,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    Application Frontend/Backend,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    UNIX pipeline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 bldLvl="2"/>
      <p:bldP spid="985092" grpId="0" autoUpdateAnimBg="0"/>
      <p:bldP spid="985140" grpId="0" animBg="1" autoUpdateAnimBg="0"/>
      <p:bldP spid="985141" grpId="0" animBg="1" autoUpdateAnimBg="0"/>
      <p:bldP spid="2" grpId="0" uiExpand="1" build="p" bldLvl="2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8"/>
          <p:cNvSpPr>
            <a:spLocks noChangeArrowheads="1"/>
          </p:cNvSpPr>
          <p:nvPr/>
        </p:nvSpPr>
        <p:spPr bwMode="auto">
          <a:xfrm>
            <a:off x="614363" y="1219200"/>
            <a:ext cx="7920037" cy="1811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Bookman Old Style" charset="0"/>
              </a:rPr>
              <a:t>TCLR(RA, literal, RC)	test and clear location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	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PC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 PC + 4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EA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 err="1">
                <a:latin typeface="Consolas" charset="0"/>
                <a:ea typeface="Consolas" charset="0"/>
                <a:cs typeface="Consolas" charset="0"/>
              </a:rPr>
              <a:t>Reg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[Ra] + literal</a:t>
            </a:r>
            <a:b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000" dirty="0" err="1">
                <a:latin typeface="Consolas" charset="0"/>
                <a:ea typeface="Consolas" charset="0"/>
                <a:cs typeface="Consolas" charset="0"/>
              </a:rPr>
              <a:t>Reg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n-US" sz="2000" dirty="0" err="1">
                <a:latin typeface="Consolas" charset="0"/>
                <a:ea typeface="Consolas" charset="0"/>
                <a:cs typeface="Consolas" charset="0"/>
              </a:rPr>
              <a:t>Rc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MEM[EA]</a:t>
            </a:r>
            <a:b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MEM[EA]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Executed ATOMICALLY (cannot be interrupted)</a:t>
            </a:r>
          </a:p>
          <a:p>
            <a:pPr marL="19050" indent="0"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Can easily implement mutual exclusion using binary semaphore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wait:	TCLR(R31, lock, R0)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BEQ(R0,wait)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i="1" dirty="0">
                <a:latin typeface="Consolas" charset="0"/>
                <a:ea typeface="Consolas" charset="0"/>
                <a:cs typeface="Consolas" charset="0"/>
              </a:rPr>
              <a:t>… critical section …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	CMOVE(1,R0)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	ST(R0, lock, R31)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sp>
        <p:nvSpPr>
          <p:cNvPr id="35843" name="AutoShape 4"/>
          <p:cNvSpPr>
            <a:spLocks/>
          </p:cNvSpPr>
          <p:nvPr/>
        </p:nvSpPr>
        <p:spPr bwMode="auto">
          <a:xfrm>
            <a:off x="4343400" y="4724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784725" y="4929188"/>
            <a:ext cx="1268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  <a:latin typeface="Bookman Old Style" charset="0"/>
              </a:rPr>
              <a:t>wait(lock)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799013" y="59436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  <a:latin typeface="Bookman Old Style" charset="0"/>
              </a:rPr>
              <a:t>signal(lock)</a:t>
            </a:r>
          </a:p>
        </p:txBody>
      </p:sp>
      <p:sp>
        <p:nvSpPr>
          <p:cNvPr id="35846" name="AutoShape 7"/>
          <p:cNvSpPr>
            <a:spLocks/>
          </p:cNvSpPr>
          <p:nvPr/>
        </p:nvSpPr>
        <p:spPr bwMode="auto">
          <a:xfrm>
            <a:off x="4343400" y="5867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Hardware Support for Semaphores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581400" y="2286000"/>
            <a:ext cx="152400" cy="5334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2362200"/>
            <a:ext cx="4352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Atomicity guaranteed by memory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4495800"/>
          </a:xfrm>
        </p:spPr>
        <p:txBody>
          <a:bodyPr/>
          <a:lstStyle/>
          <a:p>
            <a:pPr marL="3175" indent="-3175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naïve use of synchronization constraints can introduce its own set of problems, particularly when a process requires access to more than one protected resource.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Transfer(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account1,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account2,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amount)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wait(lock[account1]);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wait(lock[account2]);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balance[account1] = balance[account1] - amount;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balance[account2] = balance[account2] + amount;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signal(lock[account2]);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signal(lock[account1]);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6866" name="Text Box 6"/>
          <p:cNvSpPr txBox="1">
            <a:spLocks noChangeArrowheads="1"/>
          </p:cNvSpPr>
          <p:nvPr/>
        </p:nvSpPr>
        <p:spPr bwMode="auto">
          <a:xfrm>
            <a:off x="6781800" y="5410200"/>
            <a:ext cx="237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Bookman Old Style" charset="0"/>
              </a:rPr>
              <a:t>Transfer(6004, 6005, 50)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6781800" y="3657600"/>
            <a:ext cx="237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Bookman Old Style" charset="0"/>
              </a:rPr>
              <a:t>Transfer(6005, 6004, 50)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Synchronization: The Dark Side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38200" y="3960813"/>
            <a:ext cx="7772400" cy="2643316"/>
            <a:chOff x="838200" y="3960800"/>
            <a:chExt cx="7772400" cy="2643905"/>
          </a:xfrm>
        </p:grpSpPr>
        <p:sp>
          <p:nvSpPr>
            <p:cNvPr id="36880" name="Text Box 9"/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7772400" cy="584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b="1" dirty="0">
                  <a:latin typeface="Trebuchet MS" charset="0"/>
                  <a:ea typeface="Trebuchet MS" charset="0"/>
                  <a:cs typeface="Trebuchet MS" charset="0"/>
                </a:rPr>
                <a:t>DEADLOCK (aka “deadly embrace”)!</a:t>
              </a:r>
            </a:p>
          </p:txBody>
        </p:sp>
        <p:pic>
          <p:nvPicPr>
            <p:cNvPr id="36881" name="Picture 10" descr="gogo-sumosumo1859-8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960800"/>
              <a:ext cx="1524000" cy="213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7315198" y="2286000"/>
            <a:ext cx="1311275" cy="1346200"/>
            <a:chOff x="5867404" y="3935046"/>
            <a:chExt cx="1311201" cy="1346200"/>
          </a:xfrm>
        </p:grpSpPr>
        <p:sp>
          <p:nvSpPr>
            <p:cNvPr id="5" name="Freeform 4"/>
            <p:cNvSpPr/>
            <p:nvPr/>
          </p:nvSpPr>
          <p:spPr>
            <a:xfrm>
              <a:off x="5867404" y="4114800"/>
              <a:ext cx="528250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rgbClr val="FDEADA"/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tx1"/>
                  </a:solidFill>
                </a:rPr>
                <a:t>ATM</a:t>
              </a:r>
            </a:p>
          </p:txBody>
        </p:sp>
        <p:pic>
          <p:nvPicPr>
            <p:cNvPr id="36879" name="Picture 658" descr="Franz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35046"/>
              <a:ext cx="701605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7315200" y="4054475"/>
            <a:ext cx="1371598" cy="1355725"/>
            <a:chOff x="6073787" y="5375868"/>
            <a:chExt cx="1371454" cy="1356328"/>
          </a:xfrm>
        </p:grpSpPr>
        <p:sp>
          <p:nvSpPr>
            <p:cNvPr id="17" name="Freeform 16"/>
            <p:cNvSpPr/>
            <p:nvPr/>
          </p:nvSpPr>
          <p:spPr>
            <a:xfrm>
              <a:off x="6073787" y="5562600"/>
              <a:ext cx="587313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000000"/>
                  </a:solidFill>
                </a:rPr>
                <a:t>ATM</a:t>
              </a:r>
            </a:p>
          </p:txBody>
        </p:sp>
        <p:pic>
          <p:nvPicPr>
            <p:cNvPr id="36875" name="Picture 657" descr="Han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9400" y="5375868"/>
              <a:ext cx="815841" cy="1356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442913" y="4781550"/>
            <a:ext cx="321081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Take (wait for) LEFT stick </a:t>
            </a:r>
            <a:endParaRPr lang="en-US" altLang="en-US" sz="1800" i="1" dirty="0">
              <a:latin typeface="Bookman Old Style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42913" y="5006975"/>
            <a:ext cx="3462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Take (wait for) RIGHT stick </a:t>
            </a:r>
            <a:endParaRPr lang="en-US" altLang="en-US" sz="1800" i="1" dirty="0">
              <a:latin typeface="Bookman Old Style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42913" y="5233988"/>
            <a:ext cx="2057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Bookman Old Style" charset="0"/>
              </a:rPr>
              <a:t>•  EAT until sated</a:t>
            </a:r>
            <a:endParaRPr lang="en-US" altLang="en-US" sz="1800" i="1">
              <a:latin typeface="Bookman Old Style" charset="0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42913" y="5459413"/>
            <a:ext cx="2447786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Replace both sticks</a:t>
            </a:r>
            <a:endParaRPr lang="en-US" altLang="en-US" sz="1800" i="1" dirty="0">
              <a:latin typeface="Bookman Old Style" charset="0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81000" y="4495800"/>
            <a:ext cx="36496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PHILOSOPHER'S  ALGORITHM:</a:t>
            </a:r>
            <a:endParaRPr lang="en-US" i="1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38918" name="Picture 9" descr="dineph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1470025"/>
            <a:ext cx="41529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Text Box 33"/>
          <p:cNvSpPr txBox="1">
            <a:spLocks noChangeArrowheads="1"/>
          </p:cNvSpPr>
          <p:nvPr/>
        </p:nvSpPr>
        <p:spPr bwMode="auto">
          <a:xfrm>
            <a:off x="246063" y="990600"/>
            <a:ext cx="424973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175" indent="31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Philosophers think deep thoughts, but have simple secular needs.  When hungry, a group of N philosophers will sit around a table with N chopsticks interspersed between them.  Food is served, and each philosopher enjoys a leisurely meal using the chopsticks on either side to eat.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They are exceedingly polite and patient, and each follows the following dining protocol:</a:t>
            </a:r>
          </a:p>
        </p:txBody>
      </p:sp>
      <p:sp>
        <p:nvSpPr>
          <p:cNvPr id="389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Dining Philosophers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7313" y="4435579"/>
            <a:ext cx="3846626" cy="1965221"/>
            <a:chOff x="4677313" y="4435579"/>
            <a:chExt cx="3846626" cy="1965221"/>
          </a:xfrm>
        </p:grpSpPr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7014675" y="4755845"/>
              <a:ext cx="1295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i="1" dirty="0">
                  <a:latin typeface="Comic Sans MS" charset="0"/>
                  <a:ea typeface="Comic Sans MS" charset="0"/>
                  <a:cs typeface="Comic Sans MS" charset="0"/>
                </a:rPr>
                <a:t>Shut up!!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4677313" y="4435579"/>
              <a:ext cx="28512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i="1" dirty="0">
                  <a:latin typeface="Comic Sans MS" charset="0"/>
                  <a:ea typeface="Comic Sans MS" charset="0"/>
                  <a:cs typeface="Comic Sans MS" charset="0"/>
                </a:rPr>
                <a:t>Wait, I think I </a:t>
              </a:r>
              <a:r>
                <a:rPr lang="en-US" altLang="en-US" sz="1800" i="1">
                  <a:latin typeface="Comic Sans MS" charset="0"/>
                  <a:ea typeface="Comic Sans MS" charset="0"/>
                  <a:cs typeface="Comic Sans MS" charset="0"/>
                </a:rPr>
                <a:t>see a problem </a:t>
              </a:r>
              <a:r>
                <a:rPr lang="en-US" altLang="en-US" sz="1800" i="1" dirty="0">
                  <a:latin typeface="Comic Sans MS" charset="0"/>
                  <a:ea typeface="Comic Sans MS" charset="0"/>
                  <a:cs typeface="Comic Sans MS" charset="0"/>
                </a:rPr>
                <a:t>here...</a:t>
              </a: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5791200" y="5099539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7700475" y="5060645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577" y="5175739"/>
              <a:ext cx="995362" cy="12250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45" y="5199802"/>
              <a:ext cx="1050159" cy="1144587"/>
            </a:xfrm>
            <a:prstGeom prst="rect">
              <a:avLst/>
            </a:prstGeom>
          </p:spPr>
        </p:pic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667001"/>
            <a:ext cx="1638664" cy="762000"/>
          </a:xfrm>
        </p:spPr>
      </p:pic>
    </p:spTree>
    <p:extLst>
      <p:ext uri="{BB962C8B-B14F-4D97-AF65-F5344CB8AC3E}">
        <p14:creationId xmlns:p14="http://schemas.microsoft.com/office/powerpoint/2010/main" val="169375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ChangeArrowheads="1"/>
          </p:cNvSpPr>
          <p:nvPr/>
        </p:nvSpPr>
        <p:spPr bwMode="auto">
          <a:xfrm>
            <a:off x="1050925" y="26209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39938" name="Picture 4" descr="deadlock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3053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30480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i="1">
                <a:latin typeface="Bookman Old Style" charset="0"/>
              </a:rPr>
              <a:t>CONDITIONS:</a:t>
            </a:r>
          </a:p>
          <a:p>
            <a:pPr>
              <a:lnSpc>
                <a:spcPct val="90000"/>
              </a:lnSpc>
            </a:pPr>
            <a:endParaRPr lang="en-US" altLang="en-US" sz="1400" i="1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1">
                <a:latin typeface="Bookman Old Style" charset="0"/>
              </a:rPr>
              <a:t>1) </a:t>
            </a:r>
            <a:r>
              <a:rPr lang="en-US" altLang="en-US" sz="1800">
                <a:latin typeface="Bookman Old Style" charset="0"/>
              </a:rPr>
              <a:t>Mutual exclusion - only one process can hold a resource at a given time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2) Hold-and-wait - a process holds allocated resources while waiting for others 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3) No preemption - a resource can not be removed from a process holding it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4) Circular Wait</a:t>
            </a:r>
          </a:p>
          <a:p>
            <a:pPr>
              <a:lnSpc>
                <a:spcPct val="90000"/>
              </a:lnSpc>
            </a:pPr>
            <a:endParaRPr lang="en-US" altLang="en-US" sz="1800" i="1">
              <a:latin typeface="Bookman Old Style" charset="0"/>
            </a:endParaRPr>
          </a:p>
        </p:txBody>
      </p:sp>
      <p:sp>
        <p:nvSpPr>
          <p:cNvPr id="953350" name="Text Box 6"/>
          <p:cNvSpPr txBox="1">
            <a:spLocks noChangeArrowheads="1"/>
          </p:cNvSpPr>
          <p:nvPr/>
        </p:nvSpPr>
        <p:spPr bwMode="auto">
          <a:xfrm>
            <a:off x="2057400" y="5562600"/>
            <a:ext cx="3424238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SOLUTIONS: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 Avoidance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-or-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Detection and Recovery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609600" y="1062038"/>
            <a:ext cx="77724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No one can make progress because they are all waiting for an unavailable resource</a:t>
            </a:r>
          </a:p>
        </p:txBody>
      </p:sp>
      <p:sp>
        <p:nvSpPr>
          <p:cNvPr id="3994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Deadlock!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0"/>
            <a:ext cx="4572000" cy="1828800"/>
            <a:chOff x="4419600" y="4572000"/>
            <a:chExt cx="4572000" cy="1828800"/>
          </a:xfrm>
        </p:grpSpPr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7090875" y="4572000"/>
              <a:ext cx="190072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i="1" dirty="0">
                  <a:latin typeface="Comic Sans MS" charset="0"/>
                  <a:ea typeface="Comic Sans MS" charset="0"/>
                  <a:cs typeface="Comic Sans MS" charset="0"/>
                </a:rPr>
                <a:t>He still doesn’t look too happy</a:t>
              </a:r>
              <a:r>
                <a:rPr lang="is-IS" altLang="en-US" sz="1600" i="1" dirty="0">
                  <a:latin typeface="Comic Sans MS" charset="0"/>
                  <a:ea typeface="Comic Sans MS" charset="0"/>
                  <a:cs typeface="Comic Sans MS" charset="0"/>
                </a:rPr>
                <a:t>…</a:t>
              </a:r>
              <a:endParaRPr lang="en-US" altLang="en-US" sz="1600" i="1" dirty="0"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4419600" y="4648200"/>
              <a:ext cx="2851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i="1" dirty="0">
                  <a:latin typeface="Comic Sans MS" charset="0"/>
                  <a:ea typeface="Comic Sans MS" charset="0"/>
                  <a:cs typeface="Comic Sans MS" charset="0"/>
                </a:rPr>
                <a:t>Cousin Tom is spared!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5791200" y="5099539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700475" y="5060645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577" y="5175739"/>
              <a:ext cx="995362" cy="122506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45" y="5199802"/>
              <a:ext cx="1050159" cy="1144587"/>
            </a:xfrm>
            <a:prstGeom prst="rect">
              <a:avLst/>
            </a:prstGeom>
          </p:spPr>
        </p:pic>
      </p:grpSp>
      <p:pic>
        <p:nvPicPr>
          <p:cNvPr id="23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743200"/>
            <a:ext cx="163866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714375" y="2540000"/>
            <a:ext cx="242411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Take LOW stick </a:t>
            </a:r>
            <a:endParaRPr lang="en-US" altLang="en-US" sz="2000" i="1" dirty="0">
              <a:latin typeface="Bookman Old Style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14375" y="2765425"/>
            <a:ext cx="2428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Take HIGH stick </a:t>
            </a:r>
            <a:endParaRPr lang="en-US" altLang="en-US" sz="2000" i="1" dirty="0">
              <a:latin typeface="Bookman Old Style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714375" y="2990850"/>
            <a:ext cx="8001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EAT </a:t>
            </a:r>
            <a:endParaRPr lang="en-US" altLang="en-US" sz="2000" i="1" dirty="0">
              <a:latin typeface="Bookman Old Style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714375" y="3217863"/>
            <a:ext cx="2880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Replace both sticks.</a:t>
            </a:r>
            <a:endParaRPr lang="en-US" altLang="en-US" sz="2000" i="1" dirty="0">
              <a:latin typeface="Bookman Old Style" charset="0"/>
            </a:endParaRPr>
          </a:p>
        </p:txBody>
      </p:sp>
      <p:pic>
        <p:nvPicPr>
          <p:cNvPr id="40965" name="Picture 7" descr="dineph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1209675"/>
            <a:ext cx="43434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4708525" y="3089275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>
                <a:latin typeface="+mj-lt"/>
              </a:rPr>
              <a:t>1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7242175" y="2587625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>
                <a:latin typeface="+mj-lt"/>
              </a:rPr>
              <a:t>2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5035550" y="2538413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>
                <a:latin typeface="+mj-lt"/>
              </a:rPr>
              <a:t>3</a:t>
            </a: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6010275" y="3411538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>
                <a:latin typeface="+mj-lt"/>
              </a:rPr>
              <a:t>4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7242175" y="3152775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>
                <a:latin typeface="+mj-lt"/>
              </a:rPr>
              <a:t>5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381000" y="990600"/>
            <a:ext cx="3810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spcBef>
                <a:spcPct val="36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KEY: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Assign a unique number to each chopstick, request resources in globally consistent order:</a:t>
            </a:r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304800" y="2097088"/>
            <a:ext cx="21478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000" i="1" dirty="0">
                <a:latin typeface="+mj-lt"/>
              </a:rPr>
              <a:t>New Algorithm: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810000"/>
            <a:ext cx="8153400" cy="2770188"/>
            <a:chOff x="457200" y="3810000"/>
            <a:chExt cx="8153400" cy="2770188"/>
          </a:xfrm>
        </p:grpSpPr>
        <p:sp>
          <p:nvSpPr>
            <p:cNvPr id="37902" name="Text Box 15"/>
            <p:cNvSpPr txBox="1">
              <a:spLocks noChangeArrowheads="1"/>
            </p:cNvSpPr>
            <p:nvPr/>
          </p:nvSpPr>
          <p:spPr bwMode="auto">
            <a:xfrm>
              <a:off x="457200" y="3810000"/>
              <a:ext cx="22336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000" i="1" dirty="0">
                  <a:latin typeface="+mj-lt"/>
                </a:rPr>
                <a:t>SIMPLE PROOF:</a:t>
              </a:r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8153400" cy="231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latin typeface="Bookman Old Style" charset="0"/>
                </a:rPr>
                <a:t>Deadlock means that each philosopher is waiting for a resource held by some other philosopher …</a:t>
              </a:r>
            </a:p>
            <a:p>
              <a:pPr>
                <a:lnSpc>
                  <a:spcPct val="90000"/>
                </a:lnSpc>
              </a:pPr>
              <a:endParaRPr lang="en-US" altLang="en-US" sz="2000">
                <a:latin typeface="Bookman Old Style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>
                  <a:latin typeface="Bookman Old Style" charset="0"/>
                </a:rPr>
                <a:t>But, the philosopher holding the highest numbered chopstick can’</a:t>
              </a:r>
              <a:r>
                <a:rPr lang="en-US" altLang="ja-JP" sz="2000">
                  <a:latin typeface="Bookman Old Style" charset="0"/>
                </a:rPr>
                <a:t>t be waiting for any other philosopher (no hold-and-wait cycle) …</a:t>
              </a:r>
            </a:p>
            <a:p>
              <a:pPr>
                <a:lnSpc>
                  <a:spcPct val="90000"/>
                </a:lnSpc>
              </a:pPr>
              <a:endParaRPr lang="en-US" altLang="en-US" sz="2000">
                <a:latin typeface="Bookman Old Style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>
                  <a:latin typeface="Bookman Old Style" charset="0"/>
                </a:rPr>
                <a:t>Thus, there can be no deadlock.</a:t>
              </a:r>
            </a:p>
          </p:txBody>
        </p:sp>
      </p:grpSp>
      <p:sp>
        <p:nvSpPr>
          <p:cNvPr id="409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One Solution</a:t>
            </a:r>
          </a:p>
        </p:txBody>
      </p:sp>
      <p:pic>
        <p:nvPicPr>
          <p:cNvPr id="1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7188" y="2397968"/>
            <a:ext cx="1725612" cy="8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962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Cooperating processes:</a:t>
            </a:r>
          </a:p>
          <a:p>
            <a:pPr lvl="1" indent="-341313" eaLnBrk="1" hangingPunct="1">
              <a:lnSpc>
                <a:spcPct val="90000"/>
              </a:lnSpc>
            </a:pPr>
            <a:r>
              <a:rPr lang="en-US" altLang="en-US" sz="1800" dirty="0">
                <a:latin typeface="Bookman Old Style" charset="0"/>
              </a:rPr>
              <a:t>Establish a fixed ordering to shared resources and require all requests to be made in the prescribed order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Transfer(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account1,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account2,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amount) {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 err="1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 a = min(account1, account2);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en-US" sz="1600" dirty="0" err="1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 b = max(account1, account2);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wait(lock[a]);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wait(lock[b]);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balance[account1] = balance[account1] - amount;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balance[account2] = balance[account2] + amount;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signal(lock[b]);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signal(lock[a]);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latin typeface="Bookman Old Style" charset="0"/>
            </a:endParaRPr>
          </a:p>
        </p:txBody>
      </p:sp>
      <p:sp>
        <p:nvSpPr>
          <p:cNvPr id="41986" name="Text Box 7"/>
          <p:cNvSpPr txBox="1">
            <a:spLocks noChangeArrowheads="1"/>
          </p:cNvSpPr>
          <p:nvPr/>
        </p:nvSpPr>
        <p:spPr bwMode="auto">
          <a:xfrm>
            <a:off x="7010400" y="4995863"/>
            <a:ext cx="19081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dirty="0">
                <a:latin typeface="Bookman Old Style" charset="0"/>
              </a:rPr>
              <a:t>Transfer(6004, 6005, 50)</a:t>
            </a: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7007225" y="3276600"/>
            <a:ext cx="1908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dirty="0">
                <a:latin typeface="Bookman Old Style" charset="0"/>
              </a:rPr>
              <a:t>Transfer(6005, 6004, 50)</a:t>
            </a: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Dealing With Deadlocks</a:t>
            </a:r>
          </a:p>
        </p:txBody>
      </p:sp>
      <p:grpSp>
        <p:nvGrpSpPr>
          <p:cNvPr id="41989" name="Group 7"/>
          <p:cNvGrpSpPr>
            <a:grpSpLocks/>
          </p:cNvGrpSpPr>
          <p:nvPr/>
        </p:nvGrpSpPr>
        <p:grpSpPr bwMode="auto">
          <a:xfrm>
            <a:off x="7315198" y="1905000"/>
            <a:ext cx="1311275" cy="1346200"/>
            <a:chOff x="5867404" y="3935046"/>
            <a:chExt cx="1311201" cy="1346200"/>
          </a:xfrm>
        </p:grpSpPr>
        <p:sp>
          <p:nvSpPr>
            <p:cNvPr id="9" name="Freeform 8"/>
            <p:cNvSpPr/>
            <p:nvPr/>
          </p:nvSpPr>
          <p:spPr>
            <a:xfrm>
              <a:off x="5867404" y="4114800"/>
              <a:ext cx="582198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tx1"/>
                  </a:solidFill>
                </a:rPr>
                <a:t>ATM</a:t>
              </a:r>
            </a:p>
          </p:txBody>
        </p:sp>
        <p:pic>
          <p:nvPicPr>
            <p:cNvPr id="41998" name="Picture 658" descr="Franz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35046"/>
              <a:ext cx="701605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990" name="Group 10"/>
          <p:cNvGrpSpPr>
            <a:grpSpLocks/>
          </p:cNvGrpSpPr>
          <p:nvPr/>
        </p:nvGrpSpPr>
        <p:grpSpPr bwMode="auto">
          <a:xfrm>
            <a:off x="7315197" y="3673475"/>
            <a:ext cx="1371601" cy="1355725"/>
            <a:chOff x="6073784" y="5375868"/>
            <a:chExt cx="1371457" cy="1356328"/>
          </a:xfrm>
        </p:grpSpPr>
        <p:sp>
          <p:nvSpPr>
            <p:cNvPr id="12" name="Freeform 11"/>
            <p:cNvSpPr/>
            <p:nvPr/>
          </p:nvSpPr>
          <p:spPr>
            <a:xfrm>
              <a:off x="6073784" y="5562600"/>
              <a:ext cx="604418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000000"/>
                  </a:solidFill>
                </a:rPr>
                <a:t>ATM</a:t>
              </a:r>
            </a:p>
          </p:txBody>
        </p:sp>
        <p:pic>
          <p:nvPicPr>
            <p:cNvPr id="41994" name="Picture 657" descr="Han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9400" y="5375868"/>
              <a:ext cx="815841" cy="1356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85800" y="5193210"/>
            <a:ext cx="693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Unconstrained processes: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	- O/S discovers circular wait &amp; kills waiting process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	- Transaction model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	- Hard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77200" cy="5029200"/>
          </a:xfrm>
        </p:spPr>
        <p:txBody>
          <a:bodyPr/>
          <a:lstStyle/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Bookman Old Style" charset="0"/>
              </a:rPr>
              <a:t>Communication among asynchronous processes requires synchronization….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Precedence constraints: a partial ordering among operations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Semaphores as a mechanism for enforcing precedence constraints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Mutual exclusion (critical sections, atomic transactions) as a common compound precedence constraint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Solving Mutual Exclusion via binary semaphores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Synchronization </a:t>
            </a:r>
            <a:r>
              <a:rPr lang="en-US" altLang="en-US" i="1">
                <a:latin typeface="Bookman Old Style" charset="0"/>
              </a:rPr>
              <a:t>serializes</a:t>
            </a:r>
            <a:r>
              <a:rPr lang="en-US" altLang="en-US">
                <a:latin typeface="Bookman Old Style" charset="0"/>
              </a:rPr>
              <a:t> operations, limits parallel execution.</a:t>
            </a: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Bookman Old Style" charset="0"/>
              </a:rPr>
              <a:t>Many alternative synchronization mechanisms exist!</a:t>
            </a: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endParaRPr lang="en-US" altLang="en-US" sz="1600">
              <a:latin typeface="Bookman Old Style" charset="0"/>
            </a:endParaRP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Bookman Old Style" charset="0"/>
              </a:rPr>
              <a:t>Deadlocks: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Consequence of undisciplined use of synchronization mechanism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Can be avoided in special cases, detected and corrected in others.</a:t>
            </a: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36"/>
          <p:cNvGrpSpPr>
            <a:grpSpLocks/>
          </p:cNvGrpSpPr>
          <p:nvPr/>
        </p:nvGrpSpPr>
        <p:grpSpPr bwMode="auto">
          <a:xfrm>
            <a:off x="533400" y="2074863"/>
            <a:ext cx="2495550" cy="3873500"/>
            <a:chOff x="336" y="1307"/>
            <a:chExt cx="1572" cy="24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80" name="AutoShape 5"/>
            <p:cNvSpPr>
              <a:spLocks noChangeArrowheads="1"/>
            </p:cNvSpPr>
            <p:nvPr/>
          </p:nvSpPr>
          <p:spPr bwMode="auto">
            <a:xfrm>
              <a:off x="336" y="1307"/>
              <a:ext cx="1572" cy="2440"/>
            </a:xfrm>
            <a:prstGeom prst="roundRect">
              <a:avLst>
                <a:gd name="adj" fmla="val 6819"/>
              </a:avLst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81" name="Rectangle 7"/>
            <p:cNvSpPr>
              <a:spLocks noChangeArrowheads="1"/>
            </p:cNvSpPr>
            <p:nvPr/>
          </p:nvSpPr>
          <p:spPr bwMode="auto">
            <a:xfrm>
              <a:off x="960" y="1344"/>
              <a:ext cx="872" cy="1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PRODUCER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8282" name="Group 9"/>
            <p:cNvGrpSpPr>
              <a:grpSpLocks/>
            </p:cNvGrpSpPr>
            <p:nvPr/>
          </p:nvGrpSpPr>
          <p:grpSpPr bwMode="auto">
            <a:xfrm>
              <a:off x="452" y="2033"/>
              <a:ext cx="481" cy="246"/>
              <a:chOff x="632" y="2205"/>
              <a:chExt cx="481" cy="246"/>
            </a:xfrm>
            <a:grpFill/>
          </p:grpSpPr>
          <p:sp>
            <p:nvSpPr>
              <p:cNvPr id="8316" name="Rectangle 10"/>
              <p:cNvSpPr>
                <a:spLocks noChangeArrowheads="1"/>
              </p:cNvSpPr>
              <p:nvPr/>
            </p:nvSpPr>
            <p:spPr bwMode="auto">
              <a:xfrm>
                <a:off x="1023" y="2277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7" name="Rectangle 11"/>
              <p:cNvSpPr>
                <a:spLocks noChangeArrowheads="1"/>
              </p:cNvSpPr>
              <p:nvPr/>
            </p:nvSpPr>
            <p:spPr bwMode="auto">
              <a:xfrm>
                <a:off x="632" y="2205"/>
                <a:ext cx="419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&lt;xxx&gt;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3" name="Group 12"/>
            <p:cNvGrpSpPr>
              <a:grpSpLocks/>
            </p:cNvGrpSpPr>
            <p:nvPr/>
          </p:nvGrpSpPr>
          <p:grpSpPr bwMode="auto">
            <a:xfrm>
              <a:off x="452" y="2607"/>
              <a:ext cx="481" cy="246"/>
              <a:chOff x="632" y="2779"/>
              <a:chExt cx="481" cy="246"/>
            </a:xfrm>
            <a:grpFill/>
          </p:grpSpPr>
          <p:sp>
            <p:nvSpPr>
              <p:cNvPr id="8314" name="Rectangle 13"/>
              <p:cNvSpPr>
                <a:spLocks noChangeArrowheads="1"/>
              </p:cNvSpPr>
              <p:nvPr/>
            </p:nvSpPr>
            <p:spPr bwMode="auto">
              <a:xfrm>
                <a:off x="1023" y="2851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5" name="Rectangle 14"/>
              <p:cNvSpPr>
                <a:spLocks noChangeArrowheads="1"/>
              </p:cNvSpPr>
              <p:nvPr/>
            </p:nvSpPr>
            <p:spPr bwMode="auto">
              <a:xfrm>
                <a:off x="632" y="2779"/>
                <a:ext cx="419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&lt;xxx&gt;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4" name="Group 15"/>
            <p:cNvGrpSpPr>
              <a:grpSpLocks/>
            </p:cNvGrpSpPr>
            <p:nvPr/>
          </p:nvGrpSpPr>
          <p:grpSpPr bwMode="auto">
            <a:xfrm>
              <a:off x="452" y="1459"/>
              <a:ext cx="481" cy="246"/>
              <a:chOff x="632" y="1631"/>
              <a:chExt cx="481" cy="246"/>
            </a:xfrm>
            <a:grpFill/>
          </p:grpSpPr>
          <p:sp>
            <p:nvSpPr>
              <p:cNvPr id="8312" name="Rectangle 16"/>
              <p:cNvSpPr>
                <a:spLocks noChangeArrowheads="1"/>
              </p:cNvSpPr>
              <p:nvPr/>
            </p:nvSpPr>
            <p:spPr bwMode="auto">
              <a:xfrm>
                <a:off x="632" y="1631"/>
                <a:ext cx="419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&lt;xxx&gt;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3" name="Rectangle 17"/>
              <p:cNvSpPr>
                <a:spLocks noChangeArrowheads="1"/>
              </p:cNvSpPr>
              <p:nvPr/>
            </p:nvSpPr>
            <p:spPr bwMode="auto">
              <a:xfrm>
                <a:off x="1023" y="1703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5" name="Group 18"/>
            <p:cNvGrpSpPr>
              <a:grpSpLocks/>
            </p:cNvGrpSpPr>
            <p:nvPr/>
          </p:nvGrpSpPr>
          <p:grpSpPr bwMode="auto">
            <a:xfrm>
              <a:off x="1314" y="1746"/>
              <a:ext cx="409" cy="246"/>
              <a:chOff x="1494" y="1918"/>
              <a:chExt cx="409" cy="246"/>
            </a:xfrm>
            <a:grpFill/>
          </p:grpSpPr>
          <p:sp>
            <p:nvSpPr>
              <p:cNvPr id="8310" name="Rectangle 19"/>
              <p:cNvSpPr>
                <a:spLocks noChangeArrowheads="1"/>
              </p:cNvSpPr>
              <p:nvPr/>
            </p:nvSpPr>
            <p:spPr bwMode="auto">
              <a:xfrm>
                <a:off x="1494" y="1918"/>
                <a:ext cx="352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send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1" name="Rectangle 20"/>
              <p:cNvSpPr>
                <a:spLocks noChangeArrowheads="1"/>
              </p:cNvSpPr>
              <p:nvPr/>
            </p:nvSpPr>
            <p:spPr bwMode="auto">
              <a:xfrm>
                <a:off x="1813" y="1990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6" name="Group 27"/>
            <p:cNvGrpSpPr>
              <a:grpSpLocks/>
            </p:cNvGrpSpPr>
            <p:nvPr/>
          </p:nvGrpSpPr>
          <p:grpSpPr bwMode="auto">
            <a:xfrm>
              <a:off x="1314" y="2320"/>
              <a:ext cx="409" cy="246"/>
              <a:chOff x="1494" y="2492"/>
              <a:chExt cx="409" cy="246"/>
            </a:xfrm>
            <a:grpFill/>
          </p:grpSpPr>
          <p:sp>
            <p:nvSpPr>
              <p:cNvPr id="8308" name="Rectangle 28"/>
              <p:cNvSpPr>
                <a:spLocks noChangeArrowheads="1"/>
              </p:cNvSpPr>
              <p:nvPr/>
            </p:nvSpPr>
            <p:spPr bwMode="auto">
              <a:xfrm>
                <a:off x="1494" y="2492"/>
                <a:ext cx="352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send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9" name="Rectangle 29"/>
              <p:cNvSpPr>
                <a:spLocks noChangeArrowheads="1"/>
              </p:cNvSpPr>
              <p:nvPr/>
            </p:nvSpPr>
            <p:spPr bwMode="auto">
              <a:xfrm>
                <a:off x="1813" y="2564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7" name="Group 36"/>
            <p:cNvGrpSpPr>
              <a:grpSpLocks/>
            </p:cNvGrpSpPr>
            <p:nvPr/>
          </p:nvGrpSpPr>
          <p:grpSpPr bwMode="auto">
            <a:xfrm>
              <a:off x="1314" y="2894"/>
              <a:ext cx="409" cy="246"/>
              <a:chOff x="1494" y="3066"/>
              <a:chExt cx="409" cy="246"/>
            </a:xfrm>
            <a:grpFill/>
          </p:grpSpPr>
          <p:sp>
            <p:nvSpPr>
              <p:cNvPr id="8306" name="Rectangle 37"/>
              <p:cNvSpPr>
                <a:spLocks noChangeArrowheads="1"/>
              </p:cNvSpPr>
              <p:nvPr/>
            </p:nvSpPr>
            <p:spPr bwMode="auto">
              <a:xfrm>
                <a:off x="1494" y="3066"/>
                <a:ext cx="352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send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7" name="Rectangle 38"/>
              <p:cNvSpPr>
                <a:spLocks noChangeArrowheads="1"/>
              </p:cNvSpPr>
              <p:nvPr/>
            </p:nvSpPr>
            <p:spPr bwMode="auto">
              <a:xfrm>
                <a:off x="1813" y="3138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8" name="Group 54"/>
            <p:cNvGrpSpPr>
              <a:grpSpLocks/>
            </p:cNvGrpSpPr>
            <p:nvPr/>
          </p:nvGrpSpPr>
          <p:grpSpPr bwMode="auto">
            <a:xfrm>
              <a:off x="978" y="1627"/>
              <a:ext cx="288" cy="215"/>
              <a:chOff x="1158" y="1799"/>
              <a:chExt cx="288" cy="215"/>
            </a:xfrm>
            <a:grpFill/>
          </p:grpSpPr>
          <p:sp>
            <p:nvSpPr>
              <p:cNvPr id="8304" name="Freeform 55"/>
              <p:cNvSpPr>
                <a:spLocks/>
              </p:cNvSpPr>
              <p:nvPr/>
            </p:nvSpPr>
            <p:spPr bwMode="auto">
              <a:xfrm>
                <a:off x="1350" y="1935"/>
                <a:ext cx="96" cy="79"/>
              </a:xfrm>
              <a:custGeom>
                <a:avLst/>
                <a:gdLst>
                  <a:gd name="T0" fmla="*/ 96 w 96"/>
                  <a:gd name="T1" fmla="*/ 79 h 79"/>
                  <a:gd name="T2" fmla="*/ 0 w 96"/>
                  <a:gd name="T3" fmla="*/ 39 h 79"/>
                  <a:gd name="T4" fmla="*/ 16 w 96"/>
                  <a:gd name="T5" fmla="*/ 16 h 79"/>
                  <a:gd name="T6" fmla="*/ 32 w 96"/>
                  <a:gd name="T7" fmla="*/ 0 h 79"/>
                  <a:gd name="T8" fmla="*/ 96 w 96"/>
                  <a:gd name="T9" fmla="*/ 79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9"/>
                  <a:gd name="T17" fmla="*/ 96 w 96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9">
                    <a:moveTo>
                      <a:pt x="96" y="79"/>
                    </a:moveTo>
                    <a:lnTo>
                      <a:pt x="0" y="39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5" name="Line 56"/>
              <p:cNvSpPr>
                <a:spLocks noChangeShapeType="1"/>
              </p:cNvSpPr>
              <p:nvPr/>
            </p:nvSpPr>
            <p:spPr bwMode="auto">
              <a:xfrm>
                <a:off x="1158" y="1799"/>
                <a:ext cx="208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9" name="Group 57"/>
            <p:cNvGrpSpPr>
              <a:grpSpLocks/>
            </p:cNvGrpSpPr>
            <p:nvPr/>
          </p:nvGrpSpPr>
          <p:grpSpPr bwMode="auto">
            <a:xfrm>
              <a:off x="978" y="2201"/>
              <a:ext cx="288" cy="215"/>
              <a:chOff x="1158" y="2373"/>
              <a:chExt cx="288" cy="215"/>
            </a:xfrm>
            <a:grpFill/>
          </p:grpSpPr>
          <p:sp>
            <p:nvSpPr>
              <p:cNvPr id="8302" name="Freeform 58"/>
              <p:cNvSpPr>
                <a:spLocks/>
              </p:cNvSpPr>
              <p:nvPr/>
            </p:nvSpPr>
            <p:spPr bwMode="auto">
              <a:xfrm>
                <a:off x="1350" y="2509"/>
                <a:ext cx="96" cy="79"/>
              </a:xfrm>
              <a:custGeom>
                <a:avLst/>
                <a:gdLst>
                  <a:gd name="T0" fmla="*/ 96 w 96"/>
                  <a:gd name="T1" fmla="*/ 79 h 79"/>
                  <a:gd name="T2" fmla="*/ 0 w 96"/>
                  <a:gd name="T3" fmla="*/ 40 h 79"/>
                  <a:gd name="T4" fmla="*/ 16 w 96"/>
                  <a:gd name="T5" fmla="*/ 16 h 79"/>
                  <a:gd name="T6" fmla="*/ 32 w 96"/>
                  <a:gd name="T7" fmla="*/ 0 h 79"/>
                  <a:gd name="T8" fmla="*/ 96 w 96"/>
                  <a:gd name="T9" fmla="*/ 79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9"/>
                  <a:gd name="T17" fmla="*/ 96 w 96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9">
                    <a:moveTo>
                      <a:pt x="96" y="79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3" name="Line 59"/>
              <p:cNvSpPr>
                <a:spLocks noChangeShapeType="1"/>
              </p:cNvSpPr>
              <p:nvPr/>
            </p:nvSpPr>
            <p:spPr bwMode="auto">
              <a:xfrm>
                <a:off x="1158" y="2373"/>
                <a:ext cx="208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0" name="Group 60"/>
            <p:cNvGrpSpPr>
              <a:grpSpLocks/>
            </p:cNvGrpSpPr>
            <p:nvPr/>
          </p:nvGrpSpPr>
          <p:grpSpPr bwMode="auto">
            <a:xfrm>
              <a:off x="978" y="2775"/>
              <a:ext cx="288" cy="216"/>
              <a:chOff x="1158" y="2947"/>
              <a:chExt cx="288" cy="216"/>
            </a:xfrm>
            <a:grpFill/>
          </p:grpSpPr>
          <p:sp>
            <p:nvSpPr>
              <p:cNvPr id="8300" name="Freeform 61"/>
              <p:cNvSpPr>
                <a:spLocks/>
              </p:cNvSpPr>
              <p:nvPr/>
            </p:nvSpPr>
            <p:spPr bwMode="auto">
              <a:xfrm>
                <a:off x="1350" y="3083"/>
                <a:ext cx="96" cy="80"/>
              </a:xfrm>
              <a:custGeom>
                <a:avLst/>
                <a:gdLst>
                  <a:gd name="T0" fmla="*/ 96 w 96"/>
                  <a:gd name="T1" fmla="*/ 80 h 80"/>
                  <a:gd name="T2" fmla="*/ 0 w 96"/>
                  <a:gd name="T3" fmla="*/ 40 h 80"/>
                  <a:gd name="T4" fmla="*/ 16 w 96"/>
                  <a:gd name="T5" fmla="*/ 16 h 80"/>
                  <a:gd name="T6" fmla="*/ 32 w 96"/>
                  <a:gd name="T7" fmla="*/ 0 h 80"/>
                  <a:gd name="T8" fmla="*/ 96 w 96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80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9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1" name="Line 62"/>
              <p:cNvSpPr>
                <a:spLocks noChangeShapeType="1"/>
              </p:cNvSpPr>
              <p:nvPr/>
            </p:nvSpPr>
            <p:spPr bwMode="auto">
              <a:xfrm>
                <a:off x="1158" y="2947"/>
                <a:ext cx="208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1" name="Group 72"/>
            <p:cNvGrpSpPr>
              <a:grpSpLocks/>
            </p:cNvGrpSpPr>
            <p:nvPr/>
          </p:nvGrpSpPr>
          <p:grpSpPr bwMode="auto">
            <a:xfrm>
              <a:off x="978" y="1914"/>
              <a:ext cx="288" cy="207"/>
              <a:chOff x="1158" y="2086"/>
              <a:chExt cx="288" cy="207"/>
            </a:xfrm>
            <a:grpFill/>
          </p:grpSpPr>
          <p:sp>
            <p:nvSpPr>
              <p:cNvPr id="8298" name="Freeform 73"/>
              <p:cNvSpPr>
                <a:spLocks/>
              </p:cNvSpPr>
              <p:nvPr/>
            </p:nvSpPr>
            <p:spPr bwMode="auto">
              <a:xfrm>
                <a:off x="1158" y="2222"/>
                <a:ext cx="88" cy="71"/>
              </a:xfrm>
              <a:custGeom>
                <a:avLst/>
                <a:gdLst>
                  <a:gd name="T0" fmla="*/ 0 w 88"/>
                  <a:gd name="T1" fmla="*/ 71 h 71"/>
                  <a:gd name="T2" fmla="*/ 56 w 88"/>
                  <a:gd name="T3" fmla="*/ 0 h 71"/>
                  <a:gd name="T4" fmla="*/ 72 w 88"/>
                  <a:gd name="T5" fmla="*/ 16 h 71"/>
                  <a:gd name="T6" fmla="*/ 88 w 88"/>
                  <a:gd name="T7" fmla="*/ 40 h 71"/>
                  <a:gd name="T8" fmla="*/ 0 w 88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1"/>
                  <a:gd name="T17" fmla="*/ 88 w 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1">
                    <a:moveTo>
                      <a:pt x="0" y="71"/>
                    </a:moveTo>
                    <a:lnTo>
                      <a:pt x="56" y="0"/>
                    </a:lnTo>
                    <a:lnTo>
                      <a:pt x="72" y="16"/>
                    </a:lnTo>
                    <a:lnTo>
                      <a:pt x="88" y="4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99" name="Line 74"/>
              <p:cNvSpPr>
                <a:spLocks noChangeShapeType="1"/>
              </p:cNvSpPr>
              <p:nvPr/>
            </p:nvSpPr>
            <p:spPr bwMode="auto">
              <a:xfrm flipH="1">
                <a:off x="1230" y="2086"/>
                <a:ext cx="216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2" name="Group 75"/>
            <p:cNvGrpSpPr>
              <a:grpSpLocks/>
            </p:cNvGrpSpPr>
            <p:nvPr/>
          </p:nvGrpSpPr>
          <p:grpSpPr bwMode="auto">
            <a:xfrm>
              <a:off x="978" y="2488"/>
              <a:ext cx="288" cy="208"/>
              <a:chOff x="1158" y="2660"/>
              <a:chExt cx="288" cy="208"/>
            </a:xfrm>
            <a:grpFill/>
          </p:grpSpPr>
          <p:sp>
            <p:nvSpPr>
              <p:cNvPr id="8296" name="Freeform 76"/>
              <p:cNvSpPr>
                <a:spLocks/>
              </p:cNvSpPr>
              <p:nvPr/>
            </p:nvSpPr>
            <p:spPr bwMode="auto">
              <a:xfrm>
                <a:off x="1158" y="2796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56 w 88"/>
                  <a:gd name="T3" fmla="*/ 0 h 72"/>
                  <a:gd name="T4" fmla="*/ 72 w 88"/>
                  <a:gd name="T5" fmla="*/ 16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56" y="0"/>
                    </a:lnTo>
                    <a:lnTo>
                      <a:pt x="72" y="16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97" name="Line 77"/>
              <p:cNvSpPr>
                <a:spLocks noChangeShapeType="1"/>
              </p:cNvSpPr>
              <p:nvPr/>
            </p:nvSpPr>
            <p:spPr bwMode="auto">
              <a:xfrm flipH="1">
                <a:off x="1230" y="2660"/>
                <a:ext cx="216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3" name="Group 78"/>
            <p:cNvGrpSpPr>
              <a:grpSpLocks/>
            </p:cNvGrpSpPr>
            <p:nvPr/>
          </p:nvGrpSpPr>
          <p:grpSpPr bwMode="auto">
            <a:xfrm>
              <a:off x="978" y="3062"/>
              <a:ext cx="288" cy="208"/>
              <a:chOff x="1158" y="3234"/>
              <a:chExt cx="288" cy="208"/>
            </a:xfrm>
            <a:grpFill/>
          </p:grpSpPr>
          <p:sp>
            <p:nvSpPr>
              <p:cNvPr id="8294" name="Freeform 79"/>
              <p:cNvSpPr>
                <a:spLocks/>
              </p:cNvSpPr>
              <p:nvPr/>
            </p:nvSpPr>
            <p:spPr bwMode="auto">
              <a:xfrm>
                <a:off x="1158" y="3370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56 w 88"/>
                  <a:gd name="T3" fmla="*/ 0 h 72"/>
                  <a:gd name="T4" fmla="*/ 72 w 88"/>
                  <a:gd name="T5" fmla="*/ 16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56" y="0"/>
                    </a:lnTo>
                    <a:lnTo>
                      <a:pt x="72" y="16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95" name="Line 80"/>
              <p:cNvSpPr>
                <a:spLocks noChangeShapeType="1"/>
              </p:cNvSpPr>
              <p:nvPr/>
            </p:nvSpPr>
            <p:spPr bwMode="auto">
              <a:xfrm flipH="1">
                <a:off x="1230" y="3234"/>
                <a:ext cx="216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7410" name="Group 135"/>
          <p:cNvGrpSpPr>
            <a:grpSpLocks/>
          </p:cNvGrpSpPr>
          <p:nvPr/>
        </p:nvGrpSpPr>
        <p:grpSpPr bwMode="auto">
          <a:xfrm>
            <a:off x="3384550" y="2133600"/>
            <a:ext cx="2381250" cy="3873500"/>
            <a:chOff x="2132" y="1344"/>
            <a:chExt cx="1500" cy="2440"/>
          </a:xfrm>
        </p:grpSpPr>
        <p:sp>
          <p:nvSpPr>
            <p:cNvPr id="8242" name="AutoShape 6"/>
            <p:cNvSpPr>
              <a:spLocks noChangeArrowheads="1"/>
            </p:cNvSpPr>
            <p:nvPr/>
          </p:nvSpPr>
          <p:spPr bwMode="auto">
            <a:xfrm>
              <a:off x="2132" y="1344"/>
              <a:ext cx="1500" cy="2440"/>
            </a:xfrm>
            <a:prstGeom prst="roundRect">
              <a:avLst>
                <a:gd name="adj" fmla="val 5935"/>
              </a:avLst>
            </a:pr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43" name="Rectangle 8"/>
            <p:cNvSpPr>
              <a:spLocks noChangeArrowheads="1"/>
            </p:cNvSpPr>
            <p:nvPr/>
          </p:nvSpPr>
          <p:spPr bwMode="auto">
            <a:xfrm>
              <a:off x="2688" y="1392"/>
              <a:ext cx="8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CONSUMER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60" name="Group 21"/>
            <p:cNvGrpSpPr>
              <a:grpSpLocks/>
            </p:cNvGrpSpPr>
            <p:nvPr/>
          </p:nvGrpSpPr>
          <p:grpSpPr bwMode="auto">
            <a:xfrm>
              <a:off x="2966" y="2249"/>
              <a:ext cx="481" cy="245"/>
              <a:chOff x="3146" y="2421"/>
              <a:chExt cx="481" cy="245"/>
            </a:xfrm>
          </p:grpSpPr>
          <p:sp>
            <p:nvSpPr>
              <p:cNvPr id="8278" name="Rectangle 22"/>
              <p:cNvSpPr>
                <a:spLocks noChangeArrowheads="1"/>
              </p:cNvSpPr>
              <p:nvPr/>
            </p:nvSpPr>
            <p:spPr bwMode="auto">
              <a:xfrm>
                <a:off x="3146" y="2421"/>
                <a:ext cx="4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&lt;yyy&gt;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9" name="Rectangle 23"/>
              <p:cNvSpPr>
                <a:spLocks noChangeArrowheads="1"/>
              </p:cNvSpPr>
              <p:nvPr/>
            </p:nvSpPr>
            <p:spPr bwMode="auto">
              <a:xfrm>
                <a:off x="3537" y="2492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1" name="Group 24"/>
            <p:cNvGrpSpPr>
              <a:grpSpLocks/>
            </p:cNvGrpSpPr>
            <p:nvPr/>
          </p:nvGrpSpPr>
          <p:grpSpPr bwMode="auto">
            <a:xfrm>
              <a:off x="2295" y="1961"/>
              <a:ext cx="290" cy="246"/>
              <a:chOff x="2475" y="2133"/>
              <a:chExt cx="290" cy="246"/>
            </a:xfrm>
          </p:grpSpPr>
          <p:sp>
            <p:nvSpPr>
              <p:cNvPr id="8276" name="Rectangle 25"/>
              <p:cNvSpPr>
                <a:spLocks noChangeArrowheads="1"/>
              </p:cNvSpPr>
              <p:nvPr/>
            </p:nvSpPr>
            <p:spPr bwMode="auto">
              <a:xfrm>
                <a:off x="2475" y="2133"/>
                <a:ext cx="21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7" name="Rectangle 26"/>
              <p:cNvSpPr>
                <a:spLocks noChangeArrowheads="1"/>
              </p:cNvSpPr>
              <p:nvPr/>
            </p:nvSpPr>
            <p:spPr bwMode="auto">
              <a:xfrm>
                <a:off x="2675" y="2205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2" name="Group 30"/>
            <p:cNvGrpSpPr>
              <a:grpSpLocks/>
            </p:cNvGrpSpPr>
            <p:nvPr/>
          </p:nvGrpSpPr>
          <p:grpSpPr bwMode="auto">
            <a:xfrm>
              <a:off x="2966" y="2823"/>
              <a:ext cx="481" cy="245"/>
              <a:chOff x="3146" y="2995"/>
              <a:chExt cx="481" cy="245"/>
            </a:xfrm>
          </p:grpSpPr>
          <p:sp>
            <p:nvSpPr>
              <p:cNvPr id="8274" name="Rectangle 31"/>
              <p:cNvSpPr>
                <a:spLocks noChangeArrowheads="1"/>
              </p:cNvSpPr>
              <p:nvPr/>
            </p:nvSpPr>
            <p:spPr bwMode="auto">
              <a:xfrm>
                <a:off x="3146" y="2995"/>
                <a:ext cx="4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&lt;yyy&gt;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5" name="Rectangle 32"/>
              <p:cNvSpPr>
                <a:spLocks noChangeArrowheads="1"/>
              </p:cNvSpPr>
              <p:nvPr/>
            </p:nvSpPr>
            <p:spPr bwMode="auto">
              <a:xfrm>
                <a:off x="3537" y="3066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3" name="Group 33"/>
            <p:cNvGrpSpPr>
              <a:grpSpLocks/>
            </p:cNvGrpSpPr>
            <p:nvPr/>
          </p:nvGrpSpPr>
          <p:grpSpPr bwMode="auto">
            <a:xfrm>
              <a:off x="2295" y="2536"/>
              <a:ext cx="290" cy="245"/>
              <a:chOff x="2475" y="2708"/>
              <a:chExt cx="290" cy="245"/>
            </a:xfrm>
          </p:grpSpPr>
          <p:sp>
            <p:nvSpPr>
              <p:cNvPr id="8272" name="Rectangle 34"/>
              <p:cNvSpPr>
                <a:spLocks noChangeArrowheads="1"/>
              </p:cNvSpPr>
              <p:nvPr/>
            </p:nvSpPr>
            <p:spPr bwMode="auto">
              <a:xfrm>
                <a:off x="2475" y="2708"/>
                <a:ext cx="21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3" name="Rectangle 35"/>
              <p:cNvSpPr>
                <a:spLocks noChangeArrowheads="1"/>
              </p:cNvSpPr>
              <p:nvPr/>
            </p:nvSpPr>
            <p:spPr bwMode="auto">
              <a:xfrm>
                <a:off x="2675" y="2779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4" name="Group 39"/>
            <p:cNvGrpSpPr>
              <a:grpSpLocks/>
            </p:cNvGrpSpPr>
            <p:nvPr/>
          </p:nvGrpSpPr>
          <p:grpSpPr bwMode="auto">
            <a:xfrm>
              <a:off x="2966" y="3397"/>
              <a:ext cx="481" cy="246"/>
              <a:chOff x="3146" y="3569"/>
              <a:chExt cx="481" cy="246"/>
            </a:xfrm>
          </p:grpSpPr>
          <p:sp>
            <p:nvSpPr>
              <p:cNvPr id="8270" name="Rectangle 40"/>
              <p:cNvSpPr>
                <a:spLocks noChangeArrowheads="1"/>
              </p:cNvSpPr>
              <p:nvPr/>
            </p:nvSpPr>
            <p:spPr bwMode="auto">
              <a:xfrm>
                <a:off x="3146" y="3569"/>
                <a:ext cx="4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&lt;yyy&gt;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1" name="Rectangle 41"/>
              <p:cNvSpPr>
                <a:spLocks noChangeArrowheads="1"/>
              </p:cNvSpPr>
              <p:nvPr/>
            </p:nvSpPr>
            <p:spPr bwMode="auto">
              <a:xfrm>
                <a:off x="3537" y="3641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5" name="Group 42"/>
            <p:cNvGrpSpPr>
              <a:grpSpLocks/>
            </p:cNvGrpSpPr>
            <p:nvPr/>
          </p:nvGrpSpPr>
          <p:grpSpPr bwMode="auto">
            <a:xfrm>
              <a:off x="2295" y="3110"/>
              <a:ext cx="290" cy="246"/>
              <a:chOff x="2475" y="3282"/>
              <a:chExt cx="290" cy="246"/>
            </a:xfrm>
          </p:grpSpPr>
          <p:sp>
            <p:nvSpPr>
              <p:cNvPr id="8268" name="Rectangle 43"/>
              <p:cNvSpPr>
                <a:spLocks noChangeArrowheads="1"/>
              </p:cNvSpPr>
              <p:nvPr/>
            </p:nvSpPr>
            <p:spPr bwMode="auto">
              <a:xfrm>
                <a:off x="2475" y="3282"/>
                <a:ext cx="21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9" name="Rectangle 44"/>
              <p:cNvSpPr>
                <a:spLocks noChangeArrowheads="1"/>
              </p:cNvSpPr>
              <p:nvPr/>
            </p:nvSpPr>
            <p:spPr bwMode="auto">
              <a:xfrm>
                <a:off x="2675" y="3354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6" name="Group 63"/>
            <p:cNvGrpSpPr>
              <a:grpSpLocks/>
            </p:cNvGrpSpPr>
            <p:nvPr/>
          </p:nvGrpSpPr>
          <p:grpSpPr bwMode="auto">
            <a:xfrm>
              <a:off x="2630" y="2129"/>
              <a:ext cx="280" cy="208"/>
              <a:chOff x="2810" y="2301"/>
              <a:chExt cx="280" cy="208"/>
            </a:xfrm>
          </p:grpSpPr>
          <p:sp>
            <p:nvSpPr>
              <p:cNvPr id="8266" name="Freeform 64"/>
              <p:cNvSpPr>
                <a:spLocks/>
              </p:cNvSpPr>
              <p:nvPr/>
            </p:nvSpPr>
            <p:spPr bwMode="auto">
              <a:xfrm>
                <a:off x="3002" y="2437"/>
                <a:ext cx="88" cy="72"/>
              </a:xfrm>
              <a:custGeom>
                <a:avLst/>
                <a:gdLst>
                  <a:gd name="T0" fmla="*/ 88 w 88"/>
                  <a:gd name="T1" fmla="*/ 72 h 72"/>
                  <a:gd name="T2" fmla="*/ 0 w 88"/>
                  <a:gd name="T3" fmla="*/ 40 h 72"/>
                  <a:gd name="T4" fmla="*/ 16 w 88"/>
                  <a:gd name="T5" fmla="*/ 16 h 72"/>
                  <a:gd name="T6" fmla="*/ 32 w 88"/>
                  <a:gd name="T7" fmla="*/ 0 h 72"/>
                  <a:gd name="T8" fmla="*/ 88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88" y="72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88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7" name="Line 65"/>
              <p:cNvSpPr>
                <a:spLocks noChangeShapeType="1"/>
              </p:cNvSpPr>
              <p:nvPr/>
            </p:nvSpPr>
            <p:spPr bwMode="auto">
              <a:xfrm>
                <a:off x="2810" y="2301"/>
                <a:ext cx="208" cy="1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7" name="Group 66"/>
            <p:cNvGrpSpPr>
              <a:grpSpLocks/>
            </p:cNvGrpSpPr>
            <p:nvPr/>
          </p:nvGrpSpPr>
          <p:grpSpPr bwMode="auto">
            <a:xfrm>
              <a:off x="2631" y="2632"/>
              <a:ext cx="279" cy="207"/>
              <a:chOff x="2811" y="2804"/>
              <a:chExt cx="279" cy="207"/>
            </a:xfrm>
          </p:grpSpPr>
          <p:sp>
            <p:nvSpPr>
              <p:cNvPr id="8264" name="Freeform 67"/>
              <p:cNvSpPr>
                <a:spLocks/>
              </p:cNvSpPr>
              <p:nvPr/>
            </p:nvSpPr>
            <p:spPr bwMode="auto">
              <a:xfrm>
                <a:off x="3002" y="2939"/>
                <a:ext cx="88" cy="72"/>
              </a:xfrm>
              <a:custGeom>
                <a:avLst/>
                <a:gdLst>
                  <a:gd name="T0" fmla="*/ 88 w 88"/>
                  <a:gd name="T1" fmla="*/ 72 h 72"/>
                  <a:gd name="T2" fmla="*/ 0 w 88"/>
                  <a:gd name="T3" fmla="*/ 40 h 72"/>
                  <a:gd name="T4" fmla="*/ 16 w 88"/>
                  <a:gd name="T5" fmla="*/ 16 h 72"/>
                  <a:gd name="T6" fmla="*/ 32 w 88"/>
                  <a:gd name="T7" fmla="*/ 0 h 72"/>
                  <a:gd name="T8" fmla="*/ 88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88" y="72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88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5" name="Line 68"/>
              <p:cNvSpPr>
                <a:spLocks noChangeShapeType="1"/>
              </p:cNvSpPr>
              <p:nvPr/>
            </p:nvSpPr>
            <p:spPr bwMode="auto">
              <a:xfrm>
                <a:off x="2811" y="2804"/>
                <a:ext cx="207" cy="1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8" name="Group 69"/>
            <p:cNvGrpSpPr>
              <a:grpSpLocks/>
            </p:cNvGrpSpPr>
            <p:nvPr/>
          </p:nvGrpSpPr>
          <p:grpSpPr bwMode="auto">
            <a:xfrm>
              <a:off x="2631" y="3206"/>
              <a:ext cx="279" cy="207"/>
              <a:chOff x="2811" y="3378"/>
              <a:chExt cx="279" cy="207"/>
            </a:xfrm>
          </p:grpSpPr>
          <p:sp>
            <p:nvSpPr>
              <p:cNvPr id="8262" name="Freeform 70"/>
              <p:cNvSpPr>
                <a:spLocks/>
              </p:cNvSpPr>
              <p:nvPr/>
            </p:nvSpPr>
            <p:spPr bwMode="auto">
              <a:xfrm>
                <a:off x="3002" y="3513"/>
                <a:ext cx="88" cy="72"/>
              </a:xfrm>
              <a:custGeom>
                <a:avLst/>
                <a:gdLst>
                  <a:gd name="T0" fmla="*/ 88 w 88"/>
                  <a:gd name="T1" fmla="*/ 72 h 72"/>
                  <a:gd name="T2" fmla="*/ 0 w 88"/>
                  <a:gd name="T3" fmla="*/ 40 h 72"/>
                  <a:gd name="T4" fmla="*/ 16 w 88"/>
                  <a:gd name="T5" fmla="*/ 16 h 72"/>
                  <a:gd name="T6" fmla="*/ 32 w 88"/>
                  <a:gd name="T7" fmla="*/ 0 h 72"/>
                  <a:gd name="T8" fmla="*/ 88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88" y="72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88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>
                <a:off x="2811" y="3378"/>
                <a:ext cx="207" cy="1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9" name="Group 81"/>
            <p:cNvGrpSpPr>
              <a:grpSpLocks/>
            </p:cNvGrpSpPr>
            <p:nvPr/>
          </p:nvGrpSpPr>
          <p:grpSpPr bwMode="auto">
            <a:xfrm>
              <a:off x="2630" y="2416"/>
              <a:ext cx="208" cy="136"/>
              <a:chOff x="2810" y="2588"/>
              <a:chExt cx="208" cy="136"/>
            </a:xfrm>
          </p:grpSpPr>
          <p:sp>
            <p:nvSpPr>
              <p:cNvPr id="8260" name="Freeform 82"/>
              <p:cNvSpPr>
                <a:spLocks/>
              </p:cNvSpPr>
              <p:nvPr/>
            </p:nvSpPr>
            <p:spPr bwMode="auto">
              <a:xfrm>
                <a:off x="2810" y="2652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64 w 88"/>
                  <a:gd name="T3" fmla="*/ 0 h 72"/>
                  <a:gd name="T4" fmla="*/ 72 w 88"/>
                  <a:gd name="T5" fmla="*/ 24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64" y="0"/>
                    </a:lnTo>
                    <a:lnTo>
                      <a:pt x="72" y="24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1" name="Line 83"/>
              <p:cNvSpPr>
                <a:spLocks noChangeShapeType="1"/>
              </p:cNvSpPr>
              <p:nvPr/>
            </p:nvSpPr>
            <p:spPr bwMode="auto">
              <a:xfrm flipH="1">
                <a:off x="2882" y="2588"/>
                <a:ext cx="136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70" name="Group 84"/>
            <p:cNvGrpSpPr>
              <a:grpSpLocks/>
            </p:cNvGrpSpPr>
            <p:nvPr/>
          </p:nvGrpSpPr>
          <p:grpSpPr bwMode="auto">
            <a:xfrm>
              <a:off x="2630" y="2991"/>
              <a:ext cx="207" cy="135"/>
              <a:chOff x="2810" y="3163"/>
              <a:chExt cx="207" cy="135"/>
            </a:xfrm>
          </p:grpSpPr>
          <p:sp>
            <p:nvSpPr>
              <p:cNvPr id="8258" name="Freeform 85"/>
              <p:cNvSpPr>
                <a:spLocks/>
              </p:cNvSpPr>
              <p:nvPr/>
            </p:nvSpPr>
            <p:spPr bwMode="auto">
              <a:xfrm>
                <a:off x="2810" y="3226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64 w 88"/>
                  <a:gd name="T3" fmla="*/ 0 h 72"/>
                  <a:gd name="T4" fmla="*/ 72 w 88"/>
                  <a:gd name="T5" fmla="*/ 24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64" y="0"/>
                    </a:lnTo>
                    <a:lnTo>
                      <a:pt x="72" y="24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59" name="Line 86"/>
              <p:cNvSpPr>
                <a:spLocks noChangeShapeType="1"/>
              </p:cNvSpPr>
              <p:nvPr/>
            </p:nvSpPr>
            <p:spPr bwMode="auto">
              <a:xfrm flipH="1">
                <a:off x="2882" y="3163"/>
                <a:ext cx="135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71" name="Group 87"/>
            <p:cNvGrpSpPr>
              <a:grpSpLocks/>
            </p:cNvGrpSpPr>
            <p:nvPr/>
          </p:nvGrpSpPr>
          <p:grpSpPr bwMode="auto">
            <a:xfrm>
              <a:off x="2630" y="3565"/>
              <a:ext cx="207" cy="135"/>
              <a:chOff x="2810" y="3737"/>
              <a:chExt cx="207" cy="135"/>
            </a:xfrm>
          </p:grpSpPr>
          <p:sp>
            <p:nvSpPr>
              <p:cNvPr id="8256" name="Freeform 88"/>
              <p:cNvSpPr>
                <a:spLocks/>
              </p:cNvSpPr>
              <p:nvPr/>
            </p:nvSpPr>
            <p:spPr bwMode="auto">
              <a:xfrm>
                <a:off x="2810" y="3801"/>
                <a:ext cx="88" cy="71"/>
              </a:xfrm>
              <a:custGeom>
                <a:avLst/>
                <a:gdLst>
                  <a:gd name="T0" fmla="*/ 0 w 88"/>
                  <a:gd name="T1" fmla="*/ 71 h 71"/>
                  <a:gd name="T2" fmla="*/ 64 w 88"/>
                  <a:gd name="T3" fmla="*/ 0 h 71"/>
                  <a:gd name="T4" fmla="*/ 72 w 88"/>
                  <a:gd name="T5" fmla="*/ 23 h 71"/>
                  <a:gd name="T6" fmla="*/ 88 w 88"/>
                  <a:gd name="T7" fmla="*/ 39 h 71"/>
                  <a:gd name="T8" fmla="*/ 0 w 88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1"/>
                  <a:gd name="T17" fmla="*/ 88 w 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1">
                    <a:moveTo>
                      <a:pt x="0" y="71"/>
                    </a:moveTo>
                    <a:lnTo>
                      <a:pt x="64" y="0"/>
                    </a:lnTo>
                    <a:lnTo>
                      <a:pt x="72" y="23"/>
                    </a:lnTo>
                    <a:lnTo>
                      <a:pt x="88" y="3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57" name="Line 89"/>
              <p:cNvSpPr>
                <a:spLocks noChangeShapeType="1"/>
              </p:cNvSpPr>
              <p:nvPr/>
            </p:nvSpPr>
            <p:spPr bwMode="auto">
              <a:xfrm flipH="1">
                <a:off x="2882" y="3737"/>
                <a:ext cx="135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8196" name="Text Box 90"/>
          <p:cNvSpPr txBox="1">
            <a:spLocks noChangeArrowheads="1"/>
          </p:cNvSpPr>
          <p:nvPr/>
        </p:nvSpPr>
        <p:spPr bwMode="auto">
          <a:xfrm>
            <a:off x="741960" y="1166098"/>
            <a:ext cx="17139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loop:	&lt;xxx&gt;;</a:t>
            </a:r>
          </a:p>
          <a:p>
            <a:pPr>
              <a:defRPr/>
            </a:pP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	send(c);</a:t>
            </a:r>
            <a:br>
              <a:rPr lang="en-US" sz="14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loop</a:t>
            </a:r>
          </a:p>
        </p:txBody>
      </p:sp>
      <p:sp>
        <p:nvSpPr>
          <p:cNvPr id="8197" name="Text Box 91"/>
          <p:cNvSpPr txBox="1">
            <a:spLocks noChangeArrowheads="1"/>
          </p:cNvSpPr>
          <p:nvPr/>
        </p:nvSpPr>
        <p:spPr bwMode="auto">
          <a:xfrm>
            <a:off x="3641362" y="1166098"/>
            <a:ext cx="18133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loop:	c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defRPr/>
            </a:pP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	&lt;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yyy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&gt;;</a:t>
            </a:r>
            <a:br>
              <a:rPr lang="en-US" sz="14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loop</a:t>
            </a:r>
          </a:p>
        </p:txBody>
      </p:sp>
      <p:grpSp>
        <p:nvGrpSpPr>
          <p:cNvPr id="28" name="Group 133"/>
          <p:cNvGrpSpPr>
            <a:grpSpLocks/>
          </p:cNvGrpSpPr>
          <p:nvPr/>
        </p:nvGrpSpPr>
        <p:grpSpPr bwMode="auto">
          <a:xfrm>
            <a:off x="2743200" y="3367088"/>
            <a:ext cx="792163" cy="1204912"/>
            <a:chOff x="1728" y="2121"/>
            <a:chExt cx="499" cy="759"/>
          </a:xfrm>
        </p:grpSpPr>
        <p:sp>
          <p:nvSpPr>
            <p:cNvPr id="8240" name="Line 106"/>
            <p:cNvSpPr>
              <a:spLocks noChangeShapeType="1"/>
            </p:cNvSpPr>
            <p:nvPr/>
          </p:nvSpPr>
          <p:spPr bwMode="auto">
            <a:xfrm flipH="1">
              <a:off x="1728" y="2121"/>
              <a:ext cx="499" cy="1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41" name="Line 107"/>
            <p:cNvSpPr>
              <a:spLocks noChangeShapeType="1"/>
            </p:cNvSpPr>
            <p:nvPr/>
          </p:nvSpPr>
          <p:spPr bwMode="auto">
            <a:xfrm flipH="1">
              <a:off x="1728" y="2697"/>
              <a:ext cx="499" cy="1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9" name="Group 137"/>
          <p:cNvGrpSpPr>
            <a:grpSpLocks/>
          </p:cNvGrpSpPr>
          <p:nvPr/>
        </p:nvGrpSpPr>
        <p:grpSpPr bwMode="auto">
          <a:xfrm>
            <a:off x="6491288" y="5927725"/>
            <a:ext cx="2216150" cy="609600"/>
            <a:chOff x="4089" y="3734"/>
            <a:chExt cx="1396" cy="384"/>
          </a:xfrm>
        </p:grpSpPr>
        <p:sp>
          <p:nvSpPr>
            <p:cNvPr id="941152" name="AutoShape 96"/>
            <p:cNvSpPr>
              <a:spLocks noChangeArrowheads="1"/>
            </p:cNvSpPr>
            <p:nvPr/>
          </p:nvSpPr>
          <p:spPr bwMode="auto">
            <a:xfrm>
              <a:off x="4089" y="3734"/>
              <a:ext cx="1047" cy="38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8235" name="Rectangle 97"/>
            <p:cNvSpPr>
              <a:spLocks noChangeArrowheads="1"/>
            </p:cNvSpPr>
            <p:nvPr/>
          </p:nvSpPr>
          <p:spPr bwMode="auto">
            <a:xfrm>
              <a:off x="4185" y="3811"/>
              <a:ext cx="114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rcv</a:t>
              </a:r>
              <a:r>
                <a:rPr lang="en-US" sz="1900" baseline="-250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send</a:t>
              </a:r>
              <a:r>
                <a:rPr lang="en-US" sz="1900" baseline="-250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sz="1900" baseline="-25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8239" name="Line 109"/>
            <p:cNvSpPr>
              <a:spLocks noChangeShapeType="1"/>
            </p:cNvSpPr>
            <p:nvPr/>
          </p:nvSpPr>
          <p:spPr bwMode="auto">
            <a:xfrm>
              <a:off x="5197" y="3930"/>
              <a:ext cx="28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" name="Group 132"/>
          <p:cNvGrpSpPr>
            <a:grpSpLocks/>
          </p:cNvGrpSpPr>
          <p:nvPr/>
        </p:nvGrpSpPr>
        <p:grpSpPr bwMode="auto">
          <a:xfrm>
            <a:off x="6027738" y="3578226"/>
            <a:ext cx="2819400" cy="1268413"/>
            <a:chOff x="3797" y="2254"/>
            <a:chExt cx="1776" cy="799"/>
          </a:xfrm>
        </p:grpSpPr>
        <p:grpSp>
          <p:nvGrpSpPr>
            <p:cNvPr id="17440" name="Group 110"/>
            <p:cNvGrpSpPr>
              <a:grpSpLocks/>
            </p:cNvGrpSpPr>
            <p:nvPr/>
          </p:nvGrpSpPr>
          <p:grpSpPr bwMode="auto">
            <a:xfrm>
              <a:off x="4080" y="2669"/>
              <a:ext cx="1392" cy="384"/>
              <a:chOff x="4080" y="2117"/>
              <a:chExt cx="1392" cy="384"/>
            </a:xfrm>
          </p:grpSpPr>
          <p:grpSp>
            <p:nvGrpSpPr>
              <p:cNvPr id="17442" name="Group 92"/>
              <p:cNvGrpSpPr>
                <a:grpSpLocks/>
              </p:cNvGrpSpPr>
              <p:nvPr/>
            </p:nvGrpSpPr>
            <p:grpSpPr bwMode="auto">
              <a:xfrm>
                <a:off x="4080" y="2117"/>
                <a:ext cx="1008" cy="384"/>
                <a:chOff x="4080" y="1637"/>
                <a:chExt cx="1008" cy="384"/>
              </a:xfrm>
            </p:grpSpPr>
            <p:sp>
              <p:nvSpPr>
                <p:cNvPr id="941149" name="AutoShape 93"/>
                <p:cNvSpPr>
                  <a:spLocks noChangeArrowheads="1"/>
                </p:cNvSpPr>
                <p:nvPr/>
              </p:nvSpPr>
              <p:spPr bwMode="auto">
                <a:xfrm>
                  <a:off x="4080" y="1637"/>
                  <a:ext cx="1008" cy="384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+mn-ea"/>
                  </a:endParaRPr>
                </a:p>
              </p:txBody>
            </p:sp>
            <p:sp>
              <p:nvSpPr>
                <p:cNvPr id="8233" name="Rectangle 94"/>
                <p:cNvSpPr>
                  <a:spLocks noChangeArrowheads="1"/>
                </p:cNvSpPr>
                <p:nvPr/>
              </p:nvSpPr>
              <p:spPr bwMode="auto">
                <a:xfrm>
                  <a:off x="4165" y="1714"/>
                  <a:ext cx="851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900" dirty="0" err="1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send</a:t>
                  </a:r>
                  <a:r>
                    <a:rPr lang="en-US" sz="1900" baseline="-25000" dirty="0" err="1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i</a:t>
                  </a:r>
                  <a:r>
                    <a:rPr lang="en-US" sz="1900" dirty="0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 ≺ </a:t>
                  </a:r>
                  <a:r>
                    <a:rPr lang="en-US" sz="1900" dirty="0" err="1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rcv</a:t>
                  </a:r>
                  <a:r>
                    <a:rPr lang="en-US" sz="1900" baseline="-25000" dirty="0" err="1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i</a:t>
                  </a:r>
                  <a:r>
                    <a:rPr lang="en-US" sz="1900" baseline="-25000" dirty="0">
                      <a:latin typeface="+mj-lt"/>
                      <a:ea typeface="ＭＳ Ｐゴシック" charset="0"/>
                      <a:cs typeface="ＭＳ Ｐゴシック" charset="0"/>
                    </a:rPr>
                    <a:t> </a:t>
                  </a:r>
                </a:p>
              </p:txBody>
            </p:sp>
          </p:grpSp>
          <p:sp>
            <p:nvSpPr>
              <p:cNvPr id="8228" name="Line 108"/>
              <p:cNvSpPr>
                <a:spLocks noChangeShapeType="1"/>
              </p:cNvSpPr>
              <p:nvPr/>
            </p:nvSpPr>
            <p:spPr bwMode="auto">
              <a:xfrm>
                <a:off x="5184" y="232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225" name="Rectangle 125"/>
            <p:cNvSpPr>
              <a:spLocks noChangeArrowheads="1"/>
            </p:cNvSpPr>
            <p:nvPr/>
          </p:nvSpPr>
          <p:spPr bwMode="auto">
            <a:xfrm>
              <a:off x="3797" y="2254"/>
              <a:ext cx="1776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Bookman Old Style" charset="0"/>
                </a:rPr>
                <a:t>•  Can’</a:t>
              </a:r>
              <a:r>
                <a:rPr lang="en-US" altLang="ja-JP" sz="1800">
                  <a:solidFill>
                    <a:srgbClr val="000000"/>
                  </a:solidFill>
                  <a:latin typeface="Bookman Old Style" charset="0"/>
                </a:rPr>
                <a:t>t consume data  before it’s produced</a:t>
              </a:r>
              <a:endParaRPr lang="en-US" altLang="en-US" sz="1800">
                <a:latin typeface="Bookman Old Style" charset="0"/>
              </a:endParaRPr>
            </a:p>
          </p:txBody>
        </p:sp>
      </p:grpSp>
      <p:grpSp>
        <p:nvGrpSpPr>
          <p:cNvPr id="19492" name="Group 131"/>
          <p:cNvGrpSpPr>
            <a:grpSpLocks/>
          </p:cNvGrpSpPr>
          <p:nvPr/>
        </p:nvGrpSpPr>
        <p:grpSpPr bwMode="auto">
          <a:xfrm>
            <a:off x="6027738" y="962025"/>
            <a:ext cx="2819400" cy="2308225"/>
            <a:chOff x="3797" y="606"/>
            <a:chExt cx="1776" cy="1454"/>
          </a:xfrm>
        </p:grpSpPr>
        <p:sp>
          <p:nvSpPr>
            <p:cNvPr id="941185" name="Rectangle 129"/>
            <p:cNvSpPr>
              <a:spLocks noChangeArrowheads="1"/>
            </p:cNvSpPr>
            <p:nvPr/>
          </p:nvSpPr>
          <p:spPr bwMode="auto">
            <a:xfrm>
              <a:off x="3797" y="606"/>
              <a:ext cx="1776" cy="1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</p:txBody>
        </p:sp>
        <p:grpSp>
          <p:nvGrpSpPr>
            <p:cNvPr id="17430" name="Group 127"/>
            <p:cNvGrpSpPr>
              <a:grpSpLocks/>
            </p:cNvGrpSpPr>
            <p:nvPr/>
          </p:nvGrpSpPr>
          <p:grpSpPr bwMode="auto">
            <a:xfrm>
              <a:off x="4252" y="1163"/>
              <a:ext cx="1008" cy="436"/>
              <a:chOff x="4080" y="1236"/>
              <a:chExt cx="1008" cy="436"/>
            </a:xfrm>
          </p:grpSpPr>
          <p:sp>
            <p:nvSpPr>
              <p:cNvPr id="941170" name="AutoShape 114"/>
              <p:cNvSpPr>
                <a:spLocks noChangeArrowheads="1"/>
              </p:cNvSpPr>
              <p:nvPr/>
            </p:nvSpPr>
            <p:spPr bwMode="auto">
              <a:xfrm>
                <a:off x="4080" y="1288"/>
                <a:ext cx="1008" cy="384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</a:endParaRPr>
              </a:p>
            </p:txBody>
          </p:sp>
          <p:sp>
            <p:nvSpPr>
              <p:cNvPr id="8219" name="Text Box 121"/>
              <p:cNvSpPr txBox="1">
                <a:spLocks noChangeArrowheads="1"/>
              </p:cNvSpPr>
              <p:nvPr/>
            </p:nvSpPr>
            <p:spPr bwMode="auto">
              <a:xfrm>
                <a:off x="4222" y="1236"/>
                <a:ext cx="82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3600" b="0" dirty="0">
                    <a:latin typeface="+mj-lt"/>
                  </a:rPr>
                  <a:t>a ≺ b</a:t>
                </a:r>
              </a:p>
            </p:txBody>
          </p:sp>
        </p:grpSp>
        <p:sp>
          <p:nvSpPr>
            <p:cNvPr id="8215" name="Rectangle 124"/>
            <p:cNvSpPr>
              <a:spLocks noChangeArrowheads="1"/>
            </p:cNvSpPr>
            <p:nvPr/>
          </p:nvSpPr>
          <p:spPr bwMode="auto">
            <a:xfrm>
              <a:off x="3804" y="661"/>
              <a:ext cx="176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113" algn="ctr">
                <a:spcBef>
                  <a:spcPct val="20000"/>
                </a:spcBef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Precedence</a:t>
              </a:r>
              <a:b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Constraints:</a:t>
              </a:r>
            </a:p>
          </p:txBody>
        </p:sp>
        <p:sp>
          <p:nvSpPr>
            <p:cNvPr id="8216" name="Text Box 128"/>
            <p:cNvSpPr txBox="1">
              <a:spLocks noChangeArrowheads="1"/>
            </p:cNvSpPr>
            <p:nvPr/>
          </p:nvSpPr>
          <p:spPr bwMode="auto">
            <a:xfrm>
              <a:off x="3797" y="1665"/>
              <a:ext cx="17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dirty="0">
                  <a:latin typeface="Bookman Old Style" charset="0"/>
                </a:rPr>
                <a:t>“</a:t>
              </a:r>
              <a:r>
                <a:rPr lang="en-US" altLang="ja-JP" dirty="0">
                  <a:latin typeface="Bookman Old Style" charset="0"/>
                </a:rPr>
                <a:t>a </a:t>
              </a:r>
              <a:r>
                <a:rPr lang="en-US" altLang="ja-JP" i="1" dirty="0">
                  <a:latin typeface="Bookman Old Style" charset="0"/>
                </a:rPr>
                <a:t>precedes</a:t>
              </a:r>
              <a:r>
                <a:rPr lang="en-US" altLang="ja-JP" dirty="0">
                  <a:latin typeface="Bookman Old Style" charset="0"/>
                </a:rPr>
                <a:t> b</a:t>
              </a:r>
              <a:r>
                <a:rPr lang="ja-JP" altLang="en-US" dirty="0">
                  <a:latin typeface="Bookman Old Style" charset="0"/>
                </a:rPr>
                <a:t>”</a:t>
              </a:r>
              <a:endParaRPr lang="en-US" altLang="en-US" dirty="0">
                <a:latin typeface="Bookman Old Style" charset="0"/>
              </a:endParaRPr>
            </a:p>
          </p:txBody>
        </p:sp>
      </p:grpSp>
      <p:grpSp>
        <p:nvGrpSpPr>
          <p:cNvPr id="19509" name="Group 130"/>
          <p:cNvGrpSpPr>
            <a:grpSpLocks/>
          </p:cNvGrpSpPr>
          <p:nvPr/>
        </p:nvGrpSpPr>
        <p:grpSpPr bwMode="auto">
          <a:xfrm>
            <a:off x="2808288" y="2924175"/>
            <a:ext cx="796925" cy="2051050"/>
            <a:chOff x="1769" y="1842"/>
            <a:chExt cx="502" cy="1292"/>
          </a:xfrm>
        </p:grpSpPr>
        <p:grpSp>
          <p:nvGrpSpPr>
            <p:cNvPr id="17420" name="Group 45"/>
            <p:cNvGrpSpPr>
              <a:grpSpLocks/>
            </p:cNvGrpSpPr>
            <p:nvPr/>
          </p:nvGrpSpPr>
          <p:grpSpPr bwMode="auto">
            <a:xfrm>
              <a:off x="1769" y="1842"/>
              <a:ext cx="502" cy="144"/>
              <a:chOff x="1949" y="2014"/>
              <a:chExt cx="502" cy="144"/>
            </a:xfrm>
          </p:grpSpPr>
          <p:sp>
            <p:nvSpPr>
              <p:cNvPr id="8211" name="Freeform 46"/>
              <p:cNvSpPr>
                <a:spLocks/>
              </p:cNvSpPr>
              <p:nvPr/>
            </p:nvSpPr>
            <p:spPr bwMode="auto">
              <a:xfrm>
                <a:off x="2348" y="2102"/>
                <a:ext cx="103" cy="56"/>
              </a:xfrm>
              <a:custGeom>
                <a:avLst/>
                <a:gdLst>
                  <a:gd name="T0" fmla="*/ 103 w 103"/>
                  <a:gd name="T1" fmla="*/ 56 h 56"/>
                  <a:gd name="T2" fmla="*/ 0 w 103"/>
                  <a:gd name="T3" fmla="*/ 48 h 56"/>
                  <a:gd name="T4" fmla="*/ 8 w 103"/>
                  <a:gd name="T5" fmla="*/ 24 h 56"/>
                  <a:gd name="T6" fmla="*/ 16 w 103"/>
                  <a:gd name="T7" fmla="*/ 0 h 56"/>
                  <a:gd name="T8" fmla="*/ 103 w 103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56"/>
                  <a:gd name="T17" fmla="*/ 103 w 10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56">
                    <a:moveTo>
                      <a:pt x="103" y="56"/>
                    </a:moveTo>
                    <a:lnTo>
                      <a:pt x="0" y="48"/>
                    </a:lnTo>
                    <a:lnTo>
                      <a:pt x="8" y="24"/>
                    </a:lnTo>
                    <a:lnTo>
                      <a:pt x="16" y="0"/>
                    </a:lnTo>
                    <a:lnTo>
                      <a:pt x="103" y="56"/>
                    </a:lnTo>
                    <a:close/>
                  </a:path>
                </a:pathLst>
              </a:cu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12" name="Line 47"/>
              <p:cNvSpPr>
                <a:spLocks noChangeShapeType="1"/>
              </p:cNvSpPr>
              <p:nvPr/>
            </p:nvSpPr>
            <p:spPr bwMode="auto">
              <a:xfrm>
                <a:off x="1949" y="2014"/>
                <a:ext cx="407" cy="11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21" name="Group 48"/>
            <p:cNvGrpSpPr>
              <a:grpSpLocks/>
            </p:cNvGrpSpPr>
            <p:nvPr/>
          </p:nvGrpSpPr>
          <p:grpSpPr bwMode="auto">
            <a:xfrm>
              <a:off x="1769" y="2416"/>
              <a:ext cx="502" cy="144"/>
              <a:chOff x="1949" y="2588"/>
              <a:chExt cx="502" cy="144"/>
            </a:xfrm>
          </p:grpSpPr>
          <p:sp>
            <p:nvSpPr>
              <p:cNvPr id="8209" name="Freeform 49"/>
              <p:cNvSpPr>
                <a:spLocks/>
              </p:cNvSpPr>
              <p:nvPr/>
            </p:nvSpPr>
            <p:spPr bwMode="auto">
              <a:xfrm>
                <a:off x="2348" y="2676"/>
                <a:ext cx="103" cy="56"/>
              </a:xfrm>
              <a:custGeom>
                <a:avLst/>
                <a:gdLst>
                  <a:gd name="T0" fmla="*/ 103 w 103"/>
                  <a:gd name="T1" fmla="*/ 56 h 56"/>
                  <a:gd name="T2" fmla="*/ 0 w 103"/>
                  <a:gd name="T3" fmla="*/ 48 h 56"/>
                  <a:gd name="T4" fmla="*/ 8 w 103"/>
                  <a:gd name="T5" fmla="*/ 24 h 56"/>
                  <a:gd name="T6" fmla="*/ 16 w 103"/>
                  <a:gd name="T7" fmla="*/ 0 h 56"/>
                  <a:gd name="T8" fmla="*/ 103 w 103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56"/>
                  <a:gd name="T17" fmla="*/ 103 w 10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56">
                    <a:moveTo>
                      <a:pt x="103" y="56"/>
                    </a:moveTo>
                    <a:lnTo>
                      <a:pt x="0" y="48"/>
                    </a:lnTo>
                    <a:lnTo>
                      <a:pt x="8" y="24"/>
                    </a:lnTo>
                    <a:lnTo>
                      <a:pt x="16" y="0"/>
                    </a:lnTo>
                    <a:lnTo>
                      <a:pt x="103" y="56"/>
                    </a:lnTo>
                    <a:close/>
                  </a:path>
                </a:pathLst>
              </a:cu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10" name="Line 50"/>
              <p:cNvSpPr>
                <a:spLocks noChangeShapeType="1"/>
              </p:cNvSpPr>
              <p:nvPr/>
            </p:nvSpPr>
            <p:spPr bwMode="auto">
              <a:xfrm>
                <a:off x="1949" y="2588"/>
                <a:ext cx="407" cy="11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22" name="Group 51"/>
            <p:cNvGrpSpPr>
              <a:grpSpLocks/>
            </p:cNvGrpSpPr>
            <p:nvPr/>
          </p:nvGrpSpPr>
          <p:grpSpPr bwMode="auto">
            <a:xfrm>
              <a:off x="1772" y="2991"/>
              <a:ext cx="499" cy="143"/>
              <a:chOff x="1952" y="3163"/>
              <a:chExt cx="499" cy="143"/>
            </a:xfrm>
          </p:grpSpPr>
          <p:sp>
            <p:nvSpPr>
              <p:cNvPr id="8207" name="Freeform 52"/>
              <p:cNvSpPr>
                <a:spLocks/>
              </p:cNvSpPr>
              <p:nvPr/>
            </p:nvSpPr>
            <p:spPr bwMode="auto">
              <a:xfrm>
                <a:off x="2348" y="3250"/>
                <a:ext cx="103" cy="56"/>
              </a:xfrm>
              <a:custGeom>
                <a:avLst/>
                <a:gdLst>
                  <a:gd name="T0" fmla="*/ 103 w 103"/>
                  <a:gd name="T1" fmla="*/ 56 h 56"/>
                  <a:gd name="T2" fmla="*/ 0 w 103"/>
                  <a:gd name="T3" fmla="*/ 48 h 56"/>
                  <a:gd name="T4" fmla="*/ 8 w 103"/>
                  <a:gd name="T5" fmla="*/ 24 h 56"/>
                  <a:gd name="T6" fmla="*/ 16 w 103"/>
                  <a:gd name="T7" fmla="*/ 0 h 56"/>
                  <a:gd name="T8" fmla="*/ 103 w 103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56"/>
                  <a:gd name="T17" fmla="*/ 103 w 10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56">
                    <a:moveTo>
                      <a:pt x="103" y="56"/>
                    </a:moveTo>
                    <a:lnTo>
                      <a:pt x="0" y="48"/>
                    </a:lnTo>
                    <a:lnTo>
                      <a:pt x="8" y="24"/>
                    </a:lnTo>
                    <a:lnTo>
                      <a:pt x="16" y="0"/>
                    </a:lnTo>
                    <a:lnTo>
                      <a:pt x="103" y="56"/>
                    </a:lnTo>
                    <a:close/>
                  </a:path>
                </a:pathLst>
              </a:cu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08" name="Line 53"/>
              <p:cNvSpPr>
                <a:spLocks noChangeShapeType="1"/>
              </p:cNvSpPr>
              <p:nvPr/>
            </p:nvSpPr>
            <p:spPr bwMode="auto">
              <a:xfrm>
                <a:off x="1952" y="3163"/>
                <a:ext cx="404" cy="11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3463" y="4937125"/>
            <a:ext cx="2954337" cy="1030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Bookman Old Style" charset="0"/>
              </a:rPr>
              <a:t>•  Producer can’</a:t>
            </a:r>
            <a:r>
              <a:rPr lang="en-US" altLang="ja-JP" sz="1800">
                <a:solidFill>
                  <a:srgbClr val="000000"/>
                </a:solidFill>
                <a:latin typeface="Bookman Old Style" charset="0"/>
              </a:rPr>
              <a:t>t </a:t>
            </a:r>
            <a:r>
              <a:rPr lang="ja-JP" altLang="en-US" sz="1800">
                <a:solidFill>
                  <a:srgbClr val="000000"/>
                </a:solidFill>
                <a:latin typeface="Bookman Old Style" charset="0"/>
              </a:rPr>
              <a:t>“</a:t>
            </a:r>
            <a:r>
              <a:rPr lang="en-US" altLang="ja-JP" sz="1800">
                <a:solidFill>
                  <a:srgbClr val="000000"/>
                </a:solidFill>
                <a:latin typeface="Bookman Old Style" charset="0"/>
              </a:rPr>
              <a:t>overwrite</a:t>
            </a:r>
            <a:r>
              <a:rPr lang="ja-JP" altLang="en-US" sz="1800">
                <a:solidFill>
                  <a:srgbClr val="000000"/>
                </a:solidFill>
                <a:latin typeface="Bookman Old Style" charset="0"/>
              </a:rPr>
              <a:t>”</a:t>
            </a:r>
            <a:r>
              <a:rPr lang="en-US" altLang="ja-JP" sz="1800">
                <a:solidFill>
                  <a:srgbClr val="000000"/>
                </a:solidFill>
                <a:latin typeface="Bookman Old Style" charset="0"/>
              </a:rPr>
              <a:t> data before it’s consumed</a:t>
            </a:r>
            <a:endParaRPr lang="en-US" altLang="en-US">
              <a:latin typeface="Bookman Old Style" charset="0"/>
            </a:endParaRPr>
          </a:p>
        </p:txBody>
      </p:sp>
      <p:sp>
        <p:nvSpPr>
          <p:cNvPr id="17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Synchronous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1031875"/>
            <a:ext cx="4191000" cy="13303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RELAXES  </a:t>
            </a:r>
            <a:r>
              <a:rPr lang="en-US" sz="2000" dirty="0" err="1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interprocess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synchronization constraints. Buffering relaxes the following OVERWRITE constraint to: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434" name="Group 4"/>
          <p:cNvGrpSpPr>
            <a:grpSpLocks/>
          </p:cNvGrpSpPr>
          <p:nvPr/>
        </p:nvGrpSpPr>
        <p:grpSpPr bwMode="auto">
          <a:xfrm>
            <a:off x="612775" y="1257300"/>
            <a:ext cx="3529013" cy="685800"/>
            <a:chOff x="657" y="961"/>
            <a:chExt cx="2223" cy="432"/>
          </a:xfrm>
        </p:grpSpPr>
        <p:grpSp>
          <p:nvGrpSpPr>
            <p:cNvPr id="18510" name="Group 5"/>
            <p:cNvGrpSpPr>
              <a:grpSpLocks/>
            </p:cNvGrpSpPr>
            <p:nvPr/>
          </p:nvGrpSpPr>
          <p:grpSpPr bwMode="auto">
            <a:xfrm>
              <a:off x="657" y="961"/>
              <a:ext cx="432" cy="432"/>
              <a:chOff x="732" y="868"/>
              <a:chExt cx="574" cy="568"/>
            </a:xfrm>
          </p:grpSpPr>
          <p:sp>
            <p:nvSpPr>
              <p:cNvPr id="9301" name="Oval 6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02" name="Rectangle 7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186" cy="356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</a:t>
                </a:r>
                <a:endParaRPr lang="en-US" sz="28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511" name="Group 8"/>
            <p:cNvGrpSpPr>
              <a:grpSpLocks/>
            </p:cNvGrpSpPr>
            <p:nvPr/>
          </p:nvGrpSpPr>
          <p:grpSpPr bwMode="auto">
            <a:xfrm>
              <a:off x="2448" y="961"/>
              <a:ext cx="432" cy="432"/>
              <a:chOff x="3030" y="868"/>
              <a:chExt cx="574" cy="568"/>
            </a:xfrm>
          </p:grpSpPr>
          <p:sp>
            <p:nvSpPr>
              <p:cNvPr id="9299" name="Oval 9"/>
              <p:cNvSpPr>
                <a:spLocks noChangeArrowheads="1"/>
              </p:cNvSpPr>
              <p:nvPr/>
            </p:nvSpPr>
            <p:spPr bwMode="auto">
              <a:xfrm>
                <a:off x="3030" y="868"/>
                <a:ext cx="574" cy="56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00" name="Rectangle 10"/>
              <p:cNvSpPr>
                <a:spLocks noChangeArrowheads="1"/>
              </p:cNvSpPr>
              <p:nvPr/>
            </p:nvSpPr>
            <p:spPr bwMode="auto">
              <a:xfrm>
                <a:off x="3209" y="990"/>
                <a:ext cx="222" cy="35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endParaRPr lang="en-US" sz="2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296" name="AutoShape 11"/>
            <p:cNvSpPr>
              <a:spLocks noChangeArrowheads="1"/>
            </p:cNvSpPr>
            <p:nvPr/>
          </p:nvSpPr>
          <p:spPr bwMode="auto">
            <a:xfrm>
              <a:off x="1296" y="961"/>
              <a:ext cx="960" cy="432"/>
            </a:xfrm>
            <a:prstGeom prst="roundRect">
              <a:avLst>
                <a:gd name="adj" fmla="val 18495"/>
              </a:avLst>
            </a:prstGeom>
            <a:solidFill>
              <a:srgbClr val="CC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N-character</a:t>
              </a:r>
              <a:b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FIFO buffer </a:t>
              </a:r>
              <a:endParaRPr lang="en-US" sz="1600" dirty="0">
                <a:latin typeface="+mj-lt"/>
                <a:ea typeface="ＭＳ Ｐゴシック" charset="0"/>
                <a:cs typeface="ＭＳ Ｐゴシック" charset="0"/>
              </a:endParaRPr>
            </a:p>
            <a:p>
              <a:pPr eaLnBrk="0" hangingPunct="0">
                <a:defRPr/>
              </a:pPr>
              <a:endParaRPr lang="en-US" sz="1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97" name="Line 12"/>
            <p:cNvSpPr>
              <a:spLocks noChangeShapeType="1"/>
            </p:cNvSpPr>
            <p:nvPr/>
          </p:nvSpPr>
          <p:spPr bwMode="auto">
            <a:xfrm>
              <a:off x="1089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98" name="Line 13"/>
            <p:cNvSpPr>
              <a:spLocks noChangeShapeType="1"/>
            </p:cNvSpPr>
            <p:nvPr/>
          </p:nvSpPr>
          <p:spPr bwMode="auto">
            <a:xfrm>
              <a:off x="2256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2094" name="AutoShape 14"/>
          <p:cNvSpPr>
            <a:spLocks noChangeArrowheads="1"/>
          </p:cNvSpPr>
          <p:nvPr/>
        </p:nvSpPr>
        <p:spPr bwMode="auto">
          <a:xfrm>
            <a:off x="1182688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42095" name="AutoShape 15"/>
          <p:cNvSpPr>
            <a:spLocks noChangeArrowheads="1"/>
          </p:cNvSpPr>
          <p:nvPr/>
        </p:nvSpPr>
        <p:spPr bwMode="auto">
          <a:xfrm>
            <a:off x="3925888" y="52927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rcv(); //c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1100">
              <a:latin typeface="Consolas" charset="0"/>
              <a:ea typeface="Consolas" charset="0"/>
              <a:cs typeface="Consolas" charset="0"/>
            </a:endParaRP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&lt;yyy&gt;;</a:t>
            </a:r>
          </a:p>
        </p:txBody>
      </p:sp>
      <p:sp>
        <p:nvSpPr>
          <p:cNvPr id="942096" name="AutoShape 16"/>
          <p:cNvSpPr>
            <a:spLocks noChangeArrowheads="1"/>
          </p:cNvSpPr>
          <p:nvPr/>
        </p:nvSpPr>
        <p:spPr bwMode="auto">
          <a:xfrm>
            <a:off x="2097088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10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42097" name="AutoShape 17"/>
          <p:cNvSpPr>
            <a:spLocks noChangeArrowheads="1"/>
          </p:cNvSpPr>
          <p:nvPr/>
        </p:nvSpPr>
        <p:spPr bwMode="auto">
          <a:xfrm>
            <a:off x="4840288" y="52927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rcv(); //c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100">
              <a:latin typeface="Consolas" charset="0"/>
              <a:ea typeface="Consolas" charset="0"/>
              <a:cs typeface="Consolas" charset="0"/>
            </a:endParaRP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&lt;yyy&gt;;</a:t>
            </a:r>
          </a:p>
        </p:txBody>
      </p:sp>
      <p:sp>
        <p:nvSpPr>
          <p:cNvPr id="942098" name="AutoShape 18"/>
          <p:cNvSpPr>
            <a:spLocks noChangeArrowheads="1"/>
          </p:cNvSpPr>
          <p:nvPr/>
        </p:nvSpPr>
        <p:spPr bwMode="auto">
          <a:xfrm>
            <a:off x="3011488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42099" name="AutoShape 19"/>
          <p:cNvSpPr>
            <a:spLocks noChangeArrowheads="1"/>
          </p:cNvSpPr>
          <p:nvPr/>
        </p:nvSpPr>
        <p:spPr bwMode="auto">
          <a:xfrm>
            <a:off x="6584950" y="52927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rcv(); //c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1100">
              <a:latin typeface="Consolas" charset="0"/>
              <a:ea typeface="Consolas" charset="0"/>
              <a:cs typeface="Consolas" charset="0"/>
            </a:endParaRP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&lt;yyy&gt;;</a:t>
            </a:r>
          </a:p>
        </p:txBody>
      </p:sp>
      <p:sp>
        <p:nvSpPr>
          <p:cNvPr id="942100" name="AutoShape 20"/>
          <p:cNvSpPr>
            <a:spLocks noChangeArrowheads="1"/>
          </p:cNvSpPr>
          <p:nvPr/>
        </p:nvSpPr>
        <p:spPr bwMode="auto">
          <a:xfrm>
            <a:off x="5670550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227" name="Line 21"/>
          <p:cNvSpPr>
            <a:spLocks noChangeShapeType="1"/>
          </p:cNvSpPr>
          <p:nvPr/>
        </p:nvSpPr>
        <p:spPr bwMode="auto">
          <a:xfrm>
            <a:off x="565150" y="6029325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228" name="Text Box 22"/>
          <p:cNvSpPr txBox="1">
            <a:spLocks noChangeArrowheads="1"/>
          </p:cNvSpPr>
          <p:nvPr/>
        </p:nvSpPr>
        <p:spPr bwMode="auto">
          <a:xfrm>
            <a:off x="8245475" y="6051550"/>
            <a:ext cx="569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latin typeface="+mj-lt"/>
              </a:rPr>
              <a:t>time</a:t>
            </a: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3959225" y="3962400"/>
            <a:ext cx="547688" cy="681038"/>
            <a:chOff x="2494" y="2496"/>
            <a:chExt cx="345" cy="429"/>
          </a:xfrm>
        </p:grpSpPr>
        <p:sp>
          <p:nvSpPr>
            <p:cNvPr id="9289" name="Text Box 24"/>
            <p:cNvSpPr txBox="1">
              <a:spLocks noChangeArrowheads="1"/>
            </p:cNvSpPr>
            <p:nvPr/>
          </p:nvSpPr>
          <p:spPr bwMode="auto">
            <a:xfrm>
              <a:off x="249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90" name="Text Box 25"/>
            <p:cNvSpPr txBox="1">
              <a:spLocks noChangeArrowheads="1"/>
            </p:cNvSpPr>
            <p:nvPr/>
          </p:nvSpPr>
          <p:spPr bwMode="auto">
            <a:xfrm>
              <a:off x="2609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1</a:t>
              </a:r>
            </a:p>
          </p:txBody>
        </p:sp>
        <p:sp>
          <p:nvSpPr>
            <p:cNvPr id="9291" name="Text Box 26"/>
            <p:cNvSpPr txBox="1">
              <a:spLocks noChangeArrowheads="1"/>
            </p:cNvSpPr>
            <p:nvPr/>
          </p:nvSpPr>
          <p:spPr bwMode="auto">
            <a:xfrm>
              <a:off x="272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2</a:t>
              </a:r>
            </a:p>
          </p:txBody>
        </p:sp>
        <p:sp>
          <p:nvSpPr>
            <p:cNvPr id="9292" name="AutoShape 43"/>
            <p:cNvSpPr>
              <a:spLocks noChangeArrowheads="1"/>
            </p:cNvSpPr>
            <p:nvPr/>
          </p:nvSpPr>
          <p:spPr bwMode="auto">
            <a:xfrm>
              <a:off x="2522" y="2880"/>
              <a:ext cx="70" cy="45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93" name="AutoShape 49"/>
            <p:cNvSpPr>
              <a:spLocks noChangeArrowheads="1"/>
            </p:cNvSpPr>
            <p:nvPr/>
          </p:nvSpPr>
          <p:spPr bwMode="auto">
            <a:xfrm flipV="1">
              <a:off x="2496" y="2496"/>
              <a:ext cx="112" cy="69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864100" y="3962400"/>
            <a:ext cx="547688" cy="661988"/>
            <a:chOff x="3064" y="2496"/>
            <a:chExt cx="345" cy="417"/>
          </a:xfrm>
        </p:grpSpPr>
        <p:sp>
          <p:nvSpPr>
            <p:cNvPr id="9284" name="Text Box 50"/>
            <p:cNvSpPr txBox="1">
              <a:spLocks noChangeArrowheads="1"/>
            </p:cNvSpPr>
            <p:nvPr/>
          </p:nvSpPr>
          <p:spPr bwMode="auto">
            <a:xfrm>
              <a:off x="306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85" name="Text Box 51"/>
            <p:cNvSpPr txBox="1">
              <a:spLocks noChangeArrowheads="1"/>
            </p:cNvSpPr>
            <p:nvPr/>
          </p:nvSpPr>
          <p:spPr bwMode="auto">
            <a:xfrm>
              <a:off x="3179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1</a:t>
              </a:r>
            </a:p>
          </p:txBody>
        </p:sp>
        <p:sp>
          <p:nvSpPr>
            <p:cNvPr id="9286" name="Text Box 52"/>
            <p:cNvSpPr txBox="1">
              <a:spLocks noChangeArrowheads="1"/>
            </p:cNvSpPr>
            <p:nvPr/>
          </p:nvSpPr>
          <p:spPr bwMode="auto">
            <a:xfrm>
              <a:off x="329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2</a:t>
              </a:r>
            </a:p>
          </p:txBody>
        </p:sp>
        <p:sp>
          <p:nvSpPr>
            <p:cNvPr id="9287" name="AutoShape 53"/>
            <p:cNvSpPr>
              <a:spLocks noChangeArrowheads="1"/>
            </p:cNvSpPr>
            <p:nvPr/>
          </p:nvSpPr>
          <p:spPr bwMode="auto">
            <a:xfrm>
              <a:off x="3097" y="2880"/>
              <a:ext cx="71" cy="33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88" name="AutoShape 54"/>
            <p:cNvSpPr>
              <a:spLocks noChangeArrowheads="1"/>
            </p:cNvSpPr>
            <p:nvPr/>
          </p:nvSpPr>
          <p:spPr bwMode="auto">
            <a:xfrm flipV="1">
              <a:off x="3168" y="2496"/>
              <a:ext cx="113" cy="69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5670550" y="3962400"/>
            <a:ext cx="547688" cy="685800"/>
            <a:chOff x="3572" y="2496"/>
            <a:chExt cx="345" cy="432"/>
          </a:xfrm>
        </p:grpSpPr>
        <p:sp>
          <p:nvSpPr>
            <p:cNvPr id="9279" name="Text Box 30"/>
            <p:cNvSpPr txBox="1">
              <a:spLocks noChangeArrowheads="1"/>
            </p:cNvSpPr>
            <p:nvPr/>
          </p:nvSpPr>
          <p:spPr bwMode="auto">
            <a:xfrm>
              <a:off x="3572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80" name="Text Box 31"/>
            <p:cNvSpPr txBox="1">
              <a:spLocks noChangeArrowheads="1"/>
            </p:cNvSpPr>
            <p:nvPr/>
          </p:nvSpPr>
          <p:spPr bwMode="auto">
            <a:xfrm>
              <a:off x="3687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1</a:t>
              </a:r>
            </a:p>
          </p:txBody>
        </p:sp>
        <p:sp>
          <p:nvSpPr>
            <p:cNvPr id="9281" name="Text Box 32"/>
            <p:cNvSpPr txBox="1">
              <a:spLocks noChangeArrowheads="1"/>
            </p:cNvSpPr>
            <p:nvPr/>
          </p:nvSpPr>
          <p:spPr bwMode="auto">
            <a:xfrm>
              <a:off x="3802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2</a:t>
              </a:r>
            </a:p>
          </p:txBody>
        </p:sp>
        <p:sp>
          <p:nvSpPr>
            <p:cNvPr id="9282" name="AutoShape 44"/>
            <p:cNvSpPr>
              <a:spLocks noChangeArrowheads="1"/>
            </p:cNvSpPr>
            <p:nvPr/>
          </p:nvSpPr>
          <p:spPr bwMode="auto">
            <a:xfrm>
              <a:off x="3600" y="2883"/>
              <a:ext cx="96" cy="45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83" name="AutoShape 55"/>
            <p:cNvSpPr>
              <a:spLocks noChangeArrowheads="1"/>
            </p:cNvSpPr>
            <p:nvPr/>
          </p:nvSpPr>
          <p:spPr bwMode="auto">
            <a:xfrm flipV="1">
              <a:off x="3792" y="2496"/>
              <a:ext cx="118" cy="48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6592888" y="3938588"/>
            <a:ext cx="547687" cy="709612"/>
            <a:chOff x="4153" y="2481"/>
            <a:chExt cx="345" cy="447"/>
          </a:xfrm>
        </p:grpSpPr>
        <p:sp>
          <p:nvSpPr>
            <p:cNvPr id="9273" name="Text Box 33"/>
            <p:cNvSpPr txBox="1">
              <a:spLocks noChangeArrowheads="1"/>
            </p:cNvSpPr>
            <p:nvPr/>
          </p:nvSpPr>
          <p:spPr bwMode="auto">
            <a:xfrm>
              <a:off x="4153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74" name="Text Box 34"/>
            <p:cNvSpPr txBox="1">
              <a:spLocks noChangeArrowheads="1"/>
            </p:cNvSpPr>
            <p:nvPr/>
          </p:nvSpPr>
          <p:spPr bwMode="auto">
            <a:xfrm>
              <a:off x="4268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1</a:t>
              </a:r>
            </a:p>
          </p:txBody>
        </p:sp>
        <p:sp>
          <p:nvSpPr>
            <p:cNvPr id="9275" name="Text Box 35"/>
            <p:cNvSpPr txBox="1">
              <a:spLocks noChangeArrowheads="1"/>
            </p:cNvSpPr>
            <p:nvPr/>
          </p:nvSpPr>
          <p:spPr bwMode="auto">
            <a:xfrm>
              <a:off x="4383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2</a:t>
              </a:r>
            </a:p>
          </p:txBody>
        </p:sp>
        <p:sp>
          <p:nvSpPr>
            <p:cNvPr id="9276" name="Text Box 36"/>
            <p:cNvSpPr txBox="1">
              <a:spLocks noChangeArrowheads="1"/>
            </p:cNvSpPr>
            <p:nvPr/>
          </p:nvSpPr>
          <p:spPr bwMode="auto">
            <a:xfrm>
              <a:off x="4153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3</a:t>
              </a:r>
            </a:p>
          </p:txBody>
        </p:sp>
        <p:sp>
          <p:nvSpPr>
            <p:cNvPr id="9277" name="AutoShape 45"/>
            <p:cNvSpPr>
              <a:spLocks noChangeArrowheads="1"/>
            </p:cNvSpPr>
            <p:nvPr/>
          </p:nvSpPr>
          <p:spPr bwMode="auto">
            <a:xfrm>
              <a:off x="4288" y="2880"/>
              <a:ext cx="80" cy="4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78" name="AutoShape 56"/>
            <p:cNvSpPr>
              <a:spLocks noChangeArrowheads="1"/>
            </p:cNvSpPr>
            <p:nvPr/>
          </p:nvSpPr>
          <p:spPr bwMode="auto">
            <a:xfrm flipV="1">
              <a:off x="4416" y="2481"/>
              <a:ext cx="76" cy="63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482" name="Group 61"/>
          <p:cNvGrpSpPr>
            <a:grpSpLocks/>
          </p:cNvGrpSpPr>
          <p:nvPr/>
        </p:nvGrpSpPr>
        <p:grpSpPr bwMode="auto">
          <a:xfrm>
            <a:off x="5930900" y="2459035"/>
            <a:ext cx="1765300" cy="609600"/>
            <a:chOff x="4080" y="1872"/>
            <a:chExt cx="1112" cy="384"/>
          </a:xfrm>
        </p:grpSpPr>
        <p:sp>
          <p:nvSpPr>
            <p:cNvPr id="942142" name="AutoShape 62"/>
            <p:cNvSpPr>
              <a:spLocks noChangeArrowheads="1"/>
            </p:cNvSpPr>
            <p:nvPr/>
          </p:nvSpPr>
          <p:spPr bwMode="auto">
            <a:xfrm>
              <a:off x="4080" y="1872"/>
              <a:ext cx="1112" cy="38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9272" name="Rectangle 63"/>
            <p:cNvSpPr>
              <a:spLocks noChangeArrowheads="1"/>
            </p:cNvSpPr>
            <p:nvPr/>
          </p:nvSpPr>
          <p:spPr bwMode="auto">
            <a:xfrm>
              <a:off x="4181" y="1949"/>
              <a:ext cx="9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9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rcv</a:t>
              </a:r>
              <a:r>
                <a:rPr lang="en-US" sz="1900" baseline="-25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</a:t>
              </a:r>
              <a:r>
                <a:rPr lang="en-US" sz="19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send</a:t>
              </a:r>
              <a:r>
                <a:rPr lang="en-US" sz="1900" baseline="-25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i+N</a:t>
              </a:r>
              <a:r>
                <a:rPr lang="en-US" sz="1900" baseline="-25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7467600" y="3962400"/>
            <a:ext cx="579438" cy="671513"/>
            <a:chOff x="4704" y="2496"/>
            <a:chExt cx="365" cy="423"/>
          </a:xfrm>
        </p:grpSpPr>
        <p:sp>
          <p:nvSpPr>
            <p:cNvPr id="9260" name="Text Box 83"/>
            <p:cNvSpPr txBox="1">
              <a:spLocks noChangeArrowheads="1"/>
            </p:cNvSpPr>
            <p:nvPr/>
          </p:nvSpPr>
          <p:spPr bwMode="auto">
            <a:xfrm>
              <a:off x="4724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61" name="Text Box 84"/>
            <p:cNvSpPr txBox="1">
              <a:spLocks noChangeArrowheads="1"/>
            </p:cNvSpPr>
            <p:nvPr/>
          </p:nvSpPr>
          <p:spPr bwMode="auto">
            <a:xfrm>
              <a:off x="4839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1</a:t>
              </a:r>
            </a:p>
          </p:txBody>
        </p:sp>
        <p:sp>
          <p:nvSpPr>
            <p:cNvPr id="9262" name="Text Box 85"/>
            <p:cNvSpPr txBox="1">
              <a:spLocks noChangeArrowheads="1"/>
            </p:cNvSpPr>
            <p:nvPr/>
          </p:nvSpPr>
          <p:spPr bwMode="auto">
            <a:xfrm>
              <a:off x="4954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2</a:t>
              </a:r>
            </a:p>
          </p:txBody>
        </p:sp>
        <p:sp>
          <p:nvSpPr>
            <p:cNvPr id="9263" name="Text Box 86"/>
            <p:cNvSpPr txBox="1">
              <a:spLocks noChangeArrowheads="1"/>
            </p:cNvSpPr>
            <p:nvPr/>
          </p:nvSpPr>
          <p:spPr bwMode="auto">
            <a:xfrm>
              <a:off x="4724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3</a:t>
              </a:r>
            </a:p>
          </p:txBody>
        </p:sp>
        <p:sp>
          <p:nvSpPr>
            <p:cNvPr id="9264" name="AutoShape 87"/>
            <p:cNvSpPr>
              <a:spLocks noChangeArrowheads="1"/>
            </p:cNvSpPr>
            <p:nvPr/>
          </p:nvSpPr>
          <p:spPr bwMode="auto">
            <a:xfrm>
              <a:off x="4859" y="2880"/>
              <a:ext cx="85" cy="39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65" name="AutoShape 88"/>
            <p:cNvSpPr>
              <a:spLocks noChangeArrowheads="1"/>
            </p:cNvSpPr>
            <p:nvPr/>
          </p:nvSpPr>
          <p:spPr bwMode="auto">
            <a:xfrm flipV="1">
              <a:off x="4704" y="2496"/>
              <a:ext cx="92" cy="57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2973388" y="3962400"/>
            <a:ext cx="547687" cy="685800"/>
            <a:chOff x="1873" y="2496"/>
            <a:chExt cx="345" cy="432"/>
          </a:xfrm>
        </p:grpSpPr>
        <p:sp>
          <p:nvSpPr>
            <p:cNvPr id="9254" name="Text Box 99"/>
            <p:cNvSpPr txBox="1">
              <a:spLocks noChangeArrowheads="1"/>
            </p:cNvSpPr>
            <p:nvPr/>
          </p:nvSpPr>
          <p:spPr bwMode="auto">
            <a:xfrm>
              <a:off x="1873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55" name="Text Box 100"/>
            <p:cNvSpPr txBox="1">
              <a:spLocks noChangeArrowheads="1"/>
            </p:cNvSpPr>
            <p:nvPr/>
          </p:nvSpPr>
          <p:spPr bwMode="auto">
            <a:xfrm>
              <a:off x="1988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1</a:t>
              </a:r>
            </a:p>
          </p:txBody>
        </p:sp>
        <p:sp>
          <p:nvSpPr>
            <p:cNvPr id="9256" name="Text Box 101"/>
            <p:cNvSpPr txBox="1">
              <a:spLocks noChangeArrowheads="1"/>
            </p:cNvSpPr>
            <p:nvPr/>
          </p:nvSpPr>
          <p:spPr bwMode="auto">
            <a:xfrm>
              <a:off x="2103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b="0" baseline="-25000">
                <a:latin typeface="+mj-lt"/>
              </a:endParaRPr>
            </a:p>
          </p:txBody>
        </p:sp>
        <p:sp>
          <p:nvSpPr>
            <p:cNvPr id="9257" name="Text Box 102"/>
            <p:cNvSpPr txBox="1">
              <a:spLocks noChangeArrowheads="1"/>
            </p:cNvSpPr>
            <p:nvPr/>
          </p:nvSpPr>
          <p:spPr bwMode="auto">
            <a:xfrm>
              <a:off x="1873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58" name="AutoShape 103"/>
            <p:cNvSpPr>
              <a:spLocks noChangeArrowheads="1"/>
            </p:cNvSpPr>
            <p:nvPr/>
          </p:nvSpPr>
          <p:spPr bwMode="auto">
            <a:xfrm>
              <a:off x="2112" y="2880"/>
              <a:ext cx="96" cy="4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59" name="AutoShape 104"/>
            <p:cNvSpPr>
              <a:spLocks noChangeArrowheads="1"/>
            </p:cNvSpPr>
            <p:nvPr/>
          </p:nvSpPr>
          <p:spPr bwMode="auto">
            <a:xfrm flipV="1">
              <a:off x="1897" y="2496"/>
              <a:ext cx="71" cy="48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1981200" y="3924300"/>
            <a:ext cx="585788" cy="723900"/>
            <a:chOff x="1248" y="2472"/>
            <a:chExt cx="369" cy="456"/>
          </a:xfrm>
        </p:grpSpPr>
        <p:sp>
          <p:nvSpPr>
            <p:cNvPr id="9248" name="Text Box 107"/>
            <p:cNvSpPr txBox="1">
              <a:spLocks noChangeArrowheads="1"/>
            </p:cNvSpPr>
            <p:nvPr/>
          </p:nvSpPr>
          <p:spPr bwMode="auto">
            <a:xfrm>
              <a:off x="1272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49" name="Text Box 108"/>
            <p:cNvSpPr txBox="1">
              <a:spLocks noChangeArrowheads="1"/>
            </p:cNvSpPr>
            <p:nvPr/>
          </p:nvSpPr>
          <p:spPr bwMode="auto">
            <a:xfrm>
              <a:off x="1387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b="0" baseline="-25000">
                <a:latin typeface="+mj-lt"/>
              </a:endParaRPr>
            </a:p>
          </p:txBody>
        </p:sp>
        <p:sp>
          <p:nvSpPr>
            <p:cNvPr id="9250" name="Text Box 109"/>
            <p:cNvSpPr txBox="1">
              <a:spLocks noChangeArrowheads="1"/>
            </p:cNvSpPr>
            <p:nvPr/>
          </p:nvSpPr>
          <p:spPr bwMode="auto">
            <a:xfrm>
              <a:off x="1502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b="0" baseline="-25000">
                <a:latin typeface="+mj-lt"/>
              </a:endParaRPr>
            </a:p>
          </p:txBody>
        </p:sp>
        <p:sp>
          <p:nvSpPr>
            <p:cNvPr id="9251" name="Text Box 110"/>
            <p:cNvSpPr txBox="1">
              <a:spLocks noChangeArrowheads="1"/>
            </p:cNvSpPr>
            <p:nvPr/>
          </p:nvSpPr>
          <p:spPr bwMode="auto">
            <a:xfrm>
              <a:off x="1272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c</a:t>
              </a:r>
              <a:r>
                <a:rPr lang="en-US" sz="1000" b="0" baseline="-25000">
                  <a:latin typeface="+mj-lt"/>
                </a:rPr>
                <a:t>0</a:t>
              </a:r>
            </a:p>
          </p:txBody>
        </p:sp>
        <p:sp>
          <p:nvSpPr>
            <p:cNvPr id="9252" name="AutoShape 111"/>
            <p:cNvSpPr>
              <a:spLocks noChangeArrowheads="1"/>
            </p:cNvSpPr>
            <p:nvPr/>
          </p:nvSpPr>
          <p:spPr bwMode="auto">
            <a:xfrm>
              <a:off x="1392" y="2880"/>
              <a:ext cx="106" cy="4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53" name="AutoShape 112"/>
            <p:cNvSpPr>
              <a:spLocks noChangeArrowheads="1"/>
            </p:cNvSpPr>
            <p:nvPr/>
          </p:nvSpPr>
          <p:spPr bwMode="auto">
            <a:xfrm flipV="1">
              <a:off x="1248" y="2472"/>
              <a:ext cx="96" cy="72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25"/>
          <p:cNvGrpSpPr>
            <a:grpSpLocks/>
          </p:cNvGrpSpPr>
          <p:nvPr/>
        </p:nvGrpSpPr>
        <p:grpSpPr bwMode="auto">
          <a:xfrm>
            <a:off x="0" y="3200400"/>
            <a:ext cx="2651126" cy="1752600"/>
            <a:chOff x="0" y="2016"/>
            <a:chExt cx="1670" cy="1104"/>
          </a:xfrm>
        </p:grpSpPr>
        <p:sp>
          <p:nvSpPr>
            <p:cNvPr id="9238" name="Text Box 68"/>
            <p:cNvSpPr txBox="1">
              <a:spLocks noChangeArrowheads="1"/>
            </p:cNvSpPr>
            <p:nvPr/>
          </p:nvSpPr>
          <p:spPr bwMode="auto">
            <a:xfrm>
              <a:off x="0" y="2400"/>
              <a:ext cx="7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+mj-lt"/>
                </a:rPr>
                <a:t>Read index</a:t>
              </a:r>
            </a:p>
            <a:p>
              <a:pPr>
                <a:defRPr/>
              </a:pPr>
              <a:r>
                <a:rPr lang="en-US" sz="1400" b="0" dirty="0">
                  <a:latin typeface="+mj-lt"/>
                </a:rPr>
                <a:t>(out)</a:t>
              </a:r>
            </a:p>
          </p:txBody>
        </p:sp>
        <p:sp>
          <p:nvSpPr>
            <p:cNvPr id="9239" name="Text Box 69"/>
            <p:cNvSpPr txBox="1">
              <a:spLocks noChangeArrowheads="1"/>
            </p:cNvSpPr>
            <p:nvPr/>
          </p:nvSpPr>
          <p:spPr bwMode="auto">
            <a:xfrm>
              <a:off x="0" y="2790"/>
              <a:ext cx="7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+mj-lt"/>
                </a:rPr>
                <a:t>Write index</a:t>
              </a:r>
            </a:p>
            <a:p>
              <a:pPr>
                <a:defRPr/>
              </a:pPr>
              <a:r>
                <a:rPr lang="en-US" sz="1400" b="0" dirty="0">
                  <a:latin typeface="+mj-lt"/>
                </a:rPr>
                <a:t>(in)</a:t>
              </a:r>
            </a:p>
          </p:txBody>
        </p:sp>
        <p:grpSp>
          <p:nvGrpSpPr>
            <p:cNvPr id="18456" name="Group 121"/>
            <p:cNvGrpSpPr>
              <a:grpSpLocks/>
            </p:cNvGrpSpPr>
            <p:nvPr/>
          </p:nvGrpSpPr>
          <p:grpSpPr bwMode="auto">
            <a:xfrm>
              <a:off x="690" y="2496"/>
              <a:ext cx="345" cy="423"/>
              <a:chOff x="3808" y="1360"/>
              <a:chExt cx="345" cy="423"/>
            </a:xfrm>
          </p:grpSpPr>
          <p:sp>
            <p:nvSpPr>
              <p:cNvPr id="9242" name="Text Box 115"/>
              <p:cNvSpPr txBox="1">
                <a:spLocks noChangeArrowheads="1"/>
              </p:cNvSpPr>
              <p:nvPr/>
            </p:nvSpPr>
            <p:spPr bwMode="auto">
              <a:xfrm>
                <a:off x="3808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>
                    <a:latin typeface="+mj-lt"/>
                  </a:rPr>
                  <a:t>c</a:t>
                </a:r>
                <a:r>
                  <a:rPr lang="en-US" sz="1000" b="0" baseline="-25000">
                    <a:latin typeface="+mj-lt"/>
                  </a:rPr>
                  <a:t>0</a:t>
                </a:r>
              </a:p>
            </p:txBody>
          </p:sp>
          <p:sp>
            <p:nvSpPr>
              <p:cNvPr id="9243" name="Text Box 116"/>
              <p:cNvSpPr txBox="1">
                <a:spLocks noChangeArrowheads="1"/>
              </p:cNvSpPr>
              <p:nvPr/>
            </p:nvSpPr>
            <p:spPr bwMode="auto">
              <a:xfrm>
                <a:off x="3923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000" b="0" baseline="-25000">
                  <a:latin typeface="+mj-lt"/>
                </a:endParaRPr>
              </a:p>
            </p:txBody>
          </p:sp>
          <p:sp>
            <p:nvSpPr>
              <p:cNvPr id="9244" name="Text Box 117"/>
              <p:cNvSpPr txBox="1">
                <a:spLocks noChangeArrowheads="1"/>
              </p:cNvSpPr>
              <p:nvPr/>
            </p:nvSpPr>
            <p:spPr bwMode="auto">
              <a:xfrm>
                <a:off x="4038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000" b="0" baseline="-25000">
                  <a:latin typeface="+mj-lt"/>
                </a:endParaRPr>
              </a:p>
            </p:txBody>
          </p:sp>
          <p:sp>
            <p:nvSpPr>
              <p:cNvPr id="9245" name="Text Box 118"/>
              <p:cNvSpPr txBox="1">
                <a:spLocks noChangeArrowheads="1"/>
              </p:cNvSpPr>
              <p:nvPr/>
            </p:nvSpPr>
            <p:spPr bwMode="auto">
              <a:xfrm>
                <a:off x="3808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000" b="0" baseline="-25000">
                  <a:latin typeface="+mj-lt"/>
                </a:endParaRPr>
              </a:p>
            </p:txBody>
          </p:sp>
          <p:sp>
            <p:nvSpPr>
              <p:cNvPr id="9246" name="AutoShape 119"/>
              <p:cNvSpPr>
                <a:spLocks noChangeArrowheads="1"/>
              </p:cNvSpPr>
              <p:nvPr/>
            </p:nvSpPr>
            <p:spPr bwMode="auto">
              <a:xfrm>
                <a:off x="3838" y="1744"/>
                <a:ext cx="81" cy="39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47" name="AutoShape 120"/>
              <p:cNvSpPr>
                <a:spLocks noChangeArrowheads="1"/>
              </p:cNvSpPr>
              <p:nvPr/>
            </p:nvSpPr>
            <p:spPr bwMode="auto">
              <a:xfrm flipV="1">
                <a:off x="3838" y="1360"/>
                <a:ext cx="72" cy="53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241" name="Text Box 124"/>
            <p:cNvSpPr txBox="1">
              <a:spLocks noChangeArrowheads="1"/>
            </p:cNvSpPr>
            <p:nvPr/>
          </p:nvSpPr>
          <p:spPr bwMode="auto">
            <a:xfrm>
              <a:off x="157" y="2016"/>
              <a:ext cx="15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 sz="2000" dirty="0">
                  <a:latin typeface="Bookman Old Style" charset="0"/>
                </a:rPr>
                <a:t>“</a:t>
              </a:r>
              <a:r>
                <a:rPr lang="en-US" altLang="ja-JP" sz="2000" dirty="0">
                  <a:latin typeface="Bookman Old Style" charset="0"/>
                </a:rPr>
                <a:t>Circular Buffer:</a:t>
              </a:r>
              <a:r>
                <a:rPr lang="ja-JP" altLang="en-US" sz="2000" dirty="0">
                  <a:latin typeface="Bookman Old Style" charset="0"/>
                </a:rPr>
                <a:t>”</a:t>
              </a:r>
              <a:endParaRPr lang="en-US" altLang="en-US" sz="2000" dirty="0">
                <a:latin typeface="Bookman Old Style" charset="0"/>
              </a:endParaRPr>
            </a:p>
          </p:txBody>
        </p:sp>
      </p:grpSp>
      <p:sp>
        <p:nvSpPr>
          <p:cNvPr id="184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FIFO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4" grpId="0" animBg="1"/>
      <p:bldP spid="942095" grpId="0" animBg="1"/>
      <p:bldP spid="942096" grpId="0" animBg="1"/>
      <p:bldP spid="942097" grpId="0" animBg="1"/>
      <p:bldP spid="942098" grpId="0" animBg="1"/>
      <p:bldP spid="942099" grpId="0" animBg="1"/>
      <p:bldP spid="942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3"/>
          <p:cNvSpPr>
            <a:spLocks noChangeArrowheads="1"/>
          </p:cNvSpPr>
          <p:nvPr/>
        </p:nvSpPr>
        <p:spPr bwMode="auto">
          <a:xfrm>
            <a:off x="1763713" y="1525588"/>
            <a:ext cx="5854700" cy="1217612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58" name="AutoShape 4"/>
          <p:cNvSpPr>
            <a:spLocks noChangeArrowheads="1"/>
          </p:cNvSpPr>
          <p:nvPr/>
        </p:nvSpPr>
        <p:spPr bwMode="auto">
          <a:xfrm>
            <a:off x="4735513" y="2895600"/>
            <a:ext cx="2882900" cy="19685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1763713" y="2895600"/>
            <a:ext cx="2806700" cy="1968500"/>
          </a:xfrm>
          <a:prstGeom prst="roundRect">
            <a:avLst>
              <a:gd name="adj" fmla="val 1249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1846263" y="3282950"/>
            <a:ext cx="2959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send(char c){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[in] = c;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in = (in+1)% N;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818063" y="3282950"/>
            <a:ext cx="29591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 =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out = (out+1)% 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1922463" y="2990850"/>
            <a:ext cx="15541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4894263" y="2990850"/>
            <a:ext cx="16049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846263" y="1989138"/>
            <a:ext cx="5626100" cy="5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90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1922463" y="1620838"/>
            <a:ext cx="23828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943116" name="Text Box 12"/>
          <p:cNvSpPr txBox="1">
            <a:spLocks noChangeArrowheads="1"/>
          </p:cNvSpPr>
          <p:nvPr/>
        </p:nvSpPr>
        <p:spPr bwMode="auto">
          <a:xfrm>
            <a:off x="1312863" y="5305425"/>
            <a:ext cx="6535737" cy="7080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Bookman Old Style" charset="0"/>
              </a:rPr>
              <a:t>Problem:  Doesn’t </a:t>
            </a:r>
            <a:r>
              <a:rPr lang="en-US" altLang="en-US" sz="2000">
                <a:solidFill>
                  <a:srgbClr val="000000"/>
                </a:solidFill>
                <a:latin typeface="Bookman Old Style" charset="0"/>
              </a:rPr>
              <a:t>enforce  precedence  constraints</a:t>
            </a:r>
          </a:p>
          <a:p>
            <a:r>
              <a:rPr lang="en-US" altLang="en-US" sz="2000">
                <a:solidFill>
                  <a:srgbClr val="000000"/>
                </a:solidFill>
                <a:latin typeface="Bookman Old Style" charset="0"/>
              </a:rPr>
              <a:t>    (e.g. rcv( ) could be invoked prior to any send() )</a:t>
            </a:r>
            <a:endParaRPr lang="en-US" altLang="en-US" sz="1400">
              <a:latin typeface="Bookman Old Style" charset="0"/>
            </a:endParaRPr>
          </a:p>
        </p:txBody>
      </p:sp>
      <p:sp>
        <p:nvSpPr>
          <p:cNvPr id="19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Example: Bounded Buffer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48600" cy="5105400"/>
          </a:xfrm>
        </p:spPr>
        <p:txBody>
          <a:bodyPr/>
          <a:lstStyle/>
          <a:p>
            <a:pPr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dirty="0">
                <a:latin typeface="Bookman Old Style" charset="0"/>
              </a:rPr>
              <a:t>Programming construct for synchronization:</a:t>
            </a: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r>
              <a:rPr lang="en-US" altLang="en-US" dirty="0">
                <a:latin typeface="Bookman Old Style" charset="0"/>
              </a:rPr>
              <a:t>NEW DATA TYPE:  </a:t>
            </a:r>
            <a:r>
              <a:rPr lang="en-US" altLang="en-US" i="1" dirty="0">
                <a:latin typeface="Bookman Old Style" charset="0"/>
              </a:rPr>
              <a:t>semaphore</a:t>
            </a:r>
            <a:r>
              <a:rPr lang="en-US" altLang="en-US" dirty="0">
                <a:latin typeface="Bookman Old Style" charset="0"/>
              </a:rPr>
              <a:t>,  an integer ≥ 0</a:t>
            </a: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sz="1600" dirty="0">
                <a:latin typeface="Bookman Old Style" charset="0"/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semaphore s = K;  // initialize s to K</a:t>
            </a: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endParaRPr lang="en-US" altLang="en-US" sz="1600" dirty="0">
              <a:latin typeface="Bookman Old Style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r>
              <a:rPr lang="en-US" altLang="en-US" dirty="0">
                <a:latin typeface="Bookman Old Style" charset="0"/>
              </a:rPr>
              <a:t>NEW OPERATIONS (defined on semaphores):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wait(semaphore s)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sz="1600" dirty="0">
                <a:latin typeface="Bookman Old Style" charset="0"/>
              </a:rPr>
              <a:t>	</a:t>
            </a:r>
            <a:r>
              <a:rPr lang="en-US" altLang="en-US" sz="1600" i="1" dirty="0">
                <a:latin typeface="Bookman Old Style" charset="0"/>
              </a:rPr>
              <a:t>wait until s &gt; 0, then s = s – 1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signal(semaphore s)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sz="1600" dirty="0">
                <a:latin typeface="Bookman Old Style" charset="0"/>
              </a:rPr>
              <a:t>	</a:t>
            </a:r>
            <a:r>
              <a:rPr lang="en-US" altLang="en-US" sz="1600" i="1" dirty="0">
                <a:latin typeface="Bookman Old Style" charset="0"/>
              </a:rPr>
              <a:t>s = s + 1 (one </a:t>
            </a:r>
            <a:r>
              <a:rPr lang="en-US" altLang="en-US" sz="1600" i="1" dirty="0" err="1">
                <a:latin typeface="Bookman Old Style" charset="0"/>
              </a:rPr>
              <a:t>WAITing</a:t>
            </a:r>
            <a:r>
              <a:rPr lang="en-US" altLang="en-US" sz="1600" i="1" dirty="0">
                <a:latin typeface="Bookman Old Style" charset="0"/>
              </a:rPr>
              <a:t> process may now be able to proceed)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endParaRPr lang="en-US" altLang="en-US" sz="1600" dirty="0">
              <a:latin typeface="Bookman Old Style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r>
              <a:rPr lang="en-US" altLang="en-US" sz="1800" dirty="0">
                <a:latin typeface="Bookman Old Style" charset="0"/>
              </a:rPr>
              <a:t>SEMANTIC GUARANTEE: A semaphore s initialized to K</a:t>
            </a:r>
            <a:br>
              <a:rPr lang="en-US" altLang="en-US" sz="1800" dirty="0">
                <a:latin typeface="Bookman Old Style" charset="0"/>
              </a:rPr>
            </a:br>
            <a:r>
              <a:rPr lang="en-US" altLang="en-US" sz="1800" dirty="0">
                <a:latin typeface="Bookman Old Style" charset="0"/>
              </a:rPr>
              <a:t>enforces the constraint:</a:t>
            </a:r>
            <a:br>
              <a:rPr lang="en-US" altLang="en-US" sz="1800" dirty="0">
                <a:latin typeface="Bookman Old Style" charset="0"/>
              </a:rPr>
            </a:br>
            <a:br>
              <a:rPr lang="en-US" altLang="en-US" sz="1800" dirty="0">
                <a:latin typeface="Bookman Old Style" charset="0"/>
              </a:rPr>
            </a:br>
            <a:br>
              <a:rPr lang="en-US" altLang="en-US" sz="1800" dirty="0">
                <a:latin typeface="Bookman Old Style" charset="0"/>
              </a:rPr>
            </a:br>
            <a:br>
              <a:rPr lang="en-US" altLang="en-US" sz="1800" dirty="0">
                <a:latin typeface="Bookman Old Style" charset="0"/>
              </a:rPr>
            </a:br>
            <a:endParaRPr lang="en-US" altLang="en-US" sz="1800" dirty="0">
              <a:latin typeface="Bookman Old Style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dirty="0">
                <a:latin typeface="Bookman Old Style" charset="0"/>
              </a:rPr>
              <a:t>	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Char char="•"/>
            </a:pPr>
            <a:endParaRPr lang="en-US" altLang="en-US" sz="1600" dirty="0">
              <a:latin typeface="Bookman Old Style" charset="0"/>
            </a:endParaRPr>
          </a:p>
        </p:txBody>
      </p:sp>
      <p:sp>
        <p:nvSpPr>
          <p:cNvPr id="19469" name="Text Box 181"/>
          <p:cNvSpPr txBox="1">
            <a:spLocks noChangeArrowheads="1"/>
          </p:cNvSpPr>
          <p:nvPr/>
        </p:nvSpPr>
        <p:spPr bwMode="auto">
          <a:xfrm>
            <a:off x="0" y="4953000"/>
            <a:ext cx="2819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Bookman Old Style" charset="0"/>
              </a:rPr>
              <a:t>Often you will see </a:t>
            </a:r>
            <a:br>
              <a:rPr lang="en-US" altLang="en-US" sz="1400">
                <a:latin typeface="Bookman Old Style" charset="0"/>
              </a:rPr>
            </a:br>
            <a:r>
              <a:rPr lang="en-US" altLang="en-US" sz="1400">
                <a:latin typeface="Bookman Old Style" charset="0"/>
              </a:rPr>
              <a:t>P(s) used for wait(s) </a:t>
            </a:r>
            <a:br>
              <a:rPr lang="en-US" altLang="en-US" sz="1400">
                <a:latin typeface="Bookman Old Style" charset="0"/>
              </a:rPr>
            </a:br>
            <a:r>
              <a:rPr lang="en-US" altLang="en-US" sz="1400">
                <a:latin typeface="Bookman Old Style" charset="0"/>
              </a:rPr>
              <a:t>and </a:t>
            </a:r>
            <a:br>
              <a:rPr lang="en-US" altLang="en-US" sz="1400">
                <a:latin typeface="Bookman Old Style" charset="0"/>
              </a:rPr>
            </a:br>
            <a:r>
              <a:rPr lang="en-US" altLang="en-US" sz="1400">
                <a:latin typeface="Bookman Old Style" charset="0"/>
              </a:rPr>
              <a:t>V(s) used for signal(s)!</a:t>
            </a:r>
          </a:p>
          <a:p>
            <a:pPr algn="ctr" eaLnBrk="1" hangingPunct="1"/>
            <a:r>
              <a:rPr lang="en-US" altLang="en-US" sz="1400">
                <a:latin typeface="Bookman Old Style" charset="0"/>
              </a:rPr>
              <a:t>P = </a:t>
            </a:r>
            <a:r>
              <a:rPr lang="ja-JP" altLang="en-US" sz="1400">
                <a:latin typeface="Bookman Old Style" charset="0"/>
              </a:rPr>
              <a:t>“</a:t>
            </a:r>
            <a:r>
              <a:rPr lang="en-US" altLang="ja-JP" sz="1400">
                <a:latin typeface="Bookman Old Style" charset="0"/>
              </a:rPr>
              <a:t>proberen</a:t>
            </a:r>
            <a:r>
              <a:rPr lang="ja-JP" altLang="en-US" sz="1400">
                <a:latin typeface="Bookman Old Style" charset="0"/>
              </a:rPr>
              <a:t>”</a:t>
            </a:r>
            <a:r>
              <a:rPr lang="en-US" altLang="ja-JP" sz="1400">
                <a:latin typeface="Bookman Old Style" charset="0"/>
              </a:rPr>
              <a:t>(test) or </a:t>
            </a:r>
            <a:r>
              <a:rPr lang="ja-JP" altLang="en-US" sz="1400">
                <a:latin typeface="Bookman Old Style" charset="0"/>
              </a:rPr>
              <a:t>“</a:t>
            </a:r>
            <a:r>
              <a:rPr lang="en-US" altLang="ja-JP" sz="1400">
                <a:latin typeface="Bookman Old Style" charset="0"/>
              </a:rPr>
              <a:t>pakken</a:t>
            </a:r>
            <a:r>
              <a:rPr lang="ja-JP" altLang="en-US" sz="1400">
                <a:latin typeface="Bookman Old Style" charset="0"/>
              </a:rPr>
              <a:t>”</a:t>
            </a:r>
            <a:r>
              <a:rPr lang="en-US" altLang="ja-JP" sz="1400">
                <a:latin typeface="Bookman Old Style" charset="0"/>
              </a:rPr>
              <a:t>(grab)</a:t>
            </a:r>
          </a:p>
          <a:p>
            <a:pPr algn="ctr" eaLnBrk="1" hangingPunct="1"/>
            <a:r>
              <a:rPr lang="en-US" altLang="en-US" sz="1400">
                <a:latin typeface="Bookman Old Style" charset="0"/>
              </a:rPr>
              <a:t> V= </a:t>
            </a:r>
            <a:r>
              <a:rPr lang="ja-JP" altLang="en-US" sz="1400">
                <a:latin typeface="Bookman Old Style" charset="0"/>
              </a:rPr>
              <a:t>“</a:t>
            </a:r>
            <a:r>
              <a:rPr lang="en-US" altLang="ja-JP" sz="1400">
                <a:latin typeface="Bookman Old Style" charset="0"/>
              </a:rPr>
              <a:t>verhogen</a:t>
            </a:r>
            <a:r>
              <a:rPr lang="ja-JP" altLang="en-US" sz="1400">
                <a:latin typeface="Bookman Old Style" charset="0"/>
              </a:rPr>
              <a:t>”</a:t>
            </a:r>
            <a:r>
              <a:rPr lang="en-US" altLang="ja-JP" sz="1400">
                <a:latin typeface="Bookman Old Style" charset="0"/>
              </a:rPr>
              <a:t>(increase)</a:t>
            </a:r>
            <a:endParaRPr lang="en-US" altLang="en-US" sz="1400">
              <a:latin typeface="Bookman Old Style" charset="0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(Dijkstra)</a:t>
            </a:r>
          </a:p>
        </p:txBody>
      </p:sp>
      <p:pic>
        <p:nvPicPr>
          <p:cNvPr id="20484" name="Picture 2" descr="milovanderlinden-y-semaphor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828800"/>
            <a:ext cx="229076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228600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989264" y="5294313"/>
            <a:ext cx="3117849" cy="763190"/>
            <a:chOff x="2989264" y="5294313"/>
            <a:chExt cx="3117849" cy="763190"/>
          </a:xfrm>
        </p:grpSpPr>
        <p:sp>
          <p:nvSpPr>
            <p:cNvPr id="964613" name="AutoShape 5"/>
            <p:cNvSpPr>
              <a:spLocks noChangeArrowheads="1"/>
            </p:cNvSpPr>
            <p:nvPr/>
          </p:nvSpPr>
          <p:spPr bwMode="auto">
            <a:xfrm>
              <a:off x="2995613" y="5294313"/>
              <a:ext cx="3111500" cy="749300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19463" name="Rectangle 11"/>
            <p:cNvSpPr>
              <a:spLocks noChangeArrowheads="1"/>
            </p:cNvSpPr>
            <p:nvPr/>
          </p:nvSpPr>
          <p:spPr bwMode="auto">
            <a:xfrm>
              <a:off x="2989264" y="5441950"/>
              <a:ext cx="310514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signal(s)</a:t>
              </a:r>
              <a:r>
                <a:rPr lang="en-US" sz="2400" baseline="-25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wait(s)</a:t>
              </a:r>
              <a:r>
                <a:rPr lang="en-US" sz="2400" baseline="-25000" dirty="0" err="1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i+K</a:t>
              </a:r>
              <a:endParaRPr lang="en-US" sz="2400" baseline="-25000" dirty="0">
                <a:latin typeface="+mj-lt"/>
                <a:ea typeface="ＭＳ Ｐゴシック" charset="0"/>
                <a:cs typeface="ＭＳ Ｐゴシック" charset="0"/>
              </a:endParaRPr>
            </a:p>
            <a:p>
              <a:pPr algn="ctr" eaLnBrk="0" hangingPunct="0">
                <a:defRPr/>
              </a:pPr>
              <a:endParaRPr lang="en-US" sz="2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07403" y="4863752"/>
            <a:ext cx="2936597" cy="1613248"/>
            <a:chOff x="6207403" y="4863752"/>
            <a:chExt cx="2936597" cy="1613248"/>
          </a:xfrm>
        </p:grpSpPr>
        <p:sp>
          <p:nvSpPr>
            <p:cNvPr id="20491" name="Text Box 19"/>
            <p:cNvSpPr txBox="1">
              <a:spLocks noChangeArrowheads="1"/>
            </p:cNvSpPr>
            <p:nvPr/>
          </p:nvSpPr>
          <p:spPr bwMode="auto">
            <a:xfrm>
              <a:off x="7162800" y="4863752"/>
              <a:ext cx="19812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i="1" dirty="0">
                  <a:solidFill>
                    <a:srgbClr val="3366FF"/>
                  </a:solidFill>
                  <a:latin typeface="Comic Sans MS" charset="0"/>
                </a:rPr>
                <a:t>This is a precedence relationship: the </a:t>
              </a:r>
              <a:r>
                <a:rPr lang="en-US" altLang="en-US" sz="1400" i="1" dirty="0" err="1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en-US" sz="1400" i="1" baseline="30000" dirty="0" err="1">
                  <a:solidFill>
                    <a:srgbClr val="3366FF"/>
                  </a:solidFill>
                  <a:latin typeface="Comic Sans MS" charset="0"/>
                </a:rPr>
                <a:t>th</a:t>
              </a:r>
              <a:r>
                <a:rPr lang="en-US" altLang="en-US" sz="1400" i="1" dirty="0">
                  <a:solidFill>
                    <a:srgbClr val="3366FF"/>
                  </a:solidFill>
                  <a:latin typeface="Comic Sans MS" charset="0"/>
                </a:rPr>
                <a:t> call to signal must complete before the the (</a:t>
              </a:r>
              <a:r>
                <a:rPr lang="en-US" altLang="en-US" sz="1400" i="1" dirty="0" err="1">
                  <a:solidFill>
                    <a:srgbClr val="3366FF"/>
                  </a:solidFill>
                  <a:latin typeface="Comic Sans MS" charset="0"/>
                </a:rPr>
                <a:t>i+K</a:t>
              </a:r>
              <a:r>
                <a:rPr lang="en-US" altLang="en-US" sz="1400" i="1" dirty="0">
                  <a:solidFill>
                    <a:srgbClr val="3366FF"/>
                  </a:solidFill>
                  <a:latin typeface="Comic Sans MS" charset="0"/>
                </a:rPr>
                <a:t>)</a:t>
              </a:r>
              <a:r>
                <a:rPr lang="en-US" altLang="en-US" sz="1400" i="1" baseline="30000" dirty="0" err="1">
                  <a:solidFill>
                    <a:srgbClr val="3366FF"/>
                  </a:solidFill>
                  <a:latin typeface="Comic Sans MS" charset="0"/>
                </a:rPr>
                <a:t>th</a:t>
              </a:r>
              <a:r>
                <a:rPr lang="en-US" altLang="en-US" sz="1400" i="1" dirty="0">
                  <a:solidFill>
                    <a:srgbClr val="3366FF"/>
                  </a:solidFill>
                  <a:latin typeface="Comic Sans MS" charset="0"/>
                </a:rPr>
                <a:t> call to wait will succeed.</a:t>
              </a:r>
            </a:p>
          </p:txBody>
        </p:sp>
        <p:sp>
          <p:nvSpPr>
            <p:cNvPr id="19466" name="Line 20"/>
            <p:cNvSpPr>
              <a:spLocks noChangeShapeType="1"/>
            </p:cNvSpPr>
            <p:nvPr/>
          </p:nvSpPr>
          <p:spPr bwMode="auto">
            <a:xfrm flipV="1">
              <a:off x="6861175" y="5054775"/>
              <a:ext cx="301625" cy="131587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0493" name="Group 185"/>
            <p:cNvGrpSpPr>
              <a:grpSpLocks/>
            </p:cNvGrpSpPr>
            <p:nvPr/>
          </p:nvGrpSpPr>
          <p:grpSpPr bwMode="auto">
            <a:xfrm flipH="1">
              <a:off x="6207403" y="5186389"/>
              <a:ext cx="802997" cy="1290611"/>
              <a:chOff x="2838889" y="729676"/>
              <a:chExt cx="1234918" cy="1984813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3297871" y="1139790"/>
                <a:ext cx="0" cy="70800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3297871" y="1847795"/>
                <a:ext cx="275877" cy="8178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3080586" y="1847795"/>
                <a:ext cx="217285" cy="8178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7" name="Group 189"/>
              <p:cNvGrpSpPr>
                <a:grpSpLocks/>
              </p:cNvGrpSpPr>
              <p:nvPr/>
            </p:nvGrpSpPr>
            <p:grpSpPr bwMode="auto">
              <a:xfrm>
                <a:off x="3566094" y="2583124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3566426" y="2692518"/>
                  <a:ext cx="249022" cy="1220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Freeform 204"/>
                <p:cNvSpPr/>
                <p:nvPr/>
              </p:nvSpPr>
              <p:spPr>
                <a:xfrm>
                  <a:off x="3576191" y="2582654"/>
                  <a:ext cx="231931" cy="12451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0498" name="Group 190"/>
              <p:cNvGrpSpPr>
                <a:grpSpLocks/>
              </p:cNvGrpSpPr>
              <p:nvPr/>
            </p:nvGrpSpPr>
            <p:grpSpPr bwMode="auto">
              <a:xfrm>
                <a:off x="2838889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855979" y="2675427"/>
                  <a:ext cx="236816" cy="39062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Freeform 202"/>
                <p:cNvSpPr/>
                <p:nvPr/>
              </p:nvSpPr>
              <p:spPr>
                <a:xfrm>
                  <a:off x="2838890" y="2575330"/>
                  <a:ext cx="251463" cy="13671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3305195" y="1217915"/>
                <a:ext cx="307616" cy="22949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endCxn id="196" idx="0"/>
              </p:cNvCxnSpPr>
              <p:nvPr/>
            </p:nvCxnSpPr>
            <p:spPr>
              <a:xfrm flipV="1">
                <a:off x="3632341" y="1164204"/>
                <a:ext cx="280761" cy="27099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3095235" y="1227680"/>
                <a:ext cx="192871" cy="31249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092794" y="1540179"/>
                <a:ext cx="170898" cy="28808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Freeform 195"/>
              <p:cNvSpPr/>
              <p:nvPr/>
            </p:nvSpPr>
            <p:spPr>
              <a:xfrm>
                <a:off x="3913103" y="1047017"/>
                <a:ext cx="161132" cy="12939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 rot="18043755">
                <a:off x="3079365" y="1824600"/>
                <a:ext cx="205077" cy="1147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0505" name="Group 197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20" cy="407801"/>
                <a:chOff x="3120797" y="729676"/>
                <a:chExt cx="527419" cy="407801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139179" y="732077"/>
                  <a:ext cx="354003" cy="40527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3151387" y="751608"/>
                  <a:ext cx="498044" cy="2221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3126973" y="729636"/>
                  <a:ext cx="307615" cy="22216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94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for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779925"/>
            <a:ext cx="14542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000" u="sng" dirty="0">
                <a:latin typeface="Consolas" charset="0"/>
                <a:ea typeface="Consolas" charset="0"/>
                <a:cs typeface="Consolas" charset="0"/>
              </a:rPr>
              <a:t>Process A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A1;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A2;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A3;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A4;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A5;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779925"/>
            <a:ext cx="14542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000" u="sng" dirty="0">
                <a:latin typeface="Consolas" charset="0"/>
                <a:ea typeface="Consolas" charset="0"/>
                <a:cs typeface="Consolas" charset="0"/>
              </a:rPr>
              <a:t>Process B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B1;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B2;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B3;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B4;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B5;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18568" y="3518862"/>
            <a:ext cx="1100832" cy="62326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53000" y="1371600"/>
            <a:ext cx="3657600" cy="2147263"/>
            <a:chOff x="5029200" y="1371600"/>
            <a:chExt cx="3657600" cy="2147263"/>
          </a:xfrm>
        </p:grpSpPr>
        <p:sp>
          <p:nvSpPr>
            <p:cNvPr id="13" name="Rounded Rectangle 12"/>
            <p:cNvSpPr/>
            <p:nvPr/>
          </p:nvSpPr>
          <p:spPr>
            <a:xfrm>
              <a:off x="5867400" y="2895600"/>
              <a:ext cx="1752600" cy="623263"/>
            </a:xfrm>
            <a:prstGeom prst="round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29200" y="1371600"/>
              <a:ext cx="3657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eaLnBrk="1" hangingPunct="1">
                <a:buFontTx/>
                <a:buNone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Goal:  want statement A2 in process A to complete before statement B4 in Process B begins.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26755" y="3007175"/>
              <a:ext cx="126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buFontTx/>
                <a:buNone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A2 ≺ B4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80336" y="4267200"/>
            <a:ext cx="3908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Recipe: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Declare semaphore = 0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signal(s)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at start of arrow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wait(s) 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at end of arrow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091" y="330006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signal(s);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7820" y="391167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wait(s);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600" y="1220237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 = 0;</a:t>
            </a:r>
          </a:p>
        </p:txBody>
      </p:sp>
    </p:spTree>
    <p:extLst>
      <p:ext uri="{BB962C8B-B14F-4D97-AF65-F5344CB8AC3E}">
        <p14:creationId xmlns:p14="http://schemas.microsoft.com/office/powerpoint/2010/main" val="7037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Abstract problem:</a:t>
            </a:r>
            <a:endParaRPr lang="en-US" altLang="en-US" sz="2000" dirty="0"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POOL of K resources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Many processes, each needs resource for occasional uninterrupted period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MUST guarantee that at most K resources are in use at any time. </a:t>
            </a:r>
          </a:p>
          <a:p>
            <a:pPr eaLnBrk="1" hangingPunct="1"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Semaphore Solution: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Bookman Old Style" charset="0"/>
            </a:endParaRPr>
          </a:p>
          <a:p>
            <a:pPr eaLnBrk="1" hangingPunct="1"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Bookman Old Style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828800" y="3657600"/>
            <a:ext cx="5588000" cy="193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In shared memory:</a:t>
            </a: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semaphore s = K;  // K resources</a:t>
            </a:r>
          </a:p>
          <a:p>
            <a:pPr marL="228600" indent="-228600">
              <a:lnSpc>
                <a:spcPct val="85000"/>
              </a:lnSpc>
              <a:defRPr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Using resources:</a:t>
            </a: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wait(s);    // Allocate a resource</a:t>
            </a: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is-I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…          // use it for a while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signal(s);  // return it to pool</a:t>
            </a:r>
          </a:p>
          <a:p>
            <a:pPr marL="228600" indent="-228600">
              <a:lnSpc>
                <a:spcPct val="85000"/>
              </a:lnSpc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93725" y="6005513"/>
            <a:ext cx="797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Invariant: Semaphore value = number of resources left in pool</a:t>
            </a:r>
          </a:p>
        </p:txBody>
      </p:sp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for Resource Allocation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2"/>
          <p:cNvSpPr>
            <a:spLocks noChangeArrowheads="1"/>
          </p:cNvSpPr>
          <p:nvPr/>
        </p:nvSpPr>
        <p:spPr bwMode="auto">
          <a:xfrm>
            <a:off x="1676400" y="30480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181225" y="4391025"/>
            <a:ext cx="1981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5" name="AutoShape 5"/>
          <p:cNvSpPr>
            <a:spLocks noChangeArrowheads="1"/>
          </p:cNvSpPr>
          <p:nvPr/>
        </p:nvSpPr>
        <p:spPr bwMode="auto">
          <a:xfrm>
            <a:off x="1676400" y="127635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746250" y="2260600"/>
            <a:ext cx="2667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7" name="AutoShape 7"/>
          <p:cNvSpPr>
            <a:spLocks noChangeArrowheads="1"/>
          </p:cNvSpPr>
          <p:nvPr/>
        </p:nvSpPr>
        <p:spPr bwMode="auto">
          <a:xfrm>
            <a:off x="4648200" y="30480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5175250" y="39179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1758950" y="3435350"/>
            <a:ext cx="2959100" cy="147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buf[in] = c;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4730750" y="3435350"/>
            <a:ext cx="2959100" cy="17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rcv()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c = buf[out];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1835150" y="31432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4806950" y="31432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1758950" y="1739900"/>
            <a:ext cx="5626100" cy="7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8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chars=0;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1835150" y="137160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1066800" y="5948363"/>
            <a:ext cx="6944209" cy="52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PRECEDENCE managed by semaphore: 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send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≺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rcv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i</a:t>
            </a:r>
            <a:endParaRPr lang="en-US" baseline="-25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RESOURCE managed by semaphore chars: # of chars in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buf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5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Bounded Buffer Problem</a:t>
            </a:r>
            <a:br>
              <a:rPr lang="en-US" altLang="en-US">
                <a:latin typeface="Trebuchet MS" charset="0"/>
              </a:rPr>
            </a:br>
            <a:r>
              <a:rPr lang="en-US" altLang="en-US">
                <a:latin typeface="Trebuchet MS" charset="0"/>
              </a:rPr>
              <a:t>w/ Semaphores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64030" y="4336400"/>
            <a:ext cx="1015824" cy="1897252"/>
            <a:chOff x="7764030" y="4336400"/>
            <a:chExt cx="1015824" cy="1897252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7807550" y="5417012"/>
              <a:ext cx="508099" cy="816640"/>
              <a:chOff x="6026434" y="3307400"/>
              <a:chExt cx="1234915" cy="198481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reeform 3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7764030" y="4336400"/>
              <a:ext cx="10158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eaLnBrk="1" hangingPunct="1">
                <a:buFontTx/>
                <a:buNone/>
              </a:pPr>
              <a:r>
                <a:rPr lang="en-US" i="1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Does this work?</a:t>
              </a:r>
              <a:endParaRPr lang="en-US" i="1" dirty="0">
                <a:solidFill>
                  <a:srgbClr val="3266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eaLnBrk="1" hangingPunct="1">
          <a:buFontTx/>
          <a:buNone/>
          <a:defRPr sz="2000" dirty="0">
            <a:latin typeface="+mj-lt"/>
            <a:ea typeface="ＭＳ Ｐゴシック" charset="0"/>
            <a:cs typeface="ＭＳ Ｐゴシック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8718</TotalTime>
  <Words>3185</Words>
  <Application>Microsoft Macintosh PowerPoint</Application>
  <PresentationFormat>On-screen Show (4:3)</PresentationFormat>
  <Paragraphs>581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Bookman Old Style</vt:lpstr>
      <vt:lpstr>Calibri</vt:lpstr>
      <vt:lpstr>Comic Sans MS</vt:lpstr>
      <vt:lpstr>Consolas</vt:lpstr>
      <vt:lpstr>Courier</vt:lpstr>
      <vt:lpstr>Courier New</vt:lpstr>
      <vt:lpstr>Gill Sans MT</vt:lpstr>
      <vt:lpstr>Lucida Sans Typewriter</vt:lpstr>
      <vt:lpstr>LucidaGrande</vt:lpstr>
      <vt:lpstr>Symbol</vt:lpstr>
      <vt:lpstr>Trebuchet MS</vt:lpstr>
      <vt:lpstr>Office Theme</vt:lpstr>
      <vt:lpstr>Concurrency &amp; Synchronization</vt:lpstr>
      <vt:lpstr>Interprocess Communication</vt:lpstr>
      <vt:lpstr>Synchronous Communication</vt:lpstr>
      <vt:lpstr>FIFO Buffering</vt:lpstr>
      <vt:lpstr>Example: Bounded Buffer Problem</vt:lpstr>
      <vt:lpstr>Semaphores (Dijkstra)</vt:lpstr>
      <vt:lpstr>Semaphores for Precedence</vt:lpstr>
      <vt:lpstr>Semaphores for Resource Allocation</vt:lpstr>
      <vt:lpstr>Bounded Buffer Problem w/ Semaphores</vt:lpstr>
      <vt:lpstr>Flow Control Problems</vt:lpstr>
      <vt:lpstr>Bounded Buffer Problem w/ more Semaphores</vt:lpstr>
      <vt:lpstr>Simultaneous Transactions</vt:lpstr>
      <vt:lpstr>But, What If…</vt:lpstr>
      <vt:lpstr>Semaphores for Mutual Exclusion</vt:lpstr>
      <vt:lpstr>Producer/Consumer Atomicity Problems</vt:lpstr>
      <vt:lpstr>Bounded Buffer Problem w/ even more Semaphores</vt:lpstr>
      <vt:lpstr>The Power of Semaphores</vt:lpstr>
      <vt:lpstr>Semaphore Implementation</vt:lpstr>
      <vt:lpstr>Semaphores as a Supervisor Call</vt:lpstr>
      <vt:lpstr>Hardware Support for Semaphores</vt:lpstr>
      <vt:lpstr>Synchronization: The Dark Side</vt:lpstr>
      <vt:lpstr>Dining Philosophers</vt:lpstr>
      <vt:lpstr>Deadlock!</vt:lpstr>
      <vt:lpstr>One Solution</vt:lpstr>
      <vt:lpstr>Dealing With Deadlocks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349</cp:revision>
  <cp:lastPrinted>2016-04-22T15:49:13Z</cp:lastPrinted>
  <dcterms:created xsi:type="dcterms:W3CDTF">2010-02-03T13:36:01Z</dcterms:created>
  <dcterms:modified xsi:type="dcterms:W3CDTF">2022-12-10T16:30:31Z</dcterms:modified>
</cp:coreProperties>
</file>