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9" r:id="rId2"/>
    <p:sldId id="257" r:id="rId3"/>
    <p:sldId id="258" r:id="rId4"/>
    <p:sldId id="292" r:id="rId5"/>
    <p:sldId id="259" r:id="rId6"/>
    <p:sldId id="260" r:id="rId7"/>
    <p:sldId id="261" r:id="rId8"/>
    <p:sldId id="263" r:id="rId9"/>
    <p:sldId id="282" r:id="rId10"/>
    <p:sldId id="264" r:id="rId11"/>
    <p:sldId id="265" r:id="rId12"/>
    <p:sldId id="266" r:id="rId13"/>
    <p:sldId id="281" r:id="rId14"/>
    <p:sldId id="283" r:id="rId15"/>
    <p:sldId id="284" r:id="rId16"/>
    <p:sldId id="267" r:id="rId17"/>
    <p:sldId id="268" r:id="rId18"/>
    <p:sldId id="269" r:id="rId19"/>
    <p:sldId id="270" r:id="rId20"/>
    <p:sldId id="280" r:id="rId21"/>
    <p:sldId id="271" r:id="rId22"/>
    <p:sldId id="272" r:id="rId23"/>
    <p:sldId id="273" r:id="rId24"/>
    <p:sldId id="274" r:id="rId25"/>
    <p:sldId id="285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000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9"/>
    <p:restoredTop sz="99350" autoAdjust="0"/>
  </p:normalViewPr>
  <p:slideViewPr>
    <p:cSldViewPr showGuides="1">
      <p:cViewPr varScale="1">
        <p:scale>
          <a:sx n="124" d="100"/>
          <a:sy n="124" d="100"/>
        </p:scale>
        <p:origin x="1672" y="168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232"/>
    </p:cViewPr>
  </p:sorterViewPr>
  <p:notesViewPr>
    <p:cSldViewPr showGuides="1">
      <p:cViewPr varScale="1">
        <p:scale>
          <a:sx n="162" d="100"/>
          <a:sy n="162" d="100"/>
        </p:scale>
        <p:origin x="-277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BA4140-0C0A-3144-A3D9-F2A5313372AC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490FAB-7C5C-FF43-A23E-D8226B2B8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1534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22FEFB-36F6-E54F-976A-0FDA79A49ABD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9541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1F3AB3-5C17-744D-A4F6-49E19A6AF95D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2523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5825B6-BB7A-8745-9425-36278CD957A4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62729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4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15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40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6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7852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0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3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Registers run in picoseconds, but because of the power they dissipate and the size of the circuitry, we can only have a small number of them.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Here we show a 3 level cache because that is what most of us have in our processors today.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idea is to make your processor look like it has a large memory that runs fast.  So we add caches.  Unless you are accessing something new or something you haven’t accessed in a while, then you should be able to get your data from the cache.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 we will augment that by essentially making the DRAM a cache for the larger Flash and hard disk memories.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B7D662-BFF3-2F4C-B34C-3C933276EA53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9079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1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573588"/>
            <a:ext cx="5486400" cy="4113212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55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7E4F26-B5D7-B442-8B26-0C9BA07F681B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40337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E7CEA1-965D-CE46-838E-10C1502073C1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0480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C7CB3E-EA86-ED43-A307-BFE30D42329E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8643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6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48DD06-7584-5E40-9344-62DDF5D0E27A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97984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3238B4-9C17-F44D-9570-A877B7A1BB65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847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4513"/>
            <a:ext cx="5000625" cy="271462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83" tIns="43241" rIns="86483" bIns="43241">
            <a:spAutoFit/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55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A11407-87AF-2040-97B3-97E6384B73BD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5128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Registers run in picoseconds, but because of the power they dissipate and the size of the circuitry, we can only have a small number of them.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Here we show a 3 level cache because that is what most of us have in our processors today.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idea is to make your processor look like it has a large memory that runs fast.  So we add caches.  Unless you are accessing something new or something you haven’t accessed in a while, then you should be able to get your data from the cache.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 we will augment that by essentially making the DRAM a cache for the larger Flash and hard disk memories.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B7D662-BFF3-2F4C-B34C-3C933276EA53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280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 we are adding a hard disk to make the total address space that we can access much larger.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Disk is 100,000 times slower than DRAM.  Huge cost of a miss so we really need to make sure that misses hardly ever happen.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Sequential accesses become more critical with hard disk than with DRAM.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42D17F-91DC-6747-99F3-764E73867C20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810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Block size – bring in a thousand or multiple thousand words upon a miss in order to really take advantage of the faster access time of consecutive disk accesses.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Associativity – want to make it be the case that multiple processes can run at the same time.  So if P1 accesses it’s address 0 and P2 accesses its address 0, we don’t want those 2 addresses to collide.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EB5A0A-BB31-8241-8CDB-9B5842B338DE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555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40532-4016-6048-A3AE-58E5DD395C3C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3620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390663-4176-0948-8DA2-87EEF6D4A761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142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9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0D00934-13A9-3744-82E7-3F7C013E6E1A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DBF7F8F-36B0-F346-A560-A7C6BFEEB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7DC5AF8-0949-C740-94CC-1BDE7FEC4EBC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4A60DC0-402E-134E-A4F9-CBABCD4E4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C140A56-AF4A-0B4C-8082-C46D471A325E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90351A7-8138-244C-A250-A997429AC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993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5CB29D43-9C46-1A49-B63E-CB0BA48C6FAC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D6D75B2-08F7-4E45-8FEA-2A3F64BA7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BB421D9-2930-EB4A-90DA-3CE3EF8A2F5F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4B4F521-3915-7443-9AD9-EA9C0F8DA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2BA245D-32DA-C749-89BA-A0167F3D5483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F9DB79F-DF6A-E844-9786-0FF67473E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2B05095-6F75-3848-8D70-E79D6DF6F3C2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CFBE858-7427-8F48-A71D-705206225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A1A0817-E6F0-CB40-A09A-D95DCDAA556D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519E65D-158C-194B-8DBC-32E47951F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961FDC6-2D2B-5C4F-BD2F-0F598ABD24B9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57809E9-0FDE-6348-B6B0-4C694B66E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A7BCCFC-6826-634C-82FC-1542E5218CD7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C0044BE-2D90-7C43-8687-1D9E0B265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563F95B-43C3-C147-AF42-8991AAE4D43C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4B095FD-4F79-1C4A-8BBA-0E4F25454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4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4" r:id="rId2"/>
    <p:sldLayoutId id="214748462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  <p:sldLayoutId id="2147484634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Virtual Memory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BB7077E2-4BE5-A5A6-F1CF-5D73F0A5A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334" y="4966361"/>
            <a:ext cx="41608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/>
              <a:t>Extending the mem hierarchy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Virtual Memory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MMU; Page map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Page faults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TLB</a:t>
            </a: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C95D36C9-0EF5-326E-2AB5-2DE155483E76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187450"/>
            <a:ext cx="6740525" cy="3579813"/>
            <a:chOff x="487213" y="1220788"/>
            <a:chExt cx="9956919" cy="5287962"/>
          </a:xfrm>
        </p:grpSpPr>
        <p:pic>
          <p:nvPicPr>
            <p:cNvPr id="7" name="Picture 227" descr="j0273824">
              <a:extLst>
                <a:ext uri="{FF2B5EF4-FFF2-40B4-BE49-F238E27FC236}">
                  <a16:creationId xmlns:a16="http://schemas.microsoft.com/office/drawing/2014/main" id="{01BCD6B5-3D85-B681-6382-85042A402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13" y="3381097"/>
              <a:ext cx="1852613" cy="15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226">
              <a:extLst>
                <a:ext uri="{FF2B5EF4-FFF2-40B4-BE49-F238E27FC236}">
                  <a16:creationId xmlns:a16="http://schemas.microsoft.com/office/drawing/2014/main" id="{100837E2-05E2-0631-7E3B-D9E2223D9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4138" y="1220788"/>
              <a:ext cx="6343650" cy="5287962"/>
              <a:chOff x="886" y="1090"/>
              <a:chExt cx="3996" cy="3331"/>
            </a:xfrm>
          </p:grpSpPr>
          <p:grpSp>
            <p:nvGrpSpPr>
              <p:cNvPr id="11" name="Group 175">
                <a:extLst>
                  <a:ext uri="{FF2B5EF4-FFF2-40B4-BE49-F238E27FC236}">
                    <a16:creationId xmlns:a16="http://schemas.microsoft.com/office/drawing/2014/main" id="{A96387D7-EAE3-68A2-83DF-738A3CFCA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6" y="1090"/>
                <a:ext cx="3996" cy="3331"/>
                <a:chOff x="388" y="2254"/>
                <a:chExt cx="2489" cy="2075"/>
              </a:xfrm>
            </p:grpSpPr>
            <p:sp>
              <p:nvSpPr>
                <p:cNvPr id="41" name="AutoShape 8">
                  <a:extLst>
                    <a:ext uri="{FF2B5EF4-FFF2-40B4-BE49-F238E27FC236}">
                      <a16:creationId xmlns:a16="http://schemas.microsoft.com/office/drawing/2014/main" id="{03A07B90-7E55-D296-59F2-8AF055BD5F0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25" y="2428"/>
                  <a:ext cx="2252" cy="19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10">
                  <a:extLst>
                    <a:ext uri="{FF2B5EF4-FFF2-40B4-BE49-F238E27FC236}">
                      <a16:creationId xmlns:a16="http://schemas.microsoft.com/office/drawing/2014/main" id="{08E7D8D8-0EDC-F5EE-D2B1-1F50D9B19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" y="4054"/>
                  <a:ext cx="1827" cy="82"/>
                </a:xfrm>
                <a:custGeom>
                  <a:avLst/>
                  <a:gdLst>
                    <a:gd name="T0" fmla="*/ 1 w 3654"/>
                    <a:gd name="T1" fmla="*/ 0 h 165"/>
                    <a:gd name="T2" fmla="*/ 1 w 3654"/>
                    <a:gd name="T3" fmla="*/ 0 h 165"/>
                    <a:gd name="T4" fmla="*/ 1 w 3654"/>
                    <a:gd name="T5" fmla="*/ 0 h 165"/>
                    <a:gd name="T6" fmla="*/ 1 w 3654"/>
                    <a:gd name="T7" fmla="*/ 0 h 165"/>
                    <a:gd name="T8" fmla="*/ 1 w 3654"/>
                    <a:gd name="T9" fmla="*/ 0 h 165"/>
                    <a:gd name="T10" fmla="*/ 1 w 3654"/>
                    <a:gd name="T11" fmla="*/ 0 h 165"/>
                    <a:gd name="T12" fmla="*/ 1 w 3654"/>
                    <a:gd name="T13" fmla="*/ 0 h 165"/>
                    <a:gd name="T14" fmla="*/ 1 w 3654"/>
                    <a:gd name="T15" fmla="*/ 0 h 165"/>
                    <a:gd name="T16" fmla="*/ 1 w 3654"/>
                    <a:gd name="T17" fmla="*/ 0 h 165"/>
                    <a:gd name="T18" fmla="*/ 1 w 3654"/>
                    <a:gd name="T19" fmla="*/ 0 h 165"/>
                    <a:gd name="T20" fmla="*/ 1 w 3654"/>
                    <a:gd name="T21" fmla="*/ 0 h 165"/>
                    <a:gd name="T22" fmla="*/ 0 w 3654"/>
                    <a:gd name="T23" fmla="*/ 0 h 165"/>
                    <a:gd name="T24" fmla="*/ 1 w 3654"/>
                    <a:gd name="T25" fmla="*/ 0 h 165"/>
                    <a:gd name="T26" fmla="*/ 1 w 3654"/>
                    <a:gd name="T27" fmla="*/ 0 h 16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654"/>
                    <a:gd name="T43" fmla="*/ 0 h 165"/>
                    <a:gd name="T44" fmla="*/ 3654 w 3654"/>
                    <a:gd name="T45" fmla="*/ 165 h 16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654" h="165">
                      <a:moveTo>
                        <a:pt x="278" y="6"/>
                      </a:moveTo>
                      <a:lnTo>
                        <a:pt x="1900" y="0"/>
                      </a:lnTo>
                      <a:lnTo>
                        <a:pt x="2777" y="67"/>
                      </a:lnTo>
                      <a:lnTo>
                        <a:pt x="3114" y="29"/>
                      </a:lnTo>
                      <a:lnTo>
                        <a:pt x="3654" y="44"/>
                      </a:lnTo>
                      <a:lnTo>
                        <a:pt x="3346" y="99"/>
                      </a:lnTo>
                      <a:lnTo>
                        <a:pt x="3146" y="99"/>
                      </a:lnTo>
                      <a:lnTo>
                        <a:pt x="2954" y="165"/>
                      </a:lnTo>
                      <a:lnTo>
                        <a:pt x="2000" y="99"/>
                      </a:lnTo>
                      <a:lnTo>
                        <a:pt x="1123" y="99"/>
                      </a:lnTo>
                      <a:lnTo>
                        <a:pt x="362" y="76"/>
                      </a:lnTo>
                      <a:lnTo>
                        <a:pt x="0" y="44"/>
                      </a:lnTo>
                      <a:lnTo>
                        <a:pt x="278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11">
                  <a:extLst>
                    <a:ext uri="{FF2B5EF4-FFF2-40B4-BE49-F238E27FC236}">
                      <a16:creationId xmlns:a16="http://schemas.microsoft.com/office/drawing/2014/main" id="{49A8A9B5-A9D1-6DF1-47E3-C3672D7C6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" y="2871"/>
                  <a:ext cx="1975" cy="1074"/>
                </a:xfrm>
                <a:custGeom>
                  <a:avLst/>
                  <a:gdLst>
                    <a:gd name="T0" fmla="*/ 1 w 3950"/>
                    <a:gd name="T1" fmla="*/ 0 h 2148"/>
                    <a:gd name="T2" fmla="*/ 1 w 3950"/>
                    <a:gd name="T3" fmla="*/ 1 h 2148"/>
                    <a:gd name="T4" fmla="*/ 1 w 3950"/>
                    <a:gd name="T5" fmla="*/ 1 h 2148"/>
                    <a:gd name="T6" fmla="*/ 1 w 3950"/>
                    <a:gd name="T7" fmla="*/ 1 h 2148"/>
                    <a:gd name="T8" fmla="*/ 1 w 3950"/>
                    <a:gd name="T9" fmla="*/ 1 h 2148"/>
                    <a:gd name="T10" fmla="*/ 1 w 3950"/>
                    <a:gd name="T11" fmla="*/ 1 h 2148"/>
                    <a:gd name="T12" fmla="*/ 1 w 3950"/>
                    <a:gd name="T13" fmla="*/ 1 h 2148"/>
                    <a:gd name="T14" fmla="*/ 1 w 3950"/>
                    <a:gd name="T15" fmla="*/ 1 h 2148"/>
                    <a:gd name="T16" fmla="*/ 1 w 3950"/>
                    <a:gd name="T17" fmla="*/ 1 h 2148"/>
                    <a:gd name="T18" fmla="*/ 1 w 3950"/>
                    <a:gd name="T19" fmla="*/ 1 h 2148"/>
                    <a:gd name="T20" fmla="*/ 1 w 3950"/>
                    <a:gd name="T21" fmla="*/ 1 h 2148"/>
                    <a:gd name="T22" fmla="*/ 1 w 3950"/>
                    <a:gd name="T23" fmla="*/ 1 h 2148"/>
                    <a:gd name="T24" fmla="*/ 1 w 3950"/>
                    <a:gd name="T25" fmla="*/ 1 h 2148"/>
                    <a:gd name="T26" fmla="*/ 1 w 3950"/>
                    <a:gd name="T27" fmla="*/ 1 h 2148"/>
                    <a:gd name="T28" fmla="*/ 1 w 3950"/>
                    <a:gd name="T29" fmla="*/ 1 h 2148"/>
                    <a:gd name="T30" fmla="*/ 1 w 3950"/>
                    <a:gd name="T31" fmla="*/ 1 h 2148"/>
                    <a:gd name="T32" fmla="*/ 1 w 3950"/>
                    <a:gd name="T33" fmla="*/ 1 h 2148"/>
                    <a:gd name="T34" fmla="*/ 1 w 3950"/>
                    <a:gd name="T35" fmla="*/ 1 h 2148"/>
                    <a:gd name="T36" fmla="*/ 1 w 3950"/>
                    <a:gd name="T37" fmla="*/ 1 h 2148"/>
                    <a:gd name="T38" fmla="*/ 1 w 3950"/>
                    <a:gd name="T39" fmla="*/ 1 h 2148"/>
                    <a:gd name="T40" fmla="*/ 0 w 3950"/>
                    <a:gd name="T41" fmla="*/ 1 h 2148"/>
                    <a:gd name="T42" fmla="*/ 1 w 3950"/>
                    <a:gd name="T43" fmla="*/ 1 h 2148"/>
                    <a:gd name="T44" fmla="*/ 1 w 3950"/>
                    <a:gd name="T45" fmla="*/ 1 h 2148"/>
                    <a:gd name="T46" fmla="*/ 1 w 3950"/>
                    <a:gd name="T47" fmla="*/ 0 h 2148"/>
                    <a:gd name="T48" fmla="*/ 1 w 3950"/>
                    <a:gd name="T49" fmla="*/ 0 h 2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950"/>
                    <a:gd name="T76" fmla="*/ 0 h 2148"/>
                    <a:gd name="T77" fmla="*/ 3950 w 3950"/>
                    <a:gd name="T78" fmla="*/ 2148 h 2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950" h="2148">
                      <a:moveTo>
                        <a:pt x="60" y="0"/>
                      </a:moveTo>
                      <a:lnTo>
                        <a:pt x="751" y="206"/>
                      </a:lnTo>
                      <a:lnTo>
                        <a:pt x="3218" y="206"/>
                      </a:lnTo>
                      <a:lnTo>
                        <a:pt x="3720" y="117"/>
                      </a:lnTo>
                      <a:lnTo>
                        <a:pt x="3886" y="124"/>
                      </a:lnTo>
                      <a:lnTo>
                        <a:pt x="3950" y="526"/>
                      </a:lnTo>
                      <a:lnTo>
                        <a:pt x="3879" y="774"/>
                      </a:lnTo>
                      <a:lnTo>
                        <a:pt x="3897" y="1372"/>
                      </a:lnTo>
                      <a:lnTo>
                        <a:pt x="3891" y="1496"/>
                      </a:lnTo>
                      <a:lnTo>
                        <a:pt x="3950" y="1756"/>
                      </a:lnTo>
                      <a:lnTo>
                        <a:pt x="3932" y="1946"/>
                      </a:lnTo>
                      <a:lnTo>
                        <a:pt x="3413" y="1987"/>
                      </a:lnTo>
                      <a:lnTo>
                        <a:pt x="2744" y="1994"/>
                      </a:lnTo>
                      <a:lnTo>
                        <a:pt x="2152" y="1999"/>
                      </a:lnTo>
                      <a:lnTo>
                        <a:pt x="2129" y="1921"/>
                      </a:lnTo>
                      <a:lnTo>
                        <a:pt x="1975" y="2077"/>
                      </a:lnTo>
                      <a:lnTo>
                        <a:pt x="1704" y="2077"/>
                      </a:lnTo>
                      <a:lnTo>
                        <a:pt x="1123" y="2148"/>
                      </a:lnTo>
                      <a:lnTo>
                        <a:pt x="427" y="2047"/>
                      </a:lnTo>
                      <a:lnTo>
                        <a:pt x="108" y="2100"/>
                      </a:lnTo>
                      <a:lnTo>
                        <a:pt x="0" y="1721"/>
                      </a:lnTo>
                      <a:lnTo>
                        <a:pt x="78" y="856"/>
                      </a:lnTo>
                      <a:lnTo>
                        <a:pt x="78" y="76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D1BA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12">
                  <a:extLst>
                    <a:ext uri="{FF2B5EF4-FFF2-40B4-BE49-F238E27FC236}">
                      <a16:creationId xmlns:a16="http://schemas.microsoft.com/office/drawing/2014/main" id="{75493710-D13E-9451-CF4F-8D81403232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883"/>
                  <a:ext cx="842" cy="497"/>
                </a:xfrm>
                <a:custGeom>
                  <a:avLst/>
                  <a:gdLst>
                    <a:gd name="T0" fmla="*/ 1 w 1683"/>
                    <a:gd name="T1" fmla="*/ 1 h 994"/>
                    <a:gd name="T2" fmla="*/ 1 w 1683"/>
                    <a:gd name="T3" fmla="*/ 1 h 994"/>
                    <a:gd name="T4" fmla="*/ 1 w 1683"/>
                    <a:gd name="T5" fmla="*/ 1 h 994"/>
                    <a:gd name="T6" fmla="*/ 1 w 1683"/>
                    <a:gd name="T7" fmla="*/ 1 h 994"/>
                    <a:gd name="T8" fmla="*/ 1 w 1683"/>
                    <a:gd name="T9" fmla="*/ 1 h 994"/>
                    <a:gd name="T10" fmla="*/ 1 w 1683"/>
                    <a:gd name="T11" fmla="*/ 1 h 994"/>
                    <a:gd name="T12" fmla="*/ 1 w 1683"/>
                    <a:gd name="T13" fmla="*/ 1 h 994"/>
                    <a:gd name="T14" fmla="*/ 1 w 1683"/>
                    <a:gd name="T15" fmla="*/ 1 h 994"/>
                    <a:gd name="T16" fmla="*/ 1 w 1683"/>
                    <a:gd name="T17" fmla="*/ 1 h 994"/>
                    <a:gd name="T18" fmla="*/ 1 w 1683"/>
                    <a:gd name="T19" fmla="*/ 1 h 994"/>
                    <a:gd name="T20" fmla="*/ 1 w 1683"/>
                    <a:gd name="T21" fmla="*/ 1 h 994"/>
                    <a:gd name="T22" fmla="*/ 1 w 1683"/>
                    <a:gd name="T23" fmla="*/ 1 h 994"/>
                    <a:gd name="T24" fmla="*/ 1 w 1683"/>
                    <a:gd name="T25" fmla="*/ 1 h 994"/>
                    <a:gd name="T26" fmla="*/ 1 w 1683"/>
                    <a:gd name="T27" fmla="*/ 1 h 994"/>
                    <a:gd name="T28" fmla="*/ 1 w 1683"/>
                    <a:gd name="T29" fmla="*/ 1 h 994"/>
                    <a:gd name="T30" fmla="*/ 1 w 1683"/>
                    <a:gd name="T31" fmla="*/ 1 h 994"/>
                    <a:gd name="T32" fmla="*/ 1 w 1683"/>
                    <a:gd name="T33" fmla="*/ 1 h 994"/>
                    <a:gd name="T34" fmla="*/ 1 w 1683"/>
                    <a:gd name="T35" fmla="*/ 0 h 994"/>
                    <a:gd name="T36" fmla="*/ 0 w 1683"/>
                    <a:gd name="T37" fmla="*/ 1 h 994"/>
                    <a:gd name="T38" fmla="*/ 1 w 1683"/>
                    <a:gd name="T39" fmla="*/ 1 h 994"/>
                    <a:gd name="T40" fmla="*/ 1 w 1683"/>
                    <a:gd name="T41" fmla="*/ 1 h 994"/>
                    <a:gd name="T42" fmla="*/ 1 w 1683"/>
                    <a:gd name="T43" fmla="*/ 1 h 994"/>
                    <a:gd name="T44" fmla="*/ 1 w 1683"/>
                    <a:gd name="T45" fmla="*/ 1 h 9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683"/>
                    <a:gd name="T70" fmla="*/ 0 h 994"/>
                    <a:gd name="T71" fmla="*/ 1683 w 1683"/>
                    <a:gd name="T72" fmla="*/ 994 h 99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683" h="994">
                      <a:moveTo>
                        <a:pt x="16" y="319"/>
                      </a:moveTo>
                      <a:lnTo>
                        <a:pt x="87" y="337"/>
                      </a:lnTo>
                      <a:lnTo>
                        <a:pt x="177" y="283"/>
                      </a:lnTo>
                      <a:lnTo>
                        <a:pt x="418" y="526"/>
                      </a:lnTo>
                      <a:lnTo>
                        <a:pt x="418" y="379"/>
                      </a:lnTo>
                      <a:lnTo>
                        <a:pt x="549" y="349"/>
                      </a:lnTo>
                      <a:lnTo>
                        <a:pt x="549" y="273"/>
                      </a:lnTo>
                      <a:lnTo>
                        <a:pt x="957" y="319"/>
                      </a:lnTo>
                      <a:lnTo>
                        <a:pt x="1169" y="443"/>
                      </a:lnTo>
                      <a:lnTo>
                        <a:pt x="1458" y="585"/>
                      </a:lnTo>
                      <a:lnTo>
                        <a:pt x="1566" y="686"/>
                      </a:lnTo>
                      <a:lnTo>
                        <a:pt x="1630" y="994"/>
                      </a:lnTo>
                      <a:lnTo>
                        <a:pt x="1683" y="656"/>
                      </a:lnTo>
                      <a:lnTo>
                        <a:pt x="1554" y="383"/>
                      </a:lnTo>
                      <a:lnTo>
                        <a:pt x="999" y="225"/>
                      </a:lnTo>
                      <a:lnTo>
                        <a:pt x="223" y="112"/>
                      </a:lnTo>
                      <a:lnTo>
                        <a:pt x="147" y="35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99" y="172"/>
                      </a:lnTo>
                      <a:lnTo>
                        <a:pt x="76" y="248"/>
                      </a:lnTo>
                      <a:lnTo>
                        <a:pt x="16" y="319"/>
                      </a:lnTo>
                      <a:close/>
                    </a:path>
                  </a:pathLst>
                </a:custGeom>
                <a:solidFill>
                  <a:srgbClr val="755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574F8417-F455-769C-6AE4-D879B24298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4" y="3729"/>
                  <a:ext cx="198" cy="183"/>
                </a:xfrm>
                <a:custGeom>
                  <a:avLst/>
                  <a:gdLst>
                    <a:gd name="T0" fmla="*/ 0 w 395"/>
                    <a:gd name="T1" fmla="*/ 0 h 367"/>
                    <a:gd name="T2" fmla="*/ 1 w 395"/>
                    <a:gd name="T3" fmla="*/ 0 h 367"/>
                    <a:gd name="T4" fmla="*/ 1 w 395"/>
                    <a:gd name="T5" fmla="*/ 0 h 367"/>
                    <a:gd name="T6" fmla="*/ 1 w 395"/>
                    <a:gd name="T7" fmla="*/ 0 h 367"/>
                    <a:gd name="T8" fmla="*/ 1 w 395"/>
                    <a:gd name="T9" fmla="*/ 0 h 367"/>
                    <a:gd name="T10" fmla="*/ 1 w 395"/>
                    <a:gd name="T11" fmla="*/ 0 h 367"/>
                    <a:gd name="T12" fmla="*/ 0 w 395"/>
                    <a:gd name="T13" fmla="*/ 0 h 367"/>
                    <a:gd name="T14" fmla="*/ 0 w 395"/>
                    <a:gd name="T15" fmla="*/ 0 h 36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95"/>
                    <a:gd name="T25" fmla="*/ 0 h 367"/>
                    <a:gd name="T26" fmla="*/ 395 w 395"/>
                    <a:gd name="T27" fmla="*/ 367 h 36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95" h="367">
                      <a:moveTo>
                        <a:pt x="0" y="362"/>
                      </a:moveTo>
                      <a:lnTo>
                        <a:pt x="129" y="367"/>
                      </a:lnTo>
                      <a:lnTo>
                        <a:pt x="289" y="183"/>
                      </a:lnTo>
                      <a:lnTo>
                        <a:pt x="296" y="291"/>
                      </a:lnTo>
                      <a:lnTo>
                        <a:pt x="395" y="284"/>
                      </a:lnTo>
                      <a:lnTo>
                        <a:pt x="342" y="0"/>
                      </a:lnTo>
                      <a:lnTo>
                        <a:pt x="0" y="362"/>
                      </a:lnTo>
                      <a:close/>
                    </a:path>
                  </a:pathLst>
                </a:custGeom>
                <a:solidFill>
                  <a:srgbClr val="755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BB22ACBD-259D-6B8E-F47E-529F3BE36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927"/>
                  <a:ext cx="707" cy="932"/>
                </a:xfrm>
                <a:custGeom>
                  <a:avLst/>
                  <a:gdLst>
                    <a:gd name="T0" fmla="*/ 1 w 1412"/>
                    <a:gd name="T1" fmla="*/ 0 h 1866"/>
                    <a:gd name="T2" fmla="*/ 1 w 1412"/>
                    <a:gd name="T3" fmla="*/ 0 h 1866"/>
                    <a:gd name="T4" fmla="*/ 1 w 1412"/>
                    <a:gd name="T5" fmla="*/ 0 h 1866"/>
                    <a:gd name="T6" fmla="*/ 1 w 1412"/>
                    <a:gd name="T7" fmla="*/ 0 h 1866"/>
                    <a:gd name="T8" fmla="*/ 1 w 1412"/>
                    <a:gd name="T9" fmla="*/ 0 h 1866"/>
                    <a:gd name="T10" fmla="*/ 1 w 1412"/>
                    <a:gd name="T11" fmla="*/ 0 h 1866"/>
                    <a:gd name="T12" fmla="*/ 1 w 1412"/>
                    <a:gd name="T13" fmla="*/ 0 h 1866"/>
                    <a:gd name="T14" fmla="*/ 1 w 1412"/>
                    <a:gd name="T15" fmla="*/ 0 h 1866"/>
                    <a:gd name="T16" fmla="*/ 1 w 1412"/>
                    <a:gd name="T17" fmla="*/ 0 h 1866"/>
                    <a:gd name="T18" fmla="*/ 1 w 1412"/>
                    <a:gd name="T19" fmla="*/ 0 h 1866"/>
                    <a:gd name="T20" fmla="*/ 1 w 1412"/>
                    <a:gd name="T21" fmla="*/ 0 h 1866"/>
                    <a:gd name="T22" fmla="*/ 1 w 1412"/>
                    <a:gd name="T23" fmla="*/ 0 h 1866"/>
                    <a:gd name="T24" fmla="*/ 1 w 1412"/>
                    <a:gd name="T25" fmla="*/ 0 h 1866"/>
                    <a:gd name="T26" fmla="*/ 1 w 1412"/>
                    <a:gd name="T27" fmla="*/ 0 h 1866"/>
                    <a:gd name="T28" fmla="*/ 1 w 1412"/>
                    <a:gd name="T29" fmla="*/ 0 h 1866"/>
                    <a:gd name="T30" fmla="*/ 1 w 1412"/>
                    <a:gd name="T31" fmla="*/ 0 h 1866"/>
                    <a:gd name="T32" fmla="*/ 1 w 1412"/>
                    <a:gd name="T33" fmla="*/ 0 h 1866"/>
                    <a:gd name="T34" fmla="*/ 1 w 1412"/>
                    <a:gd name="T35" fmla="*/ 0 h 1866"/>
                    <a:gd name="T36" fmla="*/ 1 w 1412"/>
                    <a:gd name="T37" fmla="*/ 0 h 1866"/>
                    <a:gd name="T38" fmla="*/ 1 w 1412"/>
                    <a:gd name="T39" fmla="*/ 0 h 1866"/>
                    <a:gd name="T40" fmla="*/ 1 w 1412"/>
                    <a:gd name="T41" fmla="*/ 0 h 1866"/>
                    <a:gd name="T42" fmla="*/ 1 w 1412"/>
                    <a:gd name="T43" fmla="*/ 0 h 1866"/>
                    <a:gd name="T44" fmla="*/ 1 w 1412"/>
                    <a:gd name="T45" fmla="*/ 0 h 1866"/>
                    <a:gd name="T46" fmla="*/ 1 w 1412"/>
                    <a:gd name="T47" fmla="*/ 0 h 1866"/>
                    <a:gd name="T48" fmla="*/ 1 w 1412"/>
                    <a:gd name="T49" fmla="*/ 0 h 1866"/>
                    <a:gd name="T50" fmla="*/ 0 w 1412"/>
                    <a:gd name="T51" fmla="*/ 0 h 1866"/>
                    <a:gd name="T52" fmla="*/ 1 w 1412"/>
                    <a:gd name="T53" fmla="*/ 0 h 1866"/>
                    <a:gd name="T54" fmla="*/ 1 w 1412"/>
                    <a:gd name="T55" fmla="*/ 0 h 1866"/>
                    <a:gd name="T56" fmla="*/ 1 w 1412"/>
                    <a:gd name="T57" fmla="*/ 0 h 1866"/>
                    <a:gd name="T58" fmla="*/ 1 w 1412"/>
                    <a:gd name="T59" fmla="*/ 0 h 186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412"/>
                    <a:gd name="T91" fmla="*/ 0 h 1866"/>
                    <a:gd name="T92" fmla="*/ 1412 w 1412"/>
                    <a:gd name="T93" fmla="*/ 1866 h 186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412" h="1866">
                      <a:moveTo>
                        <a:pt x="353" y="1866"/>
                      </a:moveTo>
                      <a:lnTo>
                        <a:pt x="406" y="1671"/>
                      </a:lnTo>
                      <a:lnTo>
                        <a:pt x="206" y="1386"/>
                      </a:lnTo>
                      <a:lnTo>
                        <a:pt x="259" y="1345"/>
                      </a:lnTo>
                      <a:lnTo>
                        <a:pt x="176" y="989"/>
                      </a:lnTo>
                      <a:lnTo>
                        <a:pt x="142" y="824"/>
                      </a:lnTo>
                      <a:lnTo>
                        <a:pt x="468" y="450"/>
                      </a:lnTo>
                      <a:lnTo>
                        <a:pt x="650" y="280"/>
                      </a:lnTo>
                      <a:lnTo>
                        <a:pt x="1088" y="232"/>
                      </a:lnTo>
                      <a:lnTo>
                        <a:pt x="1076" y="351"/>
                      </a:lnTo>
                      <a:lnTo>
                        <a:pt x="1187" y="321"/>
                      </a:lnTo>
                      <a:lnTo>
                        <a:pt x="1200" y="510"/>
                      </a:lnTo>
                      <a:lnTo>
                        <a:pt x="1187" y="705"/>
                      </a:lnTo>
                      <a:lnTo>
                        <a:pt x="1329" y="450"/>
                      </a:lnTo>
                      <a:lnTo>
                        <a:pt x="1412" y="445"/>
                      </a:lnTo>
                      <a:lnTo>
                        <a:pt x="1377" y="374"/>
                      </a:lnTo>
                      <a:lnTo>
                        <a:pt x="1412" y="220"/>
                      </a:lnTo>
                      <a:lnTo>
                        <a:pt x="1329" y="172"/>
                      </a:lnTo>
                      <a:lnTo>
                        <a:pt x="1306" y="0"/>
                      </a:lnTo>
                      <a:lnTo>
                        <a:pt x="1152" y="30"/>
                      </a:lnTo>
                      <a:lnTo>
                        <a:pt x="999" y="60"/>
                      </a:lnTo>
                      <a:lnTo>
                        <a:pt x="969" y="186"/>
                      </a:lnTo>
                      <a:lnTo>
                        <a:pt x="602" y="232"/>
                      </a:lnTo>
                      <a:lnTo>
                        <a:pt x="319" y="273"/>
                      </a:lnTo>
                      <a:lnTo>
                        <a:pt x="94" y="664"/>
                      </a:lnTo>
                      <a:lnTo>
                        <a:pt x="0" y="1209"/>
                      </a:lnTo>
                      <a:lnTo>
                        <a:pt x="254" y="1623"/>
                      </a:lnTo>
                      <a:lnTo>
                        <a:pt x="206" y="1853"/>
                      </a:lnTo>
                      <a:lnTo>
                        <a:pt x="353" y="1866"/>
                      </a:lnTo>
                      <a:close/>
                    </a:path>
                  </a:pathLst>
                </a:custGeom>
                <a:solidFill>
                  <a:srgbClr val="755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27">
                  <a:extLst>
                    <a:ext uri="{FF2B5EF4-FFF2-40B4-BE49-F238E27FC236}">
                      <a16:creationId xmlns:a16="http://schemas.microsoft.com/office/drawing/2014/main" id="{84D8C520-0AA2-8DBC-BD52-72B5FAA82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1" y="4010"/>
                  <a:ext cx="475" cy="107"/>
                </a:xfrm>
                <a:custGeom>
                  <a:avLst/>
                  <a:gdLst>
                    <a:gd name="T0" fmla="*/ 0 w 951"/>
                    <a:gd name="T1" fmla="*/ 1 h 213"/>
                    <a:gd name="T2" fmla="*/ 0 w 951"/>
                    <a:gd name="T3" fmla="*/ 1 h 213"/>
                    <a:gd name="T4" fmla="*/ 0 w 951"/>
                    <a:gd name="T5" fmla="*/ 0 h 213"/>
                    <a:gd name="T6" fmla="*/ 0 w 951"/>
                    <a:gd name="T7" fmla="*/ 1 h 213"/>
                    <a:gd name="T8" fmla="*/ 0 w 951"/>
                    <a:gd name="T9" fmla="*/ 1 h 213"/>
                    <a:gd name="T10" fmla="*/ 0 w 951"/>
                    <a:gd name="T11" fmla="*/ 1 h 213"/>
                    <a:gd name="T12" fmla="*/ 0 w 951"/>
                    <a:gd name="T13" fmla="*/ 1 h 213"/>
                    <a:gd name="T14" fmla="*/ 0 w 951"/>
                    <a:gd name="T15" fmla="*/ 1 h 213"/>
                    <a:gd name="T16" fmla="*/ 0 w 951"/>
                    <a:gd name="T17" fmla="*/ 1 h 213"/>
                    <a:gd name="T18" fmla="*/ 0 w 951"/>
                    <a:gd name="T19" fmla="*/ 1 h 21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51"/>
                    <a:gd name="T31" fmla="*/ 0 h 213"/>
                    <a:gd name="T32" fmla="*/ 951 w 951"/>
                    <a:gd name="T33" fmla="*/ 213 h 21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51" h="213">
                      <a:moveTo>
                        <a:pt x="0" y="154"/>
                      </a:moveTo>
                      <a:lnTo>
                        <a:pt x="87" y="13"/>
                      </a:lnTo>
                      <a:lnTo>
                        <a:pt x="418" y="0"/>
                      </a:lnTo>
                      <a:lnTo>
                        <a:pt x="602" y="83"/>
                      </a:lnTo>
                      <a:lnTo>
                        <a:pt x="951" y="78"/>
                      </a:lnTo>
                      <a:lnTo>
                        <a:pt x="873" y="165"/>
                      </a:lnTo>
                      <a:lnTo>
                        <a:pt x="579" y="213"/>
                      </a:lnTo>
                      <a:lnTo>
                        <a:pt x="253" y="165"/>
                      </a:lnTo>
                      <a:lnTo>
                        <a:pt x="0" y="154"/>
                      </a:lnTo>
                      <a:close/>
                    </a:path>
                  </a:pathLst>
                </a:custGeom>
                <a:solidFill>
                  <a:srgbClr val="BA78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28">
                  <a:extLst>
                    <a:ext uri="{FF2B5EF4-FFF2-40B4-BE49-F238E27FC236}">
                      <a16:creationId xmlns:a16="http://schemas.microsoft.com/office/drawing/2014/main" id="{C4A8A274-43CC-7A6F-1039-18DB65890D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4" y="4040"/>
                  <a:ext cx="460" cy="71"/>
                </a:xfrm>
                <a:custGeom>
                  <a:avLst/>
                  <a:gdLst>
                    <a:gd name="T0" fmla="*/ 0 w 922"/>
                    <a:gd name="T1" fmla="*/ 0 h 143"/>
                    <a:gd name="T2" fmla="*/ 0 w 922"/>
                    <a:gd name="T3" fmla="*/ 0 h 143"/>
                    <a:gd name="T4" fmla="*/ 0 w 922"/>
                    <a:gd name="T5" fmla="*/ 0 h 143"/>
                    <a:gd name="T6" fmla="*/ 0 w 922"/>
                    <a:gd name="T7" fmla="*/ 0 h 143"/>
                    <a:gd name="T8" fmla="*/ 0 w 922"/>
                    <a:gd name="T9" fmla="*/ 0 h 143"/>
                    <a:gd name="T10" fmla="*/ 0 w 922"/>
                    <a:gd name="T11" fmla="*/ 0 h 143"/>
                    <a:gd name="T12" fmla="*/ 0 w 922"/>
                    <a:gd name="T13" fmla="*/ 0 h 143"/>
                    <a:gd name="T14" fmla="*/ 0 w 922"/>
                    <a:gd name="T15" fmla="*/ 0 h 143"/>
                    <a:gd name="T16" fmla="*/ 0 w 922"/>
                    <a:gd name="T17" fmla="*/ 0 h 143"/>
                    <a:gd name="T18" fmla="*/ 0 w 922"/>
                    <a:gd name="T19" fmla="*/ 0 h 143"/>
                    <a:gd name="T20" fmla="*/ 0 w 922"/>
                    <a:gd name="T21" fmla="*/ 0 h 143"/>
                    <a:gd name="T22" fmla="*/ 0 w 922"/>
                    <a:gd name="T23" fmla="*/ 0 h 14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922"/>
                    <a:gd name="T37" fmla="*/ 0 h 143"/>
                    <a:gd name="T38" fmla="*/ 922 w 922"/>
                    <a:gd name="T39" fmla="*/ 143 h 14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922" h="143">
                      <a:moveTo>
                        <a:pt x="12" y="124"/>
                      </a:moveTo>
                      <a:lnTo>
                        <a:pt x="0" y="0"/>
                      </a:lnTo>
                      <a:lnTo>
                        <a:pt x="455" y="12"/>
                      </a:lnTo>
                      <a:lnTo>
                        <a:pt x="573" y="37"/>
                      </a:lnTo>
                      <a:lnTo>
                        <a:pt x="775" y="37"/>
                      </a:lnTo>
                      <a:lnTo>
                        <a:pt x="922" y="7"/>
                      </a:lnTo>
                      <a:lnTo>
                        <a:pt x="847" y="134"/>
                      </a:lnTo>
                      <a:lnTo>
                        <a:pt x="426" y="143"/>
                      </a:lnTo>
                      <a:lnTo>
                        <a:pt x="290" y="90"/>
                      </a:lnTo>
                      <a:lnTo>
                        <a:pt x="242" y="143"/>
                      </a:lnTo>
                      <a:lnTo>
                        <a:pt x="12" y="124"/>
                      </a:lnTo>
                      <a:close/>
                    </a:path>
                  </a:pathLst>
                </a:custGeom>
                <a:solidFill>
                  <a:srgbClr val="BA78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29">
                  <a:extLst>
                    <a:ext uri="{FF2B5EF4-FFF2-40B4-BE49-F238E27FC236}">
                      <a16:creationId xmlns:a16="http://schemas.microsoft.com/office/drawing/2014/main" id="{71F59283-3635-786D-C1CD-054635011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2" y="2267"/>
                  <a:ext cx="426" cy="358"/>
                </a:xfrm>
                <a:custGeom>
                  <a:avLst/>
                  <a:gdLst>
                    <a:gd name="T0" fmla="*/ 1 w 852"/>
                    <a:gd name="T1" fmla="*/ 1 h 716"/>
                    <a:gd name="T2" fmla="*/ 0 w 852"/>
                    <a:gd name="T3" fmla="*/ 1 h 716"/>
                    <a:gd name="T4" fmla="*/ 1 w 852"/>
                    <a:gd name="T5" fmla="*/ 1 h 716"/>
                    <a:gd name="T6" fmla="*/ 1 w 852"/>
                    <a:gd name="T7" fmla="*/ 1 h 716"/>
                    <a:gd name="T8" fmla="*/ 1 w 852"/>
                    <a:gd name="T9" fmla="*/ 1 h 716"/>
                    <a:gd name="T10" fmla="*/ 1 w 852"/>
                    <a:gd name="T11" fmla="*/ 1 h 716"/>
                    <a:gd name="T12" fmla="*/ 1 w 852"/>
                    <a:gd name="T13" fmla="*/ 1 h 716"/>
                    <a:gd name="T14" fmla="*/ 1 w 852"/>
                    <a:gd name="T15" fmla="*/ 1 h 716"/>
                    <a:gd name="T16" fmla="*/ 1 w 852"/>
                    <a:gd name="T17" fmla="*/ 1 h 716"/>
                    <a:gd name="T18" fmla="*/ 1 w 852"/>
                    <a:gd name="T19" fmla="*/ 0 h 716"/>
                    <a:gd name="T20" fmla="*/ 1 w 852"/>
                    <a:gd name="T21" fmla="*/ 1 h 716"/>
                    <a:gd name="T22" fmla="*/ 1 w 852"/>
                    <a:gd name="T23" fmla="*/ 1 h 716"/>
                    <a:gd name="T24" fmla="*/ 1 w 852"/>
                    <a:gd name="T25" fmla="*/ 1 h 716"/>
                    <a:gd name="T26" fmla="*/ 1 w 852"/>
                    <a:gd name="T27" fmla="*/ 1 h 71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2"/>
                    <a:gd name="T43" fmla="*/ 0 h 716"/>
                    <a:gd name="T44" fmla="*/ 852 w 852"/>
                    <a:gd name="T45" fmla="*/ 716 h 71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2" h="716">
                      <a:moveTo>
                        <a:pt x="41" y="107"/>
                      </a:moveTo>
                      <a:lnTo>
                        <a:pt x="0" y="337"/>
                      </a:lnTo>
                      <a:lnTo>
                        <a:pt x="516" y="468"/>
                      </a:lnTo>
                      <a:lnTo>
                        <a:pt x="852" y="716"/>
                      </a:lnTo>
                      <a:lnTo>
                        <a:pt x="794" y="498"/>
                      </a:lnTo>
                      <a:lnTo>
                        <a:pt x="734" y="124"/>
                      </a:lnTo>
                      <a:lnTo>
                        <a:pt x="723" y="30"/>
                      </a:lnTo>
                      <a:lnTo>
                        <a:pt x="562" y="30"/>
                      </a:lnTo>
                      <a:lnTo>
                        <a:pt x="362" y="48"/>
                      </a:lnTo>
                      <a:lnTo>
                        <a:pt x="291" y="0"/>
                      </a:lnTo>
                      <a:lnTo>
                        <a:pt x="243" y="71"/>
                      </a:lnTo>
                      <a:lnTo>
                        <a:pt x="144" y="185"/>
                      </a:lnTo>
                      <a:lnTo>
                        <a:pt x="41" y="107"/>
                      </a:lnTo>
                      <a:close/>
                    </a:path>
                  </a:pathLst>
                </a:custGeom>
                <a:solidFill>
                  <a:srgbClr val="FF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30">
                  <a:extLst>
                    <a:ext uri="{FF2B5EF4-FFF2-40B4-BE49-F238E27FC236}">
                      <a16:creationId xmlns:a16="http://schemas.microsoft.com/office/drawing/2014/main" id="{34B3483D-38AD-3B3A-7250-B7E78C940A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" y="2401"/>
                  <a:ext cx="265" cy="109"/>
                </a:xfrm>
                <a:custGeom>
                  <a:avLst/>
                  <a:gdLst>
                    <a:gd name="T0" fmla="*/ 0 w 531"/>
                    <a:gd name="T1" fmla="*/ 0 h 218"/>
                    <a:gd name="T2" fmla="*/ 0 w 531"/>
                    <a:gd name="T3" fmla="*/ 1 h 218"/>
                    <a:gd name="T4" fmla="*/ 0 w 531"/>
                    <a:gd name="T5" fmla="*/ 1 h 218"/>
                    <a:gd name="T6" fmla="*/ 0 w 531"/>
                    <a:gd name="T7" fmla="*/ 1 h 218"/>
                    <a:gd name="T8" fmla="*/ 0 w 531"/>
                    <a:gd name="T9" fmla="*/ 1 h 218"/>
                    <a:gd name="T10" fmla="*/ 0 w 531"/>
                    <a:gd name="T11" fmla="*/ 0 h 218"/>
                    <a:gd name="T12" fmla="*/ 0 w 531"/>
                    <a:gd name="T13" fmla="*/ 0 h 2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1"/>
                    <a:gd name="T22" fmla="*/ 0 h 218"/>
                    <a:gd name="T23" fmla="*/ 531 w 531"/>
                    <a:gd name="T24" fmla="*/ 218 h 2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1" h="218">
                      <a:moveTo>
                        <a:pt x="0" y="0"/>
                      </a:moveTo>
                      <a:lnTo>
                        <a:pt x="365" y="5"/>
                      </a:lnTo>
                      <a:lnTo>
                        <a:pt x="496" y="34"/>
                      </a:lnTo>
                      <a:lnTo>
                        <a:pt x="531" y="218"/>
                      </a:lnTo>
                      <a:lnTo>
                        <a:pt x="241" y="1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FB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31">
                  <a:extLst>
                    <a:ext uri="{FF2B5EF4-FFF2-40B4-BE49-F238E27FC236}">
                      <a16:creationId xmlns:a16="http://schemas.microsoft.com/office/drawing/2014/main" id="{70D84D6C-04E4-A2E1-C5AE-757963DC16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" y="2415"/>
                  <a:ext cx="222" cy="101"/>
                </a:xfrm>
                <a:custGeom>
                  <a:avLst/>
                  <a:gdLst>
                    <a:gd name="T0" fmla="*/ 0 w 443"/>
                    <a:gd name="T1" fmla="*/ 0 h 202"/>
                    <a:gd name="T2" fmla="*/ 1 w 443"/>
                    <a:gd name="T3" fmla="*/ 1 h 202"/>
                    <a:gd name="T4" fmla="*/ 1 w 443"/>
                    <a:gd name="T5" fmla="*/ 1 h 202"/>
                    <a:gd name="T6" fmla="*/ 1 w 443"/>
                    <a:gd name="T7" fmla="*/ 1 h 202"/>
                    <a:gd name="T8" fmla="*/ 1 w 443"/>
                    <a:gd name="T9" fmla="*/ 1 h 202"/>
                    <a:gd name="T10" fmla="*/ 1 w 443"/>
                    <a:gd name="T11" fmla="*/ 1 h 202"/>
                    <a:gd name="T12" fmla="*/ 1 w 443"/>
                    <a:gd name="T13" fmla="*/ 1 h 202"/>
                    <a:gd name="T14" fmla="*/ 1 w 443"/>
                    <a:gd name="T15" fmla="*/ 1 h 202"/>
                    <a:gd name="T16" fmla="*/ 0 w 443"/>
                    <a:gd name="T17" fmla="*/ 0 h 202"/>
                    <a:gd name="T18" fmla="*/ 0 w 443"/>
                    <a:gd name="T19" fmla="*/ 0 h 20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3"/>
                    <a:gd name="T31" fmla="*/ 0 h 202"/>
                    <a:gd name="T32" fmla="*/ 443 w 443"/>
                    <a:gd name="T33" fmla="*/ 202 h 20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3" h="202">
                      <a:moveTo>
                        <a:pt x="0" y="0"/>
                      </a:moveTo>
                      <a:lnTo>
                        <a:pt x="319" y="13"/>
                      </a:lnTo>
                      <a:lnTo>
                        <a:pt x="432" y="41"/>
                      </a:lnTo>
                      <a:lnTo>
                        <a:pt x="443" y="202"/>
                      </a:lnTo>
                      <a:lnTo>
                        <a:pt x="308" y="142"/>
                      </a:lnTo>
                      <a:lnTo>
                        <a:pt x="154" y="142"/>
                      </a:lnTo>
                      <a:lnTo>
                        <a:pt x="213" y="82"/>
                      </a:lnTo>
                      <a:lnTo>
                        <a:pt x="53" y="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DD3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32">
                  <a:extLst>
                    <a:ext uri="{FF2B5EF4-FFF2-40B4-BE49-F238E27FC236}">
                      <a16:creationId xmlns:a16="http://schemas.microsoft.com/office/drawing/2014/main" id="{989177FC-E0F2-84DA-541E-3ABF82B1A0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3" y="2312"/>
                  <a:ext cx="266" cy="91"/>
                </a:xfrm>
                <a:custGeom>
                  <a:avLst/>
                  <a:gdLst>
                    <a:gd name="T0" fmla="*/ 0 w 532"/>
                    <a:gd name="T1" fmla="*/ 0 h 184"/>
                    <a:gd name="T2" fmla="*/ 1 w 532"/>
                    <a:gd name="T3" fmla="*/ 0 h 184"/>
                    <a:gd name="T4" fmla="*/ 1 w 532"/>
                    <a:gd name="T5" fmla="*/ 0 h 184"/>
                    <a:gd name="T6" fmla="*/ 1 w 532"/>
                    <a:gd name="T7" fmla="*/ 0 h 184"/>
                    <a:gd name="T8" fmla="*/ 1 w 532"/>
                    <a:gd name="T9" fmla="*/ 0 h 184"/>
                    <a:gd name="T10" fmla="*/ 1 w 532"/>
                    <a:gd name="T11" fmla="*/ 0 h 184"/>
                    <a:gd name="T12" fmla="*/ 1 w 532"/>
                    <a:gd name="T13" fmla="*/ 0 h 184"/>
                    <a:gd name="T14" fmla="*/ 1 w 532"/>
                    <a:gd name="T15" fmla="*/ 0 h 184"/>
                    <a:gd name="T16" fmla="*/ 0 w 532"/>
                    <a:gd name="T17" fmla="*/ 0 h 184"/>
                    <a:gd name="T18" fmla="*/ 0 w 532"/>
                    <a:gd name="T19" fmla="*/ 0 h 18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32"/>
                    <a:gd name="T31" fmla="*/ 0 h 184"/>
                    <a:gd name="T32" fmla="*/ 532 w 532"/>
                    <a:gd name="T33" fmla="*/ 184 h 18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32" h="184">
                      <a:moveTo>
                        <a:pt x="0" y="106"/>
                      </a:moveTo>
                      <a:lnTo>
                        <a:pt x="101" y="35"/>
                      </a:lnTo>
                      <a:lnTo>
                        <a:pt x="326" y="89"/>
                      </a:lnTo>
                      <a:lnTo>
                        <a:pt x="420" y="18"/>
                      </a:lnTo>
                      <a:lnTo>
                        <a:pt x="503" y="0"/>
                      </a:lnTo>
                      <a:lnTo>
                        <a:pt x="532" y="184"/>
                      </a:lnTo>
                      <a:lnTo>
                        <a:pt x="342" y="184"/>
                      </a:lnTo>
                      <a:lnTo>
                        <a:pt x="66" y="184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33">
                  <a:extLst>
                    <a:ext uri="{FF2B5EF4-FFF2-40B4-BE49-F238E27FC236}">
                      <a16:creationId xmlns:a16="http://schemas.microsoft.com/office/drawing/2014/main" id="{A2F26B00-CA7F-EB4F-243F-6DFAAB8DF2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7" y="2501"/>
                  <a:ext cx="151" cy="136"/>
                </a:xfrm>
                <a:custGeom>
                  <a:avLst/>
                  <a:gdLst>
                    <a:gd name="T0" fmla="*/ 0 w 301"/>
                    <a:gd name="T1" fmla="*/ 0 h 273"/>
                    <a:gd name="T2" fmla="*/ 1 w 301"/>
                    <a:gd name="T3" fmla="*/ 0 h 273"/>
                    <a:gd name="T4" fmla="*/ 1 w 301"/>
                    <a:gd name="T5" fmla="*/ 0 h 273"/>
                    <a:gd name="T6" fmla="*/ 1 w 301"/>
                    <a:gd name="T7" fmla="*/ 0 h 273"/>
                    <a:gd name="T8" fmla="*/ 1 w 301"/>
                    <a:gd name="T9" fmla="*/ 0 h 273"/>
                    <a:gd name="T10" fmla="*/ 1 w 301"/>
                    <a:gd name="T11" fmla="*/ 0 h 273"/>
                    <a:gd name="T12" fmla="*/ 0 w 301"/>
                    <a:gd name="T13" fmla="*/ 0 h 273"/>
                    <a:gd name="T14" fmla="*/ 0 w 301"/>
                    <a:gd name="T15" fmla="*/ 0 h 2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01"/>
                    <a:gd name="T25" fmla="*/ 0 h 273"/>
                    <a:gd name="T26" fmla="*/ 301 w 301"/>
                    <a:gd name="T27" fmla="*/ 273 h 27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01" h="273">
                      <a:moveTo>
                        <a:pt x="0" y="0"/>
                      </a:moveTo>
                      <a:lnTo>
                        <a:pt x="219" y="30"/>
                      </a:lnTo>
                      <a:lnTo>
                        <a:pt x="271" y="154"/>
                      </a:lnTo>
                      <a:lnTo>
                        <a:pt x="301" y="273"/>
                      </a:lnTo>
                      <a:lnTo>
                        <a:pt x="271" y="273"/>
                      </a:lnTo>
                      <a:lnTo>
                        <a:pt x="95" y="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34">
                  <a:extLst>
                    <a:ext uri="{FF2B5EF4-FFF2-40B4-BE49-F238E27FC236}">
                      <a16:creationId xmlns:a16="http://schemas.microsoft.com/office/drawing/2014/main" id="{DEF7554E-73F6-03FF-D988-AEFB8416F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0" y="2370"/>
                  <a:ext cx="213" cy="125"/>
                </a:xfrm>
                <a:custGeom>
                  <a:avLst/>
                  <a:gdLst>
                    <a:gd name="T0" fmla="*/ 0 w 425"/>
                    <a:gd name="T1" fmla="*/ 1 h 250"/>
                    <a:gd name="T2" fmla="*/ 1 w 425"/>
                    <a:gd name="T3" fmla="*/ 0 h 250"/>
                    <a:gd name="T4" fmla="*/ 1 w 425"/>
                    <a:gd name="T5" fmla="*/ 1 h 250"/>
                    <a:gd name="T6" fmla="*/ 1 w 425"/>
                    <a:gd name="T7" fmla="*/ 1 h 250"/>
                    <a:gd name="T8" fmla="*/ 1 w 425"/>
                    <a:gd name="T9" fmla="*/ 1 h 250"/>
                    <a:gd name="T10" fmla="*/ 0 w 425"/>
                    <a:gd name="T11" fmla="*/ 1 h 250"/>
                    <a:gd name="T12" fmla="*/ 0 w 425"/>
                    <a:gd name="T13" fmla="*/ 1 h 25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25"/>
                    <a:gd name="T22" fmla="*/ 0 h 250"/>
                    <a:gd name="T23" fmla="*/ 425 w 425"/>
                    <a:gd name="T24" fmla="*/ 250 h 25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25" h="250">
                      <a:moveTo>
                        <a:pt x="0" y="144"/>
                      </a:moveTo>
                      <a:lnTo>
                        <a:pt x="47" y="0"/>
                      </a:lnTo>
                      <a:lnTo>
                        <a:pt x="367" y="179"/>
                      </a:lnTo>
                      <a:lnTo>
                        <a:pt x="425" y="244"/>
                      </a:lnTo>
                      <a:lnTo>
                        <a:pt x="184" y="250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solidFill>
                  <a:srgbClr val="A3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71">
                  <a:extLst>
                    <a:ext uri="{FF2B5EF4-FFF2-40B4-BE49-F238E27FC236}">
                      <a16:creationId xmlns:a16="http://schemas.microsoft.com/office/drawing/2014/main" id="{EC6B7CBF-CA31-9F26-7653-30F92D52A8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" y="2844"/>
                  <a:ext cx="230" cy="193"/>
                </a:xfrm>
                <a:custGeom>
                  <a:avLst/>
                  <a:gdLst>
                    <a:gd name="T0" fmla="*/ 1 w 460"/>
                    <a:gd name="T1" fmla="*/ 1 h 385"/>
                    <a:gd name="T2" fmla="*/ 1 w 460"/>
                    <a:gd name="T3" fmla="*/ 1 h 385"/>
                    <a:gd name="T4" fmla="*/ 1 w 460"/>
                    <a:gd name="T5" fmla="*/ 1 h 385"/>
                    <a:gd name="T6" fmla="*/ 1 w 460"/>
                    <a:gd name="T7" fmla="*/ 1 h 385"/>
                    <a:gd name="T8" fmla="*/ 1 w 460"/>
                    <a:gd name="T9" fmla="*/ 1 h 385"/>
                    <a:gd name="T10" fmla="*/ 1 w 460"/>
                    <a:gd name="T11" fmla="*/ 0 h 385"/>
                    <a:gd name="T12" fmla="*/ 1 w 460"/>
                    <a:gd name="T13" fmla="*/ 1 h 385"/>
                    <a:gd name="T14" fmla="*/ 1 w 460"/>
                    <a:gd name="T15" fmla="*/ 1 h 385"/>
                    <a:gd name="T16" fmla="*/ 1 w 460"/>
                    <a:gd name="T17" fmla="*/ 1 h 385"/>
                    <a:gd name="T18" fmla="*/ 0 w 460"/>
                    <a:gd name="T19" fmla="*/ 1 h 385"/>
                    <a:gd name="T20" fmla="*/ 1 w 460"/>
                    <a:gd name="T21" fmla="*/ 1 h 385"/>
                    <a:gd name="T22" fmla="*/ 1 w 460"/>
                    <a:gd name="T23" fmla="*/ 1 h 385"/>
                    <a:gd name="T24" fmla="*/ 1 w 460"/>
                    <a:gd name="T25" fmla="*/ 1 h 385"/>
                    <a:gd name="T26" fmla="*/ 1 w 460"/>
                    <a:gd name="T27" fmla="*/ 1 h 385"/>
                    <a:gd name="T28" fmla="*/ 1 w 460"/>
                    <a:gd name="T29" fmla="*/ 1 h 385"/>
                    <a:gd name="T30" fmla="*/ 1 w 460"/>
                    <a:gd name="T31" fmla="*/ 1 h 385"/>
                    <a:gd name="T32" fmla="*/ 1 w 460"/>
                    <a:gd name="T33" fmla="*/ 1 h 385"/>
                    <a:gd name="T34" fmla="*/ 1 w 460"/>
                    <a:gd name="T35" fmla="*/ 1 h 38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0"/>
                    <a:gd name="T55" fmla="*/ 0 h 385"/>
                    <a:gd name="T56" fmla="*/ 460 w 460"/>
                    <a:gd name="T57" fmla="*/ 385 h 38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0" h="385">
                      <a:moveTo>
                        <a:pt x="223" y="78"/>
                      </a:moveTo>
                      <a:lnTo>
                        <a:pt x="324" y="142"/>
                      </a:lnTo>
                      <a:lnTo>
                        <a:pt x="389" y="190"/>
                      </a:lnTo>
                      <a:lnTo>
                        <a:pt x="460" y="131"/>
                      </a:lnTo>
                      <a:lnTo>
                        <a:pt x="460" y="36"/>
                      </a:lnTo>
                      <a:lnTo>
                        <a:pt x="366" y="0"/>
                      </a:lnTo>
                      <a:lnTo>
                        <a:pt x="260" y="36"/>
                      </a:lnTo>
                      <a:lnTo>
                        <a:pt x="141" y="36"/>
                      </a:lnTo>
                      <a:lnTo>
                        <a:pt x="5" y="119"/>
                      </a:lnTo>
                      <a:lnTo>
                        <a:pt x="0" y="243"/>
                      </a:lnTo>
                      <a:lnTo>
                        <a:pt x="76" y="261"/>
                      </a:lnTo>
                      <a:lnTo>
                        <a:pt x="76" y="308"/>
                      </a:lnTo>
                      <a:lnTo>
                        <a:pt x="182" y="385"/>
                      </a:lnTo>
                      <a:lnTo>
                        <a:pt x="253" y="344"/>
                      </a:lnTo>
                      <a:lnTo>
                        <a:pt x="265" y="243"/>
                      </a:lnTo>
                      <a:lnTo>
                        <a:pt x="177" y="96"/>
                      </a:lnTo>
                      <a:lnTo>
                        <a:pt x="223" y="78"/>
                      </a:lnTo>
                      <a:close/>
                    </a:path>
                  </a:pathLst>
                </a:custGeom>
                <a:solidFill>
                  <a:srgbClr val="F2C2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72">
                  <a:extLst>
                    <a:ext uri="{FF2B5EF4-FFF2-40B4-BE49-F238E27FC236}">
                      <a16:creationId xmlns:a16="http://schemas.microsoft.com/office/drawing/2014/main" id="{9A82462E-AA3A-C784-3342-940EFE837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4" y="2876"/>
                  <a:ext cx="302" cy="261"/>
                </a:xfrm>
                <a:custGeom>
                  <a:avLst/>
                  <a:gdLst>
                    <a:gd name="T0" fmla="*/ 0 w 604"/>
                    <a:gd name="T1" fmla="*/ 1 h 521"/>
                    <a:gd name="T2" fmla="*/ 1 w 604"/>
                    <a:gd name="T3" fmla="*/ 0 h 521"/>
                    <a:gd name="T4" fmla="*/ 1 w 604"/>
                    <a:gd name="T5" fmla="*/ 1 h 521"/>
                    <a:gd name="T6" fmla="*/ 1 w 604"/>
                    <a:gd name="T7" fmla="*/ 1 h 521"/>
                    <a:gd name="T8" fmla="*/ 1 w 604"/>
                    <a:gd name="T9" fmla="*/ 1 h 521"/>
                    <a:gd name="T10" fmla="*/ 1 w 604"/>
                    <a:gd name="T11" fmla="*/ 1 h 521"/>
                    <a:gd name="T12" fmla="*/ 1 w 604"/>
                    <a:gd name="T13" fmla="*/ 1 h 521"/>
                    <a:gd name="T14" fmla="*/ 1 w 604"/>
                    <a:gd name="T15" fmla="*/ 1 h 521"/>
                    <a:gd name="T16" fmla="*/ 1 w 604"/>
                    <a:gd name="T17" fmla="*/ 1 h 521"/>
                    <a:gd name="T18" fmla="*/ 1 w 604"/>
                    <a:gd name="T19" fmla="*/ 1 h 521"/>
                    <a:gd name="T20" fmla="*/ 1 w 604"/>
                    <a:gd name="T21" fmla="*/ 1 h 521"/>
                    <a:gd name="T22" fmla="*/ 1 w 604"/>
                    <a:gd name="T23" fmla="*/ 1 h 521"/>
                    <a:gd name="T24" fmla="*/ 1 w 604"/>
                    <a:gd name="T25" fmla="*/ 1 h 521"/>
                    <a:gd name="T26" fmla="*/ 1 w 604"/>
                    <a:gd name="T27" fmla="*/ 1 h 521"/>
                    <a:gd name="T28" fmla="*/ 1 w 604"/>
                    <a:gd name="T29" fmla="*/ 1 h 521"/>
                    <a:gd name="T30" fmla="*/ 1 w 604"/>
                    <a:gd name="T31" fmla="*/ 1 h 521"/>
                    <a:gd name="T32" fmla="*/ 1 w 604"/>
                    <a:gd name="T33" fmla="*/ 1 h 521"/>
                    <a:gd name="T34" fmla="*/ 0 w 604"/>
                    <a:gd name="T35" fmla="*/ 1 h 521"/>
                    <a:gd name="T36" fmla="*/ 0 w 604"/>
                    <a:gd name="T37" fmla="*/ 1 h 52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04"/>
                    <a:gd name="T58" fmla="*/ 0 h 521"/>
                    <a:gd name="T59" fmla="*/ 604 w 604"/>
                    <a:gd name="T60" fmla="*/ 521 h 52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04" h="521">
                      <a:moveTo>
                        <a:pt x="0" y="89"/>
                      </a:moveTo>
                      <a:lnTo>
                        <a:pt x="195" y="0"/>
                      </a:lnTo>
                      <a:lnTo>
                        <a:pt x="331" y="6"/>
                      </a:lnTo>
                      <a:lnTo>
                        <a:pt x="344" y="54"/>
                      </a:lnTo>
                      <a:lnTo>
                        <a:pt x="455" y="43"/>
                      </a:lnTo>
                      <a:lnTo>
                        <a:pt x="544" y="77"/>
                      </a:lnTo>
                      <a:lnTo>
                        <a:pt x="538" y="130"/>
                      </a:lnTo>
                      <a:lnTo>
                        <a:pt x="604" y="185"/>
                      </a:lnTo>
                      <a:lnTo>
                        <a:pt x="592" y="327"/>
                      </a:lnTo>
                      <a:lnTo>
                        <a:pt x="526" y="355"/>
                      </a:lnTo>
                      <a:lnTo>
                        <a:pt x="538" y="426"/>
                      </a:lnTo>
                      <a:lnTo>
                        <a:pt x="526" y="521"/>
                      </a:lnTo>
                      <a:lnTo>
                        <a:pt x="420" y="521"/>
                      </a:lnTo>
                      <a:lnTo>
                        <a:pt x="443" y="380"/>
                      </a:lnTo>
                      <a:lnTo>
                        <a:pt x="385" y="332"/>
                      </a:lnTo>
                      <a:lnTo>
                        <a:pt x="390" y="254"/>
                      </a:lnTo>
                      <a:lnTo>
                        <a:pt x="331" y="137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F2C2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73">
                  <a:extLst>
                    <a:ext uri="{FF2B5EF4-FFF2-40B4-BE49-F238E27FC236}">
                      <a16:creationId xmlns:a16="http://schemas.microsoft.com/office/drawing/2014/main" id="{5D412155-6428-35E6-DFAE-E98174F85A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" y="2732"/>
                  <a:ext cx="1635" cy="1319"/>
                </a:xfrm>
                <a:custGeom>
                  <a:avLst/>
                  <a:gdLst>
                    <a:gd name="T0" fmla="*/ 1 w 3270"/>
                    <a:gd name="T1" fmla="*/ 0 h 2640"/>
                    <a:gd name="T2" fmla="*/ 1 w 3270"/>
                    <a:gd name="T3" fmla="*/ 0 h 2640"/>
                    <a:gd name="T4" fmla="*/ 1 w 3270"/>
                    <a:gd name="T5" fmla="*/ 0 h 2640"/>
                    <a:gd name="T6" fmla="*/ 1 w 3270"/>
                    <a:gd name="T7" fmla="*/ 0 h 2640"/>
                    <a:gd name="T8" fmla="*/ 1 w 3270"/>
                    <a:gd name="T9" fmla="*/ 0 h 2640"/>
                    <a:gd name="T10" fmla="*/ 1 w 3270"/>
                    <a:gd name="T11" fmla="*/ 0 h 2640"/>
                    <a:gd name="T12" fmla="*/ 1 w 3270"/>
                    <a:gd name="T13" fmla="*/ 0 h 2640"/>
                    <a:gd name="T14" fmla="*/ 1 w 3270"/>
                    <a:gd name="T15" fmla="*/ 0 h 2640"/>
                    <a:gd name="T16" fmla="*/ 1 w 3270"/>
                    <a:gd name="T17" fmla="*/ 0 h 2640"/>
                    <a:gd name="T18" fmla="*/ 1 w 3270"/>
                    <a:gd name="T19" fmla="*/ 0 h 2640"/>
                    <a:gd name="T20" fmla="*/ 1 w 3270"/>
                    <a:gd name="T21" fmla="*/ 0 h 2640"/>
                    <a:gd name="T22" fmla="*/ 1 w 3270"/>
                    <a:gd name="T23" fmla="*/ 0 h 2640"/>
                    <a:gd name="T24" fmla="*/ 1 w 3270"/>
                    <a:gd name="T25" fmla="*/ 0 h 2640"/>
                    <a:gd name="T26" fmla="*/ 1 w 3270"/>
                    <a:gd name="T27" fmla="*/ 0 h 2640"/>
                    <a:gd name="T28" fmla="*/ 1 w 3270"/>
                    <a:gd name="T29" fmla="*/ 0 h 2640"/>
                    <a:gd name="T30" fmla="*/ 1 w 3270"/>
                    <a:gd name="T31" fmla="*/ 0 h 2640"/>
                    <a:gd name="T32" fmla="*/ 1 w 3270"/>
                    <a:gd name="T33" fmla="*/ 0 h 2640"/>
                    <a:gd name="T34" fmla="*/ 1 w 3270"/>
                    <a:gd name="T35" fmla="*/ 0 h 2640"/>
                    <a:gd name="T36" fmla="*/ 1 w 3270"/>
                    <a:gd name="T37" fmla="*/ 0 h 2640"/>
                    <a:gd name="T38" fmla="*/ 1 w 3270"/>
                    <a:gd name="T39" fmla="*/ 0 h 2640"/>
                    <a:gd name="T40" fmla="*/ 1 w 3270"/>
                    <a:gd name="T41" fmla="*/ 0 h 2640"/>
                    <a:gd name="T42" fmla="*/ 1 w 3270"/>
                    <a:gd name="T43" fmla="*/ 0 h 2640"/>
                    <a:gd name="T44" fmla="*/ 1 w 3270"/>
                    <a:gd name="T45" fmla="*/ 0 h 2640"/>
                    <a:gd name="T46" fmla="*/ 1 w 3270"/>
                    <a:gd name="T47" fmla="*/ 0 h 2640"/>
                    <a:gd name="T48" fmla="*/ 1 w 3270"/>
                    <a:gd name="T49" fmla="*/ 0 h 2640"/>
                    <a:gd name="T50" fmla="*/ 1 w 3270"/>
                    <a:gd name="T51" fmla="*/ 0 h 2640"/>
                    <a:gd name="T52" fmla="*/ 1 w 3270"/>
                    <a:gd name="T53" fmla="*/ 0 h 2640"/>
                    <a:gd name="T54" fmla="*/ 1 w 3270"/>
                    <a:gd name="T55" fmla="*/ 0 h 2640"/>
                    <a:gd name="T56" fmla="*/ 1 w 3270"/>
                    <a:gd name="T57" fmla="*/ 0 h 2640"/>
                    <a:gd name="T58" fmla="*/ 1 w 3270"/>
                    <a:gd name="T59" fmla="*/ 0 h 2640"/>
                    <a:gd name="T60" fmla="*/ 1 w 3270"/>
                    <a:gd name="T61" fmla="*/ 0 h 2640"/>
                    <a:gd name="T62" fmla="*/ 0 w 3270"/>
                    <a:gd name="T63" fmla="*/ 0 h 2640"/>
                    <a:gd name="T64" fmla="*/ 1 w 3270"/>
                    <a:gd name="T65" fmla="*/ 0 h 2640"/>
                    <a:gd name="T66" fmla="*/ 1 w 3270"/>
                    <a:gd name="T67" fmla="*/ 0 h 264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270"/>
                    <a:gd name="T103" fmla="*/ 0 h 2640"/>
                    <a:gd name="T104" fmla="*/ 3270 w 3270"/>
                    <a:gd name="T105" fmla="*/ 2640 h 264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270" h="2640">
                      <a:moveTo>
                        <a:pt x="36" y="326"/>
                      </a:moveTo>
                      <a:lnTo>
                        <a:pt x="220" y="344"/>
                      </a:lnTo>
                      <a:lnTo>
                        <a:pt x="551" y="321"/>
                      </a:lnTo>
                      <a:lnTo>
                        <a:pt x="1278" y="154"/>
                      </a:lnTo>
                      <a:lnTo>
                        <a:pt x="1591" y="0"/>
                      </a:lnTo>
                      <a:lnTo>
                        <a:pt x="2413" y="214"/>
                      </a:lnTo>
                      <a:lnTo>
                        <a:pt x="2815" y="374"/>
                      </a:lnTo>
                      <a:lnTo>
                        <a:pt x="3270" y="427"/>
                      </a:lnTo>
                      <a:lnTo>
                        <a:pt x="3157" y="576"/>
                      </a:lnTo>
                      <a:lnTo>
                        <a:pt x="2526" y="581"/>
                      </a:lnTo>
                      <a:lnTo>
                        <a:pt x="2076" y="1262"/>
                      </a:lnTo>
                      <a:lnTo>
                        <a:pt x="2277" y="1770"/>
                      </a:lnTo>
                      <a:lnTo>
                        <a:pt x="2425" y="2043"/>
                      </a:lnTo>
                      <a:lnTo>
                        <a:pt x="2319" y="2486"/>
                      </a:lnTo>
                      <a:lnTo>
                        <a:pt x="2360" y="2529"/>
                      </a:lnTo>
                      <a:lnTo>
                        <a:pt x="2353" y="2640"/>
                      </a:lnTo>
                      <a:lnTo>
                        <a:pt x="1869" y="2616"/>
                      </a:lnTo>
                      <a:lnTo>
                        <a:pt x="1864" y="2534"/>
                      </a:lnTo>
                      <a:lnTo>
                        <a:pt x="1958" y="2504"/>
                      </a:lnTo>
                      <a:lnTo>
                        <a:pt x="1834" y="2001"/>
                      </a:lnTo>
                      <a:lnTo>
                        <a:pt x="1396" y="2403"/>
                      </a:lnTo>
                      <a:lnTo>
                        <a:pt x="1207" y="2492"/>
                      </a:lnTo>
                      <a:lnTo>
                        <a:pt x="1230" y="2616"/>
                      </a:lnTo>
                      <a:lnTo>
                        <a:pt x="1024" y="2570"/>
                      </a:lnTo>
                      <a:lnTo>
                        <a:pt x="757" y="2570"/>
                      </a:lnTo>
                      <a:lnTo>
                        <a:pt x="776" y="2456"/>
                      </a:lnTo>
                      <a:lnTo>
                        <a:pt x="929" y="2433"/>
                      </a:lnTo>
                      <a:lnTo>
                        <a:pt x="1136" y="2201"/>
                      </a:lnTo>
                      <a:lnTo>
                        <a:pt x="1378" y="1776"/>
                      </a:lnTo>
                      <a:lnTo>
                        <a:pt x="1407" y="954"/>
                      </a:lnTo>
                      <a:lnTo>
                        <a:pt x="1295" y="675"/>
                      </a:lnTo>
                      <a:lnTo>
                        <a:pt x="0" y="404"/>
                      </a:lnTo>
                      <a:lnTo>
                        <a:pt x="36" y="326"/>
                      </a:lnTo>
                      <a:close/>
                    </a:path>
                  </a:pathLst>
                </a:custGeom>
                <a:solidFill>
                  <a:srgbClr val="AFAF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74">
                  <a:extLst>
                    <a:ext uri="{FF2B5EF4-FFF2-40B4-BE49-F238E27FC236}">
                      <a16:creationId xmlns:a16="http://schemas.microsoft.com/office/drawing/2014/main" id="{AA6A25C5-0004-9E8B-6507-05CED8070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3" y="3587"/>
                  <a:ext cx="603" cy="402"/>
                </a:xfrm>
                <a:custGeom>
                  <a:avLst/>
                  <a:gdLst>
                    <a:gd name="T0" fmla="*/ 0 w 1206"/>
                    <a:gd name="T1" fmla="*/ 1 h 804"/>
                    <a:gd name="T2" fmla="*/ 1 w 1206"/>
                    <a:gd name="T3" fmla="*/ 1 h 804"/>
                    <a:gd name="T4" fmla="*/ 1 w 1206"/>
                    <a:gd name="T5" fmla="*/ 1 h 804"/>
                    <a:gd name="T6" fmla="*/ 1 w 1206"/>
                    <a:gd name="T7" fmla="*/ 1 h 804"/>
                    <a:gd name="T8" fmla="*/ 1 w 1206"/>
                    <a:gd name="T9" fmla="*/ 0 h 804"/>
                    <a:gd name="T10" fmla="*/ 1 w 1206"/>
                    <a:gd name="T11" fmla="*/ 1 h 804"/>
                    <a:gd name="T12" fmla="*/ 1 w 1206"/>
                    <a:gd name="T13" fmla="*/ 1 h 804"/>
                    <a:gd name="T14" fmla="*/ 1 w 1206"/>
                    <a:gd name="T15" fmla="*/ 1 h 804"/>
                    <a:gd name="T16" fmla="*/ 1 w 1206"/>
                    <a:gd name="T17" fmla="*/ 1 h 804"/>
                    <a:gd name="T18" fmla="*/ 1 w 1206"/>
                    <a:gd name="T19" fmla="*/ 1 h 804"/>
                    <a:gd name="T20" fmla="*/ 1 w 1206"/>
                    <a:gd name="T21" fmla="*/ 1 h 804"/>
                    <a:gd name="T22" fmla="*/ 1 w 1206"/>
                    <a:gd name="T23" fmla="*/ 1 h 804"/>
                    <a:gd name="T24" fmla="*/ 1 w 1206"/>
                    <a:gd name="T25" fmla="*/ 1 h 804"/>
                    <a:gd name="T26" fmla="*/ 1 w 1206"/>
                    <a:gd name="T27" fmla="*/ 1 h 804"/>
                    <a:gd name="T28" fmla="*/ 0 w 1206"/>
                    <a:gd name="T29" fmla="*/ 1 h 804"/>
                    <a:gd name="T30" fmla="*/ 0 w 1206"/>
                    <a:gd name="T31" fmla="*/ 1 h 80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06"/>
                    <a:gd name="T49" fmla="*/ 0 h 804"/>
                    <a:gd name="T50" fmla="*/ 1206 w 1206"/>
                    <a:gd name="T51" fmla="*/ 804 h 80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06" h="804">
                      <a:moveTo>
                        <a:pt x="0" y="769"/>
                      </a:moveTo>
                      <a:lnTo>
                        <a:pt x="384" y="478"/>
                      </a:lnTo>
                      <a:lnTo>
                        <a:pt x="402" y="549"/>
                      </a:lnTo>
                      <a:lnTo>
                        <a:pt x="680" y="248"/>
                      </a:lnTo>
                      <a:lnTo>
                        <a:pt x="894" y="0"/>
                      </a:lnTo>
                      <a:lnTo>
                        <a:pt x="1052" y="58"/>
                      </a:lnTo>
                      <a:lnTo>
                        <a:pt x="928" y="200"/>
                      </a:lnTo>
                      <a:lnTo>
                        <a:pt x="1124" y="289"/>
                      </a:lnTo>
                      <a:lnTo>
                        <a:pt x="1034" y="508"/>
                      </a:lnTo>
                      <a:lnTo>
                        <a:pt x="1206" y="804"/>
                      </a:lnTo>
                      <a:lnTo>
                        <a:pt x="894" y="799"/>
                      </a:lnTo>
                      <a:lnTo>
                        <a:pt x="793" y="296"/>
                      </a:lnTo>
                      <a:lnTo>
                        <a:pt x="402" y="656"/>
                      </a:lnTo>
                      <a:lnTo>
                        <a:pt x="159" y="774"/>
                      </a:lnTo>
                      <a:lnTo>
                        <a:pt x="0" y="769"/>
                      </a:lnTo>
                      <a:close/>
                    </a:path>
                  </a:pathLst>
                </a:custGeom>
                <a:solidFill>
                  <a:srgbClr val="828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75">
                  <a:extLst>
                    <a:ext uri="{FF2B5EF4-FFF2-40B4-BE49-F238E27FC236}">
                      <a16:creationId xmlns:a16="http://schemas.microsoft.com/office/drawing/2014/main" id="{66EF337B-328B-DB7A-B9DA-68522F58B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3383"/>
                  <a:ext cx="372" cy="299"/>
                </a:xfrm>
                <a:custGeom>
                  <a:avLst/>
                  <a:gdLst>
                    <a:gd name="T0" fmla="*/ 0 w 745"/>
                    <a:gd name="T1" fmla="*/ 1 h 597"/>
                    <a:gd name="T2" fmla="*/ 0 w 745"/>
                    <a:gd name="T3" fmla="*/ 1 h 597"/>
                    <a:gd name="T4" fmla="*/ 0 w 745"/>
                    <a:gd name="T5" fmla="*/ 1 h 597"/>
                    <a:gd name="T6" fmla="*/ 0 w 745"/>
                    <a:gd name="T7" fmla="*/ 1 h 597"/>
                    <a:gd name="T8" fmla="*/ 0 w 745"/>
                    <a:gd name="T9" fmla="*/ 1 h 597"/>
                    <a:gd name="T10" fmla="*/ 0 w 745"/>
                    <a:gd name="T11" fmla="*/ 0 h 597"/>
                    <a:gd name="T12" fmla="*/ 0 w 745"/>
                    <a:gd name="T13" fmla="*/ 1 h 597"/>
                    <a:gd name="T14" fmla="*/ 0 w 745"/>
                    <a:gd name="T15" fmla="*/ 1 h 597"/>
                    <a:gd name="T16" fmla="*/ 0 w 745"/>
                    <a:gd name="T17" fmla="*/ 1 h 597"/>
                    <a:gd name="T18" fmla="*/ 0 w 745"/>
                    <a:gd name="T19" fmla="*/ 1 h 5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45"/>
                    <a:gd name="T31" fmla="*/ 0 h 597"/>
                    <a:gd name="T32" fmla="*/ 745 w 745"/>
                    <a:gd name="T33" fmla="*/ 597 h 5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45" h="597">
                      <a:moveTo>
                        <a:pt x="0" y="544"/>
                      </a:moveTo>
                      <a:lnTo>
                        <a:pt x="184" y="561"/>
                      </a:lnTo>
                      <a:lnTo>
                        <a:pt x="338" y="597"/>
                      </a:lnTo>
                      <a:lnTo>
                        <a:pt x="639" y="230"/>
                      </a:lnTo>
                      <a:lnTo>
                        <a:pt x="745" y="260"/>
                      </a:lnTo>
                      <a:lnTo>
                        <a:pt x="650" y="0"/>
                      </a:lnTo>
                      <a:lnTo>
                        <a:pt x="450" y="306"/>
                      </a:lnTo>
                      <a:lnTo>
                        <a:pt x="230" y="520"/>
                      </a:lnTo>
                      <a:lnTo>
                        <a:pt x="0" y="544"/>
                      </a:lnTo>
                      <a:close/>
                    </a:path>
                  </a:pathLst>
                </a:custGeom>
                <a:solidFill>
                  <a:srgbClr val="828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76">
                  <a:extLst>
                    <a:ext uri="{FF2B5EF4-FFF2-40B4-BE49-F238E27FC236}">
                      <a16:creationId xmlns:a16="http://schemas.microsoft.com/office/drawing/2014/main" id="{0D76AE74-9092-E1CF-7186-81F4E13B84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" y="2726"/>
                  <a:ext cx="1631" cy="911"/>
                </a:xfrm>
                <a:custGeom>
                  <a:avLst/>
                  <a:gdLst>
                    <a:gd name="T0" fmla="*/ 0 w 3263"/>
                    <a:gd name="T1" fmla="*/ 1 h 1822"/>
                    <a:gd name="T2" fmla="*/ 0 w 3263"/>
                    <a:gd name="T3" fmla="*/ 1 h 1822"/>
                    <a:gd name="T4" fmla="*/ 0 w 3263"/>
                    <a:gd name="T5" fmla="*/ 1 h 1822"/>
                    <a:gd name="T6" fmla="*/ 0 w 3263"/>
                    <a:gd name="T7" fmla="*/ 1 h 1822"/>
                    <a:gd name="T8" fmla="*/ 0 w 3263"/>
                    <a:gd name="T9" fmla="*/ 1 h 1822"/>
                    <a:gd name="T10" fmla="*/ 0 w 3263"/>
                    <a:gd name="T11" fmla="*/ 1 h 1822"/>
                    <a:gd name="T12" fmla="*/ 0 w 3263"/>
                    <a:gd name="T13" fmla="*/ 1 h 1822"/>
                    <a:gd name="T14" fmla="*/ 0 w 3263"/>
                    <a:gd name="T15" fmla="*/ 1 h 1822"/>
                    <a:gd name="T16" fmla="*/ 0 w 3263"/>
                    <a:gd name="T17" fmla="*/ 0 h 1822"/>
                    <a:gd name="T18" fmla="*/ 0 w 3263"/>
                    <a:gd name="T19" fmla="*/ 1 h 1822"/>
                    <a:gd name="T20" fmla="*/ 0 w 3263"/>
                    <a:gd name="T21" fmla="*/ 1 h 1822"/>
                    <a:gd name="T22" fmla="*/ 0 w 3263"/>
                    <a:gd name="T23" fmla="*/ 1 h 1822"/>
                    <a:gd name="T24" fmla="*/ 0 w 3263"/>
                    <a:gd name="T25" fmla="*/ 1 h 1822"/>
                    <a:gd name="T26" fmla="*/ 0 w 3263"/>
                    <a:gd name="T27" fmla="*/ 1 h 1822"/>
                    <a:gd name="T28" fmla="*/ 0 w 3263"/>
                    <a:gd name="T29" fmla="*/ 1 h 1822"/>
                    <a:gd name="T30" fmla="*/ 0 w 3263"/>
                    <a:gd name="T31" fmla="*/ 1 h 1822"/>
                    <a:gd name="T32" fmla="*/ 0 w 3263"/>
                    <a:gd name="T33" fmla="*/ 1 h 1822"/>
                    <a:gd name="T34" fmla="*/ 0 w 3263"/>
                    <a:gd name="T35" fmla="*/ 1 h 1822"/>
                    <a:gd name="T36" fmla="*/ 0 w 3263"/>
                    <a:gd name="T37" fmla="*/ 1 h 1822"/>
                    <a:gd name="T38" fmla="*/ 0 w 3263"/>
                    <a:gd name="T39" fmla="*/ 1 h 1822"/>
                    <a:gd name="T40" fmla="*/ 0 w 3263"/>
                    <a:gd name="T41" fmla="*/ 1 h 1822"/>
                    <a:gd name="T42" fmla="*/ 0 w 3263"/>
                    <a:gd name="T43" fmla="*/ 1 h 1822"/>
                    <a:gd name="T44" fmla="*/ 0 w 3263"/>
                    <a:gd name="T45" fmla="*/ 1 h 1822"/>
                    <a:gd name="T46" fmla="*/ 0 w 3263"/>
                    <a:gd name="T47" fmla="*/ 1 h 1822"/>
                    <a:gd name="T48" fmla="*/ 0 w 3263"/>
                    <a:gd name="T49" fmla="*/ 1 h 1822"/>
                    <a:gd name="T50" fmla="*/ 0 w 3263"/>
                    <a:gd name="T51" fmla="*/ 1 h 1822"/>
                    <a:gd name="T52" fmla="*/ 0 w 3263"/>
                    <a:gd name="T53" fmla="*/ 1 h 1822"/>
                    <a:gd name="T54" fmla="*/ 0 w 3263"/>
                    <a:gd name="T55" fmla="*/ 1 h 1822"/>
                    <a:gd name="T56" fmla="*/ 0 w 3263"/>
                    <a:gd name="T57" fmla="*/ 1 h 1822"/>
                    <a:gd name="T58" fmla="*/ 0 w 3263"/>
                    <a:gd name="T59" fmla="*/ 1 h 1822"/>
                    <a:gd name="T60" fmla="*/ 0 w 3263"/>
                    <a:gd name="T61" fmla="*/ 1 h 1822"/>
                    <a:gd name="T62" fmla="*/ 0 w 3263"/>
                    <a:gd name="T63" fmla="*/ 1 h 1822"/>
                    <a:gd name="T64" fmla="*/ 0 w 3263"/>
                    <a:gd name="T65" fmla="*/ 1 h 1822"/>
                    <a:gd name="T66" fmla="*/ 0 w 3263"/>
                    <a:gd name="T67" fmla="*/ 1 h 1822"/>
                    <a:gd name="T68" fmla="*/ 0 w 3263"/>
                    <a:gd name="T69" fmla="*/ 1 h 1822"/>
                    <a:gd name="T70" fmla="*/ 0 w 3263"/>
                    <a:gd name="T71" fmla="*/ 1 h 1822"/>
                    <a:gd name="T72" fmla="*/ 0 w 3263"/>
                    <a:gd name="T73" fmla="*/ 1 h 1822"/>
                    <a:gd name="T74" fmla="*/ 0 w 3263"/>
                    <a:gd name="T75" fmla="*/ 1 h 182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263"/>
                    <a:gd name="T115" fmla="*/ 0 h 1822"/>
                    <a:gd name="T116" fmla="*/ 3263 w 3263"/>
                    <a:gd name="T117" fmla="*/ 1822 h 182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263" h="1822">
                      <a:moveTo>
                        <a:pt x="71" y="367"/>
                      </a:moveTo>
                      <a:lnTo>
                        <a:pt x="414" y="401"/>
                      </a:lnTo>
                      <a:lnTo>
                        <a:pt x="739" y="385"/>
                      </a:lnTo>
                      <a:lnTo>
                        <a:pt x="1153" y="272"/>
                      </a:lnTo>
                      <a:lnTo>
                        <a:pt x="1300" y="218"/>
                      </a:lnTo>
                      <a:lnTo>
                        <a:pt x="1401" y="337"/>
                      </a:lnTo>
                      <a:lnTo>
                        <a:pt x="1401" y="183"/>
                      </a:lnTo>
                      <a:lnTo>
                        <a:pt x="1513" y="112"/>
                      </a:lnTo>
                      <a:lnTo>
                        <a:pt x="1603" y="0"/>
                      </a:lnTo>
                      <a:lnTo>
                        <a:pt x="1702" y="148"/>
                      </a:lnTo>
                      <a:lnTo>
                        <a:pt x="2099" y="360"/>
                      </a:lnTo>
                      <a:lnTo>
                        <a:pt x="2129" y="206"/>
                      </a:lnTo>
                      <a:lnTo>
                        <a:pt x="2246" y="148"/>
                      </a:lnTo>
                      <a:lnTo>
                        <a:pt x="2460" y="291"/>
                      </a:lnTo>
                      <a:lnTo>
                        <a:pt x="2838" y="443"/>
                      </a:lnTo>
                      <a:lnTo>
                        <a:pt x="3075" y="449"/>
                      </a:lnTo>
                      <a:lnTo>
                        <a:pt x="3263" y="473"/>
                      </a:lnTo>
                      <a:lnTo>
                        <a:pt x="3192" y="587"/>
                      </a:lnTo>
                      <a:lnTo>
                        <a:pt x="3022" y="610"/>
                      </a:lnTo>
                      <a:lnTo>
                        <a:pt x="2643" y="640"/>
                      </a:lnTo>
                      <a:lnTo>
                        <a:pt x="2536" y="711"/>
                      </a:lnTo>
                      <a:lnTo>
                        <a:pt x="2317" y="1041"/>
                      </a:lnTo>
                      <a:lnTo>
                        <a:pt x="2271" y="1296"/>
                      </a:lnTo>
                      <a:lnTo>
                        <a:pt x="2271" y="1668"/>
                      </a:lnTo>
                      <a:lnTo>
                        <a:pt x="2016" y="1356"/>
                      </a:lnTo>
                      <a:lnTo>
                        <a:pt x="1702" y="1758"/>
                      </a:lnTo>
                      <a:lnTo>
                        <a:pt x="1619" y="1817"/>
                      </a:lnTo>
                      <a:lnTo>
                        <a:pt x="1318" y="1822"/>
                      </a:lnTo>
                      <a:lnTo>
                        <a:pt x="1389" y="1627"/>
                      </a:lnTo>
                      <a:lnTo>
                        <a:pt x="1413" y="1177"/>
                      </a:lnTo>
                      <a:lnTo>
                        <a:pt x="1431" y="977"/>
                      </a:lnTo>
                      <a:lnTo>
                        <a:pt x="1318" y="745"/>
                      </a:lnTo>
                      <a:lnTo>
                        <a:pt x="774" y="651"/>
                      </a:lnTo>
                      <a:lnTo>
                        <a:pt x="313" y="514"/>
                      </a:lnTo>
                      <a:lnTo>
                        <a:pt x="41" y="449"/>
                      </a:lnTo>
                      <a:lnTo>
                        <a:pt x="0" y="420"/>
                      </a:lnTo>
                      <a:lnTo>
                        <a:pt x="71" y="367"/>
                      </a:lnTo>
                      <a:close/>
                    </a:path>
                  </a:pathLst>
                </a:custGeom>
                <a:solidFill>
                  <a:srgbClr val="6363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77">
                  <a:extLst>
                    <a:ext uri="{FF2B5EF4-FFF2-40B4-BE49-F238E27FC236}">
                      <a16:creationId xmlns:a16="http://schemas.microsoft.com/office/drawing/2014/main" id="{8859EC93-5940-5D2E-2917-7A5BD8B08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1" y="2705"/>
                  <a:ext cx="287" cy="530"/>
                </a:xfrm>
                <a:custGeom>
                  <a:avLst/>
                  <a:gdLst>
                    <a:gd name="T0" fmla="*/ 0 w 574"/>
                    <a:gd name="T1" fmla="*/ 0 h 1060"/>
                    <a:gd name="T2" fmla="*/ 1 w 574"/>
                    <a:gd name="T3" fmla="*/ 1 h 1060"/>
                    <a:gd name="T4" fmla="*/ 1 w 574"/>
                    <a:gd name="T5" fmla="*/ 1 h 1060"/>
                    <a:gd name="T6" fmla="*/ 1 w 574"/>
                    <a:gd name="T7" fmla="*/ 1 h 1060"/>
                    <a:gd name="T8" fmla="*/ 1 w 574"/>
                    <a:gd name="T9" fmla="*/ 1 h 1060"/>
                    <a:gd name="T10" fmla="*/ 1 w 574"/>
                    <a:gd name="T11" fmla="*/ 1 h 1060"/>
                    <a:gd name="T12" fmla="*/ 1 w 574"/>
                    <a:gd name="T13" fmla="*/ 1 h 1060"/>
                    <a:gd name="T14" fmla="*/ 1 w 574"/>
                    <a:gd name="T15" fmla="*/ 1 h 1060"/>
                    <a:gd name="T16" fmla="*/ 1 w 574"/>
                    <a:gd name="T17" fmla="*/ 1 h 1060"/>
                    <a:gd name="T18" fmla="*/ 0 w 574"/>
                    <a:gd name="T19" fmla="*/ 0 h 1060"/>
                    <a:gd name="T20" fmla="*/ 0 w 574"/>
                    <a:gd name="T21" fmla="*/ 0 h 106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74"/>
                    <a:gd name="T34" fmla="*/ 0 h 1060"/>
                    <a:gd name="T35" fmla="*/ 574 w 574"/>
                    <a:gd name="T36" fmla="*/ 1060 h 106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74" h="1060">
                      <a:moveTo>
                        <a:pt x="0" y="0"/>
                      </a:moveTo>
                      <a:lnTo>
                        <a:pt x="101" y="113"/>
                      </a:lnTo>
                      <a:lnTo>
                        <a:pt x="508" y="255"/>
                      </a:lnTo>
                      <a:lnTo>
                        <a:pt x="574" y="539"/>
                      </a:lnTo>
                      <a:lnTo>
                        <a:pt x="503" y="911"/>
                      </a:lnTo>
                      <a:lnTo>
                        <a:pt x="432" y="1060"/>
                      </a:lnTo>
                      <a:lnTo>
                        <a:pt x="255" y="852"/>
                      </a:lnTo>
                      <a:lnTo>
                        <a:pt x="165" y="361"/>
                      </a:lnTo>
                      <a:lnTo>
                        <a:pt x="71" y="2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78">
                  <a:extLst>
                    <a:ext uri="{FF2B5EF4-FFF2-40B4-BE49-F238E27FC236}">
                      <a16:creationId xmlns:a16="http://schemas.microsoft.com/office/drawing/2014/main" id="{BD5A39AF-336A-C957-B052-E0459FCFC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7" y="2862"/>
                  <a:ext cx="30" cy="269"/>
                </a:xfrm>
                <a:custGeom>
                  <a:avLst/>
                  <a:gdLst>
                    <a:gd name="T0" fmla="*/ 0 w 59"/>
                    <a:gd name="T1" fmla="*/ 0 h 538"/>
                    <a:gd name="T2" fmla="*/ 1 w 59"/>
                    <a:gd name="T3" fmla="*/ 1 h 538"/>
                    <a:gd name="T4" fmla="*/ 1 w 59"/>
                    <a:gd name="T5" fmla="*/ 1 h 538"/>
                    <a:gd name="T6" fmla="*/ 1 w 59"/>
                    <a:gd name="T7" fmla="*/ 1 h 538"/>
                    <a:gd name="T8" fmla="*/ 1 w 59"/>
                    <a:gd name="T9" fmla="*/ 1 h 538"/>
                    <a:gd name="T10" fmla="*/ 1 w 59"/>
                    <a:gd name="T11" fmla="*/ 1 h 538"/>
                    <a:gd name="T12" fmla="*/ 0 w 59"/>
                    <a:gd name="T13" fmla="*/ 0 h 538"/>
                    <a:gd name="T14" fmla="*/ 0 w 59"/>
                    <a:gd name="T15" fmla="*/ 0 h 5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9"/>
                    <a:gd name="T25" fmla="*/ 0 h 538"/>
                    <a:gd name="T26" fmla="*/ 59 w 59"/>
                    <a:gd name="T27" fmla="*/ 538 h 5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9" h="538">
                      <a:moveTo>
                        <a:pt x="0" y="0"/>
                      </a:moveTo>
                      <a:lnTo>
                        <a:pt x="18" y="171"/>
                      </a:lnTo>
                      <a:lnTo>
                        <a:pt x="18" y="480"/>
                      </a:lnTo>
                      <a:lnTo>
                        <a:pt x="46" y="538"/>
                      </a:lnTo>
                      <a:lnTo>
                        <a:pt x="59" y="189"/>
                      </a:lnTo>
                      <a:lnTo>
                        <a:pt x="41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79">
                  <a:extLst>
                    <a:ext uri="{FF2B5EF4-FFF2-40B4-BE49-F238E27FC236}">
                      <a16:creationId xmlns:a16="http://schemas.microsoft.com/office/drawing/2014/main" id="{470EE8AA-C986-D1D8-F3B8-EC01D688B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8" y="2765"/>
                  <a:ext cx="35" cy="538"/>
                </a:xfrm>
                <a:custGeom>
                  <a:avLst/>
                  <a:gdLst>
                    <a:gd name="T0" fmla="*/ 0 w 69"/>
                    <a:gd name="T1" fmla="*/ 0 h 1077"/>
                    <a:gd name="T2" fmla="*/ 1 w 69"/>
                    <a:gd name="T3" fmla="*/ 0 h 1077"/>
                    <a:gd name="T4" fmla="*/ 1 w 69"/>
                    <a:gd name="T5" fmla="*/ 0 h 1077"/>
                    <a:gd name="T6" fmla="*/ 1 w 69"/>
                    <a:gd name="T7" fmla="*/ 0 h 1077"/>
                    <a:gd name="T8" fmla="*/ 1 w 69"/>
                    <a:gd name="T9" fmla="*/ 0 h 1077"/>
                    <a:gd name="T10" fmla="*/ 1 w 69"/>
                    <a:gd name="T11" fmla="*/ 0 h 1077"/>
                    <a:gd name="T12" fmla="*/ 1 w 69"/>
                    <a:gd name="T13" fmla="*/ 0 h 1077"/>
                    <a:gd name="T14" fmla="*/ 0 w 69"/>
                    <a:gd name="T15" fmla="*/ 0 h 1077"/>
                    <a:gd name="T16" fmla="*/ 0 w 69"/>
                    <a:gd name="T17" fmla="*/ 0 h 107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9"/>
                    <a:gd name="T28" fmla="*/ 0 h 1077"/>
                    <a:gd name="T29" fmla="*/ 69 w 69"/>
                    <a:gd name="T30" fmla="*/ 1077 h 107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9" h="1077">
                      <a:moveTo>
                        <a:pt x="0" y="42"/>
                      </a:moveTo>
                      <a:lnTo>
                        <a:pt x="28" y="267"/>
                      </a:lnTo>
                      <a:lnTo>
                        <a:pt x="23" y="1012"/>
                      </a:lnTo>
                      <a:lnTo>
                        <a:pt x="41" y="1077"/>
                      </a:lnTo>
                      <a:lnTo>
                        <a:pt x="58" y="870"/>
                      </a:lnTo>
                      <a:lnTo>
                        <a:pt x="69" y="260"/>
                      </a:lnTo>
                      <a:lnTo>
                        <a:pt x="34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36" name="Freeform 80">
                  <a:extLst>
                    <a:ext uri="{FF2B5EF4-FFF2-40B4-BE49-F238E27FC236}">
                      <a16:creationId xmlns:a16="http://schemas.microsoft.com/office/drawing/2014/main" id="{17115E27-D2D4-29D0-5855-93BB465A50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6" y="3347"/>
                  <a:ext cx="30" cy="278"/>
                </a:xfrm>
                <a:custGeom>
                  <a:avLst/>
                  <a:gdLst>
                    <a:gd name="T0" fmla="*/ 1 w 60"/>
                    <a:gd name="T1" fmla="*/ 0 h 557"/>
                    <a:gd name="T2" fmla="*/ 0 w 60"/>
                    <a:gd name="T3" fmla="*/ 0 h 557"/>
                    <a:gd name="T4" fmla="*/ 1 w 60"/>
                    <a:gd name="T5" fmla="*/ 0 h 557"/>
                    <a:gd name="T6" fmla="*/ 1 w 60"/>
                    <a:gd name="T7" fmla="*/ 0 h 557"/>
                    <a:gd name="T8" fmla="*/ 1 w 60"/>
                    <a:gd name="T9" fmla="*/ 0 h 557"/>
                    <a:gd name="T10" fmla="*/ 1 w 60"/>
                    <a:gd name="T11" fmla="*/ 0 h 557"/>
                    <a:gd name="T12" fmla="*/ 1 w 60"/>
                    <a:gd name="T13" fmla="*/ 0 h 557"/>
                    <a:gd name="T14" fmla="*/ 1 w 60"/>
                    <a:gd name="T15" fmla="*/ 0 h 557"/>
                    <a:gd name="T16" fmla="*/ 1 w 60"/>
                    <a:gd name="T17" fmla="*/ 0 h 557"/>
                    <a:gd name="T18" fmla="*/ 1 w 60"/>
                    <a:gd name="T19" fmla="*/ 0 h 5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0"/>
                    <a:gd name="T31" fmla="*/ 0 h 557"/>
                    <a:gd name="T32" fmla="*/ 60 w 60"/>
                    <a:gd name="T33" fmla="*/ 557 h 55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0" h="557">
                      <a:moveTo>
                        <a:pt x="30" y="0"/>
                      </a:moveTo>
                      <a:lnTo>
                        <a:pt x="0" y="190"/>
                      </a:lnTo>
                      <a:lnTo>
                        <a:pt x="25" y="378"/>
                      </a:lnTo>
                      <a:lnTo>
                        <a:pt x="12" y="557"/>
                      </a:lnTo>
                      <a:lnTo>
                        <a:pt x="48" y="557"/>
                      </a:lnTo>
                      <a:lnTo>
                        <a:pt x="60" y="357"/>
                      </a:lnTo>
                      <a:lnTo>
                        <a:pt x="42" y="178"/>
                      </a:lnTo>
                      <a:lnTo>
                        <a:pt x="48" y="7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38" name="Freeform 81">
                  <a:extLst>
                    <a:ext uri="{FF2B5EF4-FFF2-40B4-BE49-F238E27FC236}">
                      <a16:creationId xmlns:a16="http://schemas.microsoft.com/office/drawing/2014/main" id="{1054A483-A150-74DB-ECFF-F4E805531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" y="2915"/>
                  <a:ext cx="36" cy="77"/>
                </a:xfrm>
                <a:custGeom>
                  <a:avLst/>
                  <a:gdLst>
                    <a:gd name="T0" fmla="*/ 0 w 71"/>
                    <a:gd name="T1" fmla="*/ 0 h 154"/>
                    <a:gd name="T2" fmla="*/ 1 w 71"/>
                    <a:gd name="T3" fmla="*/ 1 h 154"/>
                    <a:gd name="T4" fmla="*/ 1 w 71"/>
                    <a:gd name="T5" fmla="*/ 1 h 154"/>
                    <a:gd name="T6" fmla="*/ 1 w 71"/>
                    <a:gd name="T7" fmla="*/ 1 h 154"/>
                    <a:gd name="T8" fmla="*/ 1 w 71"/>
                    <a:gd name="T9" fmla="*/ 1 h 154"/>
                    <a:gd name="T10" fmla="*/ 1 w 71"/>
                    <a:gd name="T11" fmla="*/ 1 h 154"/>
                    <a:gd name="T12" fmla="*/ 0 w 71"/>
                    <a:gd name="T13" fmla="*/ 0 h 154"/>
                    <a:gd name="T14" fmla="*/ 0 w 71"/>
                    <a:gd name="T15" fmla="*/ 0 h 15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1"/>
                    <a:gd name="T25" fmla="*/ 0 h 154"/>
                    <a:gd name="T26" fmla="*/ 71 w 71"/>
                    <a:gd name="T27" fmla="*/ 154 h 15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1" h="154">
                      <a:moveTo>
                        <a:pt x="0" y="0"/>
                      </a:moveTo>
                      <a:lnTo>
                        <a:pt x="25" y="65"/>
                      </a:lnTo>
                      <a:lnTo>
                        <a:pt x="25" y="149"/>
                      </a:lnTo>
                      <a:lnTo>
                        <a:pt x="60" y="154"/>
                      </a:lnTo>
                      <a:lnTo>
                        <a:pt x="71" y="53"/>
                      </a:lnTo>
                      <a:lnTo>
                        <a:pt x="42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39" name="Freeform 82">
                  <a:extLst>
                    <a:ext uri="{FF2B5EF4-FFF2-40B4-BE49-F238E27FC236}">
                      <a16:creationId xmlns:a16="http://schemas.microsoft.com/office/drawing/2014/main" id="{68FC1DAA-6BC5-F71D-A28B-455EF4CD9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" y="2918"/>
                  <a:ext cx="26" cy="98"/>
                </a:xfrm>
                <a:custGeom>
                  <a:avLst/>
                  <a:gdLst>
                    <a:gd name="T0" fmla="*/ 0 w 53"/>
                    <a:gd name="T1" fmla="*/ 1 h 195"/>
                    <a:gd name="T2" fmla="*/ 0 w 53"/>
                    <a:gd name="T3" fmla="*/ 1 h 195"/>
                    <a:gd name="T4" fmla="*/ 0 w 53"/>
                    <a:gd name="T5" fmla="*/ 1 h 195"/>
                    <a:gd name="T6" fmla="*/ 0 w 53"/>
                    <a:gd name="T7" fmla="*/ 1 h 195"/>
                    <a:gd name="T8" fmla="*/ 0 w 53"/>
                    <a:gd name="T9" fmla="*/ 1 h 195"/>
                    <a:gd name="T10" fmla="*/ 0 w 53"/>
                    <a:gd name="T11" fmla="*/ 0 h 195"/>
                    <a:gd name="T12" fmla="*/ 0 w 53"/>
                    <a:gd name="T13" fmla="*/ 1 h 195"/>
                    <a:gd name="T14" fmla="*/ 0 w 53"/>
                    <a:gd name="T15" fmla="*/ 1 h 19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195"/>
                    <a:gd name="T26" fmla="*/ 53 w 53"/>
                    <a:gd name="T27" fmla="*/ 195 h 19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195">
                      <a:moveTo>
                        <a:pt x="0" y="5"/>
                      </a:moveTo>
                      <a:lnTo>
                        <a:pt x="6" y="64"/>
                      </a:lnTo>
                      <a:lnTo>
                        <a:pt x="0" y="165"/>
                      </a:lnTo>
                      <a:lnTo>
                        <a:pt x="28" y="195"/>
                      </a:lnTo>
                      <a:lnTo>
                        <a:pt x="53" y="71"/>
                      </a:lnTo>
                      <a:lnTo>
                        <a:pt x="34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0" name="Freeform 83">
                  <a:extLst>
                    <a:ext uri="{FF2B5EF4-FFF2-40B4-BE49-F238E27FC236}">
                      <a16:creationId xmlns:a16="http://schemas.microsoft.com/office/drawing/2014/main" id="{35598204-4494-3F7C-C15B-43EB51B568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" y="2904"/>
                  <a:ext cx="29" cy="148"/>
                </a:xfrm>
                <a:custGeom>
                  <a:avLst/>
                  <a:gdLst>
                    <a:gd name="T0" fmla="*/ 0 w 60"/>
                    <a:gd name="T1" fmla="*/ 1 h 296"/>
                    <a:gd name="T2" fmla="*/ 0 w 60"/>
                    <a:gd name="T3" fmla="*/ 1 h 296"/>
                    <a:gd name="T4" fmla="*/ 0 w 60"/>
                    <a:gd name="T5" fmla="*/ 1 h 296"/>
                    <a:gd name="T6" fmla="*/ 0 w 60"/>
                    <a:gd name="T7" fmla="*/ 1 h 296"/>
                    <a:gd name="T8" fmla="*/ 0 w 60"/>
                    <a:gd name="T9" fmla="*/ 1 h 296"/>
                    <a:gd name="T10" fmla="*/ 0 w 60"/>
                    <a:gd name="T11" fmla="*/ 0 h 296"/>
                    <a:gd name="T12" fmla="*/ 0 w 60"/>
                    <a:gd name="T13" fmla="*/ 1 h 296"/>
                    <a:gd name="T14" fmla="*/ 0 w 60"/>
                    <a:gd name="T15" fmla="*/ 1 h 29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0"/>
                    <a:gd name="T25" fmla="*/ 0 h 296"/>
                    <a:gd name="T26" fmla="*/ 60 w 60"/>
                    <a:gd name="T27" fmla="*/ 296 h 29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0" h="296">
                      <a:moveTo>
                        <a:pt x="0" y="18"/>
                      </a:moveTo>
                      <a:lnTo>
                        <a:pt x="18" y="124"/>
                      </a:lnTo>
                      <a:lnTo>
                        <a:pt x="18" y="278"/>
                      </a:lnTo>
                      <a:lnTo>
                        <a:pt x="55" y="296"/>
                      </a:lnTo>
                      <a:lnTo>
                        <a:pt x="60" y="113"/>
                      </a:lnTo>
                      <a:lnTo>
                        <a:pt x="3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1" name="Freeform 84">
                  <a:extLst>
                    <a:ext uri="{FF2B5EF4-FFF2-40B4-BE49-F238E27FC236}">
                      <a16:creationId xmlns:a16="http://schemas.microsoft.com/office/drawing/2014/main" id="{175881AD-7C54-8409-E7FD-0815987B7F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871"/>
                  <a:ext cx="38" cy="192"/>
                </a:xfrm>
                <a:custGeom>
                  <a:avLst/>
                  <a:gdLst>
                    <a:gd name="T0" fmla="*/ 0 w 76"/>
                    <a:gd name="T1" fmla="*/ 1 h 383"/>
                    <a:gd name="T2" fmla="*/ 1 w 76"/>
                    <a:gd name="T3" fmla="*/ 1 h 383"/>
                    <a:gd name="T4" fmla="*/ 1 w 76"/>
                    <a:gd name="T5" fmla="*/ 1 h 383"/>
                    <a:gd name="T6" fmla="*/ 1 w 76"/>
                    <a:gd name="T7" fmla="*/ 1 h 383"/>
                    <a:gd name="T8" fmla="*/ 1 w 76"/>
                    <a:gd name="T9" fmla="*/ 1 h 383"/>
                    <a:gd name="T10" fmla="*/ 1 w 76"/>
                    <a:gd name="T11" fmla="*/ 1 h 383"/>
                    <a:gd name="T12" fmla="*/ 1 w 76"/>
                    <a:gd name="T13" fmla="*/ 1 h 383"/>
                    <a:gd name="T14" fmla="*/ 1 w 76"/>
                    <a:gd name="T15" fmla="*/ 0 h 383"/>
                    <a:gd name="T16" fmla="*/ 0 w 76"/>
                    <a:gd name="T17" fmla="*/ 1 h 383"/>
                    <a:gd name="T18" fmla="*/ 0 w 76"/>
                    <a:gd name="T19" fmla="*/ 1 h 38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6"/>
                    <a:gd name="T31" fmla="*/ 0 h 383"/>
                    <a:gd name="T32" fmla="*/ 76 w 76"/>
                    <a:gd name="T33" fmla="*/ 383 h 38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6" h="383">
                      <a:moveTo>
                        <a:pt x="0" y="23"/>
                      </a:moveTo>
                      <a:lnTo>
                        <a:pt x="30" y="135"/>
                      </a:lnTo>
                      <a:lnTo>
                        <a:pt x="6" y="306"/>
                      </a:lnTo>
                      <a:lnTo>
                        <a:pt x="35" y="383"/>
                      </a:lnTo>
                      <a:lnTo>
                        <a:pt x="76" y="383"/>
                      </a:lnTo>
                      <a:lnTo>
                        <a:pt x="48" y="312"/>
                      </a:lnTo>
                      <a:lnTo>
                        <a:pt x="76" y="129"/>
                      </a:lnTo>
                      <a:lnTo>
                        <a:pt x="35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2" name="Freeform 85">
                  <a:extLst>
                    <a:ext uri="{FF2B5EF4-FFF2-40B4-BE49-F238E27FC236}">
                      <a16:creationId xmlns:a16="http://schemas.microsoft.com/office/drawing/2014/main" id="{1361FF21-CF38-4543-F0D5-43D680F38E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1" y="2829"/>
                  <a:ext cx="41" cy="110"/>
                </a:xfrm>
                <a:custGeom>
                  <a:avLst/>
                  <a:gdLst>
                    <a:gd name="T0" fmla="*/ 0 w 83"/>
                    <a:gd name="T1" fmla="*/ 0 h 220"/>
                    <a:gd name="T2" fmla="*/ 0 w 83"/>
                    <a:gd name="T3" fmla="*/ 1 h 220"/>
                    <a:gd name="T4" fmla="*/ 0 w 83"/>
                    <a:gd name="T5" fmla="*/ 1 h 220"/>
                    <a:gd name="T6" fmla="*/ 0 w 83"/>
                    <a:gd name="T7" fmla="*/ 1 h 220"/>
                    <a:gd name="T8" fmla="*/ 0 w 83"/>
                    <a:gd name="T9" fmla="*/ 0 h 220"/>
                    <a:gd name="T10" fmla="*/ 0 w 83"/>
                    <a:gd name="T11" fmla="*/ 0 h 2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3"/>
                    <a:gd name="T19" fmla="*/ 0 h 220"/>
                    <a:gd name="T20" fmla="*/ 83 w 83"/>
                    <a:gd name="T21" fmla="*/ 220 h 22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3" h="220">
                      <a:moveTo>
                        <a:pt x="58" y="0"/>
                      </a:moveTo>
                      <a:lnTo>
                        <a:pt x="0" y="184"/>
                      </a:lnTo>
                      <a:lnTo>
                        <a:pt x="28" y="220"/>
                      </a:lnTo>
                      <a:lnTo>
                        <a:pt x="83" y="3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3" name="Freeform 86">
                  <a:extLst>
                    <a:ext uri="{FF2B5EF4-FFF2-40B4-BE49-F238E27FC236}">
                      <a16:creationId xmlns:a16="http://schemas.microsoft.com/office/drawing/2014/main" id="{745D0901-3855-08AF-CD5D-73A55C640A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3" y="3013"/>
                  <a:ext cx="39" cy="106"/>
                </a:xfrm>
                <a:custGeom>
                  <a:avLst/>
                  <a:gdLst>
                    <a:gd name="T0" fmla="*/ 1 w 77"/>
                    <a:gd name="T1" fmla="*/ 0 h 214"/>
                    <a:gd name="T2" fmla="*/ 0 w 77"/>
                    <a:gd name="T3" fmla="*/ 0 h 214"/>
                    <a:gd name="T4" fmla="*/ 1 w 77"/>
                    <a:gd name="T5" fmla="*/ 0 h 214"/>
                    <a:gd name="T6" fmla="*/ 1 w 77"/>
                    <a:gd name="T7" fmla="*/ 0 h 214"/>
                    <a:gd name="T8" fmla="*/ 1 w 77"/>
                    <a:gd name="T9" fmla="*/ 0 h 214"/>
                    <a:gd name="T10" fmla="*/ 1 w 77"/>
                    <a:gd name="T11" fmla="*/ 0 h 2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7"/>
                    <a:gd name="T19" fmla="*/ 0 h 214"/>
                    <a:gd name="T20" fmla="*/ 77 w 77"/>
                    <a:gd name="T21" fmla="*/ 214 h 21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7" h="214">
                      <a:moveTo>
                        <a:pt x="66" y="0"/>
                      </a:moveTo>
                      <a:lnTo>
                        <a:pt x="0" y="172"/>
                      </a:lnTo>
                      <a:lnTo>
                        <a:pt x="29" y="214"/>
                      </a:lnTo>
                      <a:lnTo>
                        <a:pt x="77" y="55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4" name="Freeform 87">
                  <a:extLst>
                    <a:ext uri="{FF2B5EF4-FFF2-40B4-BE49-F238E27FC236}">
                      <a16:creationId xmlns:a16="http://schemas.microsoft.com/office/drawing/2014/main" id="{F2F49313-5200-614F-B547-7BCFBAD76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5" y="3125"/>
                  <a:ext cx="30" cy="68"/>
                </a:xfrm>
                <a:custGeom>
                  <a:avLst/>
                  <a:gdLst>
                    <a:gd name="T0" fmla="*/ 1 w 59"/>
                    <a:gd name="T1" fmla="*/ 0 h 136"/>
                    <a:gd name="T2" fmla="*/ 0 w 59"/>
                    <a:gd name="T3" fmla="*/ 1 h 136"/>
                    <a:gd name="T4" fmla="*/ 1 w 59"/>
                    <a:gd name="T5" fmla="*/ 1 h 136"/>
                    <a:gd name="T6" fmla="*/ 1 w 59"/>
                    <a:gd name="T7" fmla="*/ 1 h 136"/>
                    <a:gd name="T8" fmla="*/ 1 w 59"/>
                    <a:gd name="T9" fmla="*/ 0 h 136"/>
                    <a:gd name="T10" fmla="*/ 1 w 59"/>
                    <a:gd name="T11" fmla="*/ 0 h 1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"/>
                    <a:gd name="T19" fmla="*/ 0 h 136"/>
                    <a:gd name="T20" fmla="*/ 59 w 59"/>
                    <a:gd name="T21" fmla="*/ 136 h 1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" h="136">
                      <a:moveTo>
                        <a:pt x="36" y="0"/>
                      </a:moveTo>
                      <a:lnTo>
                        <a:pt x="0" y="95"/>
                      </a:lnTo>
                      <a:lnTo>
                        <a:pt x="29" y="136"/>
                      </a:lnTo>
                      <a:lnTo>
                        <a:pt x="59" y="3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5" name="Freeform 88">
                  <a:extLst>
                    <a:ext uri="{FF2B5EF4-FFF2-40B4-BE49-F238E27FC236}">
                      <a16:creationId xmlns:a16="http://schemas.microsoft.com/office/drawing/2014/main" id="{827F5CA0-6A6F-E453-301A-33CB6C7C53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1" y="2900"/>
                  <a:ext cx="103" cy="119"/>
                </a:xfrm>
                <a:custGeom>
                  <a:avLst/>
                  <a:gdLst>
                    <a:gd name="T0" fmla="*/ 0 w 207"/>
                    <a:gd name="T1" fmla="*/ 0 h 238"/>
                    <a:gd name="T2" fmla="*/ 0 w 207"/>
                    <a:gd name="T3" fmla="*/ 0 h 238"/>
                    <a:gd name="T4" fmla="*/ 0 w 207"/>
                    <a:gd name="T5" fmla="*/ 1 h 238"/>
                    <a:gd name="T6" fmla="*/ 0 w 207"/>
                    <a:gd name="T7" fmla="*/ 1 h 238"/>
                    <a:gd name="T8" fmla="*/ 0 w 207"/>
                    <a:gd name="T9" fmla="*/ 1 h 238"/>
                    <a:gd name="T10" fmla="*/ 0 w 207"/>
                    <a:gd name="T11" fmla="*/ 1 h 238"/>
                    <a:gd name="T12" fmla="*/ 0 w 207"/>
                    <a:gd name="T13" fmla="*/ 0 h 238"/>
                    <a:gd name="T14" fmla="*/ 0 w 207"/>
                    <a:gd name="T15" fmla="*/ 0 h 2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7"/>
                    <a:gd name="T25" fmla="*/ 0 h 238"/>
                    <a:gd name="T26" fmla="*/ 207 w 207"/>
                    <a:gd name="T27" fmla="*/ 238 h 2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7" h="238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207" y="201"/>
                      </a:lnTo>
                      <a:lnTo>
                        <a:pt x="183" y="238"/>
                      </a:lnTo>
                      <a:lnTo>
                        <a:pt x="59" y="52"/>
                      </a:lnTo>
                      <a:lnTo>
                        <a:pt x="7" y="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6" name="Freeform 89">
                  <a:extLst>
                    <a:ext uri="{FF2B5EF4-FFF2-40B4-BE49-F238E27FC236}">
                      <a16:creationId xmlns:a16="http://schemas.microsoft.com/office/drawing/2014/main" id="{A74B2E90-BF9D-EA44-294B-8B2E65C13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3046"/>
                  <a:ext cx="53" cy="77"/>
                </a:xfrm>
                <a:custGeom>
                  <a:avLst/>
                  <a:gdLst>
                    <a:gd name="T0" fmla="*/ 1 w 105"/>
                    <a:gd name="T1" fmla="*/ 0 h 153"/>
                    <a:gd name="T2" fmla="*/ 1 w 105"/>
                    <a:gd name="T3" fmla="*/ 1 h 153"/>
                    <a:gd name="T4" fmla="*/ 1 w 105"/>
                    <a:gd name="T5" fmla="*/ 1 h 153"/>
                    <a:gd name="T6" fmla="*/ 1 w 105"/>
                    <a:gd name="T7" fmla="*/ 1 h 153"/>
                    <a:gd name="T8" fmla="*/ 1 w 105"/>
                    <a:gd name="T9" fmla="*/ 1 h 153"/>
                    <a:gd name="T10" fmla="*/ 0 w 105"/>
                    <a:gd name="T11" fmla="*/ 1 h 153"/>
                    <a:gd name="T12" fmla="*/ 1 w 105"/>
                    <a:gd name="T13" fmla="*/ 0 h 153"/>
                    <a:gd name="T14" fmla="*/ 1 w 105"/>
                    <a:gd name="T15" fmla="*/ 0 h 15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5"/>
                    <a:gd name="T25" fmla="*/ 0 h 153"/>
                    <a:gd name="T26" fmla="*/ 105 w 105"/>
                    <a:gd name="T27" fmla="*/ 153 h 15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5" h="153">
                      <a:moveTo>
                        <a:pt x="6" y="0"/>
                      </a:moveTo>
                      <a:lnTo>
                        <a:pt x="64" y="29"/>
                      </a:lnTo>
                      <a:lnTo>
                        <a:pt x="105" y="99"/>
                      </a:lnTo>
                      <a:lnTo>
                        <a:pt x="82" y="153"/>
                      </a:lnTo>
                      <a:lnTo>
                        <a:pt x="47" y="57"/>
                      </a:lnTo>
                      <a:lnTo>
                        <a:pt x="0" y="4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7" name="Freeform 90">
                  <a:extLst>
                    <a:ext uri="{FF2B5EF4-FFF2-40B4-BE49-F238E27FC236}">
                      <a16:creationId xmlns:a16="http://schemas.microsoft.com/office/drawing/2014/main" id="{E8E5A09D-000E-5DFB-36AB-88B1D24A1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" y="3137"/>
                  <a:ext cx="26" cy="59"/>
                </a:xfrm>
                <a:custGeom>
                  <a:avLst/>
                  <a:gdLst>
                    <a:gd name="T0" fmla="*/ 0 w 53"/>
                    <a:gd name="T1" fmla="*/ 0 h 119"/>
                    <a:gd name="T2" fmla="*/ 0 w 53"/>
                    <a:gd name="T3" fmla="*/ 0 h 119"/>
                    <a:gd name="T4" fmla="*/ 0 w 53"/>
                    <a:gd name="T5" fmla="*/ 0 h 119"/>
                    <a:gd name="T6" fmla="*/ 0 w 53"/>
                    <a:gd name="T7" fmla="*/ 0 h 119"/>
                    <a:gd name="T8" fmla="*/ 0 w 53"/>
                    <a:gd name="T9" fmla="*/ 0 h 119"/>
                    <a:gd name="T10" fmla="*/ 0 w 53"/>
                    <a:gd name="T11" fmla="*/ 0 h 1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119"/>
                    <a:gd name="T20" fmla="*/ 53 w 53"/>
                    <a:gd name="T21" fmla="*/ 119 h 11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119">
                      <a:moveTo>
                        <a:pt x="18" y="0"/>
                      </a:moveTo>
                      <a:lnTo>
                        <a:pt x="53" y="71"/>
                      </a:lnTo>
                      <a:lnTo>
                        <a:pt x="30" y="119"/>
                      </a:lnTo>
                      <a:lnTo>
                        <a:pt x="0" y="3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8" name="Freeform 91">
                  <a:extLst>
                    <a:ext uri="{FF2B5EF4-FFF2-40B4-BE49-F238E27FC236}">
                      <a16:creationId xmlns:a16="http://schemas.microsoft.com/office/drawing/2014/main" id="{38044088-DC9E-EDA7-1A0D-EF66518D9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1" y="3084"/>
                  <a:ext cx="59" cy="494"/>
                </a:xfrm>
                <a:custGeom>
                  <a:avLst/>
                  <a:gdLst>
                    <a:gd name="T0" fmla="*/ 1 w 117"/>
                    <a:gd name="T1" fmla="*/ 0 h 989"/>
                    <a:gd name="T2" fmla="*/ 0 w 117"/>
                    <a:gd name="T3" fmla="*/ 0 h 989"/>
                    <a:gd name="T4" fmla="*/ 1 w 117"/>
                    <a:gd name="T5" fmla="*/ 0 h 989"/>
                    <a:gd name="T6" fmla="*/ 1 w 117"/>
                    <a:gd name="T7" fmla="*/ 0 h 989"/>
                    <a:gd name="T8" fmla="*/ 1 w 117"/>
                    <a:gd name="T9" fmla="*/ 0 h 989"/>
                    <a:gd name="T10" fmla="*/ 1 w 117"/>
                    <a:gd name="T11" fmla="*/ 0 h 989"/>
                    <a:gd name="T12" fmla="*/ 1 w 117"/>
                    <a:gd name="T13" fmla="*/ 0 h 989"/>
                    <a:gd name="T14" fmla="*/ 1 w 117"/>
                    <a:gd name="T15" fmla="*/ 0 h 989"/>
                    <a:gd name="T16" fmla="*/ 1 w 117"/>
                    <a:gd name="T17" fmla="*/ 0 h 989"/>
                    <a:gd name="T18" fmla="*/ 1 w 117"/>
                    <a:gd name="T19" fmla="*/ 0 h 989"/>
                    <a:gd name="T20" fmla="*/ 1 w 117"/>
                    <a:gd name="T21" fmla="*/ 0 h 989"/>
                    <a:gd name="T22" fmla="*/ 1 w 117"/>
                    <a:gd name="T23" fmla="*/ 0 h 989"/>
                    <a:gd name="T24" fmla="*/ 1 w 117"/>
                    <a:gd name="T25" fmla="*/ 0 h 989"/>
                    <a:gd name="T26" fmla="*/ 1 w 117"/>
                    <a:gd name="T27" fmla="*/ 0 h 989"/>
                    <a:gd name="T28" fmla="*/ 1 w 117"/>
                    <a:gd name="T29" fmla="*/ 0 h 989"/>
                    <a:gd name="T30" fmla="*/ 1 w 117"/>
                    <a:gd name="T31" fmla="*/ 0 h 989"/>
                    <a:gd name="T32" fmla="*/ 1 w 117"/>
                    <a:gd name="T33" fmla="*/ 0 h 989"/>
                    <a:gd name="T34" fmla="*/ 1 w 117"/>
                    <a:gd name="T35" fmla="*/ 0 h 98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7"/>
                    <a:gd name="T55" fmla="*/ 0 h 989"/>
                    <a:gd name="T56" fmla="*/ 117 w 117"/>
                    <a:gd name="T57" fmla="*/ 989 h 98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7" h="989">
                      <a:moveTo>
                        <a:pt x="41" y="0"/>
                      </a:moveTo>
                      <a:lnTo>
                        <a:pt x="0" y="231"/>
                      </a:lnTo>
                      <a:lnTo>
                        <a:pt x="41" y="337"/>
                      </a:lnTo>
                      <a:lnTo>
                        <a:pt x="35" y="431"/>
                      </a:lnTo>
                      <a:lnTo>
                        <a:pt x="66" y="526"/>
                      </a:lnTo>
                      <a:lnTo>
                        <a:pt x="18" y="640"/>
                      </a:lnTo>
                      <a:lnTo>
                        <a:pt x="60" y="752"/>
                      </a:lnTo>
                      <a:lnTo>
                        <a:pt x="83" y="989"/>
                      </a:lnTo>
                      <a:lnTo>
                        <a:pt x="117" y="959"/>
                      </a:lnTo>
                      <a:lnTo>
                        <a:pt x="94" y="752"/>
                      </a:lnTo>
                      <a:lnTo>
                        <a:pt x="71" y="628"/>
                      </a:lnTo>
                      <a:lnTo>
                        <a:pt x="112" y="539"/>
                      </a:lnTo>
                      <a:lnTo>
                        <a:pt x="83" y="450"/>
                      </a:lnTo>
                      <a:lnTo>
                        <a:pt x="112" y="325"/>
                      </a:lnTo>
                      <a:lnTo>
                        <a:pt x="41" y="231"/>
                      </a:lnTo>
                      <a:lnTo>
                        <a:pt x="76" y="53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9" name="Freeform 92">
                  <a:extLst>
                    <a:ext uri="{FF2B5EF4-FFF2-40B4-BE49-F238E27FC236}">
                      <a16:creationId xmlns:a16="http://schemas.microsoft.com/office/drawing/2014/main" id="{4D431A56-08C9-37D6-C498-F8C4F5B05A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9" y="3217"/>
                  <a:ext cx="53" cy="288"/>
                </a:xfrm>
                <a:custGeom>
                  <a:avLst/>
                  <a:gdLst>
                    <a:gd name="T0" fmla="*/ 1 w 106"/>
                    <a:gd name="T1" fmla="*/ 0 h 575"/>
                    <a:gd name="T2" fmla="*/ 1 w 106"/>
                    <a:gd name="T3" fmla="*/ 1 h 575"/>
                    <a:gd name="T4" fmla="*/ 1 w 106"/>
                    <a:gd name="T5" fmla="*/ 1 h 575"/>
                    <a:gd name="T6" fmla="*/ 0 w 106"/>
                    <a:gd name="T7" fmla="*/ 1 h 575"/>
                    <a:gd name="T8" fmla="*/ 1 w 106"/>
                    <a:gd name="T9" fmla="*/ 1 h 575"/>
                    <a:gd name="T10" fmla="*/ 1 w 106"/>
                    <a:gd name="T11" fmla="*/ 1 h 575"/>
                    <a:gd name="T12" fmla="*/ 1 w 106"/>
                    <a:gd name="T13" fmla="*/ 1 h 575"/>
                    <a:gd name="T14" fmla="*/ 1 w 106"/>
                    <a:gd name="T15" fmla="*/ 1 h 575"/>
                    <a:gd name="T16" fmla="*/ 1 w 106"/>
                    <a:gd name="T17" fmla="*/ 1 h 575"/>
                    <a:gd name="T18" fmla="*/ 1 w 106"/>
                    <a:gd name="T19" fmla="*/ 1 h 575"/>
                    <a:gd name="T20" fmla="*/ 1 w 106"/>
                    <a:gd name="T21" fmla="*/ 1 h 575"/>
                    <a:gd name="T22" fmla="*/ 1 w 106"/>
                    <a:gd name="T23" fmla="*/ 1 h 575"/>
                    <a:gd name="T24" fmla="*/ 1 w 106"/>
                    <a:gd name="T25" fmla="*/ 0 h 575"/>
                    <a:gd name="T26" fmla="*/ 1 w 106"/>
                    <a:gd name="T27" fmla="*/ 0 h 57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6"/>
                    <a:gd name="T43" fmla="*/ 0 h 575"/>
                    <a:gd name="T44" fmla="*/ 106 w 106"/>
                    <a:gd name="T45" fmla="*/ 575 h 57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6" h="575">
                      <a:moveTo>
                        <a:pt x="53" y="0"/>
                      </a:moveTo>
                      <a:lnTo>
                        <a:pt x="23" y="142"/>
                      </a:lnTo>
                      <a:lnTo>
                        <a:pt x="53" y="326"/>
                      </a:lnTo>
                      <a:lnTo>
                        <a:pt x="0" y="397"/>
                      </a:lnTo>
                      <a:lnTo>
                        <a:pt x="41" y="445"/>
                      </a:lnTo>
                      <a:lnTo>
                        <a:pt x="37" y="575"/>
                      </a:lnTo>
                      <a:lnTo>
                        <a:pt x="78" y="521"/>
                      </a:lnTo>
                      <a:lnTo>
                        <a:pt x="89" y="427"/>
                      </a:lnTo>
                      <a:lnTo>
                        <a:pt x="48" y="390"/>
                      </a:lnTo>
                      <a:lnTo>
                        <a:pt x="106" y="321"/>
                      </a:lnTo>
                      <a:lnTo>
                        <a:pt x="71" y="207"/>
                      </a:lnTo>
                      <a:lnTo>
                        <a:pt x="83" y="36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0" name="Freeform 93">
                  <a:extLst>
                    <a:ext uri="{FF2B5EF4-FFF2-40B4-BE49-F238E27FC236}">
                      <a16:creationId xmlns:a16="http://schemas.microsoft.com/office/drawing/2014/main" id="{338FC7D5-08B2-62FB-1590-E9E74AF48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5" y="3226"/>
                  <a:ext cx="35" cy="263"/>
                </a:xfrm>
                <a:custGeom>
                  <a:avLst/>
                  <a:gdLst>
                    <a:gd name="T0" fmla="*/ 0 w 72"/>
                    <a:gd name="T1" fmla="*/ 1 h 526"/>
                    <a:gd name="T2" fmla="*/ 0 w 72"/>
                    <a:gd name="T3" fmla="*/ 1 h 526"/>
                    <a:gd name="T4" fmla="*/ 0 w 72"/>
                    <a:gd name="T5" fmla="*/ 1 h 526"/>
                    <a:gd name="T6" fmla="*/ 0 w 72"/>
                    <a:gd name="T7" fmla="*/ 1 h 526"/>
                    <a:gd name="T8" fmla="*/ 0 w 72"/>
                    <a:gd name="T9" fmla="*/ 1 h 526"/>
                    <a:gd name="T10" fmla="*/ 0 w 72"/>
                    <a:gd name="T11" fmla="*/ 0 h 526"/>
                    <a:gd name="T12" fmla="*/ 0 w 72"/>
                    <a:gd name="T13" fmla="*/ 1 h 526"/>
                    <a:gd name="T14" fmla="*/ 0 w 72"/>
                    <a:gd name="T15" fmla="*/ 1 h 5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2"/>
                    <a:gd name="T25" fmla="*/ 0 h 526"/>
                    <a:gd name="T26" fmla="*/ 72 w 72"/>
                    <a:gd name="T27" fmla="*/ 526 h 5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2" h="526">
                      <a:moveTo>
                        <a:pt x="30" y="35"/>
                      </a:moveTo>
                      <a:lnTo>
                        <a:pt x="42" y="248"/>
                      </a:lnTo>
                      <a:lnTo>
                        <a:pt x="0" y="462"/>
                      </a:lnTo>
                      <a:lnTo>
                        <a:pt x="25" y="526"/>
                      </a:lnTo>
                      <a:lnTo>
                        <a:pt x="72" y="303"/>
                      </a:lnTo>
                      <a:lnTo>
                        <a:pt x="72" y="0"/>
                      </a:lnTo>
                      <a:lnTo>
                        <a:pt x="30" y="35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1" name="Freeform 94">
                  <a:extLst>
                    <a:ext uri="{FF2B5EF4-FFF2-40B4-BE49-F238E27FC236}">
                      <a16:creationId xmlns:a16="http://schemas.microsoft.com/office/drawing/2014/main" id="{49D528AA-8E5F-51B2-AD06-51AB86276F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1" y="3140"/>
                  <a:ext cx="45" cy="391"/>
                </a:xfrm>
                <a:custGeom>
                  <a:avLst/>
                  <a:gdLst>
                    <a:gd name="T0" fmla="*/ 1 w 89"/>
                    <a:gd name="T1" fmla="*/ 1 h 782"/>
                    <a:gd name="T2" fmla="*/ 1 w 89"/>
                    <a:gd name="T3" fmla="*/ 1 h 782"/>
                    <a:gd name="T4" fmla="*/ 0 w 89"/>
                    <a:gd name="T5" fmla="*/ 1 h 782"/>
                    <a:gd name="T6" fmla="*/ 1 w 89"/>
                    <a:gd name="T7" fmla="*/ 1 h 782"/>
                    <a:gd name="T8" fmla="*/ 1 w 89"/>
                    <a:gd name="T9" fmla="*/ 1 h 782"/>
                    <a:gd name="T10" fmla="*/ 1 w 89"/>
                    <a:gd name="T11" fmla="*/ 1 h 782"/>
                    <a:gd name="T12" fmla="*/ 1 w 89"/>
                    <a:gd name="T13" fmla="*/ 1 h 782"/>
                    <a:gd name="T14" fmla="*/ 1 w 89"/>
                    <a:gd name="T15" fmla="*/ 0 h 782"/>
                    <a:gd name="T16" fmla="*/ 1 w 89"/>
                    <a:gd name="T17" fmla="*/ 1 h 782"/>
                    <a:gd name="T18" fmla="*/ 1 w 89"/>
                    <a:gd name="T19" fmla="*/ 1 h 7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9"/>
                    <a:gd name="T31" fmla="*/ 0 h 782"/>
                    <a:gd name="T32" fmla="*/ 89 w 89"/>
                    <a:gd name="T33" fmla="*/ 782 h 7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9" h="782">
                      <a:moveTo>
                        <a:pt x="59" y="53"/>
                      </a:moveTo>
                      <a:lnTo>
                        <a:pt x="41" y="213"/>
                      </a:lnTo>
                      <a:lnTo>
                        <a:pt x="0" y="303"/>
                      </a:lnTo>
                      <a:lnTo>
                        <a:pt x="25" y="782"/>
                      </a:lnTo>
                      <a:lnTo>
                        <a:pt x="66" y="723"/>
                      </a:lnTo>
                      <a:lnTo>
                        <a:pt x="41" y="314"/>
                      </a:lnTo>
                      <a:lnTo>
                        <a:pt x="89" y="195"/>
                      </a:lnTo>
                      <a:lnTo>
                        <a:pt x="89" y="0"/>
                      </a:lnTo>
                      <a:lnTo>
                        <a:pt x="59" y="53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2" name="Freeform 96">
                  <a:extLst>
                    <a:ext uri="{FF2B5EF4-FFF2-40B4-BE49-F238E27FC236}">
                      <a16:creationId xmlns:a16="http://schemas.microsoft.com/office/drawing/2014/main" id="{F10697E7-1D4F-CB9A-D0D8-8E30CE19F9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1" y="2827"/>
                  <a:ext cx="39" cy="88"/>
                </a:xfrm>
                <a:custGeom>
                  <a:avLst/>
                  <a:gdLst>
                    <a:gd name="T0" fmla="*/ 1 w 78"/>
                    <a:gd name="T1" fmla="*/ 0 h 177"/>
                    <a:gd name="T2" fmla="*/ 0 w 78"/>
                    <a:gd name="T3" fmla="*/ 0 h 177"/>
                    <a:gd name="T4" fmla="*/ 1 w 78"/>
                    <a:gd name="T5" fmla="*/ 0 h 177"/>
                    <a:gd name="T6" fmla="*/ 1 w 78"/>
                    <a:gd name="T7" fmla="*/ 0 h 177"/>
                    <a:gd name="T8" fmla="*/ 1 w 78"/>
                    <a:gd name="T9" fmla="*/ 0 h 177"/>
                    <a:gd name="T10" fmla="*/ 1 w 78"/>
                    <a:gd name="T11" fmla="*/ 0 h 1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8"/>
                    <a:gd name="T19" fmla="*/ 0 h 177"/>
                    <a:gd name="T20" fmla="*/ 78 w 78"/>
                    <a:gd name="T21" fmla="*/ 177 h 1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8" h="177">
                      <a:moveTo>
                        <a:pt x="48" y="0"/>
                      </a:moveTo>
                      <a:lnTo>
                        <a:pt x="0" y="118"/>
                      </a:lnTo>
                      <a:lnTo>
                        <a:pt x="41" y="177"/>
                      </a:lnTo>
                      <a:lnTo>
                        <a:pt x="78" y="35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3" name="Freeform 97">
                  <a:extLst>
                    <a:ext uri="{FF2B5EF4-FFF2-40B4-BE49-F238E27FC236}">
                      <a16:creationId xmlns:a16="http://schemas.microsoft.com/office/drawing/2014/main" id="{54462622-A7FD-24D2-E39F-F78DDB5A8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0" y="2865"/>
                  <a:ext cx="35" cy="213"/>
                </a:xfrm>
                <a:custGeom>
                  <a:avLst/>
                  <a:gdLst>
                    <a:gd name="T0" fmla="*/ 0 w 71"/>
                    <a:gd name="T1" fmla="*/ 0 h 427"/>
                    <a:gd name="T2" fmla="*/ 0 w 71"/>
                    <a:gd name="T3" fmla="*/ 0 h 427"/>
                    <a:gd name="T4" fmla="*/ 0 w 71"/>
                    <a:gd name="T5" fmla="*/ 0 h 427"/>
                    <a:gd name="T6" fmla="*/ 0 w 71"/>
                    <a:gd name="T7" fmla="*/ 0 h 427"/>
                    <a:gd name="T8" fmla="*/ 0 w 71"/>
                    <a:gd name="T9" fmla="*/ 0 h 427"/>
                    <a:gd name="T10" fmla="*/ 0 w 71"/>
                    <a:gd name="T11" fmla="*/ 0 h 427"/>
                    <a:gd name="T12" fmla="*/ 0 w 71"/>
                    <a:gd name="T13" fmla="*/ 0 h 427"/>
                    <a:gd name="T14" fmla="*/ 0 w 71"/>
                    <a:gd name="T15" fmla="*/ 0 h 4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1"/>
                    <a:gd name="T25" fmla="*/ 0 h 427"/>
                    <a:gd name="T26" fmla="*/ 71 w 71"/>
                    <a:gd name="T27" fmla="*/ 427 h 4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1" h="427">
                      <a:moveTo>
                        <a:pt x="0" y="0"/>
                      </a:moveTo>
                      <a:lnTo>
                        <a:pt x="6" y="138"/>
                      </a:lnTo>
                      <a:lnTo>
                        <a:pt x="36" y="427"/>
                      </a:lnTo>
                      <a:lnTo>
                        <a:pt x="71" y="392"/>
                      </a:lnTo>
                      <a:lnTo>
                        <a:pt x="41" y="143"/>
                      </a:lnTo>
                      <a:lnTo>
                        <a:pt x="48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4" name="Freeform 98">
                  <a:extLst>
                    <a:ext uri="{FF2B5EF4-FFF2-40B4-BE49-F238E27FC236}">
                      <a16:creationId xmlns:a16="http://schemas.microsoft.com/office/drawing/2014/main" id="{8FE2C908-E73F-B2E5-6515-2F10E4E306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" y="2913"/>
                  <a:ext cx="32" cy="124"/>
                </a:xfrm>
                <a:custGeom>
                  <a:avLst/>
                  <a:gdLst>
                    <a:gd name="T0" fmla="*/ 0 w 64"/>
                    <a:gd name="T1" fmla="*/ 0 h 248"/>
                    <a:gd name="T2" fmla="*/ 1 w 64"/>
                    <a:gd name="T3" fmla="*/ 1 h 248"/>
                    <a:gd name="T4" fmla="*/ 1 w 64"/>
                    <a:gd name="T5" fmla="*/ 1 h 248"/>
                    <a:gd name="T6" fmla="*/ 1 w 64"/>
                    <a:gd name="T7" fmla="*/ 1 h 248"/>
                    <a:gd name="T8" fmla="*/ 0 w 64"/>
                    <a:gd name="T9" fmla="*/ 0 h 248"/>
                    <a:gd name="T10" fmla="*/ 0 w 64"/>
                    <a:gd name="T11" fmla="*/ 0 h 2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4"/>
                    <a:gd name="T19" fmla="*/ 0 h 248"/>
                    <a:gd name="T20" fmla="*/ 64 w 64"/>
                    <a:gd name="T21" fmla="*/ 248 h 24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4" h="248">
                      <a:moveTo>
                        <a:pt x="0" y="0"/>
                      </a:moveTo>
                      <a:lnTo>
                        <a:pt x="16" y="248"/>
                      </a:lnTo>
                      <a:lnTo>
                        <a:pt x="64" y="248"/>
                      </a:lnTo>
                      <a:lnTo>
                        <a:pt x="41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5" name="Freeform 99">
                  <a:extLst>
                    <a:ext uri="{FF2B5EF4-FFF2-40B4-BE49-F238E27FC236}">
                      <a16:creationId xmlns:a16="http://schemas.microsoft.com/office/drawing/2014/main" id="{DC8ACB64-66DB-FB85-C358-BA0424F07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2" y="2939"/>
                  <a:ext cx="29" cy="98"/>
                </a:xfrm>
                <a:custGeom>
                  <a:avLst/>
                  <a:gdLst>
                    <a:gd name="T0" fmla="*/ 0 w 58"/>
                    <a:gd name="T1" fmla="*/ 1 h 195"/>
                    <a:gd name="T2" fmla="*/ 1 w 58"/>
                    <a:gd name="T3" fmla="*/ 1 h 195"/>
                    <a:gd name="T4" fmla="*/ 0 w 58"/>
                    <a:gd name="T5" fmla="*/ 1 h 195"/>
                    <a:gd name="T6" fmla="*/ 1 w 58"/>
                    <a:gd name="T7" fmla="*/ 1 h 195"/>
                    <a:gd name="T8" fmla="*/ 1 w 58"/>
                    <a:gd name="T9" fmla="*/ 1 h 195"/>
                    <a:gd name="T10" fmla="*/ 1 w 58"/>
                    <a:gd name="T11" fmla="*/ 0 h 195"/>
                    <a:gd name="T12" fmla="*/ 0 w 58"/>
                    <a:gd name="T13" fmla="*/ 1 h 195"/>
                    <a:gd name="T14" fmla="*/ 0 w 58"/>
                    <a:gd name="T15" fmla="*/ 1 h 19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8"/>
                    <a:gd name="T25" fmla="*/ 0 h 195"/>
                    <a:gd name="T26" fmla="*/ 58 w 58"/>
                    <a:gd name="T27" fmla="*/ 195 h 19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8" h="195">
                      <a:moveTo>
                        <a:pt x="0" y="12"/>
                      </a:moveTo>
                      <a:lnTo>
                        <a:pt x="24" y="88"/>
                      </a:lnTo>
                      <a:lnTo>
                        <a:pt x="0" y="195"/>
                      </a:lnTo>
                      <a:lnTo>
                        <a:pt x="42" y="177"/>
                      </a:lnTo>
                      <a:lnTo>
                        <a:pt x="58" y="88"/>
                      </a:lnTo>
                      <a:lnTo>
                        <a:pt x="47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6" name="Freeform 100">
                  <a:extLst>
                    <a:ext uri="{FF2B5EF4-FFF2-40B4-BE49-F238E27FC236}">
                      <a16:creationId xmlns:a16="http://schemas.microsoft.com/office/drawing/2014/main" id="{EDDCBDAC-5AB0-ED78-9C9B-94B1AF5AB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1" y="2947"/>
                  <a:ext cx="36" cy="81"/>
                </a:xfrm>
                <a:custGeom>
                  <a:avLst/>
                  <a:gdLst>
                    <a:gd name="T0" fmla="*/ 0 w 71"/>
                    <a:gd name="T1" fmla="*/ 0 h 160"/>
                    <a:gd name="T2" fmla="*/ 1 w 71"/>
                    <a:gd name="T3" fmla="*/ 1 h 160"/>
                    <a:gd name="T4" fmla="*/ 0 w 71"/>
                    <a:gd name="T5" fmla="*/ 1 h 160"/>
                    <a:gd name="T6" fmla="*/ 1 w 71"/>
                    <a:gd name="T7" fmla="*/ 1 h 160"/>
                    <a:gd name="T8" fmla="*/ 1 w 71"/>
                    <a:gd name="T9" fmla="*/ 1 h 160"/>
                    <a:gd name="T10" fmla="*/ 1 w 71"/>
                    <a:gd name="T11" fmla="*/ 1 h 160"/>
                    <a:gd name="T12" fmla="*/ 0 w 71"/>
                    <a:gd name="T13" fmla="*/ 0 h 160"/>
                    <a:gd name="T14" fmla="*/ 0 w 71"/>
                    <a:gd name="T15" fmla="*/ 0 h 16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1"/>
                    <a:gd name="T25" fmla="*/ 0 h 160"/>
                    <a:gd name="T26" fmla="*/ 71 w 71"/>
                    <a:gd name="T27" fmla="*/ 160 h 16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1" h="160">
                      <a:moveTo>
                        <a:pt x="0" y="0"/>
                      </a:moveTo>
                      <a:lnTo>
                        <a:pt x="23" y="78"/>
                      </a:lnTo>
                      <a:lnTo>
                        <a:pt x="0" y="160"/>
                      </a:lnTo>
                      <a:lnTo>
                        <a:pt x="35" y="160"/>
                      </a:lnTo>
                      <a:lnTo>
                        <a:pt x="71" y="66"/>
                      </a:lnTo>
                      <a:lnTo>
                        <a:pt x="48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DB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7" name="Freeform 101">
                  <a:extLst>
                    <a:ext uri="{FF2B5EF4-FFF2-40B4-BE49-F238E27FC236}">
                      <a16:creationId xmlns:a16="http://schemas.microsoft.com/office/drawing/2014/main" id="{08F054FE-7A67-E255-B398-4817F1DA8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2" y="2469"/>
                  <a:ext cx="379" cy="363"/>
                </a:xfrm>
                <a:custGeom>
                  <a:avLst/>
                  <a:gdLst>
                    <a:gd name="T0" fmla="*/ 1 w 757"/>
                    <a:gd name="T1" fmla="*/ 0 h 728"/>
                    <a:gd name="T2" fmla="*/ 1 w 757"/>
                    <a:gd name="T3" fmla="*/ 0 h 728"/>
                    <a:gd name="T4" fmla="*/ 1 w 757"/>
                    <a:gd name="T5" fmla="*/ 0 h 728"/>
                    <a:gd name="T6" fmla="*/ 1 w 757"/>
                    <a:gd name="T7" fmla="*/ 0 h 728"/>
                    <a:gd name="T8" fmla="*/ 1 w 757"/>
                    <a:gd name="T9" fmla="*/ 0 h 728"/>
                    <a:gd name="T10" fmla="*/ 1 w 757"/>
                    <a:gd name="T11" fmla="*/ 0 h 728"/>
                    <a:gd name="T12" fmla="*/ 1 w 757"/>
                    <a:gd name="T13" fmla="*/ 0 h 728"/>
                    <a:gd name="T14" fmla="*/ 1 w 757"/>
                    <a:gd name="T15" fmla="*/ 0 h 728"/>
                    <a:gd name="T16" fmla="*/ 1 w 757"/>
                    <a:gd name="T17" fmla="*/ 0 h 728"/>
                    <a:gd name="T18" fmla="*/ 1 w 757"/>
                    <a:gd name="T19" fmla="*/ 0 h 728"/>
                    <a:gd name="T20" fmla="*/ 0 w 757"/>
                    <a:gd name="T21" fmla="*/ 0 h 728"/>
                    <a:gd name="T22" fmla="*/ 0 w 757"/>
                    <a:gd name="T23" fmla="*/ 0 h 728"/>
                    <a:gd name="T24" fmla="*/ 1 w 757"/>
                    <a:gd name="T25" fmla="*/ 0 h 728"/>
                    <a:gd name="T26" fmla="*/ 1 w 757"/>
                    <a:gd name="T27" fmla="*/ 0 h 7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57"/>
                    <a:gd name="T43" fmla="*/ 0 h 728"/>
                    <a:gd name="T44" fmla="*/ 757 w 757"/>
                    <a:gd name="T45" fmla="*/ 728 h 7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57" h="728">
                      <a:moveTo>
                        <a:pt x="78" y="0"/>
                      </a:moveTo>
                      <a:lnTo>
                        <a:pt x="509" y="47"/>
                      </a:lnTo>
                      <a:lnTo>
                        <a:pt x="752" y="255"/>
                      </a:lnTo>
                      <a:lnTo>
                        <a:pt x="757" y="478"/>
                      </a:lnTo>
                      <a:lnTo>
                        <a:pt x="716" y="468"/>
                      </a:lnTo>
                      <a:lnTo>
                        <a:pt x="705" y="698"/>
                      </a:lnTo>
                      <a:lnTo>
                        <a:pt x="604" y="728"/>
                      </a:lnTo>
                      <a:lnTo>
                        <a:pt x="207" y="586"/>
                      </a:lnTo>
                      <a:lnTo>
                        <a:pt x="107" y="485"/>
                      </a:lnTo>
                      <a:lnTo>
                        <a:pt x="78" y="313"/>
                      </a:lnTo>
                      <a:lnTo>
                        <a:pt x="0" y="141"/>
                      </a:lnTo>
                      <a:lnTo>
                        <a:pt x="0" y="58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2C2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8" name="Freeform 102">
                  <a:extLst>
                    <a:ext uri="{FF2B5EF4-FFF2-40B4-BE49-F238E27FC236}">
                      <a16:creationId xmlns:a16="http://schemas.microsoft.com/office/drawing/2014/main" id="{0F69E681-E011-D545-C97C-5D080AF85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9" y="2611"/>
                  <a:ext cx="183" cy="150"/>
                </a:xfrm>
                <a:custGeom>
                  <a:avLst/>
                  <a:gdLst>
                    <a:gd name="T0" fmla="*/ 0 w 367"/>
                    <a:gd name="T1" fmla="*/ 0 h 301"/>
                    <a:gd name="T2" fmla="*/ 0 w 367"/>
                    <a:gd name="T3" fmla="*/ 0 h 301"/>
                    <a:gd name="T4" fmla="*/ 0 w 367"/>
                    <a:gd name="T5" fmla="*/ 0 h 301"/>
                    <a:gd name="T6" fmla="*/ 0 w 367"/>
                    <a:gd name="T7" fmla="*/ 0 h 301"/>
                    <a:gd name="T8" fmla="*/ 0 w 367"/>
                    <a:gd name="T9" fmla="*/ 0 h 301"/>
                    <a:gd name="T10" fmla="*/ 0 w 367"/>
                    <a:gd name="T11" fmla="*/ 0 h 301"/>
                    <a:gd name="T12" fmla="*/ 0 w 367"/>
                    <a:gd name="T13" fmla="*/ 0 h 301"/>
                    <a:gd name="T14" fmla="*/ 0 w 367"/>
                    <a:gd name="T15" fmla="*/ 0 h 301"/>
                    <a:gd name="T16" fmla="*/ 0 w 367"/>
                    <a:gd name="T17" fmla="*/ 0 h 301"/>
                    <a:gd name="T18" fmla="*/ 0 w 367"/>
                    <a:gd name="T19" fmla="*/ 0 h 30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67"/>
                    <a:gd name="T31" fmla="*/ 0 h 301"/>
                    <a:gd name="T32" fmla="*/ 367 w 367"/>
                    <a:gd name="T33" fmla="*/ 301 h 30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67" h="301">
                      <a:moveTo>
                        <a:pt x="71" y="0"/>
                      </a:moveTo>
                      <a:lnTo>
                        <a:pt x="13" y="58"/>
                      </a:lnTo>
                      <a:lnTo>
                        <a:pt x="0" y="140"/>
                      </a:lnTo>
                      <a:lnTo>
                        <a:pt x="18" y="183"/>
                      </a:lnTo>
                      <a:lnTo>
                        <a:pt x="113" y="266"/>
                      </a:lnTo>
                      <a:lnTo>
                        <a:pt x="367" y="301"/>
                      </a:lnTo>
                      <a:lnTo>
                        <a:pt x="207" y="158"/>
                      </a:lnTo>
                      <a:lnTo>
                        <a:pt x="138" y="46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FFFA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9" name="Freeform 103">
                  <a:extLst>
                    <a:ext uri="{FF2B5EF4-FFF2-40B4-BE49-F238E27FC236}">
                      <a16:creationId xmlns:a16="http://schemas.microsoft.com/office/drawing/2014/main" id="{DFF0112F-C364-DD5C-E9ED-2ED30263E9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9" y="2456"/>
                  <a:ext cx="352" cy="172"/>
                </a:xfrm>
                <a:custGeom>
                  <a:avLst/>
                  <a:gdLst>
                    <a:gd name="T0" fmla="*/ 1 w 703"/>
                    <a:gd name="T1" fmla="*/ 1 h 344"/>
                    <a:gd name="T2" fmla="*/ 1 w 703"/>
                    <a:gd name="T3" fmla="*/ 1 h 344"/>
                    <a:gd name="T4" fmla="*/ 1 w 703"/>
                    <a:gd name="T5" fmla="*/ 1 h 344"/>
                    <a:gd name="T6" fmla="*/ 1 w 703"/>
                    <a:gd name="T7" fmla="*/ 1 h 344"/>
                    <a:gd name="T8" fmla="*/ 1 w 703"/>
                    <a:gd name="T9" fmla="*/ 1 h 344"/>
                    <a:gd name="T10" fmla="*/ 1 w 703"/>
                    <a:gd name="T11" fmla="*/ 1 h 344"/>
                    <a:gd name="T12" fmla="*/ 0 w 703"/>
                    <a:gd name="T13" fmla="*/ 0 h 344"/>
                    <a:gd name="T14" fmla="*/ 1 w 703"/>
                    <a:gd name="T15" fmla="*/ 1 h 344"/>
                    <a:gd name="T16" fmla="*/ 1 w 703"/>
                    <a:gd name="T17" fmla="*/ 1 h 3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3"/>
                    <a:gd name="T28" fmla="*/ 0 h 344"/>
                    <a:gd name="T29" fmla="*/ 703 w 703"/>
                    <a:gd name="T30" fmla="*/ 344 h 34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3" h="344">
                      <a:moveTo>
                        <a:pt x="118" y="179"/>
                      </a:moveTo>
                      <a:lnTo>
                        <a:pt x="297" y="138"/>
                      </a:lnTo>
                      <a:lnTo>
                        <a:pt x="550" y="344"/>
                      </a:lnTo>
                      <a:lnTo>
                        <a:pt x="669" y="344"/>
                      </a:lnTo>
                      <a:lnTo>
                        <a:pt x="703" y="280"/>
                      </a:lnTo>
                      <a:lnTo>
                        <a:pt x="444" y="72"/>
                      </a:lnTo>
                      <a:lnTo>
                        <a:pt x="0" y="0"/>
                      </a:lnTo>
                      <a:lnTo>
                        <a:pt x="118" y="179"/>
                      </a:lnTo>
                      <a:close/>
                    </a:path>
                  </a:pathLst>
                </a:custGeom>
                <a:solidFill>
                  <a:srgbClr val="BA78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0" name="Freeform 104">
                  <a:extLst>
                    <a:ext uri="{FF2B5EF4-FFF2-40B4-BE49-F238E27FC236}">
                      <a16:creationId xmlns:a16="http://schemas.microsoft.com/office/drawing/2014/main" id="{93EC9DF7-F7FE-7991-EDF0-93B8C2D92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7" y="2675"/>
                  <a:ext cx="62" cy="71"/>
                </a:xfrm>
                <a:custGeom>
                  <a:avLst/>
                  <a:gdLst>
                    <a:gd name="T0" fmla="*/ 0 w 124"/>
                    <a:gd name="T1" fmla="*/ 0 h 142"/>
                    <a:gd name="T2" fmla="*/ 1 w 124"/>
                    <a:gd name="T3" fmla="*/ 1 h 142"/>
                    <a:gd name="T4" fmla="*/ 1 w 124"/>
                    <a:gd name="T5" fmla="*/ 1 h 142"/>
                    <a:gd name="T6" fmla="*/ 1 w 124"/>
                    <a:gd name="T7" fmla="*/ 1 h 142"/>
                    <a:gd name="T8" fmla="*/ 0 w 124"/>
                    <a:gd name="T9" fmla="*/ 0 h 142"/>
                    <a:gd name="T10" fmla="*/ 0 w 124"/>
                    <a:gd name="T11" fmla="*/ 0 h 1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4"/>
                    <a:gd name="T19" fmla="*/ 0 h 142"/>
                    <a:gd name="T20" fmla="*/ 124 w 124"/>
                    <a:gd name="T21" fmla="*/ 142 h 1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4" h="142">
                      <a:moveTo>
                        <a:pt x="0" y="0"/>
                      </a:moveTo>
                      <a:lnTo>
                        <a:pt x="53" y="130"/>
                      </a:lnTo>
                      <a:lnTo>
                        <a:pt x="95" y="142"/>
                      </a:lnTo>
                      <a:lnTo>
                        <a:pt x="124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78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1" name="Freeform 105">
                  <a:extLst>
                    <a:ext uri="{FF2B5EF4-FFF2-40B4-BE49-F238E27FC236}">
                      <a16:creationId xmlns:a16="http://schemas.microsoft.com/office/drawing/2014/main" id="{2DC81CC5-D1FD-44E7-2B7E-D8C683B491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9" y="2928"/>
                  <a:ext cx="81" cy="205"/>
                </a:xfrm>
                <a:custGeom>
                  <a:avLst/>
                  <a:gdLst>
                    <a:gd name="T0" fmla="*/ 1 w 162"/>
                    <a:gd name="T1" fmla="*/ 0 h 412"/>
                    <a:gd name="T2" fmla="*/ 1 w 162"/>
                    <a:gd name="T3" fmla="*/ 0 h 412"/>
                    <a:gd name="T4" fmla="*/ 1 w 162"/>
                    <a:gd name="T5" fmla="*/ 0 h 412"/>
                    <a:gd name="T6" fmla="*/ 1 w 162"/>
                    <a:gd name="T7" fmla="*/ 0 h 412"/>
                    <a:gd name="T8" fmla="*/ 1 w 162"/>
                    <a:gd name="T9" fmla="*/ 0 h 412"/>
                    <a:gd name="T10" fmla="*/ 1 w 162"/>
                    <a:gd name="T11" fmla="*/ 0 h 412"/>
                    <a:gd name="T12" fmla="*/ 1 w 162"/>
                    <a:gd name="T13" fmla="*/ 0 h 412"/>
                    <a:gd name="T14" fmla="*/ 1 w 162"/>
                    <a:gd name="T15" fmla="*/ 0 h 412"/>
                    <a:gd name="T16" fmla="*/ 1 w 162"/>
                    <a:gd name="T17" fmla="*/ 0 h 412"/>
                    <a:gd name="T18" fmla="*/ 1 w 162"/>
                    <a:gd name="T19" fmla="*/ 0 h 412"/>
                    <a:gd name="T20" fmla="*/ 1 w 162"/>
                    <a:gd name="T21" fmla="*/ 0 h 412"/>
                    <a:gd name="T22" fmla="*/ 1 w 162"/>
                    <a:gd name="T23" fmla="*/ 0 h 412"/>
                    <a:gd name="T24" fmla="*/ 1 w 162"/>
                    <a:gd name="T25" fmla="*/ 0 h 412"/>
                    <a:gd name="T26" fmla="*/ 1 w 162"/>
                    <a:gd name="T27" fmla="*/ 0 h 412"/>
                    <a:gd name="T28" fmla="*/ 1 w 162"/>
                    <a:gd name="T29" fmla="*/ 0 h 412"/>
                    <a:gd name="T30" fmla="*/ 0 w 162"/>
                    <a:gd name="T31" fmla="*/ 0 h 412"/>
                    <a:gd name="T32" fmla="*/ 1 w 162"/>
                    <a:gd name="T33" fmla="*/ 0 h 412"/>
                    <a:gd name="T34" fmla="*/ 1 w 162"/>
                    <a:gd name="T35" fmla="*/ 0 h 41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2"/>
                    <a:gd name="T55" fmla="*/ 0 h 412"/>
                    <a:gd name="T56" fmla="*/ 162 w 162"/>
                    <a:gd name="T57" fmla="*/ 412 h 41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2" h="412">
                      <a:moveTo>
                        <a:pt x="20" y="7"/>
                      </a:moveTo>
                      <a:lnTo>
                        <a:pt x="70" y="0"/>
                      </a:lnTo>
                      <a:lnTo>
                        <a:pt x="70" y="43"/>
                      </a:lnTo>
                      <a:lnTo>
                        <a:pt x="101" y="88"/>
                      </a:lnTo>
                      <a:lnTo>
                        <a:pt x="89" y="166"/>
                      </a:lnTo>
                      <a:lnTo>
                        <a:pt x="142" y="166"/>
                      </a:lnTo>
                      <a:lnTo>
                        <a:pt x="108" y="204"/>
                      </a:lnTo>
                      <a:lnTo>
                        <a:pt x="108" y="235"/>
                      </a:lnTo>
                      <a:lnTo>
                        <a:pt x="162" y="273"/>
                      </a:lnTo>
                      <a:lnTo>
                        <a:pt x="146" y="304"/>
                      </a:lnTo>
                      <a:lnTo>
                        <a:pt x="146" y="369"/>
                      </a:lnTo>
                      <a:lnTo>
                        <a:pt x="101" y="412"/>
                      </a:lnTo>
                      <a:lnTo>
                        <a:pt x="96" y="285"/>
                      </a:lnTo>
                      <a:lnTo>
                        <a:pt x="43" y="232"/>
                      </a:lnTo>
                      <a:lnTo>
                        <a:pt x="50" y="142"/>
                      </a:lnTo>
                      <a:lnTo>
                        <a:pt x="0" y="46"/>
                      </a:lnTo>
                      <a:lnTo>
                        <a:pt x="20" y="7"/>
                      </a:lnTo>
                      <a:close/>
                    </a:path>
                  </a:pathLst>
                </a:custGeom>
                <a:solidFill>
                  <a:srgbClr val="BA78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2" name="Freeform 106">
                  <a:extLst>
                    <a:ext uri="{FF2B5EF4-FFF2-40B4-BE49-F238E27FC236}">
                      <a16:creationId xmlns:a16="http://schemas.microsoft.com/office/drawing/2014/main" id="{3E7F87FB-975B-B2C1-2336-0D9ADADD3B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" y="2875"/>
                  <a:ext cx="81" cy="58"/>
                </a:xfrm>
                <a:custGeom>
                  <a:avLst/>
                  <a:gdLst>
                    <a:gd name="T0" fmla="*/ 0 w 163"/>
                    <a:gd name="T1" fmla="*/ 1 h 116"/>
                    <a:gd name="T2" fmla="*/ 0 w 163"/>
                    <a:gd name="T3" fmla="*/ 1 h 116"/>
                    <a:gd name="T4" fmla="*/ 0 w 163"/>
                    <a:gd name="T5" fmla="*/ 0 h 116"/>
                    <a:gd name="T6" fmla="*/ 0 w 163"/>
                    <a:gd name="T7" fmla="*/ 1 h 116"/>
                    <a:gd name="T8" fmla="*/ 0 w 163"/>
                    <a:gd name="T9" fmla="*/ 1 h 116"/>
                    <a:gd name="T10" fmla="*/ 0 w 163"/>
                    <a:gd name="T11" fmla="*/ 1 h 116"/>
                    <a:gd name="T12" fmla="*/ 0 w 163"/>
                    <a:gd name="T13" fmla="*/ 1 h 116"/>
                    <a:gd name="T14" fmla="*/ 0 w 163"/>
                    <a:gd name="T15" fmla="*/ 1 h 1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63"/>
                    <a:gd name="T25" fmla="*/ 0 h 116"/>
                    <a:gd name="T26" fmla="*/ 163 w 163"/>
                    <a:gd name="T27" fmla="*/ 116 h 1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63" h="116">
                      <a:moveTo>
                        <a:pt x="0" y="20"/>
                      </a:moveTo>
                      <a:lnTo>
                        <a:pt x="73" y="8"/>
                      </a:lnTo>
                      <a:lnTo>
                        <a:pt x="120" y="0"/>
                      </a:lnTo>
                      <a:lnTo>
                        <a:pt x="120" y="43"/>
                      </a:lnTo>
                      <a:lnTo>
                        <a:pt x="163" y="116"/>
                      </a:lnTo>
                      <a:lnTo>
                        <a:pt x="53" y="58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BA78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3" name="Freeform 107">
                  <a:extLst>
                    <a:ext uri="{FF2B5EF4-FFF2-40B4-BE49-F238E27FC236}">
                      <a16:creationId xmlns:a16="http://schemas.microsoft.com/office/drawing/2014/main" id="{666E3FF8-CAE1-E5E7-A198-2794899360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" y="2941"/>
                  <a:ext cx="106" cy="44"/>
                </a:xfrm>
                <a:custGeom>
                  <a:avLst/>
                  <a:gdLst>
                    <a:gd name="T0" fmla="*/ 0 w 212"/>
                    <a:gd name="T1" fmla="*/ 0 h 89"/>
                    <a:gd name="T2" fmla="*/ 1 w 212"/>
                    <a:gd name="T3" fmla="*/ 0 h 89"/>
                    <a:gd name="T4" fmla="*/ 1 w 212"/>
                    <a:gd name="T5" fmla="*/ 0 h 89"/>
                    <a:gd name="T6" fmla="*/ 1 w 212"/>
                    <a:gd name="T7" fmla="*/ 0 h 89"/>
                    <a:gd name="T8" fmla="*/ 1 w 212"/>
                    <a:gd name="T9" fmla="*/ 0 h 89"/>
                    <a:gd name="T10" fmla="*/ 1 w 212"/>
                    <a:gd name="T11" fmla="*/ 0 h 89"/>
                    <a:gd name="T12" fmla="*/ 1 w 212"/>
                    <a:gd name="T13" fmla="*/ 0 h 89"/>
                    <a:gd name="T14" fmla="*/ 0 w 212"/>
                    <a:gd name="T15" fmla="*/ 0 h 89"/>
                    <a:gd name="T16" fmla="*/ 0 w 212"/>
                    <a:gd name="T17" fmla="*/ 0 h 8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2"/>
                    <a:gd name="T28" fmla="*/ 0 h 89"/>
                    <a:gd name="T29" fmla="*/ 212 w 212"/>
                    <a:gd name="T30" fmla="*/ 89 h 8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2" h="89">
                      <a:moveTo>
                        <a:pt x="0" y="0"/>
                      </a:moveTo>
                      <a:lnTo>
                        <a:pt x="65" y="43"/>
                      </a:lnTo>
                      <a:lnTo>
                        <a:pt x="134" y="8"/>
                      </a:lnTo>
                      <a:lnTo>
                        <a:pt x="212" y="66"/>
                      </a:lnTo>
                      <a:lnTo>
                        <a:pt x="166" y="84"/>
                      </a:lnTo>
                      <a:lnTo>
                        <a:pt x="62" y="89"/>
                      </a:lnTo>
                      <a:lnTo>
                        <a:pt x="12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78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4" name="Freeform 108">
                  <a:extLst>
                    <a:ext uri="{FF2B5EF4-FFF2-40B4-BE49-F238E27FC236}">
                      <a16:creationId xmlns:a16="http://schemas.microsoft.com/office/drawing/2014/main" id="{3BFFA3D4-BFC0-CBD4-785F-F23BC7D2A2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" y="2977"/>
                  <a:ext cx="81" cy="60"/>
                </a:xfrm>
                <a:custGeom>
                  <a:avLst/>
                  <a:gdLst>
                    <a:gd name="T0" fmla="*/ 0 w 160"/>
                    <a:gd name="T1" fmla="*/ 1 h 119"/>
                    <a:gd name="T2" fmla="*/ 1 w 160"/>
                    <a:gd name="T3" fmla="*/ 1 h 119"/>
                    <a:gd name="T4" fmla="*/ 1 w 160"/>
                    <a:gd name="T5" fmla="*/ 0 h 119"/>
                    <a:gd name="T6" fmla="*/ 1 w 160"/>
                    <a:gd name="T7" fmla="*/ 1 h 119"/>
                    <a:gd name="T8" fmla="*/ 1 w 160"/>
                    <a:gd name="T9" fmla="*/ 1 h 119"/>
                    <a:gd name="T10" fmla="*/ 1 w 160"/>
                    <a:gd name="T11" fmla="*/ 1 h 119"/>
                    <a:gd name="T12" fmla="*/ 0 w 160"/>
                    <a:gd name="T13" fmla="*/ 1 h 119"/>
                    <a:gd name="T14" fmla="*/ 0 w 160"/>
                    <a:gd name="T15" fmla="*/ 1 h 1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60"/>
                    <a:gd name="T25" fmla="*/ 0 h 119"/>
                    <a:gd name="T26" fmla="*/ 160 w 160"/>
                    <a:gd name="T27" fmla="*/ 119 h 1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60" h="119">
                      <a:moveTo>
                        <a:pt x="0" y="58"/>
                      </a:moveTo>
                      <a:lnTo>
                        <a:pt x="87" y="67"/>
                      </a:lnTo>
                      <a:lnTo>
                        <a:pt x="87" y="0"/>
                      </a:lnTo>
                      <a:lnTo>
                        <a:pt x="160" y="40"/>
                      </a:lnTo>
                      <a:lnTo>
                        <a:pt x="145" y="81"/>
                      </a:lnTo>
                      <a:lnTo>
                        <a:pt x="104" y="119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BA78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5" name="Freeform 109">
                  <a:extLst>
                    <a:ext uri="{FF2B5EF4-FFF2-40B4-BE49-F238E27FC236}">
                      <a16:creationId xmlns:a16="http://schemas.microsoft.com/office/drawing/2014/main" id="{67B9ED9E-7251-9CCD-087D-CB1EF8D7AC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0" y="2710"/>
                  <a:ext cx="158" cy="94"/>
                </a:xfrm>
                <a:custGeom>
                  <a:avLst/>
                  <a:gdLst>
                    <a:gd name="T0" fmla="*/ 0 w 315"/>
                    <a:gd name="T1" fmla="*/ 0 h 189"/>
                    <a:gd name="T2" fmla="*/ 1 w 315"/>
                    <a:gd name="T3" fmla="*/ 0 h 189"/>
                    <a:gd name="T4" fmla="*/ 1 w 315"/>
                    <a:gd name="T5" fmla="*/ 0 h 189"/>
                    <a:gd name="T6" fmla="*/ 1 w 315"/>
                    <a:gd name="T7" fmla="*/ 0 h 189"/>
                    <a:gd name="T8" fmla="*/ 0 w 315"/>
                    <a:gd name="T9" fmla="*/ 0 h 189"/>
                    <a:gd name="T10" fmla="*/ 0 w 315"/>
                    <a:gd name="T11" fmla="*/ 0 h 1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5"/>
                    <a:gd name="T19" fmla="*/ 0 h 189"/>
                    <a:gd name="T20" fmla="*/ 315 w 315"/>
                    <a:gd name="T21" fmla="*/ 189 h 1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5" h="189">
                      <a:moveTo>
                        <a:pt x="0" y="0"/>
                      </a:moveTo>
                      <a:lnTo>
                        <a:pt x="92" y="81"/>
                      </a:lnTo>
                      <a:lnTo>
                        <a:pt x="315" y="189"/>
                      </a:lnTo>
                      <a:lnTo>
                        <a:pt x="57" y="1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78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6" name="Freeform 134">
                  <a:extLst>
                    <a:ext uri="{FF2B5EF4-FFF2-40B4-BE49-F238E27FC236}">
                      <a16:creationId xmlns:a16="http://schemas.microsoft.com/office/drawing/2014/main" id="{2498D733-0864-46C9-B034-5C90C15CA0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" y="3945"/>
                  <a:ext cx="317" cy="152"/>
                </a:xfrm>
                <a:custGeom>
                  <a:avLst/>
                  <a:gdLst>
                    <a:gd name="T0" fmla="*/ 1 w 633"/>
                    <a:gd name="T1" fmla="*/ 1 h 303"/>
                    <a:gd name="T2" fmla="*/ 1 w 633"/>
                    <a:gd name="T3" fmla="*/ 1 h 303"/>
                    <a:gd name="T4" fmla="*/ 1 w 633"/>
                    <a:gd name="T5" fmla="*/ 1 h 303"/>
                    <a:gd name="T6" fmla="*/ 1 w 633"/>
                    <a:gd name="T7" fmla="*/ 1 h 303"/>
                    <a:gd name="T8" fmla="*/ 1 w 633"/>
                    <a:gd name="T9" fmla="*/ 1 h 303"/>
                    <a:gd name="T10" fmla="*/ 1 w 633"/>
                    <a:gd name="T11" fmla="*/ 1 h 303"/>
                    <a:gd name="T12" fmla="*/ 1 w 633"/>
                    <a:gd name="T13" fmla="*/ 1 h 303"/>
                    <a:gd name="T14" fmla="*/ 1 w 633"/>
                    <a:gd name="T15" fmla="*/ 0 h 303"/>
                    <a:gd name="T16" fmla="*/ 1 w 633"/>
                    <a:gd name="T17" fmla="*/ 1 h 303"/>
                    <a:gd name="T18" fmla="*/ 0 w 633"/>
                    <a:gd name="T19" fmla="*/ 1 h 303"/>
                    <a:gd name="T20" fmla="*/ 1 w 633"/>
                    <a:gd name="T21" fmla="*/ 1 h 303"/>
                    <a:gd name="T22" fmla="*/ 1 w 633"/>
                    <a:gd name="T23" fmla="*/ 1 h 303"/>
                    <a:gd name="T24" fmla="*/ 1 w 633"/>
                    <a:gd name="T25" fmla="*/ 1 h 303"/>
                    <a:gd name="T26" fmla="*/ 1 w 633"/>
                    <a:gd name="T27" fmla="*/ 1 h 303"/>
                    <a:gd name="T28" fmla="*/ 1 w 633"/>
                    <a:gd name="T29" fmla="*/ 1 h 303"/>
                    <a:gd name="T30" fmla="*/ 1 w 633"/>
                    <a:gd name="T31" fmla="*/ 1 h 303"/>
                    <a:gd name="T32" fmla="*/ 1 w 633"/>
                    <a:gd name="T33" fmla="*/ 1 h 30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633"/>
                    <a:gd name="T52" fmla="*/ 0 h 303"/>
                    <a:gd name="T53" fmla="*/ 633 w 633"/>
                    <a:gd name="T54" fmla="*/ 303 h 30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633" h="303">
                      <a:moveTo>
                        <a:pt x="364" y="134"/>
                      </a:moveTo>
                      <a:lnTo>
                        <a:pt x="149" y="127"/>
                      </a:lnTo>
                      <a:lnTo>
                        <a:pt x="149" y="35"/>
                      </a:lnTo>
                      <a:lnTo>
                        <a:pt x="544" y="78"/>
                      </a:lnTo>
                      <a:lnTo>
                        <a:pt x="577" y="205"/>
                      </a:lnTo>
                      <a:lnTo>
                        <a:pt x="633" y="91"/>
                      </a:lnTo>
                      <a:lnTo>
                        <a:pt x="577" y="50"/>
                      </a:lnTo>
                      <a:lnTo>
                        <a:pt x="107" y="0"/>
                      </a:lnTo>
                      <a:lnTo>
                        <a:pt x="74" y="154"/>
                      </a:lnTo>
                      <a:lnTo>
                        <a:pt x="0" y="246"/>
                      </a:lnTo>
                      <a:lnTo>
                        <a:pt x="8" y="303"/>
                      </a:lnTo>
                      <a:lnTo>
                        <a:pt x="298" y="303"/>
                      </a:lnTo>
                      <a:lnTo>
                        <a:pt x="66" y="260"/>
                      </a:lnTo>
                      <a:lnTo>
                        <a:pt x="140" y="154"/>
                      </a:lnTo>
                      <a:lnTo>
                        <a:pt x="403" y="162"/>
                      </a:lnTo>
                      <a:lnTo>
                        <a:pt x="364" y="1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7" name="Freeform 135">
                  <a:extLst>
                    <a:ext uri="{FF2B5EF4-FFF2-40B4-BE49-F238E27FC236}">
                      <a16:creationId xmlns:a16="http://schemas.microsoft.com/office/drawing/2014/main" id="{84C821DE-CDB8-2092-3114-540162910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0" y="4019"/>
                  <a:ext cx="396" cy="108"/>
                </a:xfrm>
                <a:custGeom>
                  <a:avLst/>
                  <a:gdLst>
                    <a:gd name="T0" fmla="*/ 1 w 792"/>
                    <a:gd name="T1" fmla="*/ 0 h 215"/>
                    <a:gd name="T2" fmla="*/ 1 w 792"/>
                    <a:gd name="T3" fmla="*/ 1 h 215"/>
                    <a:gd name="T4" fmla="*/ 1 w 792"/>
                    <a:gd name="T5" fmla="*/ 1 h 215"/>
                    <a:gd name="T6" fmla="*/ 1 w 792"/>
                    <a:gd name="T7" fmla="*/ 1 h 215"/>
                    <a:gd name="T8" fmla="*/ 1 w 792"/>
                    <a:gd name="T9" fmla="*/ 1 h 215"/>
                    <a:gd name="T10" fmla="*/ 1 w 792"/>
                    <a:gd name="T11" fmla="*/ 1 h 215"/>
                    <a:gd name="T12" fmla="*/ 1 w 792"/>
                    <a:gd name="T13" fmla="*/ 1 h 215"/>
                    <a:gd name="T14" fmla="*/ 1 w 792"/>
                    <a:gd name="T15" fmla="*/ 1 h 215"/>
                    <a:gd name="T16" fmla="*/ 0 w 792"/>
                    <a:gd name="T17" fmla="*/ 1 h 215"/>
                    <a:gd name="T18" fmla="*/ 1 w 792"/>
                    <a:gd name="T19" fmla="*/ 1 h 215"/>
                    <a:gd name="T20" fmla="*/ 1 w 792"/>
                    <a:gd name="T21" fmla="*/ 1 h 215"/>
                    <a:gd name="T22" fmla="*/ 1 w 792"/>
                    <a:gd name="T23" fmla="*/ 1 h 215"/>
                    <a:gd name="T24" fmla="*/ 1 w 792"/>
                    <a:gd name="T25" fmla="*/ 1 h 215"/>
                    <a:gd name="T26" fmla="*/ 1 w 792"/>
                    <a:gd name="T27" fmla="*/ 1 h 215"/>
                    <a:gd name="T28" fmla="*/ 1 w 792"/>
                    <a:gd name="T29" fmla="*/ 0 h 215"/>
                    <a:gd name="T30" fmla="*/ 1 w 792"/>
                    <a:gd name="T31" fmla="*/ 0 h 21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792"/>
                    <a:gd name="T49" fmla="*/ 0 h 215"/>
                    <a:gd name="T50" fmla="*/ 792 w 792"/>
                    <a:gd name="T51" fmla="*/ 215 h 215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792" h="215">
                      <a:moveTo>
                        <a:pt x="132" y="0"/>
                      </a:moveTo>
                      <a:lnTo>
                        <a:pt x="437" y="50"/>
                      </a:lnTo>
                      <a:lnTo>
                        <a:pt x="685" y="28"/>
                      </a:lnTo>
                      <a:lnTo>
                        <a:pt x="792" y="75"/>
                      </a:lnTo>
                      <a:lnTo>
                        <a:pt x="688" y="165"/>
                      </a:lnTo>
                      <a:lnTo>
                        <a:pt x="458" y="215"/>
                      </a:lnTo>
                      <a:lnTo>
                        <a:pt x="223" y="205"/>
                      </a:lnTo>
                      <a:lnTo>
                        <a:pt x="5" y="144"/>
                      </a:lnTo>
                      <a:lnTo>
                        <a:pt x="0" y="99"/>
                      </a:lnTo>
                      <a:lnTo>
                        <a:pt x="182" y="162"/>
                      </a:lnTo>
                      <a:lnTo>
                        <a:pt x="405" y="184"/>
                      </a:lnTo>
                      <a:lnTo>
                        <a:pt x="624" y="149"/>
                      </a:lnTo>
                      <a:lnTo>
                        <a:pt x="713" y="68"/>
                      </a:lnTo>
                      <a:lnTo>
                        <a:pt x="372" y="93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8" name="Freeform 136">
                  <a:extLst>
                    <a:ext uri="{FF2B5EF4-FFF2-40B4-BE49-F238E27FC236}">
                      <a16:creationId xmlns:a16="http://schemas.microsoft.com/office/drawing/2014/main" id="{36686711-8277-4743-C4C3-F14B33F6F6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" y="3019"/>
                  <a:ext cx="664" cy="935"/>
                </a:xfrm>
                <a:custGeom>
                  <a:avLst/>
                  <a:gdLst>
                    <a:gd name="T0" fmla="*/ 0 w 1329"/>
                    <a:gd name="T1" fmla="*/ 1 h 1868"/>
                    <a:gd name="T2" fmla="*/ 0 w 1329"/>
                    <a:gd name="T3" fmla="*/ 1 h 1868"/>
                    <a:gd name="T4" fmla="*/ 0 w 1329"/>
                    <a:gd name="T5" fmla="*/ 1 h 1868"/>
                    <a:gd name="T6" fmla="*/ 0 w 1329"/>
                    <a:gd name="T7" fmla="*/ 1 h 1868"/>
                    <a:gd name="T8" fmla="*/ 0 w 1329"/>
                    <a:gd name="T9" fmla="*/ 1 h 1868"/>
                    <a:gd name="T10" fmla="*/ 0 w 1329"/>
                    <a:gd name="T11" fmla="*/ 1 h 1868"/>
                    <a:gd name="T12" fmla="*/ 0 w 1329"/>
                    <a:gd name="T13" fmla="*/ 1 h 1868"/>
                    <a:gd name="T14" fmla="*/ 0 w 1329"/>
                    <a:gd name="T15" fmla="*/ 1 h 1868"/>
                    <a:gd name="T16" fmla="*/ 0 w 1329"/>
                    <a:gd name="T17" fmla="*/ 1 h 1868"/>
                    <a:gd name="T18" fmla="*/ 0 w 1329"/>
                    <a:gd name="T19" fmla="*/ 1 h 1868"/>
                    <a:gd name="T20" fmla="*/ 0 w 1329"/>
                    <a:gd name="T21" fmla="*/ 1 h 1868"/>
                    <a:gd name="T22" fmla="*/ 0 w 1329"/>
                    <a:gd name="T23" fmla="*/ 1 h 1868"/>
                    <a:gd name="T24" fmla="*/ 0 w 1329"/>
                    <a:gd name="T25" fmla="*/ 1 h 1868"/>
                    <a:gd name="T26" fmla="*/ 0 w 1329"/>
                    <a:gd name="T27" fmla="*/ 1 h 1868"/>
                    <a:gd name="T28" fmla="*/ 0 w 1329"/>
                    <a:gd name="T29" fmla="*/ 1 h 1868"/>
                    <a:gd name="T30" fmla="*/ 0 w 1329"/>
                    <a:gd name="T31" fmla="*/ 1 h 1868"/>
                    <a:gd name="T32" fmla="*/ 0 w 1329"/>
                    <a:gd name="T33" fmla="*/ 0 h 1868"/>
                    <a:gd name="T34" fmla="*/ 0 w 1329"/>
                    <a:gd name="T35" fmla="*/ 1 h 1868"/>
                    <a:gd name="T36" fmla="*/ 0 w 1329"/>
                    <a:gd name="T37" fmla="*/ 1 h 18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29"/>
                    <a:gd name="T58" fmla="*/ 0 h 1868"/>
                    <a:gd name="T59" fmla="*/ 1329 w 1329"/>
                    <a:gd name="T60" fmla="*/ 1868 h 18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29" h="1868">
                      <a:moveTo>
                        <a:pt x="70" y="104"/>
                      </a:moveTo>
                      <a:lnTo>
                        <a:pt x="70" y="593"/>
                      </a:lnTo>
                      <a:lnTo>
                        <a:pt x="0" y="1258"/>
                      </a:lnTo>
                      <a:lnTo>
                        <a:pt x="0" y="1483"/>
                      </a:lnTo>
                      <a:lnTo>
                        <a:pt x="110" y="1839"/>
                      </a:lnTo>
                      <a:lnTo>
                        <a:pt x="358" y="1797"/>
                      </a:lnTo>
                      <a:lnTo>
                        <a:pt x="867" y="1845"/>
                      </a:lnTo>
                      <a:lnTo>
                        <a:pt x="1276" y="1868"/>
                      </a:lnTo>
                      <a:lnTo>
                        <a:pt x="1329" y="1792"/>
                      </a:lnTo>
                      <a:lnTo>
                        <a:pt x="957" y="1811"/>
                      </a:lnTo>
                      <a:lnTo>
                        <a:pt x="417" y="1733"/>
                      </a:lnTo>
                      <a:lnTo>
                        <a:pt x="126" y="1777"/>
                      </a:lnTo>
                      <a:lnTo>
                        <a:pt x="55" y="1420"/>
                      </a:lnTo>
                      <a:lnTo>
                        <a:pt x="55" y="1217"/>
                      </a:lnTo>
                      <a:lnTo>
                        <a:pt x="98" y="671"/>
                      </a:lnTo>
                      <a:lnTo>
                        <a:pt x="126" y="28"/>
                      </a:lnTo>
                      <a:lnTo>
                        <a:pt x="35" y="0"/>
                      </a:lnTo>
                      <a:lnTo>
                        <a:pt x="70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9" name="Freeform 137">
                  <a:extLst>
                    <a:ext uri="{FF2B5EF4-FFF2-40B4-BE49-F238E27FC236}">
                      <a16:creationId xmlns:a16="http://schemas.microsoft.com/office/drawing/2014/main" id="{FAFDBB95-4736-85CE-B4B3-3DBF559DC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" y="2806"/>
                  <a:ext cx="657" cy="850"/>
                </a:xfrm>
                <a:custGeom>
                  <a:avLst/>
                  <a:gdLst>
                    <a:gd name="T0" fmla="*/ 0 w 1315"/>
                    <a:gd name="T1" fmla="*/ 1 h 1700"/>
                    <a:gd name="T2" fmla="*/ 0 w 1315"/>
                    <a:gd name="T3" fmla="*/ 1 h 1700"/>
                    <a:gd name="T4" fmla="*/ 0 w 1315"/>
                    <a:gd name="T5" fmla="*/ 1 h 1700"/>
                    <a:gd name="T6" fmla="*/ 0 w 1315"/>
                    <a:gd name="T7" fmla="*/ 1 h 1700"/>
                    <a:gd name="T8" fmla="*/ 0 w 1315"/>
                    <a:gd name="T9" fmla="*/ 1 h 1700"/>
                    <a:gd name="T10" fmla="*/ 0 w 1315"/>
                    <a:gd name="T11" fmla="*/ 1 h 1700"/>
                    <a:gd name="T12" fmla="*/ 0 w 1315"/>
                    <a:gd name="T13" fmla="*/ 1 h 1700"/>
                    <a:gd name="T14" fmla="*/ 0 w 1315"/>
                    <a:gd name="T15" fmla="*/ 1 h 1700"/>
                    <a:gd name="T16" fmla="*/ 0 w 1315"/>
                    <a:gd name="T17" fmla="*/ 1 h 1700"/>
                    <a:gd name="T18" fmla="*/ 0 w 1315"/>
                    <a:gd name="T19" fmla="*/ 1 h 1700"/>
                    <a:gd name="T20" fmla="*/ 0 w 1315"/>
                    <a:gd name="T21" fmla="*/ 1 h 1700"/>
                    <a:gd name="T22" fmla="*/ 0 w 1315"/>
                    <a:gd name="T23" fmla="*/ 1 h 1700"/>
                    <a:gd name="T24" fmla="*/ 0 w 1315"/>
                    <a:gd name="T25" fmla="*/ 1 h 1700"/>
                    <a:gd name="T26" fmla="*/ 0 w 1315"/>
                    <a:gd name="T27" fmla="*/ 1 h 1700"/>
                    <a:gd name="T28" fmla="*/ 0 w 1315"/>
                    <a:gd name="T29" fmla="*/ 1 h 1700"/>
                    <a:gd name="T30" fmla="*/ 0 w 1315"/>
                    <a:gd name="T31" fmla="*/ 1 h 1700"/>
                    <a:gd name="T32" fmla="*/ 0 w 1315"/>
                    <a:gd name="T33" fmla="*/ 1 h 1700"/>
                    <a:gd name="T34" fmla="*/ 0 w 1315"/>
                    <a:gd name="T35" fmla="*/ 1 h 1700"/>
                    <a:gd name="T36" fmla="*/ 0 w 1315"/>
                    <a:gd name="T37" fmla="*/ 1 h 1700"/>
                    <a:gd name="T38" fmla="*/ 0 w 1315"/>
                    <a:gd name="T39" fmla="*/ 1 h 1700"/>
                    <a:gd name="T40" fmla="*/ 0 w 1315"/>
                    <a:gd name="T41" fmla="*/ 1 h 1700"/>
                    <a:gd name="T42" fmla="*/ 0 w 1315"/>
                    <a:gd name="T43" fmla="*/ 0 h 1700"/>
                    <a:gd name="T44" fmla="*/ 0 w 1315"/>
                    <a:gd name="T45" fmla="*/ 1 h 1700"/>
                    <a:gd name="T46" fmla="*/ 0 w 1315"/>
                    <a:gd name="T47" fmla="*/ 1 h 1700"/>
                    <a:gd name="T48" fmla="*/ 0 w 1315"/>
                    <a:gd name="T49" fmla="*/ 1 h 1700"/>
                    <a:gd name="T50" fmla="*/ 0 w 1315"/>
                    <a:gd name="T51" fmla="*/ 1 h 1700"/>
                    <a:gd name="T52" fmla="*/ 0 w 1315"/>
                    <a:gd name="T53" fmla="*/ 1 h 1700"/>
                    <a:gd name="T54" fmla="*/ 0 w 1315"/>
                    <a:gd name="T55" fmla="*/ 1 h 1700"/>
                    <a:gd name="T56" fmla="*/ 0 w 1315"/>
                    <a:gd name="T57" fmla="*/ 1 h 1700"/>
                    <a:gd name="T58" fmla="*/ 0 w 1315"/>
                    <a:gd name="T59" fmla="*/ 1 h 1700"/>
                    <a:gd name="T60" fmla="*/ 0 w 1315"/>
                    <a:gd name="T61" fmla="*/ 1 h 1700"/>
                    <a:gd name="T62" fmla="*/ 0 w 1315"/>
                    <a:gd name="T63" fmla="*/ 1 h 1700"/>
                    <a:gd name="T64" fmla="*/ 0 w 1315"/>
                    <a:gd name="T65" fmla="*/ 1 h 1700"/>
                    <a:gd name="T66" fmla="*/ 0 w 1315"/>
                    <a:gd name="T67" fmla="*/ 1 h 1700"/>
                    <a:gd name="T68" fmla="*/ 0 w 1315"/>
                    <a:gd name="T69" fmla="*/ 1 h 1700"/>
                    <a:gd name="T70" fmla="*/ 0 w 1315"/>
                    <a:gd name="T71" fmla="*/ 1 h 1700"/>
                    <a:gd name="T72" fmla="*/ 0 w 1315"/>
                    <a:gd name="T73" fmla="*/ 1 h 1700"/>
                    <a:gd name="T74" fmla="*/ 0 w 1315"/>
                    <a:gd name="T75" fmla="*/ 1 h 1700"/>
                    <a:gd name="T76" fmla="*/ 0 w 1315"/>
                    <a:gd name="T77" fmla="*/ 1 h 1700"/>
                    <a:gd name="T78" fmla="*/ 0 w 1315"/>
                    <a:gd name="T79" fmla="*/ 1 h 1700"/>
                    <a:gd name="T80" fmla="*/ 0 w 1315"/>
                    <a:gd name="T81" fmla="*/ 1 h 1700"/>
                    <a:gd name="T82" fmla="*/ 0 w 1315"/>
                    <a:gd name="T83" fmla="*/ 1 h 1700"/>
                    <a:gd name="T84" fmla="*/ 0 w 1315"/>
                    <a:gd name="T85" fmla="*/ 1 h 1700"/>
                    <a:gd name="T86" fmla="*/ 0 w 1315"/>
                    <a:gd name="T87" fmla="*/ 1 h 1700"/>
                    <a:gd name="T88" fmla="*/ 0 w 1315"/>
                    <a:gd name="T89" fmla="*/ 1 h 1700"/>
                    <a:gd name="T90" fmla="*/ 0 w 1315"/>
                    <a:gd name="T91" fmla="*/ 1 h 170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315"/>
                    <a:gd name="T139" fmla="*/ 0 h 1700"/>
                    <a:gd name="T140" fmla="*/ 1315 w 1315"/>
                    <a:gd name="T141" fmla="*/ 1700 h 170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315" h="1700">
                      <a:moveTo>
                        <a:pt x="440" y="314"/>
                      </a:moveTo>
                      <a:lnTo>
                        <a:pt x="451" y="480"/>
                      </a:lnTo>
                      <a:lnTo>
                        <a:pt x="293" y="490"/>
                      </a:lnTo>
                      <a:lnTo>
                        <a:pt x="0" y="481"/>
                      </a:lnTo>
                      <a:lnTo>
                        <a:pt x="299" y="552"/>
                      </a:lnTo>
                      <a:lnTo>
                        <a:pt x="552" y="609"/>
                      </a:lnTo>
                      <a:lnTo>
                        <a:pt x="640" y="792"/>
                      </a:lnTo>
                      <a:lnTo>
                        <a:pt x="600" y="1260"/>
                      </a:lnTo>
                      <a:lnTo>
                        <a:pt x="600" y="1483"/>
                      </a:lnTo>
                      <a:lnTo>
                        <a:pt x="531" y="1672"/>
                      </a:lnTo>
                      <a:lnTo>
                        <a:pt x="600" y="1700"/>
                      </a:lnTo>
                      <a:lnTo>
                        <a:pt x="901" y="1679"/>
                      </a:lnTo>
                      <a:lnTo>
                        <a:pt x="1042" y="1546"/>
                      </a:lnTo>
                      <a:lnTo>
                        <a:pt x="1222" y="1302"/>
                      </a:lnTo>
                      <a:lnTo>
                        <a:pt x="1315" y="1113"/>
                      </a:lnTo>
                      <a:lnTo>
                        <a:pt x="1297" y="941"/>
                      </a:lnTo>
                      <a:lnTo>
                        <a:pt x="1159" y="797"/>
                      </a:lnTo>
                      <a:lnTo>
                        <a:pt x="943" y="539"/>
                      </a:lnTo>
                      <a:lnTo>
                        <a:pt x="860" y="370"/>
                      </a:lnTo>
                      <a:lnTo>
                        <a:pt x="936" y="251"/>
                      </a:lnTo>
                      <a:lnTo>
                        <a:pt x="839" y="202"/>
                      </a:lnTo>
                      <a:lnTo>
                        <a:pt x="873" y="0"/>
                      </a:lnTo>
                      <a:lnTo>
                        <a:pt x="795" y="230"/>
                      </a:lnTo>
                      <a:lnTo>
                        <a:pt x="860" y="280"/>
                      </a:lnTo>
                      <a:lnTo>
                        <a:pt x="804" y="405"/>
                      </a:lnTo>
                      <a:lnTo>
                        <a:pt x="839" y="503"/>
                      </a:lnTo>
                      <a:lnTo>
                        <a:pt x="1027" y="728"/>
                      </a:lnTo>
                      <a:lnTo>
                        <a:pt x="1244" y="1035"/>
                      </a:lnTo>
                      <a:lnTo>
                        <a:pt x="1181" y="1063"/>
                      </a:lnTo>
                      <a:lnTo>
                        <a:pt x="1189" y="1120"/>
                      </a:lnTo>
                      <a:lnTo>
                        <a:pt x="1237" y="1126"/>
                      </a:lnTo>
                      <a:lnTo>
                        <a:pt x="1202" y="1204"/>
                      </a:lnTo>
                      <a:lnTo>
                        <a:pt x="1027" y="1273"/>
                      </a:lnTo>
                      <a:lnTo>
                        <a:pt x="1146" y="1280"/>
                      </a:lnTo>
                      <a:lnTo>
                        <a:pt x="1098" y="1349"/>
                      </a:lnTo>
                      <a:lnTo>
                        <a:pt x="916" y="1596"/>
                      </a:lnTo>
                      <a:lnTo>
                        <a:pt x="804" y="1637"/>
                      </a:lnTo>
                      <a:lnTo>
                        <a:pt x="587" y="1650"/>
                      </a:lnTo>
                      <a:lnTo>
                        <a:pt x="650" y="1455"/>
                      </a:lnTo>
                      <a:lnTo>
                        <a:pt x="650" y="1217"/>
                      </a:lnTo>
                      <a:lnTo>
                        <a:pt x="693" y="1007"/>
                      </a:lnTo>
                      <a:lnTo>
                        <a:pt x="804" y="1189"/>
                      </a:lnTo>
                      <a:lnTo>
                        <a:pt x="776" y="938"/>
                      </a:lnTo>
                      <a:lnTo>
                        <a:pt x="615" y="552"/>
                      </a:lnTo>
                      <a:lnTo>
                        <a:pt x="440" y="3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0" name="Freeform 138">
                  <a:extLst>
                    <a:ext uri="{FF2B5EF4-FFF2-40B4-BE49-F238E27FC236}">
                      <a16:creationId xmlns:a16="http://schemas.microsoft.com/office/drawing/2014/main" id="{1D4291E6-1788-D5A6-4F8E-C08A7A1A6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" y="3639"/>
                  <a:ext cx="248" cy="325"/>
                </a:xfrm>
                <a:custGeom>
                  <a:avLst/>
                  <a:gdLst>
                    <a:gd name="T0" fmla="*/ 1 w 496"/>
                    <a:gd name="T1" fmla="*/ 0 h 650"/>
                    <a:gd name="T2" fmla="*/ 1 w 496"/>
                    <a:gd name="T3" fmla="*/ 1 h 650"/>
                    <a:gd name="T4" fmla="*/ 0 w 496"/>
                    <a:gd name="T5" fmla="*/ 1 h 650"/>
                    <a:gd name="T6" fmla="*/ 1 w 496"/>
                    <a:gd name="T7" fmla="*/ 1 h 650"/>
                    <a:gd name="T8" fmla="*/ 1 w 496"/>
                    <a:gd name="T9" fmla="*/ 1 h 650"/>
                    <a:gd name="T10" fmla="*/ 1 w 496"/>
                    <a:gd name="T11" fmla="*/ 1 h 650"/>
                    <a:gd name="T12" fmla="*/ 1 w 496"/>
                    <a:gd name="T13" fmla="*/ 0 h 650"/>
                    <a:gd name="T14" fmla="*/ 1 w 496"/>
                    <a:gd name="T15" fmla="*/ 0 h 6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96"/>
                    <a:gd name="T25" fmla="*/ 0 h 650"/>
                    <a:gd name="T26" fmla="*/ 496 w 496"/>
                    <a:gd name="T27" fmla="*/ 650 h 6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96" h="650">
                      <a:moveTo>
                        <a:pt x="447" y="0"/>
                      </a:moveTo>
                      <a:lnTo>
                        <a:pt x="223" y="377"/>
                      </a:lnTo>
                      <a:lnTo>
                        <a:pt x="0" y="650"/>
                      </a:lnTo>
                      <a:lnTo>
                        <a:pt x="56" y="644"/>
                      </a:lnTo>
                      <a:lnTo>
                        <a:pt x="399" y="277"/>
                      </a:lnTo>
                      <a:lnTo>
                        <a:pt x="496" y="14"/>
                      </a:lnTo>
                      <a:lnTo>
                        <a:pt x="4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1" name="Freeform 139">
                  <a:extLst>
                    <a:ext uri="{FF2B5EF4-FFF2-40B4-BE49-F238E27FC236}">
                      <a16:creationId xmlns:a16="http://schemas.microsoft.com/office/drawing/2014/main" id="{2F75A0CA-1183-C3DB-6BFB-FAFA10EE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" y="3625"/>
                  <a:ext cx="391" cy="356"/>
                </a:xfrm>
                <a:custGeom>
                  <a:avLst/>
                  <a:gdLst>
                    <a:gd name="T0" fmla="*/ 0 w 783"/>
                    <a:gd name="T1" fmla="*/ 0 h 713"/>
                    <a:gd name="T2" fmla="*/ 0 w 783"/>
                    <a:gd name="T3" fmla="*/ 0 h 713"/>
                    <a:gd name="T4" fmla="*/ 0 w 783"/>
                    <a:gd name="T5" fmla="*/ 0 h 713"/>
                    <a:gd name="T6" fmla="*/ 0 w 783"/>
                    <a:gd name="T7" fmla="*/ 0 h 713"/>
                    <a:gd name="T8" fmla="*/ 0 w 783"/>
                    <a:gd name="T9" fmla="*/ 0 h 713"/>
                    <a:gd name="T10" fmla="*/ 0 w 783"/>
                    <a:gd name="T11" fmla="*/ 0 h 713"/>
                    <a:gd name="T12" fmla="*/ 0 w 783"/>
                    <a:gd name="T13" fmla="*/ 0 h 713"/>
                    <a:gd name="T14" fmla="*/ 0 w 783"/>
                    <a:gd name="T15" fmla="*/ 0 h 713"/>
                    <a:gd name="T16" fmla="*/ 0 w 783"/>
                    <a:gd name="T17" fmla="*/ 0 h 7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3"/>
                    <a:gd name="T28" fmla="*/ 0 h 713"/>
                    <a:gd name="T29" fmla="*/ 783 w 783"/>
                    <a:gd name="T30" fmla="*/ 713 h 71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3" h="713">
                      <a:moveTo>
                        <a:pt x="783" y="0"/>
                      </a:moveTo>
                      <a:lnTo>
                        <a:pt x="510" y="329"/>
                      </a:lnTo>
                      <a:lnTo>
                        <a:pt x="238" y="587"/>
                      </a:lnTo>
                      <a:lnTo>
                        <a:pt x="0" y="713"/>
                      </a:lnTo>
                      <a:lnTo>
                        <a:pt x="189" y="658"/>
                      </a:lnTo>
                      <a:lnTo>
                        <a:pt x="419" y="518"/>
                      </a:lnTo>
                      <a:lnTo>
                        <a:pt x="700" y="245"/>
                      </a:lnTo>
                      <a:lnTo>
                        <a:pt x="7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2" name="Freeform 140">
                  <a:extLst>
                    <a:ext uri="{FF2B5EF4-FFF2-40B4-BE49-F238E27FC236}">
                      <a16:creationId xmlns:a16="http://schemas.microsoft.com/office/drawing/2014/main" id="{E47A6D25-7A5F-2125-5CC2-0458B5EC3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7" y="3423"/>
                  <a:ext cx="231" cy="567"/>
                </a:xfrm>
                <a:custGeom>
                  <a:avLst/>
                  <a:gdLst>
                    <a:gd name="T0" fmla="*/ 0 w 461"/>
                    <a:gd name="T1" fmla="*/ 0 h 1134"/>
                    <a:gd name="T2" fmla="*/ 1 w 461"/>
                    <a:gd name="T3" fmla="*/ 1 h 1134"/>
                    <a:gd name="T4" fmla="*/ 1 w 461"/>
                    <a:gd name="T5" fmla="*/ 1 h 1134"/>
                    <a:gd name="T6" fmla="*/ 1 w 461"/>
                    <a:gd name="T7" fmla="*/ 1 h 1134"/>
                    <a:gd name="T8" fmla="*/ 1 w 461"/>
                    <a:gd name="T9" fmla="*/ 1 h 1134"/>
                    <a:gd name="T10" fmla="*/ 1 w 461"/>
                    <a:gd name="T11" fmla="*/ 1 h 1134"/>
                    <a:gd name="T12" fmla="*/ 1 w 461"/>
                    <a:gd name="T13" fmla="*/ 1 h 1134"/>
                    <a:gd name="T14" fmla="*/ 1 w 461"/>
                    <a:gd name="T15" fmla="*/ 1 h 1134"/>
                    <a:gd name="T16" fmla="*/ 0 w 461"/>
                    <a:gd name="T17" fmla="*/ 0 h 1134"/>
                    <a:gd name="T18" fmla="*/ 0 w 461"/>
                    <a:gd name="T19" fmla="*/ 0 h 11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1"/>
                    <a:gd name="T31" fmla="*/ 0 h 1134"/>
                    <a:gd name="T32" fmla="*/ 461 w 461"/>
                    <a:gd name="T33" fmla="*/ 1134 h 11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1" h="1134">
                      <a:moveTo>
                        <a:pt x="0" y="0"/>
                      </a:moveTo>
                      <a:lnTo>
                        <a:pt x="420" y="554"/>
                      </a:lnTo>
                      <a:lnTo>
                        <a:pt x="461" y="658"/>
                      </a:lnTo>
                      <a:lnTo>
                        <a:pt x="314" y="1134"/>
                      </a:lnTo>
                      <a:lnTo>
                        <a:pt x="195" y="1126"/>
                      </a:lnTo>
                      <a:lnTo>
                        <a:pt x="342" y="734"/>
                      </a:lnTo>
                      <a:lnTo>
                        <a:pt x="398" y="686"/>
                      </a:lnTo>
                      <a:lnTo>
                        <a:pt x="76" y="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3" name="Freeform 141">
                  <a:extLst>
                    <a:ext uri="{FF2B5EF4-FFF2-40B4-BE49-F238E27FC236}">
                      <a16:creationId xmlns:a16="http://schemas.microsoft.com/office/drawing/2014/main" id="{E505445C-C51D-617D-15F1-3F6A70499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6" y="3735"/>
                  <a:ext cx="74" cy="248"/>
                </a:xfrm>
                <a:custGeom>
                  <a:avLst/>
                  <a:gdLst>
                    <a:gd name="T0" fmla="*/ 0 w 147"/>
                    <a:gd name="T1" fmla="*/ 0 h 496"/>
                    <a:gd name="T2" fmla="*/ 1 w 147"/>
                    <a:gd name="T3" fmla="*/ 1 h 496"/>
                    <a:gd name="T4" fmla="*/ 1 w 147"/>
                    <a:gd name="T5" fmla="*/ 1 h 496"/>
                    <a:gd name="T6" fmla="*/ 1 w 147"/>
                    <a:gd name="T7" fmla="*/ 1 h 496"/>
                    <a:gd name="T8" fmla="*/ 0 w 147"/>
                    <a:gd name="T9" fmla="*/ 0 h 496"/>
                    <a:gd name="T10" fmla="*/ 0 w 147"/>
                    <a:gd name="T11" fmla="*/ 0 h 49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7"/>
                    <a:gd name="T19" fmla="*/ 0 h 496"/>
                    <a:gd name="T20" fmla="*/ 147 w 147"/>
                    <a:gd name="T21" fmla="*/ 496 h 49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7" h="496">
                      <a:moveTo>
                        <a:pt x="0" y="0"/>
                      </a:moveTo>
                      <a:lnTo>
                        <a:pt x="97" y="280"/>
                      </a:lnTo>
                      <a:lnTo>
                        <a:pt x="147" y="496"/>
                      </a:lnTo>
                      <a:lnTo>
                        <a:pt x="69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4" name="Freeform 142">
                  <a:extLst>
                    <a:ext uri="{FF2B5EF4-FFF2-40B4-BE49-F238E27FC236}">
                      <a16:creationId xmlns:a16="http://schemas.microsoft.com/office/drawing/2014/main" id="{7D106F3E-C94E-B9EE-19A0-2024AE6EC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6" y="3965"/>
                  <a:ext cx="273" cy="85"/>
                </a:xfrm>
                <a:custGeom>
                  <a:avLst/>
                  <a:gdLst>
                    <a:gd name="T0" fmla="*/ 1 w 546"/>
                    <a:gd name="T1" fmla="*/ 0 h 168"/>
                    <a:gd name="T2" fmla="*/ 0 w 546"/>
                    <a:gd name="T3" fmla="*/ 1 h 168"/>
                    <a:gd name="T4" fmla="*/ 1 w 546"/>
                    <a:gd name="T5" fmla="*/ 1 h 168"/>
                    <a:gd name="T6" fmla="*/ 1 w 546"/>
                    <a:gd name="T7" fmla="*/ 1 h 168"/>
                    <a:gd name="T8" fmla="*/ 1 w 546"/>
                    <a:gd name="T9" fmla="*/ 1 h 168"/>
                    <a:gd name="T10" fmla="*/ 1 w 546"/>
                    <a:gd name="T11" fmla="*/ 1 h 168"/>
                    <a:gd name="T12" fmla="*/ 1 w 546"/>
                    <a:gd name="T13" fmla="*/ 1 h 168"/>
                    <a:gd name="T14" fmla="*/ 1 w 546"/>
                    <a:gd name="T15" fmla="*/ 1 h 168"/>
                    <a:gd name="T16" fmla="*/ 1 w 546"/>
                    <a:gd name="T17" fmla="*/ 1 h 168"/>
                    <a:gd name="T18" fmla="*/ 1 w 546"/>
                    <a:gd name="T19" fmla="*/ 1 h 168"/>
                    <a:gd name="T20" fmla="*/ 1 w 546"/>
                    <a:gd name="T21" fmla="*/ 0 h 168"/>
                    <a:gd name="T22" fmla="*/ 1 w 546"/>
                    <a:gd name="T23" fmla="*/ 0 h 16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46"/>
                    <a:gd name="T37" fmla="*/ 0 h 168"/>
                    <a:gd name="T38" fmla="*/ 546 w 546"/>
                    <a:gd name="T39" fmla="*/ 168 h 16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46" h="168">
                      <a:moveTo>
                        <a:pt x="112" y="0"/>
                      </a:moveTo>
                      <a:lnTo>
                        <a:pt x="0" y="21"/>
                      </a:lnTo>
                      <a:lnTo>
                        <a:pt x="13" y="153"/>
                      </a:lnTo>
                      <a:lnTo>
                        <a:pt x="364" y="160"/>
                      </a:lnTo>
                      <a:lnTo>
                        <a:pt x="34" y="134"/>
                      </a:lnTo>
                      <a:lnTo>
                        <a:pt x="56" y="56"/>
                      </a:lnTo>
                      <a:lnTo>
                        <a:pt x="503" y="49"/>
                      </a:lnTo>
                      <a:lnTo>
                        <a:pt x="503" y="168"/>
                      </a:lnTo>
                      <a:lnTo>
                        <a:pt x="539" y="168"/>
                      </a:lnTo>
                      <a:lnTo>
                        <a:pt x="546" y="3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5" name="Freeform 143">
                  <a:extLst>
                    <a:ext uri="{FF2B5EF4-FFF2-40B4-BE49-F238E27FC236}">
                      <a16:creationId xmlns:a16="http://schemas.microsoft.com/office/drawing/2014/main" id="{8908AE4F-0BC0-BE6C-D130-3E5EF1B64C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0" y="4023"/>
                  <a:ext cx="495" cy="104"/>
                </a:xfrm>
                <a:custGeom>
                  <a:avLst/>
                  <a:gdLst>
                    <a:gd name="T0" fmla="*/ 1 w 989"/>
                    <a:gd name="T1" fmla="*/ 1 h 207"/>
                    <a:gd name="T2" fmla="*/ 0 w 989"/>
                    <a:gd name="T3" fmla="*/ 1 h 207"/>
                    <a:gd name="T4" fmla="*/ 1 w 989"/>
                    <a:gd name="T5" fmla="*/ 1 h 207"/>
                    <a:gd name="T6" fmla="*/ 1 w 989"/>
                    <a:gd name="T7" fmla="*/ 1 h 207"/>
                    <a:gd name="T8" fmla="*/ 1 w 989"/>
                    <a:gd name="T9" fmla="*/ 1 h 207"/>
                    <a:gd name="T10" fmla="*/ 1 w 989"/>
                    <a:gd name="T11" fmla="*/ 1 h 207"/>
                    <a:gd name="T12" fmla="*/ 1 w 989"/>
                    <a:gd name="T13" fmla="*/ 1 h 207"/>
                    <a:gd name="T14" fmla="*/ 1 w 989"/>
                    <a:gd name="T15" fmla="*/ 1 h 207"/>
                    <a:gd name="T16" fmla="*/ 1 w 989"/>
                    <a:gd name="T17" fmla="*/ 1 h 207"/>
                    <a:gd name="T18" fmla="*/ 1 w 989"/>
                    <a:gd name="T19" fmla="*/ 0 h 207"/>
                    <a:gd name="T20" fmla="*/ 1 w 989"/>
                    <a:gd name="T21" fmla="*/ 1 h 207"/>
                    <a:gd name="T22" fmla="*/ 1 w 989"/>
                    <a:gd name="T23" fmla="*/ 1 h 207"/>
                    <a:gd name="T24" fmla="*/ 1 w 989"/>
                    <a:gd name="T25" fmla="*/ 1 h 207"/>
                    <a:gd name="T26" fmla="*/ 1 w 989"/>
                    <a:gd name="T27" fmla="*/ 1 h 207"/>
                    <a:gd name="T28" fmla="*/ 1 w 989"/>
                    <a:gd name="T29" fmla="*/ 1 h 207"/>
                    <a:gd name="T30" fmla="*/ 1 w 989"/>
                    <a:gd name="T31" fmla="*/ 1 h 207"/>
                    <a:gd name="T32" fmla="*/ 1 w 989"/>
                    <a:gd name="T33" fmla="*/ 1 h 207"/>
                    <a:gd name="T34" fmla="*/ 1 w 989"/>
                    <a:gd name="T35" fmla="*/ 1 h 207"/>
                    <a:gd name="T36" fmla="*/ 1 w 989"/>
                    <a:gd name="T37" fmla="*/ 1 h 207"/>
                    <a:gd name="T38" fmla="*/ 1 w 989"/>
                    <a:gd name="T39" fmla="*/ 1 h 207"/>
                    <a:gd name="T40" fmla="*/ 1 w 989"/>
                    <a:gd name="T41" fmla="*/ 1 h 207"/>
                    <a:gd name="T42" fmla="*/ 1 w 989"/>
                    <a:gd name="T43" fmla="*/ 1 h 207"/>
                    <a:gd name="T44" fmla="*/ 1 w 989"/>
                    <a:gd name="T45" fmla="*/ 1 h 207"/>
                    <a:gd name="T46" fmla="*/ 1 w 989"/>
                    <a:gd name="T47" fmla="*/ 1 h 20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989"/>
                    <a:gd name="T73" fmla="*/ 0 h 207"/>
                    <a:gd name="T74" fmla="*/ 989 w 989"/>
                    <a:gd name="T75" fmla="*/ 207 h 207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989" h="207">
                      <a:moveTo>
                        <a:pt x="10" y="38"/>
                      </a:moveTo>
                      <a:lnTo>
                        <a:pt x="0" y="166"/>
                      </a:lnTo>
                      <a:lnTo>
                        <a:pt x="269" y="186"/>
                      </a:lnTo>
                      <a:lnTo>
                        <a:pt x="286" y="141"/>
                      </a:lnTo>
                      <a:lnTo>
                        <a:pt x="427" y="204"/>
                      </a:lnTo>
                      <a:lnTo>
                        <a:pt x="556" y="207"/>
                      </a:lnTo>
                      <a:lnTo>
                        <a:pt x="825" y="186"/>
                      </a:lnTo>
                      <a:lnTo>
                        <a:pt x="974" y="98"/>
                      </a:lnTo>
                      <a:lnTo>
                        <a:pt x="989" y="50"/>
                      </a:lnTo>
                      <a:lnTo>
                        <a:pt x="933" y="0"/>
                      </a:lnTo>
                      <a:lnTo>
                        <a:pt x="853" y="14"/>
                      </a:lnTo>
                      <a:lnTo>
                        <a:pt x="653" y="57"/>
                      </a:lnTo>
                      <a:lnTo>
                        <a:pt x="420" y="38"/>
                      </a:lnTo>
                      <a:lnTo>
                        <a:pt x="559" y="81"/>
                      </a:lnTo>
                      <a:lnTo>
                        <a:pt x="741" y="95"/>
                      </a:lnTo>
                      <a:lnTo>
                        <a:pt x="910" y="50"/>
                      </a:lnTo>
                      <a:lnTo>
                        <a:pt x="860" y="119"/>
                      </a:lnTo>
                      <a:lnTo>
                        <a:pt x="769" y="167"/>
                      </a:lnTo>
                      <a:lnTo>
                        <a:pt x="556" y="167"/>
                      </a:lnTo>
                      <a:lnTo>
                        <a:pt x="213" y="101"/>
                      </a:lnTo>
                      <a:lnTo>
                        <a:pt x="241" y="161"/>
                      </a:lnTo>
                      <a:lnTo>
                        <a:pt x="31" y="144"/>
                      </a:lnTo>
                      <a:lnTo>
                        <a:pt x="1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6" name="Freeform 144">
                  <a:extLst>
                    <a:ext uri="{FF2B5EF4-FFF2-40B4-BE49-F238E27FC236}">
                      <a16:creationId xmlns:a16="http://schemas.microsoft.com/office/drawing/2014/main" id="{9BDDA5A6-C9FA-A2AD-7570-FC51CE437E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6" y="2448"/>
                  <a:ext cx="207" cy="254"/>
                </a:xfrm>
                <a:custGeom>
                  <a:avLst/>
                  <a:gdLst>
                    <a:gd name="T0" fmla="*/ 1 w 414"/>
                    <a:gd name="T1" fmla="*/ 1 h 508"/>
                    <a:gd name="T2" fmla="*/ 1 w 414"/>
                    <a:gd name="T3" fmla="*/ 1 h 508"/>
                    <a:gd name="T4" fmla="*/ 1 w 414"/>
                    <a:gd name="T5" fmla="*/ 1 h 508"/>
                    <a:gd name="T6" fmla="*/ 1 w 414"/>
                    <a:gd name="T7" fmla="*/ 1 h 508"/>
                    <a:gd name="T8" fmla="*/ 1 w 414"/>
                    <a:gd name="T9" fmla="*/ 1 h 508"/>
                    <a:gd name="T10" fmla="*/ 1 w 414"/>
                    <a:gd name="T11" fmla="*/ 1 h 508"/>
                    <a:gd name="T12" fmla="*/ 1 w 414"/>
                    <a:gd name="T13" fmla="*/ 1 h 508"/>
                    <a:gd name="T14" fmla="*/ 1 w 414"/>
                    <a:gd name="T15" fmla="*/ 1 h 508"/>
                    <a:gd name="T16" fmla="*/ 1 w 414"/>
                    <a:gd name="T17" fmla="*/ 1 h 508"/>
                    <a:gd name="T18" fmla="*/ 1 w 414"/>
                    <a:gd name="T19" fmla="*/ 1 h 508"/>
                    <a:gd name="T20" fmla="*/ 1 w 414"/>
                    <a:gd name="T21" fmla="*/ 1 h 508"/>
                    <a:gd name="T22" fmla="*/ 1 w 414"/>
                    <a:gd name="T23" fmla="*/ 1 h 508"/>
                    <a:gd name="T24" fmla="*/ 1 w 414"/>
                    <a:gd name="T25" fmla="*/ 0 h 508"/>
                    <a:gd name="T26" fmla="*/ 1 w 414"/>
                    <a:gd name="T27" fmla="*/ 1 h 508"/>
                    <a:gd name="T28" fmla="*/ 0 w 414"/>
                    <a:gd name="T29" fmla="*/ 1 h 508"/>
                    <a:gd name="T30" fmla="*/ 1 w 414"/>
                    <a:gd name="T31" fmla="*/ 1 h 508"/>
                    <a:gd name="T32" fmla="*/ 1 w 414"/>
                    <a:gd name="T33" fmla="*/ 1 h 508"/>
                    <a:gd name="T34" fmla="*/ 1 w 414"/>
                    <a:gd name="T35" fmla="*/ 1 h 508"/>
                    <a:gd name="T36" fmla="*/ 1 w 414"/>
                    <a:gd name="T37" fmla="*/ 1 h 508"/>
                    <a:gd name="T38" fmla="*/ 1 w 414"/>
                    <a:gd name="T39" fmla="*/ 1 h 508"/>
                    <a:gd name="T40" fmla="*/ 1 w 414"/>
                    <a:gd name="T41" fmla="*/ 1 h 508"/>
                    <a:gd name="T42" fmla="*/ 1 w 414"/>
                    <a:gd name="T43" fmla="*/ 1 h 5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14"/>
                    <a:gd name="T67" fmla="*/ 0 h 508"/>
                    <a:gd name="T68" fmla="*/ 414 w 414"/>
                    <a:gd name="T69" fmla="*/ 508 h 5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14" h="508">
                      <a:moveTo>
                        <a:pt x="96" y="314"/>
                      </a:moveTo>
                      <a:lnTo>
                        <a:pt x="35" y="205"/>
                      </a:lnTo>
                      <a:lnTo>
                        <a:pt x="32" y="132"/>
                      </a:lnTo>
                      <a:lnTo>
                        <a:pt x="96" y="81"/>
                      </a:lnTo>
                      <a:lnTo>
                        <a:pt x="139" y="73"/>
                      </a:lnTo>
                      <a:lnTo>
                        <a:pt x="204" y="117"/>
                      </a:lnTo>
                      <a:lnTo>
                        <a:pt x="217" y="157"/>
                      </a:lnTo>
                      <a:lnTo>
                        <a:pt x="192" y="222"/>
                      </a:lnTo>
                      <a:lnTo>
                        <a:pt x="285" y="225"/>
                      </a:lnTo>
                      <a:lnTo>
                        <a:pt x="293" y="169"/>
                      </a:lnTo>
                      <a:lnTo>
                        <a:pt x="329" y="104"/>
                      </a:lnTo>
                      <a:lnTo>
                        <a:pt x="414" y="73"/>
                      </a:lnTo>
                      <a:lnTo>
                        <a:pt x="48" y="0"/>
                      </a:lnTo>
                      <a:lnTo>
                        <a:pt x="4" y="93"/>
                      </a:lnTo>
                      <a:lnTo>
                        <a:pt x="0" y="197"/>
                      </a:lnTo>
                      <a:lnTo>
                        <a:pt x="32" y="250"/>
                      </a:lnTo>
                      <a:lnTo>
                        <a:pt x="71" y="319"/>
                      </a:lnTo>
                      <a:lnTo>
                        <a:pt x="119" y="508"/>
                      </a:lnTo>
                      <a:lnTo>
                        <a:pt x="113" y="370"/>
                      </a:lnTo>
                      <a:lnTo>
                        <a:pt x="144" y="309"/>
                      </a:lnTo>
                      <a:lnTo>
                        <a:pt x="96" y="3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7" name="Freeform 145">
                  <a:extLst>
                    <a:ext uri="{FF2B5EF4-FFF2-40B4-BE49-F238E27FC236}">
                      <a16:creationId xmlns:a16="http://schemas.microsoft.com/office/drawing/2014/main" id="{978EA220-1217-12AC-A034-5DA4542E5E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" y="2575"/>
                  <a:ext cx="70" cy="85"/>
                </a:xfrm>
                <a:custGeom>
                  <a:avLst/>
                  <a:gdLst>
                    <a:gd name="T0" fmla="*/ 0 w 141"/>
                    <a:gd name="T1" fmla="*/ 0 h 168"/>
                    <a:gd name="T2" fmla="*/ 0 w 141"/>
                    <a:gd name="T3" fmla="*/ 1 h 168"/>
                    <a:gd name="T4" fmla="*/ 0 w 141"/>
                    <a:gd name="T5" fmla="*/ 1 h 168"/>
                    <a:gd name="T6" fmla="*/ 0 w 141"/>
                    <a:gd name="T7" fmla="*/ 1 h 168"/>
                    <a:gd name="T8" fmla="*/ 0 w 141"/>
                    <a:gd name="T9" fmla="*/ 1 h 168"/>
                    <a:gd name="T10" fmla="*/ 0 w 141"/>
                    <a:gd name="T11" fmla="*/ 1 h 168"/>
                    <a:gd name="T12" fmla="*/ 0 w 141"/>
                    <a:gd name="T13" fmla="*/ 1 h 168"/>
                    <a:gd name="T14" fmla="*/ 0 w 141"/>
                    <a:gd name="T15" fmla="*/ 0 h 168"/>
                    <a:gd name="T16" fmla="*/ 0 w 141"/>
                    <a:gd name="T17" fmla="*/ 0 h 16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1"/>
                    <a:gd name="T28" fmla="*/ 0 h 168"/>
                    <a:gd name="T29" fmla="*/ 141 w 141"/>
                    <a:gd name="T30" fmla="*/ 168 h 16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1" h="168">
                      <a:moveTo>
                        <a:pt x="93" y="0"/>
                      </a:moveTo>
                      <a:lnTo>
                        <a:pt x="28" y="39"/>
                      </a:lnTo>
                      <a:lnTo>
                        <a:pt x="0" y="112"/>
                      </a:lnTo>
                      <a:lnTo>
                        <a:pt x="15" y="168"/>
                      </a:lnTo>
                      <a:lnTo>
                        <a:pt x="40" y="64"/>
                      </a:lnTo>
                      <a:lnTo>
                        <a:pt x="85" y="31"/>
                      </a:lnTo>
                      <a:lnTo>
                        <a:pt x="141" y="6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8" name="Freeform 146">
                  <a:extLst>
                    <a:ext uri="{FF2B5EF4-FFF2-40B4-BE49-F238E27FC236}">
                      <a16:creationId xmlns:a16="http://schemas.microsoft.com/office/drawing/2014/main" id="{7B8B5E2C-32CD-7E37-4E9B-607D28FC4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5" y="2609"/>
                  <a:ext cx="239" cy="159"/>
                </a:xfrm>
                <a:custGeom>
                  <a:avLst/>
                  <a:gdLst>
                    <a:gd name="T0" fmla="*/ 1 w 478"/>
                    <a:gd name="T1" fmla="*/ 1 h 318"/>
                    <a:gd name="T2" fmla="*/ 1 w 478"/>
                    <a:gd name="T3" fmla="*/ 1 h 318"/>
                    <a:gd name="T4" fmla="*/ 1 w 478"/>
                    <a:gd name="T5" fmla="*/ 1 h 318"/>
                    <a:gd name="T6" fmla="*/ 1 w 478"/>
                    <a:gd name="T7" fmla="*/ 1 h 318"/>
                    <a:gd name="T8" fmla="*/ 1 w 478"/>
                    <a:gd name="T9" fmla="*/ 1 h 318"/>
                    <a:gd name="T10" fmla="*/ 1 w 478"/>
                    <a:gd name="T11" fmla="*/ 0 h 318"/>
                    <a:gd name="T12" fmla="*/ 1 w 478"/>
                    <a:gd name="T13" fmla="*/ 1 h 318"/>
                    <a:gd name="T14" fmla="*/ 0 w 478"/>
                    <a:gd name="T15" fmla="*/ 1 h 318"/>
                    <a:gd name="T16" fmla="*/ 1 w 478"/>
                    <a:gd name="T17" fmla="*/ 1 h 318"/>
                    <a:gd name="T18" fmla="*/ 1 w 478"/>
                    <a:gd name="T19" fmla="*/ 1 h 318"/>
                    <a:gd name="T20" fmla="*/ 1 w 478"/>
                    <a:gd name="T21" fmla="*/ 1 h 318"/>
                    <a:gd name="T22" fmla="*/ 1 w 478"/>
                    <a:gd name="T23" fmla="*/ 1 h 318"/>
                    <a:gd name="T24" fmla="*/ 1 w 478"/>
                    <a:gd name="T25" fmla="*/ 1 h 318"/>
                    <a:gd name="T26" fmla="*/ 1 w 478"/>
                    <a:gd name="T27" fmla="*/ 1 h 318"/>
                    <a:gd name="T28" fmla="*/ 1 w 478"/>
                    <a:gd name="T29" fmla="*/ 1 h 318"/>
                    <a:gd name="T30" fmla="*/ 1 w 478"/>
                    <a:gd name="T31" fmla="*/ 1 h 318"/>
                    <a:gd name="T32" fmla="*/ 1 w 478"/>
                    <a:gd name="T33" fmla="*/ 1 h 318"/>
                    <a:gd name="T34" fmla="*/ 1 w 478"/>
                    <a:gd name="T35" fmla="*/ 1 h 318"/>
                    <a:gd name="T36" fmla="*/ 1 w 478"/>
                    <a:gd name="T37" fmla="*/ 1 h 318"/>
                    <a:gd name="T38" fmla="*/ 1 w 478"/>
                    <a:gd name="T39" fmla="*/ 1 h 318"/>
                    <a:gd name="T40" fmla="*/ 1 w 478"/>
                    <a:gd name="T41" fmla="*/ 1 h 31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78"/>
                    <a:gd name="T64" fmla="*/ 0 h 318"/>
                    <a:gd name="T65" fmla="*/ 478 w 478"/>
                    <a:gd name="T66" fmla="*/ 318 h 31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78" h="318">
                      <a:moveTo>
                        <a:pt x="478" y="313"/>
                      </a:moveTo>
                      <a:lnTo>
                        <a:pt x="377" y="273"/>
                      </a:lnTo>
                      <a:lnTo>
                        <a:pt x="268" y="186"/>
                      </a:lnTo>
                      <a:lnTo>
                        <a:pt x="164" y="48"/>
                      </a:lnTo>
                      <a:lnTo>
                        <a:pt x="116" y="4"/>
                      </a:lnTo>
                      <a:lnTo>
                        <a:pt x="75" y="0"/>
                      </a:lnTo>
                      <a:lnTo>
                        <a:pt x="32" y="52"/>
                      </a:lnTo>
                      <a:lnTo>
                        <a:pt x="0" y="129"/>
                      </a:lnTo>
                      <a:lnTo>
                        <a:pt x="27" y="189"/>
                      </a:lnTo>
                      <a:lnTo>
                        <a:pt x="96" y="245"/>
                      </a:lnTo>
                      <a:lnTo>
                        <a:pt x="139" y="273"/>
                      </a:lnTo>
                      <a:lnTo>
                        <a:pt x="313" y="298"/>
                      </a:lnTo>
                      <a:lnTo>
                        <a:pt x="152" y="245"/>
                      </a:lnTo>
                      <a:lnTo>
                        <a:pt x="55" y="158"/>
                      </a:lnTo>
                      <a:lnTo>
                        <a:pt x="48" y="88"/>
                      </a:lnTo>
                      <a:lnTo>
                        <a:pt x="88" y="45"/>
                      </a:lnTo>
                      <a:lnTo>
                        <a:pt x="161" y="68"/>
                      </a:lnTo>
                      <a:lnTo>
                        <a:pt x="204" y="161"/>
                      </a:lnTo>
                      <a:lnTo>
                        <a:pt x="409" y="318"/>
                      </a:lnTo>
                      <a:lnTo>
                        <a:pt x="478" y="3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9" name="Freeform 147">
                  <a:extLst>
                    <a:ext uri="{FF2B5EF4-FFF2-40B4-BE49-F238E27FC236}">
                      <a16:creationId xmlns:a16="http://schemas.microsoft.com/office/drawing/2014/main" id="{536629B2-5902-DD63-C84C-9E37289346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2" y="2633"/>
                  <a:ext cx="43" cy="89"/>
                </a:xfrm>
                <a:custGeom>
                  <a:avLst/>
                  <a:gdLst>
                    <a:gd name="T0" fmla="*/ 1 w 86"/>
                    <a:gd name="T1" fmla="*/ 0 h 177"/>
                    <a:gd name="T2" fmla="*/ 0 w 86"/>
                    <a:gd name="T3" fmla="*/ 1 h 177"/>
                    <a:gd name="T4" fmla="*/ 1 w 86"/>
                    <a:gd name="T5" fmla="*/ 1 h 177"/>
                    <a:gd name="T6" fmla="*/ 1 w 86"/>
                    <a:gd name="T7" fmla="*/ 1 h 177"/>
                    <a:gd name="T8" fmla="*/ 1 w 86"/>
                    <a:gd name="T9" fmla="*/ 1 h 177"/>
                    <a:gd name="T10" fmla="*/ 1 w 86"/>
                    <a:gd name="T11" fmla="*/ 0 h 177"/>
                    <a:gd name="T12" fmla="*/ 1 w 86"/>
                    <a:gd name="T13" fmla="*/ 0 h 17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6"/>
                    <a:gd name="T22" fmla="*/ 0 h 177"/>
                    <a:gd name="T23" fmla="*/ 86 w 86"/>
                    <a:gd name="T24" fmla="*/ 177 h 17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6" h="177">
                      <a:moveTo>
                        <a:pt x="57" y="0"/>
                      </a:moveTo>
                      <a:lnTo>
                        <a:pt x="0" y="161"/>
                      </a:lnTo>
                      <a:lnTo>
                        <a:pt x="21" y="177"/>
                      </a:lnTo>
                      <a:lnTo>
                        <a:pt x="49" y="88"/>
                      </a:lnTo>
                      <a:lnTo>
                        <a:pt x="86" y="2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0" name="Freeform 148">
                  <a:extLst>
                    <a:ext uri="{FF2B5EF4-FFF2-40B4-BE49-F238E27FC236}">
                      <a16:creationId xmlns:a16="http://schemas.microsoft.com/office/drawing/2014/main" id="{5FFF87D5-57B1-81F6-C079-0809903EC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5" y="2681"/>
                  <a:ext cx="35" cy="63"/>
                </a:xfrm>
                <a:custGeom>
                  <a:avLst/>
                  <a:gdLst>
                    <a:gd name="T0" fmla="*/ 0 w 71"/>
                    <a:gd name="T1" fmla="*/ 0 h 126"/>
                    <a:gd name="T2" fmla="*/ 0 w 71"/>
                    <a:gd name="T3" fmla="*/ 1 h 126"/>
                    <a:gd name="T4" fmla="*/ 0 w 71"/>
                    <a:gd name="T5" fmla="*/ 1 h 126"/>
                    <a:gd name="T6" fmla="*/ 0 w 71"/>
                    <a:gd name="T7" fmla="*/ 1 h 126"/>
                    <a:gd name="T8" fmla="*/ 0 w 71"/>
                    <a:gd name="T9" fmla="*/ 1 h 126"/>
                    <a:gd name="T10" fmla="*/ 0 w 71"/>
                    <a:gd name="T11" fmla="*/ 1 h 126"/>
                    <a:gd name="T12" fmla="*/ 0 w 71"/>
                    <a:gd name="T13" fmla="*/ 0 h 126"/>
                    <a:gd name="T14" fmla="*/ 0 w 71"/>
                    <a:gd name="T15" fmla="*/ 0 h 1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1"/>
                    <a:gd name="T25" fmla="*/ 0 h 126"/>
                    <a:gd name="T26" fmla="*/ 71 w 71"/>
                    <a:gd name="T27" fmla="*/ 126 h 1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1" h="126">
                      <a:moveTo>
                        <a:pt x="43" y="0"/>
                      </a:moveTo>
                      <a:lnTo>
                        <a:pt x="19" y="42"/>
                      </a:lnTo>
                      <a:lnTo>
                        <a:pt x="0" y="126"/>
                      </a:lnTo>
                      <a:lnTo>
                        <a:pt x="36" y="121"/>
                      </a:lnTo>
                      <a:lnTo>
                        <a:pt x="36" y="61"/>
                      </a:lnTo>
                      <a:lnTo>
                        <a:pt x="71" y="14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1" name="Freeform 149">
                  <a:extLst>
                    <a:ext uri="{FF2B5EF4-FFF2-40B4-BE49-F238E27FC236}">
                      <a16:creationId xmlns:a16="http://schemas.microsoft.com/office/drawing/2014/main" id="{030CB8CE-8C2F-648D-4483-B4B47EDE3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6" y="2643"/>
                  <a:ext cx="143" cy="105"/>
                </a:xfrm>
                <a:custGeom>
                  <a:avLst/>
                  <a:gdLst>
                    <a:gd name="T0" fmla="*/ 1 w 286"/>
                    <a:gd name="T1" fmla="*/ 0 h 210"/>
                    <a:gd name="T2" fmla="*/ 1 w 286"/>
                    <a:gd name="T3" fmla="*/ 1 h 210"/>
                    <a:gd name="T4" fmla="*/ 1 w 286"/>
                    <a:gd name="T5" fmla="*/ 1 h 210"/>
                    <a:gd name="T6" fmla="*/ 1 w 286"/>
                    <a:gd name="T7" fmla="*/ 1 h 210"/>
                    <a:gd name="T8" fmla="*/ 1 w 286"/>
                    <a:gd name="T9" fmla="*/ 1 h 210"/>
                    <a:gd name="T10" fmla="*/ 0 w 286"/>
                    <a:gd name="T11" fmla="*/ 1 h 210"/>
                    <a:gd name="T12" fmla="*/ 1 w 286"/>
                    <a:gd name="T13" fmla="*/ 0 h 210"/>
                    <a:gd name="T14" fmla="*/ 1 w 286"/>
                    <a:gd name="T15" fmla="*/ 0 h 21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86"/>
                    <a:gd name="T25" fmla="*/ 0 h 210"/>
                    <a:gd name="T26" fmla="*/ 286 w 286"/>
                    <a:gd name="T27" fmla="*/ 210 h 21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86" h="210">
                      <a:moveTo>
                        <a:pt x="25" y="0"/>
                      </a:moveTo>
                      <a:lnTo>
                        <a:pt x="157" y="121"/>
                      </a:lnTo>
                      <a:lnTo>
                        <a:pt x="286" y="210"/>
                      </a:lnTo>
                      <a:lnTo>
                        <a:pt x="202" y="174"/>
                      </a:lnTo>
                      <a:lnTo>
                        <a:pt x="68" y="65"/>
                      </a:lnTo>
                      <a:lnTo>
                        <a:pt x="0" y="2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2" name="Freeform 150">
                  <a:extLst>
                    <a:ext uri="{FF2B5EF4-FFF2-40B4-BE49-F238E27FC236}">
                      <a16:creationId xmlns:a16="http://schemas.microsoft.com/office/drawing/2014/main" id="{26FDD8CC-41D1-7142-4399-DAC45FCC9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2" y="2583"/>
                  <a:ext cx="268" cy="257"/>
                </a:xfrm>
                <a:custGeom>
                  <a:avLst/>
                  <a:gdLst>
                    <a:gd name="T0" fmla="*/ 0 w 535"/>
                    <a:gd name="T1" fmla="*/ 1 h 514"/>
                    <a:gd name="T2" fmla="*/ 1 w 535"/>
                    <a:gd name="T3" fmla="*/ 1 h 514"/>
                    <a:gd name="T4" fmla="*/ 1 w 535"/>
                    <a:gd name="T5" fmla="*/ 1 h 514"/>
                    <a:gd name="T6" fmla="*/ 1 w 535"/>
                    <a:gd name="T7" fmla="*/ 1 h 514"/>
                    <a:gd name="T8" fmla="*/ 1 w 535"/>
                    <a:gd name="T9" fmla="*/ 1 h 514"/>
                    <a:gd name="T10" fmla="*/ 1 w 535"/>
                    <a:gd name="T11" fmla="*/ 1 h 514"/>
                    <a:gd name="T12" fmla="*/ 1 w 535"/>
                    <a:gd name="T13" fmla="*/ 1 h 514"/>
                    <a:gd name="T14" fmla="*/ 1 w 535"/>
                    <a:gd name="T15" fmla="*/ 1 h 514"/>
                    <a:gd name="T16" fmla="*/ 1 w 535"/>
                    <a:gd name="T17" fmla="*/ 1 h 514"/>
                    <a:gd name="T18" fmla="*/ 1 w 535"/>
                    <a:gd name="T19" fmla="*/ 1 h 514"/>
                    <a:gd name="T20" fmla="*/ 1 w 535"/>
                    <a:gd name="T21" fmla="*/ 0 h 514"/>
                    <a:gd name="T22" fmla="*/ 1 w 535"/>
                    <a:gd name="T23" fmla="*/ 1 h 514"/>
                    <a:gd name="T24" fmla="*/ 1 w 535"/>
                    <a:gd name="T25" fmla="*/ 1 h 514"/>
                    <a:gd name="T26" fmla="*/ 1 w 535"/>
                    <a:gd name="T27" fmla="*/ 1 h 514"/>
                    <a:gd name="T28" fmla="*/ 1 w 535"/>
                    <a:gd name="T29" fmla="*/ 1 h 514"/>
                    <a:gd name="T30" fmla="*/ 1 w 535"/>
                    <a:gd name="T31" fmla="*/ 1 h 514"/>
                    <a:gd name="T32" fmla="*/ 1 w 535"/>
                    <a:gd name="T33" fmla="*/ 1 h 514"/>
                    <a:gd name="T34" fmla="*/ 1 w 535"/>
                    <a:gd name="T35" fmla="*/ 1 h 514"/>
                    <a:gd name="T36" fmla="*/ 1 w 535"/>
                    <a:gd name="T37" fmla="*/ 1 h 514"/>
                    <a:gd name="T38" fmla="*/ 1 w 535"/>
                    <a:gd name="T39" fmla="*/ 1 h 514"/>
                    <a:gd name="T40" fmla="*/ 1 w 535"/>
                    <a:gd name="T41" fmla="*/ 1 h 514"/>
                    <a:gd name="T42" fmla="*/ 1 w 535"/>
                    <a:gd name="T43" fmla="*/ 1 h 514"/>
                    <a:gd name="T44" fmla="*/ 0 w 535"/>
                    <a:gd name="T45" fmla="*/ 1 h 514"/>
                    <a:gd name="T46" fmla="*/ 0 w 535"/>
                    <a:gd name="T47" fmla="*/ 1 h 51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535"/>
                    <a:gd name="T73" fmla="*/ 0 h 514"/>
                    <a:gd name="T74" fmla="*/ 535 w 535"/>
                    <a:gd name="T75" fmla="*/ 514 h 514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535" h="514">
                      <a:moveTo>
                        <a:pt x="0" y="358"/>
                      </a:moveTo>
                      <a:lnTo>
                        <a:pt x="354" y="487"/>
                      </a:lnTo>
                      <a:lnTo>
                        <a:pt x="451" y="459"/>
                      </a:lnTo>
                      <a:lnTo>
                        <a:pt x="435" y="382"/>
                      </a:lnTo>
                      <a:lnTo>
                        <a:pt x="446" y="249"/>
                      </a:lnTo>
                      <a:lnTo>
                        <a:pt x="334" y="196"/>
                      </a:lnTo>
                      <a:lnTo>
                        <a:pt x="302" y="133"/>
                      </a:lnTo>
                      <a:lnTo>
                        <a:pt x="378" y="185"/>
                      </a:lnTo>
                      <a:lnTo>
                        <a:pt x="499" y="226"/>
                      </a:lnTo>
                      <a:lnTo>
                        <a:pt x="459" y="69"/>
                      </a:lnTo>
                      <a:lnTo>
                        <a:pt x="471" y="0"/>
                      </a:lnTo>
                      <a:lnTo>
                        <a:pt x="507" y="39"/>
                      </a:lnTo>
                      <a:lnTo>
                        <a:pt x="507" y="133"/>
                      </a:lnTo>
                      <a:lnTo>
                        <a:pt x="535" y="253"/>
                      </a:lnTo>
                      <a:lnTo>
                        <a:pt x="519" y="277"/>
                      </a:lnTo>
                      <a:lnTo>
                        <a:pt x="471" y="266"/>
                      </a:lnTo>
                      <a:lnTo>
                        <a:pt x="463" y="395"/>
                      </a:lnTo>
                      <a:lnTo>
                        <a:pt x="483" y="463"/>
                      </a:lnTo>
                      <a:lnTo>
                        <a:pt x="463" y="507"/>
                      </a:lnTo>
                      <a:lnTo>
                        <a:pt x="367" y="514"/>
                      </a:lnTo>
                      <a:lnTo>
                        <a:pt x="201" y="463"/>
                      </a:lnTo>
                      <a:lnTo>
                        <a:pt x="153" y="482"/>
                      </a:lnTo>
                      <a:lnTo>
                        <a:pt x="0" y="3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3" name="Freeform 151">
                  <a:extLst>
                    <a:ext uri="{FF2B5EF4-FFF2-40B4-BE49-F238E27FC236}">
                      <a16:creationId xmlns:a16="http://schemas.microsoft.com/office/drawing/2014/main" id="{7EE9F9EB-33B3-4EB0-B9F9-2E32FF136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2" y="2776"/>
                  <a:ext cx="127" cy="362"/>
                </a:xfrm>
                <a:custGeom>
                  <a:avLst/>
                  <a:gdLst>
                    <a:gd name="T0" fmla="*/ 0 w 253"/>
                    <a:gd name="T1" fmla="*/ 0 h 725"/>
                    <a:gd name="T2" fmla="*/ 1 w 253"/>
                    <a:gd name="T3" fmla="*/ 0 h 725"/>
                    <a:gd name="T4" fmla="*/ 1 w 253"/>
                    <a:gd name="T5" fmla="*/ 0 h 725"/>
                    <a:gd name="T6" fmla="*/ 1 w 253"/>
                    <a:gd name="T7" fmla="*/ 0 h 725"/>
                    <a:gd name="T8" fmla="*/ 1 w 253"/>
                    <a:gd name="T9" fmla="*/ 0 h 725"/>
                    <a:gd name="T10" fmla="*/ 1 w 253"/>
                    <a:gd name="T11" fmla="*/ 0 h 725"/>
                    <a:gd name="T12" fmla="*/ 1 w 253"/>
                    <a:gd name="T13" fmla="*/ 0 h 725"/>
                    <a:gd name="T14" fmla="*/ 1 w 253"/>
                    <a:gd name="T15" fmla="*/ 0 h 725"/>
                    <a:gd name="T16" fmla="*/ 1 w 253"/>
                    <a:gd name="T17" fmla="*/ 0 h 725"/>
                    <a:gd name="T18" fmla="*/ 0 w 253"/>
                    <a:gd name="T19" fmla="*/ 0 h 725"/>
                    <a:gd name="T20" fmla="*/ 0 w 253"/>
                    <a:gd name="T21" fmla="*/ 0 h 7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53"/>
                    <a:gd name="T34" fmla="*/ 0 h 725"/>
                    <a:gd name="T35" fmla="*/ 253 w 253"/>
                    <a:gd name="T36" fmla="*/ 725 h 72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53" h="725">
                      <a:moveTo>
                        <a:pt x="0" y="0"/>
                      </a:moveTo>
                      <a:lnTo>
                        <a:pt x="96" y="181"/>
                      </a:lnTo>
                      <a:lnTo>
                        <a:pt x="233" y="96"/>
                      </a:lnTo>
                      <a:lnTo>
                        <a:pt x="197" y="177"/>
                      </a:lnTo>
                      <a:lnTo>
                        <a:pt x="253" y="278"/>
                      </a:lnTo>
                      <a:lnTo>
                        <a:pt x="197" y="725"/>
                      </a:lnTo>
                      <a:lnTo>
                        <a:pt x="80" y="439"/>
                      </a:lnTo>
                      <a:lnTo>
                        <a:pt x="85" y="234"/>
                      </a:lnTo>
                      <a:lnTo>
                        <a:pt x="20" y="1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4" name="Freeform 152">
                  <a:extLst>
                    <a:ext uri="{FF2B5EF4-FFF2-40B4-BE49-F238E27FC236}">
                      <a16:creationId xmlns:a16="http://schemas.microsoft.com/office/drawing/2014/main" id="{723065DB-34C4-451F-B17E-AE6C8B7AD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" y="2706"/>
                  <a:ext cx="669" cy="201"/>
                </a:xfrm>
                <a:custGeom>
                  <a:avLst/>
                  <a:gdLst>
                    <a:gd name="T0" fmla="*/ 1 w 1338"/>
                    <a:gd name="T1" fmla="*/ 0 h 402"/>
                    <a:gd name="T2" fmla="*/ 1 w 1338"/>
                    <a:gd name="T3" fmla="*/ 1 h 402"/>
                    <a:gd name="T4" fmla="*/ 1 w 1338"/>
                    <a:gd name="T5" fmla="*/ 1 h 402"/>
                    <a:gd name="T6" fmla="*/ 1 w 1338"/>
                    <a:gd name="T7" fmla="*/ 1 h 402"/>
                    <a:gd name="T8" fmla="*/ 1 w 1338"/>
                    <a:gd name="T9" fmla="*/ 1 h 402"/>
                    <a:gd name="T10" fmla="*/ 1 w 1338"/>
                    <a:gd name="T11" fmla="*/ 1 h 402"/>
                    <a:gd name="T12" fmla="*/ 1 w 1338"/>
                    <a:gd name="T13" fmla="*/ 1 h 402"/>
                    <a:gd name="T14" fmla="*/ 0 w 1338"/>
                    <a:gd name="T15" fmla="*/ 1 h 402"/>
                    <a:gd name="T16" fmla="*/ 1 w 1338"/>
                    <a:gd name="T17" fmla="*/ 1 h 402"/>
                    <a:gd name="T18" fmla="*/ 1 w 1338"/>
                    <a:gd name="T19" fmla="*/ 1 h 402"/>
                    <a:gd name="T20" fmla="*/ 1 w 1338"/>
                    <a:gd name="T21" fmla="*/ 1 h 402"/>
                    <a:gd name="T22" fmla="*/ 1 w 1338"/>
                    <a:gd name="T23" fmla="*/ 1 h 402"/>
                    <a:gd name="T24" fmla="*/ 1 w 1338"/>
                    <a:gd name="T25" fmla="*/ 1 h 402"/>
                    <a:gd name="T26" fmla="*/ 1 w 1338"/>
                    <a:gd name="T27" fmla="*/ 1 h 402"/>
                    <a:gd name="T28" fmla="*/ 1 w 1338"/>
                    <a:gd name="T29" fmla="*/ 1 h 402"/>
                    <a:gd name="T30" fmla="*/ 1 w 1338"/>
                    <a:gd name="T31" fmla="*/ 1 h 402"/>
                    <a:gd name="T32" fmla="*/ 1 w 1338"/>
                    <a:gd name="T33" fmla="*/ 1 h 402"/>
                    <a:gd name="T34" fmla="*/ 1 w 1338"/>
                    <a:gd name="T35" fmla="*/ 1 h 402"/>
                    <a:gd name="T36" fmla="*/ 1 w 1338"/>
                    <a:gd name="T37" fmla="*/ 0 h 402"/>
                    <a:gd name="T38" fmla="*/ 1 w 1338"/>
                    <a:gd name="T39" fmla="*/ 0 h 40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338"/>
                    <a:gd name="T61" fmla="*/ 0 h 402"/>
                    <a:gd name="T62" fmla="*/ 1338 w 1338"/>
                    <a:gd name="T63" fmla="*/ 402 h 40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338" h="402">
                      <a:moveTo>
                        <a:pt x="1302" y="0"/>
                      </a:moveTo>
                      <a:lnTo>
                        <a:pt x="1217" y="20"/>
                      </a:lnTo>
                      <a:lnTo>
                        <a:pt x="1217" y="68"/>
                      </a:lnTo>
                      <a:lnTo>
                        <a:pt x="1113" y="149"/>
                      </a:lnTo>
                      <a:lnTo>
                        <a:pt x="824" y="213"/>
                      </a:lnTo>
                      <a:lnTo>
                        <a:pt x="506" y="306"/>
                      </a:lnTo>
                      <a:lnTo>
                        <a:pt x="192" y="370"/>
                      </a:lnTo>
                      <a:lnTo>
                        <a:pt x="0" y="402"/>
                      </a:lnTo>
                      <a:lnTo>
                        <a:pt x="296" y="402"/>
                      </a:lnTo>
                      <a:lnTo>
                        <a:pt x="663" y="329"/>
                      </a:lnTo>
                      <a:lnTo>
                        <a:pt x="891" y="265"/>
                      </a:lnTo>
                      <a:lnTo>
                        <a:pt x="997" y="293"/>
                      </a:lnTo>
                      <a:lnTo>
                        <a:pt x="1080" y="394"/>
                      </a:lnTo>
                      <a:lnTo>
                        <a:pt x="1060" y="281"/>
                      </a:lnTo>
                      <a:lnTo>
                        <a:pt x="992" y="213"/>
                      </a:lnTo>
                      <a:lnTo>
                        <a:pt x="1158" y="183"/>
                      </a:lnTo>
                      <a:lnTo>
                        <a:pt x="1279" y="76"/>
                      </a:lnTo>
                      <a:lnTo>
                        <a:pt x="1338" y="104"/>
                      </a:lnTo>
                      <a:lnTo>
                        <a:pt x="130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5" name="Freeform 153">
                  <a:extLst>
                    <a:ext uri="{FF2B5EF4-FFF2-40B4-BE49-F238E27FC236}">
                      <a16:creationId xmlns:a16="http://schemas.microsoft.com/office/drawing/2014/main" id="{692E9CC9-18F5-4F1C-8BAC-E4C8784F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" y="2837"/>
                  <a:ext cx="305" cy="199"/>
                </a:xfrm>
                <a:custGeom>
                  <a:avLst/>
                  <a:gdLst>
                    <a:gd name="T0" fmla="*/ 0 w 611"/>
                    <a:gd name="T1" fmla="*/ 0 h 399"/>
                    <a:gd name="T2" fmla="*/ 0 w 611"/>
                    <a:gd name="T3" fmla="*/ 0 h 399"/>
                    <a:gd name="T4" fmla="*/ 0 w 611"/>
                    <a:gd name="T5" fmla="*/ 0 h 399"/>
                    <a:gd name="T6" fmla="*/ 0 w 611"/>
                    <a:gd name="T7" fmla="*/ 0 h 399"/>
                    <a:gd name="T8" fmla="*/ 0 w 611"/>
                    <a:gd name="T9" fmla="*/ 0 h 399"/>
                    <a:gd name="T10" fmla="*/ 0 w 611"/>
                    <a:gd name="T11" fmla="*/ 0 h 399"/>
                    <a:gd name="T12" fmla="*/ 0 w 611"/>
                    <a:gd name="T13" fmla="*/ 0 h 399"/>
                    <a:gd name="T14" fmla="*/ 0 w 611"/>
                    <a:gd name="T15" fmla="*/ 0 h 399"/>
                    <a:gd name="T16" fmla="*/ 0 w 611"/>
                    <a:gd name="T17" fmla="*/ 0 h 399"/>
                    <a:gd name="T18" fmla="*/ 0 w 611"/>
                    <a:gd name="T19" fmla="*/ 0 h 399"/>
                    <a:gd name="T20" fmla="*/ 0 w 611"/>
                    <a:gd name="T21" fmla="*/ 0 h 399"/>
                    <a:gd name="T22" fmla="*/ 0 w 611"/>
                    <a:gd name="T23" fmla="*/ 0 h 399"/>
                    <a:gd name="T24" fmla="*/ 0 w 611"/>
                    <a:gd name="T25" fmla="*/ 0 h 399"/>
                    <a:gd name="T26" fmla="*/ 0 w 611"/>
                    <a:gd name="T27" fmla="*/ 0 h 399"/>
                    <a:gd name="T28" fmla="*/ 0 w 611"/>
                    <a:gd name="T29" fmla="*/ 0 h 399"/>
                    <a:gd name="T30" fmla="*/ 0 w 611"/>
                    <a:gd name="T31" fmla="*/ 0 h 399"/>
                    <a:gd name="T32" fmla="*/ 0 w 611"/>
                    <a:gd name="T33" fmla="*/ 0 h 399"/>
                    <a:gd name="T34" fmla="*/ 0 w 611"/>
                    <a:gd name="T35" fmla="*/ 0 h 399"/>
                    <a:gd name="T36" fmla="*/ 0 w 611"/>
                    <a:gd name="T37" fmla="*/ 0 h 399"/>
                    <a:gd name="T38" fmla="*/ 0 w 611"/>
                    <a:gd name="T39" fmla="*/ 0 h 399"/>
                    <a:gd name="T40" fmla="*/ 0 w 611"/>
                    <a:gd name="T41" fmla="*/ 0 h 399"/>
                    <a:gd name="T42" fmla="*/ 0 w 611"/>
                    <a:gd name="T43" fmla="*/ 0 h 399"/>
                    <a:gd name="T44" fmla="*/ 0 w 611"/>
                    <a:gd name="T45" fmla="*/ 0 h 399"/>
                    <a:gd name="T46" fmla="*/ 0 w 611"/>
                    <a:gd name="T47" fmla="*/ 0 h 399"/>
                    <a:gd name="T48" fmla="*/ 0 w 611"/>
                    <a:gd name="T49" fmla="*/ 0 h 399"/>
                    <a:gd name="T50" fmla="*/ 0 w 611"/>
                    <a:gd name="T51" fmla="*/ 0 h 399"/>
                    <a:gd name="T52" fmla="*/ 0 w 611"/>
                    <a:gd name="T53" fmla="*/ 0 h 399"/>
                    <a:gd name="T54" fmla="*/ 0 w 611"/>
                    <a:gd name="T55" fmla="*/ 0 h 399"/>
                    <a:gd name="T56" fmla="*/ 0 w 611"/>
                    <a:gd name="T57" fmla="*/ 0 h 399"/>
                    <a:gd name="T58" fmla="*/ 0 w 611"/>
                    <a:gd name="T59" fmla="*/ 0 h 399"/>
                    <a:gd name="T60" fmla="*/ 0 w 611"/>
                    <a:gd name="T61" fmla="*/ 0 h 399"/>
                    <a:gd name="T62" fmla="*/ 0 w 611"/>
                    <a:gd name="T63" fmla="*/ 0 h 399"/>
                    <a:gd name="T64" fmla="*/ 0 w 611"/>
                    <a:gd name="T65" fmla="*/ 0 h 399"/>
                    <a:gd name="T66" fmla="*/ 0 w 611"/>
                    <a:gd name="T67" fmla="*/ 0 h 399"/>
                    <a:gd name="T68" fmla="*/ 0 w 611"/>
                    <a:gd name="T69" fmla="*/ 0 h 399"/>
                    <a:gd name="T70" fmla="*/ 0 w 611"/>
                    <a:gd name="T71" fmla="*/ 0 h 399"/>
                    <a:gd name="T72" fmla="*/ 0 w 611"/>
                    <a:gd name="T73" fmla="*/ 0 h 399"/>
                    <a:gd name="T74" fmla="*/ 0 w 611"/>
                    <a:gd name="T75" fmla="*/ 0 h 399"/>
                    <a:gd name="T76" fmla="*/ 0 w 611"/>
                    <a:gd name="T77" fmla="*/ 0 h 399"/>
                    <a:gd name="T78" fmla="*/ 0 w 611"/>
                    <a:gd name="T79" fmla="*/ 0 h 399"/>
                    <a:gd name="T80" fmla="*/ 0 w 611"/>
                    <a:gd name="T81" fmla="*/ 0 h 399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611"/>
                    <a:gd name="T124" fmla="*/ 0 h 399"/>
                    <a:gd name="T125" fmla="*/ 611 w 611"/>
                    <a:gd name="T126" fmla="*/ 399 h 399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611" h="399">
                      <a:moveTo>
                        <a:pt x="515" y="101"/>
                      </a:moveTo>
                      <a:lnTo>
                        <a:pt x="458" y="20"/>
                      </a:lnTo>
                      <a:lnTo>
                        <a:pt x="399" y="0"/>
                      </a:lnTo>
                      <a:lnTo>
                        <a:pt x="314" y="0"/>
                      </a:lnTo>
                      <a:lnTo>
                        <a:pt x="262" y="28"/>
                      </a:lnTo>
                      <a:lnTo>
                        <a:pt x="113" y="37"/>
                      </a:lnTo>
                      <a:lnTo>
                        <a:pt x="8" y="129"/>
                      </a:lnTo>
                      <a:lnTo>
                        <a:pt x="0" y="262"/>
                      </a:lnTo>
                      <a:lnTo>
                        <a:pt x="45" y="290"/>
                      </a:lnTo>
                      <a:lnTo>
                        <a:pt x="48" y="366"/>
                      </a:lnTo>
                      <a:lnTo>
                        <a:pt x="202" y="399"/>
                      </a:lnTo>
                      <a:lnTo>
                        <a:pt x="295" y="389"/>
                      </a:lnTo>
                      <a:lnTo>
                        <a:pt x="262" y="313"/>
                      </a:lnTo>
                      <a:lnTo>
                        <a:pt x="318" y="265"/>
                      </a:lnTo>
                      <a:lnTo>
                        <a:pt x="245" y="177"/>
                      </a:lnTo>
                      <a:lnTo>
                        <a:pt x="212" y="123"/>
                      </a:lnTo>
                      <a:lnTo>
                        <a:pt x="258" y="104"/>
                      </a:lnTo>
                      <a:lnTo>
                        <a:pt x="202" y="80"/>
                      </a:lnTo>
                      <a:lnTo>
                        <a:pt x="118" y="136"/>
                      </a:lnTo>
                      <a:lnTo>
                        <a:pt x="214" y="177"/>
                      </a:lnTo>
                      <a:lnTo>
                        <a:pt x="242" y="265"/>
                      </a:lnTo>
                      <a:lnTo>
                        <a:pt x="157" y="281"/>
                      </a:lnTo>
                      <a:lnTo>
                        <a:pt x="233" y="334"/>
                      </a:lnTo>
                      <a:lnTo>
                        <a:pt x="209" y="377"/>
                      </a:lnTo>
                      <a:lnTo>
                        <a:pt x="101" y="334"/>
                      </a:lnTo>
                      <a:lnTo>
                        <a:pt x="96" y="286"/>
                      </a:lnTo>
                      <a:lnTo>
                        <a:pt x="25" y="245"/>
                      </a:lnTo>
                      <a:lnTo>
                        <a:pt x="28" y="157"/>
                      </a:lnTo>
                      <a:lnTo>
                        <a:pt x="144" y="56"/>
                      </a:lnTo>
                      <a:lnTo>
                        <a:pt x="281" y="56"/>
                      </a:lnTo>
                      <a:lnTo>
                        <a:pt x="371" y="28"/>
                      </a:lnTo>
                      <a:lnTo>
                        <a:pt x="450" y="68"/>
                      </a:lnTo>
                      <a:lnTo>
                        <a:pt x="447" y="141"/>
                      </a:lnTo>
                      <a:lnTo>
                        <a:pt x="399" y="185"/>
                      </a:lnTo>
                      <a:lnTo>
                        <a:pt x="306" y="116"/>
                      </a:lnTo>
                      <a:lnTo>
                        <a:pt x="309" y="205"/>
                      </a:lnTo>
                      <a:lnTo>
                        <a:pt x="434" y="228"/>
                      </a:lnTo>
                      <a:lnTo>
                        <a:pt x="495" y="129"/>
                      </a:lnTo>
                      <a:lnTo>
                        <a:pt x="611" y="136"/>
                      </a:lnTo>
                      <a:lnTo>
                        <a:pt x="515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6" name="Freeform 154">
                  <a:extLst>
                    <a:ext uri="{FF2B5EF4-FFF2-40B4-BE49-F238E27FC236}">
                      <a16:creationId xmlns:a16="http://schemas.microsoft.com/office/drawing/2014/main" id="{F2CB8F5E-9C00-75FA-CDFC-6368627EEF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" y="2947"/>
                  <a:ext cx="333" cy="177"/>
                </a:xfrm>
                <a:custGeom>
                  <a:avLst/>
                  <a:gdLst>
                    <a:gd name="T0" fmla="*/ 1 w 666"/>
                    <a:gd name="T1" fmla="*/ 1 h 354"/>
                    <a:gd name="T2" fmla="*/ 0 w 666"/>
                    <a:gd name="T3" fmla="*/ 1 h 354"/>
                    <a:gd name="T4" fmla="*/ 1 w 666"/>
                    <a:gd name="T5" fmla="*/ 1 h 354"/>
                    <a:gd name="T6" fmla="*/ 1 w 666"/>
                    <a:gd name="T7" fmla="*/ 0 h 354"/>
                    <a:gd name="T8" fmla="*/ 1 w 666"/>
                    <a:gd name="T9" fmla="*/ 1 h 354"/>
                    <a:gd name="T10" fmla="*/ 1 w 666"/>
                    <a:gd name="T11" fmla="*/ 1 h 354"/>
                    <a:gd name="T12" fmla="*/ 1 w 666"/>
                    <a:gd name="T13" fmla="*/ 1 h 354"/>
                    <a:gd name="T14" fmla="*/ 1 w 666"/>
                    <a:gd name="T15" fmla="*/ 1 h 354"/>
                    <a:gd name="T16" fmla="*/ 1 w 666"/>
                    <a:gd name="T17" fmla="*/ 1 h 354"/>
                    <a:gd name="T18" fmla="*/ 1 w 666"/>
                    <a:gd name="T19" fmla="*/ 1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66"/>
                    <a:gd name="T31" fmla="*/ 0 h 354"/>
                    <a:gd name="T32" fmla="*/ 666 w 666"/>
                    <a:gd name="T33" fmla="*/ 354 h 35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66" h="354">
                      <a:moveTo>
                        <a:pt x="193" y="354"/>
                      </a:moveTo>
                      <a:lnTo>
                        <a:pt x="0" y="137"/>
                      </a:lnTo>
                      <a:lnTo>
                        <a:pt x="83" y="101"/>
                      </a:lnTo>
                      <a:lnTo>
                        <a:pt x="5" y="0"/>
                      </a:lnTo>
                      <a:lnTo>
                        <a:pt x="666" y="167"/>
                      </a:lnTo>
                      <a:lnTo>
                        <a:pt x="177" y="119"/>
                      </a:lnTo>
                      <a:lnTo>
                        <a:pt x="298" y="207"/>
                      </a:lnTo>
                      <a:lnTo>
                        <a:pt x="185" y="193"/>
                      </a:lnTo>
                      <a:lnTo>
                        <a:pt x="193" y="3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7" name="Freeform 155">
                  <a:extLst>
                    <a:ext uri="{FF2B5EF4-FFF2-40B4-BE49-F238E27FC236}">
                      <a16:creationId xmlns:a16="http://schemas.microsoft.com/office/drawing/2014/main" id="{9F3B1D4E-4CE8-7252-7DE1-495590C24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" y="2772"/>
                  <a:ext cx="612" cy="250"/>
                </a:xfrm>
                <a:custGeom>
                  <a:avLst/>
                  <a:gdLst>
                    <a:gd name="T0" fmla="*/ 0 w 1222"/>
                    <a:gd name="T1" fmla="*/ 0 h 500"/>
                    <a:gd name="T2" fmla="*/ 1 w 1222"/>
                    <a:gd name="T3" fmla="*/ 1 h 500"/>
                    <a:gd name="T4" fmla="*/ 1 w 1222"/>
                    <a:gd name="T5" fmla="*/ 1 h 500"/>
                    <a:gd name="T6" fmla="*/ 1 w 1222"/>
                    <a:gd name="T7" fmla="*/ 1 h 500"/>
                    <a:gd name="T8" fmla="*/ 1 w 1222"/>
                    <a:gd name="T9" fmla="*/ 1 h 500"/>
                    <a:gd name="T10" fmla="*/ 1 w 1222"/>
                    <a:gd name="T11" fmla="*/ 1 h 500"/>
                    <a:gd name="T12" fmla="*/ 1 w 1222"/>
                    <a:gd name="T13" fmla="*/ 1 h 500"/>
                    <a:gd name="T14" fmla="*/ 1 w 1222"/>
                    <a:gd name="T15" fmla="*/ 1 h 500"/>
                    <a:gd name="T16" fmla="*/ 1 w 1222"/>
                    <a:gd name="T17" fmla="*/ 1 h 500"/>
                    <a:gd name="T18" fmla="*/ 1 w 1222"/>
                    <a:gd name="T19" fmla="*/ 1 h 500"/>
                    <a:gd name="T20" fmla="*/ 1 w 1222"/>
                    <a:gd name="T21" fmla="*/ 1 h 500"/>
                    <a:gd name="T22" fmla="*/ 1 w 1222"/>
                    <a:gd name="T23" fmla="*/ 1 h 500"/>
                    <a:gd name="T24" fmla="*/ 0 w 1222"/>
                    <a:gd name="T25" fmla="*/ 0 h 500"/>
                    <a:gd name="T26" fmla="*/ 0 w 1222"/>
                    <a:gd name="T27" fmla="*/ 0 h 5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2"/>
                    <a:gd name="T43" fmla="*/ 0 h 500"/>
                    <a:gd name="T44" fmla="*/ 1222 w 1222"/>
                    <a:gd name="T45" fmla="*/ 500 h 50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2" h="500">
                      <a:moveTo>
                        <a:pt x="0" y="0"/>
                      </a:moveTo>
                      <a:lnTo>
                        <a:pt x="73" y="40"/>
                      </a:lnTo>
                      <a:lnTo>
                        <a:pt x="628" y="268"/>
                      </a:lnTo>
                      <a:lnTo>
                        <a:pt x="1058" y="309"/>
                      </a:lnTo>
                      <a:lnTo>
                        <a:pt x="1120" y="334"/>
                      </a:lnTo>
                      <a:lnTo>
                        <a:pt x="1222" y="354"/>
                      </a:lnTo>
                      <a:lnTo>
                        <a:pt x="1154" y="369"/>
                      </a:lnTo>
                      <a:lnTo>
                        <a:pt x="977" y="500"/>
                      </a:lnTo>
                      <a:lnTo>
                        <a:pt x="1062" y="357"/>
                      </a:lnTo>
                      <a:lnTo>
                        <a:pt x="647" y="318"/>
                      </a:lnTo>
                      <a:lnTo>
                        <a:pt x="101" y="124"/>
                      </a:lnTo>
                      <a:lnTo>
                        <a:pt x="11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8" name="Freeform 156">
                  <a:extLst>
                    <a:ext uri="{FF2B5EF4-FFF2-40B4-BE49-F238E27FC236}">
                      <a16:creationId xmlns:a16="http://schemas.microsoft.com/office/drawing/2014/main" id="{837427B0-2FE4-CC42-CA39-5560CAF67E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7" y="2834"/>
                  <a:ext cx="187" cy="443"/>
                </a:xfrm>
                <a:custGeom>
                  <a:avLst/>
                  <a:gdLst>
                    <a:gd name="T0" fmla="*/ 1 w 374"/>
                    <a:gd name="T1" fmla="*/ 0 h 887"/>
                    <a:gd name="T2" fmla="*/ 1 w 374"/>
                    <a:gd name="T3" fmla="*/ 0 h 887"/>
                    <a:gd name="T4" fmla="*/ 1 w 374"/>
                    <a:gd name="T5" fmla="*/ 0 h 887"/>
                    <a:gd name="T6" fmla="*/ 1 w 374"/>
                    <a:gd name="T7" fmla="*/ 0 h 887"/>
                    <a:gd name="T8" fmla="*/ 1 w 374"/>
                    <a:gd name="T9" fmla="*/ 0 h 887"/>
                    <a:gd name="T10" fmla="*/ 0 w 374"/>
                    <a:gd name="T11" fmla="*/ 0 h 887"/>
                    <a:gd name="T12" fmla="*/ 1 w 374"/>
                    <a:gd name="T13" fmla="*/ 0 h 887"/>
                    <a:gd name="T14" fmla="*/ 1 w 374"/>
                    <a:gd name="T15" fmla="*/ 0 h 887"/>
                    <a:gd name="T16" fmla="*/ 1 w 374"/>
                    <a:gd name="T17" fmla="*/ 0 h 887"/>
                    <a:gd name="T18" fmla="*/ 1 w 374"/>
                    <a:gd name="T19" fmla="*/ 0 h 887"/>
                    <a:gd name="T20" fmla="*/ 1 w 374"/>
                    <a:gd name="T21" fmla="*/ 0 h 887"/>
                    <a:gd name="T22" fmla="*/ 1 w 374"/>
                    <a:gd name="T23" fmla="*/ 0 h 887"/>
                    <a:gd name="T24" fmla="*/ 1 w 374"/>
                    <a:gd name="T25" fmla="*/ 0 h 887"/>
                    <a:gd name="T26" fmla="*/ 1 w 374"/>
                    <a:gd name="T27" fmla="*/ 0 h 88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74"/>
                    <a:gd name="T43" fmla="*/ 0 h 887"/>
                    <a:gd name="T44" fmla="*/ 374 w 374"/>
                    <a:gd name="T45" fmla="*/ 887 h 88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74" h="887">
                      <a:moveTo>
                        <a:pt x="129" y="0"/>
                      </a:moveTo>
                      <a:lnTo>
                        <a:pt x="374" y="291"/>
                      </a:lnTo>
                      <a:lnTo>
                        <a:pt x="338" y="343"/>
                      </a:lnTo>
                      <a:lnTo>
                        <a:pt x="363" y="452"/>
                      </a:lnTo>
                      <a:lnTo>
                        <a:pt x="229" y="604"/>
                      </a:lnTo>
                      <a:lnTo>
                        <a:pt x="0" y="887"/>
                      </a:lnTo>
                      <a:lnTo>
                        <a:pt x="76" y="718"/>
                      </a:lnTo>
                      <a:lnTo>
                        <a:pt x="245" y="485"/>
                      </a:lnTo>
                      <a:lnTo>
                        <a:pt x="290" y="443"/>
                      </a:lnTo>
                      <a:lnTo>
                        <a:pt x="242" y="367"/>
                      </a:lnTo>
                      <a:lnTo>
                        <a:pt x="346" y="291"/>
                      </a:lnTo>
                      <a:lnTo>
                        <a:pt x="169" y="98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9" name="Freeform 157">
                  <a:extLst>
                    <a:ext uri="{FF2B5EF4-FFF2-40B4-BE49-F238E27FC236}">
                      <a16:creationId xmlns:a16="http://schemas.microsoft.com/office/drawing/2014/main" id="{35A2B679-53E4-96CC-E577-9E9D2E2A2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980"/>
                  <a:ext cx="434" cy="619"/>
                </a:xfrm>
                <a:custGeom>
                  <a:avLst/>
                  <a:gdLst>
                    <a:gd name="T0" fmla="*/ 0 w 866"/>
                    <a:gd name="T1" fmla="*/ 0 h 1239"/>
                    <a:gd name="T2" fmla="*/ 1 w 866"/>
                    <a:gd name="T3" fmla="*/ 0 h 1239"/>
                    <a:gd name="T4" fmla="*/ 1 w 866"/>
                    <a:gd name="T5" fmla="*/ 0 h 1239"/>
                    <a:gd name="T6" fmla="*/ 1 w 866"/>
                    <a:gd name="T7" fmla="*/ 0 h 1239"/>
                    <a:gd name="T8" fmla="*/ 1 w 866"/>
                    <a:gd name="T9" fmla="*/ 0 h 1239"/>
                    <a:gd name="T10" fmla="*/ 1 w 866"/>
                    <a:gd name="T11" fmla="*/ 0 h 1239"/>
                    <a:gd name="T12" fmla="*/ 1 w 866"/>
                    <a:gd name="T13" fmla="*/ 0 h 1239"/>
                    <a:gd name="T14" fmla="*/ 1 w 866"/>
                    <a:gd name="T15" fmla="*/ 0 h 1239"/>
                    <a:gd name="T16" fmla="*/ 1 w 866"/>
                    <a:gd name="T17" fmla="*/ 0 h 1239"/>
                    <a:gd name="T18" fmla="*/ 1 w 866"/>
                    <a:gd name="T19" fmla="*/ 0 h 1239"/>
                    <a:gd name="T20" fmla="*/ 1 w 866"/>
                    <a:gd name="T21" fmla="*/ 0 h 1239"/>
                    <a:gd name="T22" fmla="*/ 1 w 866"/>
                    <a:gd name="T23" fmla="*/ 0 h 1239"/>
                    <a:gd name="T24" fmla="*/ 1 w 866"/>
                    <a:gd name="T25" fmla="*/ 0 h 1239"/>
                    <a:gd name="T26" fmla="*/ 1 w 866"/>
                    <a:gd name="T27" fmla="*/ 0 h 1239"/>
                    <a:gd name="T28" fmla="*/ 1 w 866"/>
                    <a:gd name="T29" fmla="*/ 0 h 1239"/>
                    <a:gd name="T30" fmla="*/ 1 w 866"/>
                    <a:gd name="T31" fmla="*/ 0 h 1239"/>
                    <a:gd name="T32" fmla="*/ 1 w 866"/>
                    <a:gd name="T33" fmla="*/ 0 h 1239"/>
                    <a:gd name="T34" fmla="*/ 0 w 866"/>
                    <a:gd name="T35" fmla="*/ 0 h 1239"/>
                    <a:gd name="T36" fmla="*/ 0 w 866"/>
                    <a:gd name="T37" fmla="*/ 0 h 12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866"/>
                    <a:gd name="T58" fmla="*/ 0 h 1239"/>
                    <a:gd name="T59" fmla="*/ 866 w 866"/>
                    <a:gd name="T60" fmla="*/ 1239 h 12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866" h="1239">
                      <a:moveTo>
                        <a:pt x="0" y="1120"/>
                      </a:moveTo>
                      <a:lnTo>
                        <a:pt x="47" y="984"/>
                      </a:lnTo>
                      <a:lnTo>
                        <a:pt x="43" y="806"/>
                      </a:lnTo>
                      <a:lnTo>
                        <a:pt x="71" y="523"/>
                      </a:lnTo>
                      <a:lnTo>
                        <a:pt x="296" y="177"/>
                      </a:lnTo>
                      <a:lnTo>
                        <a:pt x="335" y="104"/>
                      </a:lnTo>
                      <a:lnTo>
                        <a:pt x="335" y="0"/>
                      </a:lnTo>
                      <a:lnTo>
                        <a:pt x="388" y="91"/>
                      </a:lnTo>
                      <a:lnTo>
                        <a:pt x="866" y="96"/>
                      </a:lnTo>
                      <a:lnTo>
                        <a:pt x="420" y="164"/>
                      </a:lnTo>
                      <a:lnTo>
                        <a:pt x="349" y="233"/>
                      </a:lnTo>
                      <a:lnTo>
                        <a:pt x="191" y="427"/>
                      </a:lnTo>
                      <a:lnTo>
                        <a:pt x="86" y="683"/>
                      </a:lnTo>
                      <a:lnTo>
                        <a:pt x="86" y="840"/>
                      </a:lnTo>
                      <a:lnTo>
                        <a:pt x="105" y="948"/>
                      </a:lnTo>
                      <a:lnTo>
                        <a:pt x="142" y="1221"/>
                      </a:lnTo>
                      <a:lnTo>
                        <a:pt x="74" y="1239"/>
                      </a:lnTo>
                      <a:lnTo>
                        <a:pt x="0" y="1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0" name="Freeform 158">
                  <a:extLst>
                    <a:ext uri="{FF2B5EF4-FFF2-40B4-BE49-F238E27FC236}">
                      <a16:creationId xmlns:a16="http://schemas.microsoft.com/office/drawing/2014/main" id="{B0ACDB78-F2B7-D0B5-EE94-BC45DE922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" y="3235"/>
                  <a:ext cx="110" cy="153"/>
                </a:xfrm>
                <a:custGeom>
                  <a:avLst/>
                  <a:gdLst>
                    <a:gd name="T0" fmla="*/ 0 w 222"/>
                    <a:gd name="T1" fmla="*/ 1 h 306"/>
                    <a:gd name="T2" fmla="*/ 0 w 222"/>
                    <a:gd name="T3" fmla="*/ 1 h 306"/>
                    <a:gd name="T4" fmla="*/ 0 w 222"/>
                    <a:gd name="T5" fmla="*/ 0 h 306"/>
                    <a:gd name="T6" fmla="*/ 0 w 222"/>
                    <a:gd name="T7" fmla="*/ 1 h 306"/>
                    <a:gd name="T8" fmla="*/ 0 w 222"/>
                    <a:gd name="T9" fmla="*/ 1 h 306"/>
                    <a:gd name="T10" fmla="*/ 0 w 222"/>
                    <a:gd name="T11" fmla="*/ 1 h 306"/>
                    <a:gd name="T12" fmla="*/ 0 w 222"/>
                    <a:gd name="T13" fmla="*/ 1 h 306"/>
                    <a:gd name="T14" fmla="*/ 0 w 222"/>
                    <a:gd name="T15" fmla="*/ 1 h 306"/>
                    <a:gd name="T16" fmla="*/ 0 w 222"/>
                    <a:gd name="T17" fmla="*/ 1 h 306"/>
                    <a:gd name="T18" fmla="*/ 0 w 222"/>
                    <a:gd name="T19" fmla="*/ 1 h 306"/>
                    <a:gd name="T20" fmla="*/ 0 w 222"/>
                    <a:gd name="T21" fmla="*/ 1 h 306"/>
                    <a:gd name="T22" fmla="*/ 0 w 222"/>
                    <a:gd name="T23" fmla="*/ 1 h 30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2"/>
                    <a:gd name="T37" fmla="*/ 0 h 306"/>
                    <a:gd name="T38" fmla="*/ 222 w 222"/>
                    <a:gd name="T39" fmla="*/ 306 h 30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2" h="306">
                      <a:moveTo>
                        <a:pt x="222" y="144"/>
                      </a:moveTo>
                      <a:lnTo>
                        <a:pt x="129" y="37"/>
                      </a:lnTo>
                      <a:lnTo>
                        <a:pt x="0" y="0"/>
                      </a:lnTo>
                      <a:lnTo>
                        <a:pt x="90" y="57"/>
                      </a:lnTo>
                      <a:lnTo>
                        <a:pt x="162" y="144"/>
                      </a:lnTo>
                      <a:lnTo>
                        <a:pt x="53" y="177"/>
                      </a:lnTo>
                      <a:lnTo>
                        <a:pt x="149" y="222"/>
                      </a:lnTo>
                      <a:lnTo>
                        <a:pt x="61" y="306"/>
                      </a:lnTo>
                      <a:lnTo>
                        <a:pt x="197" y="273"/>
                      </a:lnTo>
                      <a:lnTo>
                        <a:pt x="197" y="192"/>
                      </a:lnTo>
                      <a:lnTo>
                        <a:pt x="222" y="1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1" name="Freeform 159">
                  <a:extLst>
                    <a:ext uri="{FF2B5EF4-FFF2-40B4-BE49-F238E27FC236}">
                      <a16:creationId xmlns:a16="http://schemas.microsoft.com/office/drawing/2014/main" id="{F2E87357-9F9D-F3BB-7DD9-C702DE599D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2871"/>
                  <a:ext cx="163" cy="85"/>
                </a:xfrm>
                <a:custGeom>
                  <a:avLst/>
                  <a:gdLst>
                    <a:gd name="T0" fmla="*/ 0 w 326"/>
                    <a:gd name="T1" fmla="*/ 1 h 170"/>
                    <a:gd name="T2" fmla="*/ 1 w 326"/>
                    <a:gd name="T3" fmla="*/ 1 h 170"/>
                    <a:gd name="T4" fmla="*/ 1 w 326"/>
                    <a:gd name="T5" fmla="*/ 0 h 170"/>
                    <a:gd name="T6" fmla="*/ 1 w 326"/>
                    <a:gd name="T7" fmla="*/ 1 h 170"/>
                    <a:gd name="T8" fmla="*/ 1 w 326"/>
                    <a:gd name="T9" fmla="*/ 1 h 170"/>
                    <a:gd name="T10" fmla="*/ 1 w 326"/>
                    <a:gd name="T11" fmla="*/ 1 h 170"/>
                    <a:gd name="T12" fmla="*/ 1 w 326"/>
                    <a:gd name="T13" fmla="*/ 1 h 170"/>
                    <a:gd name="T14" fmla="*/ 1 w 326"/>
                    <a:gd name="T15" fmla="*/ 1 h 170"/>
                    <a:gd name="T16" fmla="*/ 1 w 326"/>
                    <a:gd name="T17" fmla="*/ 1 h 170"/>
                    <a:gd name="T18" fmla="*/ 1 w 326"/>
                    <a:gd name="T19" fmla="*/ 1 h 170"/>
                    <a:gd name="T20" fmla="*/ 1 w 326"/>
                    <a:gd name="T21" fmla="*/ 1 h 170"/>
                    <a:gd name="T22" fmla="*/ 1 w 326"/>
                    <a:gd name="T23" fmla="*/ 1 h 170"/>
                    <a:gd name="T24" fmla="*/ 1 w 326"/>
                    <a:gd name="T25" fmla="*/ 1 h 170"/>
                    <a:gd name="T26" fmla="*/ 0 w 326"/>
                    <a:gd name="T27" fmla="*/ 1 h 170"/>
                    <a:gd name="T28" fmla="*/ 0 w 326"/>
                    <a:gd name="T29" fmla="*/ 1 h 1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6"/>
                    <a:gd name="T46" fmla="*/ 0 h 170"/>
                    <a:gd name="T47" fmla="*/ 326 w 326"/>
                    <a:gd name="T48" fmla="*/ 170 h 17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6" h="170">
                      <a:moveTo>
                        <a:pt x="0" y="89"/>
                      </a:moveTo>
                      <a:lnTo>
                        <a:pt x="77" y="45"/>
                      </a:lnTo>
                      <a:lnTo>
                        <a:pt x="182" y="0"/>
                      </a:lnTo>
                      <a:lnTo>
                        <a:pt x="309" y="17"/>
                      </a:lnTo>
                      <a:lnTo>
                        <a:pt x="326" y="126"/>
                      </a:lnTo>
                      <a:lnTo>
                        <a:pt x="297" y="170"/>
                      </a:lnTo>
                      <a:lnTo>
                        <a:pt x="162" y="160"/>
                      </a:lnTo>
                      <a:lnTo>
                        <a:pt x="81" y="126"/>
                      </a:lnTo>
                      <a:lnTo>
                        <a:pt x="124" y="93"/>
                      </a:lnTo>
                      <a:lnTo>
                        <a:pt x="182" y="117"/>
                      </a:lnTo>
                      <a:lnTo>
                        <a:pt x="297" y="126"/>
                      </a:lnTo>
                      <a:lnTo>
                        <a:pt x="281" y="33"/>
                      </a:lnTo>
                      <a:lnTo>
                        <a:pt x="185" y="28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2" name="Freeform 160">
                  <a:extLst>
                    <a:ext uri="{FF2B5EF4-FFF2-40B4-BE49-F238E27FC236}">
                      <a16:creationId xmlns:a16="http://schemas.microsoft.com/office/drawing/2014/main" id="{71C533B2-2CDA-3752-03DA-8B2E1DEE5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2889"/>
                  <a:ext cx="142" cy="262"/>
                </a:xfrm>
                <a:custGeom>
                  <a:avLst/>
                  <a:gdLst>
                    <a:gd name="T0" fmla="*/ 1 w 284"/>
                    <a:gd name="T1" fmla="*/ 0 h 525"/>
                    <a:gd name="T2" fmla="*/ 1 w 284"/>
                    <a:gd name="T3" fmla="*/ 0 h 525"/>
                    <a:gd name="T4" fmla="*/ 1 w 284"/>
                    <a:gd name="T5" fmla="*/ 0 h 525"/>
                    <a:gd name="T6" fmla="*/ 1 w 284"/>
                    <a:gd name="T7" fmla="*/ 0 h 525"/>
                    <a:gd name="T8" fmla="*/ 1 w 284"/>
                    <a:gd name="T9" fmla="*/ 0 h 525"/>
                    <a:gd name="T10" fmla="*/ 1 w 284"/>
                    <a:gd name="T11" fmla="*/ 0 h 525"/>
                    <a:gd name="T12" fmla="*/ 1 w 284"/>
                    <a:gd name="T13" fmla="*/ 0 h 525"/>
                    <a:gd name="T14" fmla="*/ 1 w 284"/>
                    <a:gd name="T15" fmla="*/ 0 h 525"/>
                    <a:gd name="T16" fmla="*/ 1 w 284"/>
                    <a:gd name="T17" fmla="*/ 0 h 525"/>
                    <a:gd name="T18" fmla="*/ 1 w 284"/>
                    <a:gd name="T19" fmla="*/ 0 h 525"/>
                    <a:gd name="T20" fmla="*/ 1 w 284"/>
                    <a:gd name="T21" fmla="*/ 0 h 525"/>
                    <a:gd name="T22" fmla="*/ 1 w 284"/>
                    <a:gd name="T23" fmla="*/ 0 h 525"/>
                    <a:gd name="T24" fmla="*/ 1 w 284"/>
                    <a:gd name="T25" fmla="*/ 0 h 525"/>
                    <a:gd name="T26" fmla="*/ 1 w 284"/>
                    <a:gd name="T27" fmla="*/ 0 h 525"/>
                    <a:gd name="T28" fmla="*/ 1 w 284"/>
                    <a:gd name="T29" fmla="*/ 0 h 525"/>
                    <a:gd name="T30" fmla="*/ 1 w 284"/>
                    <a:gd name="T31" fmla="*/ 0 h 525"/>
                    <a:gd name="T32" fmla="*/ 1 w 284"/>
                    <a:gd name="T33" fmla="*/ 0 h 525"/>
                    <a:gd name="T34" fmla="*/ 1 w 284"/>
                    <a:gd name="T35" fmla="*/ 0 h 525"/>
                    <a:gd name="T36" fmla="*/ 1 w 284"/>
                    <a:gd name="T37" fmla="*/ 0 h 525"/>
                    <a:gd name="T38" fmla="*/ 1 w 284"/>
                    <a:gd name="T39" fmla="*/ 0 h 525"/>
                    <a:gd name="T40" fmla="*/ 1 w 284"/>
                    <a:gd name="T41" fmla="*/ 0 h 525"/>
                    <a:gd name="T42" fmla="*/ 1 w 284"/>
                    <a:gd name="T43" fmla="*/ 0 h 525"/>
                    <a:gd name="T44" fmla="*/ 1 w 284"/>
                    <a:gd name="T45" fmla="*/ 0 h 525"/>
                    <a:gd name="T46" fmla="*/ 1 w 284"/>
                    <a:gd name="T47" fmla="*/ 0 h 525"/>
                    <a:gd name="T48" fmla="*/ 1 w 284"/>
                    <a:gd name="T49" fmla="*/ 0 h 525"/>
                    <a:gd name="T50" fmla="*/ 1 w 284"/>
                    <a:gd name="T51" fmla="*/ 0 h 525"/>
                    <a:gd name="T52" fmla="*/ 1 w 284"/>
                    <a:gd name="T53" fmla="*/ 0 h 525"/>
                    <a:gd name="T54" fmla="*/ 1 w 284"/>
                    <a:gd name="T55" fmla="*/ 0 h 525"/>
                    <a:gd name="T56" fmla="*/ 1 w 284"/>
                    <a:gd name="T57" fmla="*/ 0 h 525"/>
                    <a:gd name="T58" fmla="*/ 0 w 284"/>
                    <a:gd name="T59" fmla="*/ 0 h 525"/>
                    <a:gd name="T60" fmla="*/ 1 w 284"/>
                    <a:gd name="T61" fmla="*/ 0 h 525"/>
                    <a:gd name="T62" fmla="*/ 1 w 284"/>
                    <a:gd name="T63" fmla="*/ 0 h 52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84"/>
                    <a:gd name="T97" fmla="*/ 0 h 525"/>
                    <a:gd name="T98" fmla="*/ 284 w 284"/>
                    <a:gd name="T99" fmla="*/ 525 h 52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84" h="525">
                      <a:moveTo>
                        <a:pt x="8" y="20"/>
                      </a:moveTo>
                      <a:lnTo>
                        <a:pt x="96" y="0"/>
                      </a:lnTo>
                      <a:lnTo>
                        <a:pt x="210" y="45"/>
                      </a:lnTo>
                      <a:lnTo>
                        <a:pt x="210" y="93"/>
                      </a:lnTo>
                      <a:lnTo>
                        <a:pt x="284" y="166"/>
                      </a:lnTo>
                      <a:lnTo>
                        <a:pt x="269" y="278"/>
                      </a:lnTo>
                      <a:lnTo>
                        <a:pt x="200" y="368"/>
                      </a:lnTo>
                      <a:lnTo>
                        <a:pt x="225" y="440"/>
                      </a:lnTo>
                      <a:lnTo>
                        <a:pt x="188" y="525"/>
                      </a:lnTo>
                      <a:lnTo>
                        <a:pt x="96" y="525"/>
                      </a:lnTo>
                      <a:lnTo>
                        <a:pt x="59" y="492"/>
                      </a:lnTo>
                      <a:lnTo>
                        <a:pt x="87" y="359"/>
                      </a:lnTo>
                      <a:lnTo>
                        <a:pt x="96" y="483"/>
                      </a:lnTo>
                      <a:lnTo>
                        <a:pt x="165" y="488"/>
                      </a:lnTo>
                      <a:lnTo>
                        <a:pt x="172" y="379"/>
                      </a:lnTo>
                      <a:lnTo>
                        <a:pt x="132" y="346"/>
                      </a:lnTo>
                      <a:lnTo>
                        <a:pt x="210" y="306"/>
                      </a:lnTo>
                      <a:lnTo>
                        <a:pt x="245" y="225"/>
                      </a:lnTo>
                      <a:lnTo>
                        <a:pt x="245" y="144"/>
                      </a:lnTo>
                      <a:lnTo>
                        <a:pt x="213" y="129"/>
                      </a:lnTo>
                      <a:lnTo>
                        <a:pt x="177" y="253"/>
                      </a:lnTo>
                      <a:lnTo>
                        <a:pt x="33" y="267"/>
                      </a:lnTo>
                      <a:lnTo>
                        <a:pt x="11" y="214"/>
                      </a:lnTo>
                      <a:lnTo>
                        <a:pt x="11" y="158"/>
                      </a:lnTo>
                      <a:lnTo>
                        <a:pt x="64" y="234"/>
                      </a:lnTo>
                      <a:lnTo>
                        <a:pt x="140" y="225"/>
                      </a:lnTo>
                      <a:lnTo>
                        <a:pt x="172" y="121"/>
                      </a:lnTo>
                      <a:lnTo>
                        <a:pt x="165" y="45"/>
                      </a:lnTo>
                      <a:lnTo>
                        <a:pt x="96" y="29"/>
                      </a:lnTo>
                      <a:lnTo>
                        <a:pt x="0" y="57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3" name="Freeform 161">
                  <a:extLst>
                    <a:ext uri="{FF2B5EF4-FFF2-40B4-BE49-F238E27FC236}">
                      <a16:creationId xmlns:a16="http://schemas.microsoft.com/office/drawing/2014/main" id="{D367C2C9-FF75-2202-E89D-C832F4B9B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4" y="3007"/>
                  <a:ext cx="138" cy="246"/>
                </a:xfrm>
                <a:custGeom>
                  <a:avLst/>
                  <a:gdLst>
                    <a:gd name="T0" fmla="*/ 1 w 274"/>
                    <a:gd name="T1" fmla="*/ 0 h 493"/>
                    <a:gd name="T2" fmla="*/ 0 w 274"/>
                    <a:gd name="T3" fmla="*/ 0 h 493"/>
                    <a:gd name="T4" fmla="*/ 1 w 274"/>
                    <a:gd name="T5" fmla="*/ 0 h 493"/>
                    <a:gd name="T6" fmla="*/ 1 w 274"/>
                    <a:gd name="T7" fmla="*/ 0 h 493"/>
                    <a:gd name="T8" fmla="*/ 1 w 274"/>
                    <a:gd name="T9" fmla="*/ 0 h 493"/>
                    <a:gd name="T10" fmla="*/ 1 w 274"/>
                    <a:gd name="T11" fmla="*/ 0 h 493"/>
                    <a:gd name="T12" fmla="*/ 1 w 274"/>
                    <a:gd name="T13" fmla="*/ 0 h 493"/>
                    <a:gd name="T14" fmla="*/ 1 w 274"/>
                    <a:gd name="T15" fmla="*/ 0 h 493"/>
                    <a:gd name="T16" fmla="*/ 1 w 274"/>
                    <a:gd name="T17" fmla="*/ 0 h 493"/>
                    <a:gd name="T18" fmla="*/ 1 w 274"/>
                    <a:gd name="T19" fmla="*/ 0 h 493"/>
                    <a:gd name="T20" fmla="*/ 1 w 274"/>
                    <a:gd name="T21" fmla="*/ 0 h 493"/>
                    <a:gd name="T22" fmla="*/ 1 w 274"/>
                    <a:gd name="T23" fmla="*/ 0 h 493"/>
                    <a:gd name="T24" fmla="*/ 1 w 274"/>
                    <a:gd name="T25" fmla="*/ 0 h 4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4"/>
                    <a:gd name="T40" fmla="*/ 0 h 493"/>
                    <a:gd name="T41" fmla="*/ 274 w 274"/>
                    <a:gd name="T42" fmla="*/ 493 h 4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4" h="493">
                      <a:moveTo>
                        <a:pt x="195" y="0"/>
                      </a:moveTo>
                      <a:lnTo>
                        <a:pt x="0" y="41"/>
                      </a:lnTo>
                      <a:lnTo>
                        <a:pt x="142" y="48"/>
                      </a:lnTo>
                      <a:lnTo>
                        <a:pt x="83" y="149"/>
                      </a:lnTo>
                      <a:lnTo>
                        <a:pt x="217" y="114"/>
                      </a:lnTo>
                      <a:lnTo>
                        <a:pt x="217" y="246"/>
                      </a:lnTo>
                      <a:lnTo>
                        <a:pt x="160" y="493"/>
                      </a:lnTo>
                      <a:lnTo>
                        <a:pt x="265" y="271"/>
                      </a:lnTo>
                      <a:lnTo>
                        <a:pt x="243" y="137"/>
                      </a:lnTo>
                      <a:lnTo>
                        <a:pt x="274" y="64"/>
                      </a:lnTo>
                      <a:lnTo>
                        <a:pt x="200" y="66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4" name="Freeform 162">
                  <a:extLst>
                    <a:ext uri="{FF2B5EF4-FFF2-40B4-BE49-F238E27FC236}">
                      <a16:creationId xmlns:a16="http://schemas.microsoft.com/office/drawing/2014/main" id="{C9CB1989-CD81-9C47-87A9-FED29884C5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" y="3141"/>
                  <a:ext cx="647" cy="752"/>
                </a:xfrm>
                <a:custGeom>
                  <a:avLst/>
                  <a:gdLst>
                    <a:gd name="T0" fmla="*/ 0 w 1296"/>
                    <a:gd name="T1" fmla="*/ 0 h 1505"/>
                    <a:gd name="T2" fmla="*/ 0 w 1296"/>
                    <a:gd name="T3" fmla="*/ 0 h 1505"/>
                    <a:gd name="T4" fmla="*/ 0 w 1296"/>
                    <a:gd name="T5" fmla="*/ 0 h 1505"/>
                    <a:gd name="T6" fmla="*/ 0 w 1296"/>
                    <a:gd name="T7" fmla="*/ 0 h 1505"/>
                    <a:gd name="T8" fmla="*/ 0 w 1296"/>
                    <a:gd name="T9" fmla="*/ 0 h 1505"/>
                    <a:gd name="T10" fmla="*/ 0 w 1296"/>
                    <a:gd name="T11" fmla="*/ 0 h 1505"/>
                    <a:gd name="T12" fmla="*/ 0 w 1296"/>
                    <a:gd name="T13" fmla="*/ 0 h 1505"/>
                    <a:gd name="T14" fmla="*/ 0 w 1296"/>
                    <a:gd name="T15" fmla="*/ 0 h 1505"/>
                    <a:gd name="T16" fmla="*/ 0 w 1296"/>
                    <a:gd name="T17" fmla="*/ 0 h 1505"/>
                    <a:gd name="T18" fmla="*/ 0 w 1296"/>
                    <a:gd name="T19" fmla="*/ 0 h 1505"/>
                    <a:gd name="T20" fmla="*/ 0 w 1296"/>
                    <a:gd name="T21" fmla="*/ 0 h 1505"/>
                    <a:gd name="T22" fmla="*/ 0 w 1296"/>
                    <a:gd name="T23" fmla="*/ 0 h 1505"/>
                    <a:gd name="T24" fmla="*/ 0 w 1296"/>
                    <a:gd name="T25" fmla="*/ 0 h 1505"/>
                    <a:gd name="T26" fmla="*/ 0 w 1296"/>
                    <a:gd name="T27" fmla="*/ 0 h 1505"/>
                    <a:gd name="T28" fmla="*/ 0 w 1296"/>
                    <a:gd name="T29" fmla="*/ 0 h 1505"/>
                    <a:gd name="T30" fmla="*/ 0 w 1296"/>
                    <a:gd name="T31" fmla="*/ 0 h 1505"/>
                    <a:gd name="T32" fmla="*/ 0 w 1296"/>
                    <a:gd name="T33" fmla="*/ 0 h 1505"/>
                    <a:gd name="T34" fmla="*/ 0 w 1296"/>
                    <a:gd name="T35" fmla="*/ 0 h 1505"/>
                    <a:gd name="T36" fmla="*/ 0 w 1296"/>
                    <a:gd name="T37" fmla="*/ 0 h 1505"/>
                    <a:gd name="T38" fmla="*/ 0 w 1296"/>
                    <a:gd name="T39" fmla="*/ 0 h 1505"/>
                    <a:gd name="T40" fmla="*/ 0 w 1296"/>
                    <a:gd name="T41" fmla="*/ 0 h 1505"/>
                    <a:gd name="T42" fmla="*/ 0 w 1296"/>
                    <a:gd name="T43" fmla="*/ 0 h 1505"/>
                    <a:gd name="T44" fmla="*/ 0 w 1296"/>
                    <a:gd name="T45" fmla="*/ 0 h 150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296"/>
                    <a:gd name="T70" fmla="*/ 0 h 1505"/>
                    <a:gd name="T71" fmla="*/ 1296 w 1296"/>
                    <a:gd name="T72" fmla="*/ 1505 h 1505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296" h="1505">
                      <a:moveTo>
                        <a:pt x="1267" y="10"/>
                      </a:moveTo>
                      <a:lnTo>
                        <a:pt x="1183" y="231"/>
                      </a:lnTo>
                      <a:lnTo>
                        <a:pt x="1219" y="699"/>
                      </a:lnTo>
                      <a:lnTo>
                        <a:pt x="1211" y="980"/>
                      </a:lnTo>
                      <a:lnTo>
                        <a:pt x="1264" y="1162"/>
                      </a:lnTo>
                      <a:lnTo>
                        <a:pt x="1296" y="1382"/>
                      </a:lnTo>
                      <a:lnTo>
                        <a:pt x="1244" y="1496"/>
                      </a:lnTo>
                      <a:lnTo>
                        <a:pt x="669" y="1477"/>
                      </a:lnTo>
                      <a:lnTo>
                        <a:pt x="478" y="1505"/>
                      </a:lnTo>
                      <a:lnTo>
                        <a:pt x="0" y="1468"/>
                      </a:lnTo>
                      <a:lnTo>
                        <a:pt x="12" y="1412"/>
                      </a:lnTo>
                      <a:lnTo>
                        <a:pt x="295" y="1420"/>
                      </a:lnTo>
                      <a:lnTo>
                        <a:pt x="478" y="1452"/>
                      </a:lnTo>
                      <a:lnTo>
                        <a:pt x="748" y="1440"/>
                      </a:lnTo>
                      <a:lnTo>
                        <a:pt x="1211" y="1396"/>
                      </a:lnTo>
                      <a:lnTo>
                        <a:pt x="1244" y="1234"/>
                      </a:lnTo>
                      <a:lnTo>
                        <a:pt x="1167" y="1002"/>
                      </a:lnTo>
                      <a:lnTo>
                        <a:pt x="1155" y="756"/>
                      </a:lnTo>
                      <a:lnTo>
                        <a:pt x="1158" y="365"/>
                      </a:lnTo>
                      <a:lnTo>
                        <a:pt x="1147" y="220"/>
                      </a:lnTo>
                      <a:lnTo>
                        <a:pt x="1223" y="0"/>
                      </a:lnTo>
                      <a:lnTo>
                        <a:pt x="1267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5" name="Freeform 163">
                  <a:extLst>
                    <a:ext uri="{FF2B5EF4-FFF2-40B4-BE49-F238E27FC236}">
                      <a16:creationId xmlns:a16="http://schemas.microsoft.com/office/drawing/2014/main" id="{28DC41D0-D223-10BD-521D-030AB4770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7" y="2297"/>
                  <a:ext cx="478" cy="359"/>
                </a:xfrm>
                <a:custGeom>
                  <a:avLst/>
                  <a:gdLst>
                    <a:gd name="T0" fmla="*/ 1 w 956"/>
                    <a:gd name="T1" fmla="*/ 1 h 718"/>
                    <a:gd name="T2" fmla="*/ 1 w 956"/>
                    <a:gd name="T3" fmla="*/ 1 h 718"/>
                    <a:gd name="T4" fmla="*/ 1 w 956"/>
                    <a:gd name="T5" fmla="*/ 1 h 718"/>
                    <a:gd name="T6" fmla="*/ 1 w 956"/>
                    <a:gd name="T7" fmla="*/ 1 h 718"/>
                    <a:gd name="T8" fmla="*/ 1 w 956"/>
                    <a:gd name="T9" fmla="*/ 1 h 718"/>
                    <a:gd name="T10" fmla="*/ 1 w 956"/>
                    <a:gd name="T11" fmla="*/ 1 h 718"/>
                    <a:gd name="T12" fmla="*/ 1 w 956"/>
                    <a:gd name="T13" fmla="*/ 1 h 718"/>
                    <a:gd name="T14" fmla="*/ 1 w 956"/>
                    <a:gd name="T15" fmla="*/ 1 h 718"/>
                    <a:gd name="T16" fmla="*/ 1 w 956"/>
                    <a:gd name="T17" fmla="*/ 1 h 718"/>
                    <a:gd name="T18" fmla="*/ 1 w 956"/>
                    <a:gd name="T19" fmla="*/ 1 h 718"/>
                    <a:gd name="T20" fmla="*/ 1 w 956"/>
                    <a:gd name="T21" fmla="*/ 1 h 718"/>
                    <a:gd name="T22" fmla="*/ 1 w 956"/>
                    <a:gd name="T23" fmla="*/ 1 h 718"/>
                    <a:gd name="T24" fmla="*/ 1 w 956"/>
                    <a:gd name="T25" fmla="*/ 1 h 718"/>
                    <a:gd name="T26" fmla="*/ 1 w 956"/>
                    <a:gd name="T27" fmla="*/ 1 h 718"/>
                    <a:gd name="T28" fmla="*/ 1 w 956"/>
                    <a:gd name="T29" fmla="*/ 1 h 718"/>
                    <a:gd name="T30" fmla="*/ 1 w 956"/>
                    <a:gd name="T31" fmla="*/ 1 h 718"/>
                    <a:gd name="T32" fmla="*/ 1 w 956"/>
                    <a:gd name="T33" fmla="*/ 1 h 718"/>
                    <a:gd name="T34" fmla="*/ 1 w 956"/>
                    <a:gd name="T35" fmla="*/ 1 h 718"/>
                    <a:gd name="T36" fmla="*/ 1 w 956"/>
                    <a:gd name="T37" fmla="*/ 1 h 718"/>
                    <a:gd name="T38" fmla="*/ 1 w 956"/>
                    <a:gd name="T39" fmla="*/ 1 h 718"/>
                    <a:gd name="T40" fmla="*/ 1 w 956"/>
                    <a:gd name="T41" fmla="*/ 1 h 718"/>
                    <a:gd name="T42" fmla="*/ 1 w 956"/>
                    <a:gd name="T43" fmla="*/ 1 h 718"/>
                    <a:gd name="T44" fmla="*/ 1 w 956"/>
                    <a:gd name="T45" fmla="*/ 0 h 718"/>
                    <a:gd name="T46" fmla="*/ 1 w 956"/>
                    <a:gd name="T47" fmla="*/ 1 h 718"/>
                    <a:gd name="T48" fmla="*/ 1 w 956"/>
                    <a:gd name="T49" fmla="*/ 1 h 718"/>
                    <a:gd name="T50" fmla="*/ 0 w 956"/>
                    <a:gd name="T51" fmla="*/ 1 h 718"/>
                    <a:gd name="T52" fmla="*/ 1 w 956"/>
                    <a:gd name="T53" fmla="*/ 1 h 718"/>
                    <a:gd name="T54" fmla="*/ 1 w 956"/>
                    <a:gd name="T55" fmla="*/ 1 h 718"/>
                    <a:gd name="T56" fmla="*/ 1 w 956"/>
                    <a:gd name="T57" fmla="*/ 1 h 71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956"/>
                    <a:gd name="T88" fmla="*/ 0 h 718"/>
                    <a:gd name="T89" fmla="*/ 956 w 956"/>
                    <a:gd name="T90" fmla="*/ 718 h 71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956" h="718">
                      <a:moveTo>
                        <a:pt x="182" y="334"/>
                      </a:moveTo>
                      <a:lnTo>
                        <a:pt x="51" y="268"/>
                      </a:lnTo>
                      <a:lnTo>
                        <a:pt x="51" y="171"/>
                      </a:lnTo>
                      <a:lnTo>
                        <a:pt x="76" y="85"/>
                      </a:lnTo>
                      <a:lnTo>
                        <a:pt x="430" y="338"/>
                      </a:lnTo>
                      <a:lnTo>
                        <a:pt x="547" y="457"/>
                      </a:lnTo>
                      <a:lnTo>
                        <a:pt x="771" y="629"/>
                      </a:lnTo>
                      <a:lnTo>
                        <a:pt x="885" y="715"/>
                      </a:lnTo>
                      <a:lnTo>
                        <a:pt x="956" y="718"/>
                      </a:lnTo>
                      <a:lnTo>
                        <a:pt x="896" y="515"/>
                      </a:lnTo>
                      <a:lnTo>
                        <a:pt x="819" y="419"/>
                      </a:lnTo>
                      <a:lnTo>
                        <a:pt x="753" y="417"/>
                      </a:lnTo>
                      <a:lnTo>
                        <a:pt x="615" y="394"/>
                      </a:lnTo>
                      <a:lnTo>
                        <a:pt x="756" y="448"/>
                      </a:lnTo>
                      <a:lnTo>
                        <a:pt x="810" y="455"/>
                      </a:lnTo>
                      <a:lnTo>
                        <a:pt x="898" y="577"/>
                      </a:lnTo>
                      <a:lnTo>
                        <a:pt x="916" y="660"/>
                      </a:lnTo>
                      <a:lnTo>
                        <a:pt x="896" y="673"/>
                      </a:lnTo>
                      <a:lnTo>
                        <a:pt x="731" y="546"/>
                      </a:lnTo>
                      <a:lnTo>
                        <a:pt x="514" y="367"/>
                      </a:lnTo>
                      <a:lnTo>
                        <a:pt x="291" y="202"/>
                      </a:lnTo>
                      <a:lnTo>
                        <a:pt x="76" y="25"/>
                      </a:lnTo>
                      <a:lnTo>
                        <a:pt x="38" y="0"/>
                      </a:lnTo>
                      <a:lnTo>
                        <a:pt x="30" y="73"/>
                      </a:lnTo>
                      <a:lnTo>
                        <a:pt x="5" y="190"/>
                      </a:lnTo>
                      <a:lnTo>
                        <a:pt x="0" y="300"/>
                      </a:lnTo>
                      <a:lnTo>
                        <a:pt x="88" y="329"/>
                      </a:lnTo>
                      <a:lnTo>
                        <a:pt x="182" y="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6" name="Freeform 164">
                  <a:extLst>
                    <a:ext uri="{FF2B5EF4-FFF2-40B4-BE49-F238E27FC236}">
                      <a16:creationId xmlns:a16="http://schemas.microsoft.com/office/drawing/2014/main" id="{B7C61730-ADC8-47D9-B9D9-1636A2D2B9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8" y="2254"/>
                  <a:ext cx="328" cy="258"/>
                </a:xfrm>
                <a:custGeom>
                  <a:avLst/>
                  <a:gdLst>
                    <a:gd name="T0" fmla="*/ 0 w 657"/>
                    <a:gd name="T1" fmla="*/ 1 h 514"/>
                    <a:gd name="T2" fmla="*/ 0 w 657"/>
                    <a:gd name="T3" fmla="*/ 1 h 514"/>
                    <a:gd name="T4" fmla="*/ 0 w 657"/>
                    <a:gd name="T5" fmla="*/ 1 h 514"/>
                    <a:gd name="T6" fmla="*/ 0 w 657"/>
                    <a:gd name="T7" fmla="*/ 0 h 514"/>
                    <a:gd name="T8" fmla="*/ 0 w 657"/>
                    <a:gd name="T9" fmla="*/ 1 h 514"/>
                    <a:gd name="T10" fmla="*/ 0 w 657"/>
                    <a:gd name="T11" fmla="*/ 1 h 514"/>
                    <a:gd name="T12" fmla="*/ 0 w 657"/>
                    <a:gd name="T13" fmla="*/ 1 h 514"/>
                    <a:gd name="T14" fmla="*/ 0 w 657"/>
                    <a:gd name="T15" fmla="*/ 1 h 514"/>
                    <a:gd name="T16" fmla="*/ 0 w 657"/>
                    <a:gd name="T17" fmla="*/ 1 h 514"/>
                    <a:gd name="T18" fmla="*/ 0 w 657"/>
                    <a:gd name="T19" fmla="*/ 1 h 514"/>
                    <a:gd name="T20" fmla="*/ 0 w 657"/>
                    <a:gd name="T21" fmla="*/ 1 h 514"/>
                    <a:gd name="T22" fmla="*/ 0 w 657"/>
                    <a:gd name="T23" fmla="*/ 1 h 514"/>
                    <a:gd name="T24" fmla="*/ 0 w 657"/>
                    <a:gd name="T25" fmla="*/ 1 h 514"/>
                    <a:gd name="T26" fmla="*/ 0 w 657"/>
                    <a:gd name="T27" fmla="*/ 1 h 514"/>
                    <a:gd name="T28" fmla="*/ 0 w 657"/>
                    <a:gd name="T29" fmla="*/ 1 h 514"/>
                    <a:gd name="T30" fmla="*/ 0 w 657"/>
                    <a:gd name="T31" fmla="*/ 1 h 514"/>
                    <a:gd name="T32" fmla="*/ 0 w 657"/>
                    <a:gd name="T33" fmla="*/ 1 h 514"/>
                    <a:gd name="T34" fmla="*/ 0 w 657"/>
                    <a:gd name="T35" fmla="*/ 1 h 514"/>
                    <a:gd name="T36" fmla="*/ 0 w 657"/>
                    <a:gd name="T37" fmla="*/ 1 h 514"/>
                    <a:gd name="T38" fmla="*/ 0 w 657"/>
                    <a:gd name="T39" fmla="*/ 1 h 514"/>
                    <a:gd name="T40" fmla="*/ 0 w 657"/>
                    <a:gd name="T41" fmla="*/ 1 h 514"/>
                    <a:gd name="T42" fmla="*/ 0 w 657"/>
                    <a:gd name="T43" fmla="*/ 1 h 514"/>
                    <a:gd name="T44" fmla="*/ 0 w 657"/>
                    <a:gd name="T45" fmla="*/ 1 h 514"/>
                    <a:gd name="T46" fmla="*/ 0 w 657"/>
                    <a:gd name="T47" fmla="*/ 1 h 514"/>
                    <a:gd name="T48" fmla="*/ 0 w 657"/>
                    <a:gd name="T49" fmla="*/ 1 h 514"/>
                    <a:gd name="T50" fmla="*/ 0 w 657"/>
                    <a:gd name="T51" fmla="*/ 1 h 514"/>
                    <a:gd name="T52" fmla="*/ 0 w 657"/>
                    <a:gd name="T53" fmla="*/ 1 h 514"/>
                    <a:gd name="T54" fmla="*/ 0 w 657"/>
                    <a:gd name="T55" fmla="*/ 1 h 514"/>
                    <a:gd name="T56" fmla="*/ 0 w 657"/>
                    <a:gd name="T57" fmla="*/ 1 h 514"/>
                    <a:gd name="T58" fmla="*/ 0 w 657"/>
                    <a:gd name="T59" fmla="*/ 1 h 514"/>
                    <a:gd name="T60" fmla="*/ 0 w 657"/>
                    <a:gd name="T61" fmla="*/ 1 h 51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657"/>
                    <a:gd name="T94" fmla="*/ 0 h 514"/>
                    <a:gd name="T95" fmla="*/ 657 w 657"/>
                    <a:gd name="T96" fmla="*/ 514 h 514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657" h="514">
                      <a:moveTo>
                        <a:pt x="0" y="205"/>
                      </a:moveTo>
                      <a:lnTo>
                        <a:pt x="56" y="132"/>
                      </a:lnTo>
                      <a:lnTo>
                        <a:pt x="117" y="18"/>
                      </a:lnTo>
                      <a:lnTo>
                        <a:pt x="136" y="0"/>
                      </a:lnTo>
                      <a:lnTo>
                        <a:pt x="230" y="61"/>
                      </a:lnTo>
                      <a:lnTo>
                        <a:pt x="397" y="55"/>
                      </a:lnTo>
                      <a:lnTo>
                        <a:pt x="539" y="38"/>
                      </a:lnTo>
                      <a:lnTo>
                        <a:pt x="615" y="66"/>
                      </a:lnTo>
                      <a:lnTo>
                        <a:pt x="597" y="134"/>
                      </a:lnTo>
                      <a:lnTo>
                        <a:pt x="607" y="276"/>
                      </a:lnTo>
                      <a:lnTo>
                        <a:pt x="653" y="425"/>
                      </a:lnTo>
                      <a:lnTo>
                        <a:pt x="657" y="514"/>
                      </a:lnTo>
                      <a:lnTo>
                        <a:pt x="622" y="514"/>
                      </a:lnTo>
                      <a:lnTo>
                        <a:pt x="634" y="465"/>
                      </a:lnTo>
                      <a:lnTo>
                        <a:pt x="604" y="337"/>
                      </a:lnTo>
                      <a:lnTo>
                        <a:pt x="566" y="322"/>
                      </a:lnTo>
                      <a:lnTo>
                        <a:pt x="466" y="311"/>
                      </a:lnTo>
                      <a:lnTo>
                        <a:pt x="333" y="308"/>
                      </a:lnTo>
                      <a:lnTo>
                        <a:pt x="199" y="293"/>
                      </a:lnTo>
                      <a:lnTo>
                        <a:pt x="316" y="281"/>
                      </a:lnTo>
                      <a:lnTo>
                        <a:pt x="509" y="273"/>
                      </a:lnTo>
                      <a:lnTo>
                        <a:pt x="577" y="291"/>
                      </a:lnTo>
                      <a:lnTo>
                        <a:pt x="553" y="137"/>
                      </a:lnTo>
                      <a:lnTo>
                        <a:pt x="566" y="78"/>
                      </a:lnTo>
                      <a:lnTo>
                        <a:pt x="481" y="69"/>
                      </a:lnTo>
                      <a:lnTo>
                        <a:pt x="283" y="104"/>
                      </a:lnTo>
                      <a:lnTo>
                        <a:pt x="185" y="102"/>
                      </a:lnTo>
                      <a:lnTo>
                        <a:pt x="137" y="45"/>
                      </a:lnTo>
                      <a:lnTo>
                        <a:pt x="96" y="122"/>
                      </a:lnTo>
                      <a:lnTo>
                        <a:pt x="0" y="20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7" name="Freeform 165">
                  <a:extLst>
                    <a:ext uri="{FF2B5EF4-FFF2-40B4-BE49-F238E27FC236}">
                      <a16:creationId xmlns:a16="http://schemas.microsoft.com/office/drawing/2014/main" id="{BC68E279-CA1B-C9E0-F5EC-06C7B43BF7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0" y="2533"/>
                  <a:ext cx="130" cy="55"/>
                </a:xfrm>
                <a:custGeom>
                  <a:avLst/>
                  <a:gdLst>
                    <a:gd name="T0" fmla="*/ 0 w 261"/>
                    <a:gd name="T1" fmla="*/ 1 h 109"/>
                    <a:gd name="T2" fmla="*/ 0 w 261"/>
                    <a:gd name="T3" fmla="*/ 1 h 109"/>
                    <a:gd name="T4" fmla="*/ 0 w 261"/>
                    <a:gd name="T5" fmla="*/ 0 h 109"/>
                    <a:gd name="T6" fmla="*/ 0 w 261"/>
                    <a:gd name="T7" fmla="*/ 1 h 109"/>
                    <a:gd name="T8" fmla="*/ 0 w 261"/>
                    <a:gd name="T9" fmla="*/ 1 h 109"/>
                    <a:gd name="T10" fmla="*/ 0 w 261"/>
                    <a:gd name="T11" fmla="*/ 1 h 109"/>
                    <a:gd name="T12" fmla="*/ 0 w 261"/>
                    <a:gd name="T13" fmla="*/ 1 h 109"/>
                    <a:gd name="T14" fmla="*/ 0 w 261"/>
                    <a:gd name="T15" fmla="*/ 1 h 109"/>
                    <a:gd name="T16" fmla="*/ 0 w 261"/>
                    <a:gd name="T17" fmla="*/ 1 h 109"/>
                    <a:gd name="T18" fmla="*/ 0 w 261"/>
                    <a:gd name="T19" fmla="*/ 1 h 109"/>
                    <a:gd name="T20" fmla="*/ 0 w 261"/>
                    <a:gd name="T21" fmla="*/ 1 h 109"/>
                    <a:gd name="T22" fmla="*/ 0 w 261"/>
                    <a:gd name="T23" fmla="*/ 1 h 109"/>
                    <a:gd name="T24" fmla="*/ 0 w 261"/>
                    <a:gd name="T25" fmla="*/ 1 h 109"/>
                    <a:gd name="T26" fmla="*/ 0 w 261"/>
                    <a:gd name="T27" fmla="*/ 1 h 109"/>
                    <a:gd name="T28" fmla="*/ 0 w 261"/>
                    <a:gd name="T29" fmla="*/ 1 h 109"/>
                    <a:gd name="T30" fmla="*/ 0 w 261"/>
                    <a:gd name="T31" fmla="*/ 1 h 109"/>
                    <a:gd name="T32" fmla="*/ 0 w 261"/>
                    <a:gd name="T33" fmla="*/ 1 h 109"/>
                    <a:gd name="T34" fmla="*/ 0 w 261"/>
                    <a:gd name="T35" fmla="*/ 1 h 10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61"/>
                    <a:gd name="T55" fmla="*/ 0 h 109"/>
                    <a:gd name="T56" fmla="*/ 261 w 261"/>
                    <a:gd name="T57" fmla="*/ 109 h 10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61" h="109">
                      <a:moveTo>
                        <a:pt x="0" y="55"/>
                      </a:moveTo>
                      <a:lnTo>
                        <a:pt x="2" y="33"/>
                      </a:lnTo>
                      <a:lnTo>
                        <a:pt x="51" y="0"/>
                      </a:lnTo>
                      <a:lnTo>
                        <a:pt x="134" y="7"/>
                      </a:lnTo>
                      <a:lnTo>
                        <a:pt x="212" y="35"/>
                      </a:lnTo>
                      <a:lnTo>
                        <a:pt x="261" y="73"/>
                      </a:lnTo>
                      <a:lnTo>
                        <a:pt x="185" y="65"/>
                      </a:lnTo>
                      <a:lnTo>
                        <a:pt x="103" y="28"/>
                      </a:lnTo>
                      <a:lnTo>
                        <a:pt x="53" y="42"/>
                      </a:lnTo>
                      <a:lnTo>
                        <a:pt x="53" y="73"/>
                      </a:lnTo>
                      <a:lnTo>
                        <a:pt x="89" y="60"/>
                      </a:lnTo>
                      <a:lnTo>
                        <a:pt x="101" y="83"/>
                      </a:lnTo>
                      <a:lnTo>
                        <a:pt x="73" y="109"/>
                      </a:lnTo>
                      <a:lnTo>
                        <a:pt x="33" y="109"/>
                      </a:lnTo>
                      <a:lnTo>
                        <a:pt x="10" y="93"/>
                      </a:lnTo>
                      <a:lnTo>
                        <a:pt x="22" y="53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8" name="Freeform 166">
                  <a:extLst>
                    <a:ext uri="{FF2B5EF4-FFF2-40B4-BE49-F238E27FC236}">
                      <a16:creationId xmlns:a16="http://schemas.microsoft.com/office/drawing/2014/main" id="{2AC7B206-A6C6-3CA6-CD26-CE7498A92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6" y="3801"/>
                  <a:ext cx="253" cy="125"/>
                </a:xfrm>
                <a:custGeom>
                  <a:avLst/>
                  <a:gdLst>
                    <a:gd name="T0" fmla="*/ 0 w 508"/>
                    <a:gd name="T1" fmla="*/ 0 h 252"/>
                    <a:gd name="T2" fmla="*/ 0 w 508"/>
                    <a:gd name="T3" fmla="*/ 0 h 252"/>
                    <a:gd name="T4" fmla="*/ 0 w 508"/>
                    <a:gd name="T5" fmla="*/ 0 h 252"/>
                    <a:gd name="T6" fmla="*/ 0 w 508"/>
                    <a:gd name="T7" fmla="*/ 0 h 252"/>
                    <a:gd name="T8" fmla="*/ 0 w 508"/>
                    <a:gd name="T9" fmla="*/ 0 h 252"/>
                    <a:gd name="T10" fmla="*/ 0 w 508"/>
                    <a:gd name="T11" fmla="*/ 0 h 252"/>
                    <a:gd name="T12" fmla="*/ 0 w 508"/>
                    <a:gd name="T13" fmla="*/ 0 h 252"/>
                    <a:gd name="T14" fmla="*/ 0 w 508"/>
                    <a:gd name="T15" fmla="*/ 0 h 252"/>
                    <a:gd name="T16" fmla="*/ 0 w 508"/>
                    <a:gd name="T17" fmla="*/ 0 h 252"/>
                    <a:gd name="T18" fmla="*/ 0 w 508"/>
                    <a:gd name="T19" fmla="*/ 0 h 252"/>
                    <a:gd name="T20" fmla="*/ 0 w 508"/>
                    <a:gd name="T21" fmla="*/ 0 h 252"/>
                    <a:gd name="T22" fmla="*/ 0 w 508"/>
                    <a:gd name="T23" fmla="*/ 0 h 252"/>
                    <a:gd name="T24" fmla="*/ 0 w 508"/>
                    <a:gd name="T25" fmla="*/ 0 h 2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08"/>
                    <a:gd name="T40" fmla="*/ 0 h 252"/>
                    <a:gd name="T41" fmla="*/ 508 w 508"/>
                    <a:gd name="T42" fmla="*/ 252 h 2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08" h="252">
                      <a:moveTo>
                        <a:pt x="0" y="252"/>
                      </a:moveTo>
                      <a:lnTo>
                        <a:pt x="247" y="235"/>
                      </a:lnTo>
                      <a:lnTo>
                        <a:pt x="377" y="86"/>
                      </a:lnTo>
                      <a:lnTo>
                        <a:pt x="389" y="151"/>
                      </a:lnTo>
                      <a:lnTo>
                        <a:pt x="508" y="163"/>
                      </a:lnTo>
                      <a:lnTo>
                        <a:pt x="501" y="101"/>
                      </a:lnTo>
                      <a:lnTo>
                        <a:pt x="424" y="110"/>
                      </a:lnTo>
                      <a:lnTo>
                        <a:pt x="394" y="0"/>
                      </a:lnTo>
                      <a:lnTo>
                        <a:pt x="290" y="148"/>
                      </a:lnTo>
                      <a:lnTo>
                        <a:pt x="209" y="201"/>
                      </a:lnTo>
                      <a:lnTo>
                        <a:pt x="66" y="217"/>
                      </a:lnTo>
                      <a:lnTo>
                        <a:pt x="0" y="2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9" name="Freeform 167">
                  <a:extLst>
                    <a:ext uri="{FF2B5EF4-FFF2-40B4-BE49-F238E27FC236}">
                      <a16:creationId xmlns:a16="http://schemas.microsoft.com/office/drawing/2014/main" id="{E322A7F9-D256-EDD9-6D59-83BE4DAF9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" y="3615"/>
                  <a:ext cx="161" cy="377"/>
                </a:xfrm>
                <a:custGeom>
                  <a:avLst/>
                  <a:gdLst>
                    <a:gd name="T0" fmla="*/ 1 w 322"/>
                    <a:gd name="T1" fmla="*/ 0 h 755"/>
                    <a:gd name="T2" fmla="*/ 0 w 322"/>
                    <a:gd name="T3" fmla="*/ 0 h 755"/>
                    <a:gd name="T4" fmla="*/ 1 w 322"/>
                    <a:gd name="T5" fmla="*/ 0 h 755"/>
                    <a:gd name="T6" fmla="*/ 1 w 322"/>
                    <a:gd name="T7" fmla="*/ 0 h 755"/>
                    <a:gd name="T8" fmla="*/ 1 w 322"/>
                    <a:gd name="T9" fmla="*/ 0 h 755"/>
                    <a:gd name="T10" fmla="*/ 1 w 322"/>
                    <a:gd name="T11" fmla="*/ 0 h 755"/>
                    <a:gd name="T12" fmla="*/ 1 w 322"/>
                    <a:gd name="T13" fmla="*/ 0 h 755"/>
                    <a:gd name="T14" fmla="*/ 1 w 322"/>
                    <a:gd name="T15" fmla="*/ 0 h 75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755"/>
                    <a:gd name="T26" fmla="*/ 322 w 322"/>
                    <a:gd name="T27" fmla="*/ 755 h 75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755">
                      <a:moveTo>
                        <a:pt x="38" y="0"/>
                      </a:moveTo>
                      <a:lnTo>
                        <a:pt x="0" y="369"/>
                      </a:lnTo>
                      <a:lnTo>
                        <a:pt x="99" y="755"/>
                      </a:lnTo>
                      <a:lnTo>
                        <a:pt x="322" y="708"/>
                      </a:lnTo>
                      <a:lnTo>
                        <a:pt x="145" y="685"/>
                      </a:lnTo>
                      <a:lnTo>
                        <a:pt x="61" y="369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0" name="Freeform 168">
                  <a:extLst>
                    <a:ext uri="{FF2B5EF4-FFF2-40B4-BE49-F238E27FC236}">
                      <a16:creationId xmlns:a16="http://schemas.microsoft.com/office/drawing/2014/main" id="{AA47CA74-D328-EC5C-38B5-712F84AB42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1" y="3634"/>
                  <a:ext cx="143" cy="308"/>
                </a:xfrm>
                <a:custGeom>
                  <a:avLst/>
                  <a:gdLst>
                    <a:gd name="T0" fmla="*/ 1 w 286"/>
                    <a:gd name="T1" fmla="*/ 0 h 617"/>
                    <a:gd name="T2" fmla="*/ 1 w 286"/>
                    <a:gd name="T3" fmla="*/ 0 h 617"/>
                    <a:gd name="T4" fmla="*/ 1 w 286"/>
                    <a:gd name="T5" fmla="*/ 0 h 617"/>
                    <a:gd name="T6" fmla="*/ 0 w 286"/>
                    <a:gd name="T7" fmla="*/ 0 h 617"/>
                    <a:gd name="T8" fmla="*/ 1 w 286"/>
                    <a:gd name="T9" fmla="*/ 0 h 617"/>
                    <a:gd name="T10" fmla="*/ 1 w 286"/>
                    <a:gd name="T11" fmla="*/ 0 h 617"/>
                    <a:gd name="T12" fmla="*/ 1 w 286"/>
                    <a:gd name="T13" fmla="*/ 0 h 617"/>
                    <a:gd name="T14" fmla="*/ 1 w 286"/>
                    <a:gd name="T15" fmla="*/ 0 h 6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86"/>
                    <a:gd name="T25" fmla="*/ 0 h 617"/>
                    <a:gd name="T26" fmla="*/ 286 w 286"/>
                    <a:gd name="T27" fmla="*/ 617 h 6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86" h="617">
                      <a:moveTo>
                        <a:pt x="124" y="0"/>
                      </a:moveTo>
                      <a:lnTo>
                        <a:pt x="208" y="377"/>
                      </a:lnTo>
                      <a:lnTo>
                        <a:pt x="132" y="554"/>
                      </a:lnTo>
                      <a:lnTo>
                        <a:pt x="0" y="607"/>
                      </a:lnTo>
                      <a:lnTo>
                        <a:pt x="154" y="617"/>
                      </a:lnTo>
                      <a:lnTo>
                        <a:pt x="286" y="401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1" name="Freeform 169">
                  <a:extLst>
                    <a:ext uri="{FF2B5EF4-FFF2-40B4-BE49-F238E27FC236}">
                      <a16:creationId xmlns:a16="http://schemas.microsoft.com/office/drawing/2014/main" id="{16EB13B3-FAA0-E484-516D-E8F98AFB77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5" y="2952"/>
                  <a:ext cx="65" cy="200"/>
                </a:xfrm>
                <a:custGeom>
                  <a:avLst/>
                  <a:gdLst>
                    <a:gd name="T0" fmla="*/ 0 w 131"/>
                    <a:gd name="T1" fmla="*/ 0 h 400"/>
                    <a:gd name="T2" fmla="*/ 0 w 131"/>
                    <a:gd name="T3" fmla="*/ 1 h 400"/>
                    <a:gd name="T4" fmla="*/ 0 w 131"/>
                    <a:gd name="T5" fmla="*/ 1 h 400"/>
                    <a:gd name="T6" fmla="*/ 0 w 131"/>
                    <a:gd name="T7" fmla="*/ 1 h 400"/>
                    <a:gd name="T8" fmla="*/ 0 w 131"/>
                    <a:gd name="T9" fmla="*/ 1 h 400"/>
                    <a:gd name="T10" fmla="*/ 0 w 131"/>
                    <a:gd name="T11" fmla="*/ 1 h 400"/>
                    <a:gd name="T12" fmla="*/ 0 w 131"/>
                    <a:gd name="T13" fmla="*/ 0 h 400"/>
                    <a:gd name="T14" fmla="*/ 0 w 131"/>
                    <a:gd name="T15" fmla="*/ 0 h 4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400"/>
                    <a:gd name="T26" fmla="*/ 131 w 131"/>
                    <a:gd name="T27" fmla="*/ 400 h 4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400">
                      <a:moveTo>
                        <a:pt x="61" y="0"/>
                      </a:moveTo>
                      <a:lnTo>
                        <a:pt x="61" y="193"/>
                      </a:lnTo>
                      <a:lnTo>
                        <a:pt x="0" y="246"/>
                      </a:lnTo>
                      <a:lnTo>
                        <a:pt x="0" y="400"/>
                      </a:lnTo>
                      <a:lnTo>
                        <a:pt x="46" y="269"/>
                      </a:lnTo>
                      <a:lnTo>
                        <a:pt x="131" y="216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2" name="Freeform 170">
                  <a:extLst>
                    <a:ext uri="{FF2B5EF4-FFF2-40B4-BE49-F238E27FC236}">
                      <a16:creationId xmlns:a16="http://schemas.microsoft.com/office/drawing/2014/main" id="{FF65D003-247A-4F86-C244-3B4D2BD93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" y="2799"/>
                  <a:ext cx="123" cy="146"/>
                </a:xfrm>
                <a:custGeom>
                  <a:avLst/>
                  <a:gdLst>
                    <a:gd name="T0" fmla="*/ 0 w 247"/>
                    <a:gd name="T1" fmla="*/ 0 h 293"/>
                    <a:gd name="T2" fmla="*/ 0 w 247"/>
                    <a:gd name="T3" fmla="*/ 0 h 293"/>
                    <a:gd name="T4" fmla="*/ 0 w 247"/>
                    <a:gd name="T5" fmla="*/ 0 h 293"/>
                    <a:gd name="T6" fmla="*/ 0 w 247"/>
                    <a:gd name="T7" fmla="*/ 0 h 293"/>
                    <a:gd name="T8" fmla="*/ 0 w 247"/>
                    <a:gd name="T9" fmla="*/ 0 h 293"/>
                    <a:gd name="T10" fmla="*/ 0 w 247"/>
                    <a:gd name="T11" fmla="*/ 0 h 293"/>
                    <a:gd name="T12" fmla="*/ 0 w 247"/>
                    <a:gd name="T13" fmla="*/ 0 h 2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7"/>
                    <a:gd name="T22" fmla="*/ 0 h 293"/>
                    <a:gd name="T23" fmla="*/ 247 w 247"/>
                    <a:gd name="T24" fmla="*/ 293 h 2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7" h="293">
                      <a:moveTo>
                        <a:pt x="247" y="0"/>
                      </a:moveTo>
                      <a:lnTo>
                        <a:pt x="55" y="61"/>
                      </a:lnTo>
                      <a:lnTo>
                        <a:pt x="0" y="185"/>
                      </a:lnTo>
                      <a:lnTo>
                        <a:pt x="32" y="293"/>
                      </a:lnTo>
                      <a:lnTo>
                        <a:pt x="85" y="93"/>
                      </a:lnTo>
                      <a:lnTo>
                        <a:pt x="2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3" name="Freeform 171">
                  <a:extLst>
                    <a:ext uri="{FF2B5EF4-FFF2-40B4-BE49-F238E27FC236}">
                      <a16:creationId xmlns:a16="http://schemas.microsoft.com/office/drawing/2014/main" id="{A929DC99-1432-7096-6427-17DE8A24B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" y="3668"/>
                  <a:ext cx="36" cy="208"/>
                </a:xfrm>
                <a:custGeom>
                  <a:avLst/>
                  <a:gdLst>
                    <a:gd name="T0" fmla="*/ 0 w 73"/>
                    <a:gd name="T1" fmla="*/ 0 h 415"/>
                    <a:gd name="T2" fmla="*/ 0 w 73"/>
                    <a:gd name="T3" fmla="*/ 1 h 415"/>
                    <a:gd name="T4" fmla="*/ 0 w 73"/>
                    <a:gd name="T5" fmla="*/ 1 h 415"/>
                    <a:gd name="T6" fmla="*/ 0 w 73"/>
                    <a:gd name="T7" fmla="*/ 0 h 415"/>
                    <a:gd name="T8" fmla="*/ 0 w 73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415"/>
                    <a:gd name="T17" fmla="*/ 73 w 73"/>
                    <a:gd name="T18" fmla="*/ 415 h 4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415">
                      <a:moveTo>
                        <a:pt x="33" y="0"/>
                      </a:moveTo>
                      <a:lnTo>
                        <a:pt x="0" y="293"/>
                      </a:lnTo>
                      <a:lnTo>
                        <a:pt x="73" y="41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4" name="Freeform 172">
                  <a:extLst>
                    <a:ext uri="{FF2B5EF4-FFF2-40B4-BE49-F238E27FC236}">
                      <a16:creationId xmlns:a16="http://schemas.microsoft.com/office/drawing/2014/main" id="{107BD860-92E1-B30F-F1FE-11F5352618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8" y="3553"/>
                  <a:ext cx="85" cy="220"/>
                </a:xfrm>
                <a:custGeom>
                  <a:avLst/>
                  <a:gdLst>
                    <a:gd name="T0" fmla="*/ 0 w 170"/>
                    <a:gd name="T1" fmla="*/ 0 h 440"/>
                    <a:gd name="T2" fmla="*/ 1 w 170"/>
                    <a:gd name="T3" fmla="*/ 1 h 440"/>
                    <a:gd name="T4" fmla="*/ 1 w 170"/>
                    <a:gd name="T5" fmla="*/ 1 h 440"/>
                    <a:gd name="T6" fmla="*/ 0 w 170"/>
                    <a:gd name="T7" fmla="*/ 0 h 440"/>
                    <a:gd name="T8" fmla="*/ 0 w 170"/>
                    <a:gd name="T9" fmla="*/ 0 h 4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"/>
                    <a:gd name="T16" fmla="*/ 0 h 440"/>
                    <a:gd name="T17" fmla="*/ 170 w 170"/>
                    <a:gd name="T18" fmla="*/ 440 h 4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" h="440">
                      <a:moveTo>
                        <a:pt x="0" y="0"/>
                      </a:moveTo>
                      <a:lnTo>
                        <a:pt x="170" y="263"/>
                      </a:lnTo>
                      <a:lnTo>
                        <a:pt x="147" y="4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5" name="Freeform 173">
                  <a:extLst>
                    <a:ext uri="{FF2B5EF4-FFF2-40B4-BE49-F238E27FC236}">
                      <a16:creationId xmlns:a16="http://schemas.microsoft.com/office/drawing/2014/main" id="{30066C8F-B556-AEFE-1CE2-FE0AD1F4C4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5" y="3108"/>
                  <a:ext cx="92" cy="38"/>
                </a:xfrm>
                <a:custGeom>
                  <a:avLst/>
                  <a:gdLst>
                    <a:gd name="T0" fmla="*/ 1 w 183"/>
                    <a:gd name="T1" fmla="*/ 1 h 76"/>
                    <a:gd name="T2" fmla="*/ 0 w 183"/>
                    <a:gd name="T3" fmla="*/ 0 h 76"/>
                    <a:gd name="T4" fmla="*/ 1 w 183"/>
                    <a:gd name="T5" fmla="*/ 1 h 76"/>
                    <a:gd name="T6" fmla="*/ 1 w 183"/>
                    <a:gd name="T7" fmla="*/ 1 h 76"/>
                    <a:gd name="T8" fmla="*/ 1 w 183"/>
                    <a:gd name="T9" fmla="*/ 1 h 76"/>
                    <a:gd name="T10" fmla="*/ 1 w 183"/>
                    <a:gd name="T11" fmla="*/ 1 h 7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3"/>
                    <a:gd name="T19" fmla="*/ 0 h 76"/>
                    <a:gd name="T20" fmla="*/ 183 w 183"/>
                    <a:gd name="T21" fmla="*/ 76 h 7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3" h="76">
                      <a:moveTo>
                        <a:pt x="183" y="6"/>
                      </a:moveTo>
                      <a:lnTo>
                        <a:pt x="0" y="0"/>
                      </a:lnTo>
                      <a:lnTo>
                        <a:pt x="31" y="76"/>
                      </a:lnTo>
                      <a:lnTo>
                        <a:pt x="177" y="76"/>
                      </a:lnTo>
                      <a:lnTo>
                        <a:pt x="183" y="6"/>
                      </a:lnTo>
                      <a:close/>
                    </a:path>
                  </a:pathLst>
                </a:custGeom>
                <a:solidFill>
                  <a:srgbClr val="CCC2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6" name="Freeform 174">
                  <a:extLst>
                    <a:ext uri="{FF2B5EF4-FFF2-40B4-BE49-F238E27FC236}">
                      <a16:creationId xmlns:a16="http://schemas.microsoft.com/office/drawing/2014/main" id="{D86D0FDF-3744-B99E-FC2C-F3A284F9BA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1" y="2837"/>
                  <a:ext cx="146" cy="398"/>
                </a:xfrm>
                <a:custGeom>
                  <a:avLst/>
                  <a:gdLst>
                    <a:gd name="T0" fmla="*/ 0 w 293"/>
                    <a:gd name="T1" fmla="*/ 0 h 797"/>
                    <a:gd name="T2" fmla="*/ 0 w 293"/>
                    <a:gd name="T3" fmla="*/ 0 h 797"/>
                    <a:gd name="T4" fmla="*/ 0 w 293"/>
                    <a:gd name="T5" fmla="*/ 0 h 797"/>
                    <a:gd name="T6" fmla="*/ 0 w 293"/>
                    <a:gd name="T7" fmla="*/ 0 h 797"/>
                    <a:gd name="T8" fmla="*/ 0 w 293"/>
                    <a:gd name="T9" fmla="*/ 0 h 797"/>
                    <a:gd name="T10" fmla="*/ 0 w 293"/>
                    <a:gd name="T11" fmla="*/ 0 h 797"/>
                    <a:gd name="T12" fmla="*/ 0 w 293"/>
                    <a:gd name="T13" fmla="*/ 0 h 797"/>
                    <a:gd name="T14" fmla="*/ 0 w 293"/>
                    <a:gd name="T15" fmla="*/ 0 h 797"/>
                    <a:gd name="T16" fmla="*/ 0 w 293"/>
                    <a:gd name="T17" fmla="*/ 0 h 797"/>
                    <a:gd name="T18" fmla="*/ 0 w 293"/>
                    <a:gd name="T19" fmla="*/ 0 h 797"/>
                    <a:gd name="T20" fmla="*/ 0 w 293"/>
                    <a:gd name="T21" fmla="*/ 0 h 797"/>
                    <a:gd name="T22" fmla="*/ 0 w 293"/>
                    <a:gd name="T23" fmla="*/ 0 h 797"/>
                    <a:gd name="T24" fmla="*/ 0 w 293"/>
                    <a:gd name="T25" fmla="*/ 0 h 797"/>
                    <a:gd name="T26" fmla="*/ 0 w 293"/>
                    <a:gd name="T27" fmla="*/ 0 h 797"/>
                    <a:gd name="T28" fmla="*/ 0 w 293"/>
                    <a:gd name="T29" fmla="*/ 0 h 797"/>
                    <a:gd name="T30" fmla="*/ 0 w 293"/>
                    <a:gd name="T31" fmla="*/ 0 h 797"/>
                    <a:gd name="T32" fmla="*/ 0 w 293"/>
                    <a:gd name="T33" fmla="*/ 0 h 797"/>
                    <a:gd name="T34" fmla="*/ 0 w 293"/>
                    <a:gd name="T35" fmla="*/ 0 h 79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93"/>
                    <a:gd name="T55" fmla="*/ 0 h 797"/>
                    <a:gd name="T56" fmla="*/ 293 w 293"/>
                    <a:gd name="T57" fmla="*/ 797 h 79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93" h="797">
                      <a:moveTo>
                        <a:pt x="0" y="0"/>
                      </a:moveTo>
                      <a:lnTo>
                        <a:pt x="60" y="48"/>
                      </a:lnTo>
                      <a:lnTo>
                        <a:pt x="20" y="133"/>
                      </a:lnTo>
                      <a:lnTo>
                        <a:pt x="104" y="410"/>
                      </a:lnTo>
                      <a:lnTo>
                        <a:pt x="141" y="559"/>
                      </a:lnTo>
                      <a:lnTo>
                        <a:pt x="3" y="576"/>
                      </a:lnTo>
                      <a:lnTo>
                        <a:pt x="3" y="612"/>
                      </a:lnTo>
                      <a:lnTo>
                        <a:pt x="124" y="609"/>
                      </a:lnTo>
                      <a:lnTo>
                        <a:pt x="144" y="640"/>
                      </a:lnTo>
                      <a:lnTo>
                        <a:pt x="101" y="797"/>
                      </a:lnTo>
                      <a:lnTo>
                        <a:pt x="213" y="584"/>
                      </a:lnTo>
                      <a:lnTo>
                        <a:pt x="293" y="410"/>
                      </a:lnTo>
                      <a:lnTo>
                        <a:pt x="256" y="136"/>
                      </a:lnTo>
                      <a:lnTo>
                        <a:pt x="169" y="28"/>
                      </a:lnTo>
                      <a:lnTo>
                        <a:pt x="104" y="136"/>
                      </a:lnTo>
                      <a:lnTo>
                        <a:pt x="88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21">
                <a:extLst>
                  <a:ext uri="{FF2B5EF4-FFF2-40B4-BE49-F238E27FC236}">
                    <a16:creationId xmlns:a16="http://schemas.microsoft.com/office/drawing/2014/main" id="{D04E5105-D48A-2F53-D16E-CAC7D01D4D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3" y="3052"/>
                <a:ext cx="308" cy="388"/>
                <a:chOff x="1233" y="3052"/>
                <a:chExt cx="308" cy="388"/>
              </a:xfrm>
            </p:grpSpPr>
            <p:pic>
              <p:nvPicPr>
                <p:cNvPr id="39" name="Picture 192" descr="j0140025">
                  <a:extLst>
                    <a:ext uri="{FF2B5EF4-FFF2-40B4-BE49-F238E27FC236}">
                      <a16:creationId xmlns:a16="http://schemas.microsoft.com/office/drawing/2014/main" id="{3B6D1FB6-F3C9-43EF-E841-D786A375D9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71" y="3052"/>
                  <a:ext cx="270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196" descr="j0140025">
                  <a:extLst>
                    <a:ext uri="{FF2B5EF4-FFF2-40B4-BE49-F238E27FC236}">
                      <a16:creationId xmlns:a16="http://schemas.microsoft.com/office/drawing/2014/main" id="{88D98127-2CC8-35F1-6675-552A85F335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3" y="3271"/>
                  <a:ext cx="2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3" name="Group 225">
                <a:extLst>
                  <a:ext uri="{FF2B5EF4-FFF2-40B4-BE49-F238E27FC236}">
                    <a16:creationId xmlns:a16="http://schemas.microsoft.com/office/drawing/2014/main" id="{43CE1385-E253-1AE0-3936-3DDDC214E6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6" y="3271"/>
                <a:ext cx="308" cy="353"/>
                <a:chOff x="737" y="618"/>
                <a:chExt cx="308" cy="353"/>
              </a:xfrm>
            </p:grpSpPr>
            <p:pic>
              <p:nvPicPr>
                <p:cNvPr id="37" name="Picture 194" descr="j0140025">
                  <a:extLst>
                    <a:ext uri="{FF2B5EF4-FFF2-40B4-BE49-F238E27FC236}">
                      <a16:creationId xmlns:a16="http://schemas.microsoft.com/office/drawing/2014/main" id="{CC00F018-5016-1C02-5205-A43E7AEF00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6" y="618"/>
                  <a:ext cx="269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198" descr="j0140025">
                  <a:extLst>
                    <a:ext uri="{FF2B5EF4-FFF2-40B4-BE49-F238E27FC236}">
                      <a16:creationId xmlns:a16="http://schemas.microsoft.com/office/drawing/2014/main" id="{A497D59C-BA1F-1EFE-D728-3CF7B55CDD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7" y="802"/>
                  <a:ext cx="270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4" name="Group 201">
                <a:extLst>
                  <a:ext uri="{FF2B5EF4-FFF2-40B4-BE49-F238E27FC236}">
                    <a16:creationId xmlns:a16="http://schemas.microsoft.com/office/drawing/2014/main" id="{969761C7-947A-532E-A2E0-3C724F90A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7" y="2397"/>
                <a:ext cx="577" cy="477"/>
                <a:chOff x="1032" y="672"/>
                <a:chExt cx="3145" cy="2598"/>
              </a:xfrm>
            </p:grpSpPr>
            <p:pic>
              <p:nvPicPr>
                <p:cNvPr id="33" name="Picture 202" descr="j0140025">
                  <a:extLst>
                    <a:ext uri="{FF2B5EF4-FFF2-40B4-BE49-F238E27FC236}">
                      <a16:creationId xmlns:a16="http://schemas.microsoft.com/office/drawing/2014/main" id="{BE9714CD-0EBB-5DC7-F61B-ED8E5DCFA5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41" y="672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203" descr="j0140025">
                  <a:extLst>
                    <a:ext uri="{FF2B5EF4-FFF2-40B4-BE49-F238E27FC236}">
                      <a16:creationId xmlns:a16="http://schemas.microsoft.com/office/drawing/2014/main" id="{63F6BC78-8C01-C1EF-D2C9-4CE6496EF7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09" y="1349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204" descr="j0140025">
                  <a:extLst>
                    <a:ext uri="{FF2B5EF4-FFF2-40B4-BE49-F238E27FC236}">
                      <a16:creationId xmlns:a16="http://schemas.microsoft.com/office/drawing/2014/main" id="{90EBFAA8-47C6-DE7F-4C6A-6315F0A600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2" y="1864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Picture 205" descr="j0140025">
                  <a:extLst>
                    <a:ext uri="{FF2B5EF4-FFF2-40B4-BE49-F238E27FC236}">
                      <a16:creationId xmlns:a16="http://schemas.microsoft.com/office/drawing/2014/main" id="{15BB4FA9-F518-8688-D1F0-B21494EE44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0" y="2347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5" name="Group 206">
                <a:extLst>
                  <a:ext uri="{FF2B5EF4-FFF2-40B4-BE49-F238E27FC236}">
                    <a16:creationId xmlns:a16="http://schemas.microsoft.com/office/drawing/2014/main" id="{57FEA0D2-80A5-D155-82F4-0BE1303469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3" y="2461"/>
                <a:ext cx="577" cy="477"/>
                <a:chOff x="1032" y="672"/>
                <a:chExt cx="3145" cy="2598"/>
              </a:xfrm>
            </p:grpSpPr>
            <p:pic>
              <p:nvPicPr>
                <p:cNvPr id="29" name="Picture 207" descr="j0140025">
                  <a:extLst>
                    <a:ext uri="{FF2B5EF4-FFF2-40B4-BE49-F238E27FC236}">
                      <a16:creationId xmlns:a16="http://schemas.microsoft.com/office/drawing/2014/main" id="{F4D17DC7-C5CA-20D1-3CBA-0C31267476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41" y="672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208" descr="j0140025">
                  <a:extLst>
                    <a:ext uri="{FF2B5EF4-FFF2-40B4-BE49-F238E27FC236}">
                      <a16:creationId xmlns:a16="http://schemas.microsoft.com/office/drawing/2014/main" id="{FB5A241B-0AB5-9F85-C80B-8E18B49879B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09" y="1349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209" descr="j0140025">
                  <a:extLst>
                    <a:ext uri="{FF2B5EF4-FFF2-40B4-BE49-F238E27FC236}">
                      <a16:creationId xmlns:a16="http://schemas.microsoft.com/office/drawing/2014/main" id="{D71D48C1-53AF-8609-DBC2-B8BB91A257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2" y="1864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" name="Picture 210" descr="j0140025">
                  <a:extLst>
                    <a:ext uri="{FF2B5EF4-FFF2-40B4-BE49-F238E27FC236}">
                      <a16:creationId xmlns:a16="http://schemas.microsoft.com/office/drawing/2014/main" id="{E9437763-B328-FF3C-5000-445753047D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0" y="2347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" name="Group 211">
                <a:extLst>
                  <a:ext uri="{FF2B5EF4-FFF2-40B4-BE49-F238E27FC236}">
                    <a16:creationId xmlns:a16="http://schemas.microsoft.com/office/drawing/2014/main" id="{04829581-B4F2-369A-2AA4-794C7849F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7" y="3036"/>
                <a:ext cx="577" cy="477"/>
                <a:chOff x="1032" y="672"/>
                <a:chExt cx="3145" cy="2598"/>
              </a:xfrm>
            </p:grpSpPr>
            <p:pic>
              <p:nvPicPr>
                <p:cNvPr id="25" name="Picture 212" descr="j0140025">
                  <a:extLst>
                    <a:ext uri="{FF2B5EF4-FFF2-40B4-BE49-F238E27FC236}">
                      <a16:creationId xmlns:a16="http://schemas.microsoft.com/office/drawing/2014/main" id="{80B738C0-1E23-0565-612B-F63747DEAC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41" y="672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213" descr="j0140025">
                  <a:extLst>
                    <a:ext uri="{FF2B5EF4-FFF2-40B4-BE49-F238E27FC236}">
                      <a16:creationId xmlns:a16="http://schemas.microsoft.com/office/drawing/2014/main" id="{A4AB975B-318D-51F6-0E63-AA1E305C82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09" y="1349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14" descr="j0140025">
                  <a:extLst>
                    <a:ext uri="{FF2B5EF4-FFF2-40B4-BE49-F238E27FC236}">
                      <a16:creationId xmlns:a16="http://schemas.microsoft.com/office/drawing/2014/main" id="{2553B7FA-3C13-6D19-A77F-C20BC16C43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2" y="1864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215" descr="j0140025">
                  <a:extLst>
                    <a:ext uri="{FF2B5EF4-FFF2-40B4-BE49-F238E27FC236}">
                      <a16:creationId xmlns:a16="http://schemas.microsoft.com/office/drawing/2014/main" id="{5797E68D-A4C3-8734-02E9-D94B8890B9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0" y="2347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7" name="Group 216">
                <a:extLst>
                  <a:ext uri="{FF2B5EF4-FFF2-40B4-BE49-F238E27FC236}">
                    <a16:creationId xmlns:a16="http://schemas.microsoft.com/office/drawing/2014/main" id="{D84199A6-2F3B-C27E-94A4-3A47FAA69E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2" y="2883"/>
                <a:ext cx="577" cy="477"/>
                <a:chOff x="1032" y="672"/>
                <a:chExt cx="3145" cy="2598"/>
              </a:xfrm>
            </p:grpSpPr>
            <p:pic>
              <p:nvPicPr>
                <p:cNvPr id="21" name="Picture 217" descr="j0140025">
                  <a:extLst>
                    <a:ext uri="{FF2B5EF4-FFF2-40B4-BE49-F238E27FC236}">
                      <a16:creationId xmlns:a16="http://schemas.microsoft.com/office/drawing/2014/main" id="{8D530DF2-5191-62A1-2291-69B9DACC41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41" y="672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" name="Picture 218" descr="j0140025">
                  <a:extLst>
                    <a:ext uri="{FF2B5EF4-FFF2-40B4-BE49-F238E27FC236}">
                      <a16:creationId xmlns:a16="http://schemas.microsoft.com/office/drawing/2014/main" id="{8538BB6A-DBA0-4A83-7D6C-CA6D3265BC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09" y="1349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219" descr="j0140025">
                  <a:extLst>
                    <a:ext uri="{FF2B5EF4-FFF2-40B4-BE49-F238E27FC236}">
                      <a16:creationId xmlns:a16="http://schemas.microsoft.com/office/drawing/2014/main" id="{A2FB5A20-5138-6EB4-4C5C-11142191B5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2" y="1864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220" descr="j0140025">
                  <a:extLst>
                    <a:ext uri="{FF2B5EF4-FFF2-40B4-BE49-F238E27FC236}">
                      <a16:creationId xmlns:a16="http://schemas.microsoft.com/office/drawing/2014/main" id="{B67D0C2B-514A-1D8D-49AA-45FA629466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0" y="2347"/>
                  <a:ext cx="1468" cy="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8" name="Group 222">
                <a:extLst>
                  <a:ext uri="{FF2B5EF4-FFF2-40B4-BE49-F238E27FC236}">
                    <a16:creationId xmlns:a16="http://schemas.microsoft.com/office/drawing/2014/main" id="{B5151FDC-40D5-AFBB-1E66-050FA06158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45" y="2591"/>
                <a:ext cx="308" cy="388"/>
                <a:chOff x="1233" y="3052"/>
                <a:chExt cx="308" cy="388"/>
              </a:xfrm>
            </p:grpSpPr>
            <p:pic>
              <p:nvPicPr>
                <p:cNvPr id="19" name="Picture 223" descr="j0140025">
                  <a:extLst>
                    <a:ext uri="{FF2B5EF4-FFF2-40B4-BE49-F238E27FC236}">
                      <a16:creationId xmlns:a16="http://schemas.microsoft.com/office/drawing/2014/main" id="{6A08C7E8-C8DD-65E4-6921-B508D75AF6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71" y="3052"/>
                  <a:ext cx="270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" name="Picture 224" descr="j0140025">
                  <a:extLst>
                    <a:ext uri="{FF2B5EF4-FFF2-40B4-BE49-F238E27FC236}">
                      <a16:creationId xmlns:a16="http://schemas.microsoft.com/office/drawing/2014/main" id="{5998C014-CEA4-A9F4-A9E8-508EC1C327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3" y="3271"/>
                  <a:ext cx="2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9" name="Text Box 228">
              <a:extLst>
                <a:ext uri="{FF2B5EF4-FFF2-40B4-BE49-F238E27FC236}">
                  <a16:creationId xmlns:a16="http://schemas.microsoft.com/office/drawing/2014/main" id="{C022BAB4-A499-DB7C-C375-BD59815E7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5014" y="1343023"/>
              <a:ext cx="4629118" cy="150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Bookman Old Style" panose="02050604050505020204" pitchFamily="18" charset="0"/>
                  <a:ea typeface="ＭＳ Ｐゴシック" panose="020B0600070205080204" pitchFamily="34" charset="-128"/>
                  <a:cs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Bookman Old Style" panose="02050604050505020204" pitchFamily="18" charset="0"/>
                  <a:ea typeface="ＭＳ Ｐゴシック" panose="020B0600070205080204" pitchFamily="34" charset="-128"/>
                  <a:cs typeface="Bookman Old Style" panose="0205060405050502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Bookman Old Style" panose="02050604050505020204" pitchFamily="18" charset="0"/>
                  <a:ea typeface="ＭＳ Ｐゴシック" panose="020B0600070205080204" pitchFamily="34" charset="-128"/>
                  <a:cs typeface="Bookman Old Style" panose="0205060405050502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man Old Style" panose="02050604050505020204" pitchFamily="18" charset="0"/>
                  <a:ea typeface="ＭＳ Ｐゴシック" panose="020B0600070205080204" pitchFamily="34" charset="-128"/>
                  <a:cs typeface="Bookman Old Style" panose="0205060405050502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Bookman Old Style" panose="02050604050505020204" pitchFamily="18" charset="0"/>
                  <a:ea typeface="ＭＳ Ｐゴシック" panose="020B0600070205080204" pitchFamily="34" charset="-128"/>
                  <a:cs typeface="Bookman Old Style" panose="02050604050505020204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Bookman Old Style" panose="02050604050505020204" pitchFamily="18" charset="0"/>
                  <a:ea typeface="ＭＳ Ｐゴシック" panose="020B0600070205080204" pitchFamily="34" charset="-128"/>
                  <a:cs typeface="Bookman Old Style" panose="02050604050505020204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Bookman Old Style" panose="02050604050505020204" pitchFamily="18" charset="0"/>
                  <a:ea typeface="ＭＳ Ｐゴシック" panose="020B0600070205080204" pitchFamily="34" charset="-128"/>
                  <a:cs typeface="Bookman Old Style" panose="02050604050505020204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Bookman Old Style" panose="02050604050505020204" pitchFamily="18" charset="0"/>
                  <a:ea typeface="ＭＳ Ｐゴシック" panose="020B0600070205080204" pitchFamily="34" charset="-128"/>
                  <a:cs typeface="Bookman Old Style" panose="02050604050505020204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Bookman Old Style" panose="02050604050505020204" pitchFamily="18" charset="0"/>
                  <a:ea typeface="ＭＳ Ｐゴシック" panose="020B0600070205080204" pitchFamily="34" charset="-128"/>
                  <a:cs typeface="Bookman Old Style" panose="0205060405050502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Comic Sans MS" panose="030F0902030302020204" pitchFamily="66" charset="0"/>
                </a:rPr>
                <a:t>You heard me right, kid. </a:t>
              </a:r>
              <a:r>
                <a:rPr lang="en-US" altLang="en-US" sz="2000" i="1" dirty="0">
                  <a:latin typeface="Comic Sans MS" panose="030F0902030302020204" pitchFamily="66" charset="0"/>
                </a:rPr>
                <a:t>TERABYTES</a:t>
              </a:r>
              <a:r>
                <a:rPr lang="en-US" altLang="en-US" sz="2000" dirty="0">
                  <a:latin typeface="Comic Sans MS" panose="030F0902030302020204" pitchFamily="66" charset="0"/>
                </a:rPr>
                <a:t> of main memory!</a:t>
              </a:r>
            </a:p>
          </p:txBody>
        </p:sp>
        <p:sp>
          <p:nvSpPr>
            <p:cNvPr id="10" name="Line 229">
              <a:extLst>
                <a:ext uri="{FF2B5EF4-FFF2-40B4-BE49-F238E27FC236}">
                  <a16:creationId xmlns:a16="http://schemas.microsoft.com/office/drawing/2014/main" id="{EE65E55D-DB34-048F-774B-963945191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4638" y="2025650"/>
              <a:ext cx="887412" cy="185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527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87"/>
          <p:cNvSpPr>
            <a:spLocks noChangeArrowheads="1"/>
          </p:cNvSpPr>
          <p:nvPr/>
        </p:nvSpPr>
        <p:spPr bwMode="auto">
          <a:xfrm>
            <a:off x="2874963" y="1652588"/>
            <a:ext cx="444500" cy="17557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14338" name="Rectangle 86"/>
          <p:cNvSpPr>
            <a:spLocks noChangeArrowheads="1"/>
          </p:cNvSpPr>
          <p:nvPr/>
        </p:nvSpPr>
        <p:spPr bwMode="auto">
          <a:xfrm>
            <a:off x="5956300" y="1652588"/>
            <a:ext cx="444500" cy="17557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Simple Page Map Design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>
          <a:xfrm>
            <a:off x="533400" y="3810000"/>
            <a:ext cx="8229600" cy="289560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+mj-lt"/>
              </a:rPr>
              <a:t>One entry per virtual page</a:t>
            </a:r>
          </a:p>
          <a:p>
            <a:pPr marL="230188" lvl="1" indent="-228600"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Resident bit</a:t>
            </a:r>
            <a:r>
              <a:rPr lang="en-US" dirty="0">
                <a:latin typeface="+mj-lt"/>
              </a:rPr>
              <a:t> R = 1 for pages stored in RAM, or 0 for non-resident (disk or unallocated). Page fault when R = 0</a:t>
            </a:r>
          </a:p>
          <a:p>
            <a:pPr marL="230188" lvl="1" indent="-22860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+mj-lt"/>
              </a:rPr>
              <a:t>Contains physical page number (PPN) of each resident page</a:t>
            </a:r>
          </a:p>
          <a:p>
            <a:pPr marL="230188" lvl="1" indent="-22860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Dirty bit </a:t>
            </a:r>
            <a:r>
              <a:rPr lang="en-US" dirty="0">
                <a:latin typeface="+mj-lt"/>
              </a:rPr>
              <a:t>D = 1 if we</a:t>
            </a:r>
            <a:r>
              <a:rPr lang="en-US" altLang="en-US" dirty="0">
                <a:latin typeface="+mj-lt"/>
              </a:rPr>
              <a:t>’</a:t>
            </a:r>
            <a:r>
              <a:rPr lang="en-US" altLang="ja-JP" dirty="0">
                <a:latin typeface="+mj-lt"/>
              </a:rPr>
              <a:t>ve changed this page since loading it from disk (and therefore need to write it to disk when it’s replaced)</a:t>
            </a: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</p:txBody>
      </p:sp>
      <p:grpSp>
        <p:nvGrpSpPr>
          <p:cNvPr id="30725" name="Group 3"/>
          <p:cNvGrpSpPr>
            <a:grpSpLocks/>
          </p:cNvGrpSpPr>
          <p:nvPr/>
        </p:nvGrpSpPr>
        <p:grpSpPr bwMode="auto">
          <a:xfrm>
            <a:off x="2868613" y="1614488"/>
            <a:ext cx="463550" cy="1830387"/>
            <a:chOff x="968" y="1624"/>
            <a:chExt cx="292" cy="1153"/>
          </a:xfrm>
        </p:grpSpPr>
        <p:grpSp>
          <p:nvGrpSpPr>
            <p:cNvPr id="30795" name="Group 4"/>
            <p:cNvGrpSpPr>
              <a:grpSpLocks/>
            </p:cNvGrpSpPr>
            <p:nvPr/>
          </p:nvGrpSpPr>
          <p:grpSpPr bwMode="auto">
            <a:xfrm>
              <a:off x="968" y="1624"/>
              <a:ext cx="292" cy="1153"/>
              <a:chOff x="968" y="1624"/>
              <a:chExt cx="292" cy="1153"/>
            </a:xfrm>
          </p:grpSpPr>
          <p:sp>
            <p:nvSpPr>
              <p:cNvPr id="14416" name="Freeform 5"/>
              <p:cNvSpPr>
                <a:spLocks/>
              </p:cNvSpPr>
              <p:nvPr/>
            </p:nvSpPr>
            <p:spPr bwMode="auto">
              <a:xfrm>
                <a:off x="968" y="1624"/>
                <a:ext cx="289" cy="793"/>
              </a:xfrm>
              <a:custGeom>
                <a:avLst/>
                <a:gdLst>
                  <a:gd name="T0" fmla="*/ 0 w 289"/>
                  <a:gd name="T1" fmla="*/ 648 h 793"/>
                  <a:gd name="T2" fmla="*/ 0 w 289"/>
                  <a:gd name="T3" fmla="*/ 0 h 793"/>
                  <a:gd name="T4" fmla="*/ 288 w 289"/>
                  <a:gd name="T5" fmla="*/ 0 h 793"/>
                  <a:gd name="T6" fmla="*/ 288 w 289"/>
                  <a:gd name="T7" fmla="*/ 792 h 7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9"/>
                  <a:gd name="T13" fmla="*/ 0 h 793"/>
                  <a:gd name="T14" fmla="*/ 289 w 289"/>
                  <a:gd name="T15" fmla="*/ 793 h 7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9" h="793">
                    <a:moveTo>
                      <a:pt x="0" y="648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79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17" name="Arc 6"/>
              <p:cNvSpPr>
                <a:spLocks/>
              </p:cNvSpPr>
              <p:nvPr/>
            </p:nvSpPr>
            <p:spPr bwMode="auto">
              <a:xfrm>
                <a:off x="968" y="2277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18" name="Arc 7"/>
              <p:cNvSpPr>
                <a:spLocks/>
              </p:cNvSpPr>
              <p:nvPr/>
            </p:nvSpPr>
            <p:spPr bwMode="auto">
              <a:xfrm>
                <a:off x="1117" y="2344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19" name="Arc 8"/>
              <p:cNvSpPr>
                <a:spLocks/>
              </p:cNvSpPr>
              <p:nvPr/>
            </p:nvSpPr>
            <p:spPr bwMode="auto">
              <a:xfrm>
                <a:off x="968" y="2349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20" name="Arc 9"/>
              <p:cNvSpPr>
                <a:spLocks/>
              </p:cNvSpPr>
              <p:nvPr/>
            </p:nvSpPr>
            <p:spPr bwMode="auto">
              <a:xfrm>
                <a:off x="1117" y="2416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21" name="Freeform 10"/>
              <p:cNvSpPr>
                <a:spLocks/>
              </p:cNvSpPr>
              <p:nvPr/>
            </p:nvSpPr>
            <p:spPr bwMode="auto">
              <a:xfrm>
                <a:off x="968" y="2344"/>
                <a:ext cx="289" cy="433"/>
              </a:xfrm>
              <a:custGeom>
                <a:avLst/>
                <a:gdLst>
                  <a:gd name="T0" fmla="*/ 0 w 289"/>
                  <a:gd name="T1" fmla="*/ 0 h 433"/>
                  <a:gd name="T2" fmla="*/ 0 w 289"/>
                  <a:gd name="T3" fmla="*/ 432 h 433"/>
                  <a:gd name="T4" fmla="*/ 288 w 289"/>
                  <a:gd name="T5" fmla="*/ 432 h 433"/>
                  <a:gd name="T6" fmla="*/ 0 60000 65536"/>
                  <a:gd name="T7" fmla="*/ 0 60000 65536"/>
                  <a:gd name="T8" fmla="*/ 0 60000 65536"/>
                  <a:gd name="T9" fmla="*/ 0 w 289"/>
                  <a:gd name="T10" fmla="*/ 0 h 433"/>
                  <a:gd name="T11" fmla="*/ 289 w 289"/>
                  <a:gd name="T12" fmla="*/ 433 h 4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9" h="433">
                    <a:moveTo>
                      <a:pt x="0" y="0"/>
                    </a:moveTo>
                    <a:lnTo>
                      <a:pt x="0" y="432"/>
                    </a:lnTo>
                    <a:lnTo>
                      <a:pt x="288" y="4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22" name="Line 11"/>
              <p:cNvSpPr>
                <a:spLocks noChangeShapeType="1"/>
              </p:cNvSpPr>
              <p:nvPr/>
            </p:nvSpPr>
            <p:spPr bwMode="auto">
              <a:xfrm>
                <a:off x="1260" y="2492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4412" name="Line 12"/>
            <p:cNvSpPr>
              <a:spLocks noChangeShapeType="1"/>
            </p:cNvSpPr>
            <p:nvPr/>
          </p:nvSpPr>
          <p:spPr bwMode="auto">
            <a:xfrm>
              <a:off x="972" y="184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13" name="Line 13"/>
            <p:cNvSpPr>
              <a:spLocks noChangeShapeType="1"/>
            </p:cNvSpPr>
            <p:nvPr/>
          </p:nvSpPr>
          <p:spPr bwMode="auto">
            <a:xfrm>
              <a:off x="972" y="206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14" name="Line 14"/>
            <p:cNvSpPr>
              <a:spLocks noChangeShapeType="1"/>
            </p:cNvSpPr>
            <p:nvPr/>
          </p:nvSpPr>
          <p:spPr bwMode="auto">
            <a:xfrm>
              <a:off x="972" y="2276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15" name="Line 15"/>
            <p:cNvSpPr>
              <a:spLocks noChangeShapeType="1"/>
            </p:cNvSpPr>
            <p:nvPr/>
          </p:nvSpPr>
          <p:spPr bwMode="auto">
            <a:xfrm>
              <a:off x="972" y="256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0726" name="Group 16"/>
          <p:cNvGrpSpPr>
            <a:grpSpLocks/>
          </p:cNvGrpSpPr>
          <p:nvPr/>
        </p:nvGrpSpPr>
        <p:grpSpPr bwMode="auto">
          <a:xfrm>
            <a:off x="5954713" y="1614488"/>
            <a:ext cx="463550" cy="1830387"/>
            <a:chOff x="2912" y="1624"/>
            <a:chExt cx="292" cy="1153"/>
          </a:xfrm>
        </p:grpSpPr>
        <p:grpSp>
          <p:nvGrpSpPr>
            <p:cNvPr id="30783" name="Group 17"/>
            <p:cNvGrpSpPr>
              <a:grpSpLocks/>
            </p:cNvGrpSpPr>
            <p:nvPr/>
          </p:nvGrpSpPr>
          <p:grpSpPr bwMode="auto">
            <a:xfrm>
              <a:off x="2912" y="1624"/>
              <a:ext cx="292" cy="1153"/>
              <a:chOff x="2912" y="1624"/>
              <a:chExt cx="292" cy="1153"/>
            </a:xfrm>
          </p:grpSpPr>
          <p:sp>
            <p:nvSpPr>
              <p:cNvPr id="14404" name="Freeform 18"/>
              <p:cNvSpPr>
                <a:spLocks/>
              </p:cNvSpPr>
              <p:nvPr/>
            </p:nvSpPr>
            <p:spPr bwMode="auto">
              <a:xfrm>
                <a:off x="2912" y="1624"/>
                <a:ext cx="289" cy="793"/>
              </a:xfrm>
              <a:custGeom>
                <a:avLst/>
                <a:gdLst>
                  <a:gd name="T0" fmla="*/ 0 w 289"/>
                  <a:gd name="T1" fmla="*/ 648 h 793"/>
                  <a:gd name="T2" fmla="*/ 0 w 289"/>
                  <a:gd name="T3" fmla="*/ 0 h 793"/>
                  <a:gd name="T4" fmla="*/ 288 w 289"/>
                  <a:gd name="T5" fmla="*/ 0 h 793"/>
                  <a:gd name="T6" fmla="*/ 288 w 289"/>
                  <a:gd name="T7" fmla="*/ 792 h 7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9"/>
                  <a:gd name="T13" fmla="*/ 0 h 793"/>
                  <a:gd name="T14" fmla="*/ 289 w 289"/>
                  <a:gd name="T15" fmla="*/ 793 h 7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9" h="793">
                    <a:moveTo>
                      <a:pt x="0" y="648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79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05" name="Arc 19"/>
              <p:cNvSpPr>
                <a:spLocks/>
              </p:cNvSpPr>
              <p:nvPr/>
            </p:nvSpPr>
            <p:spPr bwMode="auto">
              <a:xfrm>
                <a:off x="2912" y="2277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06" name="Arc 20"/>
              <p:cNvSpPr>
                <a:spLocks/>
              </p:cNvSpPr>
              <p:nvPr/>
            </p:nvSpPr>
            <p:spPr bwMode="auto">
              <a:xfrm>
                <a:off x="3061" y="2344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07" name="Arc 21"/>
              <p:cNvSpPr>
                <a:spLocks/>
              </p:cNvSpPr>
              <p:nvPr/>
            </p:nvSpPr>
            <p:spPr bwMode="auto">
              <a:xfrm>
                <a:off x="2912" y="2349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08" name="Arc 22"/>
              <p:cNvSpPr>
                <a:spLocks/>
              </p:cNvSpPr>
              <p:nvPr/>
            </p:nvSpPr>
            <p:spPr bwMode="auto">
              <a:xfrm>
                <a:off x="3061" y="2416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09" name="Freeform 23"/>
              <p:cNvSpPr>
                <a:spLocks/>
              </p:cNvSpPr>
              <p:nvPr/>
            </p:nvSpPr>
            <p:spPr bwMode="auto">
              <a:xfrm>
                <a:off x="2912" y="2344"/>
                <a:ext cx="289" cy="433"/>
              </a:xfrm>
              <a:custGeom>
                <a:avLst/>
                <a:gdLst>
                  <a:gd name="T0" fmla="*/ 0 w 289"/>
                  <a:gd name="T1" fmla="*/ 0 h 433"/>
                  <a:gd name="T2" fmla="*/ 0 w 289"/>
                  <a:gd name="T3" fmla="*/ 432 h 433"/>
                  <a:gd name="T4" fmla="*/ 288 w 289"/>
                  <a:gd name="T5" fmla="*/ 432 h 433"/>
                  <a:gd name="T6" fmla="*/ 0 60000 65536"/>
                  <a:gd name="T7" fmla="*/ 0 60000 65536"/>
                  <a:gd name="T8" fmla="*/ 0 60000 65536"/>
                  <a:gd name="T9" fmla="*/ 0 w 289"/>
                  <a:gd name="T10" fmla="*/ 0 h 433"/>
                  <a:gd name="T11" fmla="*/ 289 w 289"/>
                  <a:gd name="T12" fmla="*/ 433 h 4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9" h="433">
                    <a:moveTo>
                      <a:pt x="0" y="0"/>
                    </a:moveTo>
                    <a:lnTo>
                      <a:pt x="0" y="432"/>
                    </a:lnTo>
                    <a:lnTo>
                      <a:pt x="288" y="4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10" name="Line 24"/>
              <p:cNvSpPr>
                <a:spLocks noChangeShapeType="1"/>
              </p:cNvSpPr>
              <p:nvPr/>
            </p:nvSpPr>
            <p:spPr bwMode="auto">
              <a:xfrm>
                <a:off x="3204" y="2492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4400" name="Line 25"/>
            <p:cNvSpPr>
              <a:spLocks noChangeShapeType="1"/>
            </p:cNvSpPr>
            <p:nvPr/>
          </p:nvSpPr>
          <p:spPr bwMode="auto">
            <a:xfrm>
              <a:off x="2916" y="184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01" name="Line 26"/>
            <p:cNvSpPr>
              <a:spLocks noChangeShapeType="1"/>
            </p:cNvSpPr>
            <p:nvPr/>
          </p:nvSpPr>
          <p:spPr bwMode="auto">
            <a:xfrm>
              <a:off x="2916" y="206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02" name="Line 27"/>
            <p:cNvSpPr>
              <a:spLocks noChangeShapeType="1"/>
            </p:cNvSpPr>
            <p:nvPr/>
          </p:nvSpPr>
          <p:spPr bwMode="auto">
            <a:xfrm>
              <a:off x="2916" y="2276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03" name="Line 28"/>
            <p:cNvSpPr>
              <a:spLocks noChangeShapeType="1"/>
            </p:cNvSpPr>
            <p:nvPr/>
          </p:nvSpPr>
          <p:spPr bwMode="auto">
            <a:xfrm>
              <a:off x="2916" y="256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4342" name="Rectangle 29"/>
          <p:cNvSpPr>
            <a:spLocks noChangeArrowheads="1"/>
          </p:cNvSpPr>
          <p:nvPr/>
        </p:nvSpPr>
        <p:spPr bwMode="auto">
          <a:xfrm>
            <a:off x="4157663" y="1735138"/>
            <a:ext cx="901700" cy="15875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3" name="Line 30"/>
          <p:cNvSpPr>
            <a:spLocks noChangeShapeType="1"/>
          </p:cNvSpPr>
          <p:nvPr/>
        </p:nvSpPr>
        <p:spPr bwMode="auto">
          <a:xfrm>
            <a:off x="4157663" y="19637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4" name="Line 31"/>
          <p:cNvSpPr>
            <a:spLocks noChangeShapeType="1"/>
          </p:cNvSpPr>
          <p:nvPr/>
        </p:nvSpPr>
        <p:spPr bwMode="auto">
          <a:xfrm>
            <a:off x="4157663" y="21923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5" name="Line 32"/>
          <p:cNvSpPr>
            <a:spLocks noChangeShapeType="1"/>
          </p:cNvSpPr>
          <p:nvPr/>
        </p:nvSpPr>
        <p:spPr bwMode="auto">
          <a:xfrm>
            <a:off x="4157663" y="24209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6" name="Line 33"/>
          <p:cNvSpPr>
            <a:spLocks noChangeShapeType="1"/>
          </p:cNvSpPr>
          <p:nvPr/>
        </p:nvSpPr>
        <p:spPr bwMode="auto">
          <a:xfrm>
            <a:off x="4157663" y="26495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7" name="Line 34"/>
          <p:cNvSpPr>
            <a:spLocks noChangeShapeType="1"/>
          </p:cNvSpPr>
          <p:nvPr/>
        </p:nvSpPr>
        <p:spPr bwMode="auto">
          <a:xfrm>
            <a:off x="4614863" y="1735138"/>
            <a:ext cx="0" cy="158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8" name="Rectangle 35"/>
          <p:cNvSpPr>
            <a:spLocks noChangeArrowheads="1"/>
          </p:cNvSpPr>
          <p:nvPr/>
        </p:nvSpPr>
        <p:spPr bwMode="auto">
          <a:xfrm>
            <a:off x="3959225" y="3390900"/>
            <a:ext cx="141763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PAGE MAP</a:t>
            </a:r>
          </a:p>
        </p:txBody>
      </p:sp>
      <p:sp>
        <p:nvSpPr>
          <p:cNvPr id="14349" name="Line 36"/>
          <p:cNvSpPr>
            <a:spLocks noChangeShapeType="1"/>
          </p:cNvSpPr>
          <p:nvPr/>
        </p:nvSpPr>
        <p:spPr bwMode="auto">
          <a:xfrm>
            <a:off x="3332163" y="18494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50" name="Line 37"/>
          <p:cNvSpPr>
            <a:spLocks noChangeShapeType="1"/>
          </p:cNvSpPr>
          <p:nvPr/>
        </p:nvSpPr>
        <p:spPr bwMode="auto">
          <a:xfrm>
            <a:off x="3332163" y="21923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51" name="Line 38"/>
          <p:cNvSpPr>
            <a:spLocks noChangeShapeType="1"/>
          </p:cNvSpPr>
          <p:nvPr/>
        </p:nvSpPr>
        <p:spPr bwMode="auto">
          <a:xfrm>
            <a:off x="3332163" y="33353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0737" name="Group 39"/>
          <p:cNvGrpSpPr>
            <a:grpSpLocks/>
          </p:cNvGrpSpPr>
          <p:nvPr/>
        </p:nvGrpSpPr>
        <p:grpSpPr bwMode="auto">
          <a:xfrm>
            <a:off x="3903663" y="1804988"/>
            <a:ext cx="211137" cy="65087"/>
            <a:chOff x="1620" y="1744"/>
            <a:chExt cx="133" cy="41"/>
          </a:xfrm>
        </p:grpSpPr>
        <p:sp>
          <p:nvSpPr>
            <p:cNvPr id="14397" name="Freeform 40"/>
            <p:cNvSpPr>
              <a:spLocks/>
            </p:cNvSpPr>
            <p:nvPr/>
          </p:nvSpPr>
          <p:spPr bwMode="auto">
            <a:xfrm>
              <a:off x="1664" y="1744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98" name="Line 41"/>
            <p:cNvSpPr>
              <a:spLocks noChangeShapeType="1"/>
            </p:cNvSpPr>
            <p:nvPr/>
          </p:nvSpPr>
          <p:spPr bwMode="auto">
            <a:xfrm>
              <a:off x="1620" y="177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4353" name="Line 42"/>
          <p:cNvSpPr>
            <a:spLocks noChangeShapeType="1"/>
          </p:cNvSpPr>
          <p:nvPr/>
        </p:nvSpPr>
        <p:spPr bwMode="auto">
          <a:xfrm>
            <a:off x="3560763" y="1849438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0739" name="Group 43"/>
          <p:cNvGrpSpPr>
            <a:grpSpLocks/>
          </p:cNvGrpSpPr>
          <p:nvPr/>
        </p:nvGrpSpPr>
        <p:grpSpPr bwMode="auto">
          <a:xfrm>
            <a:off x="3903663" y="2033588"/>
            <a:ext cx="211137" cy="65087"/>
            <a:chOff x="1620" y="1888"/>
            <a:chExt cx="133" cy="41"/>
          </a:xfrm>
        </p:grpSpPr>
        <p:sp>
          <p:nvSpPr>
            <p:cNvPr id="14395" name="Freeform 44"/>
            <p:cNvSpPr>
              <a:spLocks/>
            </p:cNvSpPr>
            <p:nvPr/>
          </p:nvSpPr>
          <p:spPr bwMode="auto">
            <a:xfrm>
              <a:off x="1664" y="1888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96" name="Line 45"/>
            <p:cNvSpPr>
              <a:spLocks noChangeShapeType="1"/>
            </p:cNvSpPr>
            <p:nvPr/>
          </p:nvSpPr>
          <p:spPr bwMode="auto">
            <a:xfrm>
              <a:off x="1620" y="191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4355" name="Line 46"/>
          <p:cNvSpPr>
            <a:spLocks noChangeShapeType="1"/>
          </p:cNvSpPr>
          <p:nvPr/>
        </p:nvSpPr>
        <p:spPr bwMode="auto">
          <a:xfrm flipV="1">
            <a:off x="3560763" y="2071688"/>
            <a:ext cx="3302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56" name="Line 47"/>
          <p:cNvSpPr>
            <a:spLocks noChangeShapeType="1"/>
          </p:cNvSpPr>
          <p:nvPr/>
        </p:nvSpPr>
        <p:spPr bwMode="auto">
          <a:xfrm flipV="1">
            <a:off x="3560763" y="3214688"/>
            <a:ext cx="3302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0742" name="Group 48"/>
          <p:cNvGrpSpPr>
            <a:grpSpLocks/>
          </p:cNvGrpSpPr>
          <p:nvPr/>
        </p:nvGrpSpPr>
        <p:grpSpPr bwMode="auto">
          <a:xfrm>
            <a:off x="5732463" y="1804988"/>
            <a:ext cx="211137" cy="65087"/>
            <a:chOff x="2772" y="1744"/>
            <a:chExt cx="133" cy="41"/>
          </a:xfrm>
        </p:grpSpPr>
        <p:sp>
          <p:nvSpPr>
            <p:cNvPr id="14393" name="Freeform 49"/>
            <p:cNvSpPr>
              <a:spLocks/>
            </p:cNvSpPr>
            <p:nvPr/>
          </p:nvSpPr>
          <p:spPr bwMode="auto">
            <a:xfrm>
              <a:off x="2816" y="1744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94" name="Line 50"/>
            <p:cNvSpPr>
              <a:spLocks noChangeShapeType="1"/>
            </p:cNvSpPr>
            <p:nvPr/>
          </p:nvSpPr>
          <p:spPr bwMode="auto">
            <a:xfrm>
              <a:off x="2772" y="177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0743" name="Group 51"/>
          <p:cNvGrpSpPr>
            <a:grpSpLocks/>
          </p:cNvGrpSpPr>
          <p:nvPr/>
        </p:nvGrpSpPr>
        <p:grpSpPr bwMode="auto">
          <a:xfrm>
            <a:off x="5732463" y="2490788"/>
            <a:ext cx="211137" cy="65087"/>
            <a:chOff x="2772" y="2176"/>
            <a:chExt cx="133" cy="41"/>
          </a:xfrm>
        </p:grpSpPr>
        <p:sp>
          <p:nvSpPr>
            <p:cNvPr id="14391" name="Freeform 52"/>
            <p:cNvSpPr>
              <a:spLocks/>
            </p:cNvSpPr>
            <p:nvPr/>
          </p:nvSpPr>
          <p:spPr bwMode="auto">
            <a:xfrm>
              <a:off x="2816" y="2176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92" name="Line 53"/>
            <p:cNvSpPr>
              <a:spLocks noChangeShapeType="1"/>
            </p:cNvSpPr>
            <p:nvPr/>
          </p:nvSpPr>
          <p:spPr bwMode="auto">
            <a:xfrm>
              <a:off x="2772" y="22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0744" name="Group 54"/>
          <p:cNvGrpSpPr>
            <a:grpSpLocks/>
          </p:cNvGrpSpPr>
          <p:nvPr/>
        </p:nvGrpSpPr>
        <p:grpSpPr bwMode="auto">
          <a:xfrm>
            <a:off x="5732463" y="3290888"/>
            <a:ext cx="211137" cy="65087"/>
            <a:chOff x="2772" y="2680"/>
            <a:chExt cx="133" cy="41"/>
          </a:xfrm>
        </p:grpSpPr>
        <p:sp>
          <p:nvSpPr>
            <p:cNvPr id="14389" name="Freeform 55"/>
            <p:cNvSpPr>
              <a:spLocks/>
            </p:cNvSpPr>
            <p:nvPr/>
          </p:nvSpPr>
          <p:spPr bwMode="auto">
            <a:xfrm>
              <a:off x="2816" y="2680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90" name="Line 56"/>
            <p:cNvSpPr>
              <a:spLocks noChangeShapeType="1"/>
            </p:cNvSpPr>
            <p:nvPr/>
          </p:nvSpPr>
          <p:spPr bwMode="auto">
            <a:xfrm>
              <a:off x="2772" y="270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4360" name="Line 57"/>
          <p:cNvSpPr>
            <a:spLocks noChangeShapeType="1"/>
          </p:cNvSpPr>
          <p:nvPr/>
        </p:nvSpPr>
        <p:spPr bwMode="auto">
          <a:xfrm>
            <a:off x="4932363" y="1849438"/>
            <a:ext cx="78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61" name="Line 58"/>
          <p:cNvSpPr>
            <a:spLocks noChangeShapeType="1"/>
          </p:cNvSpPr>
          <p:nvPr/>
        </p:nvSpPr>
        <p:spPr bwMode="auto">
          <a:xfrm>
            <a:off x="4932363" y="2078038"/>
            <a:ext cx="8001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62" name="Line 59"/>
          <p:cNvSpPr>
            <a:spLocks noChangeShapeType="1"/>
          </p:cNvSpPr>
          <p:nvPr/>
        </p:nvSpPr>
        <p:spPr bwMode="auto">
          <a:xfrm>
            <a:off x="4932363" y="2763838"/>
            <a:ext cx="8001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63" name="Line 60"/>
          <p:cNvSpPr>
            <a:spLocks noChangeShapeType="1"/>
          </p:cNvSpPr>
          <p:nvPr/>
        </p:nvSpPr>
        <p:spPr bwMode="auto">
          <a:xfrm>
            <a:off x="4157663" y="28781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64" name="Line 61"/>
          <p:cNvSpPr>
            <a:spLocks noChangeShapeType="1"/>
          </p:cNvSpPr>
          <p:nvPr/>
        </p:nvSpPr>
        <p:spPr bwMode="auto">
          <a:xfrm>
            <a:off x="4157663" y="31067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0750" name="Group 62"/>
          <p:cNvGrpSpPr>
            <a:grpSpLocks/>
          </p:cNvGrpSpPr>
          <p:nvPr/>
        </p:nvGrpSpPr>
        <p:grpSpPr bwMode="auto">
          <a:xfrm>
            <a:off x="3903663" y="3176588"/>
            <a:ext cx="211137" cy="65087"/>
            <a:chOff x="1620" y="2608"/>
            <a:chExt cx="133" cy="41"/>
          </a:xfrm>
        </p:grpSpPr>
        <p:sp>
          <p:nvSpPr>
            <p:cNvPr id="14387" name="Freeform 63"/>
            <p:cNvSpPr>
              <a:spLocks/>
            </p:cNvSpPr>
            <p:nvPr/>
          </p:nvSpPr>
          <p:spPr bwMode="auto">
            <a:xfrm>
              <a:off x="1664" y="2608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88" name="Line 64"/>
            <p:cNvSpPr>
              <a:spLocks noChangeShapeType="1"/>
            </p:cNvSpPr>
            <p:nvPr/>
          </p:nvSpPr>
          <p:spPr bwMode="auto">
            <a:xfrm>
              <a:off x="1620" y="263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0751" name="Group 65"/>
          <p:cNvGrpSpPr>
            <a:grpSpLocks/>
          </p:cNvGrpSpPr>
          <p:nvPr/>
        </p:nvGrpSpPr>
        <p:grpSpPr bwMode="auto">
          <a:xfrm>
            <a:off x="5732463" y="2147888"/>
            <a:ext cx="211137" cy="65087"/>
            <a:chOff x="2772" y="1960"/>
            <a:chExt cx="133" cy="41"/>
          </a:xfrm>
        </p:grpSpPr>
        <p:sp>
          <p:nvSpPr>
            <p:cNvPr id="14385" name="Freeform 66"/>
            <p:cNvSpPr>
              <a:spLocks/>
            </p:cNvSpPr>
            <p:nvPr/>
          </p:nvSpPr>
          <p:spPr bwMode="auto">
            <a:xfrm>
              <a:off x="2816" y="1960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86" name="Line 67"/>
            <p:cNvSpPr>
              <a:spLocks noChangeShapeType="1"/>
            </p:cNvSpPr>
            <p:nvPr/>
          </p:nvSpPr>
          <p:spPr bwMode="auto">
            <a:xfrm>
              <a:off x="2772" y="19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4367" name="Line 68"/>
          <p:cNvSpPr>
            <a:spLocks noChangeShapeType="1"/>
          </p:cNvSpPr>
          <p:nvPr/>
        </p:nvSpPr>
        <p:spPr bwMode="auto">
          <a:xfrm flipH="1">
            <a:off x="4919663" y="2192338"/>
            <a:ext cx="82550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68" name="Rectangle 69"/>
          <p:cNvSpPr>
            <a:spLocks noChangeArrowheads="1"/>
          </p:cNvSpPr>
          <p:nvPr/>
        </p:nvSpPr>
        <p:spPr bwMode="auto">
          <a:xfrm>
            <a:off x="4670425" y="2162175"/>
            <a:ext cx="31273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14369" name="Rectangle 70"/>
          <p:cNvSpPr>
            <a:spLocks noChangeArrowheads="1"/>
          </p:cNvSpPr>
          <p:nvPr/>
        </p:nvSpPr>
        <p:spPr bwMode="auto">
          <a:xfrm>
            <a:off x="4670425" y="2390775"/>
            <a:ext cx="31273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14370" name="Rectangle 71"/>
          <p:cNvSpPr>
            <a:spLocks noChangeArrowheads="1"/>
          </p:cNvSpPr>
          <p:nvPr/>
        </p:nvSpPr>
        <p:spPr bwMode="auto">
          <a:xfrm>
            <a:off x="4670425" y="3076575"/>
            <a:ext cx="31273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14371" name="Line 72"/>
          <p:cNvSpPr>
            <a:spLocks noChangeShapeType="1"/>
          </p:cNvSpPr>
          <p:nvPr/>
        </p:nvSpPr>
        <p:spPr bwMode="auto">
          <a:xfrm>
            <a:off x="4360863" y="1735138"/>
            <a:ext cx="0" cy="158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72" name="Rectangle 73"/>
          <p:cNvSpPr>
            <a:spLocks noChangeArrowheads="1"/>
          </p:cNvSpPr>
          <p:nvPr/>
        </p:nvSpPr>
        <p:spPr bwMode="auto">
          <a:xfrm>
            <a:off x="4073525" y="1447800"/>
            <a:ext cx="366713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D</a:t>
            </a:r>
          </a:p>
        </p:txBody>
      </p:sp>
      <p:sp>
        <p:nvSpPr>
          <p:cNvPr id="14373" name="Rectangle 74"/>
          <p:cNvSpPr>
            <a:spLocks noChangeArrowheads="1"/>
          </p:cNvSpPr>
          <p:nvPr/>
        </p:nvSpPr>
        <p:spPr bwMode="auto">
          <a:xfrm>
            <a:off x="4302125" y="1447800"/>
            <a:ext cx="34925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R</a:t>
            </a:r>
          </a:p>
        </p:txBody>
      </p:sp>
      <p:sp>
        <p:nvSpPr>
          <p:cNvPr id="14374" name="Rectangle 75"/>
          <p:cNvSpPr>
            <a:spLocks noChangeArrowheads="1"/>
          </p:cNvSpPr>
          <p:nvPr/>
        </p:nvSpPr>
        <p:spPr bwMode="auto">
          <a:xfrm>
            <a:off x="2244725" y="1219200"/>
            <a:ext cx="1952625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Virtual Memory</a:t>
            </a:r>
          </a:p>
        </p:txBody>
      </p:sp>
      <p:sp>
        <p:nvSpPr>
          <p:cNvPr id="14375" name="Rectangle 76"/>
          <p:cNvSpPr>
            <a:spLocks noChangeArrowheads="1"/>
          </p:cNvSpPr>
          <p:nvPr/>
        </p:nvSpPr>
        <p:spPr bwMode="auto">
          <a:xfrm>
            <a:off x="5229225" y="1219200"/>
            <a:ext cx="2093913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Physical Memory</a:t>
            </a:r>
          </a:p>
        </p:txBody>
      </p:sp>
      <p:sp>
        <p:nvSpPr>
          <p:cNvPr id="14377" name="Rectangle 78"/>
          <p:cNvSpPr>
            <a:spLocks noChangeArrowheads="1"/>
          </p:cNvSpPr>
          <p:nvPr/>
        </p:nvSpPr>
        <p:spPr bwMode="auto">
          <a:xfrm>
            <a:off x="4330700" y="17272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1</a:t>
            </a:r>
          </a:p>
        </p:txBody>
      </p:sp>
      <p:sp>
        <p:nvSpPr>
          <p:cNvPr id="14378" name="Rectangle 79"/>
          <p:cNvSpPr>
            <a:spLocks noChangeArrowheads="1"/>
          </p:cNvSpPr>
          <p:nvPr/>
        </p:nvSpPr>
        <p:spPr bwMode="auto">
          <a:xfrm>
            <a:off x="4330700" y="19558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1</a:t>
            </a:r>
          </a:p>
        </p:txBody>
      </p:sp>
      <p:sp>
        <p:nvSpPr>
          <p:cNvPr id="14379" name="Rectangle 80"/>
          <p:cNvSpPr>
            <a:spLocks noChangeArrowheads="1"/>
          </p:cNvSpPr>
          <p:nvPr/>
        </p:nvSpPr>
        <p:spPr bwMode="auto">
          <a:xfrm>
            <a:off x="4330700" y="26416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1</a:t>
            </a:r>
          </a:p>
        </p:txBody>
      </p:sp>
      <p:sp>
        <p:nvSpPr>
          <p:cNvPr id="14380" name="Rectangle 81"/>
          <p:cNvSpPr>
            <a:spLocks noChangeArrowheads="1"/>
          </p:cNvSpPr>
          <p:nvPr/>
        </p:nvSpPr>
        <p:spPr bwMode="auto">
          <a:xfrm>
            <a:off x="4330700" y="28702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1</a:t>
            </a:r>
          </a:p>
        </p:txBody>
      </p:sp>
      <p:sp>
        <p:nvSpPr>
          <p:cNvPr id="14381" name="Rectangle 82"/>
          <p:cNvSpPr>
            <a:spLocks noChangeArrowheads="1"/>
          </p:cNvSpPr>
          <p:nvPr/>
        </p:nvSpPr>
        <p:spPr bwMode="auto">
          <a:xfrm>
            <a:off x="4330700" y="21844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0</a:t>
            </a:r>
          </a:p>
        </p:txBody>
      </p:sp>
      <p:sp>
        <p:nvSpPr>
          <p:cNvPr id="14382" name="Rectangle 83"/>
          <p:cNvSpPr>
            <a:spLocks noChangeArrowheads="1"/>
          </p:cNvSpPr>
          <p:nvPr/>
        </p:nvSpPr>
        <p:spPr bwMode="auto">
          <a:xfrm>
            <a:off x="4330700" y="24130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0</a:t>
            </a:r>
          </a:p>
        </p:txBody>
      </p:sp>
      <p:sp>
        <p:nvSpPr>
          <p:cNvPr id="14383" name="Rectangle 84"/>
          <p:cNvSpPr>
            <a:spLocks noChangeArrowheads="1"/>
          </p:cNvSpPr>
          <p:nvPr/>
        </p:nvSpPr>
        <p:spPr bwMode="auto">
          <a:xfrm>
            <a:off x="4330700" y="30988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0</a:t>
            </a:r>
          </a:p>
        </p:txBody>
      </p:sp>
      <p:sp>
        <p:nvSpPr>
          <p:cNvPr id="14384" name="Rectangle 85"/>
          <p:cNvSpPr>
            <a:spLocks noChangeArrowheads="1"/>
          </p:cNvSpPr>
          <p:nvPr/>
        </p:nvSpPr>
        <p:spPr bwMode="auto">
          <a:xfrm>
            <a:off x="4564063" y="1447800"/>
            <a:ext cx="639762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PPN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095692"/>
            <a:ext cx="1219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Example: Virtual </a:t>
            </a:r>
            <a:r>
              <a:rPr lang="en-US" sz="4000" dirty="0">
                <a:sym typeface="Wingdings" pitchFamily="2" charset="2"/>
              </a:rPr>
              <a:t> Physical Translation</a:t>
            </a:r>
            <a:endParaRPr lang="en-US" sz="4000" dirty="0"/>
          </a:p>
        </p:txBody>
      </p:sp>
      <p:graphicFrame>
        <p:nvGraphicFramePr>
          <p:cNvPr id="953487" name="Group 143"/>
          <p:cNvGraphicFramePr>
            <a:graphicFrameLocks noGrp="1"/>
          </p:cNvGraphicFramePr>
          <p:nvPr>
            <p:ph idx="4294967295"/>
          </p:nvPr>
        </p:nvGraphicFramePr>
        <p:xfrm>
          <a:off x="685800" y="1600200"/>
          <a:ext cx="1219200" cy="3902080"/>
        </p:xfrm>
        <a:graphic>
          <a:graphicData uri="http://schemas.openxmlformats.org/drawingml/2006/table">
            <a:tbl>
              <a:tblPr/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288" name="Rectangle 68"/>
          <p:cNvSpPr>
            <a:spLocks noChangeArrowheads="1"/>
          </p:cNvSpPr>
          <p:nvPr/>
        </p:nvSpPr>
        <p:spPr bwMode="auto">
          <a:xfrm>
            <a:off x="3352800" y="16827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89" name="Rectangle 71"/>
          <p:cNvSpPr>
            <a:spLocks noChangeArrowheads="1"/>
          </p:cNvSpPr>
          <p:nvPr/>
        </p:nvSpPr>
        <p:spPr bwMode="auto">
          <a:xfrm>
            <a:off x="3352800" y="22161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0" name="Rectangle 72"/>
          <p:cNvSpPr>
            <a:spLocks noChangeArrowheads="1"/>
          </p:cNvSpPr>
          <p:nvPr/>
        </p:nvSpPr>
        <p:spPr bwMode="auto">
          <a:xfrm>
            <a:off x="3352800" y="27495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1" name="Rectangle 73"/>
          <p:cNvSpPr>
            <a:spLocks noChangeArrowheads="1"/>
          </p:cNvSpPr>
          <p:nvPr/>
        </p:nvSpPr>
        <p:spPr bwMode="auto">
          <a:xfrm>
            <a:off x="3352800" y="32829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2" name="Text Box 74"/>
          <p:cNvSpPr txBox="1">
            <a:spLocks noChangeArrowheads="1"/>
          </p:cNvSpPr>
          <p:nvPr/>
        </p:nvSpPr>
        <p:spPr bwMode="auto">
          <a:xfrm>
            <a:off x="5105400" y="2346325"/>
            <a:ext cx="3729038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Setup: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256 bytes/page (2</a:t>
            </a:r>
            <a:r>
              <a:rPr lang="en-US" sz="2000" baseline="30000" dirty="0">
                <a:latin typeface="+mj-lt"/>
              </a:rPr>
              <a:t>8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16 virtual pages (2</a:t>
            </a:r>
            <a:r>
              <a:rPr lang="en-US" sz="2000" baseline="30000" dirty="0">
                <a:latin typeface="+mj-lt"/>
              </a:rPr>
              <a:t>4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8 physical pages (2</a:t>
            </a:r>
            <a:r>
              <a:rPr lang="en-US" sz="2000" baseline="30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12-bit VA (4 </a:t>
            </a:r>
            <a:r>
              <a:rPr lang="en-US" sz="2000" dirty="0" err="1">
                <a:latin typeface="+mj-lt"/>
              </a:rPr>
              <a:t>vpn</a:t>
            </a:r>
            <a:r>
              <a:rPr lang="en-US" sz="2000" dirty="0">
                <a:latin typeface="+mj-lt"/>
              </a:rPr>
              <a:t>, 8 offset)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11-bit PA (3 </a:t>
            </a:r>
            <a:r>
              <a:rPr lang="en-US" sz="2000" dirty="0" err="1">
                <a:latin typeface="+mj-lt"/>
              </a:rPr>
              <a:t>ppn</a:t>
            </a:r>
            <a:r>
              <a:rPr lang="en-US" sz="2000" dirty="0">
                <a:latin typeface="+mj-lt"/>
              </a:rPr>
              <a:t>, 8 offset)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LRU page: VPN = 0xE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LD(R31,0x2C8,R0):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VA = 0x2C8, PA = _______</a:t>
            </a:r>
          </a:p>
        </p:txBody>
      </p:sp>
      <p:sp>
        <p:nvSpPr>
          <p:cNvPr id="9293" name="Rectangle 124"/>
          <p:cNvSpPr>
            <a:spLocks noChangeArrowheads="1"/>
          </p:cNvSpPr>
          <p:nvPr/>
        </p:nvSpPr>
        <p:spPr bwMode="auto">
          <a:xfrm>
            <a:off x="3352800" y="38163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4" name="Rectangle 125"/>
          <p:cNvSpPr>
            <a:spLocks noChangeArrowheads="1"/>
          </p:cNvSpPr>
          <p:nvPr/>
        </p:nvSpPr>
        <p:spPr bwMode="auto">
          <a:xfrm>
            <a:off x="3352800" y="43497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5" name="Rectangle 126"/>
          <p:cNvSpPr>
            <a:spLocks noChangeArrowheads="1"/>
          </p:cNvSpPr>
          <p:nvPr/>
        </p:nvSpPr>
        <p:spPr bwMode="auto">
          <a:xfrm>
            <a:off x="3352800" y="48831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6" name="Rectangle 127"/>
          <p:cNvSpPr>
            <a:spLocks noChangeArrowheads="1"/>
          </p:cNvSpPr>
          <p:nvPr/>
        </p:nvSpPr>
        <p:spPr bwMode="auto">
          <a:xfrm>
            <a:off x="3352800" y="54165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7" name="Line 128"/>
          <p:cNvSpPr>
            <a:spLocks noChangeShapeType="1"/>
          </p:cNvSpPr>
          <p:nvPr/>
        </p:nvSpPr>
        <p:spPr bwMode="auto">
          <a:xfrm>
            <a:off x="1905000" y="17526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8" name="Line 129"/>
          <p:cNvSpPr>
            <a:spLocks noChangeShapeType="1"/>
          </p:cNvSpPr>
          <p:nvPr/>
        </p:nvSpPr>
        <p:spPr bwMode="auto">
          <a:xfrm>
            <a:off x="1905000" y="2209800"/>
            <a:ext cx="1447800" cy="181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9" name="Line 130"/>
          <p:cNvSpPr>
            <a:spLocks noChangeShapeType="1"/>
          </p:cNvSpPr>
          <p:nvPr/>
        </p:nvSpPr>
        <p:spPr bwMode="auto">
          <a:xfrm flipV="1">
            <a:off x="1905000" y="1843088"/>
            <a:ext cx="144780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0" name="Line 131"/>
          <p:cNvSpPr>
            <a:spLocks noChangeShapeType="1"/>
          </p:cNvSpPr>
          <p:nvPr/>
        </p:nvSpPr>
        <p:spPr bwMode="auto">
          <a:xfrm flipV="1">
            <a:off x="1905000" y="2328863"/>
            <a:ext cx="14478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1" name="Line 132"/>
          <p:cNvSpPr>
            <a:spLocks noChangeShapeType="1"/>
          </p:cNvSpPr>
          <p:nvPr/>
        </p:nvSpPr>
        <p:spPr bwMode="auto">
          <a:xfrm flipV="1">
            <a:off x="1905000" y="3429000"/>
            <a:ext cx="1447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2" name="Line 133"/>
          <p:cNvSpPr>
            <a:spLocks noChangeShapeType="1"/>
          </p:cNvSpPr>
          <p:nvPr/>
        </p:nvSpPr>
        <p:spPr bwMode="auto">
          <a:xfrm flipV="1">
            <a:off x="1895475" y="4514850"/>
            <a:ext cx="145732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3" name="Line 134"/>
          <p:cNvSpPr>
            <a:spLocks noChangeShapeType="1"/>
          </p:cNvSpPr>
          <p:nvPr/>
        </p:nvSpPr>
        <p:spPr bwMode="auto">
          <a:xfrm>
            <a:off x="1895475" y="4876800"/>
            <a:ext cx="1457325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4" name="Line 135"/>
          <p:cNvSpPr>
            <a:spLocks noChangeShapeType="1"/>
          </p:cNvSpPr>
          <p:nvPr/>
        </p:nvSpPr>
        <p:spPr bwMode="auto">
          <a:xfrm>
            <a:off x="1914525" y="4629150"/>
            <a:ext cx="143827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5" name="Text Box 144"/>
          <p:cNvSpPr txBox="1">
            <a:spLocks noChangeArrowheads="1"/>
          </p:cNvSpPr>
          <p:nvPr/>
        </p:nvSpPr>
        <p:spPr bwMode="auto">
          <a:xfrm>
            <a:off x="636588" y="990600"/>
            <a:ext cx="1268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16-entry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Page Map</a:t>
            </a:r>
          </a:p>
        </p:txBody>
      </p:sp>
      <p:sp>
        <p:nvSpPr>
          <p:cNvPr id="9306" name="Text Box 145"/>
          <p:cNvSpPr txBox="1">
            <a:spLocks noChangeArrowheads="1"/>
          </p:cNvSpPr>
          <p:nvPr/>
        </p:nvSpPr>
        <p:spPr bwMode="auto">
          <a:xfrm>
            <a:off x="3163888" y="990600"/>
            <a:ext cx="14970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latin typeface="+mj-lt"/>
              </a:rPr>
              <a:t>8-page</a:t>
            </a:r>
          </a:p>
          <a:p>
            <a:pPr algn="ctr">
              <a:defRPr/>
            </a:pPr>
            <a:r>
              <a:rPr lang="en-US">
                <a:latin typeface="+mj-lt"/>
              </a:rPr>
              <a:t>Phys. Mem.</a:t>
            </a:r>
          </a:p>
        </p:txBody>
      </p:sp>
      <p:sp>
        <p:nvSpPr>
          <p:cNvPr id="9307" name="Text Box 146"/>
          <p:cNvSpPr txBox="1">
            <a:spLocks noChangeArrowheads="1"/>
          </p:cNvSpPr>
          <p:nvPr/>
        </p:nvSpPr>
        <p:spPr bwMode="auto">
          <a:xfrm>
            <a:off x="609600" y="5424488"/>
            <a:ext cx="1298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latin typeface="+mj-lt"/>
              </a:rPr>
              <a:t>D  R  PPN</a:t>
            </a:r>
          </a:p>
        </p:txBody>
      </p:sp>
      <p:sp>
        <p:nvSpPr>
          <p:cNvPr id="9308" name="Text Box 159"/>
          <p:cNvSpPr txBox="1">
            <a:spLocks noChangeArrowheads="1"/>
          </p:cNvSpPr>
          <p:nvPr/>
        </p:nvSpPr>
        <p:spPr bwMode="auto">
          <a:xfrm>
            <a:off x="3505200" y="16906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0x4</a:t>
            </a:r>
          </a:p>
        </p:txBody>
      </p:sp>
      <p:sp>
        <p:nvSpPr>
          <p:cNvPr id="9309" name="Text Box 160"/>
          <p:cNvSpPr txBox="1">
            <a:spLocks noChangeArrowheads="1"/>
          </p:cNvSpPr>
          <p:nvPr/>
        </p:nvSpPr>
        <p:spPr bwMode="auto">
          <a:xfrm>
            <a:off x="3505200" y="22240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0x5</a:t>
            </a:r>
          </a:p>
        </p:txBody>
      </p:sp>
      <p:sp>
        <p:nvSpPr>
          <p:cNvPr id="9310" name="Text Box 161"/>
          <p:cNvSpPr txBox="1">
            <a:spLocks noChangeArrowheads="1"/>
          </p:cNvSpPr>
          <p:nvPr/>
        </p:nvSpPr>
        <p:spPr bwMode="auto">
          <a:xfrm>
            <a:off x="3505200" y="27574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0x0</a:t>
            </a:r>
          </a:p>
        </p:txBody>
      </p:sp>
      <p:sp>
        <p:nvSpPr>
          <p:cNvPr id="9311" name="Text Box 162"/>
          <p:cNvSpPr txBox="1">
            <a:spLocks noChangeArrowheads="1"/>
          </p:cNvSpPr>
          <p:nvPr/>
        </p:nvSpPr>
        <p:spPr bwMode="auto">
          <a:xfrm>
            <a:off x="3505200" y="32908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0xF</a:t>
            </a:r>
          </a:p>
        </p:txBody>
      </p:sp>
      <p:sp>
        <p:nvSpPr>
          <p:cNvPr id="9312" name="Text Box 163"/>
          <p:cNvSpPr txBox="1">
            <a:spLocks noChangeArrowheads="1"/>
          </p:cNvSpPr>
          <p:nvPr/>
        </p:nvSpPr>
        <p:spPr bwMode="auto">
          <a:xfrm>
            <a:off x="3505200" y="38242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0x2</a:t>
            </a:r>
          </a:p>
        </p:txBody>
      </p:sp>
      <p:sp>
        <p:nvSpPr>
          <p:cNvPr id="9313" name="Text Box 164"/>
          <p:cNvSpPr txBox="1">
            <a:spLocks noChangeArrowheads="1"/>
          </p:cNvSpPr>
          <p:nvPr/>
        </p:nvSpPr>
        <p:spPr bwMode="auto">
          <a:xfrm>
            <a:off x="3505200" y="43576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0xE</a:t>
            </a:r>
          </a:p>
        </p:txBody>
      </p:sp>
      <p:sp>
        <p:nvSpPr>
          <p:cNvPr id="9314" name="Text Box 165"/>
          <p:cNvSpPr txBox="1">
            <a:spLocks noChangeArrowheads="1"/>
          </p:cNvSpPr>
          <p:nvPr/>
        </p:nvSpPr>
        <p:spPr bwMode="auto">
          <a:xfrm>
            <a:off x="3352800" y="4891088"/>
            <a:ext cx="1143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VPN 0xD</a:t>
            </a:r>
          </a:p>
        </p:txBody>
      </p:sp>
      <p:sp>
        <p:nvSpPr>
          <p:cNvPr id="9315" name="Text Box 166"/>
          <p:cNvSpPr txBox="1">
            <a:spLocks noChangeArrowheads="1"/>
          </p:cNvSpPr>
          <p:nvPr/>
        </p:nvSpPr>
        <p:spPr bwMode="auto">
          <a:xfrm>
            <a:off x="3505200" y="54244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0xC</a:t>
            </a:r>
          </a:p>
        </p:txBody>
      </p:sp>
      <p:sp>
        <p:nvSpPr>
          <p:cNvPr id="9316" name="Text Box 167"/>
          <p:cNvSpPr txBox="1">
            <a:spLocks noChangeArrowheads="1"/>
          </p:cNvSpPr>
          <p:nvPr/>
        </p:nvSpPr>
        <p:spPr bwMode="auto">
          <a:xfrm>
            <a:off x="4419600" y="16002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0x000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0x0FC</a:t>
            </a:r>
          </a:p>
        </p:txBody>
      </p:sp>
      <p:sp>
        <p:nvSpPr>
          <p:cNvPr id="9317" name="Text Box 168"/>
          <p:cNvSpPr txBox="1">
            <a:spLocks noChangeArrowheads="1"/>
          </p:cNvSpPr>
          <p:nvPr/>
        </p:nvSpPr>
        <p:spPr bwMode="auto">
          <a:xfrm>
            <a:off x="4419600" y="21336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0x100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0x1FC</a:t>
            </a:r>
          </a:p>
        </p:txBody>
      </p:sp>
      <p:sp>
        <p:nvSpPr>
          <p:cNvPr id="9318" name="Text Box 169"/>
          <p:cNvSpPr txBox="1">
            <a:spLocks noChangeArrowheads="1"/>
          </p:cNvSpPr>
          <p:nvPr/>
        </p:nvSpPr>
        <p:spPr bwMode="auto">
          <a:xfrm>
            <a:off x="4419600" y="26670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0x200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0x2FC</a:t>
            </a:r>
          </a:p>
        </p:txBody>
      </p:sp>
      <p:sp>
        <p:nvSpPr>
          <p:cNvPr id="9319" name="Text Box 170"/>
          <p:cNvSpPr txBox="1">
            <a:spLocks noChangeArrowheads="1"/>
          </p:cNvSpPr>
          <p:nvPr/>
        </p:nvSpPr>
        <p:spPr bwMode="auto">
          <a:xfrm>
            <a:off x="4419600" y="32004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0x300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0x3FC</a:t>
            </a:r>
          </a:p>
        </p:txBody>
      </p:sp>
      <p:sp>
        <p:nvSpPr>
          <p:cNvPr id="9320" name="Text Box 171"/>
          <p:cNvSpPr txBox="1">
            <a:spLocks noChangeArrowheads="1"/>
          </p:cNvSpPr>
          <p:nvPr/>
        </p:nvSpPr>
        <p:spPr bwMode="auto">
          <a:xfrm>
            <a:off x="4419600" y="37338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0x400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0x4FC</a:t>
            </a:r>
          </a:p>
        </p:txBody>
      </p:sp>
      <p:sp>
        <p:nvSpPr>
          <p:cNvPr id="9321" name="Text Box 172"/>
          <p:cNvSpPr txBox="1">
            <a:spLocks noChangeArrowheads="1"/>
          </p:cNvSpPr>
          <p:nvPr/>
        </p:nvSpPr>
        <p:spPr bwMode="auto">
          <a:xfrm>
            <a:off x="4419600" y="42672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0x500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0x5FC</a:t>
            </a:r>
          </a:p>
        </p:txBody>
      </p:sp>
      <p:sp>
        <p:nvSpPr>
          <p:cNvPr id="9322" name="Text Box 173"/>
          <p:cNvSpPr txBox="1">
            <a:spLocks noChangeArrowheads="1"/>
          </p:cNvSpPr>
          <p:nvPr/>
        </p:nvSpPr>
        <p:spPr bwMode="auto">
          <a:xfrm>
            <a:off x="4419600" y="48006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0x600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0x6FC</a:t>
            </a:r>
          </a:p>
        </p:txBody>
      </p:sp>
      <p:sp>
        <p:nvSpPr>
          <p:cNvPr id="9323" name="Text Box 174"/>
          <p:cNvSpPr txBox="1">
            <a:spLocks noChangeArrowheads="1"/>
          </p:cNvSpPr>
          <p:nvPr/>
        </p:nvSpPr>
        <p:spPr bwMode="auto">
          <a:xfrm>
            <a:off x="4419600" y="53340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0x700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0x7FC</a:t>
            </a:r>
          </a:p>
        </p:txBody>
      </p:sp>
      <p:sp>
        <p:nvSpPr>
          <p:cNvPr id="9324" name="Line 175"/>
          <p:cNvSpPr>
            <a:spLocks noChangeShapeType="1"/>
          </p:cNvSpPr>
          <p:nvPr/>
        </p:nvSpPr>
        <p:spPr bwMode="auto">
          <a:xfrm>
            <a:off x="4643438" y="175260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25" name="Line 176"/>
          <p:cNvSpPr>
            <a:spLocks noChangeShapeType="1"/>
          </p:cNvSpPr>
          <p:nvPr/>
        </p:nvSpPr>
        <p:spPr bwMode="auto">
          <a:xfrm>
            <a:off x="4643438" y="2295525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26" name="Line 180"/>
          <p:cNvSpPr>
            <a:spLocks noChangeShapeType="1"/>
          </p:cNvSpPr>
          <p:nvPr/>
        </p:nvSpPr>
        <p:spPr bwMode="auto">
          <a:xfrm>
            <a:off x="4643438" y="28384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27" name="Line 181"/>
          <p:cNvSpPr>
            <a:spLocks noChangeShapeType="1"/>
          </p:cNvSpPr>
          <p:nvPr/>
        </p:nvSpPr>
        <p:spPr bwMode="auto">
          <a:xfrm>
            <a:off x="4643438" y="33718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28" name="Line 182"/>
          <p:cNvSpPr>
            <a:spLocks noChangeShapeType="1"/>
          </p:cNvSpPr>
          <p:nvPr/>
        </p:nvSpPr>
        <p:spPr bwMode="auto">
          <a:xfrm>
            <a:off x="4643438" y="3895725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29" name="Line 183"/>
          <p:cNvSpPr>
            <a:spLocks noChangeShapeType="1"/>
          </p:cNvSpPr>
          <p:nvPr/>
        </p:nvSpPr>
        <p:spPr bwMode="auto">
          <a:xfrm>
            <a:off x="4643438" y="44386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30" name="Line 184"/>
          <p:cNvSpPr>
            <a:spLocks noChangeShapeType="1"/>
          </p:cNvSpPr>
          <p:nvPr/>
        </p:nvSpPr>
        <p:spPr bwMode="auto">
          <a:xfrm>
            <a:off x="4643438" y="49720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31" name="Line 185"/>
          <p:cNvSpPr>
            <a:spLocks noChangeShapeType="1"/>
          </p:cNvSpPr>
          <p:nvPr/>
        </p:nvSpPr>
        <p:spPr bwMode="auto">
          <a:xfrm>
            <a:off x="4643438" y="55054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53531" name="Text Box 187"/>
          <p:cNvSpPr txBox="1">
            <a:spLocks noChangeArrowheads="1"/>
          </p:cNvSpPr>
          <p:nvPr/>
        </p:nvSpPr>
        <p:spPr bwMode="auto">
          <a:xfrm>
            <a:off x="7620000" y="5114925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0x4C8</a:t>
            </a:r>
          </a:p>
        </p:txBody>
      </p:sp>
      <p:sp>
        <p:nvSpPr>
          <p:cNvPr id="953532" name="Text Box 188"/>
          <p:cNvSpPr txBox="1">
            <a:spLocks noChangeArrowheads="1"/>
          </p:cNvSpPr>
          <p:nvPr/>
        </p:nvSpPr>
        <p:spPr bwMode="auto">
          <a:xfrm>
            <a:off x="5464175" y="5581650"/>
            <a:ext cx="1660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  <a:latin typeface="+mj-lt"/>
              </a:rPr>
              <a:t>VPN = 0x2</a:t>
            </a:r>
          </a:p>
          <a:p>
            <a:pPr>
              <a:defRPr/>
            </a:pPr>
            <a:r>
              <a:rPr lang="en-US">
                <a:solidFill>
                  <a:srgbClr val="FF3300"/>
                </a:solidFill>
                <a:latin typeface="+mj-lt"/>
                <a:sym typeface="Symbol" pitchFamily="18" charset="2"/>
              </a:rPr>
              <a:t>→ PPN = 0x4</a:t>
            </a:r>
          </a:p>
        </p:txBody>
      </p:sp>
      <p:sp>
        <p:nvSpPr>
          <p:cNvPr id="953533" name="Freeform 189"/>
          <p:cNvSpPr>
            <a:spLocks/>
          </p:cNvSpPr>
          <p:nvPr/>
        </p:nvSpPr>
        <p:spPr bwMode="auto">
          <a:xfrm>
            <a:off x="7010400" y="5264150"/>
            <a:ext cx="1981200" cy="369888"/>
          </a:xfrm>
          <a:custGeom>
            <a:avLst/>
            <a:gdLst>
              <a:gd name="T0" fmla="*/ 0 w 1196"/>
              <a:gd name="T1" fmla="*/ 2147483647 h 514"/>
              <a:gd name="T2" fmla="*/ 2147483647 w 1196"/>
              <a:gd name="T3" fmla="*/ 2147483647 h 514"/>
              <a:gd name="T4" fmla="*/ 2147483647 w 1196"/>
              <a:gd name="T5" fmla="*/ 2147483647 h 514"/>
              <a:gd name="T6" fmla="*/ 2147483647 w 1196"/>
              <a:gd name="T7" fmla="*/ 2147483647 h 514"/>
              <a:gd name="T8" fmla="*/ 0 60000 65536"/>
              <a:gd name="T9" fmla="*/ 0 60000 65536"/>
              <a:gd name="T10" fmla="*/ 0 60000 65536"/>
              <a:gd name="T11" fmla="*/ 0 60000 65536"/>
              <a:gd name="T12" fmla="*/ 0 w 1196"/>
              <a:gd name="T13" fmla="*/ 0 h 514"/>
              <a:gd name="T14" fmla="*/ 1196 w 1196"/>
              <a:gd name="T15" fmla="*/ 514 h 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6" h="514">
                <a:moveTo>
                  <a:pt x="0" y="500"/>
                </a:moveTo>
                <a:cubicBezTo>
                  <a:pt x="168" y="491"/>
                  <a:pt x="820" y="514"/>
                  <a:pt x="1008" y="443"/>
                </a:cubicBezTo>
                <a:cubicBezTo>
                  <a:pt x="1196" y="372"/>
                  <a:pt x="1146" y="142"/>
                  <a:pt x="1128" y="71"/>
                </a:cubicBezTo>
                <a:cubicBezTo>
                  <a:pt x="1110" y="0"/>
                  <a:pt x="947" y="28"/>
                  <a:pt x="900" y="17"/>
                </a:cubicBez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35" name="Text Box 190"/>
          <p:cNvSpPr txBox="1">
            <a:spLocks noChangeArrowheads="1"/>
          </p:cNvSpPr>
          <p:nvPr/>
        </p:nvSpPr>
        <p:spPr bwMode="auto">
          <a:xfrm>
            <a:off x="368300" y="1600200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0</a:t>
            </a:r>
          </a:p>
        </p:txBody>
      </p:sp>
      <p:sp>
        <p:nvSpPr>
          <p:cNvPr id="9336" name="Text Box 191"/>
          <p:cNvSpPr txBox="1">
            <a:spLocks noChangeArrowheads="1"/>
          </p:cNvSpPr>
          <p:nvPr/>
        </p:nvSpPr>
        <p:spPr bwMode="auto">
          <a:xfrm>
            <a:off x="368300" y="1843088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1</a:t>
            </a:r>
          </a:p>
        </p:txBody>
      </p:sp>
      <p:sp>
        <p:nvSpPr>
          <p:cNvPr id="9337" name="Text Box 192"/>
          <p:cNvSpPr txBox="1">
            <a:spLocks noChangeArrowheads="1"/>
          </p:cNvSpPr>
          <p:nvPr/>
        </p:nvSpPr>
        <p:spPr bwMode="auto">
          <a:xfrm>
            <a:off x="368300" y="2085975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2</a:t>
            </a:r>
          </a:p>
        </p:txBody>
      </p:sp>
      <p:sp>
        <p:nvSpPr>
          <p:cNvPr id="9338" name="Text Box 193"/>
          <p:cNvSpPr txBox="1">
            <a:spLocks noChangeArrowheads="1"/>
          </p:cNvSpPr>
          <p:nvPr/>
        </p:nvSpPr>
        <p:spPr bwMode="auto">
          <a:xfrm>
            <a:off x="368300" y="2328863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3</a:t>
            </a:r>
          </a:p>
        </p:txBody>
      </p:sp>
      <p:sp>
        <p:nvSpPr>
          <p:cNvPr id="9339" name="Text Box 194"/>
          <p:cNvSpPr txBox="1">
            <a:spLocks noChangeArrowheads="1"/>
          </p:cNvSpPr>
          <p:nvPr/>
        </p:nvSpPr>
        <p:spPr bwMode="auto">
          <a:xfrm>
            <a:off x="368300" y="2571750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4</a:t>
            </a:r>
          </a:p>
        </p:txBody>
      </p:sp>
      <p:sp>
        <p:nvSpPr>
          <p:cNvPr id="9340" name="Text Box 195"/>
          <p:cNvSpPr txBox="1">
            <a:spLocks noChangeArrowheads="1"/>
          </p:cNvSpPr>
          <p:nvPr/>
        </p:nvSpPr>
        <p:spPr bwMode="auto">
          <a:xfrm>
            <a:off x="368300" y="2814638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5</a:t>
            </a:r>
          </a:p>
        </p:txBody>
      </p:sp>
      <p:sp>
        <p:nvSpPr>
          <p:cNvPr id="9341" name="Text Box 196"/>
          <p:cNvSpPr txBox="1">
            <a:spLocks noChangeArrowheads="1"/>
          </p:cNvSpPr>
          <p:nvPr/>
        </p:nvSpPr>
        <p:spPr bwMode="auto">
          <a:xfrm>
            <a:off x="368300" y="3057525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6</a:t>
            </a:r>
          </a:p>
        </p:txBody>
      </p:sp>
      <p:sp>
        <p:nvSpPr>
          <p:cNvPr id="9342" name="Text Box 197"/>
          <p:cNvSpPr txBox="1">
            <a:spLocks noChangeArrowheads="1"/>
          </p:cNvSpPr>
          <p:nvPr/>
        </p:nvSpPr>
        <p:spPr bwMode="auto">
          <a:xfrm>
            <a:off x="368300" y="3300413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7</a:t>
            </a:r>
          </a:p>
        </p:txBody>
      </p:sp>
      <p:sp>
        <p:nvSpPr>
          <p:cNvPr id="9343" name="Text Box 198"/>
          <p:cNvSpPr txBox="1">
            <a:spLocks noChangeArrowheads="1"/>
          </p:cNvSpPr>
          <p:nvPr/>
        </p:nvSpPr>
        <p:spPr bwMode="auto">
          <a:xfrm>
            <a:off x="368300" y="3543300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8</a:t>
            </a:r>
          </a:p>
        </p:txBody>
      </p:sp>
      <p:sp>
        <p:nvSpPr>
          <p:cNvPr id="9344" name="Text Box 199"/>
          <p:cNvSpPr txBox="1">
            <a:spLocks noChangeArrowheads="1"/>
          </p:cNvSpPr>
          <p:nvPr/>
        </p:nvSpPr>
        <p:spPr bwMode="auto">
          <a:xfrm>
            <a:off x="368300" y="3786188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9</a:t>
            </a:r>
          </a:p>
        </p:txBody>
      </p:sp>
      <p:sp>
        <p:nvSpPr>
          <p:cNvPr id="9345" name="Text Box 200"/>
          <p:cNvSpPr txBox="1">
            <a:spLocks noChangeArrowheads="1"/>
          </p:cNvSpPr>
          <p:nvPr/>
        </p:nvSpPr>
        <p:spPr bwMode="auto">
          <a:xfrm>
            <a:off x="368300" y="4029075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A</a:t>
            </a:r>
          </a:p>
        </p:txBody>
      </p:sp>
      <p:sp>
        <p:nvSpPr>
          <p:cNvPr id="9346" name="Text Box 201"/>
          <p:cNvSpPr txBox="1">
            <a:spLocks noChangeArrowheads="1"/>
          </p:cNvSpPr>
          <p:nvPr/>
        </p:nvSpPr>
        <p:spPr bwMode="auto">
          <a:xfrm>
            <a:off x="368300" y="4271963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B</a:t>
            </a:r>
          </a:p>
        </p:txBody>
      </p:sp>
      <p:sp>
        <p:nvSpPr>
          <p:cNvPr id="9347" name="Text Box 202"/>
          <p:cNvSpPr txBox="1">
            <a:spLocks noChangeArrowheads="1"/>
          </p:cNvSpPr>
          <p:nvPr/>
        </p:nvSpPr>
        <p:spPr bwMode="auto">
          <a:xfrm>
            <a:off x="368300" y="4514850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C</a:t>
            </a:r>
          </a:p>
        </p:txBody>
      </p:sp>
      <p:sp>
        <p:nvSpPr>
          <p:cNvPr id="9348" name="Text Box 203"/>
          <p:cNvSpPr txBox="1">
            <a:spLocks noChangeArrowheads="1"/>
          </p:cNvSpPr>
          <p:nvPr/>
        </p:nvSpPr>
        <p:spPr bwMode="auto">
          <a:xfrm>
            <a:off x="368300" y="4757738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D</a:t>
            </a:r>
          </a:p>
        </p:txBody>
      </p:sp>
      <p:sp>
        <p:nvSpPr>
          <p:cNvPr id="9349" name="Text Box 204"/>
          <p:cNvSpPr txBox="1">
            <a:spLocks noChangeArrowheads="1"/>
          </p:cNvSpPr>
          <p:nvPr/>
        </p:nvSpPr>
        <p:spPr bwMode="auto">
          <a:xfrm>
            <a:off x="368300" y="5000625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E</a:t>
            </a:r>
          </a:p>
        </p:txBody>
      </p:sp>
      <p:sp>
        <p:nvSpPr>
          <p:cNvPr id="9350" name="Text Box 205"/>
          <p:cNvSpPr txBox="1">
            <a:spLocks noChangeArrowheads="1"/>
          </p:cNvSpPr>
          <p:nvPr/>
        </p:nvSpPr>
        <p:spPr bwMode="auto">
          <a:xfrm>
            <a:off x="368300" y="5243513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F</a:t>
            </a:r>
          </a:p>
        </p:txBody>
      </p:sp>
      <p:sp>
        <p:nvSpPr>
          <p:cNvPr id="9351" name="Rectangle 206"/>
          <p:cNvSpPr>
            <a:spLocks noChangeArrowheads="1"/>
          </p:cNvSpPr>
          <p:nvPr/>
        </p:nvSpPr>
        <p:spPr bwMode="auto">
          <a:xfrm>
            <a:off x="7053263" y="1243013"/>
            <a:ext cx="795337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8</a:t>
            </a:r>
          </a:p>
        </p:txBody>
      </p:sp>
      <p:sp>
        <p:nvSpPr>
          <p:cNvPr id="9352" name="Rectangle 207"/>
          <p:cNvSpPr>
            <a:spLocks noChangeArrowheads="1"/>
          </p:cNvSpPr>
          <p:nvPr/>
        </p:nvSpPr>
        <p:spPr bwMode="auto">
          <a:xfrm>
            <a:off x="6596063" y="1243013"/>
            <a:ext cx="4572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4</a:t>
            </a:r>
          </a:p>
        </p:txBody>
      </p:sp>
      <p:sp>
        <p:nvSpPr>
          <p:cNvPr id="9353" name="Text Box 208"/>
          <p:cNvSpPr txBox="1">
            <a:spLocks noChangeArrowheads="1"/>
          </p:cNvSpPr>
          <p:nvPr/>
        </p:nvSpPr>
        <p:spPr bwMode="auto">
          <a:xfrm>
            <a:off x="7848600" y="1219200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VA</a:t>
            </a:r>
          </a:p>
        </p:txBody>
      </p:sp>
      <p:sp>
        <p:nvSpPr>
          <p:cNvPr id="9356" name="Text Box 211"/>
          <p:cNvSpPr txBox="1">
            <a:spLocks noChangeArrowheads="1"/>
          </p:cNvSpPr>
          <p:nvPr/>
        </p:nvSpPr>
        <p:spPr bwMode="auto">
          <a:xfrm>
            <a:off x="7151688" y="990600"/>
            <a:ext cx="593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offset</a:t>
            </a:r>
          </a:p>
        </p:txBody>
      </p:sp>
      <p:sp>
        <p:nvSpPr>
          <p:cNvPr id="9357" name="Text Box 212"/>
          <p:cNvSpPr txBox="1">
            <a:spLocks noChangeArrowheads="1"/>
          </p:cNvSpPr>
          <p:nvPr/>
        </p:nvSpPr>
        <p:spPr bwMode="auto">
          <a:xfrm>
            <a:off x="6584950" y="995363"/>
            <a:ext cx="506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VPN</a:t>
            </a:r>
          </a:p>
        </p:txBody>
      </p:sp>
      <p:sp>
        <p:nvSpPr>
          <p:cNvPr id="9358" name="Rectangle 213"/>
          <p:cNvSpPr>
            <a:spLocks noChangeArrowheads="1"/>
          </p:cNvSpPr>
          <p:nvPr/>
        </p:nvSpPr>
        <p:spPr bwMode="auto">
          <a:xfrm>
            <a:off x="7053263" y="1647825"/>
            <a:ext cx="795337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8</a:t>
            </a:r>
          </a:p>
        </p:txBody>
      </p:sp>
      <p:sp>
        <p:nvSpPr>
          <p:cNvPr id="9359" name="Rectangle 214"/>
          <p:cNvSpPr>
            <a:spLocks noChangeArrowheads="1"/>
          </p:cNvSpPr>
          <p:nvPr/>
        </p:nvSpPr>
        <p:spPr bwMode="auto">
          <a:xfrm>
            <a:off x="6675438" y="1647825"/>
            <a:ext cx="388937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3</a:t>
            </a:r>
          </a:p>
        </p:txBody>
      </p:sp>
      <p:sp>
        <p:nvSpPr>
          <p:cNvPr id="9360" name="Text Box 215"/>
          <p:cNvSpPr txBox="1">
            <a:spLocks noChangeArrowheads="1"/>
          </p:cNvSpPr>
          <p:nvPr/>
        </p:nvSpPr>
        <p:spPr bwMode="auto">
          <a:xfrm>
            <a:off x="7848600" y="1624013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PA</a:t>
            </a:r>
          </a:p>
        </p:txBody>
      </p:sp>
      <p:sp>
        <p:nvSpPr>
          <p:cNvPr id="9362" name="Text Box 219"/>
          <p:cNvSpPr txBox="1">
            <a:spLocks noChangeArrowheads="1"/>
          </p:cNvSpPr>
          <p:nvPr/>
        </p:nvSpPr>
        <p:spPr bwMode="auto">
          <a:xfrm>
            <a:off x="6602413" y="1981200"/>
            <a:ext cx="493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PPN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535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Page Faults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4419600" cy="55626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+mj-lt"/>
              </a:rPr>
              <a:t>If a page does not have a valid translation, MMU causes a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page fault. </a:t>
            </a:r>
            <a:r>
              <a:rPr lang="en-US" sz="2000" dirty="0">
                <a:latin typeface="+mj-lt"/>
              </a:rPr>
              <a:t>OS page fault handler is invoked, handles miss:</a:t>
            </a:r>
          </a:p>
          <a:p>
            <a:pPr marL="344488" lvl="1">
              <a:defRPr/>
            </a:pPr>
            <a:r>
              <a:rPr lang="en-US" dirty="0">
                <a:latin typeface="+mj-lt"/>
              </a:rPr>
              <a:t>Choose a page to replace, write it back if dirty.  Mark page as no longer resident</a:t>
            </a:r>
          </a:p>
          <a:p>
            <a:pPr marL="801688" lvl="3" indent="-285750">
              <a:defRPr/>
            </a:pPr>
            <a:r>
              <a:rPr lang="en-US" dirty="0">
                <a:latin typeface="+mj-lt"/>
              </a:rPr>
              <a:t>Are there any restrictions on which page we can we select? **</a:t>
            </a:r>
          </a:p>
          <a:p>
            <a:pPr marL="344488" lvl="1">
              <a:defRPr/>
            </a:pPr>
            <a:r>
              <a:rPr lang="en-US" dirty="0"/>
              <a:t>Read page from secondary storage into available physical page</a:t>
            </a:r>
            <a:endParaRPr lang="en-US" dirty="0">
              <a:latin typeface="+mj-lt"/>
            </a:endParaRPr>
          </a:p>
          <a:p>
            <a:pPr marL="344488" lvl="1">
              <a:defRPr/>
            </a:pPr>
            <a:r>
              <a:rPr lang="en-US" dirty="0">
                <a:latin typeface="+mj-lt"/>
              </a:rPr>
              <a:t>Update page map to show new page is resident</a:t>
            </a:r>
          </a:p>
          <a:p>
            <a:pPr marL="344488" lvl="1">
              <a:defRPr/>
            </a:pPr>
            <a:r>
              <a:rPr lang="en-US" dirty="0">
                <a:latin typeface="+mj-lt"/>
              </a:rPr>
              <a:t>Return control to program, which re-executes memory access</a:t>
            </a: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4876800" y="990600"/>
            <a:ext cx="4114800" cy="2590800"/>
            <a:chOff x="152400" y="3886200"/>
            <a:chExt cx="4114800" cy="2590800"/>
          </a:xfrm>
        </p:grpSpPr>
        <p:grpSp>
          <p:nvGrpSpPr>
            <p:cNvPr id="34850" name="Group 10"/>
            <p:cNvGrpSpPr>
              <a:grpSpLocks/>
            </p:cNvGrpSpPr>
            <p:nvPr/>
          </p:nvGrpSpPr>
          <p:grpSpPr bwMode="auto">
            <a:xfrm>
              <a:off x="1752600" y="4648200"/>
              <a:ext cx="749300" cy="1828800"/>
              <a:chOff x="1108" y="3844"/>
              <a:chExt cx="472" cy="1432"/>
            </a:xfrm>
          </p:grpSpPr>
          <p:sp>
            <p:nvSpPr>
              <p:cNvPr id="7" name="Rectangle 11"/>
              <p:cNvSpPr>
                <a:spLocks noChangeArrowheads="1"/>
              </p:cNvSpPr>
              <p:nvPr/>
            </p:nvSpPr>
            <p:spPr bwMode="auto">
              <a:xfrm>
                <a:off x="1108" y="3844"/>
                <a:ext cx="472" cy="143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>
                <a:off x="1108" y="398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1108" y="4127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1108" y="4272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1108" y="441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1108" y="4560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1108" y="470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1108" y="4848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1108" y="4993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1108" y="513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51" name="Group 21"/>
            <p:cNvGrpSpPr>
              <a:grpSpLocks/>
            </p:cNvGrpSpPr>
            <p:nvPr/>
          </p:nvGrpSpPr>
          <p:grpSpPr bwMode="auto">
            <a:xfrm>
              <a:off x="3200400" y="4648200"/>
              <a:ext cx="825500" cy="1279525"/>
              <a:chOff x="3076" y="3796"/>
              <a:chExt cx="520" cy="1000"/>
            </a:xfrm>
          </p:grpSpPr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3076" y="3796"/>
                <a:ext cx="520" cy="100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3076" y="393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3076" y="4080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3076" y="4224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3076" y="4368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>
                <a:off x="3076" y="4512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>
                <a:off x="3076" y="465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2971800" y="4017963"/>
              <a:ext cx="1295400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Physical Memory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1447800" y="4295775"/>
              <a:ext cx="12954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latin typeface="+mn-lt"/>
                </a:rPr>
                <a:t>Page Map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600" y="4953000"/>
              <a:ext cx="9144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600" dirty="0"/>
                <a:t>CPU</a:t>
              </a:r>
            </a:p>
          </p:txBody>
        </p:sp>
        <p:sp>
          <p:nvSpPr>
            <p:cNvPr id="28" name="Can 27"/>
            <p:cNvSpPr/>
            <p:nvPr/>
          </p:nvSpPr>
          <p:spPr>
            <a:xfrm>
              <a:off x="3200400" y="6096000"/>
              <a:ext cx="838200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Disk</a:t>
              </a: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2514600" y="4953000"/>
              <a:ext cx="685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 flipV="1">
              <a:off x="2514600" y="4876800"/>
              <a:ext cx="685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2514600" y="5638800"/>
              <a:ext cx="6858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1143000" y="5105400"/>
              <a:ext cx="6096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8800" y="5464664"/>
              <a:ext cx="53101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C00000"/>
                  </a:solidFill>
                  <a:latin typeface="+mn-lt"/>
                </a:rPr>
                <a:t>R=0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2400" y="3886200"/>
              <a:ext cx="230488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Before Page Fault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41012" y="4736611"/>
              <a:ext cx="53101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C00000"/>
                  </a:solidFill>
                  <a:latin typeface="+mn-lt"/>
                </a:rPr>
                <a:t>R=1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50832" y="5104857"/>
              <a:ext cx="7458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C00000"/>
                  </a:solidFill>
                  <a:latin typeface="+mn-lt"/>
                </a:rPr>
                <a:t>VPN 1</a:t>
              </a: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4876800" y="3886200"/>
            <a:ext cx="4114800" cy="2590800"/>
            <a:chOff x="4877418" y="3886200"/>
            <a:chExt cx="4114182" cy="2590800"/>
          </a:xfrm>
        </p:grpSpPr>
        <p:grpSp>
          <p:nvGrpSpPr>
            <p:cNvPr id="34821" name="Group 10"/>
            <p:cNvGrpSpPr>
              <a:grpSpLocks/>
            </p:cNvGrpSpPr>
            <p:nvPr/>
          </p:nvGrpSpPr>
          <p:grpSpPr bwMode="auto">
            <a:xfrm>
              <a:off x="6477000" y="4648200"/>
              <a:ext cx="749300" cy="1828800"/>
              <a:chOff x="1108" y="3844"/>
              <a:chExt cx="472" cy="1432"/>
            </a:xfrm>
          </p:grpSpPr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1108" y="3844"/>
                <a:ext cx="472" cy="143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>
                <a:off x="1108" y="398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>
                <a:off x="1108" y="4127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1108" y="4272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>
                <a:off x="1108" y="441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1108" y="4560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1108" y="470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1108" y="4848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1108" y="4993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1108" y="513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22" name="Group 21"/>
            <p:cNvGrpSpPr>
              <a:grpSpLocks/>
            </p:cNvGrpSpPr>
            <p:nvPr/>
          </p:nvGrpSpPr>
          <p:grpSpPr bwMode="auto">
            <a:xfrm>
              <a:off x="7924800" y="4648200"/>
              <a:ext cx="825500" cy="1279525"/>
              <a:chOff x="3076" y="3796"/>
              <a:chExt cx="520" cy="1000"/>
            </a:xfrm>
          </p:grpSpPr>
          <p:sp>
            <p:nvSpPr>
              <p:cNvPr id="41" name="Rectangle 22"/>
              <p:cNvSpPr>
                <a:spLocks noChangeArrowheads="1"/>
              </p:cNvSpPr>
              <p:nvPr/>
            </p:nvSpPr>
            <p:spPr bwMode="auto">
              <a:xfrm>
                <a:off x="3076" y="3796"/>
                <a:ext cx="520" cy="100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3076" y="393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3076" y="4080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>
                <a:off x="3076" y="4224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>
                <a:off x="3076" y="4368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3076" y="4512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7" name="Line 28"/>
              <p:cNvSpPr>
                <a:spLocks noChangeShapeType="1"/>
              </p:cNvSpPr>
              <p:nvPr/>
            </p:nvSpPr>
            <p:spPr bwMode="auto">
              <a:xfrm>
                <a:off x="3076" y="465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7696395" y="4017963"/>
              <a:ext cx="1295205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Physical Memory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6172623" y="4295775"/>
              <a:ext cx="129520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latin typeface="+mn-lt"/>
                </a:rPr>
                <a:t>Page Map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53607" y="4953000"/>
              <a:ext cx="914263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600" dirty="0"/>
                <a:t>CPU</a:t>
              </a:r>
            </a:p>
          </p:txBody>
        </p:sp>
        <p:sp>
          <p:nvSpPr>
            <p:cNvPr id="51" name="Can 50"/>
            <p:cNvSpPr/>
            <p:nvPr/>
          </p:nvSpPr>
          <p:spPr>
            <a:xfrm>
              <a:off x="7924960" y="6096000"/>
              <a:ext cx="838074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Disk</a:t>
              </a:r>
            </a:p>
          </p:txBody>
        </p:sp>
        <p:sp>
          <p:nvSpPr>
            <p:cNvPr id="56" name="Line 36"/>
            <p:cNvSpPr>
              <a:spLocks noChangeShapeType="1"/>
            </p:cNvSpPr>
            <p:nvPr/>
          </p:nvSpPr>
          <p:spPr bwMode="auto">
            <a:xfrm>
              <a:off x="5867869" y="5105400"/>
              <a:ext cx="609508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7239263" y="4876800"/>
              <a:ext cx="685697" cy="12954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V="1">
              <a:off x="7239263" y="5257800"/>
              <a:ext cx="685697" cy="3810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 flipV="1">
              <a:off x="7239263" y="4953000"/>
              <a:ext cx="685697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55010" y="4731239"/>
              <a:ext cx="53093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C00000"/>
                  </a:solidFill>
                  <a:latin typeface="+mn-lt"/>
                </a:rPr>
                <a:t>R=0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77418" y="3886200"/>
              <a:ext cx="214642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After Page Fault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67220" y="5471255"/>
              <a:ext cx="53093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C00000"/>
                  </a:solidFill>
                  <a:latin typeface="+mn-lt"/>
                </a:rPr>
                <a:t>R=1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991866" y="5105400"/>
              <a:ext cx="74570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C00000"/>
                  </a:solidFill>
                  <a:latin typeface="+mn-lt"/>
                </a:rPr>
                <a:t>VPN 5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0205" y="6400800"/>
            <a:ext cx="587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** https://</a:t>
            </a:r>
            <a:r>
              <a:rPr lang="en-US" sz="1200" dirty="0" err="1">
                <a:latin typeface="+mn-lt"/>
              </a:rPr>
              <a:t>en.wikipedia.org</a:t>
            </a:r>
            <a:r>
              <a:rPr lang="en-US" sz="1200" dirty="0">
                <a:latin typeface="+mn-lt"/>
              </a:rPr>
              <a:t>/wiki/</a:t>
            </a:r>
            <a:r>
              <a:rPr lang="en-US" sz="1200" dirty="0" err="1">
                <a:latin typeface="+mn-lt"/>
              </a:rPr>
              <a:t>Page_replacement_algorithm#Page_replacement_algorithms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7443" name="Group 3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1219200" cy="3902080"/>
        </p:xfrm>
        <a:graphic>
          <a:graphicData uri="http://schemas.openxmlformats.org/drawingml/2006/table">
            <a:tbl>
              <a:tblPr/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8504" name="Rectangle 73"/>
          <p:cNvSpPr>
            <a:spLocks noChangeArrowheads="1"/>
          </p:cNvSpPr>
          <p:nvPr/>
        </p:nvSpPr>
        <p:spPr bwMode="auto">
          <a:xfrm>
            <a:off x="3352800" y="16827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5" name="Rectangle 74"/>
          <p:cNvSpPr>
            <a:spLocks noChangeArrowheads="1"/>
          </p:cNvSpPr>
          <p:nvPr/>
        </p:nvSpPr>
        <p:spPr bwMode="auto">
          <a:xfrm>
            <a:off x="3352800" y="22161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6" name="Rectangle 75"/>
          <p:cNvSpPr>
            <a:spLocks noChangeArrowheads="1"/>
          </p:cNvSpPr>
          <p:nvPr/>
        </p:nvSpPr>
        <p:spPr bwMode="auto">
          <a:xfrm>
            <a:off x="3352800" y="27495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7" name="Rectangle 76"/>
          <p:cNvSpPr>
            <a:spLocks noChangeArrowheads="1"/>
          </p:cNvSpPr>
          <p:nvPr/>
        </p:nvSpPr>
        <p:spPr bwMode="auto">
          <a:xfrm>
            <a:off x="3352800" y="32829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8" name="Text Box 77"/>
          <p:cNvSpPr txBox="1">
            <a:spLocks noChangeArrowheads="1"/>
          </p:cNvSpPr>
          <p:nvPr/>
        </p:nvSpPr>
        <p:spPr bwMode="auto">
          <a:xfrm>
            <a:off x="5318125" y="1066800"/>
            <a:ext cx="3729038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+mj-lt"/>
              </a:rPr>
              <a:t>Setup:</a:t>
            </a:r>
          </a:p>
          <a:p>
            <a:pPr eaLnBrk="1" hangingPunct="1">
              <a:defRPr/>
            </a:pPr>
            <a:r>
              <a:rPr lang="en-US" sz="2000">
                <a:latin typeface="+mj-lt"/>
              </a:rPr>
              <a:t>    256 bytes/page (2</a:t>
            </a:r>
            <a:r>
              <a:rPr lang="en-US" sz="2000" baseline="30000">
                <a:latin typeface="+mj-lt"/>
              </a:rPr>
              <a:t>8</a:t>
            </a:r>
            <a:r>
              <a:rPr lang="en-US" sz="2000">
                <a:latin typeface="+mj-lt"/>
              </a:rPr>
              <a:t>)</a:t>
            </a:r>
          </a:p>
          <a:p>
            <a:pPr eaLnBrk="1" hangingPunct="1">
              <a:defRPr/>
            </a:pPr>
            <a:r>
              <a:rPr lang="en-US" sz="2000">
                <a:latin typeface="+mj-lt"/>
              </a:rPr>
              <a:t>    16 virtual pages (2</a:t>
            </a:r>
            <a:r>
              <a:rPr lang="en-US" sz="2000" baseline="30000">
                <a:latin typeface="+mj-lt"/>
              </a:rPr>
              <a:t>4</a:t>
            </a:r>
            <a:r>
              <a:rPr lang="en-US" sz="2000">
                <a:latin typeface="+mj-lt"/>
              </a:rPr>
              <a:t>)</a:t>
            </a:r>
          </a:p>
          <a:p>
            <a:pPr eaLnBrk="1" hangingPunct="1">
              <a:defRPr/>
            </a:pPr>
            <a:r>
              <a:rPr lang="en-US" sz="2000">
                <a:latin typeface="+mj-lt"/>
              </a:rPr>
              <a:t>    8 physical pages (2</a:t>
            </a:r>
            <a:r>
              <a:rPr lang="en-US" sz="2000" baseline="30000">
                <a:latin typeface="+mj-lt"/>
              </a:rPr>
              <a:t>3</a:t>
            </a:r>
            <a:r>
              <a:rPr lang="en-US" sz="2000">
                <a:latin typeface="+mj-lt"/>
              </a:rPr>
              <a:t>)</a:t>
            </a:r>
          </a:p>
          <a:p>
            <a:pPr eaLnBrk="1" hangingPunct="1">
              <a:defRPr/>
            </a:pPr>
            <a:r>
              <a:rPr lang="en-US" sz="2000">
                <a:latin typeface="+mj-lt"/>
              </a:rPr>
              <a:t>    12-bit VA (4 vpn, 8 offset)</a:t>
            </a:r>
          </a:p>
          <a:p>
            <a:pPr eaLnBrk="1" hangingPunct="1">
              <a:defRPr/>
            </a:pPr>
            <a:r>
              <a:rPr lang="en-US" sz="2000">
                <a:latin typeface="+mj-lt"/>
              </a:rPr>
              <a:t>    11-bit PA (3 ppn, 8 offset)</a:t>
            </a:r>
          </a:p>
          <a:p>
            <a:pPr eaLnBrk="1" hangingPunct="1">
              <a:defRPr/>
            </a:pPr>
            <a:r>
              <a:rPr lang="en-US" sz="2000">
                <a:latin typeface="+mj-lt"/>
              </a:rPr>
              <a:t>    LRU page: VPN = 0xE</a:t>
            </a:r>
          </a:p>
          <a:p>
            <a:pPr eaLnBrk="1" hangingPunct="1">
              <a:defRPr/>
            </a:pPr>
            <a:endParaRPr lang="en-US" sz="2000">
              <a:latin typeface="+mj-lt"/>
            </a:endParaRPr>
          </a:p>
          <a:p>
            <a:pPr eaLnBrk="1" hangingPunct="1">
              <a:defRPr/>
            </a:pPr>
            <a:r>
              <a:rPr lang="en-US" sz="2000">
                <a:latin typeface="+mj-lt"/>
              </a:rPr>
              <a:t>ST(BP,-4,SP), SP = 0x604</a:t>
            </a:r>
          </a:p>
          <a:p>
            <a:pPr eaLnBrk="1" hangingPunct="1">
              <a:defRPr/>
            </a:pPr>
            <a:r>
              <a:rPr lang="en-US" sz="2000">
                <a:latin typeface="+mj-lt"/>
              </a:rPr>
              <a:t>  VA = 0x600, PA = _______</a:t>
            </a:r>
          </a:p>
          <a:p>
            <a:pPr eaLnBrk="1" hangingPunct="1">
              <a:defRPr/>
            </a:pPr>
            <a:r>
              <a:rPr lang="en-US" sz="2000">
                <a:latin typeface="+mj-lt"/>
              </a:rPr>
              <a:t>    </a:t>
            </a:r>
          </a:p>
        </p:txBody>
      </p:sp>
      <p:sp>
        <p:nvSpPr>
          <p:cNvPr id="18509" name="Rectangle 78"/>
          <p:cNvSpPr>
            <a:spLocks noChangeArrowheads="1"/>
          </p:cNvSpPr>
          <p:nvPr/>
        </p:nvSpPr>
        <p:spPr bwMode="auto">
          <a:xfrm>
            <a:off x="3352800" y="38163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0" name="Rectangle 79"/>
          <p:cNvSpPr>
            <a:spLocks noChangeArrowheads="1"/>
          </p:cNvSpPr>
          <p:nvPr/>
        </p:nvSpPr>
        <p:spPr bwMode="auto">
          <a:xfrm>
            <a:off x="3352800" y="43497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1" name="Rectangle 80"/>
          <p:cNvSpPr>
            <a:spLocks noChangeArrowheads="1"/>
          </p:cNvSpPr>
          <p:nvPr/>
        </p:nvSpPr>
        <p:spPr bwMode="auto">
          <a:xfrm>
            <a:off x="3352800" y="48831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2" name="Rectangle 81"/>
          <p:cNvSpPr>
            <a:spLocks noChangeArrowheads="1"/>
          </p:cNvSpPr>
          <p:nvPr/>
        </p:nvSpPr>
        <p:spPr bwMode="auto">
          <a:xfrm>
            <a:off x="3352800" y="54165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3" name="Line 82"/>
          <p:cNvSpPr>
            <a:spLocks noChangeShapeType="1"/>
          </p:cNvSpPr>
          <p:nvPr/>
        </p:nvSpPr>
        <p:spPr bwMode="auto">
          <a:xfrm>
            <a:off x="1905000" y="17526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4" name="Line 83"/>
          <p:cNvSpPr>
            <a:spLocks noChangeShapeType="1"/>
          </p:cNvSpPr>
          <p:nvPr/>
        </p:nvSpPr>
        <p:spPr bwMode="auto">
          <a:xfrm>
            <a:off x="1905000" y="2209800"/>
            <a:ext cx="1447800" cy="181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5" name="Line 84"/>
          <p:cNvSpPr>
            <a:spLocks noChangeShapeType="1"/>
          </p:cNvSpPr>
          <p:nvPr/>
        </p:nvSpPr>
        <p:spPr bwMode="auto">
          <a:xfrm flipV="1">
            <a:off x="1905000" y="1843088"/>
            <a:ext cx="144780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6" name="Line 85"/>
          <p:cNvSpPr>
            <a:spLocks noChangeShapeType="1"/>
          </p:cNvSpPr>
          <p:nvPr/>
        </p:nvSpPr>
        <p:spPr bwMode="auto">
          <a:xfrm flipV="1">
            <a:off x="1905000" y="2328863"/>
            <a:ext cx="14478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7" name="Line 86"/>
          <p:cNvSpPr>
            <a:spLocks noChangeShapeType="1"/>
          </p:cNvSpPr>
          <p:nvPr/>
        </p:nvSpPr>
        <p:spPr bwMode="auto">
          <a:xfrm flipV="1">
            <a:off x="1905000" y="3429000"/>
            <a:ext cx="1447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57527" name="Line 87"/>
          <p:cNvSpPr>
            <a:spLocks noChangeShapeType="1"/>
          </p:cNvSpPr>
          <p:nvPr/>
        </p:nvSpPr>
        <p:spPr bwMode="auto">
          <a:xfrm flipV="1">
            <a:off x="1895475" y="4514850"/>
            <a:ext cx="145732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9" name="Line 88"/>
          <p:cNvSpPr>
            <a:spLocks noChangeShapeType="1"/>
          </p:cNvSpPr>
          <p:nvPr/>
        </p:nvSpPr>
        <p:spPr bwMode="auto">
          <a:xfrm>
            <a:off x="1895475" y="4876800"/>
            <a:ext cx="1457325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0" name="Line 89"/>
          <p:cNvSpPr>
            <a:spLocks noChangeShapeType="1"/>
          </p:cNvSpPr>
          <p:nvPr/>
        </p:nvSpPr>
        <p:spPr bwMode="auto">
          <a:xfrm>
            <a:off x="1914525" y="4629150"/>
            <a:ext cx="143827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1" name="Text Box 90"/>
          <p:cNvSpPr txBox="1">
            <a:spLocks noChangeArrowheads="1"/>
          </p:cNvSpPr>
          <p:nvPr/>
        </p:nvSpPr>
        <p:spPr bwMode="auto">
          <a:xfrm>
            <a:off x="574675" y="990600"/>
            <a:ext cx="1392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>
                <a:latin typeface="+mj-lt"/>
              </a:rPr>
              <a:t>16-entry</a:t>
            </a:r>
          </a:p>
          <a:p>
            <a:pPr algn="ctr" eaLnBrk="1" hangingPunct="1">
              <a:defRPr/>
            </a:pPr>
            <a:r>
              <a:rPr lang="en-US" sz="1800">
                <a:latin typeface="+mj-lt"/>
              </a:rPr>
              <a:t>Page Table</a:t>
            </a:r>
          </a:p>
        </p:txBody>
      </p:sp>
      <p:sp>
        <p:nvSpPr>
          <p:cNvPr id="18522" name="Text Box 91"/>
          <p:cNvSpPr txBox="1">
            <a:spLocks noChangeArrowheads="1"/>
          </p:cNvSpPr>
          <p:nvPr/>
        </p:nvSpPr>
        <p:spPr bwMode="auto">
          <a:xfrm>
            <a:off x="3163888" y="990600"/>
            <a:ext cx="1497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>
                <a:latin typeface="+mj-lt"/>
              </a:rPr>
              <a:t>8-page</a:t>
            </a:r>
          </a:p>
          <a:p>
            <a:pPr algn="ctr" eaLnBrk="1" hangingPunct="1">
              <a:defRPr/>
            </a:pPr>
            <a:r>
              <a:rPr lang="en-US" sz="1800">
                <a:latin typeface="+mj-lt"/>
              </a:rPr>
              <a:t>Phys. Mem.</a:t>
            </a:r>
          </a:p>
        </p:txBody>
      </p:sp>
      <p:sp>
        <p:nvSpPr>
          <p:cNvPr id="18523" name="Text Box 92"/>
          <p:cNvSpPr txBox="1">
            <a:spLocks noChangeArrowheads="1"/>
          </p:cNvSpPr>
          <p:nvPr/>
        </p:nvSpPr>
        <p:spPr bwMode="auto">
          <a:xfrm>
            <a:off x="687388" y="5424488"/>
            <a:ext cx="1228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>
                <a:latin typeface="+mj-lt"/>
              </a:rPr>
              <a:t>D R  PPN</a:t>
            </a:r>
          </a:p>
        </p:txBody>
      </p:sp>
      <p:sp>
        <p:nvSpPr>
          <p:cNvPr id="957533" name="Line 93"/>
          <p:cNvSpPr>
            <a:spLocks noChangeShapeType="1"/>
          </p:cNvSpPr>
          <p:nvPr/>
        </p:nvSpPr>
        <p:spPr bwMode="auto">
          <a:xfrm>
            <a:off x="1914525" y="3200400"/>
            <a:ext cx="1438275" cy="13144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685800" y="2987675"/>
            <a:ext cx="1038225" cy="369888"/>
            <a:chOff x="432" y="1882"/>
            <a:chExt cx="654" cy="233"/>
          </a:xfrm>
        </p:grpSpPr>
        <p:sp>
          <p:nvSpPr>
            <p:cNvPr id="18574" name="Rectangle 95"/>
            <p:cNvSpPr>
              <a:spLocks noChangeArrowheads="1"/>
            </p:cNvSpPr>
            <p:nvPr/>
          </p:nvSpPr>
          <p:spPr bwMode="auto">
            <a:xfrm>
              <a:off x="462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5" name="Rectangle 96"/>
            <p:cNvSpPr>
              <a:spLocks noChangeArrowheads="1"/>
            </p:cNvSpPr>
            <p:nvPr/>
          </p:nvSpPr>
          <p:spPr bwMode="auto">
            <a:xfrm>
              <a:off x="624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6" name="Rectangle 97"/>
            <p:cNvSpPr>
              <a:spLocks noChangeArrowheads="1"/>
            </p:cNvSpPr>
            <p:nvPr/>
          </p:nvSpPr>
          <p:spPr bwMode="auto">
            <a:xfrm>
              <a:off x="912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7" name="Text Box 98"/>
            <p:cNvSpPr txBox="1">
              <a:spLocks noChangeArrowheads="1"/>
            </p:cNvSpPr>
            <p:nvPr/>
          </p:nvSpPr>
          <p:spPr bwMode="auto">
            <a:xfrm>
              <a:off x="432" y="1939"/>
              <a:ext cx="6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dirty="0">
                  <a:solidFill>
                    <a:srgbClr val="FF3300"/>
                  </a:solidFill>
                  <a:latin typeface="+mj-lt"/>
                </a:rPr>
                <a:t>1     1          5</a:t>
              </a:r>
            </a:p>
          </p:txBody>
        </p:sp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685800" y="4948238"/>
            <a:ext cx="1038225" cy="369887"/>
            <a:chOff x="432" y="1882"/>
            <a:chExt cx="654" cy="233"/>
          </a:xfrm>
        </p:grpSpPr>
        <p:sp>
          <p:nvSpPr>
            <p:cNvPr id="18570" name="Rectangle 100"/>
            <p:cNvSpPr>
              <a:spLocks noChangeArrowheads="1"/>
            </p:cNvSpPr>
            <p:nvPr/>
          </p:nvSpPr>
          <p:spPr bwMode="auto">
            <a:xfrm>
              <a:off x="462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1" name="Rectangle 101"/>
            <p:cNvSpPr>
              <a:spLocks noChangeArrowheads="1"/>
            </p:cNvSpPr>
            <p:nvPr/>
          </p:nvSpPr>
          <p:spPr bwMode="auto">
            <a:xfrm>
              <a:off x="624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2" name="Rectangle 102"/>
            <p:cNvSpPr>
              <a:spLocks noChangeArrowheads="1"/>
            </p:cNvSpPr>
            <p:nvPr/>
          </p:nvSpPr>
          <p:spPr bwMode="auto">
            <a:xfrm>
              <a:off x="912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3" name="Text Box 103"/>
            <p:cNvSpPr txBox="1">
              <a:spLocks noChangeArrowheads="1"/>
            </p:cNvSpPr>
            <p:nvPr/>
          </p:nvSpPr>
          <p:spPr bwMode="auto">
            <a:xfrm>
              <a:off x="432" y="1939"/>
              <a:ext cx="6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dirty="0">
                  <a:solidFill>
                    <a:srgbClr val="FF3300"/>
                  </a:solidFill>
                  <a:latin typeface="+mj-lt"/>
                </a:rPr>
                <a:t>--     0         --</a:t>
              </a:r>
            </a:p>
          </p:txBody>
        </p:sp>
      </p:grpSp>
      <p:sp>
        <p:nvSpPr>
          <p:cNvPr id="18527" name="Text Box 104"/>
          <p:cNvSpPr txBox="1">
            <a:spLocks noChangeArrowheads="1"/>
          </p:cNvSpPr>
          <p:nvPr/>
        </p:nvSpPr>
        <p:spPr bwMode="auto">
          <a:xfrm>
            <a:off x="3505200" y="16906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latin typeface="+mj-lt"/>
              </a:rPr>
              <a:t>VPN 0x4</a:t>
            </a:r>
          </a:p>
        </p:txBody>
      </p:sp>
      <p:sp>
        <p:nvSpPr>
          <p:cNvPr id="18528" name="Text Box 105"/>
          <p:cNvSpPr txBox="1">
            <a:spLocks noChangeArrowheads="1"/>
          </p:cNvSpPr>
          <p:nvPr/>
        </p:nvSpPr>
        <p:spPr bwMode="auto">
          <a:xfrm>
            <a:off x="3505200" y="22240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latin typeface="+mj-lt"/>
              </a:rPr>
              <a:t>VPN 0x5</a:t>
            </a:r>
          </a:p>
        </p:txBody>
      </p:sp>
      <p:sp>
        <p:nvSpPr>
          <p:cNvPr id="18529" name="Text Box 106"/>
          <p:cNvSpPr txBox="1">
            <a:spLocks noChangeArrowheads="1"/>
          </p:cNvSpPr>
          <p:nvPr/>
        </p:nvSpPr>
        <p:spPr bwMode="auto">
          <a:xfrm>
            <a:off x="3505200" y="27574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latin typeface="+mj-lt"/>
              </a:rPr>
              <a:t>VPN 0x0</a:t>
            </a:r>
          </a:p>
        </p:txBody>
      </p:sp>
      <p:sp>
        <p:nvSpPr>
          <p:cNvPr id="18530" name="Text Box 107"/>
          <p:cNvSpPr txBox="1">
            <a:spLocks noChangeArrowheads="1"/>
          </p:cNvSpPr>
          <p:nvPr/>
        </p:nvSpPr>
        <p:spPr bwMode="auto">
          <a:xfrm>
            <a:off x="3505200" y="32908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latin typeface="+mj-lt"/>
              </a:rPr>
              <a:t>VPN 0xF</a:t>
            </a:r>
          </a:p>
        </p:txBody>
      </p:sp>
      <p:sp>
        <p:nvSpPr>
          <p:cNvPr id="18531" name="Text Box 108"/>
          <p:cNvSpPr txBox="1">
            <a:spLocks noChangeArrowheads="1"/>
          </p:cNvSpPr>
          <p:nvPr/>
        </p:nvSpPr>
        <p:spPr bwMode="auto">
          <a:xfrm>
            <a:off x="3505200" y="38242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latin typeface="+mj-lt"/>
              </a:rPr>
              <a:t>VPN 0x2</a:t>
            </a:r>
          </a:p>
        </p:txBody>
      </p:sp>
      <p:sp>
        <p:nvSpPr>
          <p:cNvPr id="957549" name="Text Box 109"/>
          <p:cNvSpPr txBox="1">
            <a:spLocks noChangeArrowheads="1"/>
          </p:cNvSpPr>
          <p:nvPr/>
        </p:nvSpPr>
        <p:spPr bwMode="auto">
          <a:xfrm>
            <a:off x="3505200" y="43576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latin typeface="+mj-lt"/>
              </a:rPr>
              <a:t>VPN 0xE</a:t>
            </a:r>
          </a:p>
        </p:txBody>
      </p:sp>
      <p:sp>
        <p:nvSpPr>
          <p:cNvPr id="18533" name="Text Box 110"/>
          <p:cNvSpPr txBox="1">
            <a:spLocks noChangeArrowheads="1"/>
          </p:cNvSpPr>
          <p:nvPr/>
        </p:nvSpPr>
        <p:spPr bwMode="auto">
          <a:xfrm>
            <a:off x="3429000" y="4891088"/>
            <a:ext cx="91440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latin typeface="+mj-lt"/>
              </a:rPr>
              <a:t>VPN 0xD</a:t>
            </a:r>
          </a:p>
        </p:txBody>
      </p:sp>
      <p:sp>
        <p:nvSpPr>
          <p:cNvPr id="18534" name="Text Box 111"/>
          <p:cNvSpPr txBox="1">
            <a:spLocks noChangeArrowheads="1"/>
          </p:cNvSpPr>
          <p:nvPr/>
        </p:nvSpPr>
        <p:spPr bwMode="auto">
          <a:xfrm>
            <a:off x="3505200" y="54244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latin typeface="+mj-lt"/>
              </a:rPr>
              <a:t>VPN 0xC</a:t>
            </a:r>
          </a:p>
        </p:txBody>
      </p:sp>
      <p:sp>
        <p:nvSpPr>
          <p:cNvPr id="18535" name="Text Box 112"/>
          <p:cNvSpPr txBox="1">
            <a:spLocks noChangeArrowheads="1"/>
          </p:cNvSpPr>
          <p:nvPr/>
        </p:nvSpPr>
        <p:spPr bwMode="auto">
          <a:xfrm>
            <a:off x="4419600" y="16002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>
                <a:latin typeface="+mj-lt"/>
              </a:rPr>
              <a:t>0x000</a:t>
            </a: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r>
              <a:rPr lang="en-US" sz="800" i="1">
                <a:latin typeface="+mj-lt"/>
              </a:rPr>
              <a:t>0x0FC</a:t>
            </a:r>
          </a:p>
        </p:txBody>
      </p:sp>
      <p:sp>
        <p:nvSpPr>
          <p:cNvPr id="18536" name="Text Box 113"/>
          <p:cNvSpPr txBox="1">
            <a:spLocks noChangeArrowheads="1"/>
          </p:cNvSpPr>
          <p:nvPr/>
        </p:nvSpPr>
        <p:spPr bwMode="auto">
          <a:xfrm>
            <a:off x="4419600" y="21336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>
                <a:latin typeface="+mj-lt"/>
              </a:rPr>
              <a:t>0x100</a:t>
            </a: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r>
              <a:rPr lang="en-US" sz="800" i="1">
                <a:latin typeface="+mj-lt"/>
              </a:rPr>
              <a:t>0x1FC</a:t>
            </a:r>
          </a:p>
        </p:txBody>
      </p:sp>
      <p:sp>
        <p:nvSpPr>
          <p:cNvPr id="18537" name="Text Box 114"/>
          <p:cNvSpPr txBox="1">
            <a:spLocks noChangeArrowheads="1"/>
          </p:cNvSpPr>
          <p:nvPr/>
        </p:nvSpPr>
        <p:spPr bwMode="auto">
          <a:xfrm>
            <a:off x="4419600" y="26670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>
                <a:latin typeface="+mj-lt"/>
              </a:rPr>
              <a:t>0x200</a:t>
            </a: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r>
              <a:rPr lang="en-US" sz="800" i="1">
                <a:latin typeface="+mj-lt"/>
              </a:rPr>
              <a:t>0x2FC</a:t>
            </a:r>
          </a:p>
        </p:txBody>
      </p:sp>
      <p:sp>
        <p:nvSpPr>
          <p:cNvPr id="18538" name="Text Box 115"/>
          <p:cNvSpPr txBox="1">
            <a:spLocks noChangeArrowheads="1"/>
          </p:cNvSpPr>
          <p:nvPr/>
        </p:nvSpPr>
        <p:spPr bwMode="auto">
          <a:xfrm>
            <a:off x="4419600" y="32004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>
                <a:latin typeface="+mj-lt"/>
              </a:rPr>
              <a:t>0x300</a:t>
            </a: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r>
              <a:rPr lang="en-US" sz="800" i="1">
                <a:latin typeface="+mj-lt"/>
              </a:rPr>
              <a:t>0x3FC</a:t>
            </a:r>
          </a:p>
        </p:txBody>
      </p:sp>
      <p:sp>
        <p:nvSpPr>
          <p:cNvPr id="18539" name="Text Box 116"/>
          <p:cNvSpPr txBox="1">
            <a:spLocks noChangeArrowheads="1"/>
          </p:cNvSpPr>
          <p:nvPr/>
        </p:nvSpPr>
        <p:spPr bwMode="auto">
          <a:xfrm>
            <a:off x="4419600" y="37338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>
                <a:latin typeface="+mj-lt"/>
              </a:rPr>
              <a:t>0x400</a:t>
            </a: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r>
              <a:rPr lang="en-US" sz="800" i="1">
                <a:latin typeface="+mj-lt"/>
              </a:rPr>
              <a:t>0x4FC</a:t>
            </a:r>
          </a:p>
        </p:txBody>
      </p:sp>
      <p:sp>
        <p:nvSpPr>
          <p:cNvPr id="18540" name="Text Box 117"/>
          <p:cNvSpPr txBox="1">
            <a:spLocks noChangeArrowheads="1"/>
          </p:cNvSpPr>
          <p:nvPr/>
        </p:nvSpPr>
        <p:spPr bwMode="auto">
          <a:xfrm>
            <a:off x="4419600" y="42672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>
                <a:latin typeface="+mj-lt"/>
              </a:rPr>
              <a:t>0x500</a:t>
            </a: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r>
              <a:rPr lang="en-US" sz="800" i="1">
                <a:latin typeface="+mj-lt"/>
              </a:rPr>
              <a:t>0x5FC</a:t>
            </a:r>
          </a:p>
        </p:txBody>
      </p:sp>
      <p:sp>
        <p:nvSpPr>
          <p:cNvPr id="18541" name="Text Box 118"/>
          <p:cNvSpPr txBox="1">
            <a:spLocks noChangeArrowheads="1"/>
          </p:cNvSpPr>
          <p:nvPr/>
        </p:nvSpPr>
        <p:spPr bwMode="auto">
          <a:xfrm>
            <a:off x="4419600" y="48006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>
                <a:latin typeface="+mj-lt"/>
              </a:rPr>
              <a:t>0x600</a:t>
            </a: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r>
              <a:rPr lang="en-US" sz="800" i="1">
                <a:latin typeface="+mj-lt"/>
              </a:rPr>
              <a:t>0x6FC</a:t>
            </a:r>
          </a:p>
        </p:txBody>
      </p:sp>
      <p:sp>
        <p:nvSpPr>
          <p:cNvPr id="18542" name="Text Box 119"/>
          <p:cNvSpPr txBox="1">
            <a:spLocks noChangeArrowheads="1"/>
          </p:cNvSpPr>
          <p:nvPr/>
        </p:nvSpPr>
        <p:spPr bwMode="auto">
          <a:xfrm>
            <a:off x="4419600" y="53340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>
                <a:latin typeface="+mj-lt"/>
              </a:rPr>
              <a:t>0x700</a:t>
            </a: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endParaRPr lang="en-US" sz="800" i="1">
              <a:latin typeface="+mj-lt"/>
            </a:endParaRPr>
          </a:p>
          <a:p>
            <a:pPr eaLnBrk="1" hangingPunct="1">
              <a:defRPr/>
            </a:pPr>
            <a:r>
              <a:rPr lang="en-US" sz="800" i="1">
                <a:latin typeface="+mj-lt"/>
              </a:rPr>
              <a:t>0x7FC</a:t>
            </a:r>
          </a:p>
        </p:txBody>
      </p:sp>
      <p:sp>
        <p:nvSpPr>
          <p:cNvPr id="18543" name="Line 120"/>
          <p:cNvSpPr>
            <a:spLocks noChangeShapeType="1"/>
          </p:cNvSpPr>
          <p:nvPr/>
        </p:nvSpPr>
        <p:spPr bwMode="auto">
          <a:xfrm>
            <a:off x="4643438" y="175260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4" name="Line 121"/>
          <p:cNvSpPr>
            <a:spLocks noChangeShapeType="1"/>
          </p:cNvSpPr>
          <p:nvPr/>
        </p:nvSpPr>
        <p:spPr bwMode="auto">
          <a:xfrm>
            <a:off x="4643438" y="2295525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5" name="Line 122"/>
          <p:cNvSpPr>
            <a:spLocks noChangeShapeType="1"/>
          </p:cNvSpPr>
          <p:nvPr/>
        </p:nvSpPr>
        <p:spPr bwMode="auto">
          <a:xfrm>
            <a:off x="4643438" y="28384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6" name="Line 123"/>
          <p:cNvSpPr>
            <a:spLocks noChangeShapeType="1"/>
          </p:cNvSpPr>
          <p:nvPr/>
        </p:nvSpPr>
        <p:spPr bwMode="auto">
          <a:xfrm>
            <a:off x="4643438" y="33718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7" name="Line 124"/>
          <p:cNvSpPr>
            <a:spLocks noChangeShapeType="1"/>
          </p:cNvSpPr>
          <p:nvPr/>
        </p:nvSpPr>
        <p:spPr bwMode="auto">
          <a:xfrm>
            <a:off x="4643438" y="3895725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8" name="Line 125"/>
          <p:cNvSpPr>
            <a:spLocks noChangeShapeType="1"/>
          </p:cNvSpPr>
          <p:nvPr/>
        </p:nvSpPr>
        <p:spPr bwMode="auto">
          <a:xfrm>
            <a:off x="4643438" y="44386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9" name="Line 126"/>
          <p:cNvSpPr>
            <a:spLocks noChangeShapeType="1"/>
          </p:cNvSpPr>
          <p:nvPr/>
        </p:nvSpPr>
        <p:spPr bwMode="auto">
          <a:xfrm>
            <a:off x="4643438" y="49720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50" name="Line 127"/>
          <p:cNvSpPr>
            <a:spLocks noChangeShapeType="1"/>
          </p:cNvSpPr>
          <p:nvPr/>
        </p:nvSpPr>
        <p:spPr bwMode="auto">
          <a:xfrm>
            <a:off x="4643438" y="55054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57568" name="Text Box 128"/>
          <p:cNvSpPr txBox="1">
            <a:spLocks noChangeArrowheads="1"/>
          </p:cNvSpPr>
          <p:nvPr/>
        </p:nvSpPr>
        <p:spPr bwMode="auto">
          <a:xfrm>
            <a:off x="3505200" y="4373563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solidFill>
                  <a:srgbClr val="FF3300"/>
                </a:solidFill>
                <a:latin typeface="+mj-lt"/>
              </a:rPr>
              <a:t>VPN 0x6</a:t>
            </a:r>
          </a:p>
        </p:txBody>
      </p:sp>
      <p:sp>
        <p:nvSpPr>
          <p:cNvPr id="18552" name="Text Box 129"/>
          <p:cNvSpPr txBox="1">
            <a:spLocks noChangeArrowheads="1"/>
          </p:cNvSpPr>
          <p:nvPr/>
        </p:nvSpPr>
        <p:spPr bwMode="auto">
          <a:xfrm>
            <a:off x="368300" y="1600200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0</a:t>
            </a:r>
          </a:p>
        </p:txBody>
      </p:sp>
      <p:sp>
        <p:nvSpPr>
          <p:cNvPr id="18553" name="Text Box 130"/>
          <p:cNvSpPr txBox="1">
            <a:spLocks noChangeArrowheads="1"/>
          </p:cNvSpPr>
          <p:nvPr/>
        </p:nvSpPr>
        <p:spPr bwMode="auto">
          <a:xfrm>
            <a:off x="368300" y="1843088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1</a:t>
            </a:r>
          </a:p>
        </p:txBody>
      </p:sp>
      <p:sp>
        <p:nvSpPr>
          <p:cNvPr id="18554" name="Text Box 131"/>
          <p:cNvSpPr txBox="1">
            <a:spLocks noChangeArrowheads="1"/>
          </p:cNvSpPr>
          <p:nvPr/>
        </p:nvSpPr>
        <p:spPr bwMode="auto">
          <a:xfrm>
            <a:off x="368300" y="2085975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2</a:t>
            </a:r>
          </a:p>
        </p:txBody>
      </p:sp>
      <p:sp>
        <p:nvSpPr>
          <p:cNvPr id="18555" name="Text Box 132"/>
          <p:cNvSpPr txBox="1">
            <a:spLocks noChangeArrowheads="1"/>
          </p:cNvSpPr>
          <p:nvPr/>
        </p:nvSpPr>
        <p:spPr bwMode="auto">
          <a:xfrm>
            <a:off x="368300" y="2328863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3</a:t>
            </a:r>
          </a:p>
        </p:txBody>
      </p:sp>
      <p:sp>
        <p:nvSpPr>
          <p:cNvPr id="18556" name="Text Box 133"/>
          <p:cNvSpPr txBox="1">
            <a:spLocks noChangeArrowheads="1"/>
          </p:cNvSpPr>
          <p:nvPr/>
        </p:nvSpPr>
        <p:spPr bwMode="auto">
          <a:xfrm>
            <a:off x="368300" y="2571750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4</a:t>
            </a:r>
          </a:p>
        </p:txBody>
      </p:sp>
      <p:sp>
        <p:nvSpPr>
          <p:cNvPr id="18557" name="Text Box 134"/>
          <p:cNvSpPr txBox="1">
            <a:spLocks noChangeArrowheads="1"/>
          </p:cNvSpPr>
          <p:nvPr/>
        </p:nvSpPr>
        <p:spPr bwMode="auto">
          <a:xfrm>
            <a:off x="368300" y="2814638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5</a:t>
            </a:r>
          </a:p>
        </p:txBody>
      </p:sp>
      <p:sp>
        <p:nvSpPr>
          <p:cNvPr id="18558" name="Text Box 135"/>
          <p:cNvSpPr txBox="1">
            <a:spLocks noChangeArrowheads="1"/>
          </p:cNvSpPr>
          <p:nvPr/>
        </p:nvSpPr>
        <p:spPr bwMode="auto">
          <a:xfrm>
            <a:off x="368300" y="3057525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6</a:t>
            </a:r>
          </a:p>
        </p:txBody>
      </p:sp>
      <p:sp>
        <p:nvSpPr>
          <p:cNvPr id="18559" name="Text Box 136"/>
          <p:cNvSpPr txBox="1">
            <a:spLocks noChangeArrowheads="1"/>
          </p:cNvSpPr>
          <p:nvPr/>
        </p:nvSpPr>
        <p:spPr bwMode="auto">
          <a:xfrm>
            <a:off x="368300" y="3300413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7</a:t>
            </a:r>
          </a:p>
        </p:txBody>
      </p:sp>
      <p:sp>
        <p:nvSpPr>
          <p:cNvPr id="18560" name="Text Box 137"/>
          <p:cNvSpPr txBox="1">
            <a:spLocks noChangeArrowheads="1"/>
          </p:cNvSpPr>
          <p:nvPr/>
        </p:nvSpPr>
        <p:spPr bwMode="auto">
          <a:xfrm>
            <a:off x="368300" y="3543300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8</a:t>
            </a:r>
          </a:p>
        </p:txBody>
      </p:sp>
      <p:sp>
        <p:nvSpPr>
          <p:cNvPr id="18561" name="Text Box 138"/>
          <p:cNvSpPr txBox="1">
            <a:spLocks noChangeArrowheads="1"/>
          </p:cNvSpPr>
          <p:nvPr/>
        </p:nvSpPr>
        <p:spPr bwMode="auto">
          <a:xfrm>
            <a:off x="368300" y="3786188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9</a:t>
            </a:r>
          </a:p>
        </p:txBody>
      </p:sp>
      <p:sp>
        <p:nvSpPr>
          <p:cNvPr id="18562" name="Text Box 139"/>
          <p:cNvSpPr txBox="1">
            <a:spLocks noChangeArrowheads="1"/>
          </p:cNvSpPr>
          <p:nvPr/>
        </p:nvSpPr>
        <p:spPr bwMode="auto">
          <a:xfrm>
            <a:off x="368300" y="4029075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A</a:t>
            </a:r>
          </a:p>
        </p:txBody>
      </p:sp>
      <p:sp>
        <p:nvSpPr>
          <p:cNvPr id="18563" name="Text Box 140"/>
          <p:cNvSpPr txBox="1">
            <a:spLocks noChangeArrowheads="1"/>
          </p:cNvSpPr>
          <p:nvPr/>
        </p:nvSpPr>
        <p:spPr bwMode="auto">
          <a:xfrm>
            <a:off x="368300" y="4271963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B</a:t>
            </a:r>
          </a:p>
        </p:txBody>
      </p:sp>
      <p:sp>
        <p:nvSpPr>
          <p:cNvPr id="18564" name="Text Box 141"/>
          <p:cNvSpPr txBox="1">
            <a:spLocks noChangeArrowheads="1"/>
          </p:cNvSpPr>
          <p:nvPr/>
        </p:nvSpPr>
        <p:spPr bwMode="auto">
          <a:xfrm>
            <a:off x="368300" y="4514850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C</a:t>
            </a:r>
          </a:p>
        </p:txBody>
      </p:sp>
      <p:sp>
        <p:nvSpPr>
          <p:cNvPr id="18565" name="Text Box 142"/>
          <p:cNvSpPr txBox="1">
            <a:spLocks noChangeArrowheads="1"/>
          </p:cNvSpPr>
          <p:nvPr/>
        </p:nvSpPr>
        <p:spPr bwMode="auto">
          <a:xfrm>
            <a:off x="368300" y="4757738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D</a:t>
            </a:r>
          </a:p>
        </p:txBody>
      </p:sp>
      <p:sp>
        <p:nvSpPr>
          <p:cNvPr id="18566" name="Text Box 143"/>
          <p:cNvSpPr txBox="1">
            <a:spLocks noChangeArrowheads="1"/>
          </p:cNvSpPr>
          <p:nvPr/>
        </p:nvSpPr>
        <p:spPr bwMode="auto">
          <a:xfrm>
            <a:off x="368300" y="5000625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E</a:t>
            </a:r>
          </a:p>
        </p:txBody>
      </p:sp>
      <p:sp>
        <p:nvSpPr>
          <p:cNvPr id="18567" name="Text Box 144"/>
          <p:cNvSpPr txBox="1">
            <a:spLocks noChangeArrowheads="1"/>
          </p:cNvSpPr>
          <p:nvPr/>
        </p:nvSpPr>
        <p:spPr bwMode="auto">
          <a:xfrm>
            <a:off x="368300" y="5243513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>
                <a:latin typeface="+mj-lt"/>
              </a:rPr>
              <a:t>F</a:t>
            </a:r>
          </a:p>
        </p:txBody>
      </p:sp>
      <p:sp>
        <p:nvSpPr>
          <p:cNvPr id="957585" name="Text Box 145"/>
          <p:cNvSpPr txBox="1">
            <a:spLocks noChangeArrowheads="1"/>
          </p:cNvSpPr>
          <p:nvPr/>
        </p:nvSpPr>
        <p:spPr bwMode="auto">
          <a:xfrm>
            <a:off x="7724775" y="3770313"/>
            <a:ext cx="885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solidFill>
                  <a:srgbClr val="FF3300"/>
                </a:solidFill>
                <a:latin typeface="+mj-lt"/>
              </a:rPr>
              <a:t>0x500</a:t>
            </a:r>
          </a:p>
        </p:txBody>
      </p:sp>
      <p:sp>
        <p:nvSpPr>
          <p:cNvPr id="957586" name="Text Box 146"/>
          <p:cNvSpPr txBox="1">
            <a:spLocks noChangeArrowheads="1"/>
          </p:cNvSpPr>
          <p:nvPr/>
        </p:nvSpPr>
        <p:spPr bwMode="auto">
          <a:xfrm>
            <a:off x="5029200" y="4146550"/>
            <a:ext cx="41084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0" dirty="0">
                <a:solidFill>
                  <a:srgbClr val="FF3300"/>
                </a:solidFill>
                <a:latin typeface="+mj-lt"/>
              </a:rPr>
              <a:t>VPN = 0x6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>
                <a:solidFill>
                  <a:srgbClr val="FF3300"/>
                </a:solidFill>
                <a:latin typeface="+mj-lt"/>
                <a:sym typeface="Symbol" charset="0"/>
              </a:rPr>
              <a:t>Not resident, it’</a:t>
            </a:r>
            <a:r>
              <a:rPr lang="en-US" altLang="ja-JP" sz="1400" b="0" dirty="0">
                <a:solidFill>
                  <a:srgbClr val="FF3300"/>
                </a:solidFill>
                <a:latin typeface="+mj-lt"/>
                <a:sym typeface="Symbol" charset="0"/>
              </a:rPr>
              <a:t>s on disk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>
                <a:solidFill>
                  <a:srgbClr val="FF3300"/>
                </a:solidFill>
                <a:latin typeface="+mj-lt"/>
                <a:sym typeface="Symbol" charset="0"/>
              </a:rPr>
              <a:t>Choose page to replace (LRU = 0xE)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>
                <a:solidFill>
                  <a:srgbClr val="FF3300"/>
                </a:solidFill>
                <a:latin typeface="+mj-lt"/>
                <a:sym typeface="Symbol" charset="0"/>
              </a:rPr>
              <a:t>D[0xE] = 1, so write 0x500-0x5FC to disk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>
                <a:solidFill>
                  <a:srgbClr val="FF3300"/>
                </a:solidFill>
                <a:latin typeface="+mj-lt"/>
                <a:sym typeface="Symbol" charset="0"/>
              </a:rPr>
              <a:t>Mark VPN 0xE as no longer resident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>
                <a:solidFill>
                  <a:srgbClr val="FF3300"/>
                </a:solidFill>
                <a:latin typeface="+mj-lt"/>
                <a:sym typeface="Symbol" charset="0"/>
              </a:rPr>
              <a:t>Read in page VPN 0x6 from disk into</a:t>
            </a:r>
            <a:br>
              <a:rPr lang="en-US" sz="1400" b="0" dirty="0">
                <a:solidFill>
                  <a:srgbClr val="FF3300"/>
                </a:solidFill>
                <a:latin typeface="+mj-lt"/>
                <a:sym typeface="Symbol" charset="0"/>
              </a:rPr>
            </a:br>
            <a:r>
              <a:rPr lang="en-US" sz="1400" b="0" dirty="0">
                <a:solidFill>
                  <a:srgbClr val="FF3300"/>
                </a:solidFill>
                <a:latin typeface="+mj-lt"/>
                <a:sym typeface="Symbol" charset="0"/>
              </a:rPr>
              <a:t> 0x500-0x5FC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>
                <a:solidFill>
                  <a:srgbClr val="FF3300"/>
                </a:solidFill>
                <a:latin typeface="+mj-lt"/>
                <a:sym typeface="Symbol" charset="0"/>
              </a:rPr>
              <a:t>Set up page map for VPN 0x6 = PPN 0x5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>
                <a:solidFill>
                  <a:srgbClr val="FF3300"/>
                </a:solidFill>
                <a:latin typeface="+mj-lt"/>
                <a:sym typeface="Symbol" charset="0"/>
              </a:rPr>
              <a:t>PA = 0x500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>
                <a:solidFill>
                  <a:srgbClr val="FF3300"/>
                </a:solidFill>
                <a:latin typeface="+mj-lt"/>
                <a:sym typeface="Symbol" charset="0"/>
              </a:rPr>
              <a:t>This is a write so set D[0x6] = 1</a:t>
            </a:r>
          </a:p>
        </p:txBody>
      </p:sp>
      <p:sp>
        <p:nvSpPr>
          <p:cNvPr id="1856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Example: Page Fault</a:t>
            </a:r>
          </a:p>
        </p:txBody>
      </p:sp>
      <p:sp>
        <p:nvSpPr>
          <p:cNvPr id="78" name="Rectangle 206"/>
          <p:cNvSpPr>
            <a:spLocks noChangeArrowheads="1"/>
          </p:cNvSpPr>
          <p:nvPr/>
        </p:nvSpPr>
        <p:spPr bwMode="auto">
          <a:xfrm>
            <a:off x="7615238" y="452438"/>
            <a:ext cx="795337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8</a:t>
            </a:r>
          </a:p>
        </p:txBody>
      </p:sp>
      <p:sp>
        <p:nvSpPr>
          <p:cNvPr id="79" name="Rectangle 207"/>
          <p:cNvSpPr>
            <a:spLocks noChangeArrowheads="1"/>
          </p:cNvSpPr>
          <p:nvPr/>
        </p:nvSpPr>
        <p:spPr bwMode="auto">
          <a:xfrm>
            <a:off x="7158038" y="452438"/>
            <a:ext cx="4572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4</a:t>
            </a:r>
          </a:p>
        </p:txBody>
      </p:sp>
      <p:sp>
        <p:nvSpPr>
          <p:cNvPr id="80" name="Text Box 208"/>
          <p:cNvSpPr txBox="1">
            <a:spLocks noChangeArrowheads="1"/>
          </p:cNvSpPr>
          <p:nvPr/>
        </p:nvSpPr>
        <p:spPr bwMode="auto">
          <a:xfrm>
            <a:off x="8410575" y="42862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VA</a:t>
            </a:r>
          </a:p>
        </p:txBody>
      </p:sp>
      <p:sp>
        <p:nvSpPr>
          <p:cNvPr id="83" name="Text Box 211"/>
          <p:cNvSpPr txBox="1">
            <a:spLocks noChangeArrowheads="1"/>
          </p:cNvSpPr>
          <p:nvPr/>
        </p:nvSpPr>
        <p:spPr bwMode="auto">
          <a:xfrm>
            <a:off x="7713663" y="228600"/>
            <a:ext cx="593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offset</a:t>
            </a:r>
          </a:p>
        </p:txBody>
      </p:sp>
      <p:sp>
        <p:nvSpPr>
          <p:cNvPr id="84" name="Text Box 212"/>
          <p:cNvSpPr txBox="1">
            <a:spLocks noChangeArrowheads="1"/>
          </p:cNvSpPr>
          <p:nvPr/>
        </p:nvSpPr>
        <p:spPr bwMode="auto">
          <a:xfrm>
            <a:off x="7146925" y="233363"/>
            <a:ext cx="506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VPN</a:t>
            </a:r>
          </a:p>
        </p:txBody>
      </p:sp>
      <p:sp>
        <p:nvSpPr>
          <p:cNvPr id="85" name="Rectangle 213"/>
          <p:cNvSpPr>
            <a:spLocks noChangeArrowheads="1"/>
          </p:cNvSpPr>
          <p:nvPr/>
        </p:nvSpPr>
        <p:spPr bwMode="auto">
          <a:xfrm>
            <a:off x="7615238" y="857250"/>
            <a:ext cx="795337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8</a:t>
            </a:r>
          </a:p>
        </p:txBody>
      </p:sp>
      <p:sp>
        <p:nvSpPr>
          <p:cNvPr id="86" name="Rectangle 214"/>
          <p:cNvSpPr>
            <a:spLocks noChangeArrowheads="1"/>
          </p:cNvSpPr>
          <p:nvPr/>
        </p:nvSpPr>
        <p:spPr bwMode="auto">
          <a:xfrm>
            <a:off x="7237413" y="857250"/>
            <a:ext cx="388937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3</a:t>
            </a:r>
          </a:p>
        </p:txBody>
      </p:sp>
      <p:sp>
        <p:nvSpPr>
          <p:cNvPr id="87" name="Text Box 215"/>
          <p:cNvSpPr txBox="1">
            <a:spLocks noChangeArrowheads="1"/>
          </p:cNvSpPr>
          <p:nvPr/>
        </p:nvSpPr>
        <p:spPr bwMode="auto">
          <a:xfrm>
            <a:off x="8410575" y="833438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PA</a:t>
            </a:r>
          </a:p>
        </p:txBody>
      </p:sp>
      <p:sp>
        <p:nvSpPr>
          <p:cNvPr id="89" name="Text Box 219"/>
          <p:cNvSpPr txBox="1">
            <a:spLocks noChangeArrowheads="1"/>
          </p:cNvSpPr>
          <p:nvPr/>
        </p:nvSpPr>
        <p:spPr bwMode="auto">
          <a:xfrm>
            <a:off x="7162800" y="1143000"/>
            <a:ext cx="493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PPN</a:t>
            </a:r>
          </a:p>
        </p:txBody>
      </p:sp>
    </p:spTree>
    <p:extLst>
      <p:ext uri="{BB962C8B-B14F-4D97-AF65-F5344CB8AC3E}">
        <p14:creationId xmlns:p14="http://schemas.microsoft.com/office/powerpoint/2010/main" val="11442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549" grpId="0" animBg="1"/>
      <p:bldP spid="957568" grpId="0" animBg="1"/>
      <p:bldP spid="9575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191000" y="5029200"/>
            <a:ext cx="47244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91000" y="3810000"/>
            <a:ext cx="4724400" cy="1143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91000" y="1295400"/>
            <a:ext cx="4724400" cy="1676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419600" y="1295400"/>
            <a:ext cx="4724400" cy="487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defTabSz="457200">
              <a:lnSpc>
                <a:spcPct val="89000"/>
              </a:lnSpc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VtoP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Vaddr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Vaddr</a:t>
            </a:r>
            <a:r>
              <a:rPr lang="en-US" sz="1600" dirty="0">
                <a:latin typeface="Consolas"/>
                <a:cs typeface="Consolas"/>
              </a:rPr>
              <a:t> &gt;&gt; p;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PO = </a:t>
            </a:r>
            <a:r>
              <a:rPr lang="en-US" sz="1600" dirty="0" err="1">
                <a:latin typeface="Consolas"/>
                <a:cs typeface="Consolas"/>
              </a:rPr>
              <a:t>Vaddr</a:t>
            </a:r>
            <a:r>
              <a:rPr lang="en-US" sz="1600" dirty="0">
                <a:latin typeface="Consolas"/>
                <a:cs typeface="Consolas"/>
              </a:rPr>
              <a:t> &amp; ((1 &lt;&lt; p) – 1);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if (R[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 == 0)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PageFault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return (PPN[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 &lt;&lt; p) | PO;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228600" indent="-228600" defTabSz="457200">
              <a:lnSpc>
                <a:spcPct val="89000"/>
              </a:lnSpc>
            </a:pPr>
            <a:endParaRPr lang="en-US" sz="1600" dirty="0">
              <a:latin typeface="Consolas"/>
              <a:cs typeface="Consolas"/>
            </a:endParaRP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/* Handle a missing page... */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void </a:t>
            </a:r>
            <a:r>
              <a:rPr lang="en-US" sz="1600" dirty="0" err="1">
                <a:latin typeface="Consolas"/>
                <a:cs typeface="Consolas"/>
              </a:rPr>
              <a:t>PageFault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228600" indent="-228600" defTabSz="457200">
              <a:lnSpc>
                <a:spcPct val="89000"/>
              </a:lnSpc>
            </a:pPr>
            <a:endParaRPr lang="en-US" sz="1600" dirty="0">
              <a:latin typeface="Consolas"/>
              <a:cs typeface="Consolas"/>
            </a:endParaRP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SelectLRUPage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if (D[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== 1)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	  </a:t>
            </a:r>
            <a:r>
              <a:rPr lang="en-US" sz="1600" dirty="0" err="1">
                <a:latin typeface="Consolas"/>
                <a:cs typeface="Consolas"/>
              </a:rPr>
              <a:t>WritePage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DiskAdr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],PPN[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R[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= 0;</a:t>
            </a:r>
          </a:p>
          <a:p>
            <a:pPr marL="228600" indent="-228600" defTabSz="457200">
              <a:lnSpc>
                <a:spcPct val="89000"/>
              </a:lnSpc>
            </a:pPr>
            <a:endParaRPr lang="en-US" sz="1600" dirty="0">
              <a:latin typeface="Consolas"/>
              <a:cs typeface="Consolas"/>
            </a:endParaRP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	PPN[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 = PPN[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ReadPage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DiskAdr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],PPN[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R[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 = 1;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D[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 = 0;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133475" y="3225800"/>
            <a:ext cx="1990725" cy="2698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2598738" y="3225800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223963" y="3221038"/>
            <a:ext cx="1221489" cy="28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>
                <a:latin typeface="+mn-lt"/>
              </a:rPr>
              <a:t>Virtual Page #</a:t>
            </a:r>
          </a:p>
        </p:txBody>
      </p: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1993900" y="3751263"/>
            <a:ext cx="557213" cy="842962"/>
            <a:chOff x="772" y="1084"/>
            <a:chExt cx="280" cy="424"/>
          </a:xfrm>
        </p:grpSpPr>
        <p:grpSp>
          <p:nvGrpSpPr>
            <p:cNvPr id="15379" name="Group 8"/>
            <p:cNvGrpSpPr>
              <a:grpSpLocks/>
            </p:cNvGrpSpPr>
            <p:nvPr/>
          </p:nvGrpSpPr>
          <p:grpSpPr bwMode="auto">
            <a:xfrm>
              <a:off x="772" y="1084"/>
              <a:ext cx="280" cy="424"/>
              <a:chOff x="772" y="1084"/>
              <a:chExt cx="280" cy="424"/>
            </a:xfrm>
          </p:grpSpPr>
          <p:grpSp>
            <p:nvGrpSpPr>
              <p:cNvPr id="15384" name="Group 9"/>
              <p:cNvGrpSpPr>
                <a:grpSpLocks/>
              </p:cNvGrpSpPr>
              <p:nvPr/>
            </p:nvGrpSpPr>
            <p:grpSpPr bwMode="auto">
              <a:xfrm>
                <a:off x="772" y="1084"/>
                <a:ext cx="280" cy="424"/>
                <a:chOff x="772" y="1084"/>
                <a:chExt cx="280" cy="424"/>
              </a:xfrm>
            </p:grpSpPr>
            <p:sp>
              <p:nvSpPr>
                <p:cNvPr id="15386" name="Rectangle 10"/>
                <p:cNvSpPr>
                  <a:spLocks noChangeArrowheads="1"/>
                </p:cNvSpPr>
                <p:nvPr/>
              </p:nvSpPr>
              <p:spPr bwMode="auto">
                <a:xfrm>
                  <a:off x="772" y="1084"/>
                  <a:ext cx="280" cy="424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87" name="Line 11"/>
                <p:cNvSpPr>
                  <a:spLocks noChangeShapeType="1"/>
                </p:cNvSpPr>
                <p:nvPr/>
              </p:nvSpPr>
              <p:spPr bwMode="auto">
                <a:xfrm>
                  <a:off x="772" y="1128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88" name="Line 12"/>
                <p:cNvSpPr>
                  <a:spLocks noChangeShapeType="1"/>
                </p:cNvSpPr>
                <p:nvPr/>
              </p:nvSpPr>
              <p:spPr bwMode="auto">
                <a:xfrm>
                  <a:off x="772" y="1176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89" name="Line 13"/>
                <p:cNvSpPr>
                  <a:spLocks noChangeShapeType="1"/>
                </p:cNvSpPr>
                <p:nvPr/>
              </p:nvSpPr>
              <p:spPr bwMode="auto">
                <a:xfrm>
                  <a:off x="772" y="1224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90" name="Line 14"/>
                <p:cNvSpPr>
                  <a:spLocks noChangeShapeType="1"/>
                </p:cNvSpPr>
                <p:nvPr/>
              </p:nvSpPr>
              <p:spPr bwMode="auto">
                <a:xfrm>
                  <a:off x="772" y="1272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91" name="Line 15"/>
                <p:cNvSpPr>
                  <a:spLocks noChangeShapeType="1"/>
                </p:cNvSpPr>
                <p:nvPr/>
              </p:nvSpPr>
              <p:spPr bwMode="auto">
                <a:xfrm>
                  <a:off x="772" y="1320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92" name="Line 16"/>
                <p:cNvSpPr>
                  <a:spLocks noChangeShapeType="1"/>
                </p:cNvSpPr>
                <p:nvPr/>
              </p:nvSpPr>
              <p:spPr bwMode="auto">
                <a:xfrm>
                  <a:off x="772" y="1368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93" name="Line 17"/>
                <p:cNvSpPr>
                  <a:spLocks noChangeShapeType="1"/>
                </p:cNvSpPr>
                <p:nvPr/>
              </p:nvSpPr>
              <p:spPr bwMode="auto">
                <a:xfrm>
                  <a:off x="772" y="1416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94" name="Line 18"/>
                <p:cNvSpPr>
                  <a:spLocks noChangeShapeType="1"/>
                </p:cNvSpPr>
                <p:nvPr/>
              </p:nvSpPr>
              <p:spPr bwMode="auto">
                <a:xfrm>
                  <a:off x="772" y="1464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5385" name="Line 19"/>
              <p:cNvSpPr>
                <a:spLocks noChangeShapeType="1"/>
              </p:cNvSpPr>
              <p:nvPr/>
            </p:nvSpPr>
            <p:spPr bwMode="auto">
              <a:xfrm>
                <a:off x="816" y="1084"/>
                <a:ext cx="0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772" y="1132"/>
              <a:ext cx="40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772" y="1276"/>
              <a:ext cx="40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772" y="1324"/>
              <a:ext cx="40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772" y="1420"/>
              <a:ext cx="40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5367" name="Group 34"/>
          <p:cNvGrpSpPr>
            <a:grpSpLocks/>
          </p:cNvGrpSpPr>
          <p:nvPr/>
        </p:nvGrpSpPr>
        <p:grpSpPr bwMode="auto">
          <a:xfrm>
            <a:off x="1243013" y="5100638"/>
            <a:ext cx="1881188" cy="287337"/>
            <a:chOff x="783" y="3213"/>
            <a:chExt cx="1185" cy="181"/>
          </a:xfrm>
        </p:grpSpPr>
        <p:sp>
          <p:nvSpPr>
            <p:cNvPr id="15376" name="Rectangle 25"/>
            <p:cNvSpPr>
              <a:spLocks noChangeArrowheads="1"/>
            </p:cNvSpPr>
            <p:nvPr/>
          </p:nvSpPr>
          <p:spPr bwMode="auto">
            <a:xfrm>
              <a:off x="783" y="3225"/>
              <a:ext cx="1185" cy="15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77" name="Line 26"/>
            <p:cNvSpPr>
              <a:spLocks noChangeShapeType="1"/>
            </p:cNvSpPr>
            <p:nvPr/>
          </p:nvSpPr>
          <p:spPr bwMode="auto">
            <a:xfrm>
              <a:off x="1641" y="3231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78" name="Rectangle 27"/>
            <p:cNvSpPr>
              <a:spLocks noChangeArrowheads="1"/>
            </p:cNvSpPr>
            <p:nvPr/>
          </p:nvSpPr>
          <p:spPr bwMode="auto">
            <a:xfrm>
              <a:off x="822" y="3213"/>
              <a:ext cx="81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dirty="0">
                  <a:latin typeface="+mn-lt"/>
                </a:rPr>
                <a:t>Physical Page #</a:t>
              </a:r>
            </a:p>
          </p:txBody>
        </p:sp>
      </p:grpSp>
      <p:sp>
        <p:nvSpPr>
          <p:cNvPr id="15368" name="Line 28"/>
          <p:cNvSpPr>
            <a:spLocks noChangeShapeType="1"/>
          </p:cNvSpPr>
          <p:nvPr/>
        </p:nvSpPr>
        <p:spPr bwMode="auto">
          <a:xfrm>
            <a:off x="2844800" y="3511550"/>
            <a:ext cx="0" cy="160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5369" name="Line 29"/>
          <p:cNvSpPr>
            <a:spLocks noChangeShapeType="1"/>
          </p:cNvSpPr>
          <p:nvPr/>
        </p:nvSpPr>
        <p:spPr bwMode="auto">
          <a:xfrm>
            <a:off x="2271713" y="4659313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5370" name="Group 30"/>
          <p:cNvGrpSpPr>
            <a:grpSpLocks/>
          </p:cNvGrpSpPr>
          <p:nvPr/>
        </p:nvGrpSpPr>
        <p:grpSpPr bwMode="auto">
          <a:xfrm>
            <a:off x="1603375" y="3495675"/>
            <a:ext cx="374650" cy="685800"/>
            <a:chOff x="576" y="956"/>
            <a:chExt cx="188" cy="344"/>
          </a:xfrm>
        </p:grpSpPr>
        <p:sp>
          <p:nvSpPr>
            <p:cNvPr id="15374" name="Line 31"/>
            <p:cNvSpPr>
              <a:spLocks noChangeShapeType="1"/>
            </p:cNvSpPr>
            <p:nvPr/>
          </p:nvSpPr>
          <p:spPr bwMode="auto">
            <a:xfrm>
              <a:off x="580" y="1296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75" name="Line 32"/>
            <p:cNvSpPr>
              <a:spLocks noChangeShapeType="1"/>
            </p:cNvSpPr>
            <p:nvPr/>
          </p:nvSpPr>
          <p:spPr bwMode="auto">
            <a:xfrm flipV="1">
              <a:off x="576" y="956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5371" name="Rectangle 33"/>
          <p:cNvSpPr>
            <a:spLocks noChangeArrowheads="1"/>
          </p:cNvSpPr>
          <p:nvPr/>
        </p:nvSpPr>
        <p:spPr bwMode="auto">
          <a:xfrm>
            <a:off x="609600" y="1830388"/>
            <a:ext cx="3347672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Problem: Translate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  VIRTUAL ADDRESS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  to PHYSICAL ADDRESS</a:t>
            </a:r>
          </a:p>
        </p:txBody>
      </p:sp>
      <p:sp>
        <p:nvSpPr>
          <p:cNvPr id="15372" name="Text Box 35"/>
          <p:cNvSpPr txBox="1">
            <a:spLocks noChangeArrowheads="1"/>
          </p:cNvSpPr>
          <p:nvPr/>
        </p:nvSpPr>
        <p:spPr bwMode="auto">
          <a:xfrm>
            <a:off x="6781800" y="2743200"/>
            <a:ext cx="2181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+mn-lt"/>
              </a:rPr>
              <a:t>Multiply by 2</a:t>
            </a:r>
            <a:r>
              <a:rPr lang="en-US" sz="1400" b="0" baseline="30000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US" sz="1400" b="0" dirty="0">
                <a:solidFill>
                  <a:srgbClr val="FF0000"/>
                </a:solidFill>
                <a:latin typeface="+mn-lt"/>
              </a:rPr>
              <a:t>, the page size</a:t>
            </a:r>
          </a:p>
        </p:txBody>
      </p:sp>
      <p:sp>
        <p:nvSpPr>
          <p:cNvPr id="15373" name="AutoShape 36"/>
          <p:cNvSpPr>
            <a:spLocks/>
          </p:cNvSpPr>
          <p:nvPr/>
        </p:nvSpPr>
        <p:spPr bwMode="auto">
          <a:xfrm rot="5400000">
            <a:off x="7162800" y="24384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Memory: the CS View</a:t>
            </a:r>
          </a:p>
        </p:txBody>
      </p:sp>
    </p:spTree>
    <p:extLst>
      <p:ext uri="{BB962C8B-B14F-4D97-AF65-F5344CB8AC3E}">
        <p14:creationId xmlns:p14="http://schemas.microsoft.com/office/powerpoint/2010/main" val="20321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8" grpId="1" animBg="1"/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2971800" y="3200400"/>
            <a:ext cx="4419600" cy="1905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971800" y="2362200"/>
            <a:ext cx="4419600" cy="838200"/>
          </a:xfrm>
          <a:prstGeom prst="rect">
            <a:avLst/>
          </a:prstGeom>
          <a:solidFill>
            <a:srgbClr val="FFC9E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84433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2000" b="0" dirty="0">
                <a:latin typeface="+mj-lt"/>
              </a:rPr>
              <a:t>IDEA:</a:t>
            </a:r>
          </a:p>
          <a:p>
            <a:pPr lvl="1">
              <a:buFontTx/>
              <a:buChar char="•"/>
            </a:pPr>
            <a:r>
              <a:rPr lang="en-US" sz="2000" b="0" dirty="0">
                <a:latin typeface="+mj-lt"/>
              </a:rPr>
              <a:t> devote HARDWARE to high-traffic, performance-critical path</a:t>
            </a:r>
          </a:p>
          <a:p>
            <a:pPr lvl="1">
              <a:buFontTx/>
              <a:buChar char="•"/>
            </a:pPr>
            <a:r>
              <a:rPr lang="en-US" sz="2000" b="0" dirty="0">
                <a:latin typeface="+mj-lt"/>
              </a:rPr>
              <a:t> use (slow, cheap) SOFTWARE to handle exceptional cases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609600" y="5165725"/>
            <a:ext cx="80550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+mj-lt"/>
              </a:rPr>
              <a:t>HARDWARE performs address translation, detects page faults:</a:t>
            </a:r>
          </a:p>
          <a:p>
            <a:pPr lvl="1">
              <a:buFontTx/>
              <a:buChar char="•"/>
            </a:pPr>
            <a:r>
              <a:rPr lang="en-US" sz="2000" b="0">
                <a:latin typeface="+mj-lt"/>
              </a:rPr>
              <a:t> running program interrupted (</a:t>
            </a:r>
            <a:r>
              <a:rPr lang="ja-JP" altLang="en-US" sz="2000" b="0">
                <a:latin typeface="+mj-lt"/>
              </a:rPr>
              <a:t>“</a:t>
            </a:r>
            <a:r>
              <a:rPr lang="en-US" altLang="ja-JP" sz="2000" b="0">
                <a:latin typeface="+mj-lt"/>
              </a:rPr>
              <a:t>suspended</a:t>
            </a:r>
            <a:r>
              <a:rPr lang="ja-JP" altLang="en-US" sz="2000" b="0">
                <a:latin typeface="+mj-lt"/>
              </a:rPr>
              <a:t>”</a:t>
            </a:r>
            <a:r>
              <a:rPr lang="en-US" altLang="ja-JP" sz="2000" b="0">
                <a:latin typeface="+mj-lt"/>
              </a:rPr>
              <a:t>);</a:t>
            </a:r>
          </a:p>
          <a:p>
            <a:pPr lvl="1">
              <a:buFontTx/>
              <a:buChar char="•"/>
            </a:pPr>
            <a:r>
              <a:rPr lang="en-US" sz="2000" b="0">
                <a:latin typeface="+mj-lt"/>
              </a:rPr>
              <a:t> PageFault(…) is forced;</a:t>
            </a:r>
          </a:p>
          <a:p>
            <a:pPr lvl="1">
              <a:buFontTx/>
              <a:buChar char="•"/>
            </a:pPr>
            <a:r>
              <a:rPr lang="en-US" sz="2000" b="0">
                <a:latin typeface="+mj-lt"/>
              </a:rPr>
              <a:t> On return from PageFault; running program continues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3048000" y="2438400"/>
            <a:ext cx="4419600" cy="268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defTabSz="457200">
              <a:lnSpc>
                <a:spcPct val="89000"/>
              </a:lnSpc>
            </a:pP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VtoP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VPageNo,int</a:t>
            </a:r>
            <a:r>
              <a:rPr lang="en-US" sz="1200" dirty="0">
                <a:latin typeface="Consolas"/>
                <a:cs typeface="Consolas"/>
              </a:rPr>
              <a:t> PO) {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if (R[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 == 0)</a:t>
            </a:r>
            <a:r>
              <a:rPr lang="en-US" sz="1200" dirty="0" err="1">
                <a:latin typeface="Consolas"/>
                <a:cs typeface="Consolas"/>
              </a:rPr>
              <a:t>PageFault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return (PPN[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 &lt;&lt; p) | PO;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228600" indent="-228600" defTabSz="457200">
              <a:lnSpc>
                <a:spcPct val="89000"/>
              </a:lnSpc>
            </a:pPr>
            <a:endParaRPr lang="en-US" sz="1200" dirty="0">
              <a:latin typeface="Consolas"/>
              <a:cs typeface="Consolas"/>
            </a:endParaRP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/* Handle a missing page... */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void </a:t>
            </a:r>
            <a:r>
              <a:rPr lang="en-US" sz="1200" dirty="0" err="1">
                <a:latin typeface="Consolas"/>
                <a:cs typeface="Consolas"/>
              </a:rPr>
              <a:t>PageFault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) {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SelectLRUPage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if (D[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 == 1) </a:t>
            </a:r>
            <a:r>
              <a:rPr lang="en-US" sz="1200" dirty="0" err="1">
                <a:latin typeface="Consolas"/>
                <a:cs typeface="Consolas"/>
              </a:rPr>
              <a:t>WritePage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DiskAdr</a:t>
            </a:r>
            <a:r>
              <a:rPr lang="en-US" sz="1200" dirty="0">
                <a:latin typeface="Consolas"/>
                <a:cs typeface="Consolas"/>
              </a:rPr>
              <a:t>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],PPN[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R[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 = 0;</a:t>
            </a:r>
          </a:p>
          <a:p>
            <a:pPr marL="228600" indent="-228600" defTabSz="457200">
              <a:lnSpc>
                <a:spcPct val="89000"/>
              </a:lnSpc>
            </a:pPr>
            <a:endParaRPr lang="en-US" sz="1200" dirty="0">
              <a:latin typeface="Consolas"/>
              <a:cs typeface="Consolas"/>
            </a:endParaRP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PA[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 = PPN[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ReadPage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DiskAdr</a:t>
            </a:r>
            <a:r>
              <a:rPr lang="en-US" sz="1200" dirty="0">
                <a:latin typeface="Consolas"/>
                <a:cs typeface="Consolas"/>
              </a:rPr>
              <a:t>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],PPN[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R[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 = 1;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D[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 = 0;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391" name="AutoShape 8"/>
          <p:cNvSpPr>
            <a:spLocks/>
          </p:cNvSpPr>
          <p:nvPr/>
        </p:nvSpPr>
        <p:spPr bwMode="auto">
          <a:xfrm>
            <a:off x="2743200" y="23622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AutoShape 9"/>
          <p:cNvSpPr>
            <a:spLocks/>
          </p:cNvSpPr>
          <p:nvPr/>
        </p:nvSpPr>
        <p:spPr bwMode="auto">
          <a:xfrm>
            <a:off x="2743200" y="3276600"/>
            <a:ext cx="76200" cy="1752600"/>
          </a:xfrm>
          <a:prstGeom prst="lef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1274763" y="2590800"/>
            <a:ext cx="1410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+mj-lt"/>
              </a:rPr>
              <a:t>hardware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274763" y="3946525"/>
            <a:ext cx="12378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+mj-lt"/>
              </a:rPr>
              <a:t>software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HW/SW Balance</a:t>
            </a:r>
          </a:p>
        </p:txBody>
      </p:sp>
    </p:spTree>
    <p:extLst>
      <p:ext uri="{BB962C8B-B14F-4D97-AF65-F5344CB8AC3E}">
        <p14:creationId xmlns:p14="http://schemas.microsoft.com/office/powerpoint/2010/main" val="290966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Page Map Arithmetic</a:t>
            </a: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479800" y="1879600"/>
            <a:ext cx="901700" cy="11303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3479800" y="21082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3479800" y="23368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3479800" y="25654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3479800" y="27940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4851400" y="1879600"/>
            <a:ext cx="2374900" cy="1130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4851400" y="2108200"/>
            <a:ext cx="2387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4851400" y="2336800"/>
            <a:ext cx="2387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4851400" y="2565400"/>
            <a:ext cx="2387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4851400" y="2794000"/>
            <a:ext cx="2387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53086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57658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62230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66802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7016750" y="1758950"/>
            <a:ext cx="101600" cy="1473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7016750" y="1758950"/>
            <a:ext cx="101600" cy="147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1422400" y="1765300"/>
            <a:ext cx="1816100" cy="4445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2336800" y="222250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6884" name="Group 21"/>
          <p:cNvGrpSpPr>
            <a:grpSpLocks/>
          </p:cNvGrpSpPr>
          <p:nvPr/>
        </p:nvGrpSpPr>
        <p:grpSpPr bwMode="auto">
          <a:xfrm>
            <a:off x="2336800" y="2520950"/>
            <a:ext cx="1011238" cy="65088"/>
            <a:chOff x="876" y="1552"/>
            <a:chExt cx="637" cy="41"/>
          </a:xfrm>
        </p:grpSpPr>
        <p:sp>
          <p:nvSpPr>
            <p:cNvPr id="18509" name="Freeform 22"/>
            <p:cNvSpPr>
              <a:spLocks/>
            </p:cNvSpPr>
            <p:nvPr/>
          </p:nvSpPr>
          <p:spPr bwMode="auto">
            <a:xfrm>
              <a:off x="1424" y="1552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10" name="Line 23"/>
            <p:cNvSpPr>
              <a:spLocks noChangeShapeType="1"/>
            </p:cNvSpPr>
            <p:nvPr/>
          </p:nvSpPr>
          <p:spPr bwMode="auto">
            <a:xfrm>
              <a:off x="876" y="158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8453" name="Line 24"/>
          <p:cNvSpPr>
            <a:spLocks noChangeShapeType="1"/>
          </p:cNvSpPr>
          <p:nvPr/>
        </p:nvSpPr>
        <p:spPr bwMode="auto">
          <a:xfrm>
            <a:off x="3022600" y="1422400"/>
            <a:ext cx="318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4" name="Line 25"/>
          <p:cNvSpPr>
            <a:spLocks noChangeShapeType="1"/>
          </p:cNvSpPr>
          <p:nvPr/>
        </p:nvSpPr>
        <p:spPr bwMode="auto">
          <a:xfrm>
            <a:off x="3022600" y="142240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6887" name="Group 26"/>
          <p:cNvGrpSpPr>
            <a:grpSpLocks/>
          </p:cNvGrpSpPr>
          <p:nvPr/>
        </p:nvGrpSpPr>
        <p:grpSpPr bwMode="auto">
          <a:xfrm>
            <a:off x="6178550" y="1422400"/>
            <a:ext cx="65088" cy="325438"/>
            <a:chOff x="3296" y="860"/>
            <a:chExt cx="41" cy="205"/>
          </a:xfrm>
        </p:grpSpPr>
        <p:sp>
          <p:nvSpPr>
            <p:cNvPr id="18507" name="Freeform 27"/>
            <p:cNvSpPr>
              <a:spLocks/>
            </p:cNvSpPr>
            <p:nvPr/>
          </p:nvSpPr>
          <p:spPr bwMode="auto">
            <a:xfrm>
              <a:off x="3296" y="97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08" name="Line 28"/>
            <p:cNvSpPr>
              <a:spLocks noChangeShapeType="1"/>
            </p:cNvSpPr>
            <p:nvPr/>
          </p:nvSpPr>
          <p:spPr bwMode="auto">
            <a:xfrm>
              <a:off x="3324" y="860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8456" name="Line 29"/>
          <p:cNvSpPr>
            <a:spLocks noChangeShapeType="1"/>
          </p:cNvSpPr>
          <p:nvPr/>
        </p:nvSpPr>
        <p:spPr bwMode="auto">
          <a:xfrm>
            <a:off x="39370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6889" name="Group 30"/>
          <p:cNvGrpSpPr>
            <a:grpSpLocks/>
          </p:cNvGrpSpPr>
          <p:nvPr/>
        </p:nvGrpSpPr>
        <p:grpSpPr bwMode="auto">
          <a:xfrm>
            <a:off x="4622800" y="1949450"/>
            <a:ext cx="211138" cy="65088"/>
            <a:chOff x="2316" y="1192"/>
            <a:chExt cx="133" cy="41"/>
          </a:xfrm>
        </p:grpSpPr>
        <p:sp>
          <p:nvSpPr>
            <p:cNvPr id="18505" name="Freeform 31"/>
            <p:cNvSpPr>
              <a:spLocks/>
            </p:cNvSpPr>
            <p:nvPr/>
          </p:nvSpPr>
          <p:spPr bwMode="auto">
            <a:xfrm>
              <a:off x="2360" y="1192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06" name="Line 32"/>
            <p:cNvSpPr>
              <a:spLocks noChangeShapeType="1"/>
            </p:cNvSpPr>
            <p:nvPr/>
          </p:nvSpPr>
          <p:spPr bwMode="auto">
            <a:xfrm>
              <a:off x="2316" y="122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890" name="Group 33"/>
          <p:cNvGrpSpPr>
            <a:grpSpLocks/>
          </p:cNvGrpSpPr>
          <p:nvPr/>
        </p:nvGrpSpPr>
        <p:grpSpPr bwMode="auto">
          <a:xfrm>
            <a:off x="4622800" y="2406650"/>
            <a:ext cx="211138" cy="65088"/>
            <a:chOff x="2316" y="1480"/>
            <a:chExt cx="133" cy="41"/>
          </a:xfrm>
        </p:grpSpPr>
        <p:sp>
          <p:nvSpPr>
            <p:cNvPr id="18503" name="Freeform 34"/>
            <p:cNvSpPr>
              <a:spLocks/>
            </p:cNvSpPr>
            <p:nvPr/>
          </p:nvSpPr>
          <p:spPr bwMode="auto">
            <a:xfrm>
              <a:off x="2360" y="1480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04" name="Line 35"/>
            <p:cNvSpPr>
              <a:spLocks noChangeShapeType="1"/>
            </p:cNvSpPr>
            <p:nvPr/>
          </p:nvSpPr>
          <p:spPr bwMode="auto">
            <a:xfrm>
              <a:off x="2316" y="150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891" name="Group 36"/>
          <p:cNvGrpSpPr>
            <a:grpSpLocks/>
          </p:cNvGrpSpPr>
          <p:nvPr/>
        </p:nvGrpSpPr>
        <p:grpSpPr bwMode="auto">
          <a:xfrm>
            <a:off x="4622800" y="2635250"/>
            <a:ext cx="211138" cy="65088"/>
            <a:chOff x="2316" y="1624"/>
            <a:chExt cx="133" cy="41"/>
          </a:xfrm>
        </p:grpSpPr>
        <p:sp>
          <p:nvSpPr>
            <p:cNvPr id="18501" name="Freeform 37"/>
            <p:cNvSpPr>
              <a:spLocks/>
            </p:cNvSpPr>
            <p:nvPr/>
          </p:nvSpPr>
          <p:spPr bwMode="auto">
            <a:xfrm>
              <a:off x="2360" y="1624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02" name="Line 38"/>
            <p:cNvSpPr>
              <a:spLocks noChangeShapeType="1"/>
            </p:cNvSpPr>
            <p:nvPr/>
          </p:nvSpPr>
          <p:spPr bwMode="auto">
            <a:xfrm>
              <a:off x="2316" y="165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892" name="Group 39"/>
          <p:cNvGrpSpPr>
            <a:grpSpLocks/>
          </p:cNvGrpSpPr>
          <p:nvPr/>
        </p:nvGrpSpPr>
        <p:grpSpPr bwMode="auto">
          <a:xfrm>
            <a:off x="4622800" y="2863850"/>
            <a:ext cx="211138" cy="65088"/>
            <a:chOff x="2316" y="1768"/>
            <a:chExt cx="133" cy="41"/>
          </a:xfrm>
        </p:grpSpPr>
        <p:sp>
          <p:nvSpPr>
            <p:cNvPr id="18499" name="Freeform 40"/>
            <p:cNvSpPr>
              <a:spLocks/>
            </p:cNvSpPr>
            <p:nvPr/>
          </p:nvSpPr>
          <p:spPr bwMode="auto">
            <a:xfrm>
              <a:off x="2360" y="1768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00" name="Line 41"/>
            <p:cNvSpPr>
              <a:spLocks noChangeShapeType="1"/>
            </p:cNvSpPr>
            <p:nvPr/>
          </p:nvSpPr>
          <p:spPr bwMode="auto">
            <a:xfrm>
              <a:off x="2316" y="179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8461" name="Line 42"/>
          <p:cNvSpPr>
            <a:spLocks noChangeShapeType="1"/>
          </p:cNvSpPr>
          <p:nvPr/>
        </p:nvSpPr>
        <p:spPr bwMode="auto">
          <a:xfrm>
            <a:off x="4279900" y="19939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2" name="Line 43"/>
          <p:cNvSpPr>
            <a:spLocks noChangeShapeType="1"/>
          </p:cNvSpPr>
          <p:nvPr/>
        </p:nvSpPr>
        <p:spPr bwMode="auto">
          <a:xfrm>
            <a:off x="4279900" y="2222500"/>
            <a:ext cx="3429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3" name="Line 44"/>
          <p:cNvSpPr>
            <a:spLocks noChangeShapeType="1"/>
          </p:cNvSpPr>
          <p:nvPr/>
        </p:nvSpPr>
        <p:spPr bwMode="auto">
          <a:xfrm flipV="1">
            <a:off x="4279900" y="2667000"/>
            <a:ext cx="3429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4" name="Line 45"/>
          <p:cNvSpPr>
            <a:spLocks noChangeShapeType="1"/>
          </p:cNvSpPr>
          <p:nvPr/>
        </p:nvSpPr>
        <p:spPr bwMode="auto">
          <a:xfrm>
            <a:off x="4279900" y="2451100"/>
            <a:ext cx="3429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5" name="Rectangle 46"/>
          <p:cNvSpPr>
            <a:spLocks noChangeArrowheads="1"/>
          </p:cNvSpPr>
          <p:nvPr/>
        </p:nvSpPr>
        <p:spPr bwMode="auto">
          <a:xfrm>
            <a:off x="3281363" y="3078163"/>
            <a:ext cx="1344612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PAGEMAP</a:t>
            </a:r>
          </a:p>
        </p:txBody>
      </p:sp>
      <p:sp>
        <p:nvSpPr>
          <p:cNvPr id="18466" name="Rectangle 47"/>
          <p:cNvSpPr>
            <a:spLocks noChangeArrowheads="1"/>
          </p:cNvSpPr>
          <p:nvPr/>
        </p:nvSpPr>
        <p:spPr bwMode="auto">
          <a:xfrm>
            <a:off x="5008563" y="3078163"/>
            <a:ext cx="254158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PHYSICAL MEMORY</a:t>
            </a:r>
          </a:p>
        </p:txBody>
      </p:sp>
      <p:sp>
        <p:nvSpPr>
          <p:cNvPr id="18467" name="Line 48"/>
          <p:cNvSpPr>
            <a:spLocks noChangeShapeType="1"/>
          </p:cNvSpPr>
          <p:nvPr/>
        </p:nvSpPr>
        <p:spPr bwMode="auto">
          <a:xfrm>
            <a:off x="37084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8" name="Rectangle 49"/>
          <p:cNvSpPr>
            <a:spLocks noChangeArrowheads="1"/>
          </p:cNvSpPr>
          <p:nvPr/>
        </p:nvSpPr>
        <p:spPr bwMode="auto">
          <a:xfrm>
            <a:off x="3421063" y="1592263"/>
            <a:ext cx="366712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D</a:t>
            </a:r>
          </a:p>
        </p:txBody>
      </p:sp>
      <p:sp>
        <p:nvSpPr>
          <p:cNvPr id="18469" name="Rectangle 50"/>
          <p:cNvSpPr>
            <a:spLocks noChangeArrowheads="1"/>
          </p:cNvSpPr>
          <p:nvPr/>
        </p:nvSpPr>
        <p:spPr bwMode="auto">
          <a:xfrm>
            <a:off x="3649663" y="1592263"/>
            <a:ext cx="34925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R</a:t>
            </a:r>
          </a:p>
        </p:txBody>
      </p:sp>
      <p:sp>
        <p:nvSpPr>
          <p:cNvPr id="18470" name="Rectangle 51"/>
          <p:cNvSpPr>
            <a:spLocks noChangeArrowheads="1"/>
          </p:cNvSpPr>
          <p:nvPr/>
        </p:nvSpPr>
        <p:spPr bwMode="auto">
          <a:xfrm>
            <a:off x="3916363" y="1592263"/>
            <a:ext cx="639762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PPN</a:t>
            </a:r>
          </a:p>
        </p:txBody>
      </p:sp>
      <p:sp>
        <p:nvSpPr>
          <p:cNvPr id="18471" name="Line 52"/>
          <p:cNvSpPr>
            <a:spLocks noChangeShapeType="1"/>
          </p:cNvSpPr>
          <p:nvPr/>
        </p:nvSpPr>
        <p:spPr bwMode="auto">
          <a:xfrm>
            <a:off x="2794000" y="176530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2" name="Rectangle 53"/>
          <p:cNvSpPr>
            <a:spLocks noChangeArrowheads="1"/>
          </p:cNvSpPr>
          <p:nvPr/>
        </p:nvSpPr>
        <p:spPr bwMode="auto">
          <a:xfrm>
            <a:off x="1528763" y="1820863"/>
            <a:ext cx="101758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dirty="0" err="1">
                <a:solidFill>
                  <a:srgbClr val="000000"/>
                </a:solidFill>
                <a:latin typeface="+mj-lt"/>
              </a:rPr>
              <a:t>Vpage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#</a:t>
            </a:r>
          </a:p>
        </p:txBody>
      </p:sp>
      <p:sp>
        <p:nvSpPr>
          <p:cNvPr id="18473" name="Rectangle 54"/>
          <p:cNvSpPr>
            <a:spLocks noChangeArrowheads="1"/>
          </p:cNvSpPr>
          <p:nvPr/>
        </p:nvSpPr>
        <p:spPr bwMode="auto">
          <a:xfrm>
            <a:off x="2760663" y="1820863"/>
            <a:ext cx="511175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PO</a:t>
            </a:r>
          </a:p>
        </p:txBody>
      </p:sp>
      <p:sp>
        <p:nvSpPr>
          <p:cNvPr id="18474" name="Rectangle 55"/>
          <p:cNvSpPr>
            <a:spLocks noChangeArrowheads="1"/>
          </p:cNvSpPr>
          <p:nvPr/>
        </p:nvSpPr>
        <p:spPr bwMode="auto">
          <a:xfrm>
            <a:off x="3700463" y="20494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8475" name="Rectangle 56"/>
          <p:cNvSpPr>
            <a:spLocks noChangeArrowheads="1"/>
          </p:cNvSpPr>
          <p:nvPr/>
        </p:nvSpPr>
        <p:spPr bwMode="auto">
          <a:xfrm>
            <a:off x="3700463" y="22780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8476" name="Rectangle 57"/>
          <p:cNvSpPr>
            <a:spLocks noChangeArrowheads="1"/>
          </p:cNvSpPr>
          <p:nvPr/>
        </p:nvSpPr>
        <p:spPr bwMode="auto">
          <a:xfrm>
            <a:off x="3700463" y="27352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8477" name="Rectangle 58"/>
          <p:cNvSpPr>
            <a:spLocks noChangeArrowheads="1"/>
          </p:cNvSpPr>
          <p:nvPr/>
        </p:nvSpPr>
        <p:spPr bwMode="auto">
          <a:xfrm>
            <a:off x="3700463" y="25066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8478" name="Rectangle 59"/>
          <p:cNvSpPr>
            <a:spLocks noChangeArrowheads="1"/>
          </p:cNvSpPr>
          <p:nvPr/>
        </p:nvSpPr>
        <p:spPr bwMode="auto">
          <a:xfrm>
            <a:off x="3700463" y="18208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8479" name="Line 60"/>
          <p:cNvSpPr>
            <a:spLocks noChangeShapeType="1"/>
          </p:cNvSpPr>
          <p:nvPr/>
        </p:nvSpPr>
        <p:spPr bwMode="auto">
          <a:xfrm flipV="1">
            <a:off x="5194300" y="1295400"/>
            <a:ext cx="2286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0" name="Line 61"/>
          <p:cNvSpPr>
            <a:spLocks noChangeShapeType="1"/>
          </p:cNvSpPr>
          <p:nvPr/>
        </p:nvSpPr>
        <p:spPr bwMode="auto">
          <a:xfrm flipH="1">
            <a:off x="2667000" y="2451100"/>
            <a:ext cx="2540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1" name="Rectangle 62"/>
          <p:cNvSpPr>
            <a:spLocks noChangeArrowheads="1"/>
          </p:cNvSpPr>
          <p:nvPr/>
        </p:nvSpPr>
        <p:spPr bwMode="auto">
          <a:xfrm>
            <a:off x="5148263" y="10207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</a:t>
            </a:r>
          </a:p>
        </p:txBody>
      </p:sp>
      <p:sp>
        <p:nvSpPr>
          <p:cNvPr id="18482" name="Rectangle 63"/>
          <p:cNvSpPr>
            <a:spLocks noChangeArrowheads="1"/>
          </p:cNvSpPr>
          <p:nvPr/>
        </p:nvSpPr>
        <p:spPr bwMode="auto">
          <a:xfrm>
            <a:off x="2646363" y="2620963"/>
            <a:ext cx="32385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v</a:t>
            </a:r>
          </a:p>
        </p:txBody>
      </p:sp>
      <p:sp>
        <p:nvSpPr>
          <p:cNvPr id="18483" name="Rectangle 64"/>
          <p:cNvSpPr>
            <a:spLocks noChangeArrowheads="1"/>
          </p:cNvSpPr>
          <p:nvPr/>
        </p:nvSpPr>
        <p:spPr bwMode="auto">
          <a:xfrm>
            <a:off x="1422400" y="3136900"/>
            <a:ext cx="1803400" cy="4445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4" name="Line 65"/>
          <p:cNvSpPr>
            <a:spLocks noChangeShapeType="1"/>
          </p:cNvSpPr>
          <p:nvPr/>
        </p:nvSpPr>
        <p:spPr bwMode="auto">
          <a:xfrm>
            <a:off x="2781300" y="313690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5" name="Rectangle 66"/>
          <p:cNvSpPr>
            <a:spLocks noChangeArrowheads="1"/>
          </p:cNvSpPr>
          <p:nvPr/>
        </p:nvSpPr>
        <p:spPr bwMode="auto">
          <a:xfrm>
            <a:off x="1528763" y="3192463"/>
            <a:ext cx="9858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dirty="0" err="1">
                <a:solidFill>
                  <a:srgbClr val="000000"/>
                </a:solidFill>
                <a:latin typeface="+mj-lt"/>
              </a:rPr>
              <a:t>Ppage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#</a:t>
            </a:r>
          </a:p>
        </p:txBody>
      </p:sp>
      <p:sp>
        <p:nvSpPr>
          <p:cNvPr id="18486" name="Rectangle 67"/>
          <p:cNvSpPr>
            <a:spLocks noChangeArrowheads="1"/>
          </p:cNvSpPr>
          <p:nvPr/>
        </p:nvSpPr>
        <p:spPr bwMode="auto">
          <a:xfrm>
            <a:off x="2760663" y="3192463"/>
            <a:ext cx="511175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PO</a:t>
            </a:r>
          </a:p>
        </p:txBody>
      </p:sp>
      <p:sp>
        <p:nvSpPr>
          <p:cNvPr id="18487" name="Rectangle 68"/>
          <p:cNvSpPr>
            <a:spLocks noChangeArrowheads="1"/>
          </p:cNvSpPr>
          <p:nvPr/>
        </p:nvSpPr>
        <p:spPr bwMode="auto">
          <a:xfrm>
            <a:off x="1846263" y="2854325"/>
            <a:ext cx="423862" cy="37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m</a:t>
            </a:r>
          </a:p>
        </p:txBody>
      </p:sp>
      <p:sp>
        <p:nvSpPr>
          <p:cNvPr id="18488" name="Text Box 69"/>
          <p:cNvSpPr txBox="1">
            <a:spLocks noChangeArrowheads="1"/>
          </p:cNvSpPr>
          <p:nvPr/>
        </p:nvSpPr>
        <p:spPr bwMode="auto">
          <a:xfrm>
            <a:off x="477838" y="3840163"/>
            <a:ext cx="470535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(v + p)	bits in virtual address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(m + p)	bits in physical address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2</a:t>
            </a:r>
            <a:r>
              <a:rPr lang="en-US" sz="2000" baseline="30000">
                <a:latin typeface="+mj-lt"/>
              </a:rPr>
              <a:t>v</a:t>
            </a:r>
            <a:r>
              <a:rPr lang="en-US" sz="2000">
                <a:latin typeface="+mj-lt"/>
              </a:rPr>
              <a:t>	number of VIRTUAL pages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2</a:t>
            </a:r>
            <a:r>
              <a:rPr lang="en-US" sz="2000" baseline="30000">
                <a:latin typeface="+mj-lt"/>
              </a:rPr>
              <a:t>m</a:t>
            </a:r>
            <a:r>
              <a:rPr lang="en-US" sz="2000">
                <a:latin typeface="+mj-lt"/>
              </a:rPr>
              <a:t>	number of PHYSICAL pages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2</a:t>
            </a:r>
            <a:r>
              <a:rPr lang="en-US" sz="2000" baseline="30000">
                <a:latin typeface="+mj-lt"/>
              </a:rPr>
              <a:t>p	</a:t>
            </a:r>
            <a:r>
              <a:rPr lang="en-US" sz="2000">
                <a:latin typeface="+mj-lt"/>
              </a:rPr>
              <a:t>bytes per physical page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2</a:t>
            </a:r>
            <a:r>
              <a:rPr lang="en-US" sz="2000" baseline="30000">
                <a:latin typeface="+mj-lt"/>
              </a:rPr>
              <a:t>v+p</a:t>
            </a:r>
            <a:r>
              <a:rPr lang="en-US" sz="2000">
                <a:latin typeface="+mj-lt"/>
              </a:rPr>
              <a:t>	bytes in virtual memory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2</a:t>
            </a:r>
            <a:r>
              <a:rPr lang="en-US" sz="2000" baseline="30000">
                <a:latin typeface="+mj-lt"/>
              </a:rPr>
              <a:t>m+p</a:t>
            </a:r>
            <a:r>
              <a:rPr lang="en-US" sz="2000">
                <a:latin typeface="+mj-lt"/>
              </a:rPr>
              <a:t>	bytes in physical memory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(m+2)2</a:t>
            </a:r>
            <a:r>
              <a:rPr lang="en-US" sz="2000" baseline="30000">
                <a:latin typeface="+mj-lt"/>
              </a:rPr>
              <a:t>v</a:t>
            </a:r>
            <a:r>
              <a:rPr lang="en-US" sz="2000">
                <a:latin typeface="+mj-lt"/>
              </a:rPr>
              <a:t>	bits in the page map</a:t>
            </a:r>
            <a:endParaRPr lang="en-US" sz="2000" baseline="30000">
              <a:latin typeface="+mj-lt"/>
            </a:endParaRPr>
          </a:p>
        </p:txBody>
      </p:sp>
      <p:sp>
        <p:nvSpPr>
          <p:cNvPr id="18489" name="Text Box 70"/>
          <p:cNvSpPr txBox="1">
            <a:spLocks noChangeArrowheads="1"/>
          </p:cNvSpPr>
          <p:nvPr/>
        </p:nvSpPr>
        <p:spPr bwMode="auto">
          <a:xfrm>
            <a:off x="5194300" y="3810000"/>
            <a:ext cx="394445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+mj-lt"/>
              </a:rPr>
              <a:t>Typical page size: 4KB -16 KB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</a:rPr>
              <a:t>Typical (</a:t>
            </a:r>
            <a:r>
              <a:rPr lang="en-US" sz="2000" dirty="0" err="1">
                <a:latin typeface="+mj-lt"/>
              </a:rPr>
              <a:t>v+p</a:t>
            </a:r>
            <a:r>
              <a:rPr lang="en-US" sz="2000" dirty="0">
                <a:latin typeface="+mj-lt"/>
              </a:rPr>
              <a:t>): 32-64 bits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</a:rPr>
              <a:t>                      (4GB-16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EB</a:t>
            </a:r>
            <a:r>
              <a:rPr lang="en-US" sz="2000" dirty="0">
                <a:latin typeface="+mj-lt"/>
              </a:rPr>
              <a:t>)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</a:rPr>
              <a:t>Typical (</a:t>
            </a:r>
            <a:r>
              <a:rPr lang="en-US" sz="2000" dirty="0" err="1">
                <a:latin typeface="+mj-lt"/>
              </a:rPr>
              <a:t>m+p</a:t>
            </a:r>
            <a:r>
              <a:rPr lang="en-US" sz="2000" dirty="0">
                <a:latin typeface="+mj-lt"/>
              </a:rPr>
              <a:t>): 30-40+ bits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            (1GB-1TB)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953000" y="5486400"/>
            <a:ext cx="3581400" cy="990600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Long virtual addresses allow ISAs to support larger memories </a:t>
            </a:r>
            <a:r>
              <a:rPr lang="en-US" dirty="0">
                <a:latin typeface="+mj-lt"/>
                <a:sym typeface="Wingdings" pitchFamily="2" charset="2"/>
              </a:rPr>
              <a:t> ISA longevity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9" grpId="0" build="p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rebuchet MS" charset="0"/>
                <a:ea typeface="ＭＳ Ｐゴシック" charset="0"/>
              </a:rPr>
              <a:t>Example: Page Map Arithmetic</a:t>
            </a: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57200" y="1911350"/>
            <a:ext cx="31877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>
            <a:off x="2800350" y="19113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81000" y="1828800"/>
            <a:ext cx="248285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4150" tIns="92075" rIns="184150" bIns="92075">
            <a:spAutoFit/>
          </a:bodyPr>
          <a:lstStyle/>
          <a:p>
            <a:pPr defTabSz="3657600" eaLnBrk="0" hangingPunct="0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Virtual Page #</a:t>
            </a:r>
          </a:p>
        </p:txBody>
      </p:sp>
      <p:grpSp>
        <p:nvGrpSpPr>
          <p:cNvPr id="38917" name="Group 6"/>
          <p:cNvGrpSpPr>
            <a:grpSpLocks/>
          </p:cNvGrpSpPr>
          <p:nvPr/>
        </p:nvGrpSpPr>
        <p:grpSpPr bwMode="auto">
          <a:xfrm>
            <a:off x="1828800" y="2749550"/>
            <a:ext cx="901700" cy="1358900"/>
            <a:chOff x="2764" y="1564"/>
            <a:chExt cx="568" cy="856"/>
          </a:xfrm>
        </p:grpSpPr>
        <p:grpSp>
          <p:nvGrpSpPr>
            <p:cNvPr id="38948" name="Group 7"/>
            <p:cNvGrpSpPr>
              <a:grpSpLocks/>
            </p:cNvGrpSpPr>
            <p:nvPr/>
          </p:nvGrpSpPr>
          <p:grpSpPr bwMode="auto">
            <a:xfrm>
              <a:off x="2764" y="1564"/>
              <a:ext cx="568" cy="856"/>
              <a:chOff x="2764" y="1564"/>
              <a:chExt cx="568" cy="856"/>
            </a:xfrm>
          </p:grpSpPr>
          <p:grpSp>
            <p:nvGrpSpPr>
              <p:cNvPr id="38953" name="Group 8"/>
              <p:cNvGrpSpPr>
                <a:grpSpLocks/>
              </p:cNvGrpSpPr>
              <p:nvPr/>
            </p:nvGrpSpPr>
            <p:grpSpPr bwMode="auto">
              <a:xfrm>
                <a:off x="2764" y="1564"/>
                <a:ext cx="568" cy="856"/>
                <a:chOff x="2764" y="1564"/>
                <a:chExt cx="568" cy="856"/>
              </a:xfrm>
            </p:grpSpPr>
            <p:sp>
              <p:nvSpPr>
                <p:cNvPr id="20523" name="Rectangle 9"/>
                <p:cNvSpPr>
                  <a:spLocks noChangeArrowheads="1"/>
                </p:cNvSpPr>
                <p:nvPr/>
              </p:nvSpPr>
              <p:spPr bwMode="auto">
                <a:xfrm>
                  <a:off x="2764" y="1564"/>
                  <a:ext cx="568" cy="856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4" name="Line 10"/>
                <p:cNvSpPr>
                  <a:spLocks noChangeShapeType="1"/>
                </p:cNvSpPr>
                <p:nvPr/>
              </p:nvSpPr>
              <p:spPr bwMode="auto">
                <a:xfrm>
                  <a:off x="2764" y="1656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5" name="Line 11"/>
                <p:cNvSpPr>
                  <a:spLocks noChangeShapeType="1"/>
                </p:cNvSpPr>
                <p:nvPr/>
              </p:nvSpPr>
              <p:spPr bwMode="auto">
                <a:xfrm>
                  <a:off x="2764" y="1752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6" name="Line 12"/>
                <p:cNvSpPr>
                  <a:spLocks noChangeShapeType="1"/>
                </p:cNvSpPr>
                <p:nvPr/>
              </p:nvSpPr>
              <p:spPr bwMode="auto">
                <a:xfrm>
                  <a:off x="2764" y="1848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7" name="Line 13"/>
                <p:cNvSpPr>
                  <a:spLocks noChangeShapeType="1"/>
                </p:cNvSpPr>
                <p:nvPr/>
              </p:nvSpPr>
              <p:spPr bwMode="auto">
                <a:xfrm>
                  <a:off x="2764" y="1944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8" name="Line 14"/>
                <p:cNvSpPr>
                  <a:spLocks noChangeShapeType="1"/>
                </p:cNvSpPr>
                <p:nvPr/>
              </p:nvSpPr>
              <p:spPr bwMode="auto">
                <a:xfrm>
                  <a:off x="2764" y="2040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9" name="Line 15"/>
                <p:cNvSpPr>
                  <a:spLocks noChangeShapeType="1"/>
                </p:cNvSpPr>
                <p:nvPr/>
              </p:nvSpPr>
              <p:spPr bwMode="auto">
                <a:xfrm>
                  <a:off x="2764" y="2136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30" name="Line 16"/>
                <p:cNvSpPr>
                  <a:spLocks noChangeShapeType="1"/>
                </p:cNvSpPr>
                <p:nvPr/>
              </p:nvSpPr>
              <p:spPr bwMode="auto">
                <a:xfrm>
                  <a:off x="2764" y="2232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31" name="Line 17"/>
                <p:cNvSpPr>
                  <a:spLocks noChangeShapeType="1"/>
                </p:cNvSpPr>
                <p:nvPr/>
              </p:nvSpPr>
              <p:spPr bwMode="auto">
                <a:xfrm>
                  <a:off x="2764" y="2328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0522" name="Line 18"/>
              <p:cNvSpPr>
                <a:spLocks noChangeShapeType="1"/>
              </p:cNvSpPr>
              <p:nvPr/>
            </p:nvSpPr>
            <p:spPr bwMode="auto">
              <a:xfrm>
                <a:off x="2856" y="1564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0517" name="Rectangle 19"/>
            <p:cNvSpPr>
              <a:spLocks noChangeArrowheads="1"/>
            </p:cNvSpPr>
            <p:nvPr/>
          </p:nvSpPr>
          <p:spPr bwMode="auto">
            <a:xfrm>
              <a:off x="2764" y="1660"/>
              <a:ext cx="88" cy="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18" name="Rectangle 20"/>
            <p:cNvSpPr>
              <a:spLocks noChangeArrowheads="1"/>
            </p:cNvSpPr>
            <p:nvPr/>
          </p:nvSpPr>
          <p:spPr bwMode="auto">
            <a:xfrm>
              <a:off x="2764" y="1948"/>
              <a:ext cx="88" cy="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19" name="Rectangle 21"/>
            <p:cNvSpPr>
              <a:spLocks noChangeArrowheads="1"/>
            </p:cNvSpPr>
            <p:nvPr/>
          </p:nvSpPr>
          <p:spPr bwMode="auto">
            <a:xfrm>
              <a:off x="2764" y="2044"/>
              <a:ext cx="88" cy="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20" name="Rectangle 22"/>
            <p:cNvSpPr>
              <a:spLocks noChangeArrowheads="1"/>
            </p:cNvSpPr>
            <p:nvPr/>
          </p:nvSpPr>
          <p:spPr bwMode="auto">
            <a:xfrm>
              <a:off x="2764" y="2236"/>
              <a:ext cx="88" cy="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8918" name="Group 23"/>
          <p:cNvGrpSpPr>
            <a:grpSpLocks/>
          </p:cNvGrpSpPr>
          <p:nvPr/>
        </p:nvGrpSpPr>
        <p:grpSpPr bwMode="auto">
          <a:xfrm>
            <a:off x="914400" y="4959350"/>
            <a:ext cx="2730500" cy="444500"/>
            <a:chOff x="2332" y="2956"/>
            <a:chExt cx="1576" cy="280"/>
          </a:xfrm>
        </p:grpSpPr>
        <p:sp>
          <p:nvSpPr>
            <p:cNvPr id="20514" name="Rectangle 24"/>
            <p:cNvSpPr>
              <a:spLocks noChangeArrowheads="1"/>
            </p:cNvSpPr>
            <p:nvPr/>
          </p:nvSpPr>
          <p:spPr bwMode="auto">
            <a:xfrm>
              <a:off x="2332" y="2956"/>
              <a:ext cx="1576" cy="28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15" name="Line 25"/>
            <p:cNvSpPr>
              <a:spLocks noChangeShapeType="1"/>
            </p:cNvSpPr>
            <p:nvPr/>
          </p:nvSpPr>
          <p:spPr bwMode="auto">
            <a:xfrm>
              <a:off x="3376" y="2956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0487" name="Rectangle 26"/>
          <p:cNvSpPr>
            <a:spLocks noChangeArrowheads="1"/>
          </p:cNvSpPr>
          <p:nvPr/>
        </p:nvSpPr>
        <p:spPr bwMode="auto">
          <a:xfrm>
            <a:off x="914400" y="4918075"/>
            <a:ext cx="1731963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4150" tIns="92075" rIns="184150" bIns="92075">
            <a:spAutoFit/>
          </a:bodyPr>
          <a:lstStyle/>
          <a:p>
            <a:pPr defTabSz="3657600" eaLnBrk="0" hangingPunct="0">
              <a:lnSpc>
                <a:spcPct val="90000"/>
              </a:lnSpc>
              <a:defRPr/>
            </a:pPr>
            <a:r>
              <a:rPr lang="en-US" sz="2400" dirty="0" err="1">
                <a:latin typeface="+mj-lt"/>
              </a:rPr>
              <a:t>PhysPg</a:t>
            </a:r>
            <a:r>
              <a:rPr lang="en-US" sz="2400" dirty="0">
                <a:latin typeface="+mj-lt"/>
              </a:rPr>
              <a:t> #</a:t>
            </a:r>
          </a:p>
        </p:txBody>
      </p:sp>
      <p:sp>
        <p:nvSpPr>
          <p:cNvPr id="20488" name="Line 27"/>
          <p:cNvSpPr>
            <a:spLocks noChangeShapeType="1"/>
          </p:cNvSpPr>
          <p:nvPr/>
        </p:nvSpPr>
        <p:spPr bwMode="auto">
          <a:xfrm>
            <a:off x="3194050" y="2368550"/>
            <a:ext cx="0" cy="257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489" name="Line 28"/>
          <p:cNvSpPr>
            <a:spLocks noChangeShapeType="1"/>
          </p:cNvSpPr>
          <p:nvPr/>
        </p:nvSpPr>
        <p:spPr bwMode="auto">
          <a:xfrm>
            <a:off x="2279650" y="41084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8922" name="Group 29"/>
          <p:cNvGrpSpPr>
            <a:grpSpLocks/>
          </p:cNvGrpSpPr>
          <p:nvPr/>
        </p:nvGrpSpPr>
        <p:grpSpPr bwMode="auto">
          <a:xfrm>
            <a:off x="1212850" y="2355850"/>
            <a:ext cx="603250" cy="1079500"/>
            <a:chOff x="2376" y="1316"/>
            <a:chExt cx="380" cy="680"/>
          </a:xfrm>
        </p:grpSpPr>
        <p:sp>
          <p:nvSpPr>
            <p:cNvPr id="20512" name="Line 30"/>
            <p:cNvSpPr>
              <a:spLocks noChangeShapeType="1"/>
            </p:cNvSpPr>
            <p:nvPr/>
          </p:nvSpPr>
          <p:spPr bwMode="auto">
            <a:xfrm>
              <a:off x="2380" y="1992"/>
              <a:ext cx="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13" name="Line 31"/>
            <p:cNvSpPr>
              <a:spLocks noChangeShapeType="1"/>
            </p:cNvSpPr>
            <p:nvPr/>
          </p:nvSpPr>
          <p:spPr bwMode="auto">
            <a:xfrm flipV="1">
              <a:off x="2376" y="1316"/>
              <a:ext cx="0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0491" name="Rectangle 32"/>
          <p:cNvSpPr>
            <a:spLocks noChangeArrowheads="1"/>
          </p:cNvSpPr>
          <p:nvPr/>
        </p:nvSpPr>
        <p:spPr bwMode="auto">
          <a:xfrm>
            <a:off x="4038600" y="1676400"/>
            <a:ext cx="4572000" cy="1664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SUPPOSE...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32-bit Virtual address (</a:t>
            </a:r>
            <a:r>
              <a:rPr lang="en-US" sz="2000" dirty="0" err="1">
                <a:latin typeface="+mj-lt"/>
              </a:rPr>
              <a:t>v+p</a:t>
            </a:r>
            <a:r>
              <a:rPr lang="en-US" sz="2000" dirty="0">
                <a:latin typeface="+mj-lt"/>
              </a:rPr>
              <a:t>)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30-bit physical address (</a:t>
            </a:r>
            <a:r>
              <a:rPr lang="en-US" sz="2000" dirty="0" err="1">
                <a:latin typeface="+mj-lt"/>
              </a:rPr>
              <a:t>m+p</a:t>
            </a:r>
            <a:r>
              <a:rPr lang="en-US" sz="2000" dirty="0">
                <a:latin typeface="+mj-lt"/>
              </a:rPr>
              <a:t>)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4 KB page size (p = 12)</a:t>
            </a:r>
          </a:p>
        </p:txBody>
      </p:sp>
      <p:sp>
        <p:nvSpPr>
          <p:cNvPr id="20492" name="Rectangle 33"/>
          <p:cNvSpPr>
            <a:spLocks noChangeArrowheads="1"/>
          </p:cNvSpPr>
          <p:nvPr/>
        </p:nvSpPr>
        <p:spPr bwMode="auto">
          <a:xfrm>
            <a:off x="3962400" y="3505200"/>
            <a:ext cx="4662488" cy="209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THEN: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# Physical Pages = ___________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# Virtual Pages = _____________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# Page Map Entries = _________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# Bits In </a:t>
            </a:r>
            <a:r>
              <a:rPr lang="en-US" sz="2000" dirty="0" err="1">
                <a:latin typeface="+mj-lt"/>
              </a:rPr>
              <a:t>pagemap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sym typeface="Symbol" pitchFamily="18" charset="2"/>
              </a:rPr>
              <a:t>=</a:t>
            </a:r>
            <a:r>
              <a:rPr lang="en-US" sz="2000" dirty="0">
                <a:latin typeface="+mj-lt"/>
              </a:rPr>
              <a:t> __________</a:t>
            </a:r>
          </a:p>
        </p:txBody>
      </p:sp>
      <p:sp>
        <p:nvSpPr>
          <p:cNvPr id="893986" name="Rectangle 34"/>
          <p:cNvSpPr>
            <a:spLocks noChangeArrowheads="1"/>
          </p:cNvSpPr>
          <p:nvPr/>
        </p:nvSpPr>
        <p:spPr bwMode="auto">
          <a:xfrm>
            <a:off x="3962400" y="5926138"/>
            <a:ext cx="5208588" cy="37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Use fast SRAM for page map???  </a:t>
            </a:r>
            <a:r>
              <a:rPr lang="en-US" sz="2000" dirty="0">
                <a:solidFill>
                  <a:srgbClr val="CC0000"/>
                </a:solidFill>
                <a:latin typeface="+mj-lt"/>
              </a:rPr>
              <a:t>OUCH!</a:t>
            </a:r>
          </a:p>
        </p:txBody>
      </p:sp>
      <p:sp>
        <p:nvSpPr>
          <p:cNvPr id="893987" name="Text Box 35"/>
          <p:cNvSpPr txBox="1">
            <a:spLocks noChangeArrowheads="1"/>
          </p:cNvSpPr>
          <p:nvPr/>
        </p:nvSpPr>
        <p:spPr bwMode="auto">
          <a:xfrm>
            <a:off x="6823075" y="3817938"/>
            <a:ext cx="1787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  <a:latin typeface="+mj-lt"/>
              </a:rPr>
              <a:t>18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= 256K</a:t>
            </a:r>
          </a:p>
        </p:txBody>
      </p:sp>
      <p:sp>
        <p:nvSpPr>
          <p:cNvPr id="893988" name="Text Box 36"/>
          <p:cNvSpPr txBox="1">
            <a:spLocks noChangeArrowheads="1"/>
          </p:cNvSpPr>
          <p:nvPr/>
        </p:nvSpPr>
        <p:spPr bwMode="auto">
          <a:xfrm>
            <a:off x="6897688" y="4275138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400" baseline="30000">
                <a:solidFill>
                  <a:srgbClr val="FF0000"/>
                </a:solidFill>
                <a:latin typeface="+mj-lt"/>
              </a:rPr>
              <a:t>20</a:t>
            </a:r>
            <a:endParaRPr lang="en-US" sz="2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93989" name="Text Box 37"/>
          <p:cNvSpPr txBox="1">
            <a:spLocks noChangeArrowheads="1"/>
          </p:cNvSpPr>
          <p:nvPr/>
        </p:nvSpPr>
        <p:spPr bwMode="auto">
          <a:xfrm>
            <a:off x="7170738" y="4656138"/>
            <a:ext cx="145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  <a:latin typeface="+mj-lt"/>
              </a:rPr>
              <a:t>20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= 1M</a:t>
            </a:r>
          </a:p>
        </p:txBody>
      </p:sp>
      <p:sp>
        <p:nvSpPr>
          <p:cNvPr id="893990" name="Text Box 38"/>
          <p:cNvSpPr txBox="1">
            <a:spLocks noChangeArrowheads="1"/>
          </p:cNvSpPr>
          <p:nvPr/>
        </p:nvSpPr>
        <p:spPr bwMode="auto">
          <a:xfrm>
            <a:off x="6983413" y="5110163"/>
            <a:ext cx="2160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20*2</a:t>
            </a:r>
            <a:r>
              <a:rPr lang="en-US" sz="2400" baseline="30000" dirty="0">
                <a:solidFill>
                  <a:srgbClr val="FF0000"/>
                </a:solidFill>
                <a:latin typeface="+mj-lt"/>
              </a:rPr>
              <a:t>20 </a:t>
            </a:r>
            <a:r>
              <a:rPr lang="en-US" sz="2400" dirty="0">
                <a:solidFill>
                  <a:srgbClr val="FF0000"/>
                </a:solidFill>
                <a:latin typeface="+mj-lt"/>
                <a:sym typeface="Symbol" pitchFamily="18" charset="2"/>
              </a:rPr>
              <a:t>~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20M</a:t>
            </a:r>
          </a:p>
        </p:txBody>
      </p:sp>
      <p:sp>
        <p:nvSpPr>
          <p:cNvPr id="20498" name="Text Box 39"/>
          <p:cNvSpPr txBox="1">
            <a:spLocks noChangeArrowheads="1"/>
          </p:cNvSpPr>
          <p:nvPr/>
        </p:nvSpPr>
        <p:spPr bwMode="auto">
          <a:xfrm>
            <a:off x="3465513" y="1630363"/>
            <a:ext cx="27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0</a:t>
            </a:r>
          </a:p>
        </p:txBody>
      </p:sp>
      <p:sp>
        <p:nvSpPr>
          <p:cNvPr id="20499" name="Text Box 40"/>
          <p:cNvSpPr txBox="1">
            <a:spLocks noChangeArrowheads="1"/>
          </p:cNvSpPr>
          <p:nvPr/>
        </p:nvSpPr>
        <p:spPr bwMode="auto">
          <a:xfrm>
            <a:off x="2743200" y="16303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11</a:t>
            </a:r>
          </a:p>
        </p:txBody>
      </p:sp>
      <p:sp>
        <p:nvSpPr>
          <p:cNvPr id="20500" name="Text Box 41"/>
          <p:cNvSpPr txBox="1">
            <a:spLocks noChangeArrowheads="1"/>
          </p:cNvSpPr>
          <p:nvPr/>
        </p:nvSpPr>
        <p:spPr bwMode="auto">
          <a:xfrm>
            <a:off x="2514600" y="16303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12</a:t>
            </a:r>
          </a:p>
        </p:txBody>
      </p:sp>
      <p:sp>
        <p:nvSpPr>
          <p:cNvPr id="20501" name="Text Box 42"/>
          <p:cNvSpPr txBox="1">
            <a:spLocks noChangeArrowheads="1"/>
          </p:cNvSpPr>
          <p:nvPr/>
        </p:nvSpPr>
        <p:spPr bwMode="auto">
          <a:xfrm>
            <a:off x="381000" y="16303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31</a:t>
            </a:r>
          </a:p>
        </p:txBody>
      </p:sp>
      <p:sp>
        <p:nvSpPr>
          <p:cNvPr id="20502" name="Text Box 43"/>
          <p:cNvSpPr txBox="1">
            <a:spLocks noChangeArrowheads="1"/>
          </p:cNvSpPr>
          <p:nvPr/>
        </p:nvSpPr>
        <p:spPr bwMode="auto">
          <a:xfrm>
            <a:off x="3465513" y="5364163"/>
            <a:ext cx="27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0</a:t>
            </a:r>
          </a:p>
        </p:txBody>
      </p:sp>
      <p:sp>
        <p:nvSpPr>
          <p:cNvPr id="20503" name="Text Box 44"/>
          <p:cNvSpPr txBox="1">
            <a:spLocks noChangeArrowheads="1"/>
          </p:cNvSpPr>
          <p:nvPr/>
        </p:nvSpPr>
        <p:spPr bwMode="auto">
          <a:xfrm>
            <a:off x="2743200" y="53641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11</a:t>
            </a:r>
          </a:p>
        </p:txBody>
      </p:sp>
      <p:sp>
        <p:nvSpPr>
          <p:cNvPr id="20504" name="Text Box 45"/>
          <p:cNvSpPr txBox="1">
            <a:spLocks noChangeArrowheads="1"/>
          </p:cNvSpPr>
          <p:nvPr/>
        </p:nvSpPr>
        <p:spPr bwMode="auto">
          <a:xfrm>
            <a:off x="2514600" y="53641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12</a:t>
            </a:r>
          </a:p>
        </p:txBody>
      </p:sp>
      <p:sp>
        <p:nvSpPr>
          <p:cNvPr id="20505" name="Text Box 46"/>
          <p:cNvSpPr txBox="1">
            <a:spLocks noChangeArrowheads="1"/>
          </p:cNvSpPr>
          <p:nvPr/>
        </p:nvSpPr>
        <p:spPr bwMode="auto">
          <a:xfrm>
            <a:off x="838200" y="53641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29</a:t>
            </a:r>
          </a:p>
        </p:txBody>
      </p:sp>
      <p:sp>
        <p:nvSpPr>
          <p:cNvPr id="20506" name="Line 47"/>
          <p:cNvSpPr>
            <a:spLocks noChangeShapeType="1"/>
          </p:cNvSpPr>
          <p:nvPr/>
        </p:nvSpPr>
        <p:spPr bwMode="auto">
          <a:xfrm flipH="1">
            <a:off x="3095625" y="3429000"/>
            <a:ext cx="180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507" name="Text Box 48"/>
          <p:cNvSpPr txBox="1">
            <a:spLocks noChangeArrowheads="1"/>
          </p:cNvSpPr>
          <p:nvPr/>
        </p:nvSpPr>
        <p:spPr bwMode="auto">
          <a:xfrm>
            <a:off x="3236913" y="3276600"/>
            <a:ext cx="3762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12</a:t>
            </a:r>
          </a:p>
        </p:txBody>
      </p:sp>
      <p:sp>
        <p:nvSpPr>
          <p:cNvPr id="20508" name="Line 49"/>
          <p:cNvSpPr>
            <a:spLocks noChangeShapeType="1"/>
          </p:cNvSpPr>
          <p:nvPr/>
        </p:nvSpPr>
        <p:spPr bwMode="auto">
          <a:xfrm flipH="1">
            <a:off x="1143000" y="2819400"/>
            <a:ext cx="180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509" name="Text Box 50"/>
          <p:cNvSpPr txBox="1">
            <a:spLocks noChangeArrowheads="1"/>
          </p:cNvSpPr>
          <p:nvPr/>
        </p:nvSpPr>
        <p:spPr bwMode="auto">
          <a:xfrm>
            <a:off x="1284288" y="2667000"/>
            <a:ext cx="3762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20</a:t>
            </a:r>
          </a:p>
        </p:txBody>
      </p:sp>
      <p:sp>
        <p:nvSpPr>
          <p:cNvPr id="20510" name="Line 51"/>
          <p:cNvSpPr>
            <a:spLocks noChangeShapeType="1"/>
          </p:cNvSpPr>
          <p:nvPr/>
        </p:nvSpPr>
        <p:spPr bwMode="auto">
          <a:xfrm flipH="1">
            <a:off x="2209800" y="4419600"/>
            <a:ext cx="180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511" name="Text Box 52"/>
          <p:cNvSpPr txBox="1">
            <a:spLocks noChangeArrowheads="1"/>
          </p:cNvSpPr>
          <p:nvPr/>
        </p:nvSpPr>
        <p:spPr bwMode="auto">
          <a:xfrm>
            <a:off x="2351088" y="4267200"/>
            <a:ext cx="3762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86" grpId="0"/>
      <p:bldP spid="893987" grpId="0"/>
      <p:bldP spid="893988" grpId="0"/>
      <p:bldP spid="893989" grpId="0"/>
      <p:bldP spid="8939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RAM-Resident Page Maps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229600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Small</a:t>
            </a:r>
            <a:r>
              <a:rPr lang="en-US" dirty="0">
                <a:latin typeface="+mj-lt"/>
              </a:rPr>
              <a:t> page maps can use dedicated SRAM… gets expensive for big ones!</a:t>
            </a:r>
          </a:p>
          <a:p>
            <a:pPr>
              <a:defRPr/>
            </a:pPr>
            <a:r>
              <a:rPr lang="en-US" dirty="0">
                <a:latin typeface="+mj-lt"/>
              </a:rPr>
              <a:t>Solution: Move page map to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main memory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762000" y="3122613"/>
            <a:ext cx="12954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1600200" y="3122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2819400" y="3122613"/>
            <a:ext cx="1295400" cy="2667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2819400" y="3503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2819400" y="3884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2819400" y="4265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2819400" y="4646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2819400" y="5027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>
            <a:off x="2819400" y="5408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>
            <a:off x="2819400" y="5332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>
            <a:off x="2819400" y="52562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2819400" y="51800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>
            <a:off x="2819400" y="54848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4" name="Line 17"/>
          <p:cNvSpPr>
            <a:spLocks noChangeShapeType="1"/>
          </p:cNvSpPr>
          <p:nvPr/>
        </p:nvSpPr>
        <p:spPr bwMode="auto">
          <a:xfrm>
            <a:off x="2819400" y="55610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>
            <a:off x="2819400" y="56372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6" name="Line 19"/>
          <p:cNvSpPr>
            <a:spLocks noChangeShapeType="1"/>
          </p:cNvSpPr>
          <p:nvPr/>
        </p:nvSpPr>
        <p:spPr bwMode="auto">
          <a:xfrm>
            <a:off x="2819400" y="5713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>
            <a:off x="2819400" y="51038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8" name="Line 21"/>
          <p:cNvSpPr>
            <a:spLocks noChangeShapeType="1"/>
          </p:cNvSpPr>
          <p:nvPr/>
        </p:nvSpPr>
        <p:spPr bwMode="auto">
          <a:xfrm>
            <a:off x="2971800" y="50276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9" name="Line 22"/>
          <p:cNvSpPr>
            <a:spLocks noChangeShapeType="1"/>
          </p:cNvSpPr>
          <p:nvPr/>
        </p:nvSpPr>
        <p:spPr bwMode="auto">
          <a:xfrm>
            <a:off x="3124200" y="50276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50" name="AutoShape 23"/>
          <p:cNvSpPr>
            <a:spLocks/>
          </p:cNvSpPr>
          <p:nvPr/>
        </p:nvSpPr>
        <p:spPr bwMode="auto">
          <a:xfrm rot="5400000">
            <a:off x="1143000" y="3198813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51" name="Freeform 24"/>
          <p:cNvSpPr>
            <a:spLocks/>
          </p:cNvSpPr>
          <p:nvPr/>
        </p:nvSpPr>
        <p:spPr bwMode="auto">
          <a:xfrm>
            <a:off x="1143000" y="3732213"/>
            <a:ext cx="914400" cy="1825625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0 60000 65536"/>
              <a:gd name="T7" fmla="*/ 0 60000 65536"/>
              <a:gd name="T8" fmla="*/ 0 60000 65536"/>
              <a:gd name="T9" fmla="*/ 0 w 912"/>
              <a:gd name="T10" fmla="*/ 0 h 960"/>
              <a:gd name="T11" fmla="*/ 912 w 91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960">
                <a:moveTo>
                  <a:pt x="0" y="0"/>
                </a:moveTo>
                <a:lnTo>
                  <a:pt x="0" y="960"/>
                </a:lnTo>
                <a:lnTo>
                  <a:pt x="912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52" name="Freeform 25"/>
          <p:cNvSpPr>
            <a:spLocks/>
          </p:cNvSpPr>
          <p:nvPr/>
        </p:nvSpPr>
        <p:spPr bwMode="auto">
          <a:xfrm>
            <a:off x="4191000" y="4037013"/>
            <a:ext cx="304800" cy="1371600"/>
          </a:xfrm>
          <a:custGeom>
            <a:avLst/>
            <a:gdLst>
              <a:gd name="T0" fmla="*/ 0 w 192"/>
              <a:gd name="T1" fmla="*/ 2147483647 h 864"/>
              <a:gd name="T2" fmla="*/ 2147483647 w 192"/>
              <a:gd name="T3" fmla="*/ 2147483647 h 864"/>
              <a:gd name="T4" fmla="*/ 2147483647 w 192"/>
              <a:gd name="T5" fmla="*/ 0 h 864"/>
              <a:gd name="T6" fmla="*/ 0 w 192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864"/>
              <a:gd name="T14" fmla="*/ 192 w 19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864">
                <a:moveTo>
                  <a:pt x="0" y="864"/>
                </a:moveTo>
                <a:lnTo>
                  <a:pt x="192" y="864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533400" y="27559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latin typeface="+mj-lt"/>
              </a:rPr>
              <a:t>Virtual Address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2579688" y="2741613"/>
            <a:ext cx="2124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latin typeface="+mj-lt"/>
              </a:rPr>
              <a:t>Physical Memory</a:t>
            </a:r>
          </a:p>
        </p:txBody>
      </p:sp>
      <p:sp>
        <p:nvSpPr>
          <p:cNvPr id="22555" name="Text Box 28"/>
          <p:cNvSpPr txBox="1">
            <a:spLocks noChangeArrowheads="1"/>
          </p:cNvSpPr>
          <p:nvPr/>
        </p:nvSpPr>
        <p:spPr bwMode="auto">
          <a:xfrm>
            <a:off x="201613" y="3657600"/>
            <a:ext cx="9810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sz="1600">
                <a:latin typeface="+mj-lt"/>
              </a:rPr>
              <a:t>virtual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22556" name="Text Box 29"/>
          <p:cNvSpPr txBox="1">
            <a:spLocks noChangeArrowheads="1"/>
          </p:cNvSpPr>
          <p:nvPr/>
        </p:nvSpPr>
        <p:spPr bwMode="auto">
          <a:xfrm>
            <a:off x="4519613" y="4344988"/>
            <a:ext cx="10144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j-lt"/>
              </a:rPr>
              <a:t>physical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22557" name="Text Box 30"/>
          <p:cNvSpPr txBox="1">
            <a:spLocks noChangeArrowheads="1"/>
          </p:cNvSpPr>
          <p:nvPr/>
        </p:nvSpPr>
        <p:spPr bwMode="auto">
          <a:xfrm>
            <a:off x="4572000" y="5332413"/>
            <a:ext cx="2286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CC0000"/>
                </a:solidFill>
                <a:latin typeface="+mj-lt"/>
              </a:rPr>
              <a:t>Physical memory pages that hold page map entries</a:t>
            </a:r>
          </a:p>
        </p:txBody>
      </p:sp>
      <p:sp>
        <p:nvSpPr>
          <p:cNvPr id="22558" name="Line 31"/>
          <p:cNvSpPr>
            <a:spLocks noChangeShapeType="1"/>
          </p:cNvSpPr>
          <p:nvPr/>
        </p:nvSpPr>
        <p:spPr bwMode="auto">
          <a:xfrm flipH="1" flipV="1">
            <a:off x="4267200" y="5561013"/>
            <a:ext cx="381000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5638800" y="3276600"/>
            <a:ext cx="3276600" cy="1600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PROBLEM</a:t>
            </a: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Each memory reference</a:t>
            </a:r>
          </a:p>
          <a:p>
            <a:pPr algn="ctr" eaLnBrk="0" hangingPunct="0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now takes 2 accesses</a:t>
            </a:r>
          </a:p>
          <a:p>
            <a:pPr algn="ctr" eaLnBrk="0" hangingPunct="0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to physical memory!</a:t>
            </a:r>
          </a:p>
        </p:txBody>
      </p:sp>
      <p:sp>
        <p:nvSpPr>
          <p:cNvPr id="22561" name="Freeform 34"/>
          <p:cNvSpPr>
            <a:spLocks/>
          </p:cNvSpPr>
          <p:nvPr/>
        </p:nvSpPr>
        <p:spPr bwMode="auto">
          <a:xfrm>
            <a:off x="2209800" y="4659313"/>
            <a:ext cx="609600" cy="369887"/>
          </a:xfrm>
          <a:custGeom>
            <a:avLst/>
            <a:gdLst>
              <a:gd name="T0" fmla="*/ 0 w 384"/>
              <a:gd name="T1" fmla="*/ 0 h 144"/>
              <a:gd name="T2" fmla="*/ 0 w 384"/>
              <a:gd name="T3" fmla="*/ 2147483647 h 144"/>
              <a:gd name="T4" fmla="*/ 2147483647 w 384"/>
              <a:gd name="T5" fmla="*/ 2147483647 h 144"/>
              <a:gd name="T6" fmla="*/ 0 60000 65536"/>
              <a:gd name="T7" fmla="*/ 0 60000 65536"/>
              <a:gd name="T8" fmla="*/ 0 60000 65536"/>
              <a:gd name="T9" fmla="*/ 0 w 384"/>
              <a:gd name="T10" fmla="*/ 0 h 144"/>
              <a:gd name="T11" fmla="*/ 384 w 3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4">
                <a:moveTo>
                  <a:pt x="0" y="0"/>
                </a:moveTo>
                <a:lnTo>
                  <a:pt x="0" y="144"/>
                </a:lnTo>
                <a:lnTo>
                  <a:pt x="384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60" name="Rectangle 33"/>
          <p:cNvSpPr>
            <a:spLocks noChangeArrowheads="1"/>
          </p:cNvSpPr>
          <p:nvPr/>
        </p:nvSpPr>
        <p:spPr bwMode="auto">
          <a:xfrm>
            <a:off x="1828800" y="4614863"/>
            <a:ext cx="750888" cy="3698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62" name="Oval 35"/>
          <p:cNvSpPr>
            <a:spLocks noChangeArrowheads="1"/>
          </p:cNvSpPr>
          <p:nvPr/>
        </p:nvSpPr>
        <p:spPr bwMode="auto">
          <a:xfrm>
            <a:off x="2049463" y="5340350"/>
            <a:ext cx="352425" cy="388938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>
            <a:off x="2209800" y="5060950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64" name="Line 37"/>
          <p:cNvSpPr>
            <a:spLocks noChangeShapeType="1"/>
          </p:cNvSpPr>
          <p:nvPr/>
        </p:nvSpPr>
        <p:spPr bwMode="auto">
          <a:xfrm flipV="1">
            <a:off x="2401888" y="5408613"/>
            <a:ext cx="4175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65" name="Text Box 38"/>
          <p:cNvSpPr txBox="1">
            <a:spLocks noChangeArrowheads="1"/>
          </p:cNvSpPr>
          <p:nvPr/>
        </p:nvSpPr>
        <p:spPr bwMode="auto">
          <a:xfrm>
            <a:off x="1447800" y="4267200"/>
            <a:ext cx="1708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latin typeface="+mj-lt"/>
              </a:rPr>
              <a:t>Page Map </a:t>
            </a:r>
            <a:r>
              <a:rPr lang="en-US" i="1" dirty="0" err="1">
                <a:latin typeface="+mj-lt"/>
              </a:rPr>
              <a:t>Ptr</a:t>
            </a:r>
            <a:endParaRPr 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Translation Look-aside Buffer (TLB)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1219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Problem: 2x performance hit… each memory reference now takes 2 accesses!</a:t>
            </a:r>
          </a:p>
          <a:p>
            <a:pPr>
              <a:defRPr/>
            </a:pPr>
            <a:r>
              <a:rPr lang="en-US" dirty="0">
                <a:latin typeface="+mj-lt"/>
              </a:rPr>
              <a:t>Solution: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Cache the page map entries</a:t>
            </a: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24579" name="Text Box 29"/>
          <p:cNvSpPr txBox="1">
            <a:spLocks noChangeArrowheads="1"/>
          </p:cNvSpPr>
          <p:nvPr/>
        </p:nvSpPr>
        <p:spPr bwMode="auto">
          <a:xfrm>
            <a:off x="4519613" y="4344988"/>
            <a:ext cx="10144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j-lt"/>
              </a:rPr>
              <a:t>physical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24580" name="AutoShape 30"/>
          <p:cNvSpPr>
            <a:spLocks noChangeArrowheads="1"/>
          </p:cNvSpPr>
          <p:nvPr/>
        </p:nvSpPr>
        <p:spPr bwMode="auto">
          <a:xfrm>
            <a:off x="5486400" y="2667000"/>
            <a:ext cx="3392488" cy="35067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166688" indent="-166688" eaLnBrk="0" hangingPunct="0">
              <a:defRPr/>
            </a:pPr>
            <a:r>
              <a:rPr lang="en-US" sz="2000" dirty="0">
                <a:latin typeface="+mj-lt"/>
              </a:rPr>
              <a:t>IDEA: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LOCALITY in memory</a:t>
            </a:r>
          </a:p>
          <a:p>
            <a:pPr marL="166688" indent="-166688" eaLnBrk="0" hangingPunct="0">
              <a:defRPr/>
            </a:pPr>
            <a:r>
              <a:rPr lang="en-US" sz="2000" dirty="0">
                <a:latin typeface="+mj-lt"/>
              </a:rPr>
              <a:t>    reference patterns </a:t>
            </a:r>
            <a:r>
              <a:rPr lang="en-US" sz="2000" dirty="0">
                <a:latin typeface="+mj-lt"/>
                <a:sym typeface="Symbol" pitchFamily="18" charset="2"/>
              </a:rPr>
              <a:t>→</a:t>
            </a:r>
            <a:br>
              <a:rPr lang="en-US" sz="2000" dirty="0">
                <a:latin typeface="+mj-lt"/>
                <a:sym typeface="Symbol" pitchFamily="18" charset="2"/>
              </a:rPr>
            </a:br>
            <a:r>
              <a:rPr lang="en-US" sz="2000" dirty="0">
                <a:latin typeface="+mj-lt"/>
                <a:sym typeface="Symbol" pitchFamily="18" charset="2"/>
              </a:rPr>
              <a:t>SUPER locality in </a:t>
            </a:r>
          </a:p>
          <a:p>
            <a:pPr marL="166688" indent="-166688" eaLnBrk="0" hangingPunct="0">
              <a:defRPr/>
            </a:pPr>
            <a:r>
              <a:rPr lang="en-US" sz="2000" dirty="0">
                <a:latin typeface="+mj-lt"/>
                <a:sym typeface="Symbol" pitchFamily="18" charset="2"/>
              </a:rPr>
              <a:t>     references to page</a:t>
            </a:r>
            <a:br>
              <a:rPr lang="en-US" sz="2000" dirty="0">
                <a:latin typeface="+mj-lt"/>
                <a:sym typeface="Symbol" pitchFamily="18" charset="2"/>
              </a:rPr>
            </a:br>
            <a:r>
              <a:rPr lang="en-US" sz="2000" dirty="0">
                <a:latin typeface="+mj-lt"/>
                <a:sym typeface="Symbol" pitchFamily="18" charset="2"/>
              </a:rPr>
              <a:t>   map</a:t>
            </a:r>
          </a:p>
          <a:p>
            <a:pPr marL="166688" indent="-166688" eaLnBrk="0" hangingPunct="0">
              <a:defRPr/>
            </a:pPr>
            <a:endParaRPr lang="en-US" sz="2000" dirty="0">
              <a:latin typeface="+mj-lt"/>
              <a:sym typeface="Symbol" pitchFamily="18" charset="2"/>
            </a:endParaRPr>
          </a:p>
          <a:p>
            <a:pPr marL="166688" indent="-166688" eaLnBrk="0" hangingPunct="0">
              <a:defRPr/>
            </a:pPr>
            <a:r>
              <a:rPr lang="en-US" sz="2000" dirty="0">
                <a:latin typeface="+mj-lt"/>
                <a:sym typeface="Symbol" pitchFamily="18" charset="2"/>
              </a:rPr>
              <a:t>VARIATIONS:</a:t>
            </a:r>
          </a:p>
          <a:p>
            <a:pPr marL="166688" indent="-166688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multi-level page map</a:t>
            </a:r>
          </a:p>
          <a:p>
            <a:pPr marL="166688" indent="-166688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paging the page map!</a:t>
            </a:r>
          </a:p>
        </p:txBody>
      </p:sp>
      <p:grpSp>
        <p:nvGrpSpPr>
          <p:cNvPr id="43013" name="Group 44"/>
          <p:cNvGrpSpPr>
            <a:grpSpLocks/>
          </p:cNvGrpSpPr>
          <p:nvPr/>
        </p:nvGrpSpPr>
        <p:grpSpPr bwMode="auto">
          <a:xfrm>
            <a:off x="838200" y="4592638"/>
            <a:ext cx="533400" cy="762000"/>
            <a:chOff x="912" y="3216"/>
            <a:chExt cx="336" cy="480"/>
          </a:xfrm>
        </p:grpSpPr>
        <p:sp>
          <p:nvSpPr>
            <p:cNvPr id="24620" name="Rectangle 31"/>
            <p:cNvSpPr>
              <a:spLocks noChangeArrowheads="1"/>
            </p:cNvSpPr>
            <p:nvPr/>
          </p:nvSpPr>
          <p:spPr bwMode="auto">
            <a:xfrm>
              <a:off x="912" y="3216"/>
              <a:ext cx="336" cy="4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1" name="Line 32"/>
            <p:cNvSpPr>
              <a:spLocks noChangeShapeType="1"/>
            </p:cNvSpPr>
            <p:nvPr/>
          </p:nvSpPr>
          <p:spPr bwMode="auto">
            <a:xfrm>
              <a:off x="912" y="3264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2" name="Line 33"/>
            <p:cNvSpPr>
              <a:spLocks noChangeShapeType="1"/>
            </p:cNvSpPr>
            <p:nvPr/>
          </p:nvSpPr>
          <p:spPr bwMode="auto">
            <a:xfrm>
              <a:off x="912" y="3312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3" name="Line 34"/>
            <p:cNvSpPr>
              <a:spLocks noChangeShapeType="1"/>
            </p:cNvSpPr>
            <p:nvPr/>
          </p:nvSpPr>
          <p:spPr bwMode="auto">
            <a:xfrm>
              <a:off x="912" y="3360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4" name="Line 35"/>
            <p:cNvSpPr>
              <a:spLocks noChangeShapeType="1"/>
            </p:cNvSpPr>
            <p:nvPr/>
          </p:nvSpPr>
          <p:spPr bwMode="auto">
            <a:xfrm>
              <a:off x="912" y="3408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5" name="Line 36"/>
            <p:cNvSpPr>
              <a:spLocks noChangeShapeType="1"/>
            </p:cNvSpPr>
            <p:nvPr/>
          </p:nvSpPr>
          <p:spPr bwMode="auto">
            <a:xfrm>
              <a:off x="912" y="3456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6" name="Line 37"/>
            <p:cNvSpPr>
              <a:spLocks noChangeShapeType="1"/>
            </p:cNvSpPr>
            <p:nvPr/>
          </p:nvSpPr>
          <p:spPr bwMode="auto">
            <a:xfrm>
              <a:off x="912" y="3504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7" name="Line 38"/>
            <p:cNvSpPr>
              <a:spLocks noChangeShapeType="1"/>
            </p:cNvSpPr>
            <p:nvPr/>
          </p:nvSpPr>
          <p:spPr bwMode="auto">
            <a:xfrm>
              <a:off x="912" y="3552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8" name="Line 39"/>
            <p:cNvSpPr>
              <a:spLocks noChangeShapeType="1"/>
            </p:cNvSpPr>
            <p:nvPr/>
          </p:nvSpPr>
          <p:spPr bwMode="auto">
            <a:xfrm>
              <a:off x="912" y="3600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9" name="Line 40"/>
            <p:cNvSpPr>
              <a:spLocks noChangeShapeType="1"/>
            </p:cNvSpPr>
            <p:nvPr/>
          </p:nvSpPr>
          <p:spPr bwMode="auto">
            <a:xfrm>
              <a:off x="912" y="3648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30" name="Line 41"/>
            <p:cNvSpPr>
              <a:spLocks noChangeShapeType="1"/>
            </p:cNvSpPr>
            <p:nvPr/>
          </p:nvSpPr>
          <p:spPr bwMode="auto">
            <a:xfrm>
              <a:off x="1056" y="3216"/>
              <a:ext cx="0" cy="48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4582" name="Text Box 43"/>
          <p:cNvSpPr txBox="1">
            <a:spLocks noChangeArrowheads="1"/>
          </p:cNvSpPr>
          <p:nvPr/>
        </p:nvSpPr>
        <p:spPr bwMode="auto">
          <a:xfrm>
            <a:off x="228600" y="5897563"/>
            <a:ext cx="502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CC0000"/>
                </a:solidFill>
                <a:latin typeface="+mj-lt"/>
              </a:rPr>
              <a:t>TLB: small cache of page table entries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C0000"/>
                </a:solidFill>
                <a:latin typeface="+mj-lt"/>
              </a:rPr>
              <a:t>Associative lookup by VPN</a:t>
            </a:r>
          </a:p>
        </p:txBody>
      </p:sp>
      <p:sp>
        <p:nvSpPr>
          <p:cNvPr id="24583" name="Rectangle 45"/>
          <p:cNvSpPr>
            <a:spLocks noChangeArrowheads="1"/>
          </p:cNvSpPr>
          <p:nvPr/>
        </p:nvSpPr>
        <p:spPr bwMode="auto">
          <a:xfrm>
            <a:off x="762000" y="3122613"/>
            <a:ext cx="12954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4" name="Line 46"/>
          <p:cNvSpPr>
            <a:spLocks noChangeShapeType="1"/>
          </p:cNvSpPr>
          <p:nvPr/>
        </p:nvSpPr>
        <p:spPr bwMode="auto">
          <a:xfrm>
            <a:off x="1600200" y="3122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5" name="Rectangle 47"/>
          <p:cNvSpPr>
            <a:spLocks noChangeArrowheads="1"/>
          </p:cNvSpPr>
          <p:nvPr/>
        </p:nvSpPr>
        <p:spPr bwMode="auto">
          <a:xfrm>
            <a:off x="2819400" y="3122613"/>
            <a:ext cx="1295400" cy="2667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6" name="Line 48"/>
          <p:cNvSpPr>
            <a:spLocks noChangeShapeType="1"/>
          </p:cNvSpPr>
          <p:nvPr/>
        </p:nvSpPr>
        <p:spPr bwMode="auto">
          <a:xfrm>
            <a:off x="2819400" y="3503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7" name="Line 49"/>
          <p:cNvSpPr>
            <a:spLocks noChangeShapeType="1"/>
          </p:cNvSpPr>
          <p:nvPr/>
        </p:nvSpPr>
        <p:spPr bwMode="auto">
          <a:xfrm>
            <a:off x="2819400" y="3884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8" name="Line 50"/>
          <p:cNvSpPr>
            <a:spLocks noChangeShapeType="1"/>
          </p:cNvSpPr>
          <p:nvPr/>
        </p:nvSpPr>
        <p:spPr bwMode="auto">
          <a:xfrm>
            <a:off x="2819400" y="4265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9" name="Line 51"/>
          <p:cNvSpPr>
            <a:spLocks noChangeShapeType="1"/>
          </p:cNvSpPr>
          <p:nvPr/>
        </p:nvSpPr>
        <p:spPr bwMode="auto">
          <a:xfrm>
            <a:off x="2819400" y="4646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0" name="Line 52"/>
          <p:cNvSpPr>
            <a:spLocks noChangeShapeType="1"/>
          </p:cNvSpPr>
          <p:nvPr/>
        </p:nvSpPr>
        <p:spPr bwMode="auto">
          <a:xfrm>
            <a:off x="2819400" y="5027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1" name="Line 53"/>
          <p:cNvSpPr>
            <a:spLocks noChangeShapeType="1"/>
          </p:cNvSpPr>
          <p:nvPr/>
        </p:nvSpPr>
        <p:spPr bwMode="auto">
          <a:xfrm>
            <a:off x="2819400" y="5408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2" name="Line 54"/>
          <p:cNvSpPr>
            <a:spLocks noChangeShapeType="1"/>
          </p:cNvSpPr>
          <p:nvPr/>
        </p:nvSpPr>
        <p:spPr bwMode="auto">
          <a:xfrm>
            <a:off x="2819400" y="5332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3" name="Line 55"/>
          <p:cNvSpPr>
            <a:spLocks noChangeShapeType="1"/>
          </p:cNvSpPr>
          <p:nvPr/>
        </p:nvSpPr>
        <p:spPr bwMode="auto">
          <a:xfrm>
            <a:off x="2819400" y="52562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4" name="Line 56"/>
          <p:cNvSpPr>
            <a:spLocks noChangeShapeType="1"/>
          </p:cNvSpPr>
          <p:nvPr/>
        </p:nvSpPr>
        <p:spPr bwMode="auto">
          <a:xfrm>
            <a:off x="2819400" y="51800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5" name="Line 57"/>
          <p:cNvSpPr>
            <a:spLocks noChangeShapeType="1"/>
          </p:cNvSpPr>
          <p:nvPr/>
        </p:nvSpPr>
        <p:spPr bwMode="auto">
          <a:xfrm>
            <a:off x="2819400" y="54848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6" name="Line 58"/>
          <p:cNvSpPr>
            <a:spLocks noChangeShapeType="1"/>
          </p:cNvSpPr>
          <p:nvPr/>
        </p:nvSpPr>
        <p:spPr bwMode="auto">
          <a:xfrm>
            <a:off x="2819400" y="55610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7" name="Line 59"/>
          <p:cNvSpPr>
            <a:spLocks noChangeShapeType="1"/>
          </p:cNvSpPr>
          <p:nvPr/>
        </p:nvSpPr>
        <p:spPr bwMode="auto">
          <a:xfrm>
            <a:off x="2819400" y="56372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8" name="Line 60"/>
          <p:cNvSpPr>
            <a:spLocks noChangeShapeType="1"/>
          </p:cNvSpPr>
          <p:nvPr/>
        </p:nvSpPr>
        <p:spPr bwMode="auto">
          <a:xfrm>
            <a:off x="2819400" y="5713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9" name="Line 61"/>
          <p:cNvSpPr>
            <a:spLocks noChangeShapeType="1"/>
          </p:cNvSpPr>
          <p:nvPr/>
        </p:nvSpPr>
        <p:spPr bwMode="auto">
          <a:xfrm>
            <a:off x="2819400" y="51038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0" name="Line 62"/>
          <p:cNvSpPr>
            <a:spLocks noChangeShapeType="1"/>
          </p:cNvSpPr>
          <p:nvPr/>
        </p:nvSpPr>
        <p:spPr bwMode="auto">
          <a:xfrm>
            <a:off x="2971800" y="50276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1" name="Line 63"/>
          <p:cNvSpPr>
            <a:spLocks noChangeShapeType="1"/>
          </p:cNvSpPr>
          <p:nvPr/>
        </p:nvSpPr>
        <p:spPr bwMode="auto">
          <a:xfrm>
            <a:off x="3124200" y="50276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2" name="AutoShape 64"/>
          <p:cNvSpPr>
            <a:spLocks/>
          </p:cNvSpPr>
          <p:nvPr/>
        </p:nvSpPr>
        <p:spPr bwMode="auto">
          <a:xfrm rot="5400000">
            <a:off x="1143000" y="3198813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3" name="Freeform 65"/>
          <p:cNvSpPr>
            <a:spLocks/>
          </p:cNvSpPr>
          <p:nvPr/>
        </p:nvSpPr>
        <p:spPr bwMode="auto">
          <a:xfrm>
            <a:off x="1143000" y="5354638"/>
            <a:ext cx="914400" cy="2032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0 60000 65536"/>
              <a:gd name="T7" fmla="*/ 0 60000 65536"/>
              <a:gd name="T8" fmla="*/ 0 60000 65536"/>
              <a:gd name="T9" fmla="*/ 0 w 912"/>
              <a:gd name="T10" fmla="*/ 0 h 960"/>
              <a:gd name="T11" fmla="*/ 912 w 91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960">
                <a:moveTo>
                  <a:pt x="0" y="0"/>
                </a:moveTo>
                <a:lnTo>
                  <a:pt x="0" y="960"/>
                </a:lnTo>
                <a:lnTo>
                  <a:pt x="912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4" name="Freeform 66"/>
          <p:cNvSpPr>
            <a:spLocks/>
          </p:cNvSpPr>
          <p:nvPr/>
        </p:nvSpPr>
        <p:spPr bwMode="auto">
          <a:xfrm>
            <a:off x="4191000" y="4037013"/>
            <a:ext cx="304800" cy="1371600"/>
          </a:xfrm>
          <a:custGeom>
            <a:avLst/>
            <a:gdLst>
              <a:gd name="T0" fmla="*/ 0 w 192"/>
              <a:gd name="T1" fmla="*/ 2147483647 h 864"/>
              <a:gd name="T2" fmla="*/ 2147483647 w 192"/>
              <a:gd name="T3" fmla="*/ 2147483647 h 864"/>
              <a:gd name="T4" fmla="*/ 2147483647 w 192"/>
              <a:gd name="T5" fmla="*/ 0 h 864"/>
              <a:gd name="T6" fmla="*/ 0 w 192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864"/>
              <a:gd name="T14" fmla="*/ 192 w 19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864">
                <a:moveTo>
                  <a:pt x="0" y="864"/>
                </a:moveTo>
                <a:lnTo>
                  <a:pt x="192" y="864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5" name="Text Box 67"/>
          <p:cNvSpPr txBox="1">
            <a:spLocks noChangeArrowheads="1"/>
          </p:cNvSpPr>
          <p:nvPr/>
        </p:nvSpPr>
        <p:spPr bwMode="auto">
          <a:xfrm>
            <a:off x="533400" y="27559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latin typeface="+mj-lt"/>
              </a:rPr>
              <a:t>Virtual Address</a:t>
            </a:r>
          </a:p>
        </p:txBody>
      </p:sp>
      <p:sp>
        <p:nvSpPr>
          <p:cNvPr id="24606" name="Text Box 68"/>
          <p:cNvSpPr txBox="1">
            <a:spLocks noChangeArrowheads="1"/>
          </p:cNvSpPr>
          <p:nvPr/>
        </p:nvSpPr>
        <p:spPr bwMode="auto">
          <a:xfrm>
            <a:off x="2579688" y="2741613"/>
            <a:ext cx="2124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latin typeface="+mj-lt"/>
              </a:rPr>
              <a:t>Physical Memory</a:t>
            </a:r>
          </a:p>
        </p:txBody>
      </p:sp>
      <p:sp>
        <p:nvSpPr>
          <p:cNvPr id="24607" name="Text Box 69"/>
          <p:cNvSpPr txBox="1">
            <a:spLocks noChangeArrowheads="1"/>
          </p:cNvSpPr>
          <p:nvPr/>
        </p:nvSpPr>
        <p:spPr bwMode="auto">
          <a:xfrm>
            <a:off x="201613" y="3657600"/>
            <a:ext cx="9810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sz="1600">
                <a:latin typeface="+mj-lt"/>
              </a:rPr>
              <a:t>virtual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24608" name="Text Box 70"/>
          <p:cNvSpPr txBox="1">
            <a:spLocks noChangeArrowheads="1"/>
          </p:cNvSpPr>
          <p:nvPr/>
        </p:nvSpPr>
        <p:spPr bwMode="auto">
          <a:xfrm>
            <a:off x="4519613" y="4344988"/>
            <a:ext cx="10144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j-lt"/>
              </a:rPr>
              <a:t>physical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24610" name="Freeform 73"/>
          <p:cNvSpPr>
            <a:spLocks/>
          </p:cNvSpPr>
          <p:nvPr/>
        </p:nvSpPr>
        <p:spPr bwMode="auto">
          <a:xfrm>
            <a:off x="2209800" y="4648200"/>
            <a:ext cx="609600" cy="369888"/>
          </a:xfrm>
          <a:custGeom>
            <a:avLst/>
            <a:gdLst>
              <a:gd name="T0" fmla="*/ 0 w 384"/>
              <a:gd name="T1" fmla="*/ 0 h 144"/>
              <a:gd name="T2" fmla="*/ 0 w 384"/>
              <a:gd name="T3" fmla="*/ 2147483647 h 144"/>
              <a:gd name="T4" fmla="*/ 2147483647 w 384"/>
              <a:gd name="T5" fmla="*/ 2147483647 h 144"/>
              <a:gd name="T6" fmla="*/ 0 60000 65536"/>
              <a:gd name="T7" fmla="*/ 0 60000 65536"/>
              <a:gd name="T8" fmla="*/ 0 60000 65536"/>
              <a:gd name="T9" fmla="*/ 0 w 384"/>
              <a:gd name="T10" fmla="*/ 0 h 144"/>
              <a:gd name="T11" fmla="*/ 384 w 3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4">
                <a:moveTo>
                  <a:pt x="0" y="0"/>
                </a:moveTo>
                <a:lnTo>
                  <a:pt x="0" y="144"/>
                </a:lnTo>
                <a:lnTo>
                  <a:pt x="384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1" name="Oval 74"/>
          <p:cNvSpPr>
            <a:spLocks noChangeArrowheads="1"/>
          </p:cNvSpPr>
          <p:nvPr/>
        </p:nvSpPr>
        <p:spPr bwMode="auto">
          <a:xfrm>
            <a:off x="2049463" y="5340350"/>
            <a:ext cx="352425" cy="388938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4612" name="Line 75"/>
          <p:cNvSpPr>
            <a:spLocks noChangeShapeType="1"/>
          </p:cNvSpPr>
          <p:nvPr/>
        </p:nvSpPr>
        <p:spPr bwMode="auto">
          <a:xfrm>
            <a:off x="2209800" y="5060950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3" name="Line 76"/>
          <p:cNvSpPr>
            <a:spLocks noChangeShapeType="1"/>
          </p:cNvSpPr>
          <p:nvPr/>
        </p:nvSpPr>
        <p:spPr bwMode="auto">
          <a:xfrm flipV="1">
            <a:off x="2401888" y="5408613"/>
            <a:ext cx="4175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4" name="Text Box 77"/>
          <p:cNvSpPr txBox="1">
            <a:spLocks noChangeArrowheads="1"/>
          </p:cNvSpPr>
          <p:nvPr/>
        </p:nvSpPr>
        <p:spPr bwMode="auto">
          <a:xfrm>
            <a:off x="1509713" y="42672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latin typeface="+mj-lt"/>
              </a:rPr>
              <a:t>Page </a:t>
            </a:r>
            <a:r>
              <a:rPr lang="en-US" i="1" dirty="0" err="1">
                <a:latin typeface="+mj-lt"/>
              </a:rPr>
              <a:t>Tbl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Ptr</a:t>
            </a:r>
            <a:endParaRPr lang="en-US" i="1" dirty="0">
              <a:latin typeface="+mj-lt"/>
            </a:endParaRPr>
          </a:p>
        </p:txBody>
      </p:sp>
      <p:sp>
        <p:nvSpPr>
          <p:cNvPr id="24615" name="Line 78"/>
          <p:cNvSpPr>
            <a:spLocks noChangeShapeType="1"/>
          </p:cNvSpPr>
          <p:nvPr/>
        </p:nvSpPr>
        <p:spPr bwMode="auto">
          <a:xfrm>
            <a:off x="1181100" y="365760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6" name="Freeform 79"/>
          <p:cNvSpPr>
            <a:spLocks/>
          </p:cNvSpPr>
          <p:nvPr/>
        </p:nvSpPr>
        <p:spPr bwMode="auto">
          <a:xfrm>
            <a:off x="1295400" y="4038600"/>
            <a:ext cx="1447800" cy="369888"/>
          </a:xfrm>
          <a:custGeom>
            <a:avLst/>
            <a:gdLst>
              <a:gd name="T0" fmla="*/ 0 w 912"/>
              <a:gd name="T1" fmla="*/ 2147483647 h 576"/>
              <a:gd name="T2" fmla="*/ 2147483647 w 912"/>
              <a:gd name="T3" fmla="*/ 2147483647 h 576"/>
              <a:gd name="T4" fmla="*/ 2147483647 w 912"/>
              <a:gd name="T5" fmla="*/ 0 h 576"/>
              <a:gd name="T6" fmla="*/ 2147483647 w 91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576"/>
              <a:gd name="T14" fmla="*/ 912 w 91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576">
                <a:moveTo>
                  <a:pt x="0" y="576"/>
                </a:moveTo>
                <a:lnTo>
                  <a:pt x="144" y="576"/>
                </a:lnTo>
                <a:lnTo>
                  <a:pt x="144" y="0"/>
                </a:lnTo>
                <a:lnTo>
                  <a:pt x="912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7" name="Freeform 80"/>
          <p:cNvSpPr>
            <a:spLocks/>
          </p:cNvSpPr>
          <p:nvPr/>
        </p:nvSpPr>
        <p:spPr bwMode="auto">
          <a:xfrm>
            <a:off x="533400" y="5334000"/>
            <a:ext cx="381000" cy="369888"/>
          </a:xfrm>
          <a:custGeom>
            <a:avLst/>
            <a:gdLst>
              <a:gd name="T0" fmla="*/ 0 w 240"/>
              <a:gd name="T1" fmla="*/ 2147483647 h 384"/>
              <a:gd name="T2" fmla="*/ 2147483647 w 240"/>
              <a:gd name="T3" fmla="*/ 2147483647 h 384"/>
              <a:gd name="T4" fmla="*/ 2147483647 w 240"/>
              <a:gd name="T5" fmla="*/ 2147483647 h 384"/>
              <a:gd name="T6" fmla="*/ 2147483647 w 24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84"/>
              <a:gd name="T14" fmla="*/ 240 w 24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84">
                <a:moveTo>
                  <a:pt x="0" y="384"/>
                </a:moveTo>
                <a:cubicBezTo>
                  <a:pt x="12" y="296"/>
                  <a:pt x="24" y="208"/>
                  <a:pt x="48" y="192"/>
                </a:cubicBezTo>
                <a:cubicBezTo>
                  <a:pt x="72" y="176"/>
                  <a:pt x="112" y="320"/>
                  <a:pt x="144" y="288"/>
                </a:cubicBezTo>
                <a:cubicBezTo>
                  <a:pt x="176" y="256"/>
                  <a:pt x="208" y="128"/>
                  <a:pt x="24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8" name="Text Box 81"/>
          <p:cNvSpPr txBox="1">
            <a:spLocks noChangeArrowheads="1"/>
          </p:cNvSpPr>
          <p:nvPr/>
        </p:nvSpPr>
        <p:spPr bwMode="auto">
          <a:xfrm>
            <a:off x="1431925" y="3735388"/>
            <a:ext cx="946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>
                <a:latin typeface="+mj-lt"/>
              </a:rPr>
              <a:t>TLB hit</a:t>
            </a:r>
          </a:p>
        </p:txBody>
      </p:sp>
      <p:sp>
        <p:nvSpPr>
          <p:cNvPr id="24619" name="Text Box 82"/>
          <p:cNvSpPr txBox="1">
            <a:spLocks noChangeArrowheads="1"/>
          </p:cNvSpPr>
          <p:nvPr/>
        </p:nvSpPr>
        <p:spPr bwMode="auto">
          <a:xfrm>
            <a:off x="1020763" y="5530850"/>
            <a:ext cx="1150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>
                <a:latin typeface="+mj-lt"/>
              </a:rPr>
              <a:t>TLB miss</a:t>
            </a:r>
          </a:p>
        </p:txBody>
      </p:sp>
      <p:sp>
        <p:nvSpPr>
          <p:cNvPr id="24609" name="Rectangle 72"/>
          <p:cNvSpPr>
            <a:spLocks noChangeArrowheads="1"/>
          </p:cNvSpPr>
          <p:nvPr/>
        </p:nvSpPr>
        <p:spPr bwMode="auto">
          <a:xfrm>
            <a:off x="1828800" y="4614863"/>
            <a:ext cx="750888" cy="3698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7200" y="6321623"/>
            <a:ext cx="4371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https://</a:t>
            </a:r>
            <a:r>
              <a:rPr lang="en-US" sz="1400" dirty="0" err="1">
                <a:latin typeface="+mn-lt"/>
              </a:rPr>
              <a:t>en.wikipedia.org</a:t>
            </a:r>
            <a:r>
              <a:rPr lang="en-US" sz="1400" dirty="0">
                <a:latin typeface="+mn-lt"/>
              </a:rPr>
              <a:t>/wiki/</a:t>
            </a:r>
            <a:r>
              <a:rPr lang="en-US" sz="1400" dirty="0" err="1">
                <a:latin typeface="+mn-lt"/>
              </a:rPr>
              <a:t>Translation_lookaside_buffer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04800" y="4648200"/>
            <a:ext cx="26670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2743200"/>
            <a:ext cx="26670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Reminder: A Typical Memory Hierarchy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685800"/>
          </a:xfrm>
        </p:spPr>
        <p:txBody>
          <a:bodyPr/>
          <a:lstStyle/>
          <a:p>
            <a:r>
              <a:rPr lang="en-US">
                <a:latin typeface="Bookman Old Style" charset="0"/>
                <a:ea typeface="ＭＳ Ｐゴシック" charset="0"/>
              </a:rPr>
              <a:t>Everything is a cache for something else</a:t>
            </a:r>
          </a:p>
        </p:txBody>
      </p:sp>
      <p:sp>
        <p:nvSpPr>
          <p:cNvPr id="7" name="Rectangle 5"/>
          <p:cNvSpPr/>
          <p:nvPr/>
        </p:nvSpPr>
        <p:spPr>
          <a:xfrm>
            <a:off x="1524000" y="21732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Registers</a:t>
            </a:r>
          </a:p>
        </p:txBody>
      </p:sp>
      <p:cxnSp>
        <p:nvCxnSpPr>
          <p:cNvPr id="9" name="Straight Arrow Connector 8"/>
          <p:cNvCxnSpPr>
            <a:stCxn id="7" idx="2"/>
            <a:endCxn id="13" idx="0"/>
          </p:cNvCxnSpPr>
          <p:nvPr/>
        </p:nvCxnSpPr>
        <p:spPr>
          <a:xfrm>
            <a:off x="2171700" y="25542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/>
          <p:nvPr/>
        </p:nvSpPr>
        <p:spPr>
          <a:xfrm>
            <a:off x="1524000" y="28590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1 Cache</a:t>
            </a:r>
          </a:p>
        </p:txBody>
      </p:sp>
      <p:sp>
        <p:nvSpPr>
          <p:cNvPr id="14" name="Rectangle 5"/>
          <p:cNvSpPr/>
          <p:nvPr/>
        </p:nvSpPr>
        <p:spPr>
          <a:xfrm>
            <a:off x="1524000" y="34686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2 Cache</a:t>
            </a:r>
          </a:p>
        </p:txBody>
      </p:sp>
      <p:sp>
        <p:nvSpPr>
          <p:cNvPr id="15" name="Rectangle 5"/>
          <p:cNvSpPr/>
          <p:nvPr/>
        </p:nvSpPr>
        <p:spPr>
          <a:xfrm>
            <a:off x="1524000" y="40782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3 Cache</a:t>
            </a:r>
          </a:p>
        </p:txBody>
      </p:sp>
      <p:sp>
        <p:nvSpPr>
          <p:cNvPr id="16" name="Rectangle 5"/>
          <p:cNvSpPr/>
          <p:nvPr/>
        </p:nvSpPr>
        <p:spPr>
          <a:xfrm>
            <a:off x="1524000" y="47640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Main Memory</a:t>
            </a:r>
          </a:p>
        </p:txBody>
      </p:sp>
      <p:sp>
        <p:nvSpPr>
          <p:cNvPr id="17" name="Rectangle 5"/>
          <p:cNvSpPr/>
          <p:nvPr/>
        </p:nvSpPr>
        <p:spPr>
          <a:xfrm>
            <a:off x="1524000" y="53736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Flash Drive</a:t>
            </a:r>
          </a:p>
        </p:txBody>
      </p:sp>
      <p:sp>
        <p:nvSpPr>
          <p:cNvPr id="18" name="Rectangle 5"/>
          <p:cNvSpPr/>
          <p:nvPr/>
        </p:nvSpPr>
        <p:spPr>
          <a:xfrm>
            <a:off x="1524000" y="60594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Hard Disk</a:t>
            </a:r>
          </a:p>
        </p:txBody>
      </p: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>
            <a:off x="2171700" y="32400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2171700" y="38496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>
            <a:off x="2171700" y="44592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0"/>
            <a:endCxn id="16" idx="2"/>
          </p:cNvCxnSpPr>
          <p:nvPr/>
        </p:nvCxnSpPr>
        <p:spPr>
          <a:xfrm flipV="1">
            <a:off x="2171700" y="51450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0"/>
            <a:endCxn id="17" idx="2"/>
          </p:cNvCxnSpPr>
          <p:nvPr/>
        </p:nvCxnSpPr>
        <p:spPr>
          <a:xfrm flipV="1">
            <a:off x="2171700" y="57546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2000" y="46116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Rectangle 38"/>
          <p:cNvSpPr>
            <a:spLocks noChangeArrowheads="1"/>
          </p:cNvSpPr>
          <p:nvPr/>
        </p:nvSpPr>
        <p:spPr bwMode="auto">
          <a:xfrm>
            <a:off x="457200" y="4230688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On chip</a:t>
            </a:r>
          </a:p>
        </p:txBody>
      </p:sp>
      <p:sp>
        <p:nvSpPr>
          <p:cNvPr id="16402" name="Rectangle 39"/>
          <p:cNvSpPr>
            <a:spLocks noChangeArrowheads="1"/>
          </p:cNvSpPr>
          <p:nvPr/>
        </p:nvSpPr>
        <p:spPr bwMode="auto">
          <a:xfrm>
            <a:off x="576263" y="4958248"/>
            <a:ext cx="719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Other</a:t>
            </a:r>
            <a:br>
              <a:rPr lang="en-US" dirty="0"/>
            </a:br>
            <a:r>
              <a:rPr lang="en-US" dirty="0"/>
              <a:t>chips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9070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4" name="Rectangle 41"/>
          <p:cNvSpPr>
            <a:spLocks noChangeArrowheads="1"/>
          </p:cNvSpPr>
          <p:nvPr/>
        </p:nvSpPr>
        <p:spPr bwMode="auto">
          <a:xfrm>
            <a:off x="303213" y="5983288"/>
            <a:ext cx="1220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Mechanical</a:t>
            </a:r>
            <a:br>
              <a:rPr lang="en-US"/>
            </a:br>
            <a:r>
              <a:rPr lang="en-US"/>
              <a:t>devices</a:t>
            </a:r>
          </a:p>
        </p:txBody>
      </p:sp>
      <p:sp>
        <p:nvSpPr>
          <p:cNvPr id="16405" name="Rectangle 42"/>
          <p:cNvSpPr>
            <a:spLocks noChangeArrowheads="1"/>
          </p:cNvSpPr>
          <p:nvPr/>
        </p:nvSpPr>
        <p:spPr bwMode="auto">
          <a:xfrm>
            <a:off x="457200" y="2020888"/>
            <a:ext cx="104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On the</a:t>
            </a:r>
            <a:br>
              <a:rPr lang="en-US" dirty="0"/>
            </a:br>
            <a:r>
              <a:rPr lang="en-US" dirty="0" err="1"/>
              <a:t>datapath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27066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048000" y="1524000"/>
          <a:ext cx="5638800" cy="499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Managed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Software/Compiler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2-4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10-100us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7"/>
          <p:cNvSpPr>
            <a:spLocks noChangeArrowheads="1"/>
          </p:cNvSpPr>
          <p:nvPr/>
        </p:nvSpPr>
        <p:spPr bwMode="auto">
          <a:xfrm>
            <a:off x="3546475" y="1752600"/>
            <a:ext cx="1863725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32</a:t>
            </a:r>
          </a:p>
        </p:txBody>
      </p:sp>
      <p:sp>
        <p:nvSpPr>
          <p:cNvPr id="16387" name="Text Box 72"/>
          <p:cNvSpPr txBox="1">
            <a:spLocks noChangeArrowheads="1"/>
          </p:cNvSpPr>
          <p:nvPr/>
        </p:nvSpPr>
        <p:spPr bwMode="auto">
          <a:xfrm>
            <a:off x="3540125" y="1371600"/>
            <a:ext cx="236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>
                <a:latin typeface="+mj-lt"/>
              </a:rPr>
              <a:t>32-bit virtual address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5638800" y="2133600"/>
            <a:ext cx="3451225" cy="1241425"/>
            <a:chOff x="3552" y="1344"/>
            <a:chExt cx="2174" cy="782"/>
          </a:xfrm>
        </p:grpSpPr>
        <p:sp>
          <p:nvSpPr>
            <p:cNvPr id="16470" name="Oval 112"/>
            <p:cNvSpPr>
              <a:spLocks noChangeArrowheads="1"/>
            </p:cNvSpPr>
            <p:nvPr/>
          </p:nvSpPr>
          <p:spPr bwMode="auto">
            <a:xfrm>
              <a:off x="4320" y="1488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latin typeface="+mj-lt"/>
                </a:rPr>
                <a:t>3</a:t>
              </a:r>
            </a:p>
          </p:txBody>
        </p:sp>
        <p:sp>
          <p:nvSpPr>
            <p:cNvPr id="16471" name="Text Box 113"/>
            <p:cNvSpPr txBox="1">
              <a:spLocks noChangeArrowheads="1"/>
            </p:cNvSpPr>
            <p:nvPr/>
          </p:nvSpPr>
          <p:spPr bwMode="auto">
            <a:xfrm>
              <a:off x="4272" y="1680"/>
              <a:ext cx="145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latin typeface="+mj-lt"/>
                </a:rPr>
                <a:t>Page fault</a:t>
              </a:r>
            </a:p>
            <a:p>
              <a:pPr algn="ctr">
                <a:defRPr/>
              </a:pPr>
              <a:r>
                <a:rPr lang="en-US" sz="2000" dirty="0">
                  <a:latin typeface="+mj-lt"/>
                </a:rPr>
                <a:t>(handled by SW)</a:t>
              </a:r>
            </a:p>
          </p:txBody>
        </p:sp>
        <p:sp>
          <p:nvSpPr>
            <p:cNvPr id="16472" name="Line 114"/>
            <p:cNvSpPr>
              <a:spLocks noChangeShapeType="1"/>
            </p:cNvSpPr>
            <p:nvPr/>
          </p:nvSpPr>
          <p:spPr bwMode="auto">
            <a:xfrm>
              <a:off x="3552" y="1344"/>
              <a:ext cx="720" cy="33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908395" name="Line 107"/>
          <p:cNvSpPr>
            <a:spLocks noChangeShapeType="1"/>
          </p:cNvSpPr>
          <p:nvPr/>
        </p:nvSpPr>
        <p:spPr bwMode="auto">
          <a:xfrm flipH="1">
            <a:off x="2286000" y="2133600"/>
            <a:ext cx="114300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08397" name="Oval 109"/>
          <p:cNvSpPr>
            <a:spLocks noChangeArrowheads="1"/>
          </p:cNvSpPr>
          <p:nvPr/>
        </p:nvSpPr>
        <p:spPr bwMode="auto">
          <a:xfrm>
            <a:off x="3048000" y="23622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CC0000"/>
                </a:solidFill>
                <a:latin typeface="+mj-lt"/>
              </a:rPr>
              <a:t>1</a:t>
            </a:r>
          </a:p>
        </p:txBody>
      </p:sp>
      <p:sp>
        <p:nvSpPr>
          <p:cNvPr id="908399" name="Text Box 111"/>
          <p:cNvSpPr txBox="1">
            <a:spLocks noChangeArrowheads="1"/>
          </p:cNvSpPr>
          <p:nvPr/>
        </p:nvSpPr>
        <p:spPr bwMode="auto">
          <a:xfrm>
            <a:off x="257175" y="5411788"/>
            <a:ext cx="39338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Look in TLB: VPN</a:t>
            </a:r>
            <a:r>
              <a:rPr lang="en-US" sz="2000" dirty="0">
                <a:latin typeface="+mj-lt"/>
                <a:sym typeface="Symbol" charset="0"/>
              </a:rPr>
              <a:t>→PPN cache</a:t>
            </a:r>
          </a:p>
          <a:p>
            <a:pPr>
              <a:defRPr/>
            </a:pPr>
            <a:r>
              <a:rPr lang="en-US" sz="1800" dirty="0">
                <a:latin typeface="+mj-lt"/>
                <a:sym typeface="Symbol" charset="0"/>
              </a:rPr>
              <a:t>Usually implemented as a small fully-associative cache</a:t>
            </a:r>
          </a:p>
        </p:txBody>
      </p:sp>
      <p:sp>
        <p:nvSpPr>
          <p:cNvPr id="908396" name="Line 108"/>
          <p:cNvSpPr>
            <a:spLocks noChangeShapeType="1"/>
          </p:cNvSpPr>
          <p:nvPr/>
        </p:nvSpPr>
        <p:spPr bwMode="auto">
          <a:xfrm>
            <a:off x="4572000" y="2209800"/>
            <a:ext cx="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08398" name="Oval 110"/>
          <p:cNvSpPr>
            <a:spLocks noChangeArrowheads="1"/>
          </p:cNvSpPr>
          <p:nvPr/>
        </p:nvSpPr>
        <p:spPr bwMode="auto">
          <a:xfrm>
            <a:off x="4800600" y="23622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CC0000"/>
                </a:solidFill>
                <a:latin typeface="+mj-lt"/>
              </a:rPr>
              <a:t>2</a:t>
            </a:r>
          </a:p>
        </p:txBody>
      </p:sp>
      <p:sp>
        <p:nvSpPr>
          <p:cNvPr id="16394" name="Text Box 199"/>
          <p:cNvSpPr txBox="1">
            <a:spLocks noChangeArrowheads="1"/>
          </p:cNvSpPr>
          <p:nvPr/>
        </p:nvSpPr>
        <p:spPr bwMode="auto">
          <a:xfrm>
            <a:off x="3575050" y="26670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i="1">
              <a:latin typeface="+mj-lt"/>
            </a:endParaRPr>
          </a:p>
        </p:txBody>
      </p:sp>
      <p:grpSp>
        <p:nvGrpSpPr>
          <p:cNvPr id="3" name="Group 242"/>
          <p:cNvGrpSpPr>
            <a:grpSpLocks/>
          </p:cNvGrpSpPr>
          <p:nvPr/>
        </p:nvGrpSpPr>
        <p:grpSpPr bwMode="auto">
          <a:xfrm>
            <a:off x="5861050" y="3602038"/>
            <a:ext cx="871538" cy="1308100"/>
            <a:chOff x="3692" y="2269"/>
            <a:chExt cx="549" cy="824"/>
          </a:xfrm>
        </p:grpSpPr>
        <p:sp>
          <p:nvSpPr>
            <p:cNvPr id="16455" name="Rectangle 169"/>
            <p:cNvSpPr>
              <a:spLocks noChangeArrowheads="1"/>
            </p:cNvSpPr>
            <p:nvPr/>
          </p:nvSpPr>
          <p:spPr bwMode="auto">
            <a:xfrm>
              <a:off x="3692" y="2269"/>
              <a:ext cx="528" cy="6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6" name="Line 170"/>
            <p:cNvSpPr>
              <a:spLocks noChangeShapeType="1"/>
            </p:cNvSpPr>
            <p:nvPr/>
          </p:nvSpPr>
          <p:spPr bwMode="auto">
            <a:xfrm>
              <a:off x="3692" y="23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7" name="Line 171"/>
            <p:cNvSpPr>
              <a:spLocks noChangeShapeType="1"/>
            </p:cNvSpPr>
            <p:nvPr/>
          </p:nvSpPr>
          <p:spPr bwMode="auto">
            <a:xfrm>
              <a:off x="3692" y="236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8" name="Line 172"/>
            <p:cNvSpPr>
              <a:spLocks noChangeShapeType="1"/>
            </p:cNvSpPr>
            <p:nvPr/>
          </p:nvSpPr>
          <p:spPr bwMode="auto">
            <a:xfrm>
              <a:off x="3692" y="241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9" name="Line 173"/>
            <p:cNvSpPr>
              <a:spLocks noChangeShapeType="1"/>
            </p:cNvSpPr>
            <p:nvPr/>
          </p:nvSpPr>
          <p:spPr bwMode="auto">
            <a:xfrm>
              <a:off x="3692" y="246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0" name="Line 174"/>
            <p:cNvSpPr>
              <a:spLocks noChangeShapeType="1"/>
            </p:cNvSpPr>
            <p:nvPr/>
          </p:nvSpPr>
          <p:spPr bwMode="auto">
            <a:xfrm>
              <a:off x="3692" y="250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1" name="Line 175"/>
            <p:cNvSpPr>
              <a:spLocks noChangeShapeType="1"/>
            </p:cNvSpPr>
            <p:nvPr/>
          </p:nvSpPr>
          <p:spPr bwMode="auto">
            <a:xfrm>
              <a:off x="3692" y="255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2" name="Line 176"/>
            <p:cNvSpPr>
              <a:spLocks noChangeShapeType="1"/>
            </p:cNvSpPr>
            <p:nvPr/>
          </p:nvSpPr>
          <p:spPr bwMode="auto">
            <a:xfrm>
              <a:off x="3692" y="260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3" name="Line 177"/>
            <p:cNvSpPr>
              <a:spLocks noChangeShapeType="1"/>
            </p:cNvSpPr>
            <p:nvPr/>
          </p:nvSpPr>
          <p:spPr bwMode="auto">
            <a:xfrm>
              <a:off x="3692" y="265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4" name="Line 178"/>
            <p:cNvSpPr>
              <a:spLocks noChangeShapeType="1"/>
            </p:cNvSpPr>
            <p:nvPr/>
          </p:nvSpPr>
          <p:spPr bwMode="auto">
            <a:xfrm>
              <a:off x="3692" y="27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5" name="Line 179"/>
            <p:cNvSpPr>
              <a:spLocks noChangeShapeType="1"/>
            </p:cNvSpPr>
            <p:nvPr/>
          </p:nvSpPr>
          <p:spPr bwMode="auto">
            <a:xfrm>
              <a:off x="3692" y="274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6" name="Line 180"/>
            <p:cNvSpPr>
              <a:spLocks noChangeShapeType="1"/>
            </p:cNvSpPr>
            <p:nvPr/>
          </p:nvSpPr>
          <p:spPr bwMode="auto">
            <a:xfrm>
              <a:off x="3692" y="279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7" name="Line 181"/>
            <p:cNvSpPr>
              <a:spLocks noChangeShapeType="1"/>
            </p:cNvSpPr>
            <p:nvPr/>
          </p:nvSpPr>
          <p:spPr bwMode="auto">
            <a:xfrm>
              <a:off x="3692" y="28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8" name="Rectangle 198"/>
            <p:cNvSpPr>
              <a:spLocks noChangeArrowheads="1"/>
            </p:cNvSpPr>
            <p:nvPr/>
          </p:nvSpPr>
          <p:spPr bwMode="auto">
            <a:xfrm>
              <a:off x="3692" y="2701"/>
              <a:ext cx="528" cy="48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9" name="Text Box 207"/>
            <p:cNvSpPr txBox="1">
              <a:spLocks noChangeArrowheads="1"/>
            </p:cNvSpPr>
            <p:nvPr/>
          </p:nvSpPr>
          <p:spPr bwMode="auto">
            <a:xfrm>
              <a:off x="3790" y="2880"/>
              <a:ext cx="4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1">
                  <a:latin typeface="+mj-lt"/>
                </a:rPr>
                <a:t>Data</a:t>
              </a:r>
            </a:p>
          </p:txBody>
        </p:sp>
      </p:grpSp>
      <p:sp>
        <p:nvSpPr>
          <p:cNvPr id="908527" name="Freeform 239"/>
          <p:cNvSpPr>
            <a:spLocks/>
          </p:cNvSpPr>
          <p:nvPr/>
        </p:nvSpPr>
        <p:spPr bwMode="auto">
          <a:xfrm>
            <a:off x="2590800" y="4305300"/>
            <a:ext cx="4487863" cy="776288"/>
          </a:xfrm>
          <a:custGeom>
            <a:avLst/>
            <a:gdLst>
              <a:gd name="T0" fmla="*/ 0 w 2880"/>
              <a:gd name="T1" fmla="*/ 2147483647 h 672"/>
              <a:gd name="T2" fmla="*/ 0 w 2880"/>
              <a:gd name="T3" fmla="*/ 2147483647 h 672"/>
              <a:gd name="T4" fmla="*/ 2147483647 w 2880"/>
              <a:gd name="T5" fmla="*/ 2147483647 h 672"/>
              <a:gd name="T6" fmla="*/ 2147483647 w 2880"/>
              <a:gd name="T7" fmla="*/ 0 h 672"/>
              <a:gd name="T8" fmla="*/ 2147483647 w 2880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0"/>
              <a:gd name="T16" fmla="*/ 0 h 672"/>
              <a:gd name="T17" fmla="*/ 2880 w 2880"/>
              <a:gd name="T18" fmla="*/ 672 h 672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167 w 10015"/>
              <a:gd name="connsiteY4" fmla="*/ 16183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41 w 10015"/>
              <a:gd name="connsiteY4" fmla="*/ 184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26 w 10015"/>
              <a:gd name="connsiteY4" fmla="*/ 5333 h 26183"/>
              <a:gd name="connsiteX0" fmla="*/ 0 w 10001"/>
              <a:gd name="connsiteY0" fmla="*/ 18177 h 21034"/>
              <a:gd name="connsiteX1" fmla="*/ 0 w 10001"/>
              <a:gd name="connsiteY1" fmla="*/ 21034 h 21034"/>
              <a:gd name="connsiteX2" fmla="*/ 10000 w 10001"/>
              <a:gd name="connsiteY2" fmla="*/ 21034 h 21034"/>
              <a:gd name="connsiteX3" fmla="*/ 10000 w 10001"/>
              <a:gd name="connsiteY3" fmla="*/ 0 h 21034"/>
              <a:gd name="connsiteX4" fmla="*/ 9226 w 10001"/>
              <a:gd name="connsiteY4" fmla="*/ 184 h 2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" h="21034">
                <a:moveTo>
                  <a:pt x="0" y="18177"/>
                </a:moveTo>
                <a:lnTo>
                  <a:pt x="0" y="21034"/>
                </a:lnTo>
                <a:lnTo>
                  <a:pt x="10000" y="21034"/>
                </a:lnTo>
                <a:cubicBezTo>
                  <a:pt x="10005" y="12306"/>
                  <a:pt x="9995" y="8728"/>
                  <a:pt x="10000" y="0"/>
                </a:cubicBezTo>
                <a:cubicBezTo>
                  <a:pt x="9722" y="0"/>
                  <a:pt x="9504" y="184"/>
                  <a:pt x="9226" y="18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" name="Group 243"/>
          <p:cNvGrpSpPr>
            <a:grpSpLocks/>
          </p:cNvGrpSpPr>
          <p:nvPr/>
        </p:nvGrpSpPr>
        <p:grpSpPr bwMode="auto">
          <a:xfrm>
            <a:off x="3346450" y="2973388"/>
            <a:ext cx="2514600" cy="1828800"/>
            <a:chOff x="2108" y="1873"/>
            <a:chExt cx="1584" cy="1152"/>
          </a:xfrm>
        </p:grpSpPr>
        <p:sp>
          <p:nvSpPr>
            <p:cNvPr id="16422" name="Rectangle 130"/>
            <p:cNvSpPr>
              <a:spLocks noChangeArrowheads="1"/>
            </p:cNvSpPr>
            <p:nvPr/>
          </p:nvSpPr>
          <p:spPr bwMode="auto">
            <a:xfrm>
              <a:off x="3308" y="2353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3" name="Rectangle 131"/>
            <p:cNvSpPr>
              <a:spLocks noChangeArrowheads="1"/>
            </p:cNvSpPr>
            <p:nvPr/>
          </p:nvSpPr>
          <p:spPr bwMode="auto">
            <a:xfrm>
              <a:off x="2684" y="2257"/>
              <a:ext cx="528" cy="6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4" name="Line 132"/>
            <p:cNvSpPr>
              <a:spLocks noChangeShapeType="1"/>
            </p:cNvSpPr>
            <p:nvPr/>
          </p:nvSpPr>
          <p:spPr bwMode="auto">
            <a:xfrm>
              <a:off x="2684" y="230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5" name="Line 133"/>
            <p:cNvSpPr>
              <a:spLocks noChangeShapeType="1"/>
            </p:cNvSpPr>
            <p:nvPr/>
          </p:nvSpPr>
          <p:spPr bwMode="auto">
            <a:xfrm>
              <a:off x="2684" y="235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6" name="Line 134"/>
            <p:cNvSpPr>
              <a:spLocks noChangeShapeType="1"/>
            </p:cNvSpPr>
            <p:nvPr/>
          </p:nvSpPr>
          <p:spPr bwMode="auto">
            <a:xfrm>
              <a:off x="2684" y="24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7" name="Line 135"/>
            <p:cNvSpPr>
              <a:spLocks noChangeShapeType="1"/>
            </p:cNvSpPr>
            <p:nvPr/>
          </p:nvSpPr>
          <p:spPr bwMode="auto">
            <a:xfrm>
              <a:off x="2684" y="244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8" name="Line 136"/>
            <p:cNvSpPr>
              <a:spLocks noChangeShapeType="1"/>
            </p:cNvSpPr>
            <p:nvPr/>
          </p:nvSpPr>
          <p:spPr bwMode="auto">
            <a:xfrm>
              <a:off x="2684" y="249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9" name="Line 137"/>
            <p:cNvSpPr>
              <a:spLocks noChangeShapeType="1"/>
            </p:cNvSpPr>
            <p:nvPr/>
          </p:nvSpPr>
          <p:spPr bwMode="auto">
            <a:xfrm>
              <a:off x="2684" y="25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0" name="Line 138"/>
            <p:cNvSpPr>
              <a:spLocks noChangeShapeType="1"/>
            </p:cNvSpPr>
            <p:nvPr/>
          </p:nvSpPr>
          <p:spPr bwMode="auto">
            <a:xfrm>
              <a:off x="2684" y="259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1" name="Line 139"/>
            <p:cNvSpPr>
              <a:spLocks noChangeShapeType="1"/>
            </p:cNvSpPr>
            <p:nvPr/>
          </p:nvSpPr>
          <p:spPr bwMode="auto">
            <a:xfrm>
              <a:off x="2684" y="26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2" name="Line 140"/>
            <p:cNvSpPr>
              <a:spLocks noChangeShapeType="1"/>
            </p:cNvSpPr>
            <p:nvPr/>
          </p:nvSpPr>
          <p:spPr bwMode="auto">
            <a:xfrm>
              <a:off x="2684" y="26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3" name="Line 141"/>
            <p:cNvSpPr>
              <a:spLocks noChangeShapeType="1"/>
            </p:cNvSpPr>
            <p:nvPr/>
          </p:nvSpPr>
          <p:spPr bwMode="auto">
            <a:xfrm>
              <a:off x="2684" y="273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4" name="Line 142"/>
            <p:cNvSpPr>
              <a:spLocks noChangeShapeType="1"/>
            </p:cNvSpPr>
            <p:nvPr/>
          </p:nvSpPr>
          <p:spPr bwMode="auto">
            <a:xfrm>
              <a:off x="2684" y="278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5" name="Line 143"/>
            <p:cNvSpPr>
              <a:spLocks noChangeShapeType="1"/>
            </p:cNvSpPr>
            <p:nvPr/>
          </p:nvSpPr>
          <p:spPr bwMode="auto">
            <a:xfrm>
              <a:off x="2684" y="283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6" name="Line 144"/>
            <p:cNvSpPr>
              <a:spLocks noChangeShapeType="1"/>
            </p:cNvSpPr>
            <p:nvPr/>
          </p:nvSpPr>
          <p:spPr bwMode="auto">
            <a:xfrm>
              <a:off x="2780" y="2257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7" name="Line 145"/>
            <p:cNvSpPr>
              <a:spLocks noChangeShapeType="1"/>
            </p:cNvSpPr>
            <p:nvPr/>
          </p:nvSpPr>
          <p:spPr bwMode="auto">
            <a:xfrm>
              <a:off x="2876" y="2257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8" name="Rectangle 146"/>
            <p:cNvSpPr>
              <a:spLocks noChangeArrowheads="1"/>
            </p:cNvSpPr>
            <p:nvPr/>
          </p:nvSpPr>
          <p:spPr bwMode="auto">
            <a:xfrm>
              <a:off x="2780" y="2401"/>
              <a:ext cx="96" cy="3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9" name="Rectangle 182"/>
            <p:cNvSpPr>
              <a:spLocks noChangeArrowheads="1"/>
            </p:cNvSpPr>
            <p:nvPr/>
          </p:nvSpPr>
          <p:spPr bwMode="auto">
            <a:xfrm>
              <a:off x="2300" y="1873"/>
              <a:ext cx="672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20</a:t>
              </a:r>
            </a:p>
          </p:txBody>
        </p:sp>
        <p:sp>
          <p:nvSpPr>
            <p:cNvPr id="16440" name="Rectangle 184"/>
            <p:cNvSpPr>
              <a:spLocks noChangeArrowheads="1"/>
            </p:cNvSpPr>
            <p:nvPr/>
          </p:nvSpPr>
          <p:spPr bwMode="auto">
            <a:xfrm>
              <a:off x="2972" y="1873"/>
              <a:ext cx="432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12</a:t>
              </a:r>
            </a:p>
          </p:txBody>
        </p:sp>
        <p:sp>
          <p:nvSpPr>
            <p:cNvPr id="16441" name="Line 185"/>
            <p:cNvSpPr>
              <a:spLocks noChangeShapeType="1"/>
            </p:cNvSpPr>
            <p:nvPr/>
          </p:nvSpPr>
          <p:spPr bwMode="auto">
            <a:xfrm>
              <a:off x="3157" y="2385"/>
              <a:ext cx="22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2" name="Line 186"/>
            <p:cNvSpPr>
              <a:spLocks noChangeShapeType="1"/>
            </p:cNvSpPr>
            <p:nvPr/>
          </p:nvSpPr>
          <p:spPr bwMode="auto">
            <a:xfrm>
              <a:off x="3171" y="229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3" name="Line 187"/>
            <p:cNvSpPr>
              <a:spLocks noChangeShapeType="1"/>
            </p:cNvSpPr>
            <p:nvPr/>
          </p:nvSpPr>
          <p:spPr bwMode="auto">
            <a:xfrm>
              <a:off x="3171" y="233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4" name="Line 188"/>
            <p:cNvSpPr>
              <a:spLocks noChangeShapeType="1"/>
            </p:cNvSpPr>
            <p:nvPr/>
          </p:nvSpPr>
          <p:spPr bwMode="auto">
            <a:xfrm>
              <a:off x="3171" y="275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5" name="Line 189"/>
            <p:cNvSpPr>
              <a:spLocks noChangeShapeType="1"/>
            </p:cNvSpPr>
            <p:nvPr/>
          </p:nvSpPr>
          <p:spPr bwMode="auto">
            <a:xfrm>
              <a:off x="3171" y="28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6" name="Freeform 190"/>
            <p:cNvSpPr>
              <a:spLocks/>
            </p:cNvSpPr>
            <p:nvPr/>
          </p:nvSpPr>
          <p:spPr bwMode="auto">
            <a:xfrm>
              <a:off x="3157" y="2065"/>
              <a:ext cx="360" cy="329"/>
            </a:xfrm>
            <a:custGeom>
              <a:avLst/>
              <a:gdLst>
                <a:gd name="T0" fmla="*/ 0 w 753"/>
                <a:gd name="T1" fmla="*/ 0 h 329"/>
                <a:gd name="T2" fmla="*/ 0 w 753"/>
                <a:gd name="T3" fmla="*/ 94 h 329"/>
                <a:gd name="T4" fmla="*/ 0 w 753"/>
                <a:gd name="T5" fmla="*/ 132 h 329"/>
                <a:gd name="T6" fmla="*/ 0 w 753"/>
                <a:gd name="T7" fmla="*/ 115 h 329"/>
                <a:gd name="T8" fmla="*/ 0 w 753"/>
                <a:gd name="T9" fmla="*/ 173 h 329"/>
                <a:gd name="T10" fmla="*/ 0 w 753"/>
                <a:gd name="T11" fmla="*/ 329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3"/>
                <a:gd name="T19" fmla="*/ 0 h 329"/>
                <a:gd name="T20" fmla="*/ 753 w 753"/>
                <a:gd name="T21" fmla="*/ 329 h 3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3" h="329">
                  <a:moveTo>
                    <a:pt x="16" y="0"/>
                  </a:moveTo>
                  <a:cubicBezTo>
                    <a:pt x="0" y="39"/>
                    <a:pt x="27" y="72"/>
                    <a:pt x="64" y="94"/>
                  </a:cubicBezTo>
                  <a:cubicBezTo>
                    <a:pt x="101" y="116"/>
                    <a:pt x="153" y="128"/>
                    <a:pt x="238" y="132"/>
                  </a:cubicBezTo>
                  <a:cubicBezTo>
                    <a:pt x="323" y="136"/>
                    <a:pt x="495" y="108"/>
                    <a:pt x="576" y="115"/>
                  </a:cubicBezTo>
                  <a:cubicBezTo>
                    <a:pt x="657" y="122"/>
                    <a:pt x="695" y="137"/>
                    <a:pt x="724" y="173"/>
                  </a:cubicBezTo>
                  <a:cubicBezTo>
                    <a:pt x="753" y="209"/>
                    <a:pt x="743" y="297"/>
                    <a:pt x="748" y="329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7" name="Line 191"/>
            <p:cNvSpPr>
              <a:spLocks noChangeShapeType="1"/>
            </p:cNvSpPr>
            <p:nvPr/>
          </p:nvSpPr>
          <p:spPr bwMode="auto">
            <a:xfrm>
              <a:off x="3452" y="23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8" name="Freeform 192"/>
            <p:cNvSpPr>
              <a:spLocks/>
            </p:cNvSpPr>
            <p:nvPr/>
          </p:nvSpPr>
          <p:spPr bwMode="auto">
            <a:xfrm>
              <a:off x="3404" y="2497"/>
              <a:ext cx="288" cy="217"/>
            </a:xfrm>
            <a:custGeom>
              <a:avLst/>
              <a:gdLst>
                <a:gd name="T0" fmla="*/ 0 w 288"/>
                <a:gd name="T1" fmla="*/ 0 h 192"/>
                <a:gd name="T2" fmla="*/ 0 w 288"/>
                <a:gd name="T3" fmla="*/ 3623 h 192"/>
                <a:gd name="T4" fmla="*/ 288 w 288"/>
                <a:gd name="T5" fmla="*/ 3623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9" name="Rectangle 200"/>
            <p:cNvSpPr>
              <a:spLocks noChangeArrowheads="1"/>
            </p:cNvSpPr>
            <p:nvPr/>
          </p:nvSpPr>
          <p:spPr bwMode="auto">
            <a:xfrm>
              <a:off x="2108" y="2161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000">
                  <a:latin typeface="+mj-lt"/>
                </a:rPr>
                <a:t>PTBL</a:t>
              </a:r>
            </a:p>
          </p:txBody>
        </p:sp>
        <p:sp>
          <p:nvSpPr>
            <p:cNvPr id="16450" name="Line 201"/>
            <p:cNvSpPr>
              <a:spLocks noChangeShapeType="1"/>
            </p:cNvSpPr>
            <p:nvPr/>
          </p:nvSpPr>
          <p:spPr bwMode="auto">
            <a:xfrm>
              <a:off x="2396" y="21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1" name="Line 202"/>
            <p:cNvSpPr>
              <a:spLocks noChangeShapeType="1"/>
            </p:cNvSpPr>
            <p:nvPr/>
          </p:nvSpPr>
          <p:spPr bwMode="auto">
            <a:xfrm>
              <a:off x="2444" y="2065"/>
              <a:ext cx="0" cy="14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2" name="Freeform 203"/>
            <p:cNvSpPr>
              <a:spLocks/>
            </p:cNvSpPr>
            <p:nvPr/>
          </p:nvSpPr>
          <p:spPr bwMode="auto">
            <a:xfrm>
              <a:off x="2308" y="2273"/>
              <a:ext cx="384" cy="96"/>
            </a:xfrm>
            <a:custGeom>
              <a:avLst/>
              <a:gdLst>
                <a:gd name="T0" fmla="*/ 0 w 288"/>
                <a:gd name="T1" fmla="*/ 0 h 192"/>
                <a:gd name="T2" fmla="*/ 0 w 288"/>
                <a:gd name="T3" fmla="*/ 1 h 192"/>
                <a:gd name="T4" fmla="*/ 287365 w 288"/>
                <a:gd name="T5" fmla="*/ 1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3" name="Line 204"/>
            <p:cNvSpPr>
              <a:spLocks noChangeShapeType="1"/>
            </p:cNvSpPr>
            <p:nvPr/>
          </p:nvSpPr>
          <p:spPr bwMode="auto">
            <a:xfrm>
              <a:off x="3172" y="28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4" name="Text Box 240"/>
            <p:cNvSpPr txBox="1">
              <a:spLocks noChangeArrowheads="1"/>
            </p:cNvSpPr>
            <p:nvPr/>
          </p:nvSpPr>
          <p:spPr bwMode="auto">
            <a:xfrm>
              <a:off x="2630" y="2870"/>
              <a:ext cx="5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dirty="0">
                  <a:solidFill>
                    <a:srgbClr val="FF3300"/>
                  </a:solidFill>
                  <a:latin typeface="+mj-lt"/>
                </a:rPr>
                <a:t>D   R    PPN</a:t>
              </a:r>
            </a:p>
          </p:txBody>
        </p:sp>
      </p:grpSp>
      <p:grpSp>
        <p:nvGrpSpPr>
          <p:cNvPr id="5" name="Group 244"/>
          <p:cNvGrpSpPr>
            <a:grpSpLocks/>
          </p:cNvGrpSpPr>
          <p:nvPr/>
        </p:nvGrpSpPr>
        <p:grpSpPr bwMode="auto">
          <a:xfrm>
            <a:off x="381000" y="2973388"/>
            <a:ext cx="2373313" cy="2305050"/>
            <a:chOff x="240" y="1873"/>
            <a:chExt cx="1495" cy="1452"/>
          </a:xfrm>
        </p:grpSpPr>
        <p:sp>
          <p:nvSpPr>
            <p:cNvPr id="16399" name="Rectangle 209"/>
            <p:cNvSpPr>
              <a:spLocks noChangeArrowheads="1"/>
            </p:cNvSpPr>
            <p:nvPr/>
          </p:nvSpPr>
          <p:spPr bwMode="auto">
            <a:xfrm>
              <a:off x="624" y="1892"/>
              <a:ext cx="816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0" name="Line 210"/>
            <p:cNvSpPr>
              <a:spLocks noChangeShapeType="1"/>
            </p:cNvSpPr>
            <p:nvPr/>
          </p:nvSpPr>
          <p:spPr bwMode="auto">
            <a:xfrm>
              <a:off x="1152" y="18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1" name="AutoShape 211"/>
            <p:cNvSpPr>
              <a:spLocks/>
            </p:cNvSpPr>
            <p:nvPr/>
          </p:nvSpPr>
          <p:spPr bwMode="auto">
            <a:xfrm rot="5400000">
              <a:off x="864" y="1940"/>
              <a:ext cx="48" cy="528"/>
            </a:xfrm>
            <a:prstGeom prst="righ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2" name="Freeform 212"/>
            <p:cNvSpPr>
              <a:spLocks/>
            </p:cNvSpPr>
            <p:nvPr/>
          </p:nvSpPr>
          <p:spPr bwMode="auto">
            <a:xfrm>
              <a:off x="854" y="2276"/>
              <a:ext cx="106" cy="812"/>
            </a:xfrm>
            <a:custGeom>
              <a:avLst/>
              <a:gdLst>
                <a:gd name="T0" fmla="*/ 0 w 912"/>
                <a:gd name="T1" fmla="*/ 0 h 960"/>
                <a:gd name="T2" fmla="*/ 0 w 912"/>
                <a:gd name="T3" fmla="*/ 18 h 960"/>
                <a:gd name="T4" fmla="*/ 0 w 912"/>
                <a:gd name="T5" fmla="*/ 18 h 960"/>
                <a:gd name="T6" fmla="*/ 0 60000 65536"/>
                <a:gd name="T7" fmla="*/ 0 60000 65536"/>
                <a:gd name="T8" fmla="*/ 0 60000 65536"/>
                <a:gd name="T9" fmla="*/ 0 w 912"/>
                <a:gd name="T10" fmla="*/ 0 h 960"/>
                <a:gd name="T11" fmla="*/ 912 w 912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960">
                  <a:moveTo>
                    <a:pt x="0" y="0"/>
                  </a:moveTo>
                  <a:lnTo>
                    <a:pt x="0" y="960"/>
                  </a:lnTo>
                  <a:lnTo>
                    <a:pt x="912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3" name="Text Box 213"/>
            <p:cNvSpPr txBox="1">
              <a:spLocks noChangeArrowheads="1"/>
            </p:cNvSpPr>
            <p:nvPr/>
          </p:nvSpPr>
          <p:spPr bwMode="auto">
            <a:xfrm>
              <a:off x="240" y="2325"/>
              <a:ext cx="63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j-lt"/>
                </a:rPr>
                <a:t>virtual</a:t>
              </a:r>
              <a:br>
                <a:rPr lang="en-US" sz="1600" dirty="0">
                  <a:latin typeface="+mj-lt"/>
                </a:rPr>
              </a:br>
              <a:r>
                <a:rPr lang="en-US" sz="1600" dirty="0">
                  <a:latin typeface="+mj-lt"/>
                </a:rPr>
                <a:t>page</a:t>
              </a:r>
              <a:br>
                <a:rPr lang="en-US" sz="1600" dirty="0">
                  <a:latin typeface="+mj-lt"/>
                </a:rPr>
              </a:br>
              <a:r>
                <a:rPr lang="en-US" sz="1600" dirty="0">
                  <a:latin typeface="+mj-lt"/>
                </a:rPr>
                <a:t>number</a:t>
              </a:r>
            </a:p>
          </p:txBody>
        </p:sp>
        <p:sp>
          <p:nvSpPr>
            <p:cNvPr id="16404" name="Rectangle 214"/>
            <p:cNvSpPr>
              <a:spLocks noChangeArrowheads="1"/>
            </p:cNvSpPr>
            <p:nvPr/>
          </p:nvSpPr>
          <p:spPr bwMode="auto">
            <a:xfrm>
              <a:off x="1056" y="2845"/>
              <a:ext cx="336" cy="4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5" name="Line 215"/>
            <p:cNvSpPr>
              <a:spLocks noChangeShapeType="1"/>
            </p:cNvSpPr>
            <p:nvPr/>
          </p:nvSpPr>
          <p:spPr bwMode="auto">
            <a:xfrm>
              <a:off x="1056" y="289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6" name="Line 216"/>
            <p:cNvSpPr>
              <a:spLocks noChangeShapeType="1"/>
            </p:cNvSpPr>
            <p:nvPr/>
          </p:nvSpPr>
          <p:spPr bwMode="auto">
            <a:xfrm>
              <a:off x="1056" y="29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7" name="Line 217"/>
            <p:cNvSpPr>
              <a:spLocks noChangeShapeType="1"/>
            </p:cNvSpPr>
            <p:nvPr/>
          </p:nvSpPr>
          <p:spPr bwMode="auto">
            <a:xfrm>
              <a:off x="1056" y="298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8" name="Line 218"/>
            <p:cNvSpPr>
              <a:spLocks noChangeShapeType="1"/>
            </p:cNvSpPr>
            <p:nvPr/>
          </p:nvSpPr>
          <p:spPr bwMode="auto">
            <a:xfrm>
              <a:off x="1056" y="303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9" name="Line 219"/>
            <p:cNvSpPr>
              <a:spLocks noChangeShapeType="1"/>
            </p:cNvSpPr>
            <p:nvPr/>
          </p:nvSpPr>
          <p:spPr bwMode="auto">
            <a:xfrm>
              <a:off x="1056" y="30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0" name="Line 220"/>
            <p:cNvSpPr>
              <a:spLocks noChangeShapeType="1"/>
            </p:cNvSpPr>
            <p:nvPr/>
          </p:nvSpPr>
          <p:spPr bwMode="auto">
            <a:xfrm>
              <a:off x="1056" y="313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1" name="Line 221"/>
            <p:cNvSpPr>
              <a:spLocks noChangeShapeType="1"/>
            </p:cNvSpPr>
            <p:nvPr/>
          </p:nvSpPr>
          <p:spPr bwMode="auto">
            <a:xfrm>
              <a:off x="1056" y="31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2" name="Line 222"/>
            <p:cNvSpPr>
              <a:spLocks noChangeShapeType="1"/>
            </p:cNvSpPr>
            <p:nvPr/>
          </p:nvSpPr>
          <p:spPr bwMode="auto">
            <a:xfrm>
              <a:off x="1056" y="322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3" name="Line 223"/>
            <p:cNvSpPr>
              <a:spLocks noChangeShapeType="1"/>
            </p:cNvSpPr>
            <p:nvPr/>
          </p:nvSpPr>
          <p:spPr bwMode="auto">
            <a:xfrm>
              <a:off x="1056" y="327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4" name="Line 224"/>
            <p:cNvSpPr>
              <a:spLocks noChangeShapeType="1"/>
            </p:cNvSpPr>
            <p:nvPr/>
          </p:nvSpPr>
          <p:spPr bwMode="auto">
            <a:xfrm>
              <a:off x="1200" y="2845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5" name="Rectangle 229"/>
            <p:cNvSpPr>
              <a:spLocks noChangeArrowheads="1"/>
            </p:cNvSpPr>
            <p:nvPr/>
          </p:nvSpPr>
          <p:spPr bwMode="auto">
            <a:xfrm>
              <a:off x="703" y="1873"/>
              <a:ext cx="3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20</a:t>
              </a:r>
            </a:p>
          </p:txBody>
        </p:sp>
        <p:sp>
          <p:nvSpPr>
            <p:cNvPr id="16416" name="Rectangle 230"/>
            <p:cNvSpPr>
              <a:spLocks noChangeArrowheads="1"/>
            </p:cNvSpPr>
            <p:nvPr/>
          </p:nvSpPr>
          <p:spPr bwMode="auto">
            <a:xfrm>
              <a:off x="1152" y="1873"/>
              <a:ext cx="3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12</a:t>
              </a:r>
            </a:p>
          </p:txBody>
        </p:sp>
        <p:sp>
          <p:nvSpPr>
            <p:cNvPr id="16417" name="Rectangle 233"/>
            <p:cNvSpPr>
              <a:spLocks noChangeArrowheads="1"/>
            </p:cNvSpPr>
            <p:nvPr/>
          </p:nvSpPr>
          <p:spPr bwMode="auto">
            <a:xfrm>
              <a:off x="1495" y="3024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8" name="Freeform 234"/>
            <p:cNvSpPr>
              <a:spLocks/>
            </p:cNvSpPr>
            <p:nvPr/>
          </p:nvSpPr>
          <p:spPr bwMode="auto">
            <a:xfrm>
              <a:off x="1344" y="2084"/>
              <a:ext cx="360" cy="1004"/>
            </a:xfrm>
            <a:custGeom>
              <a:avLst/>
              <a:gdLst>
                <a:gd name="T0" fmla="*/ 0 w 753"/>
                <a:gd name="T1" fmla="*/ 0 h 329"/>
                <a:gd name="T2" fmla="*/ 0 w 753"/>
                <a:gd name="T3" fmla="*/ 2147483647 h 329"/>
                <a:gd name="T4" fmla="*/ 0 w 753"/>
                <a:gd name="T5" fmla="*/ 2147483647 h 329"/>
                <a:gd name="T6" fmla="*/ 0 w 753"/>
                <a:gd name="T7" fmla="*/ 2147483647 h 329"/>
                <a:gd name="T8" fmla="*/ 0 w 753"/>
                <a:gd name="T9" fmla="*/ 2147483647 h 329"/>
                <a:gd name="T10" fmla="*/ 0 w 753"/>
                <a:gd name="T11" fmla="*/ 2147483647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3"/>
                <a:gd name="T19" fmla="*/ 0 h 329"/>
                <a:gd name="T20" fmla="*/ 753 w 753"/>
                <a:gd name="T21" fmla="*/ 329 h 3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3" h="329">
                  <a:moveTo>
                    <a:pt x="16" y="0"/>
                  </a:moveTo>
                  <a:cubicBezTo>
                    <a:pt x="0" y="39"/>
                    <a:pt x="27" y="72"/>
                    <a:pt x="64" y="94"/>
                  </a:cubicBezTo>
                  <a:cubicBezTo>
                    <a:pt x="101" y="116"/>
                    <a:pt x="153" y="128"/>
                    <a:pt x="238" y="132"/>
                  </a:cubicBezTo>
                  <a:cubicBezTo>
                    <a:pt x="323" y="136"/>
                    <a:pt x="495" y="108"/>
                    <a:pt x="576" y="115"/>
                  </a:cubicBezTo>
                  <a:cubicBezTo>
                    <a:pt x="657" y="122"/>
                    <a:pt x="695" y="137"/>
                    <a:pt x="724" y="173"/>
                  </a:cubicBezTo>
                  <a:cubicBezTo>
                    <a:pt x="753" y="209"/>
                    <a:pt x="743" y="297"/>
                    <a:pt x="748" y="329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9" name="Line 236"/>
            <p:cNvSpPr>
              <a:spLocks noChangeShapeType="1"/>
            </p:cNvSpPr>
            <p:nvPr/>
          </p:nvSpPr>
          <p:spPr bwMode="auto">
            <a:xfrm>
              <a:off x="1638" y="30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0" name="Line 237"/>
            <p:cNvSpPr>
              <a:spLocks noChangeShapeType="1"/>
            </p:cNvSpPr>
            <p:nvPr/>
          </p:nvSpPr>
          <p:spPr bwMode="auto">
            <a:xfrm>
              <a:off x="1296" y="3065"/>
              <a:ext cx="2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1" name="AutoShape 241"/>
            <p:cNvSpPr>
              <a:spLocks/>
            </p:cNvSpPr>
            <p:nvPr/>
          </p:nvSpPr>
          <p:spPr bwMode="auto">
            <a:xfrm>
              <a:off x="960" y="2950"/>
              <a:ext cx="48" cy="271"/>
            </a:xfrm>
            <a:prstGeom prst="leftBrace">
              <a:avLst>
                <a:gd name="adj1" fmla="val 5797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63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MMU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26900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397" grpId="0" animBg="1"/>
      <p:bldP spid="908399" grpId="0"/>
      <p:bldP spid="9083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Putting it All Together: MMU with TLB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0" y="1111250"/>
            <a:ext cx="464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+mj-lt"/>
              </a:rPr>
              <a:t>    Suppose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virtual memory of 2</a:t>
            </a:r>
            <a:r>
              <a:rPr lang="en-US" sz="2000" baseline="30000" dirty="0">
                <a:latin typeface="+mj-lt"/>
              </a:rPr>
              <a:t>32</a:t>
            </a:r>
            <a:r>
              <a:rPr lang="en-US" sz="2000" dirty="0">
                <a:latin typeface="+mj-lt"/>
              </a:rPr>
              <a:t> bytes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physical memory of 2</a:t>
            </a:r>
            <a:r>
              <a:rPr lang="en-US" sz="2000" baseline="30000" dirty="0">
                <a:latin typeface="+mj-lt"/>
              </a:rPr>
              <a:t>24</a:t>
            </a:r>
            <a:r>
              <a:rPr lang="en-US" sz="2000" dirty="0">
                <a:latin typeface="+mj-lt"/>
              </a:rPr>
              <a:t> bytes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page size is 2</a:t>
            </a:r>
            <a:r>
              <a:rPr lang="en-US" sz="2000" baseline="30000" dirty="0">
                <a:latin typeface="+mj-lt"/>
              </a:rPr>
              <a:t>10</a:t>
            </a:r>
            <a:r>
              <a:rPr lang="en-US" sz="2000" dirty="0">
                <a:latin typeface="+mj-lt"/>
              </a:rPr>
              <a:t> (1 K) bytes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4-entry fully associative TLB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[p = 10, v = 22, m = 14]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572000" y="1143000"/>
            <a:ext cx="43434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>
                <a:latin typeface="+mj-lt"/>
              </a:rPr>
              <a:t>How many pages can reside in physical memory at one time?</a:t>
            </a: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>
                <a:latin typeface="+mj-lt"/>
              </a:rPr>
              <a:t>How many entries are there in the page table?</a:t>
            </a: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>
                <a:latin typeface="+mj-lt"/>
              </a:rPr>
              <a:t>How many bits per entry in the page table?  </a:t>
            </a:r>
            <a:r>
              <a:rPr lang="en-US" sz="1600" dirty="0">
                <a:latin typeface="+mj-lt"/>
              </a:rPr>
              <a:t>(Assume each entry has PPN, resident bit, dirty bit)</a:t>
            </a: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>
                <a:latin typeface="+mj-lt"/>
              </a:rPr>
              <a:t>How many pages does the page table </a:t>
            </a:r>
            <a:r>
              <a:rPr lang="en-US" dirty="0" err="1">
                <a:latin typeface="+mj-lt"/>
              </a:rPr>
              <a:t>occpy</a:t>
            </a:r>
            <a:r>
              <a:rPr lang="en-US" dirty="0">
                <a:latin typeface="+mj-lt"/>
              </a:rPr>
              <a:t>? </a:t>
            </a: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>
                <a:latin typeface="+mj-lt"/>
              </a:rPr>
              <a:t>What</a:t>
            </a:r>
            <a:r>
              <a:rPr lang="en-US" altLang="ja-JP" dirty="0">
                <a:latin typeface="+mj-lt"/>
              </a:rPr>
              <a:t> fraction of virtual memory can be resident?</a:t>
            </a:r>
          </a:p>
          <a:p>
            <a:pPr marL="457200" indent="-457200" eaLnBrk="0" hangingPunct="0">
              <a:buFontTx/>
              <a:buAutoNum type="arabicPeriod" startAt="6"/>
              <a:defRPr/>
            </a:pPr>
            <a:r>
              <a:rPr lang="en-US" dirty="0">
                <a:latin typeface="+mj-lt"/>
              </a:rPr>
              <a:t>What is the physical address for virtual address 0x1804? What components are involved in the translation?</a:t>
            </a:r>
          </a:p>
          <a:p>
            <a:pPr marL="457200" indent="-457200" eaLnBrk="0" hangingPunct="0">
              <a:buFontTx/>
              <a:buAutoNum type="arabicPeriod" startAt="6"/>
              <a:defRPr/>
            </a:pPr>
            <a:r>
              <a:rPr lang="en-US" dirty="0">
                <a:latin typeface="+mj-lt"/>
              </a:rPr>
              <a:t>Same for 0x1080</a:t>
            </a:r>
          </a:p>
          <a:p>
            <a:pPr marL="457200" indent="-457200" eaLnBrk="0" hangingPunct="0">
              <a:buFontTx/>
              <a:buAutoNum type="arabicPeriod" startAt="6"/>
              <a:defRPr/>
            </a:pPr>
            <a:r>
              <a:rPr lang="en-US" dirty="0">
                <a:latin typeface="+mj-lt"/>
              </a:rPr>
              <a:t>Same for 0x0FC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3402013" y="3298825"/>
            <a:ext cx="1049337" cy="30464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Lucida Sans Typewriter" charset="0"/>
                <a:cs typeface="Lucida Sans Typewriter" charset="0"/>
              </a:rPr>
              <a:t>R D PPN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-------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0 0  7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1 1  9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1 0  0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0 0  5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1 0  5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0 0  3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1 1  2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1 0  4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1 0  1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  …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43302" y="1409892"/>
            <a:ext cx="519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14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34200" y="1981200"/>
            <a:ext cx="53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22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29600" y="2755900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16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705600" y="3276600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23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bytes = 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13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pages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467600" y="3886200"/>
            <a:ext cx="704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1/2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8</a:t>
            </a:r>
          </a:p>
        </p:txBody>
      </p:sp>
      <p:sp>
        <p:nvSpPr>
          <p:cNvPr id="45066" name="Text Box 5"/>
          <p:cNvSpPr txBox="1">
            <a:spLocks noChangeArrowheads="1"/>
          </p:cNvSpPr>
          <p:nvPr/>
        </p:nvSpPr>
        <p:spPr bwMode="auto">
          <a:xfrm>
            <a:off x="344488" y="4144963"/>
            <a:ext cx="1792287" cy="15700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Lucida Sans Typewriter" charset="0"/>
                <a:cs typeface="Lucida Sans Typewriter" charset="0"/>
              </a:rPr>
              <a:t>VPN | R D PPN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----+--------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0  | 0 0  3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6  | 1 1  2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1  | 1 1  9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3  | 0 0  5</a:t>
            </a: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048000" y="2936875"/>
            <a:ext cx="1752600" cy="344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Page Map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304800" y="3470275"/>
            <a:ext cx="1752600" cy="344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TLB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81000" y="3803650"/>
            <a:ext cx="609600" cy="31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Tag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990600" y="3803650"/>
            <a:ext cx="1143000" cy="31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Data</a:t>
            </a:r>
          </a:p>
        </p:txBody>
      </p:sp>
      <p:sp>
        <p:nvSpPr>
          <p:cNvPr id="45071" name="Text Box 5"/>
          <p:cNvSpPr txBox="1">
            <a:spLocks noChangeArrowheads="1"/>
          </p:cNvSpPr>
          <p:nvPr/>
        </p:nvSpPr>
        <p:spPr bwMode="auto">
          <a:xfrm>
            <a:off x="2792413" y="3305175"/>
            <a:ext cx="560387" cy="280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Lucida Sans Typewriter" charset="0"/>
                <a:cs typeface="Lucida Sans Typewriter" charset="0"/>
              </a:rPr>
              <a:t>VPN</a:t>
            </a:r>
          </a:p>
          <a:p>
            <a:endParaRPr lang="en-US" sz="1600">
              <a:latin typeface="Lucida Sans Typewriter" charset="0"/>
              <a:cs typeface="Lucida Sans Typewriter" charset="0"/>
            </a:endParaRP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0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1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2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3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4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5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6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7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8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53200" y="4953000"/>
            <a:ext cx="1855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[VPN=6] 0x804</a:t>
            </a:r>
            <a:endParaRPr lang="en-US" baseline="30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010400" y="5181600"/>
            <a:ext cx="1998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[VPN=4] 0x1480</a:t>
            </a:r>
            <a:endParaRPr lang="en-US" baseline="30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858000" y="5497513"/>
            <a:ext cx="2287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[VPN=0] page fault</a:t>
            </a:r>
            <a:endParaRPr lang="en-US" baseline="300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6" grpId="0"/>
      <p:bldP spid="7" grpId="0"/>
      <p:bldP spid="8" grpId="0"/>
      <p:bldP spid="9" grpId="0"/>
      <p:bldP spid="10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68"/>
          <p:cNvSpPr>
            <a:spLocks noChangeArrowheads="1"/>
          </p:cNvSpPr>
          <p:nvPr/>
        </p:nvSpPr>
        <p:spPr bwMode="auto">
          <a:xfrm>
            <a:off x="3335338" y="2130425"/>
            <a:ext cx="306387" cy="12017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28674" name="Rectangle 164"/>
          <p:cNvSpPr>
            <a:spLocks noChangeArrowheads="1"/>
          </p:cNvSpPr>
          <p:nvPr/>
        </p:nvSpPr>
        <p:spPr bwMode="auto">
          <a:xfrm>
            <a:off x="5426075" y="2130425"/>
            <a:ext cx="309563" cy="12001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Contexts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+mj-lt"/>
              </a:rPr>
              <a:t>A </a:t>
            </a:r>
            <a:r>
              <a:rPr lang="en-US" sz="2000" i="1" u="sng" dirty="0">
                <a:solidFill>
                  <a:srgbClr val="CC0000"/>
                </a:solidFill>
                <a:latin typeface="+mj-lt"/>
              </a:rPr>
              <a:t>context</a:t>
            </a:r>
            <a:r>
              <a:rPr lang="en-US" sz="2000" dirty="0">
                <a:latin typeface="+mj-lt"/>
              </a:rPr>
              <a:t> is a mapping of VIRTUAL to PHYSICAL locations, as dictated by contents of the page map: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3332163" y="2112963"/>
            <a:ext cx="314325" cy="1235075"/>
            <a:chOff x="967" y="1279"/>
            <a:chExt cx="292" cy="1147"/>
          </a:xfrm>
        </p:grpSpPr>
        <p:grpSp>
          <p:nvGrpSpPr>
            <p:cNvPr id="47255" name="Group 6"/>
            <p:cNvGrpSpPr>
              <a:grpSpLocks/>
            </p:cNvGrpSpPr>
            <p:nvPr/>
          </p:nvGrpSpPr>
          <p:grpSpPr bwMode="auto">
            <a:xfrm>
              <a:off x="967" y="1279"/>
              <a:ext cx="292" cy="1147"/>
              <a:chOff x="967" y="1279"/>
              <a:chExt cx="292" cy="1147"/>
            </a:xfrm>
          </p:grpSpPr>
          <p:sp>
            <p:nvSpPr>
              <p:cNvPr id="28828" name="Line 7"/>
              <p:cNvSpPr>
                <a:spLocks noChangeShapeType="1"/>
              </p:cNvSpPr>
              <p:nvPr/>
            </p:nvSpPr>
            <p:spPr bwMode="auto">
              <a:xfrm flipV="1">
                <a:off x="967" y="1279"/>
                <a:ext cx="1" cy="6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29" name="Line 8"/>
              <p:cNvSpPr>
                <a:spLocks noChangeShapeType="1"/>
              </p:cNvSpPr>
              <p:nvPr/>
            </p:nvSpPr>
            <p:spPr bwMode="auto">
              <a:xfrm>
                <a:off x="967" y="1279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0" name="Line 9"/>
              <p:cNvSpPr>
                <a:spLocks noChangeShapeType="1"/>
              </p:cNvSpPr>
              <p:nvPr/>
            </p:nvSpPr>
            <p:spPr bwMode="auto">
              <a:xfrm>
                <a:off x="1255" y="1279"/>
                <a:ext cx="0" cy="7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1" name="Arc 10"/>
              <p:cNvSpPr>
                <a:spLocks/>
              </p:cNvSpPr>
              <p:nvPr/>
            </p:nvSpPr>
            <p:spPr bwMode="auto">
              <a:xfrm>
                <a:off x="970" y="1928"/>
                <a:ext cx="145" cy="71"/>
              </a:xfrm>
              <a:custGeom>
                <a:avLst/>
                <a:gdLst>
                  <a:gd name="T0" fmla="*/ 0 w 21704"/>
                  <a:gd name="T1" fmla="*/ 0 h 21600"/>
                  <a:gd name="T2" fmla="*/ 0 w 21704"/>
                  <a:gd name="T3" fmla="*/ 0 h 21600"/>
                  <a:gd name="T4" fmla="*/ 0 w 2170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04"/>
                  <a:gd name="T10" fmla="*/ 0 h 21600"/>
                  <a:gd name="T11" fmla="*/ 21704 w 217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4" h="21600" fill="none" extrusionOk="0">
                    <a:moveTo>
                      <a:pt x="0" y="0"/>
                    </a:moveTo>
                    <a:cubicBezTo>
                      <a:pt x="35" y="0"/>
                      <a:pt x="70" y="-1"/>
                      <a:pt x="105" y="-1"/>
                    </a:cubicBezTo>
                    <a:cubicBezTo>
                      <a:pt x="11948" y="-1"/>
                      <a:pt x="21583" y="9537"/>
                      <a:pt x="21703" y="21380"/>
                    </a:cubicBezTo>
                  </a:path>
                  <a:path w="21704" h="21600" stroke="0" extrusionOk="0">
                    <a:moveTo>
                      <a:pt x="0" y="0"/>
                    </a:moveTo>
                    <a:cubicBezTo>
                      <a:pt x="35" y="0"/>
                      <a:pt x="70" y="-1"/>
                      <a:pt x="105" y="-1"/>
                    </a:cubicBezTo>
                    <a:cubicBezTo>
                      <a:pt x="11948" y="-1"/>
                      <a:pt x="21583" y="9537"/>
                      <a:pt x="21703" y="21380"/>
                    </a:cubicBezTo>
                    <a:lnTo>
                      <a:pt x="105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2" name="Arc 11"/>
              <p:cNvSpPr>
                <a:spLocks/>
              </p:cNvSpPr>
              <p:nvPr/>
            </p:nvSpPr>
            <p:spPr bwMode="auto">
              <a:xfrm>
                <a:off x="1114" y="1998"/>
                <a:ext cx="145" cy="72"/>
              </a:xfrm>
              <a:custGeom>
                <a:avLst/>
                <a:gdLst>
                  <a:gd name="T0" fmla="*/ 0 w 21600"/>
                  <a:gd name="T1" fmla="*/ 0 h 21817"/>
                  <a:gd name="T2" fmla="*/ 0 w 21600"/>
                  <a:gd name="T3" fmla="*/ 0 h 21817"/>
                  <a:gd name="T4" fmla="*/ 0 w 21600"/>
                  <a:gd name="T5" fmla="*/ 0 h 218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17"/>
                  <a:gd name="T11" fmla="*/ 21600 w 21600"/>
                  <a:gd name="T12" fmla="*/ 21817 h 218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17" fill="none" extrusionOk="0">
                    <a:moveTo>
                      <a:pt x="21462" y="21816"/>
                    </a:moveTo>
                    <a:cubicBezTo>
                      <a:pt x="9586" y="21740"/>
                      <a:pt x="0" y="12092"/>
                      <a:pt x="0" y="217"/>
                    </a:cubicBezTo>
                    <a:cubicBezTo>
                      <a:pt x="0" y="144"/>
                      <a:pt x="0" y="72"/>
                      <a:pt x="1" y="0"/>
                    </a:cubicBezTo>
                  </a:path>
                  <a:path w="21600" h="21817" stroke="0" extrusionOk="0">
                    <a:moveTo>
                      <a:pt x="21462" y="21816"/>
                    </a:moveTo>
                    <a:cubicBezTo>
                      <a:pt x="9586" y="21740"/>
                      <a:pt x="0" y="12092"/>
                      <a:pt x="0" y="217"/>
                    </a:cubicBezTo>
                    <a:cubicBezTo>
                      <a:pt x="0" y="144"/>
                      <a:pt x="0" y="72"/>
                      <a:pt x="1" y="0"/>
                    </a:cubicBezTo>
                    <a:lnTo>
                      <a:pt x="21600" y="217"/>
                    </a:lnTo>
                    <a:lnTo>
                      <a:pt x="21462" y="2181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3" name="Arc 12"/>
              <p:cNvSpPr>
                <a:spLocks/>
              </p:cNvSpPr>
              <p:nvPr/>
            </p:nvSpPr>
            <p:spPr bwMode="auto">
              <a:xfrm>
                <a:off x="970" y="1998"/>
                <a:ext cx="145" cy="72"/>
              </a:xfrm>
              <a:custGeom>
                <a:avLst/>
                <a:gdLst>
                  <a:gd name="T0" fmla="*/ 0 w 21704"/>
                  <a:gd name="T1" fmla="*/ 0 h 21600"/>
                  <a:gd name="T2" fmla="*/ 0 w 21704"/>
                  <a:gd name="T3" fmla="*/ 0 h 21600"/>
                  <a:gd name="T4" fmla="*/ 0 w 2170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04"/>
                  <a:gd name="T10" fmla="*/ 0 h 21600"/>
                  <a:gd name="T11" fmla="*/ 21704 w 217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4" h="21600" fill="none" extrusionOk="0">
                    <a:moveTo>
                      <a:pt x="0" y="0"/>
                    </a:moveTo>
                    <a:cubicBezTo>
                      <a:pt x="35" y="0"/>
                      <a:pt x="70" y="-1"/>
                      <a:pt x="105" y="-1"/>
                    </a:cubicBezTo>
                    <a:cubicBezTo>
                      <a:pt x="11948" y="-1"/>
                      <a:pt x="21582" y="9536"/>
                      <a:pt x="21703" y="21379"/>
                    </a:cubicBezTo>
                  </a:path>
                  <a:path w="21704" h="21600" stroke="0" extrusionOk="0">
                    <a:moveTo>
                      <a:pt x="0" y="0"/>
                    </a:moveTo>
                    <a:cubicBezTo>
                      <a:pt x="35" y="0"/>
                      <a:pt x="70" y="-1"/>
                      <a:pt x="105" y="-1"/>
                    </a:cubicBezTo>
                    <a:cubicBezTo>
                      <a:pt x="11948" y="-1"/>
                      <a:pt x="21582" y="9536"/>
                      <a:pt x="21703" y="21379"/>
                    </a:cubicBezTo>
                    <a:lnTo>
                      <a:pt x="105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4" name="Arc 13"/>
              <p:cNvSpPr>
                <a:spLocks/>
              </p:cNvSpPr>
              <p:nvPr/>
            </p:nvSpPr>
            <p:spPr bwMode="auto">
              <a:xfrm>
                <a:off x="1114" y="2071"/>
                <a:ext cx="145" cy="71"/>
              </a:xfrm>
              <a:custGeom>
                <a:avLst/>
                <a:gdLst>
                  <a:gd name="T0" fmla="*/ 0 w 21600"/>
                  <a:gd name="T1" fmla="*/ 0 h 21818"/>
                  <a:gd name="T2" fmla="*/ 0 w 21600"/>
                  <a:gd name="T3" fmla="*/ 0 h 21818"/>
                  <a:gd name="T4" fmla="*/ 0 w 21600"/>
                  <a:gd name="T5" fmla="*/ 0 h 2181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18"/>
                  <a:gd name="T11" fmla="*/ 21600 w 21600"/>
                  <a:gd name="T12" fmla="*/ 21818 h 218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18" fill="none" extrusionOk="0">
                    <a:moveTo>
                      <a:pt x="21463" y="21817"/>
                    </a:moveTo>
                    <a:cubicBezTo>
                      <a:pt x="9587" y="21742"/>
                      <a:pt x="0" y="12093"/>
                      <a:pt x="0" y="218"/>
                    </a:cubicBezTo>
                    <a:cubicBezTo>
                      <a:pt x="0" y="145"/>
                      <a:pt x="0" y="72"/>
                      <a:pt x="1" y="0"/>
                    </a:cubicBezTo>
                  </a:path>
                  <a:path w="21600" h="21818" stroke="0" extrusionOk="0">
                    <a:moveTo>
                      <a:pt x="21463" y="21817"/>
                    </a:moveTo>
                    <a:cubicBezTo>
                      <a:pt x="9587" y="21742"/>
                      <a:pt x="0" y="12093"/>
                      <a:pt x="0" y="218"/>
                    </a:cubicBezTo>
                    <a:cubicBezTo>
                      <a:pt x="0" y="145"/>
                      <a:pt x="0" y="72"/>
                      <a:pt x="1" y="0"/>
                    </a:cubicBezTo>
                    <a:lnTo>
                      <a:pt x="21600" y="218"/>
                    </a:lnTo>
                    <a:lnTo>
                      <a:pt x="21463" y="21817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5" name="Line 14"/>
              <p:cNvSpPr>
                <a:spLocks noChangeShapeType="1"/>
              </p:cNvSpPr>
              <p:nvPr/>
            </p:nvSpPr>
            <p:spPr bwMode="auto">
              <a:xfrm>
                <a:off x="967" y="1996"/>
                <a:ext cx="1" cy="4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6" name="Line 15"/>
              <p:cNvSpPr>
                <a:spLocks noChangeShapeType="1"/>
              </p:cNvSpPr>
              <p:nvPr/>
            </p:nvSpPr>
            <p:spPr bwMode="auto">
              <a:xfrm>
                <a:off x="967" y="2425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7" name="Line 16"/>
              <p:cNvSpPr>
                <a:spLocks noChangeShapeType="1"/>
              </p:cNvSpPr>
              <p:nvPr/>
            </p:nvSpPr>
            <p:spPr bwMode="auto">
              <a:xfrm>
                <a:off x="1255" y="2139"/>
                <a:ext cx="0" cy="2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8824" name="Line 17"/>
            <p:cNvSpPr>
              <a:spLocks noChangeShapeType="1"/>
            </p:cNvSpPr>
            <p:nvPr/>
          </p:nvSpPr>
          <p:spPr bwMode="auto">
            <a:xfrm>
              <a:off x="967" y="1494"/>
              <a:ext cx="28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25" name="Line 18"/>
            <p:cNvSpPr>
              <a:spLocks noChangeShapeType="1"/>
            </p:cNvSpPr>
            <p:nvPr/>
          </p:nvSpPr>
          <p:spPr bwMode="auto">
            <a:xfrm>
              <a:off x="967" y="1709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26" name="Line 19"/>
            <p:cNvSpPr>
              <a:spLocks noChangeShapeType="1"/>
            </p:cNvSpPr>
            <p:nvPr/>
          </p:nvSpPr>
          <p:spPr bwMode="auto">
            <a:xfrm>
              <a:off x="967" y="1923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27" name="Line 20"/>
            <p:cNvSpPr>
              <a:spLocks noChangeShapeType="1"/>
            </p:cNvSpPr>
            <p:nvPr/>
          </p:nvSpPr>
          <p:spPr bwMode="auto">
            <a:xfrm>
              <a:off x="967" y="2209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678" name="Line 23"/>
          <p:cNvSpPr>
            <a:spLocks noChangeShapeType="1"/>
          </p:cNvSpPr>
          <p:nvPr/>
        </p:nvSpPr>
        <p:spPr bwMode="auto">
          <a:xfrm flipV="1">
            <a:off x="5421313" y="2112963"/>
            <a:ext cx="1587" cy="693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79" name="Line 24"/>
          <p:cNvSpPr>
            <a:spLocks noChangeShapeType="1"/>
          </p:cNvSpPr>
          <p:nvPr/>
        </p:nvSpPr>
        <p:spPr bwMode="auto">
          <a:xfrm>
            <a:off x="5421313" y="2112963"/>
            <a:ext cx="3095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5730875" y="2112963"/>
            <a:ext cx="0" cy="847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1" name="Arc 26"/>
          <p:cNvSpPr>
            <a:spLocks/>
          </p:cNvSpPr>
          <p:nvPr/>
        </p:nvSpPr>
        <p:spPr bwMode="auto">
          <a:xfrm>
            <a:off x="5424488" y="2811463"/>
            <a:ext cx="155575" cy="76200"/>
          </a:xfrm>
          <a:custGeom>
            <a:avLst/>
            <a:gdLst>
              <a:gd name="T0" fmla="*/ 0 w 21705"/>
              <a:gd name="T1" fmla="*/ 0 h 21600"/>
              <a:gd name="T2" fmla="*/ 2147483647 w 21705"/>
              <a:gd name="T3" fmla="*/ 2147483647 h 21600"/>
              <a:gd name="T4" fmla="*/ 2147483647 w 2170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05"/>
              <a:gd name="T10" fmla="*/ 0 h 21600"/>
              <a:gd name="T11" fmla="*/ 21705 w 2170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5" h="21600" fill="none" extrusionOk="0">
                <a:moveTo>
                  <a:pt x="0" y="0"/>
                </a:moveTo>
                <a:cubicBezTo>
                  <a:pt x="35" y="0"/>
                  <a:pt x="70" y="-1"/>
                  <a:pt x="106" y="-1"/>
                </a:cubicBezTo>
                <a:cubicBezTo>
                  <a:pt x="11949" y="-1"/>
                  <a:pt x="21584" y="9537"/>
                  <a:pt x="21704" y="21381"/>
                </a:cubicBezTo>
              </a:path>
              <a:path w="21705" h="21600" stroke="0" extrusionOk="0">
                <a:moveTo>
                  <a:pt x="0" y="0"/>
                </a:moveTo>
                <a:cubicBezTo>
                  <a:pt x="35" y="0"/>
                  <a:pt x="70" y="-1"/>
                  <a:pt x="106" y="-1"/>
                </a:cubicBezTo>
                <a:cubicBezTo>
                  <a:pt x="11949" y="-1"/>
                  <a:pt x="21584" y="9537"/>
                  <a:pt x="21704" y="21381"/>
                </a:cubicBezTo>
                <a:lnTo>
                  <a:pt x="106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Arc 27"/>
          <p:cNvSpPr>
            <a:spLocks/>
          </p:cNvSpPr>
          <p:nvPr/>
        </p:nvSpPr>
        <p:spPr bwMode="auto">
          <a:xfrm>
            <a:off x="5580063" y="2887663"/>
            <a:ext cx="155575" cy="77787"/>
          </a:xfrm>
          <a:custGeom>
            <a:avLst/>
            <a:gdLst>
              <a:gd name="T0" fmla="*/ 2147483647 w 21600"/>
              <a:gd name="T1" fmla="*/ 2147483647 h 21817"/>
              <a:gd name="T2" fmla="*/ 2147483647 w 21600"/>
              <a:gd name="T3" fmla="*/ 0 h 21817"/>
              <a:gd name="T4" fmla="*/ 2147483647 w 21600"/>
              <a:gd name="T5" fmla="*/ 2147483647 h 21817"/>
              <a:gd name="T6" fmla="*/ 0 60000 65536"/>
              <a:gd name="T7" fmla="*/ 0 60000 65536"/>
              <a:gd name="T8" fmla="*/ 0 60000 65536"/>
              <a:gd name="T9" fmla="*/ 0 w 21600"/>
              <a:gd name="T10" fmla="*/ 0 h 21817"/>
              <a:gd name="T11" fmla="*/ 21600 w 21600"/>
              <a:gd name="T12" fmla="*/ 21817 h 21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817" fill="none" extrusionOk="0">
                <a:moveTo>
                  <a:pt x="21462" y="21816"/>
                </a:moveTo>
                <a:cubicBezTo>
                  <a:pt x="9586" y="21740"/>
                  <a:pt x="0" y="12092"/>
                  <a:pt x="0" y="217"/>
                </a:cubicBezTo>
                <a:cubicBezTo>
                  <a:pt x="0" y="144"/>
                  <a:pt x="0" y="72"/>
                  <a:pt x="1" y="0"/>
                </a:cubicBezTo>
              </a:path>
              <a:path w="21600" h="21817" stroke="0" extrusionOk="0">
                <a:moveTo>
                  <a:pt x="21462" y="21816"/>
                </a:moveTo>
                <a:cubicBezTo>
                  <a:pt x="9586" y="21740"/>
                  <a:pt x="0" y="12092"/>
                  <a:pt x="0" y="217"/>
                </a:cubicBezTo>
                <a:cubicBezTo>
                  <a:pt x="0" y="144"/>
                  <a:pt x="0" y="72"/>
                  <a:pt x="1" y="0"/>
                </a:cubicBezTo>
                <a:lnTo>
                  <a:pt x="21600" y="217"/>
                </a:lnTo>
                <a:lnTo>
                  <a:pt x="21462" y="21816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3" name="Arc 28"/>
          <p:cNvSpPr>
            <a:spLocks/>
          </p:cNvSpPr>
          <p:nvPr/>
        </p:nvSpPr>
        <p:spPr bwMode="auto">
          <a:xfrm>
            <a:off x="5424488" y="2887663"/>
            <a:ext cx="155575" cy="77787"/>
          </a:xfrm>
          <a:custGeom>
            <a:avLst/>
            <a:gdLst>
              <a:gd name="T0" fmla="*/ 0 w 21704"/>
              <a:gd name="T1" fmla="*/ 0 h 21600"/>
              <a:gd name="T2" fmla="*/ 2147483647 w 21704"/>
              <a:gd name="T3" fmla="*/ 2147483647 h 21600"/>
              <a:gd name="T4" fmla="*/ 2147483647 w 21704"/>
              <a:gd name="T5" fmla="*/ 2147483647 h 21600"/>
              <a:gd name="T6" fmla="*/ 0 60000 65536"/>
              <a:gd name="T7" fmla="*/ 0 60000 65536"/>
              <a:gd name="T8" fmla="*/ 0 60000 65536"/>
              <a:gd name="T9" fmla="*/ 0 w 21704"/>
              <a:gd name="T10" fmla="*/ 0 h 21600"/>
              <a:gd name="T11" fmla="*/ 21704 w 217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4" h="21600" fill="none" extrusionOk="0">
                <a:moveTo>
                  <a:pt x="0" y="0"/>
                </a:moveTo>
                <a:cubicBezTo>
                  <a:pt x="35" y="0"/>
                  <a:pt x="70" y="-1"/>
                  <a:pt x="105" y="-1"/>
                </a:cubicBezTo>
                <a:cubicBezTo>
                  <a:pt x="11948" y="-1"/>
                  <a:pt x="21582" y="9536"/>
                  <a:pt x="21703" y="21379"/>
                </a:cubicBezTo>
              </a:path>
              <a:path w="21704" h="21600" stroke="0" extrusionOk="0">
                <a:moveTo>
                  <a:pt x="0" y="0"/>
                </a:moveTo>
                <a:cubicBezTo>
                  <a:pt x="35" y="0"/>
                  <a:pt x="70" y="-1"/>
                  <a:pt x="105" y="-1"/>
                </a:cubicBezTo>
                <a:cubicBezTo>
                  <a:pt x="11948" y="-1"/>
                  <a:pt x="21582" y="9536"/>
                  <a:pt x="21703" y="21379"/>
                </a:cubicBezTo>
                <a:lnTo>
                  <a:pt x="105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Arc 29"/>
          <p:cNvSpPr>
            <a:spLocks/>
          </p:cNvSpPr>
          <p:nvPr/>
        </p:nvSpPr>
        <p:spPr bwMode="auto">
          <a:xfrm>
            <a:off x="5580063" y="2965450"/>
            <a:ext cx="155575" cy="76200"/>
          </a:xfrm>
          <a:custGeom>
            <a:avLst/>
            <a:gdLst>
              <a:gd name="T0" fmla="*/ 2147483647 w 21600"/>
              <a:gd name="T1" fmla="*/ 2147483647 h 21818"/>
              <a:gd name="T2" fmla="*/ 2147483647 w 21600"/>
              <a:gd name="T3" fmla="*/ 0 h 21818"/>
              <a:gd name="T4" fmla="*/ 2147483647 w 21600"/>
              <a:gd name="T5" fmla="*/ 2147483647 h 21818"/>
              <a:gd name="T6" fmla="*/ 0 60000 65536"/>
              <a:gd name="T7" fmla="*/ 0 60000 65536"/>
              <a:gd name="T8" fmla="*/ 0 60000 65536"/>
              <a:gd name="T9" fmla="*/ 0 w 21600"/>
              <a:gd name="T10" fmla="*/ 0 h 21818"/>
              <a:gd name="T11" fmla="*/ 21600 w 21600"/>
              <a:gd name="T12" fmla="*/ 21818 h 218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818" fill="none" extrusionOk="0">
                <a:moveTo>
                  <a:pt x="21463" y="21817"/>
                </a:moveTo>
                <a:cubicBezTo>
                  <a:pt x="9587" y="21742"/>
                  <a:pt x="0" y="12093"/>
                  <a:pt x="0" y="218"/>
                </a:cubicBezTo>
                <a:cubicBezTo>
                  <a:pt x="0" y="145"/>
                  <a:pt x="0" y="72"/>
                  <a:pt x="1" y="0"/>
                </a:cubicBezTo>
              </a:path>
              <a:path w="21600" h="21818" stroke="0" extrusionOk="0">
                <a:moveTo>
                  <a:pt x="21463" y="21817"/>
                </a:moveTo>
                <a:cubicBezTo>
                  <a:pt x="9587" y="21742"/>
                  <a:pt x="0" y="12093"/>
                  <a:pt x="0" y="218"/>
                </a:cubicBezTo>
                <a:cubicBezTo>
                  <a:pt x="0" y="145"/>
                  <a:pt x="0" y="72"/>
                  <a:pt x="1" y="0"/>
                </a:cubicBezTo>
                <a:lnTo>
                  <a:pt x="21600" y="218"/>
                </a:lnTo>
                <a:lnTo>
                  <a:pt x="21463" y="2181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5" name="Line 30"/>
          <p:cNvSpPr>
            <a:spLocks noChangeShapeType="1"/>
          </p:cNvSpPr>
          <p:nvPr/>
        </p:nvSpPr>
        <p:spPr bwMode="auto">
          <a:xfrm>
            <a:off x="5421313" y="2884488"/>
            <a:ext cx="1587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6" name="Line 31"/>
          <p:cNvSpPr>
            <a:spLocks noChangeShapeType="1"/>
          </p:cNvSpPr>
          <p:nvPr/>
        </p:nvSpPr>
        <p:spPr bwMode="auto">
          <a:xfrm>
            <a:off x="5421313" y="3346450"/>
            <a:ext cx="3095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7" name="Line 32"/>
          <p:cNvSpPr>
            <a:spLocks noChangeShapeType="1"/>
          </p:cNvSpPr>
          <p:nvPr/>
        </p:nvSpPr>
        <p:spPr bwMode="auto">
          <a:xfrm>
            <a:off x="5730875" y="3038475"/>
            <a:ext cx="0" cy="307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8" name="Line 33"/>
          <p:cNvSpPr>
            <a:spLocks noChangeShapeType="1"/>
          </p:cNvSpPr>
          <p:nvPr/>
        </p:nvSpPr>
        <p:spPr bwMode="auto">
          <a:xfrm>
            <a:off x="5421313" y="2344738"/>
            <a:ext cx="3095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9" name="Line 34"/>
          <p:cNvSpPr>
            <a:spLocks noChangeShapeType="1"/>
          </p:cNvSpPr>
          <p:nvPr/>
        </p:nvSpPr>
        <p:spPr bwMode="auto">
          <a:xfrm>
            <a:off x="5421313" y="2576513"/>
            <a:ext cx="309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0" name="Line 35"/>
          <p:cNvSpPr>
            <a:spLocks noChangeShapeType="1"/>
          </p:cNvSpPr>
          <p:nvPr/>
        </p:nvSpPr>
        <p:spPr bwMode="auto">
          <a:xfrm>
            <a:off x="5421313" y="2806700"/>
            <a:ext cx="309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1" name="Line 36"/>
          <p:cNvSpPr>
            <a:spLocks noChangeShapeType="1"/>
          </p:cNvSpPr>
          <p:nvPr/>
        </p:nvSpPr>
        <p:spPr bwMode="auto">
          <a:xfrm>
            <a:off x="5421313" y="3114675"/>
            <a:ext cx="3095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2" name="Rectangle 37"/>
          <p:cNvSpPr>
            <a:spLocks noChangeArrowheads="1"/>
          </p:cNvSpPr>
          <p:nvPr/>
        </p:nvSpPr>
        <p:spPr bwMode="auto">
          <a:xfrm>
            <a:off x="4205288" y="2193925"/>
            <a:ext cx="617537" cy="10795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3" name="Line 38"/>
          <p:cNvSpPr>
            <a:spLocks noChangeShapeType="1"/>
          </p:cNvSpPr>
          <p:nvPr/>
        </p:nvSpPr>
        <p:spPr bwMode="auto">
          <a:xfrm>
            <a:off x="4200525" y="2344738"/>
            <a:ext cx="6191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4" name="Line 39"/>
          <p:cNvSpPr>
            <a:spLocks noChangeShapeType="1"/>
          </p:cNvSpPr>
          <p:nvPr/>
        </p:nvSpPr>
        <p:spPr bwMode="auto">
          <a:xfrm>
            <a:off x="4200525" y="2498725"/>
            <a:ext cx="6191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5" name="Line 40"/>
          <p:cNvSpPr>
            <a:spLocks noChangeShapeType="1"/>
          </p:cNvSpPr>
          <p:nvPr/>
        </p:nvSpPr>
        <p:spPr bwMode="auto">
          <a:xfrm>
            <a:off x="4200525" y="2652713"/>
            <a:ext cx="6191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6" name="Line 41"/>
          <p:cNvSpPr>
            <a:spLocks noChangeShapeType="1"/>
          </p:cNvSpPr>
          <p:nvPr/>
        </p:nvSpPr>
        <p:spPr bwMode="auto">
          <a:xfrm>
            <a:off x="4200525" y="2806700"/>
            <a:ext cx="6191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7" name="Line 42"/>
          <p:cNvSpPr>
            <a:spLocks noChangeShapeType="1"/>
          </p:cNvSpPr>
          <p:nvPr/>
        </p:nvSpPr>
        <p:spPr bwMode="auto">
          <a:xfrm>
            <a:off x="4510088" y="2189163"/>
            <a:ext cx="15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8" name="Rectangle 43"/>
          <p:cNvSpPr>
            <a:spLocks noChangeArrowheads="1"/>
          </p:cNvSpPr>
          <p:nvPr/>
        </p:nvSpPr>
        <p:spPr bwMode="auto">
          <a:xfrm>
            <a:off x="4102100" y="3342664"/>
            <a:ext cx="774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PAGEMAP</a:t>
            </a:r>
            <a:endParaRPr lang="en-US" sz="1200">
              <a:latin typeface="+mj-lt"/>
            </a:endParaRPr>
          </a:p>
        </p:txBody>
      </p:sp>
      <p:sp>
        <p:nvSpPr>
          <p:cNvPr id="28699" name="Line 44"/>
          <p:cNvSpPr>
            <a:spLocks noChangeShapeType="1"/>
          </p:cNvSpPr>
          <p:nvPr/>
        </p:nvSpPr>
        <p:spPr bwMode="auto">
          <a:xfrm>
            <a:off x="3641725" y="2266950"/>
            <a:ext cx="1555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00" name="Line 45"/>
          <p:cNvSpPr>
            <a:spLocks noChangeShapeType="1"/>
          </p:cNvSpPr>
          <p:nvPr/>
        </p:nvSpPr>
        <p:spPr bwMode="auto">
          <a:xfrm>
            <a:off x="3641725" y="2498725"/>
            <a:ext cx="1555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01" name="Line 46"/>
          <p:cNvSpPr>
            <a:spLocks noChangeShapeType="1"/>
          </p:cNvSpPr>
          <p:nvPr/>
        </p:nvSpPr>
        <p:spPr bwMode="auto">
          <a:xfrm>
            <a:off x="3641725" y="2730500"/>
            <a:ext cx="155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02" name="Line 47"/>
          <p:cNvSpPr>
            <a:spLocks noChangeShapeType="1"/>
          </p:cNvSpPr>
          <p:nvPr/>
        </p:nvSpPr>
        <p:spPr bwMode="auto">
          <a:xfrm>
            <a:off x="3641725" y="3268663"/>
            <a:ext cx="1555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7135" name="Group 48"/>
          <p:cNvGrpSpPr>
            <a:grpSpLocks/>
          </p:cNvGrpSpPr>
          <p:nvPr/>
        </p:nvGrpSpPr>
        <p:grpSpPr bwMode="auto">
          <a:xfrm>
            <a:off x="4029075" y="2241550"/>
            <a:ext cx="153988" cy="50800"/>
            <a:chOff x="1613" y="1398"/>
            <a:chExt cx="144" cy="48"/>
          </a:xfrm>
        </p:grpSpPr>
        <p:sp>
          <p:nvSpPr>
            <p:cNvPr id="28821" name="Freeform 49"/>
            <p:cNvSpPr>
              <a:spLocks/>
            </p:cNvSpPr>
            <p:nvPr/>
          </p:nvSpPr>
          <p:spPr bwMode="auto">
            <a:xfrm>
              <a:off x="1661" y="1398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22" name="Line 50"/>
            <p:cNvSpPr>
              <a:spLocks noChangeShapeType="1"/>
            </p:cNvSpPr>
            <p:nvPr/>
          </p:nvSpPr>
          <p:spPr bwMode="auto">
            <a:xfrm>
              <a:off x="1613" y="1422"/>
              <a:ext cx="4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704" name="Line 51"/>
          <p:cNvSpPr>
            <a:spLocks noChangeShapeType="1"/>
          </p:cNvSpPr>
          <p:nvPr/>
        </p:nvSpPr>
        <p:spPr bwMode="auto">
          <a:xfrm>
            <a:off x="3797300" y="2266950"/>
            <a:ext cx="2317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7137" name="Group 52"/>
          <p:cNvGrpSpPr>
            <a:grpSpLocks/>
          </p:cNvGrpSpPr>
          <p:nvPr/>
        </p:nvGrpSpPr>
        <p:grpSpPr bwMode="auto">
          <a:xfrm>
            <a:off x="4029075" y="2395538"/>
            <a:ext cx="153988" cy="50800"/>
            <a:chOff x="1613" y="1541"/>
            <a:chExt cx="144" cy="48"/>
          </a:xfrm>
        </p:grpSpPr>
        <p:sp>
          <p:nvSpPr>
            <p:cNvPr id="28819" name="Freeform 53"/>
            <p:cNvSpPr>
              <a:spLocks/>
            </p:cNvSpPr>
            <p:nvPr/>
          </p:nvSpPr>
          <p:spPr bwMode="auto">
            <a:xfrm>
              <a:off x="1661" y="1541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20" name="Line 54"/>
            <p:cNvSpPr>
              <a:spLocks noChangeShapeType="1"/>
            </p:cNvSpPr>
            <p:nvPr/>
          </p:nvSpPr>
          <p:spPr bwMode="auto">
            <a:xfrm>
              <a:off x="1613" y="1565"/>
              <a:ext cx="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38" name="Group 55"/>
          <p:cNvGrpSpPr>
            <a:grpSpLocks/>
          </p:cNvGrpSpPr>
          <p:nvPr/>
        </p:nvGrpSpPr>
        <p:grpSpPr bwMode="auto">
          <a:xfrm>
            <a:off x="4029075" y="2549525"/>
            <a:ext cx="153988" cy="50800"/>
            <a:chOff x="1613" y="1685"/>
            <a:chExt cx="144" cy="47"/>
          </a:xfrm>
        </p:grpSpPr>
        <p:sp>
          <p:nvSpPr>
            <p:cNvPr id="28817" name="Freeform 56"/>
            <p:cNvSpPr>
              <a:spLocks/>
            </p:cNvSpPr>
            <p:nvPr/>
          </p:nvSpPr>
          <p:spPr bwMode="auto">
            <a:xfrm>
              <a:off x="1661" y="1685"/>
              <a:ext cx="96" cy="47"/>
            </a:xfrm>
            <a:custGeom>
              <a:avLst/>
              <a:gdLst>
                <a:gd name="T0" fmla="*/ 96 w 96"/>
                <a:gd name="T1" fmla="*/ 24 h 47"/>
                <a:gd name="T2" fmla="*/ 0 w 96"/>
                <a:gd name="T3" fmla="*/ 47 h 47"/>
                <a:gd name="T4" fmla="*/ 0 w 96"/>
                <a:gd name="T5" fmla="*/ 24 h 47"/>
                <a:gd name="T6" fmla="*/ 0 w 96"/>
                <a:gd name="T7" fmla="*/ 0 h 47"/>
                <a:gd name="T8" fmla="*/ 96 w 96"/>
                <a:gd name="T9" fmla="*/ 24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18" name="Line 57"/>
            <p:cNvSpPr>
              <a:spLocks noChangeShapeType="1"/>
            </p:cNvSpPr>
            <p:nvPr/>
          </p:nvSpPr>
          <p:spPr bwMode="auto">
            <a:xfrm>
              <a:off x="1613" y="1709"/>
              <a:ext cx="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39" name="Group 58"/>
          <p:cNvGrpSpPr>
            <a:grpSpLocks/>
          </p:cNvGrpSpPr>
          <p:nvPr/>
        </p:nvGrpSpPr>
        <p:grpSpPr bwMode="auto">
          <a:xfrm>
            <a:off x="4029075" y="2703513"/>
            <a:ext cx="153988" cy="52387"/>
            <a:chOff x="1613" y="1828"/>
            <a:chExt cx="144" cy="48"/>
          </a:xfrm>
        </p:grpSpPr>
        <p:sp>
          <p:nvSpPr>
            <p:cNvPr id="28815" name="Freeform 59"/>
            <p:cNvSpPr>
              <a:spLocks/>
            </p:cNvSpPr>
            <p:nvPr/>
          </p:nvSpPr>
          <p:spPr bwMode="auto">
            <a:xfrm>
              <a:off x="1661" y="1828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16" name="Line 60"/>
            <p:cNvSpPr>
              <a:spLocks noChangeShapeType="1"/>
            </p:cNvSpPr>
            <p:nvPr/>
          </p:nvSpPr>
          <p:spPr bwMode="auto">
            <a:xfrm>
              <a:off x="1613" y="1853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40" name="Group 61"/>
          <p:cNvGrpSpPr>
            <a:grpSpLocks/>
          </p:cNvGrpSpPr>
          <p:nvPr/>
        </p:nvGrpSpPr>
        <p:grpSpPr bwMode="auto">
          <a:xfrm>
            <a:off x="4029075" y="2857500"/>
            <a:ext cx="153988" cy="52388"/>
            <a:chOff x="1613" y="1971"/>
            <a:chExt cx="144" cy="48"/>
          </a:xfrm>
        </p:grpSpPr>
        <p:sp>
          <p:nvSpPr>
            <p:cNvPr id="28813" name="Freeform 62"/>
            <p:cNvSpPr>
              <a:spLocks/>
            </p:cNvSpPr>
            <p:nvPr/>
          </p:nvSpPr>
          <p:spPr bwMode="auto">
            <a:xfrm>
              <a:off x="1661" y="1971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14" name="Line 63"/>
            <p:cNvSpPr>
              <a:spLocks noChangeShapeType="1"/>
            </p:cNvSpPr>
            <p:nvPr/>
          </p:nvSpPr>
          <p:spPr bwMode="auto">
            <a:xfrm>
              <a:off x="1613" y="199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709" name="Line 64"/>
          <p:cNvSpPr>
            <a:spLocks noChangeShapeType="1"/>
          </p:cNvSpPr>
          <p:nvPr/>
        </p:nvSpPr>
        <p:spPr bwMode="auto">
          <a:xfrm flipV="1">
            <a:off x="3800475" y="2422525"/>
            <a:ext cx="2286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0" name="Line 65"/>
          <p:cNvSpPr>
            <a:spLocks noChangeShapeType="1"/>
          </p:cNvSpPr>
          <p:nvPr/>
        </p:nvSpPr>
        <p:spPr bwMode="auto">
          <a:xfrm flipV="1">
            <a:off x="3797300" y="2576513"/>
            <a:ext cx="231775" cy="153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1" name="Line 66"/>
          <p:cNvSpPr>
            <a:spLocks noChangeShapeType="1"/>
          </p:cNvSpPr>
          <p:nvPr/>
        </p:nvSpPr>
        <p:spPr bwMode="auto">
          <a:xfrm flipV="1">
            <a:off x="3800475" y="3194050"/>
            <a:ext cx="22860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7144" name="Group 67"/>
          <p:cNvGrpSpPr>
            <a:grpSpLocks/>
          </p:cNvGrpSpPr>
          <p:nvPr/>
        </p:nvGrpSpPr>
        <p:grpSpPr bwMode="auto">
          <a:xfrm>
            <a:off x="5265738" y="2241550"/>
            <a:ext cx="155575" cy="50800"/>
            <a:chOff x="2762" y="1398"/>
            <a:chExt cx="144" cy="48"/>
          </a:xfrm>
        </p:grpSpPr>
        <p:sp>
          <p:nvSpPr>
            <p:cNvPr id="28811" name="Freeform 68"/>
            <p:cNvSpPr>
              <a:spLocks/>
            </p:cNvSpPr>
            <p:nvPr/>
          </p:nvSpPr>
          <p:spPr bwMode="auto">
            <a:xfrm>
              <a:off x="2810" y="1398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12" name="Line 69"/>
            <p:cNvSpPr>
              <a:spLocks noChangeShapeType="1"/>
            </p:cNvSpPr>
            <p:nvPr/>
          </p:nvSpPr>
          <p:spPr bwMode="auto">
            <a:xfrm>
              <a:off x="2762" y="1422"/>
              <a:ext cx="4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45" name="Group 70"/>
          <p:cNvGrpSpPr>
            <a:grpSpLocks/>
          </p:cNvGrpSpPr>
          <p:nvPr/>
        </p:nvGrpSpPr>
        <p:grpSpPr bwMode="auto">
          <a:xfrm>
            <a:off x="5265738" y="2703513"/>
            <a:ext cx="155575" cy="52387"/>
            <a:chOff x="2762" y="1828"/>
            <a:chExt cx="144" cy="48"/>
          </a:xfrm>
        </p:grpSpPr>
        <p:sp>
          <p:nvSpPr>
            <p:cNvPr id="28809" name="Freeform 71"/>
            <p:cNvSpPr>
              <a:spLocks/>
            </p:cNvSpPr>
            <p:nvPr/>
          </p:nvSpPr>
          <p:spPr bwMode="auto">
            <a:xfrm>
              <a:off x="2810" y="1828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10" name="Line 72"/>
            <p:cNvSpPr>
              <a:spLocks noChangeShapeType="1"/>
            </p:cNvSpPr>
            <p:nvPr/>
          </p:nvSpPr>
          <p:spPr bwMode="auto">
            <a:xfrm>
              <a:off x="2762" y="1853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46" name="Group 73"/>
          <p:cNvGrpSpPr>
            <a:grpSpLocks/>
          </p:cNvGrpSpPr>
          <p:nvPr/>
        </p:nvGrpSpPr>
        <p:grpSpPr bwMode="auto">
          <a:xfrm>
            <a:off x="5265738" y="3243263"/>
            <a:ext cx="155575" cy="52387"/>
            <a:chOff x="2762" y="2329"/>
            <a:chExt cx="144" cy="48"/>
          </a:xfrm>
        </p:grpSpPr>
        <p:sp>
          <p:nvSpPr>
            <p:cNvPr id="28807" name="Freeform 74"/>
            <p:cNvSpPr>
              <a:spLocks/>
            </p:cNvSpPr>
            <p:nvPr/>
          </p:nvSpPr>
          <p:spPr bwMode="auto">
            <a:xfrm>
              <a:off x="2810" y="2329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08" name="Line 75"/>
            <p:cNvSpPr>
              <a:spLocks noChangeShapeType="1"/>
            </p:cNvSpPr>
            <p:nvPr/>
          </p:nvSpPr>
          <p:spPr bwMode="auto">
            <a:xfrm>
              <a:off x="2762" y="235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715" name="Line 76"/>
          <p:cNvSpPr>
            <a:spLocks noChangeShapeType="1"/>
          </p:cNvSpPr>
          <p:nvPr/>
        </p:nvSpPr>
        <p:spPr bwMode="auto">
          <a:xfrm>
            <a:off x="4725988" y="2266950"/>
            <a:ext cx="5397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6" name="Line 77"/>
          <p:cNvSpPr>
            <a:spLocks noChangeShapeType="1"/>
          </p:cNvSpPr>
          <p:nvPr/>
        </p:nvSpPr>
        <p:spPr bwMode="auto">
          <a:xfrm>
            <a:off x="4725988" y="2420938"/>
            <a:ext cx="539750" cy="306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7" name="Line 78"/>
          <p:cNvSpPr>
            <a:spLocks noChangeShapeType="1"/>
          </p:cNvSpPr>
          <p:nvPr/>
        </p:nvSpPr>
        <p:spPr bwMode="auto">
          <a:xfrm>
            <a:off x="4725988" y="2884488"/>
            <a:ext cx="539750" cy="384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8" name="Line 79"/>
          <p:cNvSpPr>
            <a:spLocks noChangeShapeType="1"/>
          </p:cNvSpPr>
          <p:nvPr/>
        </p:nvSpPr>
        <p:spPr bwMode="auto">
          <a:xfrm>
            <a:off x="4200525" y="2962275"/>
            <a:ext cx="619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9" name="Line 80"/>
          <p:cNvSpPr>
            <a:spLocks noChangeShapeType="1"/>
          </p:cNvSpPr>
          <p:nvPr/>
        </p:nvSpPr>
        <p:spPr bwMode="auto">
          <a:xfrm>
            <a:off x="4200525" y="3114675"/>
            <a:ext cx="6191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7152" name="Group 81"/>
          <p:cNvGrpSpPr>
            <a:grpSpLocks/>
          </p:cNvGrpSpPr>
          <p:nvPr/>
        </p:nvGrpSpPr>
        <p:grpSpPr bwMode="auto">
          <a:xfrm>
            <a:off x="4029075" y="3011488"/>
            <a:ext cx="153988" cy="52387"/>
            <a:chOff x="1613" y="2114"/>
            <a:chExt cx="144" cy="48"/>
          </a:xfrm>
        </p:grpSpPr>
        <p:sp>
          <p:nvSpPr>
            <p:cNvPr id="28805" name="Freeform 82"/>
            <p:cNvSpPr>
              <a:spLocks/>
            </p:cNvSpPr>
            <p:nvPr/>
          </p:nvSpPr>
          <p:spPr bwMode="auto">
            <a:xfrm>
              <a:off x="1661" y="2114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06" name="Line 83"/>
            <p:cNvSpPr>
              <a:spLocks noChangeShapeType="1"/>
            </p:cNvSpPr>
            <p:nvPr/>
          </p:nvSpPr>
          <p:spPr bwMode="auto">
            <a:xfrm>
              <a:off x="1613" y="2139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53" name="Group 84"/>
          <p:cNvGrpSpPr>
            <a:grpSpLocks/>
          </p:cNvGrpSpPr>
          <p:nvPr/>
        </p:nvGrpSpPr>
        <p:grpSpPr bwMode="auto">
          <a:xfrm>
            <a:off x="4029075" y="3167063"/>
            <a:ext cx="153988" cy="50800"/>
            <a:chOff x="1613" y="2258"/>
            <a:chExt cx="144" cy="47"/>
          </a:xfrm>
        </p:grpSpPr>
        <p:sp>
          <p:nvSpPr>
            <p:cNvPr id="28803" name="Freeform 85"/>
            <p:cNvSpPr>
              <a:spLocks/>
            </p:cNvSpPr>
            <p:nvPr/>
          </p:nvSpPr>
          <p:spPr bwMode="auto">
            <a:xfrm>
              <a:off x="1661" y="2258"/>
              <a:ext cx="96" cy="47"/>
            </a:xfrm>
            <a:custGeom>
              <a:avLst/>
              <a:gdLst>
                <a:gd name="T0" fmla="*/ 96 w 96"/>
                <a:gd name="T1" fmla="*/ 24 h 47"/>
                <a:gd name="T2" fmla="*/ 0 w 96"/>
                <a:gd name="T3" fmla="*/ 47 h 47"/>
                <a:gd name="T4" fmla="*/ 0 w 96"/>
                <a:gd name="T5" fmla="*/ 24 h 47"/>
                <a:gd name="T6" fmla="*/ 0 w 96"/>
                <a:gd name="T7" fmla="*/ 0 h 47"/>
                <a:gd name="T8" fmla="*/ 96 w 96"/>
                <a:gd name="T9" fmla="*/ 24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04" name="Line 86"/>
            <p:cNvSpPr>
              <a:spLocks noChangeShapeType="1"/>
            </p:cNvSpPr>
            <p:nvPr/>
          </p:nvSpPr>
          <p:spPr bwMode="auto">
            <a:xfrm>
              <a:off x="1613" y="2281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54" name="Group 87"/>
          <p:cNvGrpSpPr>
            <a:grpSpLocks/>
          </p:cNvGrpSpPr>
          <p:nvPr/>
        </p:nvGrpSpPr>
        <p:grpSpPr bwMode="auto">
          <a:xfrm>
            <a:off x="5265738" y="2473325"/>
            <a:ext cx="155575" cy="50800"/>
            <a:chOff x="2762" y="1613"/>
            <a:chExt cx="144" cy="48"/>
          </a:xfrm>
        </p:grpSpPr>
        <p:sp>
          <p:nvSpPr>
            <p:cNvPr id="28801" name="Freeform 88"/>
            <p:cNvSpPr>
              <a:spLocks/>
            </p:cNvSpPr>
            <p:nvPr/>
          </p:nvSpPr>
          <p:spPr bwMode="auto">
            <a:xfrm>
              <a:off x="2810" y="1613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02" name="Line 89"/>
            <p:cNvSpPr>
              <a:spLocks noChangeShapeType="1"/>
            </p:cNvSpPr>
            <p:nvPr/>
          </p:nvSpPr>
          <p:spPr bwMode="auto">
            <a:xfrm>
              <a:off x="2762" y="1637"/>
              <a:ext cx="4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723" name="Line 90"/>
          <p:cNvSpPr>
            <a:spLocks noChangeShapeType="1"/>
          </p:cNvSpPr>
          <p:nvPr/>
        </p:nvSpPr>
        <p:spPr bwMode="auto">
          <a:xfrm flipH="1">
            <a:off x="4725988" y="2498725"/>
            <a:ext cx="539750" cy="538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24" name="Rectangle 91"/>
          <p:cNvSpPr>
            <a:spLocks noChangeArrowheads="1"/>
          </p:cNvSpPr>
          <p:nvPr/>
        </p:nvSpPr>
        <p:spPr bwMode="auto">
          <a:xfrm>
            <a:off x="4613275" y="2498725"/>
            <a:ext cx="115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X</a:t>
            </a:r>
            <a:endParaRPr lang="en-US" sz="1200">
              <a:latin typeface="+mj-lt"/>
            </a:endParaRPr>
          </a:p>
        </p:txBody>
      </p:sp>
      <p:sp>
        <p:nvSpPr>
          <p:cNvPr id="28725" name="Rectangle 92"/>
          <p:cNvSpPr>
            <a:spLocks noChangeArrowheads="1"/>
          </p:cNvSpPr>
          <p:nvPr/>
        </p:nvSpPr>
        <p:spPr bwMode="auto">
          <a:xfrm>
            <a:off x="4613275" y="2654300"/>
            <a:ext cx="115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X</a:t>
            </a:r>
            <a:endParaRPr lang="en-US" sz="1200">
              <a:latin typeface="+mj-lt"/>
            </a:endParaRPr>
          </a:p>
        </p:txBody>
      </p:sp>
      <p:sp>
        <p:nvSpPr>
          <p:cNvPr id="28726" name="Rectangle 93"/>
          <p:cNvSpPr>
            <a:spLocks noChangeArrowheads="1"/>
          </p:cNvSpPr>
          <p:nvPr/>
        </p:nvSpPr>
        <p:spPr bwMode="auto">
          <a:xfrm>
            <a:off x="4613275" y="3116263"/>
            <a:ext cx="115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X</a:t>
            </a:r>
            <a:endParaRPr lang="en-US" sz="1200">
              <a:latin typeface="+mj-lt"/>
            </a:endParaRPr>
          </a:p>
        </p:txBody>
      </p:sp>
      <p:sp>
        <p:nvSpPr>
          <p:cNvPr id="28727" name="Line 94"/>
          <p:cNvSpPr>
            <a:spLocks noChangeShapeType="1"/>
          </p:cNvSpPr>
          <p:nvPr/>
        </p:nvSpPr>
        <p:spPr bwMode="auto">
          <a:xfrm>
            <a:off x="4338638" y="2189163"/>
            <a:ext cx="15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28" name="Rectangle 95"/>
          <p:cNvSpPr>
            <a:spLocks noChangeArrowheads="1"/>
          </p:cNvSpPr>
          <p:nvPr/>
        </p:nvSpPr>
        <p:spPr bwMode="auto">
          <a:xfrm>
            <a:off x="4210050" y="2011363"/>
            <a:ext cx="1238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D</a:t>
            </a:r>
            <a:endParaRPr lang="en-US" sz="1200">
              <a:latin typeface="+mj-lt"/>
            </a:endParaRPr>
          </a:p>
        </p:txBody>
      </p:sp>
      <p:sp>
        <p:nvSpPr>
          <p:cNvPr id="28729" name="Rectangle 96"/>
          <p:cNvSpPr>
            <a:spLocks noChangeArrowheads="1"/>
          </p:cNvSpPr>
          <p:nvPr/>
        </p:nvSpPr>
        <p:spPr bwMode="auto">
          <a:xfrm>
            <a:off x="4364038" y="2011363"/>
            <a:ext cx="1158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R</a:t>
            </a:r>
            <a:endParaRPr lang="en-US" sz="1200">
              <a:latin typeface="+mj-lt"/>
            </a:endParaRPr>
          </a:p>
        </p:txBody>
      </p:sp>
      <p:sp>
        <p:nvSpPr>
          <p:cNvPr id="28730" name="Rectangle 97"/>
          <p:cNvSpPr>
            <a:spLocks noChangeArrowheads="1"/>
          </p:cNvSpPr>
          <p:nvPr/>
        </p:nvSpPr>
        <p:spPr bwMode="auto">
          <a:xfrm>
            <a:off x="2971800" y="1855788"/>
            <a:ext cx="11795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Virtual Memory</a:t>
            </a:r>
            <a:endParaRPr lang="en-US" sz="1200">
              <a:latin typeface="+mj-lt"/>
            </a:endParaRPr>
          </a:p>
        </p:txBody>
      </p:sp>
      <p:sp>
        <p:nvSpPr>
          <p:cNvPr id="28731" name="Rectangle 98"/>
          <p:cNvSpPr>
            <a:spLocks noChangeArrowheads="1"/>
          </p:cNvSpPr>
          <p:nvPr/>
        </p:nvSpPr>
        <p:spPr bwMode="auto">
          <a:xfrm>
            <a:off x="4991100" y="1855788"/>
            <a:ext cx="1282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Physical Memory</a:t>
            </a:r>
            <a:endParaRPr lang="en-US" sz="1200">
              <a:latin typeface="+mj-lt"/>
            </a:endParaRPr>
          </a:p>
        </p:txBody>
      </p:sp>
      <p:grpSp>
        <p:nvGrpSpPr>
          <p:cNvPr id="15" name="Group 170"/>
          <p:cNvGrpSpPr>
            <a:grpSpLocks/>
          </p:cNvGrpSpPr>
          <p:nvPr/>
        </p:nvGrpSpPr>
        <p:grpSpPr bwMode="auto">
          <a:xfrm>
            <a:off x="533400" y="3581400"/>
            <a:ext cx="8077200" cy="3021013"/>
            <a:chOff x="336" y="2256"/>
            <a:chExt cx="5088" cy="1903"/>
          </a:xfrm>
        </p:grpSpPr>
        <p:sp>
          <p:nvSpPr>
            <p:cNvPr id="28733" name="Rectangle 169"/>
            <p:cNvSpPr>
              <a:spLocks noChangeArrowheads="1"/>
            </p:cNvSpPr>
            <p:nvPr/>
          </p:nvSpPr>
          <p:spPr bwMode="auto">
            <a:xfrm>
              <a:off x="4512" y="3012"/>
              <a:ext cx="219" cy="8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sz="1050" dirty="0">
                <a:latin typeface="+mj-lt"/>
              </a:endParaRPr>
            </a:p>
          </p:txBody>
        </p:sp>
        <p:sp>
          <p:nvSpPr>
            <p:cNvPr id="28734" name="Rectangle 167"/>
            <p:cNvSpPr>
              <a:spLocks noChangeArrowheads="1"/>
            </p:cNvSpPr>
            <p:nvPr/>
          </p:nvSpPr>
          <p:spPr bwMode="auto">
            <a:xfrm>
              <a:off x="2725" y="3034"/>
              <a:ext cx="219" cy="8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sz="1100" dirty="0">
                <a:latin typeface="+mj-lt"/>
              </a:endParaRPr>
            </a:p>
          </p:txBody>
        </p:sp>
        <p:sp>
          <p:nvSpPr>
            <p:cNvPr id="28735" name="Rectangle 165"/>
            <p:cNvSpPr>
              <a:spLocks noChangeArrowheads="1"/>
            </p:cNvSpPr>
            <p:nvPr/>
          </p:nvSpPr>
          <p:spPr bwMode="auto">
            <a:xfrm>
              <a:off x="3639" y="3014"/>
              <a:ext cx="221" cy="89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sz="1100" dirty="0">
                <a:latin typeface="+mj-lt"/>
              </a:endParaRPr>
            </a:p>
          </p:txBody>
        </p:sp>
        <p:sp>
          <p:nvSpPr>
            <p:cNvPr id="28736" name="Text Box 99"/>
            <p:cNvSpPr txBox="1">
              <a:spLocks noChangeArrowheads="1"/>
            </p:cNvSpPr>
            <p:nvPr/>
          </p:nvSpPr>
          <p:spPr bwMode="auto">
            <a:xfrm>
              <a:off x="336" y="2256"/>
              <a:ext cx="50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latin typeface="+mj-lt"/>
                </a:rPr>
                <a:t>Several programs may be simultaneously loaded into main memory, each in its separate context:</a:t>
              </a:r>
            </a:p>
          </p:txBody>
        </p:sp>
        <p:grpSp>
          <p:nvGrpSpPr>
            <p:cNvPr id="47169" name="Group 100"/>
            <p:cNvGrpSpPr>
              <a:grpSpLocks/>
            </p:cNvGrpSpPr>
            <p:nvPr/>
          </p:nvGrpSpPr>
          <p:grpSpPr bwMode="auto">
            <a:xfrm>
              <a:off x="2592" y="2736"/>
              <a:ext cx="2417" cy="1211"/>
              <a:chOff x="608" y="3064"/>
              <a:chExt cx="3203" cy="1604"/>
            </a:xfrm>
          </p:grpSpPr>
          <p:sp>
            <p:nvSpPr>
              <p:cNvPr id="28741" name="AutoShape 101"/>
              <p:cNvSpPr>
                <a:spLocks noChangeArrowheads="1"/>
              </p:cNvSpPr>
              <p:nvPr/>
            </p:nvSpPr>
            <p:spPr bwMode="auto">
              <a:xfrm>
                <a:off x="2655" y="3449"/>
                <a:ext cx="285" cy="1219"/>
              </a:xfrm>
              <a:prstGeom prst="roundRect">
                <a:avLst>
                  <a:gd name="adj" fmla="val 36486"/>
                </a:avLst>
              </a:prstGeom>
              <a:solidFill>
                <a:srgbClr val="FF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742" name="AutoShape 102"/>
              <p:cNvSpPr>
                <a:spLocks noChangeArrowheads="1"/>
              </p:cNvSpPr>
              <p:nvPr/>
            </p:nvSpPr>
            <p:spPr bwMode="auto">
              <a:xfrm>
                <a:off x="1434" y="3449"/>
                <a:ext cx="289" cy="1219"/>
              </a:xfrm>
              <a:prstGeom prst="roundRect">
                <a:avLst>
                  <a:gd name="adj" fmla="val 36486"/>
                </a:avLst>
              </a:prstGeom>
              <a:solidFill>
                <a:srgbClr val="FF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47175" name="Group 103"/>
              <p:cNvGrpSpPr>
                <a:grpSpLocks/>
              </p:cNvGrpSpPr>
              <p:nvPr/>
            </p:nvGrpSpPr>
            <p:grpSpPr bwMode="auto">
              <a:xfrm>
                <a:off x="783" y="3446"/>
                <a:ext cx="292" cy="1147"/>
                <a:chOff x="783" y="3446"/>
                <a:chExt cx="292" cy="1147"/>
              </a:xfrm>
            </p:grpSpPr>
            <p:grpSp>
              <p:nvGrpSpPr>
                <p:cNvPr id="47218" name="Group 104"/>
                <p:cNvGrpSpPr>
                  <a:grpSpLocks/>
                </p:cNvGrpSpPr>
                <p:nvPr/>
              </p:nvGrpSpPr>
              <p:grpSpPr bwMode="auto">
                <a:xfrm>
                  <a:off x="783" y="3446"/>
                  <a:ext cx="292" cy="1147"/>
                  <a:chOff x="783" y="3446"/>
                  <a:chExt cx="292" cy="1147"/>
                </a:xfrm>
              </p:grpSpPr>
              <p:sp>
                <p:nvSpPr>
                  <p:cNvPr id="28791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3" y="3443"/>
                    <a:ext cx="1" cy="64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2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3443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3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068" y="3443"/>
                    <a:ext cx="0" cy="78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4" name="Arc 108"/>
                  <p:cNvSpPr>
                    <a:spLocks/>
                  </p:cNvSpPr>
                  <p:nvPr/>
                </p:nvSpPr>
                <p:spPr bwMode="auto">
                  <a:xfrm>
                    <a:off x="787" y="4092"/>
                    <a:ext cx="144" cy="74"/>
                  </a:xfrm>
                  <a:custGeom>
                    <a:avLst/>
                    <a:gdLst>
                      <a:gd name="T0" fmla="*/ 0 w 21730"/>
                      <a:gd name="T1" fmla="*/ 0 h 21600"/>
                      <a:gd name="T2" fmla="*/ 0 w 21730"/>
                      <a:gd name="T3" fmla="*/ 0 h 21600"/>
                      <a:gd name="T4" fmla="*/ 0 w 2173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30"/>
                      <a:gd name="T10" fmla="*/ 0 h 21600"/>
                      <a:gd name="T11" fmla="*/ 21730 w 2173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30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</a:path>
                      <a:path w="21730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5" name="Arc 109"/>
                  <p:cNvSpPr>
                    <a:spLocks/>
                  </p:cNvSpPr>
                  <p:nvPr/>
                </p:nvSpPr>
                <p:spPr bwMode="auto">
                  <a:xfrm>
                    <a:off x="931" y="4166"/>
                    <a:ext cx="135" cy="72"/>
                  </a:xfrm>
                  <a:custGeom>
                    <a:avLst/>
                    <a:gdLst>
                      <a:gd name="T0" fmla="*/ 0 w 21600"/>
                      <a:gd name="T1" fmla="*/ 0 h 21818"/>
                      <a:gd name="T2" fmla="*/ 0 w 21600"/>
                      <a:gd name="T3" fmla="*/ 0 h 21818"/>
                      <a:gd name="T4" fmla="*/ 0 w 21600"/>
                      <a:gd name="T5" fmla="*/ 0 h 218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18"/>
                      <a:gd name="T11" fmla="*/ 21600 w 21600"/>
                      <a:gd name="T12" fmla="*/ 21818 h 218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18" fill="none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</a:path>
                      <a:path w="21600" h="21818" stroke="0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  <a:lnTo>
                          <a:pt x="21600" y="218"/>
                        </a:lnTo>
                        <a:lnTo>
                          <a:pt x="21491" y="21817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6" name="Arc 110"/>
                  <p:cNvSpPr>
                    <a:spLocks/>
                  </p:cNvSpPr>
                  <p:nvPr/>
                </p:nvSpPr>
                <p:spPr bwMode="auto">
                  <a:xfrm>
                    <a:off x="787" y="4166"/>
                    <a:ext cx="144" cy="73"/>
                  </a:xfrm>
                  <a:custGeom>
                    <a:avLst/>
                    <a:gdLst>
                      <a:gd name="T0" fmla="*/ 0 w 21729"/>
                      <a:gd name="T1" fmla="*/ 0 h 21600"/>
                      <a:gd name="T2" fmla="*/ 0 w 21729"/>
                      <a:gd name="T3" fmla="*/ 0 h 21600"/>
                      <a:gd name="T4" fmla="*/ 0 w 2172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29"/>
                      <a:gd name="T10" fmla="*/ 0 h 21600"/>
                      <a:gd name="T11" fmla="*/ 21729 w 2172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29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</a:path>
                      <a:path w="21729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7" name="Arc 111"/>
                  <p:cNvSpPr>
                    <a:spLocks/>
                  </p:cNvSpPr>
                  <p:nvPr/>
                </p:nvSpPr>
                <p:spPr bwMode="auto">
                  <a:xfrm>
                    <a:off x="931" y="4238"/>
                    <a:ext cx="135" cy="72"/>
                  </a:xfrm>
                  <a:custGeom>
                    <a:avLst/>
                    <a:gdLst>
                      <a:gd name="T0" fmla="*/ 0 w 21600"/>
                      <a:gd name="T1" fmla="*/ 0 h 21873"/>
                      <a:gd name="T2" fmla="*/ 0 w 21600"/>
                      <a:gd name="T3" fmla="*/ 0 h 21873"/>
                      <a:gd name="T4" fmla="*/ 0 w 21600"/>
                      <a:gd name="T5" fmla="*/ 0 h 2187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73"/>
                      <a:gd name="T11" fmla="*/ 21600 w 21600"/>
                      <a:gd name="T12" fmla="*/ 21873 h 218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73" fill="none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</a:path>
                      <a:path w="21600" h="21873" stroke="0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  <a:lnTo>
                          <a:pt x="21600" y="273"/>
                        </a:lnTo>
                        <a:lnTo>
                          <a:pt x="21490" y="2187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4162"/>
                    <a:ext cx="1" cy="42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9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4590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80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068" y="4305"/>
                    <a:ext cx="0" cy="28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8787" name="Line 115"/>
                <p:cNvSpPr>
                  <a:spLocks noChangeShapeType="1"/>
                </p:cNvSpPr>
                <p:nvPr/>
              </p:nvSpPr>
              <p:spPr bwMode="auto">
                <a:xfrm>
                  <a:off x="783" y="3660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88" name="Line 116"/>
                <p:cNvSpPr>
                  <a:spLocks noChangeShapeType="1"/>
                </p:cNvSpPr>
                <p:nvPr/>
              </p:nvSpPr>
              <p:spPr bwMode="auto">
                <a:xfrm>
                  <a:off x="783" y="38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89" name="Line 117"/>
                <p:cNvSpPr>
                  <a:spLocks noChangeShapeType="1"/>
                </p:cNvSpPr>
                <p:nvPr/>
              </p:nvSpPr>
              <p:spPr bwMode="auto">
                <a:xfrm>
                  <a:off x="783" y="4091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90" name="Line 118"/>
                <p:cNvSpPr>
                  <a:spLocks noChangeShapeType="1"/>
                </p:cNvSpPr>
                <p:nvPr/>
              </p:nvSpPr>
              <p:spPr bwMode="auto">
                <a:xfrm>
                  <a:off x="783" y="4378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176" name="Group 119"/>
              <p:cNvGrpSpPr>
                <a:grpSpLocks/>
              </p:cNvGrpSpPr>
              <p:nvPr/>
            </p:nvGrpSpPr>
            <p:grpSpPr bwMode="auto">
              <a:xfrm>
                <a:off x="1996" y="3446"/>
                <a:ext cx="292" cy="1147"/>
                <a:chOff x="1996" y="3446"/>
                <a:chExt cx="292" cy="1147"/>
              </a:xfrm>
            </p:grpSpPr>
            <p:grpSp>
              <p:nvGrpSpPr>
                <p:cNvPr id="47203" name="Group 120"/>
                <p:cNvGrpSpPr>
                  <a:grpSpLocks/>
                </p:cNvGrpSpPr>
                <p:nvPr/>
              </p:nvGrpSpPr>
              <p:grpSpPr bwMode="auto">
                <a:xfrm>
                  <a:off x="1996" y="3446"/>
                  <a:ext cx="292" cy="1147"/>
                  <a:chOff x="1996" y="3446"/>
                  <a:chExt cx="292" cy="1147"/>
                </a:xfrm>
              </p:grpSpPr>
              <p:sp>
                <p:nvSpPr>
                  <p:cNvPr id="28776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93" y="3443"/>
                    <a:ext cx="0" cy="64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77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3443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78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2284" y="3443"/>
                    <a:ext cx="1" cy="78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79" name="Arc 124"/>
                  <p:cNvSpPr>
                    <a:spLocks/>
                  </p:cNvSpPr>
                  <p:nvPr/>
                </p:nvSpPr>
                <p:spPr bwMode="auto">
                  <a:xfrm>
                    <a:off x="1998" y="4092"/>
                    <a:ext cx="144" cy="74"/>
                  </a:xfrm>
                  <a:custGeom>
                    <a:avLst/>
                    <a:gdLst>
                      <a:gd name="T0" fmla="*/ 0 w 21730"/>
                      <a:gd name="T1" fmla="*/ 0 h 21600"/>
                      <a:gd name="T2" fmla="*/ 0 w 21730"/>
                      <a:gd name="T3" fmla="*/ 0 h 21600"/>
                      <a:gd name="T4" fmla="*/ 0 w 2173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30"/>
                      <a:gd name="T10" fmla="*/ 0 h 21600"/>
                      <a:gd name="T11" fmla="*/ 21730 w 2173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30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</a:path>
                      <a:path w="21730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0" name="Arc 125"/>
                  <p:cNvSpPr>
                    <a:spLocks/>
                  </p:cNvSpPr>
                  <p:nvPr/>
                </p:nvSpPr>
                <p:spPr bwMode="auto">
                  <a:xfrm>
                    <a:off x="2144" y="4166"/>
                    <a:ext cx="144" cy="72"/>
                  </a:xfrm>
                  <a:custGeom>
                    <a:avLst/>
                    <a:gdLst>
                      <a:gd name="T0" fmla="*/ 0 w 21600"/>
                      <a:gd name="T1" fmla="*/ 0 h 21818"/>
                      <a:gd name="T2" fmla="*/ 0 w 21600"/>
                      <a:gd name="T3" fmla="*/ 0 h 21818"/>
                      <a:gd name="T4" fmla="*/ 0 w 21600"/>
                      <a:gd name="T5" fmla="*/ 0 h 218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18"/>
                      <a:gd name="T11" fmla="*/ 21600 w 21600"/>
                      <a:gd name="T12" fmla="*/ 21818 h 218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18" fill="none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</a:path>
                      <a:path w="21600" h="21818" stroke="0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  <a:lnTo>
                          <a:pt x="21600" y="218"/>
                        </a:lnTo>
                        <a:lnTo>
                          <a:pt x="21491" y="21817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1" name="Arc 126"/>
                  <p:cNvSpPr>
                    <a:spLocks/>
                  </p:cNvSpPr>
                  <p:nvPr/>
                </p:nvSpPr>
                <p:spPr bwMode="auto">
                  <a:xfrm>
                    <a:off x="1998" y="4166"/>
                    <a:ext cx="144" cy="73"/>
                  </a:xfrm>
                  <a:custGeom>
                    <a:avLst/>
                    <a:gdLst>
                      <a:gd name="T0" fmla="*/ 0 w 21729"/>
                      <a:gd name="T1" fmla="*/ 0 h 21600"/>
                      <a:gd name="T2" fmla="*/ 0 w 21729"/>
                      <a:gd name="T3" fmla="*/ 0 h 21600"/>
                      <a:gd name="T4" fmla="*/ 0 w 2172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29"/>
                      <a:gd name="T10" fmla="*/ 0 h 21600"/>
                      <a:gd name="T11" fmla="*/ 21729 w 2172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29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</a:path>
                      <a:path w="21729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2" name="Arc 127"/>
                  <p:cNvSpPr>
                    <a:spLocks/>
                  </p:cNvSpPr>
                  <p:nvPr/>
                </p:nvSpPr>
                <p:spPr bwMode="auto">
                  <a:xfrm>
                    <a:off x="2144" y="4238"/>
                    <a:ext cx="144" cy="72"/>
                  </a:xfrm>
                  <a:custGeom>
                    <a:avLst/>
                    <a:gdLst>
                      <a:gd name="T0" fmla="*/ 0 w 21600"/>
                      <a:gd name="T1" fmla="*/ 0 h 21873"/>
                      <a:gd name="T2" fmla="*/ 0 w 21600"/>
                      <a:gd name="T3" fmla="*/ 0 h 21873"/>
                      <a:gd name="T4" fmla="*/ 0 w 21600"/>
                      <a:gd name="T5" fmla="*/ 0 h 2187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73"/>
                      <a:gd name="T11" fmla="*/ 21600 w 21600"/>
                      <a:gd name="T12" fmla="*/ 21873 h 218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73" fill="none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</a:path>
                      <a:path w="21600" h="21873" stroke="0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  <a:lnTo>
                          <a:pt x="21600" y="273"/>
                        </a:lnTo>
                        <a:lnTo>
                          <a:pt x="21490" y="2187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3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4162"/>
                    <a:ext cx="0" cy="42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4590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2284" y="4305"/>
                    <a:ext cx="1" cy="28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8772" name="Line 131"/>
                <p:cNvSpPr>
                  <a:spLocks noChangeShapeType="1"/>
                </p:cNvSpPr>
                <p:nvPr/>
              </p:nvSpPr>
              <p:spPr bwMode="auto">
                <a:xfrm>
                  <a:off x="1993" y="3660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73" name="Line 132"/>
                <p:cNvSpPr>
                  <a:spLocks noChangeShapeType="1"/>
                </p:cNvSpPr>
                <p:nvPr/>
              </p:nvSpPr>
              <p:spPr bwMode="auto">
                <a:xfrm>
                  <a:off x="1993" y="3876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74" name="Line 133"/>
                <p:cNvSpPr>
                  <a:spLocks noChangeShapeType="1"/>
                </p:cNvSpPr>
                <p:nvPr/>
              </p:nvSpPr>
              <p:spPr bwMode="auto">
                <a:xfrm>
                  <a:off x="1993" y="4091"/>
                  <a:ext cx="293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75" name="Line 134"/>
                <p:cNvSpPr>
                  <a:spLocks noChangeShapeType="1"/>
                </p:cNvSpPr>
                <p:nvPr/>
              </p:nvSpPr>
              <p:spPr bwMode="auto">
                <a:xfrm>
                  <a:off x="1993" y="4378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177" name="Group 135"/>
              <p:cNvGrpSpPr>
                <a:grpSpLocks/>
              </p:cNvGrpSpPr>
              <p:nvPr/>
            </p:nvGrpSpPr>
            <p:grpSpPr bwMode="auto">
              <a:xfrm>
                <a:off x="3153" y="3446"/>
                <a:ext cx="292" cy="1147"/>
                <a:chOff x="3153" y="3446"/>
                <a:chExt cx="292" cy="1147"/>
              </a:xfrm>
            </p:grpSpPr>
            <p:grpSp>
              <p:nvGrpSpPr>
                <p:cNvPr id="47188" name="Group 136"/>
                <p:cNvGrpSpPr>
                  <a:grpSpLocks/>
                </p:cNvGrpSpPr>
                <p:nvPr/>
              </p:nvGrpSpPr>
              <p:grpSpPr bwMode="auto">
                <a:xfrm>
                  <a:off x="3153" y="3446"/>
                  <a:ext cx="292" cy="1147"/>
                  <a:chOff x="3153" y="3446"/>
                  <a:chExt cx="292" cy="1147"/>
                </a:xfrm>
              </p:grpSpPr>
              <p:sp>
                <p:nvSpPr>
                  <p:cNvPr id="28761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50" y="3443"/>
                    <a:ext cx="0" cy="64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2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3443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3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3441" y="3443"/>
                    <a:ext cx="1" cy="78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4" name="Arc 140"/>
                  <p:cNvSpPr>
                    <a:spLocks/>
                  </p:cNvSpPr>
                  <p:nvPr/>
                </p:nvSpPr>
                <p:spPr bwMode="auto">
                  <a:xfrm>
                    <a:off x="3155" y="4092"/>
                    <a:ext cx="144" cy="74"/>
                  </a:xfrm>
                  <a:custGeom>
                    <a:avLst/>
                    <a:gdLst>
                      <a:gd name="T0" fmla="*/ 0 w 21730"/>
                      <a:gd name="T1" fmla="*/ 0 h 21600"/>
                      <a:gd name="T2" fmla="*/ 0 w 21730"/>
                      <a:gd name="T3" fmla="*/ 0 h 21600"/>
                      <a:gd name="T4" fmla="*/ 0 w 2173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30"/>
                      <a:gd name="T10" fmla="*/ 0 h 21600"/>
                      <a:gd name="T11" fmla="*/ 21730 w 2173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30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</a:path>
                      <a:path w="21730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5" name="Arc 141"/>
                  <p:cNvSpPr>
                    <a:spLocks/>
                  </p:cNvSpPr>
                  <p:nvPr/>
                </p:nvSpPr>
                <p:spPr bwMode="auto">
                  <a:xfrm>
                    <a:off x="3301" y="4166"/>
                    <a:ext cx="144" cy="72"/>
                  </a:xfrm>
                  <a:custGeom>
                    <a:avLst/>
                    <a:gdLst>
                      <a:gd name="T0" fmla="*/ 0 w 21600"/>
                      <a:gd name="T1" fmla="*/ 0 h 21818"/>
                      <a:gd name="T2" fmla="*/ 0 w 21600"/>
                      <a:gd name="T3" fmla="*/ 0 h 21818"/>
                      <a:gd name="T4" fmla="*/ 0 w 21600"/>
                      <a:gd name="T5" fmla="*/ 0 h 218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18"/>
                      <a:gd name="T11" fmla="*/ 21600 w 21600"/>
                      <a:gd name="T12" fmla="*/ 21818 h 218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18" fill="none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</a:path>
                      <a:path w="21600" h="21818" stroke="0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  <a:lnTo>
                          <a:pt x="21600" y="218"/>
                        </a:lnTo>
                        <a:lnTo>
                          <a:pt x="21491" y="21817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6" name="Arc 142"/>
                  <p:cNvSpPr>
                    <a:spLocks/>
                  </p:cNvSpPr>
                  <p:nvPr/>
                </p:nvSpPr>
                <p:spPr bwMode="auto">
                  <a:xfrm>
                    <a:off x="3155" y="4166"/>
                    <a:ext cx="144" cy="73"/>
                  </a:xfrm>
                  <a:custGeom>
                    <a:avLst/>
                    <a:gdLst>
                      <a:gd name="T0" fmla="*/ 0 w 21729"/>
                      <a:gd name="T1" fmla="*/ 0 h 21600"/>
                      <a:gd name="T2" fmla="*/ 0 w 21729"/>
                      <a:gd name="T3" fmla="*/ 0 h 21600"/>
                      <a:gd name="T4" fmla="*/ 0 w 2172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29"/>
                      <a:gd name="T10" fmla="*/ 0 h 21600"/>
                      <a:gd name="T11" fmla="*/ 21729 w 2172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29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</a:path>
                      <a:path w="21729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7" name="Arc 143"/>
                  <p:cNvSpPr>
                    <a:spLocks/>
                  </p:cNvSpPr>
                  <p:nvPr/>
                </p:nvSpPr>
                <p:spPr bwMode="auto">
                  <a:xfrm>
                    <a:off x="3301" y="4238"/>
                    <a:ext cx="144" cy="72"/>
                  </a:xfrm>
                  <a:custGeom>
                    <a:avLst/>
                    <a:gdLst>
                      <a:gd name="T0" fmla="*/ 0 w 21600"/>
                      <a:gd name="T1" fmla="*/ 0 h 21873"/>
                      <a:gd name="T2" fmla="*/ 0 w 21600"/>
                      <a:gd name="T3" fmla="*/ 0 h 21873"/>
                      <a:gd name="T4" fmla="*/ 0 w 21600"/>
                      <a:gd name="T5" fmla="*/ 0 h 2187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73"/>
                      <a:gd name="T11" fmla="*/ 21600 w 21600"/>
                      <a:gd name="T12" fmla="*/ 21873 h 218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73" fill="none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</a:path>
                      <a:path w="21600" h="21873" stroke="0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  <a:lnTo>
                          <a:pt x="21600" y="273"/>
                        </a:lnTo>
                        <a:lnTo>
                          <a:pt x="21490" y="2187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8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4162"/>
                    <a:ext cx="0" cy="42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9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4590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70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3441" y="4305"/>
                    <a:ext cx="1" cy="28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8757" name="Line 147"/>
                <p:cNvSpPr>
                  <a:spLocks noChangeShapeType="1"/>
                </p:cNvSpPr>
                <p:nvPr/>
              </p:nvSpPr>
              <p:spPr bwMode="auto">
                <a:xfrm>
                  <a:off x="3150" y="3660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58" name="Line 148"/>
                <p:cNvSpPr>
                  <a:spLocks noChangeShapeType="1"/>
                </p:cNvSpPr>
                <p:nvPr/>
              </p:nvSpPr>
              <p:spPr bwMode="auto">
                <a:xfrm>
                  <a:off x="3150" y="3876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59" name="Line 149"/>
                <p:cNvSpPr>
                  <a:spLocks noChangeShapeType="1"/>
                </p:cNvSpPr>
                <p:nvPr/>
              </p:nvSpPr>
              <p:spPr bwMode="auto">
                <a:xfrm>
                  <a:off x="3150" y="4091"/>
                  <a:ext cx="293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60" name="Line 150"/>
                <p:cNvSpPr>
                  <a:spLocks noChangeShapeType="1"/>
                </p:cNvSpPr>
                <p:nvPr/>
              </p:nvSpPr>
              <p:spPr bwMode="auto">
                <a:xfrm>
                  <a:off x="3150" y="4378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8746" name="Line 151"/>
              <p:cNvSpPr>
                <a:spLocks noChangeShapeType="1"/>
              </p:cNvSpPr>
              <p:nvPr/>
            </p:nvSpPr>
            <p:spPr bwMode="auto">
              <a:xfrm>
                <a:off x="999" y="3589"/>
                <a:ext cx="1077" cy="4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747" name="Line 152"/>
              <p:cNvSpPr>
                <a:spLocks noChangeShapeType="1"/>
              </p:cNvSpPr>
              <p:nvPr/>
            </p:nvSpPr>
            <p:spPr bwMode="auto">
              <a:xfrm>
                <a:off x="999" y="4019"/>
                <a:ext cx="1077" cy="5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748" name="Line 153"/>
              <p:cNvSpPr>
                <a:spLocks noChangeShapeType="1"/>
              </p:cNvSpPr>
              <p:nvPr/>
            </p:nvSpPr>
            <p:spPr bwMode="auto">
              <a:xfrm flipH="1" flipV="1">
                <a:off x="2219" y="3520"/>
                <a:ext cx="1003" cy="2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749" name="Line 154"/>
              <p:cNvSpPr>
                <a:spLocks noChangeShapeType="1"/>
              </p:cNvSpPr>
              <p:nvPr/>
            </p:nvSpPr>
            <p:spPr bwMode="auto">
              <a:xfrm flipH="1">
                <a:off x="2219" y="3589"/>
                <a:ext cx="1006" cy="1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750" name="Rectangle 155"/>
              <p:cNvSpPr>
                <a:spLocks noChangeArrowheads="1"/>
              </p:cNvSpPr>
              <p:nvPr/>
            </p:nvSpPr>
            <p:spPr bwMode="auto">
              <a:xfrm>
                <a:off x="729" y="3064"/>
                <a:ext cx="57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Virtual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28751" name="Rectangle 156"/>
              <p:cNvSpPr>
                <a:spLocks noChangeArrowheads="1"/>
              </p:cNvSpPr>
              <p:nvPr/>
            </p:nvSpPr>
            <p:spPr bwMode="auto">
              <a:xfrm>
                <a:off x="608" y="3208"/>
                <a:ext cx="83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Memory 1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28752" name="Rectangle 157"/>
              <p:cNvSpPr>
                <a:spLocks noChangeArrowheads="1"/>
              </p:cNvSpPr>
              <p:nvPr/>
            </p:nvSpPr>
            <p:spPr bwMode="auto">
              <a:xfrm>
                <a:off x="3098" y="3064"/>
                <a:ext cx="57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Virtual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28753" name="Rectangle 158"/>
              <p:cNvSpPr>
                <a:spLocks noChangeArrowheads="1"/>
              </p:cNvSpPr>
              <p:nvPr/>
            </p:nvSpPr>
            <p:spPr bwMode="auto">
              <a:xfrm>
                <a:off x="2977" y="3208"/>
                <a:ext cx="83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Memory 2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28754" name="Rectangle 159"/>
              <p:cNvSpPr>
                <a:spLocks noChangeArrowheads="1"/>
              </p:cNvSpPr>
              <p:nvPr/>
            </p:nvSpPr>
            <p:spPr bwMode="auto">
              <a:xfrm>
                <a:off x="1885" y="3064"/>
                <a:ext cx="693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Physical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28755" name="Rectangle 160"/>
              <p:cNvSpPr>
                <a:spLocks noChangeArrowheads="1"/>
              </p:cNvSpPr>
              <p:nvPr/>
            </p:nvSpPr>
            <p:spPr bwMode="auto">
              <a:xfrm>
                <a:off x="1893" y="3208"/>
                <a:ext cx="68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8738" name="Text Box 161"/>
            <p:cNvSpPr txBox="1">
              <a:spLocks noChangeArrowheads="1"/>
            </p:cNvSpPr>
            <p:nvPr/>
          </p:nvSpPr>
          <p:spPr bwMode="auto">
            <a:xfrm>
              <a:off x="576" y="3120"/>
              <a:ext cx="191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ja-JP" altLang="en-US" sz="2000">
                  <a:latin typeface="+mj-lt"/>
                </a:rPr>
                <a:t>“</a:t>
              </a:r>
              <a:r>
                <a:rPr lang="en-US" altLang="ja-JP" sz="2000" dirty="0">
                  <a:latin typeface="+mj-lt"/>
                </a:rPr>
                <a:t>Context switch</a:t>
              </a:r>
              <a:r>
                <a:rPr lang="ja-JP" altLang="en-US" sz="2000">
                  <a:latin typeface="+mj-lt"/>
                </a:rPr>
                <a:t>”</a:t>
              </a:r>
              <a:r>
                <a:rPr lang="en-US" altLang="ja-JP" sz="2000" dirty="0">
                  <a:latin typeface="+mj-lt"/>
                </a:rPr>
                <a:t>:</a:t>
              </a:r>
            </a:p>
            <a:p>
              <a:pPr eaLnBrk="0" hangingPunct="0">
                <a:defRPr/>
              </a:pPr>
              <a:r>
                <a:rPr lang="en-US" sz="2000" dirty="0">
                  <a:latin typeface="+mj-lt"/>
                </a:rPr>
                <a:t>  reload the page map?</a:t>
              </a:r>
            </a:p>
          </p:txBody>
        </p:sp>
        <p:sp>
          <p:nvSpPr>
            <p:cNvPr id="28739" name="Text Box 162"/>
            <p:cNvSpPr txBox="1">
              <a:spLocks noChangeArrowheads="1"/>
            </p:cNvSpPr>
            <p:nvPr/>
          </p:nvSpPr>
          <p:spPr bwMode="auto">
            <a:xfrm>
              <a:off x="3158" y="3907"/>
              <a:ext cx="5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latin typeface="+mj-lt"/>
                </a:rPr>
                <a:t>map</a:t>
              </a:r>
              <a:r>
                <a:rPr lang="en-US" sz="2000" baseline="-25000">
                  <a:latin typeface="+mj-lt"/>
                </a:rPr>
                <a:t>1</a:t>
              </a:r>
            </a:p>
          </p:txBody>
        </p:sp>
        <p:sp>
          <p:nvSpPr>
            <p:cNvPr id="28740" name="Text Box 163"/>
            <p:cNvSpPr txBox="1">
              <a:spLocks noChangeArrowheads="1"/>
            </p:cNvSpPr>
            <p:nvPr/>
          </p:nvSpPr>
          <p:spPr bwMode="auto">
            <a:xfrm>
              <a:off x="4052" y="3888"/>
              <a:ext cx="5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latin typeface="+mj-lt"/>
                </a:rPr>
                <a:t>map</a:t>
              </a:r>
              <a:r>
                <a:rPr lang="en-US" sz="2000" baseline="-25000" dirty="0">
                  <a:latin typeface="+mj-lt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70"/>
          <p:cNvSpPr>
            <a:spLocks noChangeArrowheads="1"/>
          </p:cNvSpPr>
          <p:nvPr/>
        </p:nvSpPr>
        <p:spPr bwMode="auto">
          <a:xfrm>
            <a:off x="6477000" y="1371600"/>
            <a:ext cx="2514600" cy="8382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9698" name="Rectangle 68"/>
          <p:cNvSpPr>
            <a:spLocks noChangeArrowheads="1"/>
          </p:cNvSpPr>
          <p:nvPr/>
        </p:nvSpPr>
        <p:spPr bwMode="auto">
          <a:xfrm>
            <a:off x="1677988" y="1716088"/>
            <a:ext cx="366712" cy="14763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29699" name="Rectangle 67"/>
          <p:cNvSpPr>
            <a:spLocks noChangeArrowheads="1"/>
          </p:cNvSpPr>
          <p:nvPr/>
        </p:nvSpPr>
        <p:spPr bwMode="auto">
          <a:xfrm>
            <a:off x="4694238" y="1708150"/>
            <a:ext cx="366712" cy="14763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29700" name="Rectangle 66"/>
          <p:cNvSpPr>
            <a:spLocks noChangeArrowheads="1"/>
          </p:cNvSpPr>
          <p:nvPr/>
        </p:nvSpPr>
        <p:spPr bwMode="auto">
          <a:xfrm>
            <a:off x="3224213" y="1714500"/>
            <a:ext cx="366712" cy="14763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Contexts: A Sneak Preview </a:t>
            </a:r>
          </a:p>
        </p:txBody>
      </p:sp>
      <p:grpSp>
        <p:nvGrpSpPr>
          <p:cNvPr id="49158" name="Group 3"/>
          <p:cNvGrpSpPr>
            <a:grpSpLocks/>
          </p:cNvGrpSpPr>
          <p:nvPr/>
        </p:nvGrpSpPr>
        <p:grpSpPr bwMode="auto">
          <a:xfrm>
            <a:off x="1449388" y="1222375"/>
            <a:ext cx="4143375" cy="2054225"/>
            <a:chOff x="656" y="1088"/>
            <a:chExt cx="3250" cy="1612"/>
          </a:xfrm>
        </p:grpSpPr>
        <p:sp>
          <p:nvSpPr>
            <p:cNvPr id="29705" name="AutoShape 4"/>
            <p:cNvSpPr>
              <a:spLocks noChangeArrowheads="1"/>
            </p:cNvSpPr>
            <p:nvPr/>
          </p:nvSpPr>
          <p:spPr bwMode="auto">
            <a:xfrm>
              <a:off x="2703" y="1482"/>
              <a:ext cx="286" cy="1218"/>
            </a:xfrm>
            <a:prstGeom prst="roundRect">
              <a:avLst>
                <a:gd name="adj" fmla="val 36486"/>
              </a:avLst>
            </a:prstGeom>
            <a:solidFill>
              <a:srgbClr val="FF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06" name="AutoShape 5"/>
            <p:cNvSpPr>
              <a:spLocks noChangeArrowheads="1"/>
            </p:cNvSpPr>
            <p:nvPr/>
          </p:nvSpPr>
          <p:spPr bwMode="auto">
            <a:xfrm>
              <a:off x="1482" y="1482"/>
              <a:ext cx="289" cy="1218"/>
            </a:xfrm>
            <a:prstGeom prst="roundRect">
              <a:avLst>
                <a:gd name="adj" fmla="val 36486"/>
              </a:avLst>
            </a:prstGeom>
            <a:solidFill>
              <a:srgbClr val="FF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63" name="Group 6"/>
            <p:cNvGrpSpPr>
              <a:grpSpLocks/>
            </p:cNvGrpSpPr>
            <p:nvPr/>
          </p:nvGrpSpPr>
          <p:grpSpPr bwMode="auto">
            <a:xfrm>
              <a:off x="831" y="1478"/>
              <a:ext cx="292" cy="1147"/>
              <a:chOff x="831" y="1478"/>
              <a:chExt cx="292" cy="1147"/>
            </a:xfrm>
          </p:grpSpPr>
          <p:grpSp>
            <p:nvGrpSpPr>
              <p:cNvPr id="49206" name="Group 7"/>
              <p:cNvGrpSpPr>
                <a:grpSpLocks/>
              </p:cNvGrpSpPr>
              <p:nvPr/>
            </p:nvGrpSpPr>
            <p:grpSpPr bwMode="auto">
              <a:xfrm>
                <a:off x="831" y="1478"/>
                <a:ext cx="292" cy="1147"/>
                <a:chOff x="831" y="1478"/>
                <a:chExt cx="292" cy="1147"/>
              </a:xfrm>
            </p:grpSpPr>
            <p:sp>
              <p:nvSpPr>
                <p:cNvPr id="2975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834" y="1478"/>
                  <a:ext cx="0" cy="6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56" name="Line 9"/>
                <p:cNvSpPr>
                  <a:spLocks noChangeShapeType="1"/>
                </p:cNvSpPr>
                <p:nvPr/>
              </p:nvSpPr>
              <p:spPr bwMode="auto">
                <a:xfrm>
                  <a:off x="834" y="1478"/>
                  <a:ext cx="28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57" name="Line 10"/>
                <p:cNvSpPr>
                  <a:spLocks noChangeShapeType="1"/>
                </p:cNvSpPr>
                <p:nvPr/>
              </p:nvSpPr>
              <p:spPr bwMode="auto">
                <a:xfrm>
                  <a:off x="1119" y="1478"/>
                  <a:ext cx="1" cy="7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58" name="Arc 11"/>
                <p:cNvSpPr>
                  <a:spLocks/>
                </p:cNvSpPr>
                <p:nvPr/>
              </p:nvSpPr>
              <p:spPr bwMode="auto">
                <a:xfrm>
                  <a:off x="835" y="2127"/>
                  <a:ext cx="144" cy="72"/>
                </a:xfrm>
                <a:custGeom>
                  <a:avLst/>
                  <a:gdLst>
                    <a:gd name="T0" fmla="*/ 0 w 21730"/>
                    <a:gd name="T1" fmla="*/ 0 h 21600"/>
                    <a:gd name="T2" fmla="*/ 0 w 21730"/>
                    <a:gd name="T3" fmla="*/ 0 h 21600"/>
                    <a:gd name="T4" fmla="*/ 0 w 2173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30"/>
                    <a:gd name="T10" fmla="*/ 0 h 21600"/>
                    <a:gd name="T11" fmla="*/ 21730 w 2173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30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</a:path>
                    <a:path w="21730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59" name="Arc 12"/>
                <p:cNvSpPr>
                  <a:spLocks/>
                </p:cNvSpPr>
                <p:nvPr/>
              </p:nvSpPr>
              <p:spPr bwMode="auto">
                <a:xfrm>
                  <a:off x="980" y="2198"/>
                  <a:ext cx="143" cy="72"/>
                </a:xfrm>
                <a:custGeom>
                  <a:avLst/>
                  <a:gdLst>
                    <a:gd name="T0" fmla="*/ 0 w 21600"/>
                    <a:gd name="T1" fmla="*/ 0 h 21818"/>
                    <a:gd name="T2" fmla="*/ 0 w 21600"/>
                    <a:gd name="T3" fmla="*/ 0 h 21818"/>
                    <a:gd name="T4" fmla="*/ 0 w 21600"/>
                    <a:gd name="T5" fmla="*/ 0 h 218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18"/>
                    <a:gd name="T11" fmla="*/ 21600 w 21600"/>
                    <a:gd name="T12" fmla="*/ 21818 h 218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18" fill="none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</a:path>
                    <a:path w="21600" h="21818" stroke="0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  <a:lnTo>
                        <a:pt x="21600" y="218"/>
                      </a:lnTo>
                      <a:lnTo>
                        <a:pt x="21491" y="218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60" name="Arc 13"/>
                <p:cNvSpPr>
                  <a:spLocks/>
                </p:cNvSpPr>
                <p:nvPr/>
              </p:nvSpPr>
              <p:spPr bwMode="auto">
                <a:xfrm>
                  <a:off x="835" y="2199"/>
                  <a:ext cx="144" cy="72"/>
                </a:xfrm>
                <a:custGeom>
                  <a:avLst/>
                  <a:gdLst>
                    <a:gd name="T0" fmla="*/ 0 w 21729"/>
                    <a:gd name="T1" fmla="*/ 0 h 21600"/>
                    <a:gd name="T2" fmla="*/ 0 w 21729"/>
                    <a:gd name="T3" fmla="*/ 0 h 21600"/>
                    <a:gd name="T4" fmla="*/ 0 w 2172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29"/>
                    <a:gd name="T10" fmla="*/ 0 h 21600"/>
                    <a:gd name="T11" fmla="*/ 21729 w 2172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9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</a:path>
                    <a:path w="21729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61" name="Arc 14"/>
                <p:cNvSpPr>
                  <a:spLocks/>
                </p:cNvSpPr>
                <p:nvPr/>
              </p:nvSpPr>
              <p:spPr bwMode="auto">
                <a:xfrm>
                  <a:off x="980" y="2270"/>
                  <a:ext cx="143" cy="72"/>
                </a:xfrm>
                <a:custGeom>
                  <a:avLst/>
                  <a:gdLst>
                    <a:gd name="T0" fmla="*/ 0 w 21600"/>
                    <a:gd name="T1" fmla="*/ 0 h 21873"/>
                    <a:gd name="T2" fmla="*/ 0 w 21600"/>
                    <a:gd name="T3" fmla="*/ 0 h 21873"/>
                    <a:gd name="T4" fmla="*/ 0 w 21600"/>
                    <a:gd name="T5" fmla="*/ 0 h 218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73"/>
                    <a:gd name="T11" fmla="*/ 21600 w 21600"/>
                    <a:gd name="T12" fmla="*/ 21873 h 21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73" fill="none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</a:path>
                    <a:path w="21600" h="21873" stroke="0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  <a:lnTo>
                        <a:pt x="21600" y="273"/>
                      </a:lnTo>
                      <a:lnTo>
                        <a:pt x="21490" y="2187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62" name="Line 15"/>
                <p:cNvSpPr>
                  <a:spLocks noChangeShapeType="1"/>
                </p:cNvSpPr>
                <p:nvPr/>
              </p:nvSpPr>
              <p:spPr bwMode="auto">
                <a:xfrm>
                  <a:off x="834" y="2195"/>
                  <a:ext cx="0" cy="4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63" name="Line 16"/>
                <p:cNvSpPr>
                  <a:spLocks noChangeShapeType="1"/>
                </p:cNvSpPr>
                <p:nvPr/>
              </p:nvSpPr>
              <p:spPr bwMode="auto">
                <a:xfrm>
                  <a:off x="834" y="2624"/>
                  <a:ext cx="28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64" name="Line 17"/>
                <p:cNvSpPr>
                  <a:spLocks noChangeShapeType="1"/>
                </p:cNvSpPr>
                <p:nvPr/>
              </p:nvSpPr>
              <p:spPr bwMode="auto">
                <a:xfrm>
                  <a:off x="1119" y="2339"/>
                  <a:ext cx="1" cy="2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9751" name="Line 18"/>
              <p:cNvSpPr>
                <a:spLocks noChangeShapeType="1"/>
              </p:cNvSpPr>
              <p:nvPr/>
            </p:nvSpPr>
            <p:spPr bwMode="auto">
              <a:xfrm>
                <a:off x="834" y="1693"/>
                <a:ext cx="28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52" name="Line 19"/>
              <p:cNvSpPr>
                <a:spLocks noChangeShapeType="1"/>
              </p:cNvSpPr>
              <p:nvPr/>
            </p:nvSpPr>
            <p:spPr bwMode="auto">
              <a:xfrm>
                <a:off x="834" y="1908"/>
                <a:ext cx="28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53" name="Line 20"/>
              <p:cNvSpPr>
                <a:spLocks noChangeShapeType="1"/>
              </p:cNvSpPr>
              <p:nvPr/>
            </p:nvSpPr>
            <p:spPr bwMode="auto">
              <a:xfrm>
                <a:off x="834" y="2123"/>
                <a:ext cx="28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54" name="Line 21"/>
              <p:cNvSpPr>
                <a:spLocks noChangeShapeType="1"/>
              </p:cNvSpPr>
              <p:nvPr/>
            </p:nvSpPr>
            <p:spPr bwMode="auto">
              <a:xfrm>
                <a:off x="834" y="2410"/>
                <a:ext cx="28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164" name="Group 22"/>
            <p:cNvGrpSpPr>
              <a:grpSpLocks/>
            </p:cNvGrpSpPr>
            <p:nvPr/>
          </p:nvGrpSpPr>
          <p:grpSpPr bwMode="auto">
            <a:xfrm>
              <a:off x="2044" y="1478"/>
              <a:ext cx="292" cy="1147"/>
              <a:chOff x="2044" y="1478"/>
              <a:chExt cx="292" cy="1147"/>
            </a:xfrm>
          </p:grpSpPr>
          <p:grpSp>
            <p:nvGrpSpPr>
              <p:cNvPr id="49191" name="Group 23"/>
              <p:cNvGrpSpPr>
                <a:grpSpLocks/>
              </p:cNvGrpSpPr>
              <p:nvPr/>
            </p:nvGrpSpPr>
            <p:grpSpPr bwMode="auto">
              <a:xfrm>
                <a:off x="2044" y="1478"/>
                <a:ext cx="292" cy="1147"/>
                <a:chOff x="2044" y="1478"/>
                <a:chExt cx="292" cy="1147"/>
              </a:xfrm>
            </p:grpSpPr>
            <p:sp>
              <p:nvSpPr>
                <p:cNvPr id="2974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44" y="1478"/>
                  <a:ext cx="1" cy="6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1" name="Line 25"/>
                <p:cNvSpPr>
                  <a:spLocks noChangeShapeType="1"/>
                </p:cNvSpPr>
                <p:nvPr/>
              </p:nvSpPr>
              <p:spPr bwMode="auto">
                <a:xfrm>
                  <a:off x="2044" y="1478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2" name="Line 26"/>
                <p:cNvSpPr>
                  <a:spLocks noChangeShapeType="1"/>
                </p:cNvSpPr>
                <p:nvPr/>
              </p:nvSpPr>
              <p:spPr bwMode="auto">
                <a:xfrm>
                  <a:off x="2332" y="1478"/>
                  <a:ext cx="1" cy="7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3" name="Arc 27"/>
                <p:cNvSpPr>
                  <a:spLocks/>
                </p:cNvSpPr>
                <p:nvPr/>
              </p:nvSpPr>
              <p:spPr bwMode="auto">
                <a:xfrm>
                  <a:off x="2048" y="2127"/>
                  <a:ext cx="144" cy="72"/>
                </a:xfrm>
                <a:custGeom>
                  <a:avLst/>
                  <a:gdLst>
                    <a:gd name="T0" fmla="*/ 0 w 21730"/>
                    <a:gd name="T1" fmla="*/ 0 h 21600"/>
                    <a:gd name="T2" fmla="*/ 0 w 21730"/>
                    <a:gd name="T3" fmla="*/ 0 h 21600"/>
                    <a:gd name="T4" fmla="*/ 0 w 2173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30"/>
                    <a:gd name="T10" fmla="*/ 0 h 21600"/>
                    <a:gd name="T11" fmla="*/ 21730 w 2173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30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</a:path>
                    <a:path w="21730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4" name="Arc 28"/>
                <p:cNvSpPr>
                  <a:spLocks/>
                </p:cNvSpPr>
                <p:nvPr/>
              </p:nvSpPr>
              <p:spPr bwMode="auto">
                <a:xfrm>
                  <a:off x="2193" y="2198"/>
                  <a:ext cx="143" cy="72"/>
                </a:xfrm>
                <a:custGeom>
                  <a:avLst/>
                  <a:gdLst>
                    <a:gd name="T0" fmla="*/ 0 w 21600"/>
                    <a:gd name="T1" fmla="*/ 0 h 21818"/>
                    <a:gd name="T2" fmla="*/ 0 w 21600"/>
                    <a:gd name="T3" fmla="*/ 0 h 21818"/>
                    <a:gd name="T4" fmla="*/ 0 w 21600"/>
                    <a:gd name="T5" fmla="*/ 0 h 218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18"/>
                    <a:gd name="T11" fmla="*/ 21600 w 21600"/>
                    <a:gd name="T12" fmla="*/ 21818 h 218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18" fill="none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</a:path>
                    <a:path w="21600" h="21818" stroke="0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  <a:lnTo>
                        <a:pt x="21600" y="218"/>
                      </a:lnTo>
                      <a:lnTo>
                        <a:pt x="21491" y="218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5" name="Arc 29"/>
                <p:cNvSpPr>
                  <a:spLocks/>
                </p:cNvSpPr>
                <p:nvPr/>
              </p:nvSpPr>
              <p:spPr bwMode="auto">
                <a:xfrm>
                  <a:off x="2048" y="2199"/>
                  <a:ext cx="144" cy="72"/>
                </a:xfrm>
                <a:custGeom>
                  <a:avLst/>
                  <a:gdLst>
                    <a:gd name="T0" fmla="*/ 0 w 21729"/>
                    <a:gd name="T1" fmla="*/ 0 h 21600"/>
                    <a:gd name="T2" fmla="*/ 0 w 21729"/>
                    <a:gd name="T3" fmla="*/ 0 h 21600"/>
                    <a:gd name="T4" fmla="*/ 0 w 2172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29"/>
                    <a:gd name="T10" fmla="*/ 0 h 21600"/>
                    <a:gd name="T11" fmla="*/ 21729 w 2172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9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</a:path>
                    <a:path w="21729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6" name="Arc 30"/>
                <p:cNvSpPr>
                  <a:spLocks/>
                </p:cNvSpPr>
                <p:nvPr/>
              </p:nvSpPr>
              <p:spPr bwMode="auto">
                <a:xfrm>
                  <a:off x="2193" y="2270"/>
                  <a:ext cx="143" cy="72"/>
                </a:xfrm>
                <a:custGeom>
                  <a:avLst/>
                  <a:gdLst>
                    <a:gd name="T0" fmla="*/ 0 w 21600"/>
                    <a:gd name="T1" fmla="*/ 0 h 21873"/>
                    <a:gd name="T2" fmla="*/ 0 w 21600"/>
                    <a:gd name="T3" fmla="*/ 0 h 21873"/>
                    <a:gd name="T4" fmla="*/ 0 w 21600"/>
                    <a:gd name="T5" fmla="*/ 0 h 218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73"/>
                    <a:gd name="T11" fmla="*/ 21600 w 21600"/>
                    <a:gd name="T12" fmla="*/ 21873 h 21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73" fill="none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</a:path>
                    <a:path w="21600" h="21873" stroke="0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  <a:lnTo>
                        <a:pt x="21600" y="273"/>
                      </a:lnTo>
                      <a:lnTo>
                        <a:pt x="21490" y="2187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7" name="Line 31"/>
                <p:cNvSpPr>
                  <a:spLocks noChangeShapeType="1"/>
                </p:cNvSpPr>
                <p:nvPr/>
              </p:nvSpPr>
              <p:spPr bwMode="auto">
                <a:xfrm>
                  <a:off x="2044" y="2195"/>
                  <a:ext cx="1" cy="4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8" name="Line 32"/>
                <p:cNvSpPr>
                  <a:spLocks noChangeShapeType="1"/>
                </p:cNvSpPr>
                <p:nvPr/>
              </p:nvSpPr>
              <p:spPr bwMode="auto">
                <a:xfrm>
                  <a:off x="2044" y="2624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9" name="Line 33"/>
                <p:cNvSpPr>
                  <a:spLocks noChangeShapeType="1"/>
                </p:cNvSpPr>
                <p:nvPr/>
              </p:nvSpPr>
              <p:spPr bwMode="auto">
                <a:xfrm>
                  <a:off x="2332" y="2339"/>
                  <a:ext cx="1" cy="2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9736" name="Line 34"/>
              <p:cNvSpPr>
                <a:spLocks noChangeShapeType="1"/>
              </p:cNvSpPr>
              <p:nvPr/>
            </p:nvSpPr>
            <p:spPr bwMode="auto">
              <a:xfrm>
                <a:off x="2044" y="1693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37" name="Line 35"/>
              <p:cNvSpPr>
                <a:spLocks noChangeShapeType="1"/>
              </p:cNvSpPr>
              <p:nvPr/>
            </p:nvSpPr>
            <p:spPr bwMode="auto">
              <a:xfrm>
                <a:off x="2044" y="1908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38" name="Line 36"/>
              <p:cNvSpPr>
                <a:spLocks noChangeShapeType="1"/>
              </p:cNvSpPr>
              <p:nvPr/>
            </p:nvSpPr>
            <p:spPr bwMode="auto">
              <a:xfrm>
                <a:off x="2044" y="2123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39" name="Line 37"/>
              <p:cNvSpPr>
                <a:spLocks noChangeShapeType="1"/>
              </p:cNvSpPr>
              <p:nvPr/>
            </p:nvSpPr>
            <p:spPr bwMode="auto">
              <a:xfrm>
                <a:off x="2044" y="2410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165" name="Group 38"/>
            <p:cNvGrpSpPr>
              <a:grpSpLocks/>
            </p:cNvGrpSpPr>
            <p:nvPr/>
          </p:nvGrpSpPr>
          <p:grpSpPr bwMode="auto">
            <a:xfrm>
              <a:off x="3201" y="1478"/>
              <a:ext cx="292" cy="1147"/>
              <a:chOff x="3201" y="1478"/>
              <a:chExt cx="292" cy="1147"/>
            </a:xfrm>
          </p:grpSpPr>
          <p:grpSp>
            <p:nvGrpSpPr>
              <p:cNvPr id="49176" name="Group 39"/>
              <p:cNvGrpSpPr>
                <a:grpSpLocks/>
              </p:cNvGrpSpPr>
              <p:nvPr/>
            </p:nvGrpSpPr>
            <p:grpSpPr bwMode="auto">
              <a:xfrm>
                <a:off x="3201" y="1478"/>
                <a:ext cx="292" cy="1147"/>
                <a:chOff x="3201" y="1478"/>
                <a:chExt cx="292" cy="1147"/>
              </a:xfrm>
            </p:grpSpPr>
            <p:sp>
              <p:nvSpPr>
                <p:cNvPr id="2972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201" y="1478"/>
                  <a:ext cx="1" cy="6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6" name="Line 41"/>
                <p:cNvSpPr>
                  <a:spLocks noChangeShapeType="1"/>
                </p:cNvSpPr>
                <p:nvPr/>
              </p:nvSpPr>
              <p:spPr bwMode="auto">
                <a:xfrm>
                  <a:off x="3201" y="1478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7" name="Line 42"/>
                <p:cNvSpPr>
                  <a:spLocks noChangeShapeType="1"/>
                </p:cNvSpPr>
                <p:nvPr/>
              </p:nvSpPr>
              <p:spPr bwMode="auto">
                <a:xfrm>
                  <a:off x="3489" y="1478"/>
                  <a:ext cx="1" cy="7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8" name="Arc 43"/>
                <p:cNvSpPr>
                  <a:spLocks/>
                </p:cNvSpPr>
                <p:nvPr/>
              </p:nvSpPr>
              <p:spPr bwMode="auto">
                <a:xfrm>
                  <a:off x="3205" y="2127"/>
                  <a:ext cx="144" cy="72"/>
                </a:xfrm>
                <a:custGeom>
                  <a:avLst/>
                  <a:gdLst>
                    <a:gd name="T0" fmla="*/ 0 w 21730"/>
                    <a:gd name="T1" fmla="*/ 0 h 21600"/>
                    <a:gd name="T2" fmla="*/ 0 w 21730"/>
                    <a:gd name="T3" fmla="*/ 0 h 21600"/>
                    <a:gd name="T4" fmla="*/ 0 w 2173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30"/>
                    <a:gd name="T10" fmla="*/ 0 h 21600"/>
                    <a:gd name="T11" fmla="*/ 21730 w 2173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30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</a:path>
                    <a:path w="21730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9" name="Arc 44"/>
                <p:cNvSpPr>
                  <a:spLocks/>
                </p:cNvSpPr>
                <p:nvPr/>
              </p:nvSpPr>
              <p:spPr bwMode="auto">
                <a:xfrm>
                  <a:off x="3349" y="2198"/>
                  <a:ext cx="141" cy="72"/>
                </a:xfrm>
                <a:custGeom>
                  <a:avLst/>
                  <a:gdLst>
                    <a:gd name="T0" fmla="*/ 0 w 21600"/>
                    <a:gd name="T1" fmla="*/ 0 h 21818"/>
                    <a:gd name="T2" fmla="*/ 0 w 21600"/>
                    <a:gd name="T3" fmla="*/ 0 h 21818"/>
                    <a:gd name="T4" fmla="*/ 0 w 21600"/>
                    <a:gd name="T5" fmla="*/ 0 h 218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18"/>
                    <a:gd name="T11" fmla="*/ 21600 w 21600"/>
                    <a:gd name="T12" fmla="*/ 21818 h 218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18" fill="none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</a:path>
                    <a:path w="21600" h="21818" stroke="0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  <a:lnTo>
                        <a:pt x="21600" y="218"/>
                      </a:lnTo>
                      <a:lnTo>
                        <a:pt x="21491" y="218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30" name="Arc 45"/>
                <p:cNvSpPr>
                  <a:spLocks/>
                </p:cNvSpPr>
                <p:nvPr/>
              </p:nvSpPr>
              <p:spPr bwMode="auto">
                <a:xfrm>
                  <a:off x="3205" y="2199"/>
                  <a:ext cx="144" cy="72"/>
                </a:xfrm>
                <a:custGeom>
                  <a:avLst/>
                  <a:gdLst>
                    <a:gd name="T0" fmla="*/ 0 w 21729"/>
                    <a:gd name="T1" fmla="*/ 0 h 21600"/>
                    <a:gd name="T2" fmla="*/ 0 w 21729"/>
                    <a:gd name="T3" fmla="*/ 0 h 21600"/>
                    <a:gd name="T4" fmla="*/ 0 w 2172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29"/>
                    <a:gd name="T10" fmla="*/ 0 h 21600"/>
                    <a:gd name="T11" fmla="*/ 21729 w 2172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9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</a:path>
                    <a:path w="21729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31" name="Arc 46"/>
                <p:cNvSpPr>
                  <a:spLocks/>
                </p:cNvSpPr>
                <p:nvPr/>
              </p:nvSpPr>
              <p:spPr bwMode="auto">
                <a:xfrm>
                  <a:off x="3349" y="2270"/>
                  <a:ext cx="141" cy="72"/>
                </a:xfrm>
                <a:custGeom>
                  <a:avLst/>
                  <a:gdLst>
                    <a:gd name="T0" fmla="*/ 0 w 21600"/>
                    <a:gd name="T1" fmla="*/ 0 h 21873"/>
                    <a:gd name="T2" fmla="*/ 0 w 21600"/>
                    <a:gd name="T3" fmla="*/ 0 h 21873"/>
                    <a:gd name="T4" fmla="*/ 0 w 21600"/>
                    <a:gd name="T5" fmla="*/ 0 h 218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73"/>
                    <a:gd name="T11" fmla="*/ 21600 w 21600"/>
                    <a:gd name="T12" fmla="*/ 21873 h 21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73" fill="none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</a:path>
                    <a:path w="21600" h="21873" stroke="0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  <a:lnTo>
                        <a:pt x="21600" y="273"/>
                      </a:lnTo>
                      <a:lnTo>
                        <a:pt x="21490" y="2187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32" name="Line 47"/>
                <p:cNvSpPr>
                  <a:spLocks noChangeShapeType="1"/>
                </p:cNvSpPr>
                <p:nvPr/>
              </p:nvSpPr>
              <p:spPr bwMode="auto">
                <a:xfrm>
                  <a:off x="3201" y="2195"/>
                  <a:ext cx="1" cy="4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33" name="Line 48"/>
                <p:cNvSpPr>
                  <a:spLocks noChangeShapeType="1"/>
                </p:cNvSpPr>
                <p:nvPr/>
              </p:nvSpPr>
              <p:spPr bwMode="auto">
                <a:xfrm>
                  <a:off x="3201" y="2624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34" name="Line 49"/>
                <p:cNvSpPr>
                  <a:spLocks noChangeShapeType="1"/>
                </p:cNvSpPr>
                <p:nvPr/>
              </p:nvSpPr>
              <p:spPr bwMode="auto">
                <a:xfrm>
                  <a:off x="3489" y="2339"/>
                  <a:ext cx="1" cy="2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9721" name="Line 50"/>
              <p:cNvSpPr>
                <a:spLocks noChangeShapeType="1"/>
              </p:cNvSpPr>
              <p:nvPr/>
            </p:nvSpPr>
            <p:spPr bwMode="auto">
              <a:xfrm>
                <a:off x="3201" y="1693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2" name="Line 51"/>
              <p:cNvSpPr>
                <a:spLocks noChangeShapeType="1"/>
              </p:cNvSpPr>
              <p:nvPr/>
            </p:nvSpPr>
            <p:spPr bwMode="auto">
              <a:xfrm>
                <a:off x="3201" y="1908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3" name="Line 52"/>
              <p:cNvSpPr>
                <a:spLocks noChangeShapeType="1"/>
              </p:cNvSpPr>
              <p:nvPr/>
            </p:nvSpPr>
            <p:spPr bwMode="auto">
              <a:xfrm>
                <a:off x="3201" y="2123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4" name="Line 53"/>
              <p:cNvSpPr>
                <a:spLocks noChangeShapeType="1"/>
              </p:cNvSpPr>
              <p:nvPr/>
            </p:nvSpPr>
            <p:spPr bwMode="auto">
              <a:xfrm>
                <a:off x="3201" y="2410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9710" name="Line 54"/>
            <p:cNvSpPr>
              <a:spLocks noChangeShapeType="1"/>
            </p:cNvSpPr>
            <p:nvPr/>
          </p:nvSpPr>
          <p:spPr bwMode="auto">
            <a:xfrm>
              <a:off x="1047" y="1621"/>
              <a:ext cx="1077" cy="4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11" name="Line 55"/>
            <p:cNvSpPr>
              <a:spLocks noChangeShapeType="1"/>
            </p:cNvSpPr>
            <p:nvPr/>
          </p:nvSpPr>
          <p:spPr bwMode="auto">
            <a:xfrm>
              <a:off x="1047" y="2051"/>
              <a:ext cx="1077" cy="5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12" name="Line 56"/>
            <p:cNvSpPr>
              <a:spLocks noChangeShapeType="1"/>
            </p:cNvSpPr>
            <p:nvPr/>
          </p:nvSpPr>
          <p:spPr bwMode="auto">
            <a:xfrm flipH="1" flipV="1">
              <a:off x="2269" y="1551"/>
              <a:ext cx="1001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13" name="Line 57"/>
            <p:cNvSpPr>
              <a:spLocks noChangeShapeType="1"/>
            </p:cNvSpPr>
            <p:nvPr/>
          </p:nvSpPr>
          <p:spPr bwMode="auto">
            <a:xfrm flipH="1">
              <a:off x="2269" y="1621"/>
              <a:ext cx="1005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14" name="Rectangle 58"/>
            <p:cNvSpPr>
              <a:spLocks noChangeArrowheads="1"/>
            </p:cNvSpPr>
            <p:nvPr/>
          </p:nvSpPr>
          <p:spPr bwMode="auto">
            <a:xfrm>
              <a:off x="776" y="1095"/>
              <a:ext cx="62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Virtual 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9715" name="Rectangle 59"/>
            <p:cNvSpPr>
              <a:spLocks noChangeArrowheads="1"/>
            </p:cNvSpPr>
            <p:nvPr/>
          </p:nvSpPr>
          <p:spPr bwMode="auto">
            <a:xfrm>
              <a:off x="656" y="1240"/>
              <a:ext cx="88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Memory 1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9716" name="Rectangle 60"/>
            <p:cNvSpPr>
              <a:spLocks noChangeArrowheads="1"/>
            </p:cNvSpPr>
            <p:nvPr/>
          </p:nvSpPr>
          <p:spPr bwMode="auto">
            <a:xfrm>
              <a:off x="3146" y="1095"/>
              <a:ext cx="62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Virtual </a:t>
              </a:r>
              <a:endParaRPr lang="en-US" sz="2400">
                <a:latin typeface="+mj-lt"/>
              </a:endParaRPr>
            </a:p>
          </p:txBody>
        </p:sp>
        <p:sp>
          <p:nvSpPr>
            <p:cNvPr id="29717" name="Rectangle 61"/>
            <p:cNvSpPr>
              <a:spLocks noChangeArrowheads="1"/>
            </p:cNvSpPr>
            <p:nvPr/>
          </p:nvSpPr>
          <p:spPr bwMode="auto">
            <a:xfrm>
              <a:off x="3026" y="1240"/>
              <a:ext cx="88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Memory 2</a:t>
              </a:r>
              <a:endParaRPr lang="en-US" sz="2400">
                <a:latin typeface="+mj-lt"/>
              </a:endParaRPr>
            </a:p>
          </p:txBody>
        </p:sp>
        <p:sp>
          <p:nvSpPr>
            <p:cNvPr id="29718" name="Rectangle 62"/>
            <p:cNvSpPr>
              <a:spLocks noChangeArrowheads="1"/>
            </p:cNvSpPr>
            <p:nvPr/>
          </p:nvSpPr>
          <p:spPr bwMode="auto">
            <a:xfrm>
              <a:off x="1848" y="1088"/>
              <a:ext cx="73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Physical 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9719" name="Rectangle 63"/>
            <p:cNvSpPr>
              <a:spLocks noChangeArrowheads="1"/>
            </p:cNvSpPr>
            <p:nvPr/>
          </p:nvSpPr>
          <p:spPr bwMode="auto">
            <a:xfrm>
              <a:off x="1870" y="1240"/>
              <a:ext cx="71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9703" name="Rectangle 64"/>
          <p:cNvSpPr>
            <a:spLocks noChangeArrowheads="1"/>
          </p:cNvSpPr>
          <p:nvPr/>
        </p:nvSpPr>
        <p:spPr bwMode="auto">
          <a:xfrm>
            <a:off x="609600" y="3509963"/>
            <a:ext cx="8153400" cy="301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228600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1. TIMESHARING among several programs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• Separate context for each program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• OS loads appropriate context into page map when switching among programs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latin typeface="+mj-lt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2. Separate context for OS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Kernel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(e.g., interrupt handlers)...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•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Kernel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vs</a:t>
            </a:r>
            <a:r>
              <a:rPr lang="en-US" altLang="ja-JP" sz="2000" dirty="0">
                <a:latin typeface="+mj-lt"/>
              </a:rPr>
              <a:t>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User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contexts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• Switch to Kernel context on interrupt;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• Switch back on interrupt return.</a:t>
            </a:r>
          </a:p>
        </p:txBody>
      </p:sp>
      <p:sp>
        <p:nvSpPr>
          <p:cNvPr id="29704" name="Text Box 69"/>
          <p:cNvSpPr txBox="1">
            <a:spLocks noChangeArrowheads="1"/>
          </p:cNvSpPr>
          <p:nvPr/>
        </p:nvSpPr>
        <p:spPr bwMode="auto">
          <a:xfrm>
            <a:off x="6324600" y="1447800"/>
            <a:ext cx="2667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First Glimpse of a</a:t>
            </a:r>
          </a:p>
          <a:p>
            <a:pPr algn="ctr" eaLnBrk="0" hangingPunct="0"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   VIRTUAL MACHINE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Memory Management &amp; Protection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68580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Applications are written as if they have access to the entire virtual address space, without considering where other applications reside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Enables fixed conventions (e.g., program starts at 0x1000, stack is contiguous and grows up, …) without worrying about conflicts</a:t>
            </a:r>
            <a:endParaRPr lang="en-US" dirty="0">
              <a:solidFill>
                <a:srgbClr val="CC0000"/>
              </a:solidFill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OS Kernel controls all contexts, prevents programs from reading and writing into each other’s memory</a:t>
            </a:r>
          </a:p>
        </p:txBody>
      </p:sp>
      <p:sp useBgFill="1">
        <p:nvSpPr>
          <p:cNvPr id="6" name="Rectangle 3"/>
          <p:cNvSpPr>
            <a:spLocks noChangeArrowheads="1"/>
          </p:cNvSpPr>
          <p:nvPr/>
        </p:nvSpPr>
        <p:spPr bwMode="auto">
          <a:xfrm>
            <a:off x="7640638" y="1704975"/>
            <a:ext cx="825500" cy="477202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" name="Rectangle 4" descr="Light upward diagonal"/>
          <p:cNvSpPr>
            <a:spLocks noChangeArrowheads="1"/>
          </p:cNvSpPr>
          <p:nvPr/>
        </p:nvSpPr>
        <p:spPr bwMode="auto">
          <a:xfrm>
            <a:off x="7640638" y="2976563"/>
            <a:ext cx="825500" cy="1358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Stack</a:t>
            </a:r>
          </a:p>
        </p:txBody>
      </p:sp>
      <p:sp>
        <p:nvSpPr>
          <p:cNvPr id="8" name="Rectangle 5" descr="Dotted diamond"/>
          <p:cNvSpPr>
            <a:spLocks noChangeArrowheads="1"/>
          </p:cNvSpPr>
          <p:nvPr/>
        </p:nvSpPr>
        <p:spPr bwMode="auto">
          <a:xfrm>
            <a:off x="7640638" y="1862138"/>
            <a:ext cx="825500" cy="520700"/>
          </a:xfrm>
          <a:prstGeom prst="rect">
            <a:avLst/>
          </a:prstGeom>
          <a:pattFill prst="dotDmnd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Code</a:t>
            </a:r>
          </a:p>
        </p:txBody>
      </p:sp>
      <p:sp>
        <p:nvSpPr>
          <p:cNvPr id="9" name="Rectangle 6" descr="20%"/>
          <p:cNvSpPr>
            <a:spLocks noChangeArrowheads="1"/>
          </p:cNvSpPr>
          <p:nvPr/>
        </p:nvSpPr>
        <p:spPr bwMode="auto">
          <a:xfrm>
            <a:off x="7640638" y="2395538"/>
            <a:ext cx="825500" cy="2159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" name="Rectangle 7" descr="Large confetti"/>
          <p:cNvSpPr>
            <a:spLocks noChangeArrowheads="1"/>
          </p:cNvSpPr>
          <p:nvPr/>
        </p:nvSpPr>
        <p:spPr bwMode="auto">
          <a:xfrm>
            <a:off x="7640638" y="2624138"/>
            <a:ext cx="825500" cy="1397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" name="Rectangle 8" descr="Light vertical"/>
          <p:cNvSpPr>
            <a:spLocks noChangeArrowheads="1"/>
          </p:cNvSpPr>
          <p:nvPr/>
        </p:nvSpPr>
        <p:spPr bwMode="auto">
          <a:xfrm>
            <a:off x="7640638" y="2776538"/>
            <a:ext cx="825500" cy="2159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" name="Rectangle 9" descr="Wide downward diagonal"/>
          <p:cNvSpPr>
            <a:spLocks noChangeArrowheads="1"/>
          </p:cNvSpPr>
          <p:nvPr/>
        </p:nvSpPr>
        <p:spPr bwMode="auto">
          <a:xfrm>
            <a:off x="7640638" y="5275263"/>
            <a:ext cx="825500" cy="1201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Heap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167563" y="1295400"/>
            <a:ext cx="1711325" cy="31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i="1" dirty="0">
                <a:latin typeface="+mj-lt"/>
              </a:rPr>
              <a:t>Address Space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8077200" y="50339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8077200" y="43481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" name="Rectangle 7" descr="Large confetti"/>
          <p:cNvSpPr>
            <a:spLocks noChangeArrowheads="1"/>
          </p:cNvSpPr>
          <p:nvPr/>
        </p:nvSpPr>
        <p:spPr bwMode="auto">
          <a:xfrm>
            <a:off x="7635875" y="1708150"/>
            <a:ext cx="8255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Page Maps</a:t>
            </a:r>
          </a:p>
        </p:txBody>
      </p:sp>
      <p:sp>
        <p:nvSpPr>
          <p:cNvPr id="47" name="Rectangle 57"/>
          <p:cNvSpPr>
            <a:spLocks noChangeArrowheads="1"/>
          </p:cNvSpPr>
          <p:nvPr/>
        </p:nvSpPr>
        <p:spPr bwMode="auto">
          <a:xfrm>
            <a:off x="3546475" y="1219200"/>
            <a:ext cx="1863725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32</a:t>
            </a: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3540125" y="838200"/>
            <a:ext cx="236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>
                <a:latin typeface="+mj-lt"/>
              </a:rPr>
              <a:t>32-bit virtual address</a:t>
            </a:r>
          </a:p>
        </p:txBody>
      </p:sp>
      <p:grpSp>
        <p:nvGrpSpPr>
          <p:cNvPr id="49" name="Group 128"/>
          <p:cNvGrpSpPr>
            <a:grpSpLocks/>
          </p:cNvGrpSpPr>
          <p:nvPr/>
        </p:nvGrpSpPr>
        <p:grpSpPr bwMode="auto">
          <a:xfrm>
            <a:off x="5638800" y="1600202"/>
            <a:ext cx="3352800" cy="990601"/>
            <a:chOff x="3552" y="1344"/>
            <a:chExt cx="2112" cy="624"/>
          </a:xfrm>
        </p:grpSpPr>
        <p:sp>
          <p:nvSpPr>
            <p:cNvPr id="50" name="Oval 112"/>
            <p:cNvSpPr>
              <a:spLocks noChangeArrowheads="1"/>
            </p:cNvSpPr>
            <p:nvPr/>
          </p:nvSpPr>
          <p:spPr bwMode="auto">
            <a:xfrm>
              <a:off x="4320" y="1488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A6A6A6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Text Box 113"/>
            <p:cNvSpPr txBox="1">
              <a:spLocks noChangeArrowheads="1"/>
            </p:cNvSpPr>
            <p:nvPr/>
          </p:nvSpPr>
          <p:spPr bwMode="auto">
            <a:xfrm>
              <a:off x="4387" y="1561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A6A6A6"/>
                  </a:solidFill>
                  <a:latin typeface="+mj-lt"/>
                </a:rPr>
                <a:t>Page fault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A6A6A6"/>
                  </a:solidFill>
                  <a:latin typeface="+mj-lt"/>
                </a:rPr>
                <a:t>(handled by SW)</a:t>
              </a:r>
            </a:p>
          </p:txBody>
        </p:sp>
        <p:sp>
          <p:nvSpPr>
            <p:cNvPr id="52" name="Line 114"/>
            <p:cNvSpPr>
              <a:spLocks noChangeShapeType="1"/>
            </p:cNvSpPr>
            <p:nvPr/>
          </p:nvSpPr>
          <p:spPr bwMode="auto">
            <a:xfrm>
              <a:off x="3552" y="1344"/>
              <a:ext cx="720" cy="336"/>
            </a:xfrm>
            <a:prstGeom prst="line">
              <a:avLst/>
            </a:prstGeom>
            <a:noFill/>
            <a:ln w="57150">
              <a:solidFill>
                <a:srgbClr val="A6A6A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A6A6A6"/>
                </a:solidFill>
                <a:latin typeface="+mj-lt"/>
              </a:endParaRPr>
            </a:p>
          </p:txBody>
        </p:sp>
      </p:grpSp>
      <p:sp>
        <p:nvSpPr>
          <p:cNvPr id="53" name="Line 107"/>
          <p:cNvSpPr>
            <a:spLocks noChangeShapeType="1"/>
          </p:cNvSpPr>
          <p:nvPr/>
        </p:nvSpPr>
        <p:spPr bwMode="auto">
          <a:xfrm flipH="1">
            <a:off x="2286000" y="1600200"/>
            <a:ext cx="1143000" cy="53340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A6A6A6"/>
              </a:solidFill>
              <a:latin typeface="+mj-lt"/>
            </a:endParaRPr>
          </a:p>
        </p:txBody>
      </p:sp>
      <p:sp>
        <p:nvSpPr>
          <p:cNvPr id="54" name="Oval 109"/>
          <p:cNvSpPr>
            <a:spLocks noChangeArrowheads="1"/>
          </p:cNvSpPr>
          <p:nvPr/>
        </p:nvSpPr>
        <p:spPr bwMode="auto">
          <a:xfrm>
            <a:off x="3048000" y="18288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A6A6A6"/>
                </a:solidFill>
                <a:latin typeface="+mj-lt"/>
              </a:rPr>
              <a:t>1</a:t>
            </a:r>
          </a:p>
        </p:txBody>
      </p:sp>
      <p:sp>
        <p:nvSpPr>
          <p:cNvPr id="56" name="Line 108"/>
          <p:cNvSpPr>
            <a:spLocks noChangeShapeType="1"/>
          </p:cNvSpPr>
          <p:nvPr/>
        </p:nvSpPr>
        <p:spPr bwMode="auto">
          <a:xfrm>
            <a:off x="4572000" y="1676400"/>
            <a:ext cx="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7" name="Oval 110"/>
          <p:cNvSpPr>
            <a:spLocks noChangeArrowheads="1"/>
          </p:cNvSpPr>
          <p:nvPr/>
        </p:nvSpPr>
        <p:spPr bwMode="auto">
          <a:xfrm>
            <a:off x="4800600" y="18288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CC0000"/>
                </a:solidFill>
                <a:latin typeface="+mj-lt"/>
              </a:rPr>
              <a:t>2</a:t>
            </a:r>
          </a:p>
        </p:txBody>
      </p:sp>
      <p:sp>
        <p:nvSpPr>
          <p:cNvPr id="58" name="Text Box 199"/>
          <p:cNvSpPr txBox="1">
            <a:spLocks noChangeArrowheads="1"/>
          </p:cNvSpPr>
          <p:nvPr/>
        </p:nvSpPr>
        <p:spPr bwMode="auto">
          <a:xfrm>
            <a:off x="3575050" y="21336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i="1">
              <a:latin typeface="+mj-lt"/>
            </a:endParaRPr>
          </a:p>
        </p:txBody>
      </p:sp>
      <p:sp>
        <p:nvSpPr>
          <p:cNvPr id="60" name="Rectangle 169"/>
          <p:cNvSpPr>
            <a:spLocks noChangeArrowheads="1"/>
          </p:cNvSpPr>
          <p:nvPr/>
        </p:nvSpPr>
        <p:spPr bwMode="auto">
          <a:xfrm>
            <a:off x="7391400" y="3068638"/>
            <a:ext cx="838200" cy="990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1" name="Line 170"/>
          <p:cNvSpPr>
            <a:spLocks noChangeShapeType="1"/>
          </p:cNvSpPr>
          <p:nvPr/>
        </p:nvSpPr>
        <p:spPr bwMode="auto">
          <a:xfrm>
            <a:off x="7391400" y="3144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" name="Line 171"/>
          <p:cNvSpPr>
            <a:spLocks noChangeShapeType="1"/>
          </p:cNvSpPr>
          <p:nvPr/>
        </p:nvSpPr>
        <p:spPr bwMode="auto">
          <a:xfrm>
            <a:off x="7391400" y="3221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3" name="Line 172"/>
          <p:cNvSpPr>
            <a:spLocks noChangeShapeType="1"/>
          </p:cNvSpPr>
          <p:nvPr/>
        </p:nvSpPr>
        <p:spPr bwMode="auto">
          <a:xfrm>
            <a:off x="7391400" y="3297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4" name="Line 173"/>
          <p:cNvSpPr>
            <a:spLocks noChangeShapeType="1"/>
          </p:cNvSpPr>
          <p:nvPr/>
        </p:nvSpPr>
        <p:spPr bwMode="auto">
          <a:xfrm>
            <a:off x="7391400" y="33734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5" name="Line 174"/>
          <p:cNvSpPr>
            <a:spLocks noChangeShapeType="1"/>
          </p:cNvSpPr>
          <p:nvPr/>
        </p:nvSpPr>
        <p:spPr bwMode="auto">
          <a:xfrm>
            <a:off x="7391400" y="34496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6" name="Line 175"/>
          <p:cNvSpPr>
            <a:spLocks noChangeShapeType="1"/>
          </p:cNvSpPr>
          <p:nvPr/>
        </p:nvSpPr>
        <p:spPr bwMode="auto">
          <a:xfrm>
            <a:off x="7391400" y="3525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7" name="Line 176"/>
          <p:cNvSpPr>
            <a:spLocks noChangeShapeType="1"/>
          </p:cNvSpPr>
          <p:nvPr/>
        </p:nvSpPr>
        <p:spPr bwMode="auto">
          <a:xfrm>
            <a:off x="7391400" y="3602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8" name="Line 177"/>
          <p:cNvSpPr>
            <a:spLocks noChangeShapeType="1"/>
          </p:cNvSpPr>
          <p:nvPr/>
        </p:nvSpPr>
        <p:spPr bwMode="auto">
          <a:xfrm>
            <a:off x="7391400" y="3678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9" name="Line 178"/>
          <p:cNvSpPr>
            <a:spLocks noChangeShapeType="1"/>
          </p:cNvSpPr>
          <p:nvPr/>
        </p:nvSpPr>
        <p:spPr bwMode="auto">
          <a:xfrm>
            <a:off x="7391400" y="37544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" name="Line 179"/>
          <p:cNvSpPr>
            <a:spLocks noChangeShapeType="1"/>
          </p:cNvSpPr>
          <p:nvPr/>
        </p:nvSpPr>
        <p:spPr bwMode="auto">
          <a:xfrm>
            <a:off x="7391400" y="38306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1" name="Line 180"/>
          <p:cNvSpPr>
            <a:spLocks noChangeShapeType="1"/>
          </p:cNvSpPr>
          <p:nvPr/>
        </p:nvSpPr>
        <p:spPr bwMode="auto">
          <a:xfrm>
            <a:off x="7391400" y="3906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" name="Line 181"/>
          <p:cNvSpPr>
            <a:spLocks noChangeShapeType="1"/>
          </p:cNvSpPr>
          <p:nvPr/>
        </p:nvSpPr>
        <p:spPr bwMode="auto">
          <a:xfrm>
            <a:off x="7391400" y="3983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3" name="Rectangle 198"/>
          <p:cNvSpPr>
            <a:spLocks noChangeArrowheads="1"/>
          </p:cNvSpPr>
          <p:nvPr/>
        </p:nvSpPr>
        <p:spPr bwMode="auto">
          <a:xfrm>
            <a:off x="7391400" y="3754438"/>
            <a:ext cx="838200" cy="76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4" name="Text Box 207"/>
          <p:cNvSpPr txBox="1">
            <a:spLocks noChangeArrowheads="1"/>
          </p:cNvSpPr>
          <p:nvPr/>
        </p:nvSpPr>
        <p:spPr bwMode="auto">
          <a:xfrm>
            <a:off x="7546975" y="4038600"/>
            <a:ext cx="715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>
                <a:latin typeface="+mj-lt"/>
              </a:rPr>
              <a:t>Data</a:t>
            </a:r>
          </a:p>
        </p:txBody>
      </p:sp>
      <p:sp>
        <p:nvSpPr>
          <p:cNvPr id="75" name="Freeform 239"/>
          <p:cNvSpPr>
            <a:spLocks/>
          </p:cNvSpPr>
          <p:nvPr/>
        </p:nvSpPr>
        <p:spPr bwMode="auto">
          <a:xfrm>
            <a:off x="2590800" y="3771900"/>
            <a:ext cx="6096000" cy="922327"/>
          </a:xfrm>
          <a:custGeom>
            <a:avLst/>
            <a:gdLst>
              <a:gd name="T0" fmla="*/ 0 w 2880"/>
              <a:gd name="T1" fmla="*/ 2147483647 h 672"/>
              <a:gd name="T2" fmla="*/ 0 w 2880"/>
              <a:gd name="T3" fmla="*/ 2147483647 h 672"/>
              <a:gd name="T4" fmla="*/ 2147483647 w 2880"/>
              <a:gd name="T5" fmla="*/ 2147483647 h 672"/>
              <a:gd name="T6" fmla="*/ 2147483647 w 2880"/>
              <a:gd name="T7" fmla="*/ 0 h 672"/>
              <a:gd name="T8" fmla="*/ 2147483647 w 2880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0"/>
              <a:gd name="T16" fmla="*/ 0 h 672"/>
              <a:gd name="T17" fmla="*/ 2880 w 2880"/>
              <a:gd name="T18" fmla="*/ 672 h 672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167 w 10015"/>
              <a:gd name="connsiteY4" fmla="*/ 16183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41 w 10015"/>
              <a:gd name="connsiteY4" fmla="*/ 184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26 w 10015"/>
              <a:gd name="connsiteY4" fmla="*/ 5333 h 26183"/>
              <a:gd name="connsiteX0" fmla="*/ 0 w 10001"/>
              <a:gd name="connsiteY0" fmla="*/ 18177 h 21034"/>
              <a:gd name="connsiteX1" fmla="*/ 0 w 10001"/>
              <a:gd name="connsiteY1" fmla="*/ 21034 h 21034"/>
              <a:gd name="connsiteX2" fmla="*/ 10000 w 10001"/>
              <a:gd name="connsiteY2" fmla="*/ 21034 h 21034"/>
              <a:gd name="connsiteX3" fmla="*/ 10000 w 10001"/>
              <a:gd name="connsiteY3" fmla="*/ 0 h 21034"/>
              <a:gd name="connsiteX4" fmla="*/ 9226 w 10001"/>
              <a:gd name="connsiteY4" fmla="*/ 184 h 21034"/>
              <a:gd name="connsiteX0" fmla="*/ 0 w 10001"/>
              <a:gd name="connsiteY0" fmla="*/ 18177 h 24819"/>
              <a:gd name="connsiteX1" fmla="*/ 0 w 10001"/>
              <a:gd name="connsiteY1" fmla="*/ 24819 h 24819"/>
              <a:gd name="connsiteX2" fmla="*/ 10000 w 10001"/>
              <a:gd name="connsiteY2" fmla="*/ 21034 h 24819"/>
              <a:gd name="connsiteX3" fmla="*/ 10000 w 10001"/>
              <a:gd name="connsiteY3" fmla="*/ 0 h 24819"/>
              <a:gd name="connsiteX4" fmla="*/ 9226 w 10001"/>
              <a:gd name="connsiteY4" fmla="*/ 184 h 24819"/>
              <a:gd name="connsiteX0" fmla="*/ 0 w 10001"/>
              <a:gd name="connsiteY0" fmla="*/ 18177 h 24991"/>
              <a:gd name="connsiteX1" fmla="*/ 0 w 10001"/>
              <a:gd name="connsiteY1" fmla="*/ 24819 h 24991"/>
              <a:gd name="connsiteX2" fmla="*/ 10000 w 10001"/>
              <a:gd name="connsiteY2" fmla="*/ 24991 h 24991"/>
              <a:gd name="connsiteX3" fmla="*/ 10000 w 10001"/>
              <a:gd name="connsiteY3" fmla="*/ 0 h 24991"/>
              <a:gd name="connsiteX4" fmla="*/ 9226 w 10001"/>
              <a:gd name="connsiteY4" fmla="*/ 184 h 2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" h="24991">
                <a:moveTo>
                  <a:pt x="0" y="18177"/>
                </a:moveTo>
                <a:lnTo>
                  <a:pt x="0" y="24819"/>
                </a:lnTo>
                <a:cubicBezTo>
                  <a:pt x="3333" y="24819"/>
                  <a:pt x="6667" y="24991"/>
                  <a:pt x="10000" y="24991"/>
                </a:cubicBezTo>
                <a:cubicBezTo>
                  <a:pt x="10005" y="16263"/>
                  <a:pt x="9995" y="8728"/>
                  <a:pt x="10000" y="0"/>
                </a:cubicBezTo>
                <a:cubicBezTo>
                  <a:pt x="9722" y="0"/>
                  <a:pt x="9504" y="184"/>
                  <a:pt x="9226" y="184"/>
                </a:cubicBezTo>
              </a:path>
            </a:pathLst>
          </a:custGeom>
          <a:noFill/>
          <a:ln w="9525">
            <a:solidFill>
              <a:srgbClr val="A6A6A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7" name="Rectangle 130"/>
          <p:cNvSpPr>
            <a:spLocks noChangeArrowheads="1"/>
          </p:cNvSpPr>
          <p:nvPr/>
        </p:nvSpPr>
        <p:spPr bwMode="auto">
          <a:xfrm>
            <a:off x="5257800" y="3201989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8" name="Rectangle 131"/>
          <p:cNvSpPr>
            <a:spLocks noChangeArrowheads="1"/>
          </p:cNvSpPr>
          <p:nvPr/>
        </p:nvSpPr>
        <p:spPr bwMode="auto">
          <a:xfrm>
            <a:off x="4267200" y="3049589"/>
            <a:ext cx="838200" cy="990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9" name="Line 132"/>
          <p:cNvSpPr>
            <a:spLocks noChangeShapeType="1"/>
          </p:cNvSpPr>
          <p:nvPr/>
        </p:nvSpPr>
        <p:spPr bwMode="auto">
          <a:xfrm>
            <a:off x="4267200" y="31257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4267200" y="32019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1" name="Line 134"/>
          <p:cNvSpPr>
            <a:spLocks noChangeShapeType="1"/>
          </p:cNvSpPr>
          <p:nvPr/>
        </p:nvSpPr>
        <p:spPr bwMode="auto">
          <a:xfrm>
            <a:off x="4267200" y="32781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2" name="Line 135"/>
          <p:cNvSpPr>
            <a:spLocks noChangeShapeType="1"/>
          </p:cNvSpPr>
          <p:nvPr/>
        </p:nvSpPr>
        <p:spPr bwMode="auto">
          <a:xfrm>
            <a:off x="4267200" y="33543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3" name="Line 136"/>
          <p:cNvSpPr>
            <a:spLocks noChangeShapeType="1"/>
          </p:cNvSpPr>
          <p:nvPr/>
        </p:nvSpPr>
        <p:spPr bwMode="auto">
          <a:xfrm>
            <a:off x="4267200" y="34305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4" name="Line 137"/>
          <p:cNvSpPr>
            <a:spLocks noChangeShapeType="1"/>
          </p:cNvSpPr>
          <p:nvPr/>
        </p:nvSpPr>
        <p:spPr bwMode="auto">
          <a:xfrm>
            <a:off x="4267200" y="35067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" name="Line 138"/>
          <p:cNvSpPr>
            <a:spLocks noChangeShapeType="1"/>
          </p:cNvSpPr>
          <p:nvPr/>
        </p:nvSpPr>
        <p:spPr bwMode="auto">
          <a:xfrm>
            <a:off x="4267200" y="35829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6" name="Line 139"/>
          <p:cNvSpPr>
            <a:spLocks noChangeShapeType="1"/>
          </p:cNvSpPr>
          <p:nvPr/>
        </p:nvSpPr>
        <p:spPr bwMode="auto">
          <a:xfrm>
            <a:off x="4267200" y="36591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7" name="Line 140"/>
          <p:cNvSpPr>
            <a:spLocks noChangeShapeType="1"/>
          </p:cNvSpPr>
          <p:nvPr/>
        </p:nvSpPr>
        <p:spPr bwMode="auto">
          <a:xfrm>
            <a:off x="4267200" y="37353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8" name="Line 141"/>
          <p:cNvSpPr>
            <a:spLocks noChangeShapeType="1"/>
          </p:cNvSpPr>
          <p:nvPr/>
        </p:nvSpPr>
        <p:spPr bwMode="auto">
          <a:xfrm>
            <a:off x="4267200" y="38115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9" name="Line 142"/>
          <p:cNvSpPr>
            <a:spLocks noChangeShapeType="1"/>
          </p:cNvSpPr>
          <p:nvPr/>
        </p:nvSpPr>
        <p:spPr bwMode="auto">
          <a:xfrm>
            <a:off x="4267200" y="38877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0" name="Line 143"/>
          <p:cNvSpPr>
            <a:spLocks noChangeShapeType="1"/>
          </p:cNvSpPr>
          <p:nvPr/>
        </p:nvSpPr>
        <p:spPr bwMode="auto">
          <a:xfrm>
            <a:off x="4267200" y="39639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1" name="Line 144"/>
          <p:cNvSpPr>
            <a:spLocks noChangeShapeType="1"/>
          </p:cNvSpPr>
          <p:nvPr/>
        </p:nvSpPr>
        <p:spPr bwMode="auto">
          <a:xfrm>
            <a:off x="4419600" y="3049589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" name="Line 145"/>
          <p:cNvSpPr>
            <a:spLocks noChangeShapeType="1"/>
          </p:cNvSpPr>
          <p:nvPr/>
        </p:nvSpPr>
        <p:spPr bwMode="auto">
          <a:xfrm>
            <a:off x="4572000" y="3049589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" name="Rectangle 146"/>
          <p:cNvSpPr>
            <a:spLocks noChangeArrowheads="1"/>
          </p:cNvSpPr>
          <p:nvPr/>
        </p:nvSpPr>
        <p:spPr bwMode="auto">
          <a:xfrm>
            <a:off x="4419600" y="3278189"/>
            <a:ext cx="1524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4" name="Rectangle 182"/>
          <p:cNvSpPr>
            <a:spLocks noChangeArrowheads="1"/>
          </p:cNvSpPr>
          <p:nvPr/>
        </p:nvSpPr>
        <p:spPr bwMode="auto">
          <a:xfrm>
            <a:off x="3651250" y="2439989"/>
            <a:ext cx="53975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10</a:t>
            </a:r>
          </a:p>
        </p:txBody>
      </p:sp>
      <p:sp>
        <p:nvSpPr>
          <p:cNvPr id="95" name="Rectangle 184"/>
          <p:cNvSpPr>
            <a:spLocks noChangeArrowheads="1"/>
          </p:cNvSpPr>
          <p:nvPr/>
        </p:nvSpPr>
        <p:spPr bwMode="auto">
          <a:xfrm>
            <a:off x="4724400" y="2438401"/>
            <a:ext cx="685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12</a:t>
            </a:r>
          </a:p>
        </p:txBody>
      </p:sp>
      <p:sp>
        <p:nvSpPr>
          <p:cNvPr id="96" name="Line 185"/>
          <p:cNvSpPr>
            <a:spLocks noChangeShapeType="1"/>
          </p:cNvSpPr>
          <p:nvPr/>
        </p:nvSpPr>
        <p:spPr bwMode="auto">
          <a:xfrm>
            <a:off x="5018088" y="3252789"/>
            <a:ext cx="3524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7" name="Line 186"/>
          <p:cNvSpPr>
            <a:spLocks noChangeShapeType="1"/>
          </p:cNvSpPr>
          <p:nvPr/>
        </p:nvSpPr>
        <p:spPr bwMode="auto">
          <a:xfrm>
            <a:off x="5040313" y="31019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8" name="Line 187"/>
          <p:cNvSpPr>
            <a:spLocks noChangeShapeType="1"/>
          </p:cNvSpPr>
          <p:nvPr/>
        </p:nvSpPr>
        <p:spPr bwMode="auto">
          <a:xfrm>
            <a:off x="5040313" y="31781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9" name="Line 188"/>
          <p:cNvSpPr>
            <a:spLocks noChangeShapeType="1"/>
          </p:cNvSpPr>
          <p:nvPr/>
        </p:nvSpPr>
        <p:spPr bwMode="auto">
          <a:xfrm>
            <a:off x="5040313" y="38385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0" name="Line 189"/>
          <p:cNvSpPr>
            <a:spLocks noChangeShapeType="1"/>
          </p:cNvSpPr>
          <p:nvPr/>
        </p:nvSpPr>
        <p:spPr bwMode="auto">
          <a:xfrm>
            <a:off x="5040313" y="39147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2" name="Line 191"/>
          <p:cNvSpPr>
            <a:spLocks noChangeShapeType="1"/>
          </p:cNvSpPr>
          <p:nvPr/>
        </p:nvSpPr>
        <p:spPr bwMode="auto">
          <a:xfrm>
            <a:off x="5486400" y="320198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3" name="Freeform 192"/>
          <p:cNvSpPr>
            <a:spLocks/>
          </p:cNvSpPr>
          <p:nvPr/>
        </p:nvSpPr>
        <p:spPr bwMode="auto">
          <a:xfrm>
            <a:off x="5486400" y="3409951"/>
            <a:ext cx="381000" cy="126999"/>
          </a:xfrm>
          <a:custGeom>
            <a:avLst/>
            <a:gdLst>
              <a:gd name="T0" fmla="*/ 0 w 288"/>
              <a:gd name="T1" fmla="*/ 0 h 192"/>
              <a:gd name="T2" fmla="*/ 0 w 288"/>
              <a:gd name="T3" fmla="*/ 3623 h 192"/>
              <a:gd name="T4" fmla="*/ 288 w 288"/>
              <a:gd name="T5" fmla="*/ 3623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0" y="0"/>
                </a:moveTo>
                <a:lnTo>
                  <a:pt x="0" y="192"/>
                </a:lnTo>
                <a:lnTo>
                  <a:pt x="28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4" name="Rectangle 200"/>
          <p:cNvSpPr>
            <a:spLocks noChangeArrowheads="1"/>
          </p:cNvSpPr>
          <p:nvPr/>
        </p:nvSpPr>
        <p:spPr bwMode="auto">
          <a:xfrm>
            <a:off x="3352800" y="2897189"/>
            <a:ext cx="609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r>
              <a:rPr lang="en-US" sz="1000">
                <a:latin typeface="+mj-lt"/>
              </a:rPr>
              <a:t>PDIR</a:t>
            </a:r>
          </a:p>
        </p:txBody>
      </p:sp>
      <p:sp>
        <p:nvSpPr>
          <p:cNvPr id="105" name="Line 201"/>
          <p:cNvSpPr>
            <a:spLocks noChangeShapeType="1"/>
          </p:cNvSpPr>
          <p:nvPr/>
        </p:nvSpPr>
        <p:spPr bwMode="auto">
          <a:xfrm>
            <a:off x="3810000" y="289718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6" name="Line 202"/>
          <p:cNvSpPr>
            <a:spLocks noChangeShapeType="1"/>
          </p:cNvSpPr>
          <p:nvPr/>
        </p:nvSpPr>
        <p:spPr bwMode="auto">
          <a:xfrm>
            <a:off x="3879850" y="2744789"/>
            <a:ext cx="0" cy="2254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7" name="Freeform 203"/>
          <p:cNvSpPr>
            <a:spLocks/>
          </p:cNvSpPr>
          <p:nvPr/>
        </p:nvSpPr>
        <p:spPr bwMode="auto">
          <a:xfrm>
            <a:off x="3810000" y="3106739"/>
            <a:ext cx="469900" cy="125411"/>
          </a:xfrm>
          <a:custGeom>
            <a:avLst/>
            <a:gdLst>
              <a:gd name="T0" fmla="*/ 0 w 288"/>
              <a:gd name="T1" fmla="*/ 0 h 192"/>
              <a:gd name="T2" fmla="*/ 0 w 288"/>
              <a:gd name="T3" fmla="*/ 1 h 192"/>
              <a:gd name="T4" fmla="*/ 287365 w 288"/>
              <a:gd name="T5" fmla="*/ 1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0" y="0"/>
                </a:moveTo>
                <a:lnTo>
                  <a:pt x="0" y="192"/>
                </a:lnTo>
                <a:lnTo>
                  <a:pt x="28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8" name="Line 204"/>
          <p:cNvSpPr>
            <a:spLocks noChangeShapeType="1"/>
          </p:cNvSpPr>
          <p:nvPr/>
        </p:nvSpPr>
        <p:spPr bwMode="auto">
          <a:xfrm>
            <a:off x="5041900" y="400685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9" name="Text Box 240"/>
          <p:cNvSpPr txBox="1">
            <a:spLocks noChangeArrowheads="1"/>
          </p:cNvSpPr>
          <p:nvPr/>
        </p:nvSpPr>
        <p:spPr bwMode="auto">
          <a:xfrm>
            <a:off x="4178300" y="2838450"/>
            <a:ext cx="8385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D   R    PPN</a:t>
            </a:r>
          </a:p>
        </p:txBody>
      </p:sp>
      <p:sp>
        <p:nvSpPr>
          <p:cNvPr id="134" name="Rectangle 182"/>
          <p:cNvSpPr>
            <a:spLocks noChangeArrowheads="1"/>
          </p:cNvSpPr>
          <p:nvPr/>
        </p:nvSpPr>
        <p:spPr bwMode="auto">
          <a:xfrm>
            <a:off x="4191000" y="2438401"/>
            <a:ext cx="53975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10</a:t>
            </a: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auto">
          <a:xfrm>
            <a:off x="990600" y="2470151"/>
            <a:ext cx="1295400" cy="304800"/>
          </a:xfrm>
          <a:prstGeom prst="rect">
            <a:avLst/>
          </a:prstGeom>
          <a:solidFill>
            <a:srgbClr val="CCECFF"/>
          </a:solidFill>
          <a:ln w="9525">
            <a:solidFill>
              <a:srgbClr val="A6A6A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2" name="Line 210"/>
          <p:cNvSpPr>
            <a:spLocks noChangeShapeType="1"/>
          </p:cNvSpPr>
          <p:nvPr/>
        </p:nvSpPr>
        <p:spPr bwMode="auto">
          <a:xfrm>
            <a:off x="1828800" y="2470151"/>
            <a:ext cx="0" cy="30480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3" name="AutoShape 211"/>
          <p:cNvSpPr>
            <a:spLocks/>
          </p:cNvSpPr>
          <p:nvPr/>
        </p:nvSpPr>
        <p:spPr bwMode="auto">
          <a:xfrm rot="5400000">
            <a:off x="1371600" y="254635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4" name="Freeform 212"/>
          <p:cNvSpPr>
            <a:spLocks/>
          </p:cNvSpPr>
          <p:nvPr/>
        </p:nvSpPr>
        <p:spPr bwMode="auto">
          <a:xfrm>
            <a:off x="1355725" y="3079751"/>
            <a:ext cx="168275" cy="128905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18 h 960"/>
              <a:gd name="T4" fmla="*/ 0 w 912"/>
              <a:gd name="T5" fmla="*/ 18 h 960"/>
              <a:gd name="T6" fmla="*/ 0 60000 65536"/>
              <a:gd name="T7" fmla="*/ 0 60000 65536"/>
              <a:gd name="T8" fmla="*/ 0 60000 65536"/>
              <a:gd name="T9" fmla="*/ 0 w 912"/>
              <a:gd name="T10" fmla="*/ 0 h 960"/>
              <a:gd name="T11" fmla="*/ 912 w 91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960">
                <a:moveTo>
                  <a:pt x="0" y="0"/>
                </a:moveTo>
                <a:lnTo>
                  <a:pt x="0" y="960"/>
                </a:lnTo>
                <a:lnTo>
                  <a:pt x="912" y="960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5" name="Text Box 213"/>
          <p:cNvSpPr txBox="1">
            <a:spLocks noChangeArrowheads="1"/>
          </p:cNvSpPr>
          <p:nvPr/>
        </p:nvSpPr>
        <p:spPr bwMode="auto">
          <a:xfrm>
            <a:off x="381000" y="3157538"/>
            <a:ext cx="1001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virtual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page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number</a:t>
            </a:r>
          </a:p>
        </p:txBody>
      </p:sp>
      <p:sp>
        <p:nvSpPr>
          <p:cNvPr id="116" name="Rectangle 214"/>
          <p:cNvSpPr>
            <a:spLocks noChangeArrowheads="1"/>
          </p:cNvSpPr>
          <p:nvPr/>
        </p:nvSpPr>
        <p:spPr bwMode="auto">
          <a:xfrm>
            <a:off x="1676400" y="3983038"/>
            <a:ext cx="533400" cy="762000"/>
          </a:xfrm>
          <a:prstGeom prst="rect">
            <a:avLst/>
          </a:prstGeom>
          <a:solidFill>
            <a:srgbClr val="FFFFCC"/>
          </a:solidFill>
          <a:ln w="9525">
            <a:solidFill>
              <a:srgbClr val="A6A6A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7" name="Line 215"/>
          <p:cNvSpPr>
            <a:spLocks noChangeShapeType="1"/>
          </p:cNvSpPr>
          <p:nvPr/>
        </p:nvSpPr>
        <p:spPr bwMode="auto">
          <a:xfrm>
            <a:off x="1676400" y="40592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8" name="Line 216"/>
          <p:cNvSpPr>
            <a:spLocks noChangeShapeType="1"/>
          </p:cNvSpPr>
          <p:nvPr/>
        </p:nvSpPr>
        <p:spPr bwMode="auto">
          <a:xfrm>
            <a:off x="1676400" y="41354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9" name="Line 217"/>
          <p:cNvSpPr>
            <a:spLocks noChangeShapeType="1"/>
          </p:cNvSpPr>
          <p:nvPr/>
        </p:nvSpPr>
        <p:spPr bwMode="auto">
          <a:xfrm>
            <a:off x="1676400" y="42116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0" name="Line 218"/>
          <p:cNvSpPr>
            <a:spLocks noChangeShapeType="1"/>
          </p:cNvSpPr>
          <p:nvPr/>
        </p:nvSpPr>
        <p:spPr bwMode="auto">
          <a:xfrm>
            <a:off x="1676400" y="42878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1" name="Line 219"/>
          <p:cNvSpPr>
            <a:spLocks noChangeShapeType="1"/>
          </p:cNvSpPr>
          <p:nvPr/>
        </p:nvSpPr>
        <p:spPr bwMode="auto">
          <a:xfrm>
            <a:off x="1676400" y="43640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2" name="Line 220"/>
          <p:cNvSpPr>
            <a:spLocks noChangeShapeType="1"/>
          </p:cNvSpPr>
          <p:nvPr/>
        </p:nvSpPr>
        <p:spPr bwMode="auto">
          <a:xfrm>
            <a:off x="1676400" y="44402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3" name="Line 221"/>
          <p:cNvSpPr>
            <a:spLocks noChangeShapeType="1"/>
          </p:cNvSpPr>
          <p:nvPr/>
        </p:nvSpPr>
        <p:spPr bwMode="auto">
          <a:xfrm>
            <a:off x="1676400" y="45164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4" name="Line 222"/>
          <p:cNvSpPr>
            <a:spLocks noChangeShapeType="1"/>
          </p:cNvSpPr>
          <p:nvPr/>
        </p:nvSpPr>
        <p:spPr bwMode="auto">
          <a:xfrm>
            <a:off x="1676400" y="45926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5" name="Line 223"/>
          <p:cNvSpPr>
            <a:spLocks noChangeShapeType="1"/>
          </p:cNvSpPr>
          <p:nvPr/>
        </p:nvSpPr>
        <p:spPr bwMode="auto">
          <a:xfrm>
            <a:off x="1676400" y="46688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6" name="Line 224"/>
          <p:cNvSpPr>
            <a:spLocks noChangeShapeType="1"/>
          </p:cNvSpPr>
          <p:nvPr/>
        </p:nvSpPr>
        <p:spPr bwMode="auto">
          <a:xfrm>
            <a:off x="1905000" y="3983038"/>
            <a:ext cx="0" cy="76200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7" name="Rectangle 229"/>
          <p:cNvSpPr>
            <a:spLocks noChangeArrowheads="1"/>
          </p:cNvSpPr>
          <p:nvPr/>
        </p:nvSpPr>
        <p:spPr bwMode="auto">
          <a:xfrm>
            <a:off x="1116013" y="24399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+mj-lt"/>
              </a:rPr>
              <a:t>20</a:t>
            </a:r>
          </a:p>
        </p:txBody>
      </p:sp>
      <p:sp>
        <p:nvSpPr>
          <p:cNvPr id="128" name="Rectangle 230"/>
          <p:cNvSpPr>
            <a:spLocks noChangeArrowheads="1"/>
          </p:cNvSpPr>
          <p:nvPr/>
        </p:nvSpPr>
        <p:spPr bwMode="auto">
          <a:xfrm>
            <a:off x="1828800" y="24399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29" name="Rectangle 233"/>
          <p:cNvSpPr>
            <a:spLocks noChangeArrowheads="1"/>
          </p:cNvSpPr>
          <p:nvPr/>
        </p:nvSpPr>
        <p:spPr bwMode="auto">
          <a:xfrm>
            <a:off x="2373313" y="4267201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0" name="Freeform 234"/>
          <p:cNvSpPr>
            <a:spLocks/>
          </p:cNvSpPr>
          <p:nvPr/>
        </p:nvSpPr>
        <p:spPr bwMode="auto">
          <a:xfrm>
            <a:off x="2133600" y="2774951"/>
            <a:ext cx="571500" cy="1593850"/>
          </a:xfrm>
          <a:custGeom>
            <a:avLst/>
            <a:gdLst>
              <a:gd name="T0" fmla="*/ 0 w 753"/>
              <a:gd name="T1" fmla="*/ 0 h 329"/>
              <a:gd name="T2" fmla="*/ 0 w 753"/>
              <a:gd name="T3" fmla="*/ 2147483647 h 329"/>
              <a:gd name="T4" fmla="*/ 0 w 753"/>
              <a:gd name="T5" fmla="*/ 2147483647 h 329"/>
              <a:gd name="T6" fmla="*/ 0 w 753"/>
              <a:gd name="T7" fmla="*/ 2147483647 h 329"/>
              <a:gd name="T8" fmla="*/ 0 w 753"/>
              <a:gd name="T9" fmla="*/ 2147483647 h 329"/>
              <a:gd name="T10" fmla="*/ 0 w 753"/>
              <a:gd name="T11" fmla="*/ 2147483647 h 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3"/>
              <a:gd name="T19" fmla="*/ 0 h 329"/>
              <a:gd name="T20" fmla="*/ 753 w 753"/>
              <a:gd name="T21" fmla="*/ 329 h 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3" h="329">
                <a:moveTo>
                  <a:pt x="16" y="0"/>
                </a:moveTo>
                <a:cubicBezTo>
                  <a:pt x="0" y="39"/>
                  <a:pt x="27" y="72"/>
                  <a:pt x="64" y="94"/>
                </a:cubicBezTo>
                <a:cubicBezTo>
                  <a:pt x="101" y="116"/>
                  <a:pt x="153" y="128"/>
                  <a:pt x="238" y="132"/>
                </a:cubicBezTo>
                <a:cubicBezTo>
                  <a:pt x="323" y="136"/>
                  <a:pt x="495" y="108"/>
                  <a:pt x="576" y="115"/>
                </a:cubicBezTo>
                <a:cubicBezTo>
                  <a:pt x="657" y="122"/>
                  <a:pt x="695" y="137"/>
                  <a:pt x="724" y="173"/>
                </a:cubicBezTo>
                <a:cubicBezTo>
                  <a:pt x="753" y="209"/>
                  <a:pt x="743" y="297"/>
                  <a:pt x="748" y="329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A6A6A6"/>
              </a:solidFill>
              <a:latin typeface="+mj-lt"/>
            </a:endParaRPr>
          </a:p>
        </p:txBody>
      </p:sp>
      <p:sp>
        <p:nvSpPr>
          <p:cNvPr id="131" name="Line 236"/>
          <p:cNvSpPr>
            <a:spLocks noChangeShapeType="1"/>
          </p:cNvSpPr>
          <p:nvPr/>
        </p:nvSpPr>
        <p:spPr bwMode="auto">
          <a:xfrm>
            <a:off x="2600325" y="4267201"/>
            <a:ext cx="0" cy="15240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2" name="Line 237"/>
          <p:cNvSpPr>
            <a:spLocks noChangeShapeType="1"/>
          </p:cNvSpPr>
          <p:nvPr/>
        </p:nvSpPr>
        <p:spPr bwMode="auto">
          <a:xfrm>
            <a:off x="2057400" y="4332288"/>
            <a:ext cx="466725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3" name="AutoShape 241"/>
          <p:cNvSpPr>
            <a:spLocks/>
          </p:cNvSpPr>
          <p:nvPr/>
        </p:nvSpPr>
        <p:spPr bwMode="auto">
          <a:xfrm>
            <a:off x="1524000" y="4167188"/>
            <a:ext cx="76200" cy="393700"/>
          </a:xfrm>
          <a:prstGeom prst="leftBrace">
            <a:avLst>
              <a:gd name="adj1" fmla="val 57971"/>
              <a:gd name="adj2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5867400" y="3048000"/>
            <a:ext cx="838200" cy="990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6" name="Line 132"/>
          <p:cNvSpPr>
            <a:spLocks noChangeShapeType="1"/>
          </p:cNvSpPr>
          <p:nvPr/>
        </p:nvSpPr>
        <p:spPr bwMode="auto">
          <a:xfrm>
            <a:off x="5867400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7" name="Line 133"/>
          <p:cNvSpPr>
            <a:spLocks noChangeShapeType="1"/>
          </p:cNvSpPr>
          <p:nvPr/>
        </p:nvSpPr>
        <p:spPr bwMode="auto">
          <a:xfrm>
            <a:off x="58674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8" name="Line 134"/>
          <p:cNvSpPr>
            <a:spLocks noChangeShapeType="1"/>
          </p:cNvSpPr>
          <p:nvPr/>
        </p:nvSpPr>
        <p:spPr bwMode="auto">
          <a:xfrm>
            <a:off x="5867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9" name="Line 135"/>
          <p:cNvSpPr>
            <a:spLocks noChangeShapeType="1"/>
          </p:cNvSpPr>
          <p:nvPr/>
        </p:nvSpPr>
        <p:spPr bwMode="auto">
          <a:xfrm>
            <a:off x="586740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0" name="Line 136"/>
          <p:cNvSpPr>
            <a:spLocks noChangeShapeType="1"/>
          </p:cNvSpPr>
          <p:nvPr/>
        </p:nvSpPr>
        <p:spPr bwMode="auto">
          <a:xfrm>
            <a:off x="58674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>
            <a:off x="58674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2" name="Line 138"/>
          <p:cNvSpPr>
            <a:spLocks noChangeShapeType="1"/>
          </p:cNvSpPr>
          <p:nvPr/>
        </p:nvSpPr>
        <p:spPr bwMode="auto">
          <a:xfrm>
            <a:off x="58674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" name="Line 139"/>
          <p:cNvSpPr>
            <a:spLocks noChangeShapeType="1"/>
          </p:cNvSpPr>
          <p:nvPr/>
        </p:nvSpPr>
        <p:spPr bwMode="auto">
          <a:xfrm>
            <a:off x="5867400" y="3657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4" name="Line 140"/>
          <p:cNvSpPr>
            <a:spLocks noChangeShapeType="1"/>
          </p:cNvSpPr>
          <p:nvPr/>
        </p:nvSpPr>
        <p:spPr bwMode="auto">
          <a:xfrm>
            <a:off x="58674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5" name="Line 141"/>
          <p:cNvSpPr>
            <a:spLocks noChangeShapeType="1"/>
          </p:cNvSpPr>
          <p:nvPr/>
        </p:nvSpPr>
        <p:spPr bwMode="auto">
          <a:xfrm>
            <a:off x="5867400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6" name="Line 142"/>
          <p:cNvSpPr>
            <a:spLocks noChangeShapeType="1"/>
          </p:cNvSpPr>
          <p:nvPr/>
        </p:nvSpPr>
        <p:spPr bwMode="auto">
          <a:xfrm>
            <a:off x="5867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7" name="Line 143"/>
          <p:cNvSpPr>
            <a:spLocks noChangeShapeType="1"/>
          </p:cNvSpPr>
          <p:nvPr/>
        </p:nvSpPr>
        <p:spPr bwMode="auto">
          <a:xfrm>
            <a:off x="58674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8" name="Line 144"/>
          <p:cNvSpPr>
            <a:spLocks noChangeShapeType="1"/>
          </p:cNvSpPr>
          <p:nvPr/>
        </p:nvSpPr>
        <p:spPr bwMode="auto">
          <a:xfrm>
            <a:off x="601980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617220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0" name="Rectangle 146"/>
          <p:cNvSpPr>
            <a:spLocks noChangeArrowheads="1"/>
          </p:cNvSpPr>
          <p:nvPr/>
        </p:nvSpPr>
        <p:spPr bwMode="auto">
          <a:xfrm>
            <a:off x="6019800" y="32766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1" name="Rectangle 130"/>
          <p:cNvSpPr>
            <a:spLocks noChangeArrowheads="1"/>
          </p:cNvSpPr>
          <p:nvPr/>
        </p:nvSpPr>
        <p:spPr bwMode="auto">
          <a:xfrm>
            <a:off x="6781800" y="346075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2" name="Line 185"/>
          <p:cNvSpPr>
            <a:spLocks noChangeShapeType="1"/>
          </p:cNvSpPr>
          <p:nvPr/>
        </p:nvSpPr>
        <p:spPr bwMode="auto">
          <a:xfrm>
            <a:off x="6542088" y="3540125"/>
            <a:ext cx="3524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" name="Freeform 192"/>
          <p:cNvSpPr>
            <a:spLocks/>
          </p:cNvSpPr>
          <p:nvPr/>
        </p:nvSpPr>
        <p:spPr bwMode="auto">
          <a:xfrm>
            <a:off x="7010400" y="3657600"/>
            <a:ext cx="381000" cy="152400"/>
          </a:xfrm>
          <a:custGeom>
            <a:avLst/>
            <a:gdLst>
              <a:gd name="T0" fmla="*/ 0 w 288"/>
              <a:gd name="T1" fmla="*/ 0 h 192"/>
              <a:gd name="T2" fmla="*/ 0 w 288"/>
              <a:gd name="T3" fmla="*/ 3623 h 192"/>
              <a:gd name="T4" fmla="*/ 288 w 288"/>
              <a:gd name="T5" fmla="*/ 3623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0" y="0"/>
                </a:moveTo>
                <a:lnTo>
                  <a:pt x="0" y="192"/>
                </a:lnTo>
                <a:lnTo>
                  <a:pt x="28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4" name="Line 191"/>
          <p:cNvSpPr>
            <a:spLocks noChangeShapeType="1"/>
          </p:cNvSpPr>
          <p:nvPr/>
        </p:nvSpPr>
        <p:spPr bwMode="auto">
          <a:xfrm>
            <a:off x="7010400" y="3460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5" name="Freeform 154"/>
          <p:cNvSpPr/>
          <p:nvPr/>
        </p:nvSpPr>
        <p:spPr>
          <a:xfrm>
            <a:off x="4533901" y="2730500"/>
            <a:ext cx="1041588" cy="514350"/>
          </a:xfrm>
          <a:custGeom>
            <a:avLst/>
            <a:gdLst>
              <a:gd name="connsiteX0" fmla="*/ 73566 w 1119907"/>
              <a:gd name="connsiteY0" fmla="*/ 0 h 514350"/>
              <a:gd name="connsiteX1" fmla="*/ 92616 w 1119907"/>
              <a:gd name="connsiteY1" fmla="*/ 146050 h 514350"/>
              <a:gd name="connsiteX2" fmla="*/ 987966 w 1119907"/>
              <a:gd name="connsiteY2" fmla="*/ 133350 h 514350"/>
              <a:gd name="connsiteX3" fmla="*/ 1114966 w 1119907"/>
              <a:gd name="connsiteY3" fmla="*/ 514350 h 514350"/>
              <a:gd name="connsiteX0" fmla="*/ 17899 w 1059487"/>
              <a:gd name="connsiteY0" fmla="*/ 0 h 514350"/>
              <a:gd name="connsiteX1" fmla="*/ 233799 w 1059487"/>
              <a:gd name="connsiteY1" fmla="*/ 127000 h 514350"/>
              <a:gd name="connsiteX2" fmla="*/ 932299 w 1059487"/>
              <a:gd name="connsiteY2" fmla="*/ 133350 h 514350"/>
              <a:gd name="connsiteX3" fmla="*/ 1059299 w 1059487"/>
              <a:gd name="connsiteY3" fmla="*/ 514350 h 514350"/>
              <a:gd name="connsiteX0" fmla="*/ 0 w 1041588"/>
              <a:gd name="connsiteY0" fmla="*/ 0 h 514350"/>
              <a:gd name="connsiteX1" fmla="*/ 215900 w 1041588"/>
              <a:gd name="connsiteY1" fmla="*/ 127000 h 514350"/>
              <a:gd name="connsiteX2" fmla="*/ 914400 w 1041588"/>
              <a:gd name="connsiteY2" fmla="*/ 133350 h 514350"/>
              <a:gd name="connsiteX3" fmla="*/ 1041400 w 1041588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588" h="514350">
                <a:moveTo>
                  <a:pt x="0" y="0"/>
                </a:moveTo>
                <a:cubicBezTo>
                  <a:pt x="53975" y="119062"/>
                  <a:pt x="63500" y="104775"/>
                  <a:pt x="215900" y="127000"/>
                </a:cubicBezTo>
                <a:cubicBezTo>
                  <a:pt x="368300" y="149225"/>
                  <a:pt x="776817" y="68792"/>
                  <a:pt x="914400" y="133350"/>
                </a:cubicBezTo>
                <a:cubicBezTo>
                  <a:pt x="1051983" y="197908"/>
                  <a:pt x="1041400" y="514350"/>
                  <a:pt x="1041400" y="514350"/>
                </a:cubicBezTo>
              </a:path>
            </a:pathLst>
          </a:custGeom>
          <a:ln>
            <a:solidFill>
              <a:srgbClr val="CB000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5416550" y="2635250"/>
            <a:ext cx="1664940" cy="889000"/>
          </a:xfrm>
          <a:custGeom>
            <a:avLst/>
            <a:gdLst>
              <a:gd name="connsiteX0" fmla="*/ 73566 w 1119907"/>
              <a:gd name="connsiteY0" fmla="*/ 0 h 514350"/>
              <a:gd name="connsiteX1" fmla="*/ 92616 w 1119907"/>
              <a:gd name="connsiteY1" fmla="*/ 146050 h 514350"/>
              <a:gd name="connsiteX2" fmla="*/ 987966 w 1119907"/>
              <a:gd name="connsiteY2" fmla="*/ 133350 h 514350"/>
              <a:gd name="connsiteX3" fmla="*/ 1114966 w 1119907"/>
              <a:gd name="connsiteY3" fmla="*/ 514350 h 514350"/>
              <a:gd name="connsiteX0" fmla="*/ 17899 w 1059487"/>
              <a:gd name="connsiteY0" fmla="*/ 0 h 514350"/>
              <a:gd name="connsiteX1" fmla="*/ 233799 w 1059487"/>
              <a:gd name="connsiteY1" fmla="*/ 127000 h 514350"/>
              <a:gd name="connsiteX2" fmla="*/ 932299 w 1059487"/>
              <a:gd name="connsiteY2" fmla="*/ 133350 h 514350"/>
              <a:gd name="connsiteX3" fmla="*/ 1059299 w 1059487"/>
              <a:gd name="connsiteY3" fmla="*/ 514350 h 514350"/>
              <a:gd name="connsiteX0" fmla="*/ 0 w 1041588"/>
              <a:gd name="connsiteY0" fmla="*/ 0 h 514350"/>
              <a:gd name="connsiteX1" fmla="*/ 215900 w 1041588"/>
              <a:gd name="connsiteY1" fmla="*/ 127000 h 514350"/>
              <a:gd name="connsiteX2" fmla="*/ 914400 w 1041588"/>
              <a:gd name="connsiteY2" fmla="*/ 133350 h 514350"/>
              <a:gd name="connsiteX3" fmla="*/ 1041400 w 1041588"/>
              <a:gd name="connsiteY3" fmla="*/ 514350 h 514350"/>
              <a:gd name="connsiteX0" fmla="*/ 0 w 1136650"/>
              <a:gd name="connsiteY0" fmla="*/ 0 h 857250"/>
              <a:gd name="connsiteX1" fmla="*/ 215900 w 1136650"/>
              <a:gd name="connsiteY1" fmla="*/ 127000 h 857250"/>
              <a:gd name="connsiteX2" fmla="*/ 914400 w 1136650"/>
              <a:gd name="connsiteY2" fmla="*/ 133350 h 857250"/>
              <a:gd name="connsiteX3" fmla="*/ 1136650 w 1136650"/>
              <a:gd name="connsiteY3" fmla="*/ 857250 h 857250"/>
              <a:gd name="connsiteX0" fmla="*/ 0 w 1663700"/>
              <a:gd name="connsiteY0" fmla="*/ 0 h 889000"/>
              <a:gd name="connsiteX1" fmla="*/ 742950 w 1663700"/>
              <a:gd name="connsiteY1" fmla="*/ 158750 h 889000"/>
              <a:gd name="connsiteX2" fmla="*/ 1441450 w 1663700"/>
              <a:gd name="connsiteY2" fmla="*/ 165100 h 889000"/>
              <a:gd name="connsiteX3" fmla="*/ 1663700 w 1663700"/>
              <a:gd name="connsiteY3" fmla="*/ 889000 h 889000"/>
              <a:gd name="connsiteX0" fmla="*/ 0 w 1663700"/>
              <a:gd name="connsiteY0" fmla="*/ 0 h 889000"/>
              <a:gd name="connsiteX1" fmla="*/ 742950 w 1663700"/>
              <a:gd name="connsiteY1" fmla="*/ 158750 h 889000"/>
              <a:gd name="connsiteX2" fmla="*/ 1441450 w 1663700"/>
              <a:gd name="connsiteY2" fmla="*/ 165100 h 889000"/>
              <a:gd name="connsiteX3" fmla="*/ 1663700 w 1663700"/>
              <a:gd name="connsiteY3" fmla="*/ 889000 h 889000"/>
              <a:gd name="connsiteX0" fmla="*/ 0 w 1663700"/>
              <a:gd name="connsiteY0" fmla="*/ 0 h 889000"/>
              <a:gd name="connsiteX1" fmla="*/ 933450 w 1663700"/>
              <a:gd name="connsiteY1" fmla="*/ 38100 h 889000"/>
              <a:gd name="connsiteX2" fmla="*/ 1441450 w 1663700"/>
              <a:gd name="connsiteY2" fmla="*/ 165100 h 889000"/>
              <a:gd name="connsiteX3" fmla="*/ 1663700 w 1663700"/>
              <a:gd name="connsiteY3" fmla="*/ 889000 h 889000"/>
              <a:gd name="connsiteX0" fmla="*/ 0 w 1663700"/>
              <a:gd name="connsiteY0" fmla="*/ 0 h 889000"/>
              <a:gd name="connsiteX1" fmla="*/ 933450 w 1663700"/>
              <a:gd name="connsiteY1" fmla="*/ 38100 h 889000"/>
              <a:gd name="connsiteX2" fmla="*/ 1441450 w 1663700"/>
              <a:gd name="connsiteY2" fmla="*/ 165100 h 889000"/>
              <a:gd name="connsiteX3" fmla="*/ 1663700 w 1663700"/>
              <a:gd name="connsiteY3" fmla="*/ 889000 h 889000"/>
              <a:gd name="connsiteX0" fmla="*/ 0 w 1664940"/>
              <a:gd name="connsiteY0" fmla="*/ 0 h 889000"/>
              <a:gd name="connsiteX1" fmla="*/ 933450 w 1664940"/>
              <a:gd name="connsiteY1" fmla="*/ 38100 h 889000"/>
              <a:gd name="connsiteX2" fmla="*/ 1562100 w 1664940"/>
              <a:gd name="connsiteY2" fmla="*/ 203200 h 889000"/>
              <a:gd name="connsiteX3" fmla="*/ 1663700 w 1664940"/>
              <a:gd name="connsiteY3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940" h="889000">
                <a:moveTo>
                  <a:pt x="0" y="0"/>
                </a:moveTo>
                <a:cubicBezTo>
                  <a:pt x="161925" y="55562"/>
                  <a:pt x="673100" y="4233"/>
                  <a:pt x="933450" y="38100"/>
                </a:cubicBezTo>
                <a:cubicBezTo>
                  <a:pt x="1193800" y="71967"/>
                  <a:pt x="1440392" y="61383"/>
                  <a:pt x="1562100" y="203200"/>
                </a:cubicBezTo>
                <a:cubicBezTo>
                  <a:pt x="1683808" y="345017"/>
                  <a:pt x="1663700" y="889000"/>
                  <a:pt x="1663700" y="889000"/>
                </a:cubicBezTo>
              </a:path>
            </a:pathLst>
          </a:custGeom>
          <a:ln>
            <a:solidFill>
              <a:srgbClr val="CB000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46"/>
          <p:cNvSpPr>
            <a:spLocks noChangeArrowheads="1"/>
          </p:cNvSpPr>
          <p:nvPr/>
        </p:nvSpPr>
        <p:spPr bwMode="auto">
          <a:xfrm>
            <a:off x="6019800" y="35814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8" name="Rectangle 146"/>
          <p:cNvSpPr>
            <a:spLocks noChangeArrowheads="1"/>
          </p:cNvSpPr>
          <p:nvPr/>
        </p:nvSpPr>
        <p:spPr bwMode="auto">
          <a:xfrm>
            <a:off x="6019800" y="38862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810000" y="4038600"/>
            <a:ext cx="16634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Page Directory</a:t>
            </a:r>
          </a:p>
          <a:p>
            <a:pPr algn="ctr"/>
            <a:r>
              <a:rPr lang="en-US" sz="1600" i="1" dirty="0">
                <a:latin typeface="+mj-lt"/>
              </a:rPr>
              <a:t>(1 page)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353050" y="4038024"/>
            <a:ext cx="1981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Partial Page Table</a:t>
            </a:r>
          </a:p>
          <a:p>
            <a:pPr algn="ctr"/>
            <a:r>
              <a:rPr lang="en-US" sz="1600" i="1" dirty="0">
                <a:latin typeface="+mj-lt"/>
              </a:rPr>
              <a:t>(1 page)</a:t>
            </a:r>
          </a:p>
        </p:txBody>
      </p:sp>
      <p:sp>
        <p:nvSpPr>
          <p:cNvPr id="161" name="Text Box 240"/>
          <p:cNvSpPr txBox="1">
            <a:spLocks noChangeArrowheads="1"/>
          </p:cNvSpPr>
          <p:nvPr/>
        </p:nvSpPr>
        <p:spPr bwMode="auto">
          <a:xfrm>
            <a:off x="5791200" y="2819400"/>
            <a:ext cx="8385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D   R    PPN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819400" y="4766608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Instead of one page map with 2</a:t>
            </a:r>
            <a:r>
              <a:rPr lang="en-US" sz="2000" baseline="30000" dirty="0">
                <a:latin typeface="+mj-lt"/>
              </a:rPr>
              <a:t>20</a:t>
            </a:r>
            <a:r>
              <a:rPr lang="en-US" sz="2000" dirty="0">
                <a:latin typeface="+mj-lt"/>
              </a:rPr>
              <a:t> entries, “virtualize the page table”:</a:t>
            </a:r>
          </a:p>
          <a:p>
            <a:pPr marL="228600"/>
            <a:r>
              <a:rPr lang="en-US" sz="2000" dirty="0">
                <a:latin typeface="+mj-lt"/>
              </a:rPr>
              <a:t>One permanently-resident page holds “page directory” which has 1024 entries pointing to 1024-entry partial page tables in </a:t>
            </a:r>
            <a:r>
              <a:rPr lang="en-US" sz="2000" i="1" dirty="0">
                <a:latin typeface="+mj-lt"/>
              </a:rPr>
              <a:t>virtual</a:t>
            </a:r>
            <a:r>
              <a:rPr lang="en-US" sz="2000" dirty="0">
                <a:latin typeface="+mj-lt"/>
              </a:rPr>
              <a:t> memory!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256358" y="4731603"/>
            <a:ext cx="135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A6A6A6"/>
                </a:solidFill>
                <a:latin typeface="+mj-lt"/>
              </a:rPr>
              <a:t>Translation</a:t>
            </a:r>
          </a:p>
          <a:p>
            <a:r>
              <a:rPr lang="en-US" sz="1600" i="1" dirty="0">
                <a:solidFill>
                  <a:srgbClr val="A6A6A6"/>
                </a:solidFill>
                <a:latin typeface="+mj-lt"/>
              </a:rPr>
              <a:t>Look-aside</a:t>
            </a:r>
          </a:p>
          <a:p>
            <a:pPr algn="ctr"/>
            <a:r>
              <a:rPr lang="en-US" sz="1600" i="1" dirty="0">
                <a:solidFill>
                  <a:srgbClr val="A6A6A6"/>
                </a:solidFill>
                <a:latin typeface="+mj-lt"/>
              </a:rPr>
              <a:t>Buffer</a:t>
            </a:r>
          </a:p>
        </p:txBody>
      </p:sp>
      <p:sp>
        <p:nvSpPr>
          <p:cNvPr id="185" name="Line 186"/>
          <p:cNvSpPr>
            <a:spLocks noChangeShapeType="1"/>
          </p:cNvSpPr>
          <p:nvPr/>
        </p:nvSpPr>
        <p:spPr bwMode="auto">
          <a:xfrm>
            <a:off x="6629400" y="30892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6" name="Line 186"/>
          <p:cNvSpPr>
            <a:spLocks noChangeShapeType="1"/>
          </p:cNvSpPr>
          <p:nvPr/>
        </p:nvSpPr>
        <p:spPr bwMode="auto">
          <a:xfrm>
            <a:off x="6629400" y="3168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7" name="Line 186"/>
          <p:cNvSpPr>
            <a:spLocks noChangeShapeType="1"/>
          </p:cNvSpPr>
          <p:nvPr/>
        </p:nvSpPr>
        <p:spPr bwMode="auto">
          <a:xfrm>
            <a:off x="6629400" y="3854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72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rebuchet MS" charset="0"/>
                <a:ea typeface="ＭＳ Ｐゴシック" charset="0"/>
              </a:rPr>
              <a:t>Rapid </a:t>
            </a:r>
            <a:r>
              <a:rPr lang="en-US" dirty="0" err="1">
                <a:latin typeface="Trebuchet MS" charset="0"/>
                <a:ea typeface="ＭＳ Ｐゴシック" charset="0"/>
              </a:rPr>
              <a:t>Contex</a:t>
            </a:r>
            <a:r>
              <a:rPr lang="en-US" dirty="0">
                <a:latin typeface="Trebuchet MS" charset="0"/>
                <a:ea typeface="ＭＳ Ｐゴシック" charset="0"/>
              </a:rPr>
              <a:t> -Switching</a:t>
            </a:r>
          </a:p>
        </p:txBody>
      </p:sp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7140575" y="4876800"/>
            <a:ext cx="10144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j-lt"/>
              </a:rPr>
              <a:t>physical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grpSp>
        <p:nvGrpSpPr>
          <p:cNvPr id="53251" name="Group 6"/>
          <p:cNvGrpSpPr>
            <a:grpSpLocks/>
          </p:cNvGrpSpPr>
          <p:nvPr/>
        </p:nvGrpSpPr>
        <p:grpSpPr bwMode="auto">
          <a:xfrm>
            <a:off x="3078163" y="5124450"/>
            <a:ext cx="533400" cy="762000"/>
            <a:chOff x="912" y="3216"/>
            <a:chExt cx="336" cy="480"/>
          </a:xfrm>
        </p:grpSpPr>
        <p:sp>
          <p:nvSpPr>
            <p:cNvPr id="30764" name="Rectangle 7"/>
            <p:cNvSpPr>
              <a:spLocks noChangeArrowheads="1"/>
            </p:cNvSpPr>
            <p:nvPr/>
          </p:nvSpPr>
          <p:spPr bwMode="auto">
            <a:xfrm>
              <a:off x="912" y="3216"/>
              <a:ext cx="336" cy="4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65" name="Line 8"/>
            <p:cNvSpPr>
              <a:spLocks noChangeShapeType="1"/>
            </p:cNvSpPr>
            <p:nvPr/>
          </p:nvSpPr>
          <p:spPr bwMode="auto">
            <a:xfrm>
              <a:off x="912" y="3264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66" name="Line 9"/>
            <p:cNvSpPr>
              <a:spLocks noChangeShapeType="1"/>
            </p:cNvSpPr>
            <p:nvPr/>
          </p:nvSpPr>
          <p:spPr bwMode="auto">
            <a:xfrm>
              <a:off x="912" y="3312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67" name="Line 10"/>
            <p:cNvSpPr>
              <a:spLocks noChangeShapeType="1"/>
            </p:cNvSpPr>
            <p:nvPr/>
          </p:nvSpPr>
          <p:spPr bwMode="auto">
            <a:xfrm>
              <a:off x="912" y="3360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68" name="Line 11"/>
            <p:cNvSpPr>
              <a:spLocks noChangeShapeType="1"/>
            </p:cNvSpPr>
            <p:nvPr/>
          </p:nvSpPr>
          <p:spPr bwMode="auto">
            <a:xfrm>
              <a:off x="912" y="3408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69" name="Line 12"/>
            <p:cNvSpPr>
              <a:spLocks noChangeShapeType="1"/>
            </p:cNvSpPr>
            <p:nvPr/>
          </p:nvSpPr>
          <p:spPr bwMode="auto">
            <a:xfrm>
              <a:off x="912" y="3456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70" name="Line 13"/>
            <p:cNvSpPr>
              <a:spLocks noChangeShapeType="1"/>
            </p:cNvSpPr>
            <p:nvPr/>
          </p:nvSpPr>
          <p:spPr bwMode="auto">
            <a:xfrm>
              <a:off x="912" y="3504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71" name="Line 14"/>
            <p:cNvSpPr>
              <a:spLocks noChangeShapeType="1"/>
            </p:cNvSpPr>
            <p:nvPr/>
          </p:nvSpPr>
          <p:spPr bwMode="auto">
            <a:xfrm>
              <a:off x="912" y="3552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72" name="Line 15"/>
            <p:cNvSpPr>
              <a:spLocks noChangeShapeType="1"/>
            </p:cNvSpPr>
            <p:nvPr/>
          </p:nvSpPr>
          <p:spPr bwMode="auto">
            <a:xfrm>
              <a:off x="912" y="3600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73" name="Line 16"/>
            <p:cNvSpPr>
              <a:spLocks noChangeShapeType="1"/>
            </p:cNvSpPr>
            <p:nvPr/>
          </p:nvSpPr>
          <p:spPr bwMode="auto">
            <a:xfrm>
              <a:off x="912" y="3648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74" name="Line 17"/>
            <p:cNvSpPr>
              <a:spLocks noChangeShapeType="1"/>
            </p:cNvSpPr>
            <p:nvPr/>
          </p:nvSpPr>
          <p:spPr bwMode="auto">
            <a:xfrm>
              <a:off x="1056" y="3216"/>
              <a:ext cx="0" cy="48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30724" name="Rectangle 19"/>
          <p:cNvSpPr>
            <a:spLocks noChangeArrowheads="1"/>
          </p:cNvSpPr>
          <p:nvPr/>
        </p:nvSpPr>
        <p:spPr bwMode="auto">
          <a:xfrm>
            <a:off x="3382963" y="3654425"/>
            <a:ext cx="12954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25" name="Line 20"/>
          <p:cNvSpPr>
            <a:spLocks noChangeShapeType="1"/>
          </p:cNvSpPr>
          <p:nvPr/>
        </p:nvSpPr>
        <p:spPr bwMode="auto">
          <a:xfrm>
            <a:off x="4221163" y="3654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26" name="Rectangle 21"/>
          <p:cNvSpPr>
            <a:spLocks noChangeArrowheads="1"/>
          </p:cNvSpPr>
          <p:nvPr/>
        </p:nvSpPr>
        <p:spPr bwMode="auto">
          <a:xfrm>
            <a:off x="5440363" y="3654425"/>
            <a:ext cx="1295400" cy="2667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27" name="Line 22"/>
          <p:cNvSpPr>
            <a:spLocks noChangeShapeType="1"/>
          </p:cNvSpPr>
          <p:nvPr/>
        </p:nvSpPr>
        <p:spPr bwMode="auto">
          <a:xfrm>
            <a:off x="5440363" y="4035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28" name="Line 23"/>
          <p:cNvSpPr>
            <a:spLocks noChangeShapeType="1"/>
          </p:cNvSpPr>
          <p:nvPr/>
        </p:nvSpPr>
        <p:spPr bwMode="auto">
          <a:xfrm>
            <a:off x="5440363" y="4416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29" name="Line 24"/>
          <p:cNvSpPr>
            <a:spLocks noChangeShapeType="1"/>
          </p:cNvSpPr>
          <p:nvPr/>
        </p:nvSpPr>
        <p:spPr bwMode="auto">
          <a:xfrm>
            <a:off x="5440363" y="4797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0" name="Line 25"/>
          <p:cNvSpPr>
            <a:spLocks noChangeShapeType="1"/>
          </p:cNvSpPr>
          <p:nvPr/>
        </p:nvSpPr>
        <p:spPr bwMode="auto">
          <a:xfrm>
            <a:off x="5440363" y="5178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1" name="Line 26"/>
          <p:cNvSpPr>
            <a:spLocks noChangeShapeType="1"/>
          </p:cNvSpPr>
          <p:nvPr/>
        </p:nvSpPr>
        <p:spPr bwMode="auto">
          <a:xfrm>
            <a:off x="5440363" y="5559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2" name="Line 27"/>
          <p:cNvSpPr>
            <a:spLocks noChangeShapeType="1"/>
          </p:cNvSpPr>
          <p:nvPr/>
        </p:nvSpPr>
        <p:spPr bwMode="auto">
          <a:xfrm>
            <a:off x="5440363" y="594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3" name="Line 28"/>
          <p:cNvSpPr>
            <a:spLocks noChangeShapeType="1"/>
          </p:cNvSpPr>
          <p:nvPr/>
        </p:nvSpPr>
        <p:spPr bwMode="auto">
          <a:xfrm>
            <a:off x="5440363" y="5864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4" name="Line 29"/>
          <p:cNvSpPr>
            <a:spLocks noChangeShapeType="1"/>
          </p:cNvSpPr>
          <p:nvPr/>
        </p:nvSpPr>
        <p:spPr bwMode="auto">
          <a:xfrm>
            <a:off x="5440363" y="57880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5" name="Line 30"/>
          <p:cNvSpPr>
            <a:spLocks noChangeShapeType="1"/>
          </p:cNvSpPr>
          <p:nvPr/>
        </p:nvSpPr>
        <p:spPr bwMode="auto">
          <a:xfrm>
            <a:off x="5440363" y="57118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6" name="Line 31"/>
          <p:cNvSpPr>
            <a:spLocks noChangeShapeType="1"/>
          </p:cNvSpPr>
          <p:nvPr/>
        </p:nvSpPr>
        <p:spPr bwMode="auto">
          <a:xfrm>
            <a:off x="5440363" y="60166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7" name="Line 32"/>
          <p:cNvSpPr>
            <a:spLocks noChangeShapeType="1"/>
          </p:cNvSpPr>
          <p:nvPr/>
        </p:nvSpPr>
        <p:spPr bwMode="auto">
          <a:xfrm>
            <a:off x="5440363" y="60928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8" name="Line 33"/>
          <p:cNvSpPr>
            <a:spLocks noChangeShapeType="1"/>
          </p:cNvSpPr>
          <p:nvPr/>
        </p:nvSpPr>
        <p:spPr bwMode="auto">
          <a:xfrm>
            <a:off x="5440363" y="61690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9" name="Line 34"/>
          <p:cNvSpPr>
            <a:spLocks noChangeShapeType="1"/>
          </p:cNvSpPr>
          <p:nvPr/>
        </p:nvSpPr>
        <p:spPr bwMode="auto">
          <a:xfrm>
            <a:off x="5440363" y="6245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0" name="Line 35"/>
          <p:cNvSpPr>
            <a:spLocks noChangeShapeType="1"/>
          </p:cNvSpPr>
          <p:nvPr/>
        </p:nvSpPr>
        <p:spPr bwMode="auto">
          <a:xfrm>
            <a:off x="5440363" y="56356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1" name="Line 36"/>
          <p:cNvSpPr>
            <a:spLocks noChangeShapeType="1"/>
          </p:cNvSpPr>
          <p:nvPr/>
        </p:nvSpPr>
        <p:spPr bwMode="auto">
          <a:xfrm>
            <a:off x="5592763" y="55594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2" name="Line 37"/>
          <p:cNvSpPr>
            <a:spLocks noChangeShapeType="1"/>
          </p:cNvSpPr>
          <p:nvPr/>
        </p:nvSpPr>
        <p:spPr bwMode="auto">
          <a:xfrm>
            <a:off x="5745163" y="55594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3" name="AutoShape 38"/>
          <p:cNvSpPr>
            <a:spLocks/>
          </p:cNvSpPr>
          <p:nvPr/>
        </p:nvSpPr>
        <p:spPr bwMode="auto">
          <a:xfrm rot="5400000">
            <a:off x="3725863" y="3692525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4" name="Freeform 39"/>
          <p:cNvSpPr>
            <a:spLocks/>
          </p:cNvSpPr>
          <p:nvPr/>
        </p:nvSpPr>
        <p:spPr bwMode="auto">
          <a:xfrm>
            <a:off x="3421063" y="5886450"/>
            <a:ext cx="1257300" cy="130175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0 60000 65536"/>
              <a:gd name="T7" fmla="*/ 0 60000 65536"/>
              <a:gd name="T8" fmla="*/ 0 60000 65536"/>
              <a:gd name="T9" fmla="*/ 0 w 912"/>
              <a:gd name="T10" fmla="*/ 0 h 960"/>
              <a:gd name="T11" fmla="*/ 912 w 91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960">
                <a:moveTo>
                  <a:pt x="0" y="0"/>
                </a:moveTo>
                <a:lnTo>
                  <a:pt x="0" y="960"/>
                </a:lnTo>
                <a:lnTo>
                  <a:pt x="912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5" name="Freeform 40"/>
          <p:cNvSpPr>
            <a:spLocks/>
          </p:cNvSpPr>
          <p:nvPr/>
        </p:nvSpPr>
        <p:spPr bwMode="auto">
          <a:xfrm>
            <a:off x="6811963" y="4568825"/>
            <a:ext cx="304800" cy="1371600"/>
          </a:xfrm>
          <a:custGeom>
            <a:avLst/>
            <a:gdLst>
              <a:gd name="T0" fmla="*/ 0 w 192"/>
              <a:gd name="T1" fmla="*/ 2147483647 h 864"/>
              <a:gd name="T2" fmla="*/ 2147483647 w 192"/>
              <a:gd name="T3" fmla="*/ 2147483647 h 864"/>
              <a:gd name="T4" fmla="*/ 2147483647 w 192"/>
              <a:gd name="T5" fmla="*/ 0 h 864"/>
              <a:gd name="T6" fmla="*/ 0 w 192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864"/>
              <a:gd name="T14" fmla="*/ 192 w 19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864">
                <a:moveTo>
                  <a:pt x="0" y="864"/>
                </a:moveTo>
                <a:lnTo>
                  <a:pt x="192" y="864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6" name="Text Box 41"/>
          <p:cNvSpPr txBox="1">
            <a:spLocks noChangeArrowheads="1"/>
          </p:cNvSpPr>
          <p:nvPr/>
        </p:nvSpPr>
        <p:spPr bwMode="auto">
          <a:xfrm>
            <a:off x="3270250" y="3287713"/>
            <a:ext cx="1981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latin typeface="+mj-lt"/>
              </a:rPr>
              <a:t>Virtual Address</a:t>
            </a:r>
          </a:p>
        </p:txBody>
      </p:sp>
      <p:sp>
        <p:nvSpPr>
          <p:cNvPr id="30747" name="Text Box 42"/>
          <p:cNvSpPr txBox="1">
            <a:spLocks noChangeArrowheads="1"/>
          </p:cNvSpPr>
          <p:nvPr/>
        </p:nvSpPr>
        <p:spPr bwMode="auto">
          <a:xfrm>
            <a:off x="5211763" y="3351213"/>
            <a:ext cx="2124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latin typeface="+mj-lt"/>
              </a:rPr>
              <a:t>Physical Memory</a:t>
            </a:r>
          </a:p>
        </p:txBody>
      </p:sp>
      <p:sp>
        <p:nvSpPr>
          <p:cNvPr id="30748" name="Text Box 43"/>
          <p:cNvSpPr txBox="1">
            <a:spLocks noChangeArrowheads="1"/>
          </p:cNvSpPr>
          <p:nvPr/>
        </p:nvSpPr>
        <p:spPr bwMode="auto">
          <a:xfrm>
            <a:off x="90488" y="4691063"/>
            <a:ext cx="3340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sz="1600">
                <a:latin typeface="+mj-lt"/>
              </a:rPr>
              <a:t>Context &amp; Virtual page number</a:t>
            </a:r>
          </a:p>
        </p:txBody>
      </p:sp>
      <p:sp>
        <p:nvSpPr>
          <p:cNvPr id="30749" name="Text Box 44"/>
          <p:cNvSpPr txBox="1">
            <a:spLocks noChangeArrowheads="1"/>
          </p:cNvSpPr>
          <p:nvPr/>
        </p:nvSpPr>
        <p:spPr bwMode="auto">
          <a:xfrm>
            <a:off x="7140575" y="4876800"/>
            <a:ext cx="10144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j-lt"/>
              </a:rPr>
              <a:t>physical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30751" name="Freeform 46"/>
          <p:cNvSpPr>
            <a:spLocks/>
          </p:cNvSpPr>
          <p:nvPr/>
        </p:nvSpPr>
        <p:spPr bwMode="auto">
          <a:xfrm>
            <a:off x="4830763" y="5192713"/>
            <a:ext cx="609600" cy="369887"/>
          </a:xfrm>
          <a:custGeom>
            <a:avLst/>
            <a:gdLst>
              <a:gd name="T0" fmla="*/ 0 w 384"/>
              <a:gd name="T1" fmla="*/ 0 h 144"/>
              <a:gd name="T2" fmla="*/ 0 w 384"/>
              <a:gd name="T3" fmla="*/ 2147483647 h 144"/>
              <a:gd name="T4" fmla="*/ 2147483647 w 384"/>
              <a:gd name="T5" fmla="*/ 2147483647 h 144"/>
              <a:gd name="T6" fmla="*/ 0 60000 65536"/>
              <a:gd name="T7" fmla="*/ 0 60000 65536"/>
              <a:gd name="T8" fmla="*/ 0 60000 65536"/>
              <a:gd name="T9" fmla="*/ 0 w 384"/>
              <a:gd name="T10" fmla="*/ 0 h 144"/>
              <a:gd name="T11" fmla="*/ 384 w 3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4">
                <a:moveTo>
                  <a:pt x="0" y="0"/>
                </a:moveTo>
                <a:lnTo>
                  <a:pt x="0" y="144"/>
                </a:lnTo>
                <a:lnTo>
                  <a:pt x="384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2" name="Oval 47"/>
          <p:cNvSpPr>
            <a:spLocks noChangeArrowheads="1"/>
          </p:cNvSpPr>
          <p:nvPr/>
        </p:nvSpPr>
        <p:spPr bwMode="auto">
          <a:xfrm>
            <a:off x="4670425" y="5872163"/>
            <a:ext cx="352425" cy="388937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30753" name="Line 48"/>
          <p:cNvSpPr>
            <a:spLocks noChangeShapeType="1"/>
          </p:cNvSpPr>
          <p:nvPr/>
        </p:nvSpPr>
        <p:spPr bwMode="auto">
          <a:xfrm>
            <a:off x="4830763" y="5592763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4" name="Line 49"/>
          <p:cNvSpPr>
            <a:spLocks noChangeShapeType="1"/>
          </p:cNvSpPr>
          <p:nvPr/>
        </p:nvSpPr>
        <p:spPr bwMode="auto">
          <a:xfrm flipV="1">
            <a:off x="5022850" y="5940425"/>
            <a:ext cx="417513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5" name="Text Box 50"/>
          <p:cNvSpPr txBox="1">
            <a:spLocks noChangeArrowheads="1"/>
          </p:cNvSpPr>
          <p:nvPr/>
        </p:nvSpPr>
        <p:spPr bwMode="auto">
          <a:xfrm>
            <a:off x="4130675" y="4800600"/>
            <a:ext cx="1431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 err="1">
                <a:solidFill>
                  <a:srgbClr val="FF0000"/>
                </a:solidFill>
                <a:latin typeface="+mj-lt"/>
              </a:rPr>
              <a:t>PageTblPtr</a:t>
            </a:r>
            <a:r>
              <a:rPr lang="en-US" i="1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sp>
        <p:nvSpPr>
          <p:cNvPr id="30756" name="Line 51"/>
          <p:cNvSpPr>
            <a:spLocks noChangeShapeType="1"/>
          </p:cNvSpPr>
          <p:nvPr/>
        </p:nvSpPr>
        <p:spPr bwMode="auto">
          <a:xfrm>
            <a:off x="3421063" y="4416425"/>
            <a:ext cx="0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7" name="Freeform 52"/>
          <p:cNvSpPr>
            <a:spLocks/>
          </p:cNvSpPr>
          <p:nvPr/>
        </p:nvSpPr>
        <p:spPr bwMode="auto">
          <a:xfrm>
            <a:off x="3591667" y="4570413"/>
            <a:ext cx="1772496" cy="974853"/>
          </a:xfrm>
          <a:custGeom>
            <a:avLst/>
            <a:gdLst>
              <a:gd name="T0" fmla="*/ 0 w 912"/>
              <a:gd name="T1" fmla="*/ 2147483647 h 576"/>
              <a:gd name="T2" fmla="*/ 2147483647 w 912"/>
              <a:gd name="T3" fmla="*/ 2147483647 h 576"/>
              <a:gd name="T4" fmla="*/ 2147483647 w 912"/>
              <a:gd name="T5" fmla="*/ 0 h 576"/>
              <a:gd name="T6" fmla="*/ 2147483647 w 91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576"/>
              <a:gd name="T14" fmla="*/ 912 w 912"/>
              <a:gd name="T15" fmla="*/ 576 h 576"/>
              <a:gd name="connsiteX0" fmla="*/ 0 w 10000"/>
              <a:gd name="connsiteY0" fmla="*/ 10000 h 26469"/>
              <a:gd name="connsiteX1" fmla="*/ 1579 w 10000"/>
              <a:gd name="connsiteY1" fmla="*/ 26469 h 26469"/>
              <a:gd name="connsiteX2" fmla="*/ 1579 w 10000"/>
              <a:gd name="connsiteY2" fmla="*/ 0 h 26469"/>
              <a:gd name="connsiteX3" fmla="*/ 10000 w 10000"/>
              <a:gd name="connsiteY3" fmla="*/ 0 h 26469"/>
              <a:gd name="connsiteX0" fmla="*/ 0 w 9122"/>
              <a:gd name="connsiteY0" fmla="*/ 26469 h 26469"/>
              <a:gd name="connsiteX1" fmla="*/ 701 w 9122"/>
              <a:gd name="connsiteY1" fmla="*/ 26469 h 26469"/>
              <a:gd name="connsiteX2" fmla="*/ 701 w 9122"/>
              <a:gd name="connsiteY2" fmla="*/ 0 h 26469"/>
              <a:gd name="connsiteX3" fmla="*/ 9122 w 9122"/>
              <a:gd name="connsiteY3" fmla="*/ 0 h 2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2" h="26469">
                <a:moveTo>
                  <a:pt x="0" y="26469"/>
                </a:moveTo>
                <a:lnTo>
                  <a:pt x="701" y="26469"/>
                </a:lnTo>
                <a:lnTo>
                  <a:pt x="701" y="0"/>
                </a:lnTo>
                <a:lnTo>
                  <a:pt x="9122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8" name="Text Box 54"/>
          <p:cNvSpPr txBox="1">
            <a:spLocks noChangeArrowheads="1"/>
          </p:cNvSpPr>
          <p:nvPr/>
        </p:nvSpPr>
        <p:spPr bwMode="auto">
          <a:xfrm>
            <a:off x="3687763" y="4538663"/>
            <a:ext cx="946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>
                <a:latin typeface="+mj-lt"/>
              </a:rPr>
              <a:t>TLB hit</a:t>
            </a:r>
          </a:p>
        </p:txBody>
      </p:sp>
      <p:sp>
        <p:nvSpPr>
          <p:cNvPr id="30759" name="Text Box 55"/>
          <p:cNvSpPr txBox="1">
            <a:spLocks noChangeArrowheads="1"/>
          </p:cNvSpPr>
          <p:nvPr/>
        </p:nvSpPr>
        <p:spPr bwMode="auto">
          <a:xfrm>
            <a:off x="3306763" y="5986463"/>
            <a:ext cx="1150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>
                <a:latin typeface="+mj-lt"/>
              </a:rPr>
              <a:t>TLB miss</a:t>
            </a:r>
          </a:p>
        </p:txBody>
      </p:sp>
      <p:sp>
        <p:nvSpPr>
          <p:cNvPr id="30760" name="Rectangle 56"/>
          <p:cNvSpPr>
            <a:spLocks noChangeArrowheads="1"/>
          </p:cNvSpPr>
          <p:nvPr/>
        </p:nvSpPr>
        <p:spPr bwMode="auto">
          <a:xfrm>
            <a:off x="2590800" y="3621088"/>
            <a:ext cx="639763" cy="3698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61" name="Text Box 57"/>
          <p:cNvSpPr txBox="1">
            <a:spLocks noChangeArrowheads="1"/>
          </p:cNvSpPr>
          <p:nvPr/>
        </p:nvSpPr>
        <p:spPr bwMode="auto">
          <a:xfrm>
            <a:off x="2235200" y="3287713"/>
            <a:ext cx="1293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solidFill>
                  <a:srgbClr val="FF0000"/>
                </a:solidFill>
                <a:latin typeface="+mj-lt"/>
              </a:rPr>
              <a:t>Context #</a:t>
            </a:r>
          </a:p>
        </p:txBody>
      </p:sp>
      <p:sp>
        <p:nvSpPr>
          <p:cNvPr id="30762" name="Text Box 58"/>
          <p:cNvSpPr txBox="1">
            <a:spLocks noChangeArrowheads="1"/>
          </p:cNvSpPr>
          <p:nvPr/>
        </p:nvSpPr>
        <p:spPr bwMode="auto">
          <a:xfrm>
            <a:off x="609600" y="1052513"/>
            <a:ext cx="78486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Add a register to hold index of current context. To switch contexts: update Context # and </a:t>
            </a:r>
            <a:r>
              <a:rPr lang="en-US" sz="2400" dirty="0" err="1">
                <a:latin typeface="+mj-lt"/>
              </a:rPr>
              <a:t>PageTblPtr</a:t>
            </a:r>
            <a:r>
              <a:rPr lang="en-US" sz="2400" dirty="0">
                <a:latin typeface="+mj-lt"/>
              </a:rPr>
              <a:t> registers.  Don</a:t>
            </a:r>
            <a:r>
              <a:rPr lang="en-US" altLang="en-US" sz="2400" dirty="0">
                <a:latin typeface="+mj-lt"/>
              </a:rPr>
              <a:t>’</a:t>
            </a:r>
            <a:r>
              <a:rPr lang="en-US" altLang="ja-JP" sz="2400" dirty="0">
                <a:latin typeface="+mj-lt"/>
              </a:rPr>
              <a:t>t have to flush TLB since each entry’s tag includes context # in addition to virtual page number</a:t>
            </a:r>
            <a:endParaRPr lang="en-US" sz="2400" dirty="0">
              <a:latin typeface="+mj-lt"/>
            </a:endParaRPr>
          </a:p>
        </p:txBody>
      </p:sp>
      <p:sp>
        <p:nvSpPr>
          <p:cNvPr id="30763" name="Freeform 59"/>
          <p:cNvSpPr>
            <a:spLocks/>
          </p:cNvSpPr>
          <p:nvPr/>
        </p:nvSpPr>
        <p:spPr bwMode="auto">
          <a:xfrm>
            <a:off x="2895600" y="3960813"/>
            <a:ext cx="914400" cy="368300"/>
          </a:xfrm>
          <a:custGeom>
            <a:avLst/>
            <a:gdLst>
              <a:gd name="T0" fmla="*/ 2147483647 w 576"/>
              <a:gd name="T1" fmla="*/ 2147483647 h 288"/>
              <a:gd name="T2" fmla="*/ 2147483647 w 576"/>
              <a:gd name="T3" fmla="*/ 2147483647 h 288"/>
              <a:gd name="T4" fmla="*/ 0 w 576"/>
              <a:gd name="T5" fmla="*/ 2147483647 h 288"/>
              <a:gd name="T6" fmla="*/ 0 w 5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288"/>
              <a:gd name="T14" fmla="*/ 576 w 5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288">
                <a:moveTo>
                  <a:pt x="576" y="144"/>
                </a:moveTo>
                <a:lnTo>
                  <a:pt x="576" y="288"/>
                </a:lnTo>
                <a:lnTo>
                  <a:pt x="0" y="288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0" name="Rectangle 45"/>
          <p:cNvSpPr>
            <a:spLocks noChangeArrowheads="1"/>
          </p:cNvSpPr>
          <p:nvPr/>
        </p:nvSpPr>
        <p:spPr bwMode="auto">
          <a:xfrm>
            <a:off x="4449763" y="5146675"/>
            <a:ext cx="750887" cy="3698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Using Caches with Virtual Memory</a:t>
            </a:r>
          </a:p>
        </p:txBody>
      </p:sp>
      <p:grpSp>
        <p:nvGrpSpPr>
          <p:cNvPr id="55298" name="Group 3"/>
          <p:cNvGrpSpPr>
            <a:grpSpLocks/>
          </p:cNvGrpSpPr>
          <p:nvPr/>
        </p:nvGrpSpPr>
        <p:grpSpPr bwMode="auto">
          <a:xfrm>
            <a:off x="273050" y="3048000"/>
            <a:ext cx="3994150" cy="533400"/>
            <a:chOff x="404" y="1512"/>
            <a:chExt cx="3564" cy="613"/>
          </a:xfrm>
        </p:grpSpPr>
        <p:grpSp>
          <p:nvGrpSpPr>
            <p:cNvPr id="55341" name="Group 4"/>
            <p:cNvGrpSpPr>
              <a:grpSpLocks/>
            </p:cNvGrpSpPr>
            <p:nvPr/>
          </p:nvGrpSpPr>
          <p:grpSpPr bwMode="auto">
            <a:xfrm>
              <a:off x="1334" y="1512"/>
              <a:ext cx="722" cy="575"/>
              <a:chOff x="1334" y="1512"/>
              <a:chExt cx="722" cy="575"/>
            </a:xfrm>
          </p:grpSpPr>
          <p:sp>
            <p:nvSpPr>
              <p:cNvPr id="31839" name="Rectangle 5"/>
              <p:cNvSpPr>
                <a:spLocks noChangeArrowheads="1"/>
              </p:cNvSpPr>
              <p:nvPr/>
            </p:nvSpPr>
            <p:spPr bwMode="auto">
              <a:xfrm>
                <a:off x="1340" y="1516"/>
                <a:ext cx="714" cy="57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0" name="Line 6"/>
              <p:cNvSpPr>
                <a:spLocks noChangeShapeType="1"/>
              </p:cNvSpPr>
              <p:nvPr/>
            </p:nvSpPr>
            <p:spPr bwMode="auto">
              <a:xfrm>
                <a:off x="1336" y="1583"/>
                <a:ext cx="71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1" name="Line 7"/>
              <p:cNvSpPr>
                <a:spLocks noChangeShapeType="1"/>
              </p:cNvSpPr>
              <p:nvPr/>
            </p:nvSpPr>
            <p:spPr bwMode="auto">
              <a:xfrm>
                <a:off x="1336" y="1654"/>
                <a:ext cx="714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2" name="Line 8"/>
              <p:cNvSpPr>
                <a:spLocks noChangeShapeType="1"/>
              </p:cNvSpPr>
              <p:nvPr/>
            </p:nvSpPr>
            <p:spPr bwMode="auto">
              <a:xfrm>
                <a:off x="1336" y="1870"/>
                <a:ext cx="71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3" name="Line 9"/>
              <p:cNvSpPr>
                <a:spLocks noChangeShapeType="1"/>
              </p:cNvSpPr>
              <p:nvPr/>
            </p:nvSpPr>
            <p:spPr bwMode="auto">
              <a:xfrm>
                <a:off x="1336" y="1941"/>
                <a:ext cx="714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4" name="Line 10"/>
              <p:cNvSpPr>
                <a:spLocks noChangeShapeType="1"/>
              </p:cNvSpPr>
              <p:nvPr/>
            </p:nvSpPr>
            <p:spPr bwMode="auto">
              <a:xfrm>
                <a:off x="1336" y="2012"/>
                <a:ext cx="71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5" name="Line 11"/>
              <p:cNvSpPr>
                <a:spLocks noChangeShapeType="1"/>
              </p:cNvSpPr>
              <p:nvPr/>
            </p:nvSpPr>
            <p:spPr bwMode="auto">
              <a:xfrm>
                <a:off x="1693" y="1870"/>
                <a:ext cx="1" cy="2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6" name="Rectangle 12"/>
              <p:cNvSpPr>
                <a:spLocks noChangeArrowheads="1"/>
              </p:cNvSpPr>
              <p:nvPr/>
            </p:nvSpPr>
            <p:spPr bwMode="auto">
              <a:xfrm>
                <a:off x="1456" y="1631"/>
                <a:ext cx="483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Cache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31847" name="Line 13"/>
              <p:cNvSpPr>
                <a:spLocks noChangeShapeType="1"/>
              </p:cNvSpPr>
              <p:nvPr/>
            </p:nvSpPr>
            <p:spPr bwMode="auto">
              <a:xfrm>
                <a:off x="1693" y="1512"/>
                <a:ext cx="1" cy="2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</p:grpSp>
        <p:grpSp>
          <p:nvGrpSpPr>
            <p:cNvPr id="55342" name="Group 14"/>
            <p:cNvGrpSpPr>
              <a:grpSpLocks/>
            </p:cNvGrpSpPr>
            <p:nvPr/>
          </p:nvGrpSpPr>
          <p:grpSpPr bwMode="auto">
            <a:xfrm>
              <a:off x="2340" y="1512"/>
              <a:ext cx="650" cy="575"/>
              <a:chOff x="2340" y="1512"/>
              <a:chExt cx="650" cy="575"/>
            </a:xfrm>
          </p:grpSpPr>
          <p:sp>
            <p:nvSpPr>
              <p:cNvPr id="31829" name="Rectangle 15"/>
              <p:cNvSpPr>
                <a:spLocks noChangeArrowheads="1"/>
              </p:cNvSpPr>
              <p:nvPr/>
            </p:nvSpPr>
            <p:spPr bwMode="auto">
              <a:xfrm>
                <a:off x="2346" y="1516"/>
                <a:ext cx="646" cy="571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0" name="Rectangle 16"/>
              <p:cNvSpPr>
                <a:spLocks noChangeArrowheads="1"/>
              </p:cNvSpPr>
              <p:nvPr/>
            </p:nvSpPr>
            <p:spPr bwMode="auto">
              <a:xfrm>
                <a:off x="2502" y="1600"/>
                <a:ext cx="422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MMU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31831" name="Line 17"/>
              <p:cNvSpPr>
                <a:spLocks noChangeShapeType="1"/>
              </p:cNvSpPr>
              <p:nvPr/>
            </p:nvSpPr>
            <p:spPr bwMode="auto">
              <a:xfrm>
                <a:off x="2340" y="1583"/>
                <a:ext cx="6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2" name="Line 18"/>
              <p:cNvSpPr>
                <a:spLocks noChangeShapeType="1"/>
              </p:cNvSpPr>
              <p:nvPr/>
            </p:nvSpPr>
            <p:spPr bwMode="auto">
              <a:xfrm>
                <a:off x="2340" y="1870"/>
                <a:ext cx="6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3" name="Line 19"/>
              <p:cNvSpPr>
                <a:spLocks noChangeShapeType="1"/>
              </p:cNvSpPr>
              <p:nvPr/>
            </p:nvSpPr>
            <p:spPr bwMode="auto">
              <a:xfrm>
                <a:off x="2340" y="1941"/>
                <a:ext cx="646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4" name="Line 20"/>
              <p:cNvSpPr>
                <a:spLocks noChangeShapeType="1"/>
              </p:cNvSpPr>
              <p:nvPr/>
            </p:nvSpPr>
            <p:spPr bwMode="auto">
              <a:xfrm>
                <a:off x="2340" y="2012"/>
                <a:ext cx="6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5" name="Line 21"/>
              <p:cNvSpPr>
                <a:spLocks noChangeShapeType="1"/>
              </p:cNvSpPr>
              <p:nvPr/>
            </p:nvSpPr>
            <p:spPr bwMode="auto">
              <a:xfrm>
                <a:off x="2411" y="1512"/>
                <a:ext cx="1" cy="1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6" name="Line 22"/>
              <p:cNvSpPr>
                <a:spLocks noChangeShapeType="1"/>
              </p:cNvSpPr>
              <p:nvPr/>
            </p:nvSpPr>
            <p:spPr bwMode="auto">
              <a:xfrm>
                <a:off x="2411" y="1870"/>
                <a:ext cx="1" cy="2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7" name="Line 23"/>
              <p:cNvSpPr>
                <a:spLocks noChangeShapeType="1"/>
              </p:cNvSpPr>
              <p:nvPr/>
            </p:nvSpPr>
            <p:spPr bwMode="auto">
              <a:xfrm>
                <a:off x="2483" y="1512"/>
                <a:ext cx="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8" name="Line 24"/>
              <p:cNvSpPr>
                <a:spLocks noChangeShapeType="1"/>
              </p:cNvSpPr>
              <p:nvPr/>
            </p:nvSpPr>
            <p:spPr bwMode="auto">
              <a:xfrm>
                <a:off x="2483" y="1798"/>
                <a:ext cx="1" cy="2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</p:grpSp>
        <p:grpSp>
          <p:nvGrpSpPr>
            <p:cNvPr id="55343" name="Group 25"/>
            <p:cNvGrpSpPr>
              <a:grpSpLocks/>
            </p:cNvGrpSpPr>
            <p:nvPr/>
          </p:nvGrpSpPr>
          <p:grpSpPr bwMode="auto">
            <a:xfrm>
              <a:off x="404" y="1512"/>
              <a:ext cx="567" cy="613"/>
              <a:chOff x="404" y="1512"/>
              <a:chExt cx="567" cy="613"/>
            </a:xfrm>
          </p:grpSpPr>
          <p:sp>
            <p:nvSpPr>
              <p:cNvPr id="31827" name="AutoShape 26"/>
              <p:cNvSpPr>
                <a:spLocks noChangeArrowheads="1"/>
              </p:cNvSpPr>
              <p:nvPr/>
            </p:nvSpPr>
            <p:spPr bwMode="auto">
              <a:xfrm>
                <a:off x="404" y="1512"/>
                <a:ext cx="567" cy="613"/>
              </a:xfrm>
              <a:prstGeom prst="roundRect">
                <a:avLst>
                  <a:gd name="adj" fmla="val 25000"/>
                </a:avLst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28" name="Rectangle 27"/>
              <p:cNvSpPr>
                <a:spLocks noChangeArrowheads="1"/>
              </p:cNvSpPr>
              <p:nvPr/>
            </p:nvSpPr>
            <p:spPr bwMode="auto">
              <a:xfrm>
                <a:off x="536" y="1704"/>
                <a:ext cx="343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400">
                    <a:solidFill>
                      <a:srgbClr val="000000"/>
                    </a:solidFill>
                    <a:latin typeface="+mj-lt"/>
                  </a:rPr>
                  <a:t>CPU</a:t>
                </a:r>
                <a:endParaRPr lang="en-US" sz="1400">
                  <a:latin typeface="+mj-lt"/>
                </a:endParaRPr>
              </a:p>
            </p:txBody>
          </p:sp>
        </p:grpSp>
        <p:sp>
          <p:nvSpPr>
            <p:cNvPr id="31824" name="AutoShape 29"/>
            <p:cNvSpPr>
              <a:spLocks noChangeArrowheads="1"/>
            </p:cNvSpPr>
            <p:nvPr/>
          </p:nvSpPr>
          <p:spPr bwMode="auto">
            <a:xfrm>
              <a:off x="3206" y="1516"/>
              <a:ext cx="762" cy="609"/>
            </a:xfrm>
            <a:prstGeom prst="roundRect">
              <a:avLst>
                <a:gd name="adj" fmla="val 24546"/>
              </a:avLst>
            </a:prstGeom>
            <a:solidFill>
              <a:srgbClr val="FFCC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400" dirty="0">
                  <a:latin typeface="+mj-lt"/>
                </a:rPr>
                <a:t>Main memory</a:t>
              </a:r>
            </a:p>
          </p:txBody>
        </p:sp>
        <p:grpSp>
          <p:nvGrpSpPr>
            <p:cNvPr id="55345" name="Group 40"/>
            <p:cNvGrpSpPr>
              <a:grpSpLocks/>
            </p:cNvGrpSpPr>
            <p:nvPr/>
          </p:nvGrpSpPr>
          <p:grpSpPr bwMode="auto">
            <a:xfrm>
              <a:off x="2986" y="1775"/>
              <a:ext cx="216" cy="48"/>
              <a:chOff x="2986" y="1775"/>
              <a:chExt cx="216" cy="48"/>
            </a:xfrm>
          </p:grpSpPr>
          <p:sp>
            <p:nvSpPr>
              <p:cNvPr id="31814" name="Freeform 41"/>
              <p:cNvSpPr>
                <a:spLocks/>
              </p:cNvSpPr>
              <p:nvPr/>
            </p:nvSpPr>
            <p:spPr bwMode="auto">
              <a:xfrm>
                <a:off x="3105" y="1775"/>
                <a:ext cx="95" cy="46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15" name="Freeform 42"/>
              <p:cNvSpPr>
                <a:spLocks/>
              </p:cNvSpPr>
              <p:nvPr/>
            </p:nvSpPr>
            <p:spPr bwMode="auto">
              <a:xfrm>
                <a:off x="2986" y="1775"/>
                <a:ext cx="96" cy="46"/>
              </a:xfrm>
              <a:custGeom>
                <a:avLst/>
                <a:gdLst>
                  <a:gd name="T0" fmla="*/ 0 w 96"/>
                  <a:gd name="T1" fmla="*/ 24 h 48"/>
                  <a:gd name="T2" fmla="*/ 96 w 96"/>
                  <a:gd name="T3" fmla="*/ 0 h 48"/>
                  <a:gd name="T4" fmla="*/ 96 w 96"/>
                  <a:gd name="T5" fmla="*/ 24 h 48"/>
                  <a:gd name="T6" fmla="*/ 96 w 96"/>
                  <a:gd name="T7" fmla="*/ 48 h 48"/>
                  <a:gd name="T8" fmla="*/ 0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0" y="24"/>
                    </a:moveTo>
                    <a:lnTo>
                      <a:pt x="96" y="0"/>
                    </a:lnTo>
                    <a:lnTo>
                      <a:pt x="96" y="24"/>
                    </a:lnTo>
                    <a:lnTo>
                      <a:pt x="96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16" name="Line 43"/>
              <p:cNvSpPr>
                <a:spLocks noChangeShapeType="1"/>
              </p:cNvSpPr>
              <p:nvPr/>
            </p:nvSpPr>
            <p:spPr bwMode="auto">
              <a:xfrm flipH="1">
                <a:off x="3083" y="1775"/>
                <a:ext cx="23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</p:grpSp>
        <p:grpSp>
          <p:nvGrpSpPr>
            <p:cNvPr id="55346" name="Group 44"/>
            <p:cNvGrpSpPr>
              <a:grpSpLocks/>
            </p:cNvGrpSpPr>
            <p:nvPr/>
          </p:nvGrpSpPr>
          <p:grpSpPr bwMode="auto">
            <a:xfrm>
              <a:off x="975" y="1774"/>
              <a:ext cx="359" cy="47"/>
              <a:chOff x="975" y="1774"/>
              <a:chExt cx="359" cy="47"/>
            </a:xfrm>
          </p:grpSpPr>
          <p:sp>
            <p:nvSpPr>
              <p:cNvPr id="31811" name="Freeform 45"/>
              <p:cNvSpPr>
                <a:spLocks/>
              </p:cNvSpPr>
              <p:nvPr/>
            </p:nvSpPr>
            <p:spPr bwMode="auto">
              <a:xfrm>
                <a:off x="975" y="1778"/>
                <a:ext cx="95" cy="35"/>
              </a:xfrm>
              <a:custGeom>
                <a:avLst/>
                <a:gdLst>
                  <a:gd name="T0" fmla="*/ 0 w 95"/>
                  <a:gd name="T1" fmla="*/ 24 h 47"/>
                  <a:gd name="T2" fmla="*/ 95 w 95"/>
                  <a:gd name="T3" fmla="*/ 0 h 47"/>
                  <a:gd name="T4" fmla="*/ 95 w 95"/>
                  <a:gd name="T5" fmla="*/ 24 h 47"/>
                  <a:gd name="T6" fmla="*/ 95 w 95"/>
                  <a:gd name="T7" fmla="*/ 47 h 47"/>
                  <a:gd name="T8" fmla="*/ 0 w 95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47"/>
                  <a:gd name="T17" fmla="*/ 95 w 9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47">
                    <a:moveTo>
                      <a:pt x="0" y="24"/>
                    </a:moveTo>
                    <a:lnTo>
                      <a:pt x="95" y="0"/>
                    </a:lnTo>
                    <a:lnTo>
                      <a:pt x="95" y="24"/>
                    </a:lnTo>
                    <a:lnTo>
                      <a:pt x="95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12" name="Freeform 46"/>
              <p:cNvSpPr>
                <a:spLocks/>
              </p:cNvSpPr>
              <p:nvPr/>
            </p:nvSpPr>
            <p:spPr bwMode="auto">
              <a:xfrm>
                <a:off x="1238" y="1778"/>
                <a:ext cx="96" cy="35"/>
              </a:xfrm>
              <a:custGeom>
                <a:avLst/>
                <a:gdLst>
                  <a:gd name="T0" fmla="*/ 96 w 96"/>
                  <a:gd name="T1" fmla="*/ 24 h 47"/>
                  <a:gd name="T2" fmla="*/ 0 w 96"/>
                  <a:gd name="T3" fmla="*/ 47 h 47"/>
                  <a:gd name="T4" fmla="*/ 0 w 96"/>
                  <a:gd name="T5" fmla="*/ 24 h 47"/>
                  <a:gd name="T6" fmla="*/ 0 w 96"/>
                  <a:gd name="T7" fmla="*/ 0 h 47"/>
                  <a:gd name="T8" fmla="*/ 96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4"/>
                    </a:moveTo>
                    <a:lnTo>
                      <a:pt x="0" y="47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13" name="Line 47"/>
              <p:cNvSpPr>
                <a:spLocks noChangeShapeType="1"/>
              </p:cNvSpPr>
              <p:nvPr/>
            </p:nvSpPr>
            <p:spPr bwMode="auto">
              <a:xfrm>
                <a:off x="1070" y="1798"/>
                <a:ext cx="17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</p:grpSp>
        <p:grpSp>
          <p:nvGrpSpPr>
            <p:cNvPr id="55347" name="Group 48"/>
            <p:cNvGrpSpPr>
              <a:grpSpLocks/>
            </p:cNvGrpSpPr>
            <p:nvPr/>
          </p:nvGrpSpPr>
          <p:grpSpPr bwMode="auto">
            <a:xfrm>
              <a:off x="2052" y="1774"/>
              <a:ext cx="280" cy="47"/>
              <a:chOff x="2052" y="1774"/>
              <a:chExt cx="280" cy="47"/>
            </a:xfrm>
          </p:grpSpPr>
          <p:sp>
            <p:nvSpPr>
              <p:cNvPr id="31808" name="Freeform 49"/>
              <p:cNvSpPr>
                <a:spLocks/>
              </p:cNvSpPr>
              <p:nvPr/>
            </p:nvSpPr>
            <p:spPr bwMode="auto">
              <a:xfrm>
                <a:off x="2050" y="1778"/>
                <a:ext cx="95" cy="35"/>
              </a:xfrm>
              <a:custGeom>
                <a:avLst/>
                <a:gdLst>
                  <a:gd name="T0" fmla="*/ 0 w 96"/>
                  <a:gd name="T1" fmla="*/ 24 h 47"/>
                  <a:gd name="T2" fmla="*/ 96 w 96"/>
                  <a:gd name="T3" fmla="*/ 0 h 47"/>
                  <a:gd name="T4" fmla="*/ 96 w 96"/>
                  <a:gd name="T5" fmla="*/ 24 h 47"/>
                  <a:gd name="T6" fmla="*/ 96 w 96"/>
                  <a:gd name="T7" fmla="*/ 47 h 47"/>
                  <a:gd name="T8" fmla="*/ 0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0" y="24"/>
                    </a:moveTo>
                    <a:lnTo>
                      <a:pt x="96" y="0"/>
                    </a:lnTo>
                    <a:lnTo>
                      <a:pt x="96" y="24"/>
                    </a:lnTo>
                    <a:lnTo>
                      <a:pt x="96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09" name="Freeform 50"/>
              <p:cNvSpPr>
                <a:spLocks/>
              </p:cNvSpPr>
              <p:nvPr/>
            </p:nvSpPr>
            <p:spPr bwMode="auto">
              <a:xfrm>
                <a:off x="2236" y="1778"/>
                <a:ext cx="96" cy="35"/>
              </a:xfrm>
              <a:custGeom>
                <a:avLst/>
                <a:gdLst>
                  <a:gd name="T0" fmla="*/ 96 w 96"/>
                  <a:gd name="T1" fmla="*/ 24 h 47"/>
                  <a:gd name="T2" fmla="*/ 0 w 96"/>
                  <a:gd name="T3" fmla="*/ 47 h 47"/>
                  <a:gd name="T4" fmla="*/ 0 w 96"/>
                  <a:gd name="T5" fmla="*/ 24 h 47"/>
                  <a:gd name="T6" fmla="*/ 0 w 96"/>
                  <a:gd name="T7" fmla="*/ 0 h 47"/>
                  <a:gd name="T8" fmla="*/ 96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4"/>
                    </a:moveTo>
                    <a:lnTo>
                      <a:pt x="0" y="47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10" name="Line 51"/>
              <p:cNvSpPr>
                <a:spLocks noChangeShapeType="1"/>
              </p:cNvSpPr>
              <p:nvPr/>
            </p:nvSpPr>
            <p:spPr bwMode="auto">
              <a:xfrm>
                <a:off x="2148" y="179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</p:grpSp>
      </p:grpSp>
      <p:sp>
        <p:nvSpPr>
          <p:cNvPr id="31750" name="Rectangle 103"/>
          <p:cNvSpPr>
            <a:spLocks noChangeArrowheads="1"/>
          </p:cNvSpPr>
          <p:nvPr/>
        </p:nvSpPr>
        <p:spPr bwMode="auto">
          <a:xfrm>
            <a:off x="228600" y="1524000"/>
            <a:ext cx="4019550" cy="11064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104000"/>
              </a:lnSpc>
              <a:defRPr/>
            </a:pPr>
            <a:r>
              <a:rPr lang="en-US" sz="2400" i="1" dirty="0">
                <a:latin typeface="+mj-lt"/>
              </a:rPr>
              <a:t>Virtually-Addressed</a:t>
            </a:r>
            <a:r>
              <a:rPr lang="en-US" sz="2400" dirty="0">
                <a:latin typeface="+mj-lt"/>
              </a:rPr>
              <a:t> Cache</a:t>
            </a:r>
          </a:p>
          <a:p>
            <a:pPr marL="228600" indent="-228600" algn="ctr" eaLnBrk="0" hangingPunct="0">
              <a:lnSpc>
                <a:spcPct val="104000"/>
              </a:lnSpc>
              <a:defRPr/>
            </a:pPr>
            <a:r>
              <a:rPr lang="en-US" dirty="0">
                <a:latin typeface="+mj-lt"/>
              </a:rPr>
              <a:t>Tags from virtual addresses</a:t>
            </a:r>
          </a:p>
        </p:txBody>
      </p:sp>
      <p:sp>
        <p:nvSpPr>
          <p:cNvPr id="31751" name="Text Box 104"/>
          <p:cNvSpPr txBox="1">
            <a:spLocks noChangeArrowheads="1"/>
          </p:cNvSpPr>
          <p:nvPr/>
        </p:nvSpPr>
        <p:spPr bwMode="auto">
          <a:xfrm>
            <a:off x="441325" y="4495800"/>
            <a:ext cx="3597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FAST: No MMU time on HIT</a:t>
            </a:r>
          </a:p>
          <a:p>
            <a:pPr marL="176213" indent="-176213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Problem: Must flush cache after context switch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524000"/>
            <a:ext cx="4070350" cy="3978275"/>
            <a:chOff x="4953000" y="1524000"/>
            <a:chExt cx="4070350" cy="3978275"/>
          </a:xfrm>
        </p:grpSpPr>
        <p:sp>
          <p:nvSpPr>
            <p:cNvPr id="31748" name="Rectangle 101"/>
            <p:cNvSpPr>
              <a:spLocks noChangeArrowheads="1"/>
            </p:cNvSpPr>
            <p:nvPr/>
          </p:nvSpPr>
          <p:spPr bwMode="auto">
            <a:xfrm>
              <a:off x="4953000" y="1524000"/>
              <a:ext cx="4019550" cy="11064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104000"/>
                </a:lnSpc>
                <a:defRPr/>
              </a:pPr>
              <a:r>
                <a:rPr lang="en-US" sz="2400" i="1" dirty="0">
                  <a:latin typeface="+mj-lt"/>
                </a:rPr>
                <a:t>Physically-Addressed</a:t>
              </a:r>
              <a:r>
                <a:rPr lang="en-US" sz="2400" dirty="0">
                  <a:latin typeface="+mj-lt"/>
                </a:rPr>
                <a:t>  Cache</a:t>
              </a:r>
            </a:p>
            <a:p>
              <a:pPr marL="228600" indent="-228600" algn="ctr" eaLnBrk="0" hangingPunct="0">
                <a:lnSpc>
                  <a:spcPct val="104000"/>
                </a:lnSpc>
                <a:defRPr/>
              </a:pPr>
              <a:r>
                <a:rPr lang="en-US" dirty="0">
                  <a:latin typeface="+mj-lt"/>
                </a:rPr>
                <a:t>Tags from physical addresses</a:t>
              </a:r>
            </a:p>
          </p:txBody>
        </p:sp>
        <p:sp>
          <p:nvSpPr>
            <p:cNvPr id="31749" name="Text Box 102"/>
            <p:cNvSpPr txBox="1">
              <a:spLocks noChangeArrowheads="1"/>
            </p:cNvSpPr>
            <p:nvPr/>
          </p:nvSpPr>
          <p:spPr bwMode="auto">
            <a:xfrm>
              <a:off x="5318125" y="4495800"/>
              <a:ext cx="35972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6213" indent="-176213" eaLnBrk="0" hangingPunct="0">
                <a:buFontTx/>
                <a:buChar char="•"/>
                <a:defRPr/>
              </a:pPr>
              <a:r>
                <a:rPr lang="en-US" sz="2000" dirty="0">
                  <a:solidFill>
                    <a:srgbClr val="00B050"/>
                  </a:solidFill>
                  <a:latin typeface="+mj-lt"/>
                </a:rPr>
                <a:t>Avoids stale cache data after context switch</a:t>
              </a:r>
            </a:p>
            <a:p>
              <a:pPr marL="176213" indent="-176213" eaLnBrk="0" hangingPunct="0">
                <a:buFontTx/>
                <a:buChar char="•"/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SLOW: MMU time on HIT</a:t>
              </a:r>
            </a:p>
          </p:txBody>
        </p:sp>
        <p:grpSp>
          <p:nvGrpSpPr>
            <p:cNvPr id="55303" name="Group 142"/>
            <p:cNvGrpSpPr>
              <a:grpSpLocks/>
            </p:cNvGrpSpPr>
            <p:nvPr/>
          </p:nvGrpSpPr>
          <p:grpSpPr bwMode="auto">
            <a:xfrm>
              <a:off x="5029200" y="3048000"/>
              <a:ext cx="3994150" cy="533400"/>
              <a:chOff x="5029200" y="3048000"/>
              <a:chExt cx="3993682" cy="533093"/>
            </a:xfrm>
          </p:grpSpPr>
          <p:grpSp>
            <p:nvGrpSpPr>
              <p:cNvPr id="55304" name="Group 4"/>
              <p:cNvGrpSpPr>
                <a:grpSpLocks/>
              </p:cNvGrpSpPr>
              <p:nvPr/>
            </p:nvGrpSpPr>
            <p:grpSpPr bwMode="auto">
              <a:xfrm>
                <a:off x="7115754" y="3048000"/>
                <a:ext cx="809046" cy="500046"/>
                <a:chOff x="1334" y="1512"/>
                <a:chExt cx="722" cy="575"/>
              </a:xfrm>
            </p:grpSpPr>
            <p:sp>
              <p:nvSpPr>
                <p:cNvPr id="134" name="Rectangle 5"/>
                <p:cNvSpPr>
                  <a:spLocks noChangeArrowheads="1"/>
                </p:cNvSpPr>
                <p:nvPr/>
              </p:nvSpPr>
              <p:spPr bwMode="auto">
                <a:xfrm>
                  <a:off x="1340" y="1516"/>
                  <a:ext cx="714" cy="5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5" name="Line 6"/>
                <p:cNvSpPr>
                  <a:spLocks noChangeShapeType="1"/>
                </p:cNvSpPr>
                <p:nvPr/>
              </p:nvSpPr>
              <p:spPr bwMode="auto">
                <a:xfrm>
                  <a:off x="1336" y="1583"/>
                  <a:ext cx="71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6" name="Line 7"/>
                <p:cNvSpPr>
                  <a:spLocks noChangeShapeType="1"/>
                </p:cNvSpPr>
                <p:nvPr/>
              </p:nvSpPr>
              <p:spPr bwMode="auto">
                <a:xfrm>
                  <a:off x="1336" y="1654"/>
                  <a:ext cx="714" cy="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7" name="Line 8"/>
                <p:cNvSpPr>
                  <a:spLocks noChangeShapeType="1"/>
                </p:cNvSpPr>
                <p:nvPr/>
              </p:nvSpPr>
              <p:spPr bwMode="auto">
                <a:xfrm>
                  <a:off x="1336" y="1870"/>
                  <a:ext cx="71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8" name="Line 9"/>
                <p:cNvSpPr>
                  <a:spLocks noChangeShapeType="1"/>
                </p:cNvSpPr>
                <p:nvPr/>
              </p:nvSpPr>
              <p:spPr bwMode="auto">
                <a:xfrm>
                  <a:off x="1336" y="1941"/>
                  <a:ext cx="714" cy="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9" name="Line 10"/>
                <p:cNvSpPr>
                  <a:spLocks noChangeShapeType="1"/>
                </p:cNvSpPr>
                <p:nvPr/>
              </p:nvSpPr>
              <p:spPr bwMode="auto">
                <a:xfrm>
                  <a:off x="1336" y="2012"/>
                  <a:ext cx="71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40" name="Line 11"/>
                <p:cNvSpPr>
                  <a:spLocks noChangeShapeType="1"/>
                </p:cNvSpPr>
                <p:nvPr/>
              </p:nvSpPr>
              <p:spPr bwMode="auto">
                <a:xfrm>
                  <a:off x="1693" y="1870"/>
                  <a:ext cx="1" cy="21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41" name="Rectangle 12"/>
                <p:cNvSpPr>
                  <a:spLocks noChangeArrowheads="1"/>
                </p:cNvSpPr>
                <p:nvPr/>
              </p:nvSpPr>
              <p:spPr bwMode="auto">
                <a:xfrm>
                  <a:off x="1458" y="1631"/>
                  <a:ext cx="482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  <a:latin typeface="+mj-lt"/>
                    </a:rPr>
                    <a:t>Cache</a:t>
                  </a:r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142" name="Line 13"/>
                <p:cNvSpPr>
                  <a:spLocks noChangeShapeType="1"/>
                </p:cNvSpPr>
                <p:nvPr/>
              </p:nvSpPr>
              <p:spPr bwMode="auto">
                <a:xfrm>
                  <a:off x="1693" y="1512"/>
                  <a:ext cx="1" cy="21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</p:grpSp>
          <p:grpSp>
            <p:nvGrpSpPr>
              <p:cNvPr id="55305" name="Group 14"/>
              <p:cNvGrpSpPr>
                <a:grpSpLocks/>
              </p:cNvGrpSpPr>
              <p:nvPr/>
            </p:nvGrpSpPr>
            <p:grpSpPr bwMode="auto">
              <a:xfrm>
                <a:off x="6053435" y="3048000"/>
                <a:ext cx="728365" cy="500046"/>
                <a:chOff x="2340" y="1512"/>
                <a:chExt cx="650" cy="575"/>
              </a:xfrm>
            </p:grpSpPr>
            <p:sp>
              <p:nvSpPr>
                <p:cNvPr id="124" name="Rectangle 15"/>
                <p:cNvSpPr>
                  <a:spLocks noChangeArrowheads="1"/>
                </p:cNvSpPr>
                <p:nvPr/>
              </p:nvSpPr>
              <p:spPr bwMode="auto">
                <a:xfrm>
                  <a:off x="2344" y="1516"/>
                  <a:ext cx="646" cy="571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5" name="Rectangle 16"/>
                <p:cNvSpPr>
                  <a:spLocks noChangeArrowheads="1"/>
                </p:cNvSpPr>
                <p:nvPr/>
              </p:nvSpPr>
              <p:spPr bwMode="auto">
                <a:xfrm>
                  <a:off x="2501" y="1600"/>
                  <a:ext cx="421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  <a:latin typeface="+mj-lt"/>
                    </a:rPr>
                    <a:t>MMU</a:t>
                  </a:r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126" name="Line 17"/>
                <p:cNvSpPr>
                  <a:spLocks noChangeShapeType="1"/>
                </p:cNvSpPr>
                <p:nvPr/>
              </p:nvSpPr>
              <p:spPr bwMode="auto">
                <a:xfrm>
                  <a:off x="2340" y="1583"/>
                  <a:ext cx="64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7" name="Line 18"/>
                <p:cNvSpPr>
                  <a:spLocks noChangeShapeType="1"/>
                </p:cNvSpPr>
                <p:nvPr/>
              </p:nvSpPr>
              <p:spPr bwMode="auto">
                <a:xfrm>
                  <a:off x="2340" y="1870"/>
                  <a:ext cx="64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8" name="Line 19"/>
                <p:cNvSpPr>
                  <a:spLocks noChangeShapeType="1"/>
                </p:cNvSpPr>
                <p:nvPr/>
              </p:nvSpPr>
              <p:spPr bwMode="auto">
                <a:xfrm>
                  <a:off x="2340" y="1941"/>
                  <a:ext cx="646" cy="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9" name="Line 20"/>
                <p:cNvSpPr>
                  <a:spLocks noChangeShapeType="1"/>
                </p:cNvSpPr>
                <p:nvPr/>
              </p:nvSpPr>
              <p:spPr bwMode="auto">
                <a:xfrm>
                  <a:off x="2340" y="2012"/>
                  <a:ext cx="64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0" name="Line 21"/>
                <p:cNvSpPr>
                  <a:spLocks noChangeShapeType="1"/>
                </p:cNvSpPr>
                <p:nvPr/>
              </p:nvSpPr>
              <p:spPr bwMode="auto">
                <a:xfrm>
                  <a:off x="2409" y="1512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1" name="Line 22"/>
                <p:cNvSpPr>
                  <a:spLocks noChangeShapeType="1"/>
                </p:cNvSpPr>
                <p:nvPr/>
              </p:nvSpPr>
              <p:spPr bwMode="auto">
                <a:xfrm>
                  <a:off x="2409" y="1870"/>
                  <a:ext cx="0" cy="21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2" name="Line 23"/>
                <p:cNvSpPr>
                  <a:spLocks noChangeShapeType="1"/>
                </p:cNvSpPr>
                <p:nvPr/>
              </p:nvSpPr>
              <p:spPr bwMode="auto">
                <a:xfrm>
                  <a:off x="2483" y="1512"/>
                  <a:ext cx="1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3" name="Line 24"/>
                <p:cNvSpPr>
                  <a:spLocks noChangeShapeType="1"/>
                </p:cNvSpPr>
                <p:nvPr/>
              </p:nvSpPr>
              <p:spPr bwMode="auto">
                <a:xfrm>
                  <a:off x="2483" y="1798"/>
                  <a:ext cx="1" cy="2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</p:grpSp>
          <p:grpSp>
            <p:nvGrpSpPr>
              <p:cNvPr id="55306" name="Group 25"/>
              <p:cNvGrpSpPr>
                <a:grpSpLocks/>
              </p:cNvGrpSpPr>
              <p:nvPr/>
            </p:nvGrpSpPr>
            <p:grpSpPr bwMode="auto">
              <a:xfrm>
                <a:off x="5029200" y="3048000"/>
                <a:ext cx="635359" cy="533093"/>
                <a:chOff x="404" y="1512"/>
                <a:chExt cx="567" cy="613"/>
              </a:xfrm>
            </p:grpSpPr>
            <p:sp>
              <p:nvSpPr>
                <p:cNvPr id="122" name="AutoShape 26"/>
                <p:cNvSpPr>
                  <a:spLocks noChangeArrowheads="1"/>
                </p:cNvSpPr>
                <p:nvPr/>
              </p:nvSpPr>
              <p:spPr bwMode="auto">
                <a:xfrm>
                  <a:off x="404" y="1512"/>
                  <a:ext cx="567" cy="613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CCE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3" name="Rectangle 27"/>
                <p:cNvSpPr>
                  <a:spLocks noChangeArrowheads="1"/>
                </p:cNvSpPr>
                <p:nvPr/>
              </p:nvSpPr>
              <p:spPr bwMode="auto">
                <a:xfrm>
                  <a:off x="536" y="1704"/>
                  <a:ext cx="343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400">
                      <a:solidFill>
                        <a:srgbClr val="000000"/>
                      </a:solidFill>
                      <a:latin typeface="+mj-lt"/>
                    </a:rPr>
                    <a:t>CPU</a:t>
                  </a:r>
                  <a:endParaRPr lang="en-US" sz="1400">
                    <a:latin typeface="+mj-lt"/>
                  </a:endParaRPr>
                </a:p>
              </p:txBody>
            </p:sp>
          </p:grpSp>
          <p:sp>
            <p:nvSpPr>
              <p:cNvPr id="109" name="AutoShape 29"/>
              <p:cNvSpPr>
                <a:spLocks noChangeArrowheads="1"/>
              </p:cNvSpPr>
              <p:nvPr/>
            </p:nvSpPr>
            <p:spPr bwMode="auto">
              <a:xfrm>
                <a:off x="8168907" y="3051173"/>
                <a:ext cx="853975" cy="529920"/>
              </a:xfrm>
              <a:prstGeom prst="roundRect">
                <a:avLst>
                  <a:gd name="adj" fmla="val 24546"/>
                </a:avLst>
              </a:prstGeom>
              <a:solidFill>
                <a:srgbClr val="FFCC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400" dirty="0">
                    <a:latin typeface="+mj-lt"/>
                  </a:rPr>
                  <a:t>Main memory</a:t>
                </a:r>
              </a:p>
            </p:txBody>
          </p:sp>
          <p:grpSp>
            <p:nvGrpSpPr>
              <p:cNvPr id="55308" name="Group 40"/>
              <p:cNvGrpSpPr>
                <a:grpSpLocks/>
              </p:cNvGrpSpPr>
              <p:nvPr/>
            </p:nvGrpSpPr>
            <p:grpSpPr bwMode="auto">
              <a:xfrm>
                <a:off x="7922490" y="3276717"/>
                <a:ext cx="242041" cy="41743"/>
                <a:chOff x="2986" y="1775"/>
                <a:chExt cx="216" cy="48"/>
              </a:xfrm>
            </p:grpSpPr>
            <p:sp>
              <p:nvSpPr>
                <p:cNvPr id="119" name="Freeform 41"/>
                <p:cNvSpPr>
                  <a:spLocks/>
                </p:cNvSpPr>
                <p:nvPr/>
              </p:nvSpPr>
              <p:spPr bwMode="auto">
                <a:xfrm>
                  <a:off x="3105" y="1775"/>
                  <a:ext cx="95" cy="46"/>
                </a:xfrm>
                <a:custGeom>
                  <a:avLst/>
                  <a:gdLst>
                    <a:gd name="T0" fmla="*/ 96 w 96"/>
                    <a:gd name="T1" fmla="*/ 24 h 48"/>
                    <a:gd name="T2" fmla="*/ 0 w 96"/>
                    <a:gd name="T3" fmla="*/ 48 h 48"/>
                    <a:gd name="T4" fmla="*/ 0 w 96"/>
                    <a:gd name="T5" fmla="*/ 24 h 48"/>
                    <a:gd name="T6" fmla="*/ 0 w 96"/>
                    <a:gd name="T7" fmla="*/ 0 h 48"/>
                    <a:gd name="T8" fmla="*/ 96 w 96"/>
                    <a:gd name="T9" fmla="*/ 24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8"/>
                    <a:gd name="T17" fmla="*/ 96 w 9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8">
                      <a:moveTo>
                        <a:pt x="96" y="24"/>
                      </a:moveTo>
                      <a:lnTo>
                        <a:pt x="0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9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0" name="Freeform 42"/>
                <p:cNvSpPr>
                  <a:spLocks/>
                </p:cNvSpPr>
                <p:nvPr/>
              </p:nvSpPr>
              <p:spPr bwMode="auto">
                <a:xfrm>
                  <a:off x="2986" y="1775"/>
                  <a:ext cx="96" cy="46"/>
                </a:xfrm>
                <a:custGeom>
                  <a:avLst/>
                  <a:gdLst>
                    <a:gd name="T0" fmla="*/ 0 w 96"/>
                    <a:gd name="T1" fmla="*/ 24 h 48"/>
                    <a:gd name="T2" fmla="*/ 96 w 96"/>
                    <a:gd name="T3" fmla="*/ 0 h 48"/>
                    <a:gd name="T4" fmla="*/ 96 w 96"/>
                    <a:gd name="T5" fmla="*/ 24 h 48"/>
                    <a:gd name="T6" fmla="*/ 96 w 96"/>
                    <a:gd name="T7" fmla="*/ 48 h 48"/>
                    <a:gd name="T8" fmla="*/ 0 w 96"/>
                    <a:gd name="T9" fmla="*/ 24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8"/>
                    <a:gd name="T17" fmla="*/ 96 w 9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8">
                      <a:moveTo>
                        <a:pt x="0" y="24"/>
                      </a:moveTo>
                      <a:lnTo>
                        <a:pt x="96" y="0"/>
                      </a:lnTo>
                      <a:lnTo>
                        <a:pt x="96" y="24"/>
                      </a:lnTo>
                      <a:lnTo>
                        <a:pt x="96" y="48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083" y="1775"/>
                  <a:ext cx="23" cy="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</p:grpSp>
          <p:grpSp>
            <p:nvGrpSpPr>
              <p:cNvPr id="55309" name="Group 44"/>
              <p:cNvGrpSpPr>
                <a:grpSpLocks/>
              </p:cNvGrpSpPr>
              <p:nvPr/>
            </p:nvGrpSpPr>
            <p:grpSpPr bwMode="auto">
              <a:xfrm>
                <a:off x="5669041" y="3275847"/>
                <a:ext cx="402282" cy="40873"/>
                <a:chOff x="975" y="1774"/>
                <a:chExt cx="359" cy="47"/>
              </a:xfrm>
            </p:grpSpPr>
            <p:sp>
              <p:nvSpPr>
                <p:cNvPr id="116" name="Freeform 45"/>
                <p:cNvSpPr>
                  <a:spLocks/>
                </p:cNvSpPr>
                <p:nvPr/>
              </p:nvSpPr>
              <p:spPr bwMode="auto">
                <a:xfrm>
                  <a:off x="975" y="1778"/>
                  <a:ext cx="95" cy="35"/>
                </a:xfrm>
                <a:custGeom>
                  <a:avLst/>
                  <a:gdLst>
                    <a:gd name="T0" fmla="*/ 0 w 95"/>
                    <a:gd name="T1" fmla="*/ 24 h 47"/>
                    <a:gd name="T2" fmla="*/ 95 w 95"/>
                    <a:gd name="T3" fmla="*/ 0 h 47"/>
                    <a:gd name="T4" fmla="*/ 95 w 95"/>
                    <a:gd name="T5" fmla="*/ 24 h 47"/>
                    <a:gd name="T6" fmla="*/ 95 w 95"/>
                    <a:gd name="T7" fmla="*/ 47 h 47"/>
                    <a:gd name="T8" fmla="*/ 0 w 95"/>
                    <a:gd name="T9" fmla="*/ 24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47"/>
                    <a:gd name="T17" fmla="*/ 95 w 95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47">
                      <a:moveTo>
                        <a:pt x="0" y="24"/>
                      </a:moveTo>
                      <a:lnTo>
                        <a:pt x="95" y="0"/>
                      </a:lnTo>
                      <a:lnTo>
                        <a:pt x="95" y="24"/>
                      </a:lnTo>
                      <a:lnTo>
                        <a:pt x="95" y="47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17" name="Freeform 46"/>
                <p:cNvSpPr>
                  <a:spLocks/>
                </p:cNvSpPr>
                <p:nvPr/>
              </p:nvSpPr>
              <p:spPr bwMode="auto">
                <a:xfrm>
                  <a:off x="1238" y="1778"/>
                  <a:ext cx="96" cy="35"/>
                </a:xfrm>
                <a:custGeom>
                  <a:avLst/>
                  <a:gdLst>
                    <a:gd name="T0" fmla="*/ 96 w 96"/>
                    <a:gd name="T1" fmla="*/ 24 h 47"/>
                    <a:gd name="T2" fmla="*/ 0 w 96"/>
                    <a:gd name="T3" fmla="*/ 47 h 47"/>
                    <a:gd name="T4" fmla="*/ 0 w 96"/>
                    <a:gd name="T5" fmla="*/ 24 h 47"/>
                    <a:gd name="T6" fmla="*/ 0 w 96"/>
                    <a:gd name="T7" fmla="*/ 0 h 47"/>
                    <a:gd name="T8" fmla="*/ 96 w 96"/>
                    <a:gd name="T9" fmla="*/ 24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7"/>
                    <a:gd name="T17" fmla="*/ 96 w 96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7">
                      <a:moveTo>
                        <a:pt x="96" y="24"/>
                      </a:moveTo>
                      <a:lnTo>
                        <a:pt x="0" y="47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9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18" name="Line 47"/>
                <p:cNvSpPr>
                  <a:spLocks noChangeShapeType="1"/>
                </p:cNvSpPr>
                <p:nvPr/>
              </p:nvSpPr>
              <p:spPr bwMode="auto">
                <a:xfrm>
                  <a:off x="1070" y="17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</p:grpSp>
          <p:grpSp>
            <p:nvGrpSpPr>
              <p:cNvPr id="55310" name="Group 48"/>
              <p:cNvGrpSpPr>
                <a:grpSpLocks/>
              </p:cNvGrpSpPr>
              <p:nvPr/>
            </p:nvGrpSpPr>
            <p:grpSpPr bwMode="auto">
              <a:xfrm>
                <a:off x="6781800" y="3275847"/>
                <a:ext cx="313757" cy="40873"/>
                <a:chOff x="2052" y="1774"/>
                <a:chExt cx="280" cy="47"/>
              </a:xfrm>
            </p:grpSpPr>
            <p:sp>
              <p:nvSpPr>
                <p:cNvPr id="113" name="Freeform 49"/>
                <p:cNvSpPr>
                  <a:spLocks/>
                </p:cNvSpPr>
                <p:nvPr/>
              </p:nvSpPr>
              <p:spPr bwMode="auto">
                <a:xfrm>
                  <a:off x="2052" y="1778"/>
                  <a:ext cx="96" cy="35"/>
                </a:xfrm>
                <a:custGeom>
                  <a:avLst/>
                  <a:gdLst>
                    <a:gd name="T0" fmla="*/ 0 w 96"/>
                    <a:gd name="T1" fmla="*/ 24 h 47"/>
                    <a:gd name="T2" fmla="*/ 96 w 96"/>
                    <a:gd name="T3" fmla="*/ 0 h 47"/>
                    <a:gd name="T4" fmla="*/ 96 w 96"/>
                    <a:gd name="T5" fmla="*/ 24 h 47"/>
                    <a:gd name="T6" fmla="*/ 96 w 96"/>
                    <a:gd name="T7" fmla="*/ 47 h 47"/>
                    <a:gd name="T8" fmla="*/ 0 w 96"/>
                    <a:gd name="T9" fmla="*/ 24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7"/>
                    <a:gd name="T17" fmla="*/ 96 w 96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7">
                      <a:moveTo>
                        <a:pt x="0" y="24"/>
                      </a:moveTo>
                      <a:lnTo>
                        <a:pt x="96" y="0"/>
                      </a:lnTo>
                      <a:lnTo>
                        <a:pt x="96" y="24"/>
                      </a:lnTo>
                      <a:lnTo>
                        <a:pt x="96" y="47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14" name="Freeform 50"/>
                <p:cNvSpPr>
                  <a:spLocks/>
                </p:cNvSpPr>
                <p:nvPr/>
              </p:nvSpPr>
              <p:spPr bwMode="auto">
                <a:xfrm>
                  <a:off x="2236" y="1778"/>
                  <a:ext cx="96" cy="35"/>
                </a:xfrm>
                <a:custGeom>
                  <a:avLst/>
                  <a:gdLst>
                    <a:gd name="T0" fmla="*/ 96 w 96"/>
                    <a:gd name="T1" fmla="*/ 24 h 47"/>
                    <a:gd name="T2" fmla="*/ 0 w 96"/>
                    <a:gd name="T3" fmla="*/ 47 h 47"/>
                    <a:gd name="T4" fmla="*/ 0 w 96"/>
                    <a:gd name="T5" fmla="*/ 24 h 47"/>
                    <a:gd name="T6" fmla="*/ 0 w 96"/>
                    <a:gd name="T7" fmla="*/ 0 h 47"/>
                    <a:gd name="T8" fmla="*/ 96 w 96"/>
                    <a:gd name="T9" fmla="*/ 24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7"/>
                    <a:gd name="T17" fmla="*/ 96 w 96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7">
                      <a:moveTo>
                        <a:pt x="96" y="24"/>
                      </a:moveTo>
                      <a:lnTo>
                        <a:pt x="0" y="47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9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15" name="Line 51"/>
                <p:cNvSpPr>
                  <a:spLocks noChangeShapeType="1"/>
                </p:cNvSpPr>
                <p:nvPr/>
              </p:nvSpPr>
              <p:spPr bwMode="auto">
                <a:xfrm>
                  <a:off x="2148" y="1798"/>
                  <a:ext cx="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Best of Both Worlds: Overlapped Operation</a:t>
            </a: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609600" y="4343400"/>
            <a:ext cx="7924800" cy="233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OBSERVATION: If cache index bits  are a subset of page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offset bits, tag access in a physical cache can </a:t>
            </a:r>
            <a:r>
              <a:rPr lang="en-US" sz="2000" i="1" dirty="0">
                <a:latin typeface="+mj-lt"/>
              </a:rPr>
              <a:t>overlap</a:t>
            </a:r>
            <a:r>
              <a:rPr lang="en-US" sz="2000" dirty="0">
                <a:latin typeface="+mj-lt"/>
              </a:rPr>
              <a:t>  page map access.  Tag from cache is compared with physical page address from MMU to determine hit/miss.</a:t>
            </a:r>
          </a:p>
          <a:p>
            <a:pPr marL="1588" indent="-1588">
              <a:lnSpc>
                <a:spcPct val="106000"/>
              </a:lnSpc>
              <a:defRPr/>
            </a:pPr>
            <a:endParaRPr lang="en-US" sz="2000" dirty="0">
              <a:latin typeface="+mj-lt"/>
            </a:endParaRPr>
          </a:p>
          <a:p>
            <a:pPr marL="1588" indent="-1588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Problem: Limits # of bits of</a:t>
            </a:r>
            <a:r>
              <a:rPr lang="en-US" altLang="ja-JP" sz="2000" dirty="0">
                <a:latin typeface="+mj-lt"/>
              </a:rPr>
              <a:t> cache index </a:t>
            </a:r>
            <a:r>
              <a:rPr lang="en-US" altLang="ja-JP" sz="2000" dirty="0">
                <a:latin typeface="+mj-lt"/>
                <a:sym typeface="Symbol" pitchFamily="18" charset="2"/>
              </a:rPr>
              <a:t>→ increase cache capacity by increasing associativity</a:t>
            </a:r>
            <a:endParaRPr lang="en-US" sz="2000" dirty="0">
              <a:latin typeface="+mj-lt"/>
            </a:endParaRPr>
          </a:p>
        </p:txBody>
      </p:sp>
      <p:grpSp>
        <p:nvGrpSpPr>
          <p:cNvPr id="57347" name="Group 4"/>
          <p:cNvGrpSpPr>
            <a:grpSpLocks/>
          </p:cNvGrpSpPr>
          <p:nvPr/>
        </p:nvGrpSpPr>
        <p:grpSpPr bwMode="auto">
          <a:xfrm>
            <a:off x="1795463" y="1295400"/>
            <a:ext cx="5443537" cy="2730500"/>
            <a:chOff x="1131" y="912"/>
            <a:chExt cx="3429" cy="1720"/>
          </a:xfrm>
        </p:grpSpPr>
        <p:grpSp>
          <p:nvGrpSpPr>
            <p:cNvPr id="57349" name="Group 5"/>
            <p:cNvGrpSpPr>
              <a:grpSpLocks/>
            </p:cNvGrpSpPr>
            <p:nvPr/>
          </p:nvGrpSpPr>
          <p:grpSpPr bwMode="auto">
            <a:xfrm>
              <a:off x="2859" y="2064"/>
              <a:ext cx="717" cy="568"/>
              <a:chOff x="2180" y="2084"/>
              <a:chExt cx="717" cy="568"/>
            </a:xfrm>
          </p:grpSpPr>
          <p:sp>
            <p:nvSpPr>
              <p:cNvPr id="32829" name="Rectangle 6"/>
              <p:cNvSpPr>
                <a:spLocks noChangeArrowheads="1"/>
              </p:cNvSpPr>
              <p:nvPr/>
            </p:nvSpPr>
            <p:spPr bwMode="auto">
              <a:xfrm>
                <a:off x="2180" y="2084"/>
                <a:ext cx="712" cy="5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0" name="Line 7"/>
              <p:cNvSpPr>
                <a:spLocks noChangeShapeType="1"/>
              </p:cNvSpPr>
              <p:nvPr/>
            </p:nvSpPr>
            <p:spPr bwMode="auto">
              <a:xfrm>
                <a:off x="2180" y="2156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1" name="Line 8"/>
              <p:cNvSpPr>
                <a:spLocks noChangeShapeType="1"/>
              </p:cNvSpPr>
              <p:nvPr/>
            </p:nvSpPr>
            <p:spPr bwMode="auto">
              <a:xfrm>
                <a:off x="2180" y="2228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2" name="Line 9"/>
              <p:cNvSpPr>
                <a:spLocks noChangeShapeType="1"/>
              </p:cNvSpPr>
              <p:nvPr/>
            </p:nvSpPr>
            <p:spPr bwMode="auto">
              <a:xfrm>
                <a:off x="2180" y="2444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3" name="Line 10"/>
              <p:cNvSpPr>
                <a:spLocks noChangeShapeType="1"/>
              </p:cNvSpPr>
              <p:nvPr/>
            </p:nvSpPr>
            <p:spPr bwMode="auto">
              <a:xfrm>
                <a:off x="2180" y="2516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4" name="Line 11"/>
              <p:cNvSpPr>
                <a:spLocks noChangeShapeType="1"/>
              </p:cNvSpPr>
              <p:nvPr/>
            </p:nvSpPr>
            <p:spPr bwMode="auto">
              <a:xfrm>
                <a:off x="2180" y="2588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5" name="Line 12"/>
              <p:cNvSpPr>
                <a:spLocks noChangeShapeType="1"/>
              </p:cNvSpPr>
              <p:nvPr/>
            </p:nvSpPr>
            <p:spPr bwMode="auto">
              <a:xfrm>
                <a:off x="2540" y="2444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6" name="Rectangle 13"/>
              <p:cNvSpPr>
                <a:spLocks noChangeArrowheads="1"/>
              </p:cNvSpPr>
              <p:nvPr/>
            </p:nvSpPr>
            <p:spPr bwMode="auto">
              <a:xfrm>
                <a:off x="2196" y="2201"/>
                <a:ext cx="701" cy="27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Cache</a:t>
                </a:r>
              </a:p>
            </p:txBody>
          </p:sp>
          <p:sp>
            <p:nvSpPr>
              <p:cNvPr id="32837" name="Line 14"/>
              <p:cNvSpPr>
                <a:spLocks noChangeShapeType="1"/>
              </p:cNvSpPr>
              <p:nvPr/>
            </p:nvSpPr>
            <p:spPr bwMode="auto">
              <a:xfrm>
                <a:off x="2540" y="2084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7350" name="Group 15"/>
            <p:cNvGrpSpPr>
              <a:grpSpLocks/>
            </p:cNvGrpSpPr>
            <p:nvPr/>
          </p:nvGrpSpPr>
          <p:grpSpPr bwMode="auto">
            <a:xfrm>
              <a:off x="1131" y="1560"/>
              <a:ext cx="560" cy="416"/>
              <a:chOff x="452" y="1580"/>
              <a:chExt cx="560" cy="416"/>
            </a:xfrm>
          </p:grpSpPr>
          <p:sp>
            <p:nvSpPr>
              <p:cNvPr id="32827" name="AutoShape 16"/>
              <p:cNvSpPr>
                <a:spLocks noChangeArrowheads="1"/>
              </p:cNvSpPr>
              <p:nvPr/>
            </p:nvSpPr>
            <p:spPr bwMode="auto">
              <a:xfrm>
                <a:off x="452" y="1580"/>
                <a:ext cx="560" cy="416"/>
              </a:xfrm>
              <a:prstGeom prst="roundRect">
                <a:avLst>
                  <a:gd name="adj" fmla="val 24995"/>
                </a:avLst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28" name="Rectangle 17"/>
              <p:cNvSpPr>
                <a:spLocks noChangeArrowheads="1"/>
              </p:cNvSpPr>
              <p:nvPr/>
            </p:nvSpPr>
            <p:spPr bwMode="auto">
              <a:xfrm>
                <a:off x="519" y="1687"/>
                <a:ext cx="426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CPU</a:t>
                </a:r>
              </a:p>
            </p:txBody>
          </p:sp>
        </p:grpSp>
        <p:grpSp>
          <p:nvGrpSpPr>
            <p:cNvPr id="57351" name="Group 18"/>
            <p:cNvGrpSpPr>
              <a:grpSpLocks/>
            </p:cNvGrpSpPr>
            <p:nvPr/>
          </p:nvGrpSpPr>
          <p:grpSpPr bwMode="auto">
            <a:xfrm>
              <a:off x="3840" y="1560"/>
              <a:ext cx="720" cy="566"/>
              <a:chOff x="3161" y="1580"/>
              <a:chExt cx="720" cy="566"/>
            </a:xfrm>
          </p:grpSpPr>
          <p:sp>
            <p:nvSpPr>
              <p:cNvPr id="32824" name="AutoShape 19"/>
              <p:cNvSpPr>
                <a:spLocks noChangeArrowheads="1"/>
              </p:cNvSpPr>
              <p:nvPr/>
            </p:nvSpPr>
            <p:spPr bwMode="auto">
              <a:xfrm>
                <a:off x="3161" y="1580"/>
                <a:ext cx="704" cy="424"/>
              </a:xfrm>
              <a:prstGeom prst="roundRect">
                <a:avLst>
                  <a:gd name="adj" fmla="val 24537"/>
                </a:avLst>
              </a:prstGeom>
              <a:solidFill>
                <a:srgbClr val="FFCC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25" name="Rectangle 20"/>
              <p:cNvSpPr>
                <a:spLocks noChangeArrowheads="1"/>
              </p:cNvSpPr>
              <p:nvPr/>
            </p:nvSpPr>
            <p:spPr bwMode="auto">
              <a:xfrm>
                <a:off x="3161" y="1615"/>
                <a:ext cx="720" cy="5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Main</a:t>
                </a:r>
                <a:br>
                  <a:rPr lang="en-US" dirty="0">
                    <a:solidFill>
                      <a:srgbClr val="000000"/>
                    </a:solidFill>
                    <a:latin typeface="+mj-lt"/>
                  </a:rPr>
                </a:b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memory</a:t>
                </a:r>
              </a:p>
              <a:p>
                <a:pPr hangingPunct="0">
                  <a:lnSpc>
                    <a:spcPct val="90000"/>
                  </a:lnSpc>
                  <a:defRPr/>
                </a:pPr>
                <a:endParaRPr lang="en-US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32775" name="Rectangle 22"/>
            <p:cNvSpPr>
              <a:spLocks noChangeArrowheads="1"/>
            </p:cNvSpPr>
            <p:nvPr/>
          </p:nvSpPr>
          <p:spPr bwMode="auto">
            <a:xfrm>
              <a:off x="2859" y="912"/>
              <a:ext cx="640" cy="56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76" name="Rectangle 23"/>
            <p:cNvSpPr>
              <a:spLocks noChangeArrowheads="1"/>
            </p:cNvSpPr>
            <p:nvPr/>
          </p:nvSpPr>
          <p:spPr bwMode="auto">
            <a:xfrm>
              <a:off x="2906" y="1021"/>
              <a:ext cx="623" cy="2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</a:rPr>
                <a:t>MMU</a:t>
              </a:r>
            </a:p>
          </p:txBody>
        </p:sp>
        <p:sp>
          <p:nvSpPr>
            <p:cNvPr id="32777" name="Line 24"/>
            <p:cNvSpPr>
              <a:spLocks noChangeShapeType="1"/>
            </p:cNvSpPr>
            <p:nvPr/>
          </p:nvSpPr>
          <p:spPr bwMode="auto">
            <a:xfrm>
              <a:off x="2859" y="984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2859" y="1272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79" name="Line 26"/>
            <p:cNvSpPr>
              <a:spLocks noChangeShapeType="1"/>
            </p:cNvSpPr>
            <p:nvPr/>
          </p:nvSpPr>
          <p:spPr bwMode="auto">
            <a:xfrm>
              <a:off x="2859" y="1344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0" name="Line 27"/>
            <p:cNvSpPr>
              <a:spLocks noChangeShapeType="1"/>
            </p:cNvSpPr>
            <p:nvPr/>
          </p:nvSpPr>
          <p:spPr bwMode="auto">
            <a:xfrm>
              <a:off x="2859" y="1416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1" name="Line 28"/>
            <p:cNvSpPr>
              <a:spLocks noChangeShapeType="1"/>
            </p:cNvSpPr>
            <p:nvPr/>
          </p:nvSpPr>
          <p:spPr bwMode="auto">
            <a:xfrm>
              <a:off x="2931" y="912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2931" y="127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3003" y="912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3003" y="12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62" name="Group 35"/>
            <p:cNvGrpSpPr>
              <a:grpSpLocks/>
            </p:cNvGrpSpPr>
            <p:nvPr/>
          </p:nvGrpSpPr>
          <p:grpSpPr bwMode="auto">
            <a:xfrm>
              <a:off x="1703" y="1748"/>
              <a:ext cx="281" cy="41"/>
              <a:chOff x="1024" y="1768"/>
              <a:chExt cx="281" cy="41"/>
            </a:xfrm>
          </p:grpSpPr>
          <p:sp>
            <p:nvSpPr>
              <p:cNvPr id="32819" name="Freeform 36"/>
              <p:cNvSpPr>
                <a:spLocks/>
              </p:cNvSpPr>
              <p:nvPr/>
            </p:nvSpPr>
            <p:spPr bwMode="auto">
              <a:xfrm>
                <a:off x="1024" y="1768"/>
                <a:ext cx="65" cy="41"/>
              </a:xfrm>
              <a:custGeom>
                <a:avLst/>
                <a:gdLst>
                  <a:gd name="T0" fmla="*/ 0 w 65"/>
                  <a:gd name="T1" fmla="*/ 20 h 41"/>
                  <a:gd name="T2" fmla="*/ 64 w 65"/>
                  <a:gd name="T3" fmla="*/ 0 h 41"/>
                  <a:gd name="T4" fmla="*/ 64 w 65"/>
                  <a:gd name="T5" fmla="*/ 20 h 41"/>
                  <a:gd name="T6" fmla="*/ 64 w 65"/>
                  <a:gd name="T7" fmla="*/ 40 h 41"/>
                  <a:gd name="T8" fmla="*/ 0 w 65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1"/>
                  <a:gd name="T17" fmla="*/ 65 w 65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1">
                    <a:moveTo>
                      <a:pt x="0" y="20"/>
                    </a:moveTo>
                    <a:lnTo>
                      <a:pt x="64" y="0"/>
                    </a:lnTo>
                    <a:lnTo>
                      <a:pt x="64" y="20"/>
                    </a:lnTo>
                    <a:lnTo>
                      <a:pt x="64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20" name="Freeform 37"/>
              <p:cNvSpPr>
                <a:spLocks/>
              </p:cNvSpPr>
              <p:nvPr/>
            </p:nvSpPr>
            <p:spPr bwMode="auto">
              <a:xfrm>
                <a:off x="1232" y="1768"/>
                <a:ext cx="73" cy="41"/>
              </a:xfrm>
              <a:custGeom>
                <a:avLst/>
                <a:gdLst>
                  <a:gd name="T0" fmla="*/ 72 w 73"/>
                  <a:gd name="T1" fmla="*/ 20 h 41"/>
                  <a:gd name="T2" fmla="*/ 0 w 73"/>
                  <a:gd name="T3" fmla="*/ 40 h 41"/>
                  <a:gd name="T4" fmla="*/ 0 w 73"/>
                  <a:gd name="T5" fmla="*/ 20 h 41"/>
                  <a:gd name="T6" fmla="*/ 0 w 73"/>
                  <a:gd name="T7" fmla="*/ 0 h 41"/>
                  <a:gd name="T8" fmla="*/ 72 w 73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41"/>
                  <a:gd name="T17" fmla="*/ 73 w 73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41">
                    <a:moveTo>
                      <a:pt x="72" y="20"/>
                    </a:moveTo>
                    <a:lnTo>
                      <a:pt x="0" y="4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72" y="2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21" name="Line 38"/>
              <p:cNvSpPr>
                <a:spLocks noChangeShapeType="1"/>
              </p:cNvSpPr>
              <p:nvPr/>
            </p:nvSpPr>
            <p:spPr bwMode="auto">
              <a:xfrm>
                <a:off x="1100" y="1796"/>
                <a:ext cx="1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2787" name="Rectangle 39"/>
            <p:cNvSpPr>
              <a:spLocks noChangeArrowheads="1"/>
            </p:cNvSpPr>
            <p:nvPr/>
          </p:nvSpPr>
          <p:spPr bwMode="auto">
            <a:xfrm>
              <a:off x="1987" y="1704"/>
              <a:ext cx="712" cy="13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8" name="Line 40"/>
            <p:cNvSpPr>
              <a:spLocks noChangeShapeType="1"/>
            </p:cNvSpPr>
            <p:nvPr/>
          </p:nvSpPr>
          <p:spPr bwMode="auto">
            <a:xfrm>
              <a:off x="2419" y="1704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65" name="Group 41"/>
            <p:cNvGrpSpPr>
              <a:grpSpLocks/>
            </p:cNvGrpSpPr>
            <p:nvPr/>
          </p:nvGrpSpPr>
          <p:grpSpPr bwMode="auto">
            <a:xfrm>
              <a:off x="2603" y="1984"/>
              <a:ext cx="93" cy="381"/>
              <a:chOff x="2563" y="2024"/>
              <a:chExt cx="133" cy="341"/>
            </a:xfrm>
          </p:grpSpPr>
          <p:sp>
            <p:nvSpPr>
              <p:cNvPr id="32815" name="Line 42"/>
              <p:cNvSpPr>
                <a:spLocks noChangeShapeType="1"/>
              </p:cNvSpPr>
              <p:nvPr/>
            </p:nvSpPr>
            <p:spPr bwMode="auto">
              <a:xfrm>
                <a:off x="2563" y="2024"/>
                <a:ext cx="0" cy="3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57387" name="Group 43"/>
              <p:cNvGrpSpPr>
                <a:grpSpLocks/>
              </p:cNvGrpSpPr>
              <p:nvPr/>
            </p:nvGrpSpPr>
            <p:grpSpPr bwMode="auto">
              <a:xfrm>
                <a:off x="2563" y="2324"/>
                <a:ext cx="133" cy="41"/>
                <a:chOff x="1884" y="2344"/>
                <a:chExt cx="133" cy="41"/>
              </a:xfrm>
            </p:grpSpPr>
            <p:sp>
              <p:nvSpPr>
                <p:cNvPr id="32817" name="Freeform 44"/>
                <p:cNvSpPr>
                  <a:spLocks/>
                </p:cNvSpPr>
                <p:nvPr/>
              </p:nvSpPr>
              <p:spPr bwMode="auto">
                <a:xfrm>
                  <a:off x="1928" y="2344"/>
                  <a:ext cx="89" cy="41"/>
                </a:xfrm>
                <a:custGeom>
                  <a:avLst/>
                  <a:gdLst>
                    <a:gd name="T0" fmla="*/ 88 w 89"/>
                    <a:gd name="T1" fmla="*/ 20 h 41"/>
                    <a:gd name="T2" fmla="*/ 0 w 89"/>
                    <a:gd name="T3" fmla="*/ 40 h 41"/>
                    <a:gd name="T4" fmla="*/ 0 w 89"/>
                    <a:gd name="T5" fmla="*/ 20 h 41"/>
                    <a:gd name="T6" fmla="*/ 0 w 89"/>
                    <a:gd name="T7" fmla="*/ 0 h 41"/>
                    <a:gd name="T8" fmla="*/ 88 w 89"/>
                    <a:gd name="T9" fmla="*/ 2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"/>
                    <a:gd name="T16" fmla="*/ 0 h 41"/>
                    <a:gd name="T17" fmla="*/ 89 w 89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" h="41">
                      <a:moveTo>
                        <a:pt x="88" y="20"/>
                      </a:moveTo>
                      <a:lnTo>
                        <a:pt x="0" y="40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88" y="2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noFill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2818" name="Line 45"/>
                <p:cNvSpPr>
                  <a:spLocks noChangeShapeType="1"/>
                </p:cNvSpPr>
                <p:nvPr/>
              </p:nvSpPr>
              <p:spPr bwMode="auto">
                <a:xfrm>
                  <a:off x="1884" y="2372"/>
                  <a:ext cx="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57366" name="Group 46"/>
            <p:cNvGrpSpPr>
              <a:grpSpLocks/>
            </p:cNvGrpSpPr>
            <p:nvPr/>
          </p:nvGrpSpPr>
          <p:grpSpPr bwMode="auto">
            <a:xfrm>
              <a:off x="2203" y="1172"/>
              <a:ext cx="493" cy="41"/>
              <a:chOff x="1524" y="1192"/>
              <a:chExt cx="493" cy="41"/>
            </a:xfrm>
          </p:grpSpPr>
          <p:sp>
            <p:nvSpPr>
              <p:cNvPr id="32813" name="Freeform 47"/>
              <p:cNvSpPr>
                <a:spLocks/>
              </p:cNvSpPr>
              <p:nvPr/>
            </p:nvSpPr>
            <p:spPr bwMode="auto">
              <a:xfrm>
                <a:off x="1928" y="1192"/>
                <a:ext cx="89" cy="41"/>
              </a:xfrm>
              <a:custGeom>
                <a:avLst/>
                <a:gdLst>
                  <a:gd name="T0" fmla="*/ 88 w 89"/>
                  <a:gd name="T1" fmla="*/ 20 h 41"/>
                  <a:gd name="T2" fmla="*/ 0 w 89"/>
                  <a:gd name="T3" fmla="*/ 40 h 41"/>
                  <a:gd name="T4" fmla="*/ 0 w 89"/>
                  <a:gd name="T5" fmla="*/ 20 h 41"/>
                  <a:gd name="T6" fmla="*/ 0 w 89"/>
                  <a:gd name="T7" fmla="*/ 0 h 41"/>
                  <a:gd name="T8" fmla="*/ 88 w 89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41"/>
                  <a:gd name="T17" fmla="*/ 89 w 89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41">
                    <a:moveTo>
                      <a:pt x="88" y="20"/>
                    </a:moveTo>
                    <a:lnTo>
                      <a:pt x="0" y="4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88" y="2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14" name="Line 48"/>
              <p:cNvSpPr>
                <a:spLocks noChangeShapeType="1"/>
              </p:cNvSpPr>
              <p:nvPr/>
            </p:nvSpPr>
            <p:spPr bwMode="auto">
              <a:xfrm>
                <a:off x="1524" y="1220"/>
                <a:ext cx="4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2791" name="Line 49"/>
            <p:cNvSpPr>
              <a:spLocks noChangeShapeType="1"/>
            </p:cNvSpPr>
            <p:nvPr/>
          </p:nvSpPr>
          <p:spPr bwMode="auto">
            <a:xfrm>
              <a:off x="2203" y="1200"/>
              <a:ext cx="0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92" name="Rectangle 50"/>
            <p:cNvSpPr>
              <a:spLocks noChangeArrowheads="1"/>
            </p:cNvSpPr>
            <p:nvPr/>
          </p:nvSpPr>
          <p:spPr bwMode="auto">
            <a:xfrm>
              <a:off x="2923" y="1704"/>
              <a:ext cx="640" cy="13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69" name="Group 51"/>
            <p:cNvGrpSpPr>
              <a:grpSpLocks/>
            </p:cNvGrpSpPr>
            <p:nvPr/>
          </p:nvGrpSpPr>
          <p:grpSpPr bwMode="auto">
            <a:xfrm>
              <a:off x="3571" y="1748"/>
              <a:ext cx="277" cy="41"/>
              <a:chOff x="2892" y="1768"/>
              <a:chExt cx="277" cy="41"/>
            </a:xfrm>
          </p:grpSpPr>
          <p:sp>
            <p:nvSpPr>
              <p:cNvPr id="32811" name="Freeform 52"/>
              <p:cNvSpPr>
                <a:spLocks/>
              </p:cNvSpPr>
              <p:nvPr/>
            </p:nvSpPr>
            <p:spPr bwMode="auto">
              <a:xfrm>
                <a:off x="3080" y="1768"/>
                <a:ext cx="89" cy="41"/>
              </a:xfrm>
              <a:custGeom>
                <a:avLst/>
                <a:gdLst>
                  <a:gd name="T0" fmla="*/ 88 w 89"/>
                  <a:gd name="T1" fmla="*/ 20 h 41"/>
                  <a:gd name="T2" fmla="*/ 0 w 89"/>
                  <a:gd name="T3" fmla="*/ 40 h 41"/>
                  <a:gd name="T4" fmla="*/ 0 w 89"/>
                  <a:gd name="T5" fmla="*/ 20 h 41"/>
                  <a:gd name="T6" fmla="*/ 0 w 89"/>
                  <a:gd name="T7" fmla="*/ 0 h 41"/>
                  <a:gd name="T8" fmla="*/ 88 w 89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41"/>
                  <a:gd name="T17" fmla="*/ 89 w 89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41">
                    <a:moveTo>
                      <a:pt x="88" y="20"/>
                    </a:moveTo>
                    <a:lnTo>
                      <a:pt x="0" y="4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88" y="2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12" name="Line 53"/>
              <p:cNvSpPr>
                <a:spLocks noChangeShapeType="1"/>
              </p:cNvSpPr>
              <p:nvPr/>
            </p:nvSpPr>
            <p:spPr bwMode="auto">
              <a:xfrm>
                <a:off x="2892" y="1796"/>
                <a:ext cx="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7370" name="Group 58"/>
            <p:cNvGrpSpPr>
              <a:grpSpLocks/>
            </p:cNvGrpSpPr>
            <p:nvPr/>
          </p:nvGrpSpPr>
          <p:grpSpPr bwMode="auto">
            <a:xfrm>
              <a:off x="3167" y="1860"/>
              <a:ext cx="37" cy="189"/>
              <a:chOff x="2488" y="1880"/>
              <a:chExt cx="37" cy="189"/>
            </a:xfrm>
          </p:grpSpPr>
          <p:sp>
            <p:nvSpPr>
              <p:cNvPr id="32805" name="Freeform 59"/>
              <p:cNvSpPr>
                <a:spLocks/>
              </p:cNvSpPr>
              <p:nvPr/>
            </p:nvSpPr>
            <p:spPr bwMode="auto">
              <a:xfrm>
                <a:off x="2488" y="1880"/>
                <a:ext cx="37" cy="57"/>
              </a:xfrm>
              <a:custGeom>
                <a:avLst/>
                <a:gdLst>
                  <a:gd name="T0" fmla="*/ 0 w 37"/>
                  <a:gd name="T1" fmla="*/ 56 h 57"/>
                  <a:gd name="T2" fmla="*/ 36 w 37"/>
                  <a:gd name="T3" fmla="*/ 56 h 57"/>
                  <a:gd name="T4" fmla="*/ 18 w 37"/>
                  <a:gd name="T5" fmla="*/ 0 h 57"/>
                  <a:gd name="T6" fmla="*/ 0 w 37"/>
                  <a:gd name="T7" fmla="*/ 56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7"/>
                  <a:gd name="T14" fmla="*/ 37 w 3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7">
                    <a:moveTo>
                      <a:pt x="0" y="56"/>
                    </a:moveTo>
                    <a:lnTo>
                      <a:pt x="36" y="56"/>
                    </a:lnTo>
                    <a:lnTo>
                      <a:pt x="18" y="0"/>
                    </a:lnTo>
                    <a:lnTo>
                      <a:pt x="0" y="56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06" name="Line 60"/>
              <p:cNvSpPr>
                <a:spLocks noChangeShapeType="1"/>
              </p:cNvSpPr>
              <p:nvPr/>
            </p:nvSpPr>
            <p:spPr bwMode="auto">
              <a:xfrm>
                <a:off x="2506" y="1902"/>
                <a:ext cx="0" cy="1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07" name="Freeform 61"/>
              <p:cNvSpPr>
                <a:spLocks/>
              </p:cNvSpPr>
              <p:nvPr/>
            </p:nvSpPr>
            <p:spPr bwMode="auto">
              <a:xfrm>
                <a:off x="2488" y="2012"/>
                <a:ext cx="37" cy="57"/>
              </a:xfrm>
              <a:custGeom>
                <a:avLst/>
                <a:gdLst>
                  <a:gd name="T0" fmla="*/ 0 w 37"/>
                  <a:gd name="T1" fmla="*/ 0 h 57"/>
                  <a:gd name="T2" fmla="*/ 36 w 37"/>
                  <a:gd name="T3" fmla="*/ 0 h 57"/>
                  <a:gd name="T4" fmla="*/ 18 w 37"/>
                  <a:gd name="T5" fmla="*/ 56 h 57"/>
                  <a:gd name="T6" fmla="*/ 0 w 3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7"/>
                  <a:gd name="T14" fmla="*/ 37 w 3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7">
                    <a:moveTo>
                      <a:pt x="0" y="0"/>
                    </a:moveTo>
                    <a:lnTo>
                      <a:pt x="36" y="0"/>
                    </a:lnTo>
                    <a:lnTo>
                      <a:pt x="18" y="5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7371" name="Group 62"/>
            <p:cNvGrpSpPr>
              <a:grpSpLocks/>
            </p:cNvGrpSpPr>
            <p:nvPr/>
          </p:nvGrpSpPr>
          <p:grpSpPr bwMode="auto">
            <a:xfrm>
              <a:off x="3167" y="1514"/>
              <a:ext cx="37" cy="167"/>
              <a:chOff x="2488" y="1534"/>
              <a:chExt cx="37" cy="167"/>
            </a:xfrm>
          </p:grpSpPr>
          <p:sp>
            <p:nvSpPr>
              <p:cNvPr id="32803" name="Line 63"/>
              <p:cNvSpPr>
                <a:spLocks noChangeShapeType="1"/>
              </p:cNvSpPr>
              <p:nvPr/>
            </p:nvSpPr>
            <p:spPr bwMode="auto">
              <a:xfrm>
                <a:off x="2506" y="1534"/>
                <a:ext cx="0" cy="1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04" name="Freeform 64"/>
              <p:cNvSpPr>
                <a:spLocks/>
              </p:cNvSpPr>
              <p:nvPr/>
            </p:nvSpPr>
            <p:spPr bwMode="auto">
              <a:xfrm>
                <a:off x="2488" y="1644"/>
                <a:ext cx="37" cy="57"/>
              </a:xfrm>
              <a:custGeom>
                <a:avLst/>
                <a:gdLst>
                  <a:gd name="T0" fmla="*/ 0 w 37"/>
                  <a:gd name="T1" fmla="*/ 0 h 57"/>
                  <a:gd name="T2" fmla="*/ 36 w 37"/>
                  <a:gd name="T3" fmla="*/ 0 h 57"/>
                  <a:gd name="T4" fmla="*/ 18 w 37"/>
                  <a:gd name="T5" fmla="*/ 56 h 57"/>
                  <a:gd name="T6" fmla="*/ 0 w 3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7"/>
                  <a:gd name="T14" fmla="*/ 37 w 3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7">
                    <a:moveTo>
                      <a:pt x="0" y="0"/>
                    </a:moveTo>
                    <a:lnTo>
                      <a:pt x="36" y="0"/>
                    </a:lnTo>
                    <a:lnTo>
                      <a:pt x="18" y="5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2798" name="AutoShape 66"/>
            <p:cNvSpPr>
              <a:spLocks/>
            </p:cNvSpPr>
            <p:nvPr/>
          </p:nvSpPr>
          <p:spPr bwMode="auto">
            <a:xfrm>
              <a:off x="2696" y="2222"/>
              <a:ext cx="144" cy="260"/>
            </a:xfrm>
            <a:prstGeom prst="leftBrace">
              <a:avLst>
                <a:gd name="adj1" fmla="val 324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99" name="AutoShape 67"/>
            <p:cNvSpPr>
              <a:spLocks/>
            </p:cNvSpPr>
            <p:nvPr/>
          </p:nvSpPr>
          <p:spPr bwMode="auto">
            <a:xfrm rot="16200000">
              <a:off x="2554" y="1785"/>
              <a:ext cx="91" cy="242"/>
            </a:xfrm>
            <a:prstGeom prst="leftBrace">
              <a:avLst>
                <a:gd name="adj1" fmla="val 190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800" name="AutoShape 68"/>
            <p:cNvSpPr>
              <a:spLocks/>
            </p:cNvSpPr>
            <p:nvPr/>
          </p:nvSpPr>
          <p:spPr bwMode="auto">
            <a:xfrm rot="5400000" flipV="1">
              <a:off x="2161" y="1496"/>
              <a:ext cx="91" cy="253"/>
            </a:xfrm>
            <a:prstGeom prst="leftBrace">
              <a:avLst>
                <a:gd name="adj1" fmla="val 3882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801" name="Line 69"/>
            <p:cNvSpPr>
              <a:spLocks noChangeShapeType="1"/>
            </p:cNvSpPr>
            <p:nvPr/>
          </p:nvSpPr>
          <p:spPr bwMode="auto">
            <a:xfrm>
              <a:off x="2496" y="1717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802" name="AutoShape 70"/>
            <p:cNvSpPr>
              <a:spLocks/>
            </p:cNvSpPr>
            <p:nvPr/>
          </p:nvSpPr>
          <p:spPr bwMode="auto">
            <a:xfrm>
              <a:off x="2696" y="1062"/>
              <a:ext cx="144" cy="260"/>
            </a:xfrm>
            <a:prstGeom prst="leftBrace">
              <a:avLst>
                <a:gd name="adj1" fmla="val 324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65750" y="2546350"/>
            <a:ext cx="292100" cy="22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2971800"/>
            <a:ext cx="3281749" cy="1389221"/>
            <a:chOff x="609600" y="2971800"/>
            <a:chExt cx="3281749" cy="1389221"/>
          </a:xfrm>
        </p:grpSpPr>
        <p:grpSp>
          <p:nvGrpSpPr>
            <p:cNvPr id="63" name="Group 62"/>
            <p:cNvGrpSpPr/>
            <p:nvPr/>
          </p:nvGrpSpPr>
          <p:grpSpPr>
            <a:xfrm>
              <a:off x="3429000" y="2971800"/>
              <a:ext cx="462349" cy="1023579"/>
              <a:chOff x="4313593" y="3009422"/>
              <a:chExt cx="999529" cy="2212823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641850" y="3683000"/>
                <a:ext cx="159668" cy="672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801518" y="4355781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585070" y="4355781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0011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Freeform 81"/>
                <p:cNvSpPr/>
                <p:nvPr/>
              </p:nvSpPr>
              <p:spPr>
                <a:xfrm>
                  <a:off x="50109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42907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 79"/>
                <p:cNvSpPr/>
                <p:nvPr/>
              </p:nvSpPr>
              <p:spPr>
                <a:xfrm>
                  <a:off x="42739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9" name="Straight Connector 68"/>
              <p:cNvCxnSpPr/>
              <p:nvPr/>
            </p:nvCxnSpPr>
            <p:spPr>
              <a:xfrm flipV="1">
                <a:off x="4675007" y="3530600"/>
                <a:ext cx="354193" cy="226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5040896" y="3191696"/>
                <a:ext cx="138525" cy="3320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599012" y="3752850"/>
                <a:ext cx="42838" cy="294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596256" y="4047399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 rot="19139357">
                <a:off x="5125155" y="3009422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8043755">
                <a:off x="4583784" y="4332770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 rot="20018579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45687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45797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45558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TextBox 2"/>
            <p:cNvSpPr txBox="1"/>
            <p:nvPr/>
          </p:nvSpPr>
          <p:spPr>
            <a:xfrm>
              <a:off x="609600" y="3037582"/>
              <a:ext cx="3048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Cache index comes entirely from address bits in page offset – don’t need to wait for MMU to start cache lookup!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Summary: Virtual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Goal 1: Exploit locality on a large scale</a:t>
            </a:r>
          </a:p>
          <a:p>
            <a:pPr lvl="1">
              <a:defRPr/>
            </a:pPr>
            <a:r>
              <a:rPr lang="en-US" dirty="0"/>
              <a:t>Programmers want a large, flat address space, but use a small portion!</a:t>
            </a:r>
          </a:p>
          <a:p>
            <a:pPr lvl="1">
              <a:defRPr/>
            </a:pPr>
            <a:r>
              <a:rPr lang="en-US" dirty="0"/>
              <a:t>Solution: Cache working set into RAM from disk</a:t>
            </a:r>
          </a:p>
          <a:p>
            <a:pPr lvl="1">
              <a:defRPr/>
            </a:pPr>
            <a:r>
              <a:rPr lang="en-US" dirty="0"/>
              <a:t>Basic implementation: MMU with single-level page map</a:t>
            </a:r>
          </a:p>
          <a:p>
            <a:pPr lvl="2">
              <a:defRPr/>
            </a:pPr>
            <a:r>
              <a:rPr lang="en-US" dirty="0"/>
              <a:t>Access loaded pages via fast hardware path</a:t>
            </a:r>
          </a:p>
          <a:p>
            <a:pPr lvl="2">
              <a:defRPr/>
            </a:pPr>
            <a:r>
              <a:rPr lang="en-US" dirty="0"/>
              <a:t>Load virtual memory on demand: page faults</a:t>
            </a:r>
          </a:p>
          <a:p>
            <a:pPr lvl="1">
              <a:defRPr/>
            </a:pPr>
            <a:r>
              <a:rPr lang="en-US" dirty="0"/>
              <a:t>Several optimizations:</a:t>
            </a:r>
          </a:p>
          <a:p>
            <a:pPr lvl="2">
              <a:defRPr/>
            </a:pPr>
            <a:r>
              <a:rPr lang="en-US" dirty="0"/>
              <a:t>Moving page map to RAM, for cost reasons</a:t>
            </a:r>
          </a:p>
          <a:p>
            <a:pPr lvl="2">
              <a:defRPr/>
            </a:pPr>
            <a:r>
              <a:rPr lang="en-US" dirty="0"/>
              <a:t>Translation </a:t>
            </a:r>
            <a:r>
              <a:rPr lang="en-US" dirty="0" err="1"/>
              <a:t>Lookaside</a:t>
            </a:r>
            <a:r>
              <a:rPr lang="en-US" dirty="0"/>
              <a:t> Buffer (TLB) to regain performance</a:t>
            </a:r>
          </a:p>
          <a:p>
            <a:pPr lvl="1">
              <a:defRPr/>
            </a:pPr>
            <a:r>
              <a:rPr lang="en-US" dirty="0"/>
              <a:t>Cache/VM interactions: Can cache physical or virtual locations</a:t>
            </a:r>
          </a:p>
          <a:p>
            <a:pPr>
              <a:defRPr/>
            </a:pPr>
            <a:r>
              <a:rPr lang="en-US" dirty="0"/>
              <a:t>Goals 2 &amp; 3: Ease memory management, protect multiple contexts from each other</a:t>
            </a:r>
          </a:p>
          <a:p>
            <a:pPr lvl="1">
              <a:defRPr/>
            </a:pPr>
            <a:r>
              <a:rPr lang="en-US" dirty="0"/>
              <a:t>We’ll see these in detail on the next lecture!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Reminder: Hardware Caches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953000"/>
            <a:ext cx="8610600" cy="160020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+mj-lt"/>
              </a:rPr>
              <a:t>Other implementation choices:</a:t>
            </a:r>
          </a:p>
          <a:p>
            <a:pPr marL="290513" lvl="1">
              <a:defRPr/>
            </a:pPr>
            <a:r>
              <a:rPr lang="en-US" dirty="0">
                <a:latin typeface="+mj-lt"/>
              </a:rPr>
              <a:t>Block size</a:t>
            </a:r>
          </a:p>
          <a:p>
            <a:pPr marL="290513" lvl="1">
              <a:defRPr/>
            </a:pPr>
            <a:r>
              <a:rPr lang="en-US" dirty="0">
                <a:latin typeface="+mj-lt"/>
              </a:rPr>
              <a:t>Replacement policy (LRU, Random, …)</a:t>
            </a:r>
          </a:p>
          <a:p>
            <a:pPr marL="290513" lvl="1">
              <a:defRPr/>
            </a:pPr>
            <a:r>
              <a:rPr lang="en-US" dirty="0">
                <a:latin typeface="+mj-lt"/>
              </a:rPr>
              <a:t>Write policy (write-through, write-behind, write-back)</a:t>
            </a: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177800" y="1600200"/>
            <a:ext cx="2667000" cy="213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1701800" y="2362200"/>
            <a:ext cx="1066800" cy="152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8451" name="Group 32"/>
          <p:cNvGrpSpPr>
            <a:grpSpLocks/>
          </p:cNvGrpSpPr>
          <p:nvPr/>
        </p:nvGrpSpPr>
        <p:grpSpPr bwMode="auto">
          <a:xfrm>
            <a:off x="1701800" y="1905000"/>
            <a:ext cx="1066800" cy="1600200"/>
            <a:chOff x="3024" y="4176"/>
            <a:chExt cx="672" cy="1008"/>
          </a:xfrm>
        </p:grpSpPr>
        <p:grpSp>
          <p:nvGrpSpPr>
            <p:cNvPr id="18545" name="Group 33"/>
            <p:cNvGrpSpPr>
              <a:grpSpLocks/>
            </p:cNvGrpSpPr>
            <p:nvPr/>
          </p:nvGrpSpPr>
          <p:grpSpPr bwMode="auto">
            <a:xfrm>
              <a:off x="3024" y="4176"/>
              <a:ext cx="672" cy="768"/>
              <a:chOff x="1248" y="1968"/>
              <a:chExt cx="672" cy="768"/>
            </a:xfrm>
          </p:grpSpPr>
          <p:grpSp>
            <p:nvGrpSpPr>
              <p:cNvPr id="18551" name="Group 34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38" name="Rectangle 35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" name="Line 36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0" name="Line 37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1" name="Line 38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2" name="Line 39"/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3" name="Line 40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4" name="Line 41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5" name="Line 42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546" name="Group 44"/>
            <p:cNvGrpSpPr>
              <a:grpSpLocks/>
            </p:cNvGrpSpPr>
            <p:nvPr/>
          </p:nvGrpSpPr>
          <p:grpSpPr bwMode="auto">
            <a:xfrm>
              <a:off x="3024" y="4944"/>
              <a:ext cx="672" cy="240"/>
              <a:chOff x="1392" y="2496"/>
              <a:chExt cx="672" cy="240"/>
            </a:xfrm>
          </p:grpSpPr>
          <p:grpSp>
            <p:nvGrpSpPr>
              <p:cNvPr id="18547" name="Group 45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34" name="Rectangle 46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5" name="Line 47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33" name="Line 48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18452" name="Group 49"/>
          <p:cNvGrpSpPr>
            <a:grpSpLocks/>
          </p:cNvGrpSpPr>
          <p:nvPr/>
        </p:nvGrpSpPr>
        <p:grpSpPr bwMode="auto">
          <a:xfrm>
            <a:off x="1549400" y="1905000"/>
            <a:ext cx="76200" cy="1219200"/>
            <a:chOff x="1248" y="1728"/>
            <a:chExt cx="48" cy="768"/>
          </a:xfrm>
        </p:grpSpPr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H="1">
              <a:off x="1248" y="17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 flipH="1" flipV="1">
              <a:off x="1248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1248" y="1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0922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 flipV="1">
            <a:off x="10922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>
            <a:off x="6350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 flipV="1">
            <a:off x="635000" y="2057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8457" name="Group 57"/>
          <p:cNvGrpSpPr>
            <a:grpSpLocks/>
          </p:cNvGrpSpPr>
          <p:nvPr/>
        </p:nvGrpSpPr>
        <p:grpSpPr bwMode="auto">
          <a:xfrm>
            <a:off x="254000" y="1600200"/>
            <a:ext cx="1066800" cy="457200"/>
            <a:chOff x="2208" y="1632"/>
            <a:chExt cx="672" cy="288"/>
          </a:xfrm>
        </p:grpSpPr>
        <p:grpSp>
          <p:nvGrpSpPr>
            <p:cNvPr id="18538" name="Group 58"/>
            <p:cNvGrpSpPr>
              <a:grpSpLocks/>
            </p:cNvGrpSpPr>
            <p:nvPr/>
          </p:nvGrpSpPr>
          <p:grpSpPr bwMode="auto">
            <a:xfrm>
              <a:off x="2208" y="1824"/>
              <a:ext cx="624" cy="96"/>
              <a:chOff x="480" y="1392"/>
              <a:chExt cx="624" cy="96"/>
            </a:xfrm>
          </p:grpSpPr>
          <p:sp>
            <p:nvSpPr>
              <p:cNvPr id="57" name="Rectangle 59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624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58" name="Line 60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2208" y="163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address</a:t>
              </a:r>
            </a:p>
          </p:txBody>
        </p:sp>
      </p:grp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619125" y="1200150"/>
            <a:ext cx="204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Direct-mapped</a:t>
            </a:r>
          </a:p>
        </p:txBody>
      </p:sp>
      <p:sp>
        <p:nvSpPr>
          <p:cNvPr id="138" name="Content Placeholder 3"/>
          <p:cNvSpPr txBox="1">
            <a:spLocks/>
          </p:cNvSpPr>
          <p:nvPr/>
        </p:nvSpPr>
        <p:spPr>
          <a:xfrm>
            <a:off x="152400" y="3657600"/>
            <a:ext cx="2895600" cy="1219200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2000" dirty="0">
                <a:latin typeface="+mj-lt"/>
              </a:rPr>
              <a:t>Each address maps to a single location in the cache, given by index bits</a:t>
            </a:r>
          </a:p>
          <a:p>
            <a:pPr marL="320040" indent="-320040" defTabSz="91440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endParaRPr lang="en-US" sz="2000" dirty="0">
              <a:latin typeface="+mj-l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8325" y="1200150"/>
            <a:ext cx="3444875" cy="3676650"/>
            <a:chOff x="3108325" y="1200150"/>
            <a:chExt cx="3444875" cy="3676650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4708525" y="2705100"/>
              <a:ext cx="561975" cy="79375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3108325" y="1600200"/>
              <a:ext cx="3124200" cy="2057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8460" name="Group 65"/>
            <p:cNvGrpSpPr>
              <a:grpSpLocks/>
            </p:cNvGrpSpPr>
            <p:nvPr/>
          </p:nvGrpSpPr>
          <p:grpSpPr bwMode="auto">
            <a:xfrm>
              <a:off x="4065588" y="2705100"/>
              <a:ext cx="2049462" cy="79375"/>
              <a:chOff x="2561" y="2035"/>
              <a:chExt cx="1291" cy="50"/>
            </a:xfrm>
          </p:grpSpPr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3498" y="2035"/>
                <a:ext cx="354" cy="50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2966" y="2035"/>
                <a:ext cx="354" cy="50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2561" y="2035"/>
                <a:ext cx="354" cy="50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61" name="Group 69"/>
            <p:cNvGrpSpPr>
              <a:grpSpLocks/>
            </p:cNvGrpSpPr>
            <p:nvPr/>
          </p:nvGrpSpPr>
          <p:grpSpPr bwMode="auto">
            <a:xfrm>
              <a:off x="4065588" y="2463800"/>
              <a:ext cx="561975" cy="642938"/>
              <a:chOff x="1248" y="1968"/>
              <a:chExt cx="672" cy="768"/>
            </a:xfrm>
          </p:grpSpPr>
          <p:grpSp>
            <p:nvGrpSpPr>
              <p:cNvPr id="18525" name="Group 70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69" name="Rectangle 71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" name="Line 72"/>
                <p:cNvSpPr>
                  <a:spLocks noChangeShapeType="1"/>
                </p:cNvSpPr>
                <p:nvPr/>
              </p:nvSpPr>
              <p:spPr bwMode="auto">
                <a:xfrm>
                  <a:off x="1248" y="2065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1" name="Line 73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2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3" name="Line 75"/>
                <p:cNvSpPr>
                  <a:spLocks noChangeShapeType="1"/>
                </p:cNvSpPr>
                <p:nvPr/>
              </p:nvSpPr>
              <p:spPr bwMode="auto">
                <a:xfrm>
                  <a:off x="1248" y="2353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4" name="Line 76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5" name="Line 77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6" name="Line 78"/>
                <p:cNvSpPr>
                  <a:spLocks noChangeShapeType="1"/>
                </p:cNvSpPr>
                <p:nvPr/>
              </p:nvSpPr>
              <p:spPr bwMode="auto">
                <a:xfrm>
                  <a:off x="1248" y="2639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62" name="Group 80"/>
            <p:cNvGrpSpPr>
              <a:grpSpLocks/>
            </p:cNvGrpSpPr>
            <p:nvPr/>
          </p:nvGrpSpPr>
          <p:grpSpPr bwMode="auto">
            <a:xfrm>
              <a:off x="4708525" y="2463800"/>
              <a:ext cx="563563" cy="642938"/>
              <a:chOff x="1248" y="1968"/>
              <a:chExt cx="672" cy="768"/>
            </a:xfrm>
          </p:grpSpPr>
          <p:grpSp>
            <p:nvGrpSpPr>
              <p:cNvPr id="18515" name="Group 81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80" name="Rectangle 82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1" name="Line 83"/>
                <p:cNvSpPr>
                  <a:spLocks noChangeShapeType="1"/>
                </p:cNvSpPr>
                <p:nvPr/>
              </p:nvSpPr>
              <p:spPr bwMode="auto">
                <a:xfrm>
                  <a:off x="1248" y="2065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2" name="Line 84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3" name="Line 85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4" name="Line 86"/>
                <p:cNvSpPr>
                  <a:spLocks noChangeShapeType="1"/>
                </p:cNvSpPr>
                <p:nvPr/>
              </p:nvSpPr>
              <p:spPr bwMode="auto">
                <a:xfrm>
                  <a:off x="1248" y="2353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5" name="Line 87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" name="Line 88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7" name="Line 89"/>
                <p:cNvSpPr>
                  <a:spLocks noChangeShapeType="1"/>
                </p:cNvSpPr>
                <p:nvPr/>
              </p:nvSpPr>
              <p:spPr bwMode="auto">
                <a:xfrm>
                  <a:off x="1248" y="2639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79" name="Line 90"/>
              <p:cNvSpPr>
                <a:spLocks noChangeShapeType="1"/>
              </p:cNvSpPr>
              <p:nvPr/>
            </p:nvSpPr>
            <p:spPr bwMode="auto">
              <a:xfrm>
                <a:off x="1585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5351463" y="2784475"/>
              <a:ext cx="41275" cy="41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5432425" y="2784475"/>
              <a:ext cx="39688" cy="41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8465" name="Group 93"/>
            <p:cNvGrpSpPr>
              <a:grpSpLocks/>
            </p:cNvGrpSpPr>
            <p:nvPr/>
          </p:nvGrpSpPr>
          <p:grpSpPr bwMode="auto">
            <a:xfrm>
              <a:off x="4065588" y="2303463"/>
              <a:ext cx="2051050" cy="39687"/>
              <a:chOff x="1392" y="1536"/>
              <a:chExt cx="2448" cy="48"/>
            </a:xfrm>
          </p:grpSpPr>
          <p:sp>
            <p:nvSpPr>
              <p:cNvPr id="91" name="Line 94"/>
              <p:cNvSpPr>
                <a:spLocks noChangeShapeType="1"/>
              </p:cNvSpPr>
              <p:nvPr/>
            </p:nvSpPr>
            <p:spPr bwMode="auto">
              <a:xfrm flipV="1">
                <a:off x="1392" y="1536"/>
                <a:ext cx="47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2" name="Line 95"/>
              <p:cNvSpPr>
                <a:spLocks noChangeShapeType="1"/>
              </p:cNvSpPr>
              <p:nvPr/>
            </p:nvSpPr>
            <p:spPr bwMode="auto">
              <a:xfrm>
                <a:off x="1439" y="1536"/>
                <a:ext cx="2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3" name="Line 96"/>
              <p:cNvSpPr>
                <a:spLocks noChangeShapeType="1"/>
              </p:cNvSpPr>
              <p:nvPr/>
            </p:nvSpPr>
            <p:spPr bwMode="auto">
              <a:xfrm>
                <a:off x="3793" y="1536"/>
                <a:ext cx="47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66" name="Group 97"/>
            <p:cNvGrpSpPr>
              <a:grpSpLocks/>
            </p:cNvGrpSpPr>
            <p:nvPr/>
          </p:nvGrpSpPr>
          <p:grpSpPr bwMode="auto">
            <a:xfrm>
              <a:off x="4065588" y="3106738"/>
              <a:ext cx="561975" cy="201612"/>
              <a:chOff x="1392" y="2496"/>
              <a:chExt cx="672" cy="240"/>
            </a:xfrm>
          </p:grpSpPr>
          <p:grpSp>
            <p:nvGrpSpPr>
              <p:cNvPr id="18508" name="Group 98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97" name="Rectangle 9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98" name="Line 100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96" name="Line 101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67" name="Group 102"/>
            <p:cNvGrpSpPr>
              <a:grpSpLocks/>
            </p:cNvGrpSpPr>
            <p:nvPr/>
          </p:nvGrpSpPr>
          <p:grpSpPr bwMode="auto">
            <a:xfrm>
              <a:off x="4708525" y="3106738"/>
              <a:ext cx="563563" cy="201612"/>
              <a:chOff x="1392" y="2496"/>
              <a:chExt cx="672" cy="240"/>
            </a:xfrm>
          </p:grpSpPr>
          <p:grpSp>
            <p:nvGrpSpPr>
              <p:cNvPr id="18504" name="Group 103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102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" name="Line 105"/>
                <p:cNvSpPr>
                  <a:spLocks noChangeShapeType="1"/>
                </p:cNvSpPr>
                <p:nvPr/>
              </p:nvSpPr>
              <p:spPr bwMode="auto">
                <a:xfrm>
                  <a:off x="1729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01" name="Line 106"/>
              <p:cNvSpPr>
                <a:spLocks noChangeShapeType="1"/>
              </p:cNvSpPr>
              <p:nvPr/>
            </p:nvSpPr>
            <p:spPr bwMode="auto">
              <a:xfrm>
                <a:off x="1729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68" name="Group 107"/>
            <p:cNvGrpSpPr>
              <a:grpSpLocks/>
            </p:cNvGrpSpPr>
            <p:nvPr/>
          </p:nvGrpSpPr>
          <p:grpSpPr bwMode="auto">
            <a:xfrm>
              <a:off x="5553075" y="2463800"/>
              <a:ext cx="563563" cy="844550"/>
              <a:chOff x="3024" y="4176"/>
              <a:chExt cx="672" cy="1008"/>
            </a:xfrm>
          </p:grpSpPr>
          <p:grpSp>
            <p:nvGrpSpPr>
              <p:cNvPr id="18488" name="Group 108"/>
              <p:cNvGrpSpPr>
                <a:grpSpLocks/>
              </p:cNvGrpSpPr>
              <p:nvPr/>
            </p:nvGrpSpPr>
            <p:grpSpPr bwMode="auto">
              <a:xfrm>
                <a:off x="3024" y="4176"/>
                <a:ext cx="672" cy="768"/>
                <a:chOff x="1248" y="1968"/>
                <a:chExt cx="672" cy="768"/>
              </a:xfrm>
            </p:grpSpPr>
            <p:grpSp>
              <p:nvGrpSpPr>
                <p:cNvPr id="18494" name="Group 109"/>
                <p:cNvGrpSpPr>
                  <a:grpSpLocks/>
                </p:cNvGrpSpPr>
                <p:nvPr/>
              </p:nvGrpSpPr>
              <p:grpSpPr bwMode="auto">
                <a:xfrm>
                  <a:off x="1248" y="1968"/>
                  <a:ext cx="672" cy="768"/>
                  <a:chOff x="1248" y="1968"/>
                  <a:chExt cx="672" cy="768"/>
                </a:xfrm>
              </p:grpSpPr>
              <p:sp>
                <p:nvSpPr>
                  <p:cNvPr id="113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968"/>
                    <a:ext cx="672" cy="76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4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5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5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159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6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7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353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8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7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9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54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0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39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12" name="Line 118"/>
                <p:cNvSpPr>
                  <a:spLocks noChangeShapeType="1"/>
                </p:cNvSpPr>
                <p:nvPr/>
              </p:nvSpPr>
              <p:spPr bwMode="auto">
                <a:xfrm>
                  <a:off x="1585" y="1968"/>
                  <a:ext cx="0" cy="7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8489" name="Group 119"/>
              <p:cNvGrpSpPr>
                <a:grpSpLocks/>
              </p:cNvGrpSpPr>
              <p:nvPr/>
            </p:nvGrpSpPr>
            <p:grpSpPr bwMode="auto">
              <a:xfrm>
                <a:off x="3024" y="4944"/>
                <a:ext cx="672" cy="240"/>
                <a:chOff x="1392" y="2496"/>
                <a:chExt cx="672" cy="240"/>
              </a:xfrm>
            </p:grpSpPr>
            <p:grpSp>
              <p:nvGrpSpPr>
                <p:cNvPr id="18490" name="Group 120"/>
                <p:cNvGrpSpPr>
                  <a:grpSpLocks/>
                </p:cNvGrpSpPr>
                <p:nvPr/>
              </p:nvGrpSpPr>
              <p:grpSpPr bwMode="auto">
                <a:xfrm>
                  <a:off x="1392" y="2640"/>
                  <a:ext cx="672" cy="96"/>
                  <a:chOff x="1392" y="2640"/>
                  <a:chExt cx="672" cy="96"/>
                </a:xfrm>
              </p:grpSpPr>
              <p:sp>
                <p:nvSpPr>
                  <p:cNvPr id="10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36"/>
                    <a:ext cx="672" cy="1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0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729" y="2636"/>
                    <a:ext cx="0" cy="1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08" name="Line 123"/>
                <p:cNvSpPr>
                  <a:spLocks noChangeShapeType="1"/>
                </p:cNvSpPr>
                <p:nvPr/>
              </p:nvSpPr>
              <p:spPr bwMode="auto">
                <a:xfrm>
                  <a:off x="1729" y="2492"/>
                  <a:ext cx="0" cy="1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21" name="Text Box 124"/>
            <p:cNvSpPr txBox="1">
              <a:spLocks noChangeArrowheads="1"/>
            </p:cNvSpPr>
            <p:nvPr/>
          </p:nvSpPr>
          <p:spPr bwMode="auto">
            <a:xfrm>
              <a:off x="5021263" y="1906588"/>
              <a:ext cx="4127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+mj-lt"/>
                </a:rPr>
                <a:t>N</a:t>
              </a:r>
            </a:p>
          </p:txBody>
        </p:sp>
        <p:grpSp>
          <p:nvGrpSpPr>
            <p:cNvPr id="18470" name="Group 125"/>
            <p:cNvGrpSpPr>
              <a:grpSpLocks/>
            </p:cNvGrpSpPr>
            <p:nvPr/>
          </p:nvGrpSpPr>
          <p:grpSpPr bwMode="auto">
            <a:xfrm>
              <a:off x="3260725" y="2141538"/>
              <a:ext cx="522288" cy="80962"/>
              <a:chOff x="480" y="1392"/>
              <a:chExt cx="624" cy="96"/>
            </a:xfrm>
          </p:grpSpPr>
          <p:sp>
            <p:nvSpPr>
              <p:cNvPr id="123" name="Rectangle 126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624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4" name="Line 127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71" name="Group 128"/>
            <p:cNvGrpSpPr>
              <a:grpSpLocks/>
            </p:cNvGrpSpPr>
            <p:nvPr/>
          </p:nvGrpSpPr>
          <p:grpSpPr bwMode="auto">
            <a:xfrm>
              <a:off x="3943350" y="2463800"/>
              <a:ext cx="41275" cy="642938"/>
              <a:chOff x="1248" y="1728"/>
              <a:chExt cx="48" cy="768"/>
            </a:xfrm>
          </p:grpSpPr>
          <p:sp>
            <p:nvSpPr>
              <p:cNvPr id="126" name="Line 129"/>
              <p:cNvSpPr>
                <a:spLocks noChangeShapeType="1"/>
              </p:cNvSpPr>
              <p:nvPr/>
            </p:nvSpPr>
            <p:spPr bwMode="auto">
              <a:xfrm flipH="1">
                <a:off x="1248" y="1728"/>
                <a:ext cx="48" cy="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7" name="Line 130"/>
              <p:cNvSpPr>
                <a:spLocks noChangeShapeType="1"/>
              </p:cNvSpPr>
              <p:nvPr/>
            </p:nvSpPr>
            <p:spPr bwMode="auto">
              <a:xfrm flipH="1" flipV="1">
                <a:off x="1248" y="2449"/>
                <a:ext cx="48" cy="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8" name="Line 131"/>
              <p:cNvSpPr>
                <a:spLocks noChangeShapeType="1"/>
              </p:cNvSpPr>
              <p:nvPr/>
            </p:nvSpPr>
            <p:spPr bwMode="auto">
              <a:xfrm>
                <a:off x="1248" y="1775"/>
                <a:ext cx="0" cy="6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72" name="Group 132"/>
            <p:cNvGrpSpPr>
              <a:grpSpLocks/>
            </p:cNvGrpSpPr>
            <p:nvPr/>
          </p:nvGrpSpPr>
          <p:grpSpPr bwMode="auto">
            <a:xfrm>
              <a:off x="3702050" y="2222500"/>
              <a:ext cx="241300" cy="561975"/>
              <a:chOff x="960" y="1440"/>
              <a:chExt cx="288" cy="672"/>
            </a:xfrm>
          </p:grpSpPr>
          <p:sp>
            <p:nvSpPr>
              <p:cNvPr id="130" name="Line 133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1" name="Line 134"/>
              <p:cNvSpPr>
                <a:spLocks noChangeShapeType="1"/>
              </p:cNvSpPr>
              <p:nvPr/>
            </p:nvSpPr>
            <p:spPr bwMode="auto">
              <a:xfrm flipV="1">
                <a:off x="960" y="144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73" name="Group 135"/>
            <p:cNvGrpSpPr>
              <a:grpSpLocks/>
            </p:cNvGrpSpPr>
            <p:nvPr/>
          </p:nvGrpSpPr>
          <p:grpSpPr bwMode="auto">
            <a:xfrm>
              <a:off x="3462338" y="2222500"/>
              <a:ext cx="561975" cy="1044575"/>
              <a:chOff x="672" y="1440"/>
              <a:chExt cx="672" cy="1248"/>
            </a:xfrm>
          </p:grpSpPr>
          <p:sp>
            <p:nvSpPr>
              <p:cNvPr id="133" name="Line 136"/>
              <p:cNvSpPr>
                <a:spLocks noChangeShapeType="1"/>
              </p:cNvSpPr>
              <p:nvPr/>
            </p:nvSpPr>
            <p:spPr bwMode="auto">
              <a:xfrm>
                <a:off x="672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4" name="Line 137"/>
              <p:cNvSpPr>
                <a:spLocks noChangeShapeType="1"/>
              </p:cNvSpPr>
              <p:nvPr/>
            </p:nvSpPr>
            <p:spPr bwMode="auto">
              <a:xfrm flipV="1">
                <a:off x="672" y="144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35" name="Text Box 138"/>
            <p:cNvSpPr txBox="1">
              <a:spLocks noChangeArrowheads="1"/>
            </p:cNvSpPr>
            <p:nvPr/>
          </p:nvSpPr>
          <p:spPr bwMode="auto">
            <a:xfrm>
              <a:off x="3184525" y="16002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address</a:t>
              </a:r>
            </a:p>
          </p:txBody>
        </p:sp>
        <p:sp>
          <p:nvSpPr>
            <p:cNvPr id="136" name="Text Box 139"/>
            <p:cNvSpPr txBox="1">
              <a:spLocks noChangeArrowheads="1"/>
            </p:cNvSpPr>
            <p:nvPr/>
          </p:nvSpPr>
          <p:spPr bwMode="auto">
            <a:xfrm>
              <a:off x="3452813" y="1200150"/>
              <a:ext cx="28717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N-way set-associative</a:t>
              </a:r>
            </a:p>
          </p:txBody>
        </p:sp>
        <p:sp>
          <p:nvSpPr>
            <p:cNvPr id="139" name="Content Placeholder 3"/>
            <p:cNvSpPr txBox="1">
              <a:spLocks/>
            </p:cNvSpPr>
            <p:nvPr/>
          </p:nvSpPr>
          <p:spPr>
            <a:xfrm>
              <a:off x="3276600" y="3657600"/>
              <a:ext cx="3276600" cy="1219200"/>
            </a:xfrm>
            <a:prstGeom prst="rect">
              <a:avLst/>
            </a:prstGeom>
          </p:spPr>
          <p:txBody>
            <a:bodyPr>
              <a:normAutofit fontScale="70000" lnSpcReduction="20000"/>
            </a:bodyPr>
            <a:lstStyle/>
            <a:p>
              <a:pPr defTabSz="914400" fontAlgn="auto">
                <a:spcBef>
                  <a:spcPts val="700"/>
                </a:spcBef>
                <a:spcAft>
                  <a:spcPts val="0"/>
                </a:spcAft>
                <a:buClr>
                  <a:schemeClr val="accent2"/>
                </a:buClr>
                <a:buSzPct val="60000"/>
                <a:defRPr/>
              </a:pPr>
              <a:r>
                <a:rPr lang="en-US" sz="2900" dirty="0">
                  <a:latin typeface="+mj-lt"/>
                </a:rPr>
                <a:t>Each address can map to any of N locations (ways) of a single set, given by its index bits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1219200"/>
            <a:ext cx="2514600" cy="3581400"/>
            <a:chOff x="6553200" y="1219200"/>
            <a:chExt cx="2514600" cy="3581400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629400" y="1611313"/>
              <a:ext cx="2209800" cy="2057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8437" name="Group 11"/>
            <p:cNvGrpSpPr>
              <a:grpSpLocks/>
            </p:cNvGrpSpPr>
            <p:nvPr/>
          </p:nvGrpSpPr>
          <p:grpSpPr bwMode="auto">
            <a:xfrm>
              <a:off x="7543800" y="2144713"/>
              <a:ext cx="1066800" cy="152400"/>
              <a:chOff x="1392" y="2640"/>
              <a:chExt cx="672" cy="96"/>
            </a:xfrm>
          </p:grpSpPr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38" name="Group 14"/>
            <p:cNvGrpSpPr>
              <a:grpSpLocks/>
            </p:cNvGrpSpPr>
            <p:nvPr/>
          </p:nvGrpSpPr>
          <p:grpSpPr bwMode="auto">
            <a:xfrm>
              <a:off x="7543800" y="2449513"/>
              <a:ext cx="1066800" cy="152400"/>
              <a:chOff x="1392" y="2640"/>
              <a:chExt cx="672" cy="96"/>
            </a:xfrm>
          </p:grpSpPr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39" name="Group 17"/>
            <p:cNvGrpSpPr>
              <a:grpSpLocks/>
            </p:cNvGrpSpPr>
            <p:nvPr/>
          </p:nvGrpSpPr>
          <p:grpSpPr bwMode="auto">
            <a:xfrm>
              <a:off x="7543800" y="2982913"/>
              <a:ext cx="1066800" cy="152400"/>
              <a:chOff x="1392" y="2640"/>
              <a:chExt cx="672" cy="96"/>
            </a:xfrm>
          </p:grpSpPr>
          <p:sp>
            <p:nvSpPr>
              <p:cNvPr id="15" name="Rectangle 18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7848600" y="27543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8001000" y="27543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6705600" y="1687513"/>
              <a:ext cx="1066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address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6810375" y="1219200"/>
              <a:ext cx="22574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Fully associative</a:t>
              </a: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8153400" y="27543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7086600" y="22209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7086600" y="25257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7086600" y="30591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7086600" y="2068513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0" name="Content Placeholder 3"/>
            <p:cNvSpPr txBox="1">
              <a:spLocks/>
            </p:cNvSpPr>
            <p:nvPr/>
          </p:nvSpPr>
          <p:spPr>
            <a:xfrm>
              <a:off x="6553200" y="3581400"/>
              <a:ext cx="2438400" cy="12192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defTabSz="914400" fontAlgn="auto">
                <a:spcBef>
                  <a:spcPts val="700"/>
                </a:spcBef>
                <a:spcAft>
                  <a:spcPts val="0"/>
                </a:spcAft>
                <a:buClr>
                  <a:schemeClr val="accent2"/>
                </a:buClr>
                <a:buSzPct val="60000"/>
                <a:defRPr/>
              </a:pPr>
              <a:r>
                <a:rPr lang="en-US" sz="2000" dirty="0">
                  <a:latin typeface="+mj-lt"/>
                </a:rPr>
                <a:t>Any location can map to any 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04800" y="4648200"/>
            <a:ext cx="26670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4800" y="5257800"/>
            <a:ext cx="2667000" cy="1371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2743200"/>
            <a:ext cx="26670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Reminder: A Typical Memory Hierarchy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685800"/>
          </a:xfrm>
        </p:spPr>
        <p:txBody>
          <a:bodyPr/>
          <a:lstStyle/>
          <a:p>
            <a:r>
              <a:rPr lang="en-US">
                <a:latin typeface="Bookman Old Style" charset="0"/>
                <a:ea typeface="ＭＳ Ｐゴシック" charset="0"/>
              </a:rPr>
              <a:t>Everything is a cache for something else</a:t>
            </a:r>
          </a:p>
        </p:txBody>
      </p:sp>
      <p:sp>
        <p:nvSpPr>
          <p:cNvPr id="7" name="Rectangle 5"/>
          <p:cNvSpPr/>
          <p:nvPr/>
        </p:nvSpPr>
        <p:spPr>
          <a:xfrm>
            <a:off x="1524000" y="21732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Registers</a:t>
            </a:r>
          </a:p>
        </p:txBody>
      </p:sp>
      <p:cxnSp>
        <p:nvCxnSpPr>
          <p:cNvPr id="9" name="Straight Arrow Connector 8"/>
          <p:cNvCxnSpPr>
            <a:stCxn id="7" idx="2"/>
            <a:endCxn id="13" idx="0"/>
          </p:cNvCxnSpPr>
          <p:nvPr/>
        </p:nvCxnSpPr>
        <p:spPr>
          <a:xfrm>
            <a:off x="2171700" y="25542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/>
          <p:nvPr/>
        </p:nvSpPr>
        <p:spPr>
          <a:xfrm>
            <a:off x="1524000" y="28590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1 Cache</a:t>
            </a:r>
          </a:p>
        </p:txBody>
      </p:sp>
      <p:sp>
        <p:nvSpPr>
          <p:cNvPr id="14" name="Rectangle 5"/>
          <p:cNvSpPr/>
          <p:nvPr/>
        </p:nvSpPr>
        <p:spPr>
          <a:xfrm>
            <a:off x="1524000" y="34686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2 Cache</a:t>
            </a:r>
          </a:p>
        </p:txBody>
      </p:sp>
      <p:sp>
        <p:nvSpPr>
          <p:cNvPr id="15" name="Rectangle 5"/>
          <p:cNvSpPr/>
          <p:nvPr/>
        </p:nvSpPr>
        <p:spPr>
          <a:xfrm>
            <a:off x="1524000" y="40782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3 Cache</a:t>
            </a:r>
          </a:p>
        </p:txBody>
      </p:sp>
      <p:sp>
        <p:nvSpPr>
          <p:cNvPr id="16" name="Rectangle 5"/>
          <p:cNvSpPr/>
          <p:nvPr/>
        </p:nvSpPr>
        <p:spPr>
          <a:xfrm>
            <a:off x="1524000" y="47640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Main Memory</a:t>
            </a:r>
          </a:p>
        </p:txBody>
      </p:sp>
      <p:sp>
        <p:nvSpPr>
          <p:cNvPr id="17" name="Rectangle 5"/>
          <p:cNvSpPr/>
          <p:nvPr/>
        </p:nvSpPr>
        <p:spPr>
          <a:xfrm>
            <a:off x="1524000" y="53736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Flash Drive</a:t>
            </a:r>
          </a:p>
        </p:txBody>
      </p:sp>
      <p:sp>
        <p:nvSpPr>
          <p:cNvPr id="18" name="Rectangle 5"/>
          <p:cNvSpPr/>
          <p:nvPr/>
        </p:nvSpPr>
        <p:spPr>
          <a:xfrm>
            <a:off x="1524000" y="60594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Hard Disk</a:t>
            </a:r>
          </a:p>
        </p:txBody>
      </p: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>
            <a:off x="2171700" y="32400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2171700" y="38496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>
            <a:off x="2171700" y="44592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0"/>
            <a:endCxn id="16" idx="2"/>
          </p:cNvCxnSpPr>
          <p:nvPr/>
        </p:nvCxnSpPr>
        <p:spPr>
          <a:xfrm flipV="1">
            <a:off x="2171700" y="51450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0"/>
            <a:endCxn id="17" idx="2"/>
          </p:cNvCxnSpPr>
          <p:nvPr/>
        </p:nvCxnSpPr>
        <p:spPr>
          <a:xfrm flipV="1">
            <a:off x="2171700" y="57546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2000" y="46116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Rectangle 38"/>
          <p:cNvSpPr>
            <a:spLocks noChangeArrowheads="1"/>
          </p:cNvSpPr>
          <p:nvPr/>
        </p:nvSpPr>
        <p:spPr bwMode="auto">
          <a:xfrm>
            <a:off x="457200" y="4230688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On chip</a:t>
            </a:r>
          </a:p>
        </p:txBody>
      </p:sp>
      <p:sp>
        <p:nvSpPr>
          <p:cNvPr id="16402" name="Rectangle 39"/>
          <p:cNvSpPr>
            <a:spLocks noChangeArrowheads="1"/>
          </p:cNvSpPr>
          <p:nvPr/>
        </p:nvSpPr>
        <p:spPr bwMode="auto">
          <a:xfrm>
            <a:off x="576263" y="4958248"/>
            <a:ext cx="719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Other</a:t>
            </a:r>
            <a:br>
              <a:rPr lang="en-US" dirty="0"/>
            </a:br>
            <a:r>
              <a:rPr lang="en-US" dirty="0"/>
              <a:t>chips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9070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4" name="Rectangle 41"/>
          <p:cNvSpPr>
            <a:spLocks noChangeArrowheads="1"/>
          </p:cNvSpPr>
          <p:nvPr/>
        </p:nvSpPr>
        <p:spPr bwMode="auto">
          <a:xfrm>
            <a:off x="303213" y="5983288"/>
            <a:ext cx="1220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Mechanical</a:t>
            </a:r>
            <a:br>
              <a:rPr lang="en-US"/>
            </a:br>
            <a:r>
              <a:rPr lang="en-US"/>
              <a:t>devices</a:t>
            </a:r>
          </a:p>
        </p:txBody>
      </p:sp>
      <p:sp>
        <p:nvSpPr>
          <p:cNvPr id="16405" name="Rectangle 42"/>
          <p:cNvSpPr>
            <a:spLocks noChangeArrowheads="1"/>
          </p:cNvSpPr>
          <p:nvPr/>
        </p:nvSpPr>
        <p:spPr bwMode="auto">
          <a:xfrm>
            <a:off x="457200" y="2020888"/>
            <a:ext cx="104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On the</a:t>
            </a:r>
            <a:br>
              <a:rPr lang="en-US" dirty="0"/>
            </a:br>
            <a:r>
              <a:rPr lang="en-US" dirty="0" err="1"/>
              <a:t>datapath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27066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048000" y="1524000"/>
          <a:ext cx="5638800" cy="499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Managed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Software/Compiler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2-4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10-100us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Software/OS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124200" y="2819400"/>
            <a:ext cx="3200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Before:</a:t>
            </a:r>
          </a:p>
          <a:p>
            <a:pPr algn="ctr">
              <a:defRPr/>
            </a:pPr>
            <a:r>
              <a:rPr lang="en-US" sz="3200" b="1" dirty="0"/>
              <a:t>Hardware Caches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24200" y="4724400"/>
            <a:ext cx="3200400" cy="1676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TODAY:</a:t>
            </a:r>
          </a:p>
          <a:p>
            <a:pPr algn="ctr">
              <a:defRPr/>
            </a:pPr>
            <a:r>
              <a:rPr lang="en-US" sz="3200" b="1" dirty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40510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Extending the Memory Hierarchy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2514600"/>
            <a:ext cx="8991600" cy="4038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Problem: DRAM </a:t>
            </a:r>
            <a:r>
              <a:rPr lang="en-US" dirty="0" err="1">
                <a:latin typeface="+mj-lt"/>
              </a:rPr>
              <a:t>vs</a:t>
            </a:r>
            <a:r>
              <a:rPr lang="en-US" dirty="0">
                <a:latin typeface="+mj-lt"/>
              </a:rPr>
              <a:t> disk has much more extreme differences than SRAM </a:t>
            </a:r>
            <a:r>
              <a:rPr lang="en-US" dirty="0" err="1">
                <a:latin typeface="+mj-lt"/>
              </a:rPr>
              <a:t>vs</a:t>
            </a:r>
            <a:r>
              <a:rPr lang="en-US" dirty="0">
                <a:latin typeface="+mj-lt"/>
              </a:rPr>
              <a:t> DRAM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Access latencies:</a:t>
            </a:r>
          </a:p>
          <a:p>
            <a:pPr lvl="2">
              <a:defRPr/>
            </a:pPr>
            <a:r>
              <a:rPr lang="en-US" dirty="0">
                <a:latin typeface="+mj-lt"/>
              </a:rPr>
              <a:t>DRAM ~10-100x slower than SRAM</a:t>
            </a:r>
          </a:p>
          <a:p>
            <a:pPr lvl="2">
              <a:defRPr/>
            </a:pPr>
            <a:r>
              <a:rPr lang="en-US" dirty="0">
                <a:latin typeface="+mj-lt"/>
              </a:rPr>
              <a:t>Disk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~100,000x </a:t>
            </a:r>
            <a:r>
              <a:rPr lang="en-US" dirty="0">
                <a:latin typeface="+mj-lt"/>
              </a:rPr>
              <a:t>slower than DRAM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Importance of sequential accesses:</a:t>
            </a:r>
          </a:p>
          <a:p>
            <a:pPr lvl="2">
              <a:defRPr/>
            </a:pPr>
            <a:r>
              <a:rPr lang="en-US" dirty="0">
                <a:latin typeface="+mj-lt"/>
              </a:rPr>
              <a:t>DRAM: Fetching successive words ~5x faster than first word</a:t>
            </a:r>
          </a:p>
          <a:p>
            <a:pPr lvl="2">
              <a:defRPr/>
            </a:pPr>
            <a:r>
              <a:rPr lang="en-US" dirty="0">
                <a:latin typeface="+mj-lt"/>
              </a:rPr>
              <a:t>Disk: Fetching successive words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~100,000x </a:t>
            </a:r>
            <a:r>
              <a:rPr lang="en-US" dirty="0">
                <a:latin typeface="+mj-lt"/>
              </a:rPr>
              <a:t>faster than first word</a:t>
            </a:r>
          </a:p>
          <a:p>
            <a:pPr>
              <a:defRPr/>
            </a:pPr>
            <a:r>
              <a:rPr lang="en-US" dirty="0">
                <a:latin typeface="+mj-lt"/>
              </a:rPr>
              <a:t>Result: Design decisions driven by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enormous cost of misses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5240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CPU</a:t>
            </a:r>
          </a:p>
        </p:txBody>
      </p:sp>
      <p:sp>
        <p:nvSpPr>
          <p:cNvPr id="7" name="Rectangle 5"/>
          <p:cNvSpPr/>
          <p:nvPr/>
        </p:nvSpPr>
        <p:spPr>
          <a:xfrm>
            <a:off x="2819400" y="15240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Fast SRAM</a:t>
            </a:r>
          </a:p>
        </p:txBody>
      </p:sp>
      <p:sp>
        <p:nvSpPr>
          <p:cNvPr id="8" name="Rectangle 5"/>
          <p:cNvSpPr/>
          <p:nvPr/>
        </p:nvSpPr>
        <p:spPr>
          <a:xfrm>
            <a:off x="4724400" y="15240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DRAM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286000" y="171450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4114800" y="17145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2"/>
            <a:endCxn id="8" idx="3"/>
          </p:cNvCxnSpPr>
          <p:nvPr/>
        </p:nvCxnSpPr>
        <p:spPr>
          <a:xfrm flipH="1">
            <a:off x="6019800" y="17145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819400" y="1219200"/>
            <a:ext cx="129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Cache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4724400" y="914400"/>
            <a:ext cx="12954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Main memory</a:t>
            </a:r>
            <a:endParaRPr lang="en-US" sz="2400" dirty="0">
              <a:latin typeface="+mj-lt"/>
            </a:endParaRPr>
          </a:p>
        </p:txBody>
      </p:sp>
      <p:sp>
        <p:nvSpPr>
          <p:cNvPr id="34" name="Can 33"/>
          <p:cNvSpPr/>
          <p:nvPr/>
        </p:nvSpPr>
        <p:spPr>
          <a:xfrm>
            <a:off x="6629400" y="1524000"/>
            <a:ext cx="12954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Hard disk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6629400" y="969963"/>
            <a:ext cx="12954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Secondary storage</a:t>
            </a:r>
            <a:endParaRPr lang="en-US" sz="24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1963" y="1981200"/>
            <a:ext cx="9461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~10ms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~1 TB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43463" y="1981200"/>
            <a:ext cx="103822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~100ns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~10 GB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55863" y="1981200"/>
            <a:ext cx="20256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~1-10ns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~10 KB – 10 MB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Impact of Enormous Miss Penalty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latin typeface="Bookman Old Style" charset="0"/>
                <a:ea typeface="ＭＳ Ｐゴシック" charset="0"/>
              </a:rPr>
              <a:t>If DRAM was to be organized like an SRAM cache, how should we design it?</a:t>
            </a:r>
          </a:p>
          <a:p>
            <a:pPr lvl="1"/>
            <a:r>
              <a:rPr lang="en-US">
                <a:latin typeface="Bookman Old Style" charset="0"/>
                <a:ea typeface="ＭＳ Ｐゴシック" charset="0"/>
              </a:rPr>
              <a:t>Associativity: High, minimize miss ratio</a:t>
            </a:r>
          </a:p>
          <a:p>
            <a:pPr lvl="1"/>
            <a:r>
              <a:rPr lang="en-US">
                <a:latin typeface="Bookman Old Style" charset="0"/>
                <a:ea typeface="ＭＳ Ｐゴシック" charset="0"/>
              </a:rPr>
              <a:t>Block size: Large, amortize cost of a miss over multiple words (locality)</a:t>
            </a:r>
          </a:p>
          <a:p>
            <a:pPr lvl="1"/>
            <a:r>
              <a:rPr lang="en-US">
                <a:latin typeface="Bookman Old Style" charset="0"/>
                <a:ea typeface="ＭＳ Ｐゴシック" charset="0"/>
              </a:rPr>
              <a:t>Write policy: Write back, minimize number of writes</a:t>
            </a:r>
          </a:p>
          <a:p>
            <a:endParaRPr lang="en-US">
              <a:latin typeface="Bookman Old Style" charset="0"/>
              <a:ea typeface="ＭＳ Ｐゴシック" charset="0"/>
            </a:endParaRPr>
          </a:p>
          <a:p>
            <a:r>
              <a:rPr lang="en-US">
                <a:latin typeface="Bookman Old Style" charset="0"/>
                <a:ea typeface="ＭＳ Ｐゴシック" charset="0"/>
              </a:rPr>
              <a:t>Is there anything good about misses being so expensive?</a:t>
            </a:r>
          </a:p>
          <a:p>
            <a:pPr lvl="1"/>
            <a:r>
              <a:rPr lang="en-US">
                <a:latin typeface="Bookman Old Style" charset="0"/>
                <a:ea typeface="ＭＳ Ｐゴシック" charset="0"/>
              </a:rPr>
              <a:t>We can handle them in software! What’s 1000 extra instructions (~1us) vs 10ms?</a:t>
            </a:r>
          </a:p>
          <a:p>
            <a:pPr lvl="1"/>
            <a:r>
              <a:rPr lang="en-US">
                <a:latin typeface="Bookman Old Style" charset="0"/>
                <a:ea typeface="ＭＳ Ｐゴシック" charset="0"/>
              </a:rPr>
              <a:t>Approach: Handle hits in hardware, misses in software</a:t>
            </a:r>
          </a:p>
          <a:p>
            <a:pPr lvl="2"/>
            <a:r>
              <a:rPr lang="en-US">
                <a:latin typeface="Bookman Old Style" charset="0"/>
                <a:ea typeface="ＭＳ Ｐゴシック" charset="0"/>
              </a:rPr>
              <a:t>Simpler implementation, more flexibility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Virtual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066800"/>
            <a:ext cx="8991600" cy="21336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Two kinds of addresses: 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CPU uses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virtual addresses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Main memory uses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physical addresses</a:t>
            </a:r>
          </a:p>
          <a:p>
            <a:pPr>
              <a:defRPr/>
            </a:pPr>
            <a:r>
              <a:rPr lang="en-US" dirty="0">
                <a:latin typeface="+mj-lt"/>
              </a:rPr>
              <a:t>Hardware translates virtual addresses to physical addresses via an operating system (OS)-managed table, the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page map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9600" y="36576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CPU</a:t>
            </a:r>
          </a:p>
        </p:txBody>
      </p:sp>
      <p:sp>
        <p:nvSpPr>
          <p:cNvPr id="52" name="Rectangle 5"/>
          <p:cNvSpPr/>
          <p:nvPr/>
        </p:nvSpPr>
        <p:spPr>
          <a:xfrm>
            <a:off x="7086600" y="36576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DRAM</a:t>
            </a:r>
          </a:p>
        </p:txBody>
      </p:sp>
      <p:cxnSp>
        <p:nvCxnSpPr>
          <p:cNvPr id="53" name="Straight Arrow Connector 52"/>
          <p:cNvCxnSpPr>
            <a:stCxn id="50" idx="3"/>
            <a:endCxn id="57" idx="1"/>
          </p:cNvCxnSpPr>
          <p:nvPr/>
        </p:nvCxnSpPr>
        <p:spPr>
          <a:xfrm>
            <a:off x="1905000" y="3848100"/>
            <a:ext cx="1905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7" idx="3"/>
            <a:endCxn id="52" idx="1"/>
          </p:cNvCxnSpPr>
          <p:nvPr/>
        </p:nvCxnSpPr>
        <p:spPr>
          <a:xfrm>
            <a:off x="5105400" y="3848100"/>
            <a:ext cx="1981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7086600" y="3048000"/>
            <a:ext cx="12954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Main memory</a:t>
            </a:r>
            <a:endParaRPr lang="en-US" sz="2400" dirty="0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0" y="36576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MMU</a:t>
            </a: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2819400" y="3276600"/>
            <a:ext cx="342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Memory management unit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1905000" y="3810000"/>
            <a:ext cx="1905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Virtual addresses</a:t>
            </a:r>
          </a:p>
          <a:p>
            <a:pPr algn="ctr"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(VAs)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5105400" y="3810000"/>
            <a:ext cx="1905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Physical addresses</a:t>
            </a:r>
          </a:p>
          <a:p>
            <a:pPr algn="ctr"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(PAs)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43000" y="4267200"/>
            <a:ext cx="7542213" cy="2362200"/>
            <a:chOff x="1143000" y="4267200"/>
            <a:chExt cx="7542213" cy="2362200"/>
          </a:xfrm>
        </p:grpSpPr>
        <p:sp>
          <p:nvSpPr>
            <p:cNvPr id="73" name="Rectangle 72"/>
            <p:cNvSpPr/>
            <p:nvPr/>
          </p:nvSpPr>
          <p:spPr>
            <a:xfrm>
              <a:off x="1143000" y="5181600"/>
              <a:ext cx="12954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CPU</a:t>
              </a:r>
            </a:p>
          </p:txBody>
        </p:sp>
        <p:grpSp>
          <p:nvGrpSpPr>
            <p:cNvPr id="24579" name="Group 10"/>
            <p:cNvGrpSpPr>
              <a:grpSpLocks/>
            </p:cNvGrpSpPr>
            <p:nvPr/>
          </p:nvGrpSpPr>
          <p:grpSpPr bwMode="auto">
            <a:xfrm>
              <a:off x="4114800" y="4340225"/>
              <a:ext cx="749300" cy="1984375"/>
              <a:chOff x="1108" y="3844"/>
              <a:chExt cx="472" cy="1432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1108" y="3844"/>
                <a:ext cx="472" cy="143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108" y="398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108" y="4128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1108" y="4272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1108" y="441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1108" y="4560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108" y="470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1108" y="4848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1108" y="4992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108" y="513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4580" name="Group 21"/>
            <p:cNvGrpSpPr>
              <a:grpSpLocks/>
            </p:cNvGrpSpPr>
            <p:nvPr/>
          </p:nvGrpSpPr>
          <p:grpSpPr bwMode="auto">
            <a:xfrm>
              <a:off x="7391400" y="4267200"/>
              <a:ext cx="825500" cy="1584325"/>
              <a:chOff x="3076" y="3796"/>
              <a:chExt cx="520" cy="1000"/>
            </a:xfrm>
          </p:grpSpPr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3076" y="3796"/>
                <a:ext cx="520" cy="100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3076" y="393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3076" y="4080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3076" y="4224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3076" y="4368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3076" y="4512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3076" y="465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876800" y="4416425"/>
              <a:ext cx="250190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4876800" y="4403725"/>
              <a:ext cx="2501900" cy="1003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V="1">
              <a:off x="4876800" y="5318125"/>
              <a:ext cx="2501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3505200" y="6353175"/>
              <a:ext cx="19050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C00000"/>
                  </a:solidFill>
                  <a:latin typeface="+mj-lt"/>
                </a:rPr>
                <a:t>Page Map</a:t>
              </a:r>
              <a:endParaRPr lang="en-US" sz="24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44925" y="4319588"/>
              <a:ext cx="280988" cy="461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j-lt"/>
                </a:rPr>
                <a:t>0</a:t>
              </a:r>
            </a:p>
            <a:p>
              <a:pPr>
                <a:defRPr/>
              </a:pPr>
              <a:r>
                <a:rPr lang="en-US" sz="1200" dirty="0">
                  <a:latin typeface="+mj-lt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229600" y="4267200"/>
              <a:ext cx="279400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j-lt"/>
                </a:rPr>
                <a:t>0</a:t>
              </a:r>
            </a:p>
            <a:p>
              <a:pPr>
                <a:defRPr/>
              </a:pPr>
              <a:r>
                <a:rPr lang="en-US" sz="1200" dirty="0">
                  <a:latin typeface="+mj-lt"/>
                </a:rPr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29600" y="5591175"/>
              <a:ext cx="455613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j-lt"/>
                </a:rPr>
                <a:t>N-1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6338" y="6096000"/>
              <a:ext cx="438150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j-lt"/>
                </a:rPr>
                <a:t>P-1</a:t>
              </a: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flipV="1">
              <a:off x="2438400" y="4419600"/>
              <a:ext cx="14478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 flipV="1">
              <a:off x="2438400" y="5410200"/>
              <a:ext cx="1600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" name="Line 29"/>
            <p:cNvSpPr>
              <a:spLocks noChangeShapeType="1"/>
            </p:cNvSpPr>
            <p:nvPr/>
          </p:nvSpPr>
          <p:spPr bwMode="auto">
            <a:xfrm>
              <a:off x="2438400" y="5486400"/>
              <a:ext cx="1600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5800" y="4733925"/>
            <a:ext cx="7543800" cy="1743075"/>
            <a:chOff x="685800" y="4733925"/>
            <a:chExt cx="7543800" cy="1743075"/>
          </a:xfrm>
        </p:grpSpPr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2438400" y="4733925"/>
              <a:ext cx="5791200" cy="1743075"/>
              <a:chOff x="2438400" y="4810124"/>
              <a:chExt cx="5791200" cy="1743076"/>
            </a:xfrm>
          </p:grpSpPr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4876800" y="4876799"/>
                <a:ext cx="2501900" cy="14319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>
                <a:off x="4876800" y="5940425"/>
                <a:ext cx="2501900" cy="4445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9" name="Can 48"/>
              <p:cNvSpPr/>
              <p:nvPr/>
            </p:nvSpPr>
            <p:spPr>
              <a:xfrm>
                <a:off x="7391400" y="6096000"/>
                <a:ext cx="838200" cy="4572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+mj-lt"/>
                  </a:rPr>
                  <a:t>Disk</a:t>
                </a:r>
              </a:p>
            </p:txBody>
          </p:sp>
          <p:sp>
            <p:nvSpPr>
              <p:cNvPr id="68" name="Line 36"/>
              <p:cNvSpPr>
                <a:spLocks noChangeShapeType="1"/>
              </p:cNvSpPr>
              <p:nvPr/>
            </p:nvSpPr>
            <p:spPr bwMode="auto">
              <a:xfrm>
                <a:off x="4117975" y="4810124"/>
                <a:ext cx="742950" cy="200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 flipV="1">
                <a:off x="4114800" y="4822824"/>
                <a:ext cx="739775" cy="171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1" name="Line 36"/>
              <p:cNvSpPr>
                <a:spLocks noChangeShapeType="1"/>
              </p:cNvSpPr>
              <p:nvPr/>
            </p:nvSpPr>
            <p:spPr bwMode="auto">
              <a:xfrm>
                <a:off x="4117975" y="5799138"/>
                <a:ext cx="742950" cy="200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" name="Line 36"/>
              <p:cNvSpPr>
                <a:spLocks noChangeShapeType="1"/>
              </p:cNvSpPr>
              <p:nvPr/>
            </p:nvSpPr>
            <p:spPr bwMode="auto">
              <a:xfrm flipV="1">
                <a:off x="4114800" y="5811838"/>
                <a:ext cx="739775" cy="171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7" name="Line 29"/>
              <p:cNvSpPr>
                <a:spLocks noChangeShapeType="1"/>
              </p:cNvSpPr>
              <p:nvPr/>
            </p:nvSpPr>
            <p:spPr bwMode="auto">
              <a:xfrm>
                <a:off x="2438400" y="5638799"/>
                <a:ext cx="16764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9" name="Rectangle 16"/>
            <p:cNvSpPr>
              <a:spLocks noChangeArrowheads="1"/>
            </p:cNvSpPr>
            <p:nvPr/>
          </p:nvSpPr>
          <p:spPr bwMode="auto">
            <a:xfrm>
              <a:off x="685800" y="5638800"/>
              <a:ext cx="22860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C00000"/>
                  </a:solidFill>
                  <a:latin typeface="+mj-lt"/>
                </a:rPr>
                <a:t>Not all virtual addresses may have a translation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Virtual Memory Implementation: Paging</a:t>
            </a:r>
          </a:p>
        </p:txBody>
      </p:sp>
      <p:sp>
        <p:nvSpPr>
          <p:cNvPr id="123" name="Content Placeholder 12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6934200" cy="4419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Divide physical memory in fixed-size blocks, called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pages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Typical page size (2</a:t>
            </a:r>
            <a:r>
              <a:rPr lang="en-US" baseline="30000" dirty="0">
                <a:latin typeface="+mj-lt"/>
              </a:rPr>
              <a:t>p</a:t>
            </a:r>
            <a:r>
              <a:rPr lang="en-US" dirty="0">
                <a:latin typeface="+mj-lt"/>
              </a:rPr>
              <a:t>): 4KB -16 KB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Virtual address: Virtual page number + offset bits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Physical address: Physical page number + offset bits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Why use lower bits as offset?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MMU maps virtual pages to physical pages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Use page map to perform translation</a:t>
            </a:r>
          </a:p>
          <a:p>
            <a:pPr lvl="1">
              <a:defRPr/>
            </a:pPr>
            <a:r>
              <a:rPr lang="en-US" sz="1800" dirty="0"/>
              <a:t>Cause a </a:t>
            </a:r>
            <a:r>
              <a:rPr lang="en-US" sz="1800" dirty="0">
                <a:solidFill>
                  <a:srgbClr val="C00000"/>
                </a:solidFill>
              </a:rPr>
              <a:t>page fault </a:t>
            </a:r>
            <a:r>
              <a:rPr lang="en-US" sz="1800" dirty="0"/>
              <a:t>(a miss) if virtual page is not resident in physical memory.</a:t>
            </a:r>
          </a:p>
          <a:p>
            <a:pPr lvl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772275" y="1854200"/>
            <a:ext cx="1990725" cy="2698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8237538" y="1854200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6862763" y="1849438"/>
            <a:ext cx="14144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Virtual Page #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42175" y="2124075"/>
            <a:ext cx="1241425" cy="1624013"/>
            <a:chOff x="7242175" y="2124075"/>
            <a:chExt cx="1241425" cy="1624013"/>
          </a:xfrm>
        </p:grpSpPr>
        <p:sp>
          <p:nvSpPr>
            <p:cNvPr id="12299" name="Line 28"/>
            <p:cNvSpPr>
              <a:spLocks noChangeShapeType="1"/>
            </p:cNvSpPr>
            <p:nvPr/>
          </p:nvSpPr>
          <p:spPr bwMode="auto">
            <a:xfrm>
              <a:off x="8483600" y="2139950"/>
              <a:ext cx="0" cy="1608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678" name="Group 7"/>
            <p:cNvGrpSpPr>
              <a:grpSpLocks/>
            </p:cNvGrpSpPr>
            <p:nvPr/>
          </p:nvGrpSpPr>
          <p:grpSpPr bwMode="auto">
            <a:xfrm>
              <a:off x="7632700" y="2430463"/>
              <a:ext cx="557213" cy="842962"/>
              <a:chOff x="772" y="1084"/>
              <a:chExt cx="280" cy="424"/>
            </a:xfrm>
          </p:grpSpPr>
          <p:grpSp>
            <p:nvGrpSpPr>
              <p:cNvPr id="28695" name="Group 8"/>
              <p:cNvGrpSpPr>
                <a:grpSpLocks/>
              </p:cNvGrpSpPr>
              <p:nvPr/>
            </p:nvGrpSpPr>
            <p:grpSpPr bwMode="auto">
              <a:xfrm>
                <a:off x="772" y="1084"/>
                <a:ext cx="280" cy="424"/>
                <a:chOff x="772" y="1084"/>
                <a:chExt cx="280" cy="424"/>
              </a:xfrm>
            </p:grpSpPr>
            <p:grpSp>
              <p:nvGrpSpPr>
                <p:cNvPr id="28700" name="Group 9"/>
                <p:cNvGrpSpPr>
                  <a:grpSpLocks/>
                </p:cNvGrpSpPr>
                <p:nvPr/>
              </p:nvGrpSpPr>
              <p:grpSpPr bwMode="auto">
                <a:xfrm>
                  <a:off x="772" y="1084"/>
                  <a:ext cx="280" cy="424"/>
                  <a:chOff x="772" y="1084"/>
                  <a:chExt cx="280" cy="424"/>
                </a:xfrm>
              </p:grpSpPr>
              <p:sp>
                <p:nvSpPr>
                  <p:cNvPr id="1240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1084"/>
                    <a:ext cx="280" cy="424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128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176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224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272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320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368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416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464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2400" name="Line 19"/>
                <p:cNvSpPr>
                  <a:spLocks noChangeShapeType="1"/>
                </p:cNvSpPr>
                <p:nvPr/>
              </p:nvSpPr>
              <p:spPr bwMode="auto">
                <a:xfrm>
                  <a:off x="816" y="1084"/>
                  <a:ext cx="0" cy="4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2395" name="Rectangle 20"/>
              <p:cNvSpPr>
                <a:spLocks noChangeArrowheads="1"/>
              </p:cNvSpPr>
              <p:nvPr/>
            </p:nvSpPr>
            <p:spPr bwMode="auto">
              <a:xfrm>
                <a:off x="772" y="1132"/>
                <a:ext cx="40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6" name="Rectangle 21"/>
              <p:cNvSpPr>
                <a:spLocks noChangeArrowheads="1"/>
              </p:cNvSpPr>
              <p:nvPr/>
            </p:nvSpPr>
            <p:spPr bwMode="auto">
              <a:xfrm>
                <a:off x="772" y="1276"/>
                <a:ext cx="40" cy="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7" name="Rectangle 22"/>
              <p:cNvSpPr>
                <a:spLocks noChangeArrowheads="1"/>
              </p:cNvSpPr>
              <p:nvPr/>
            </p:nvSpPr>
            <p:spPr bwMode="auto">
              <a:xfrm>
                <a:off x="772" y="1324"/>
                <a:ext cx="40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8" name="Rectangle 23"/>
              <p:cNvSpPr>
                <a:spLocks noChangeArrowheads="1"/>
              </p:cNvSpPr>
              <p:nvPr/>
            </p:nvSpPr>
            <p:spPr bwMode="auto">
              <a:xfrm>
                <a:off x="772" y="1420"/>
                <a:ext cx="40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2300" name="Line 29"/>
            <p:cNvSpPr>
              <a:spLocks noChangeShapeType="1"/>
            </p:cNvSpPr>
            <p:nvPr/>
          </p:nvSpPr>
          <p:spPr bwMode="auto">
            <a:xfrm>
              <a:off x="7910513" y="3287713"/>
              <a:ext cx="0" cy="460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683" name="Group 30"/>
            <p:cNvGrpSpPr>
              <a:grpSpLocks/>
            </p:cNvGrpSpPr>
            <p:nvPr/>
          </p:nvGrpSpPr>
          <p:grpSpPr bwMode="auto">
            <a:xfrm>
              <a:off x="7242175" y="2124075"/>
              <a:ext cx="374650" cy="685800"/>
              <a:chOff x="576" y="956"/>
              <a:chExt cx="188" cy="344"/>
            </a:xfrm>
          </p:grpSpPr>
          <p:sp>
            <p:nvSpPr>
              <p:cNvPr id="12390" name="Line 31"/>
              <p:cNvSpPr>
                <a:spLocks noChangeShapeType="1"/>
              </p:cNvSpPr>
              <p:nvPr/>
            </p:nvSpPr>
            <p:spPr bwMode="auto">
              <a:xfrm>
                <a:off x="580" y="1296"/>
                <a:ext cx="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1" name="Line 32"/>
              <p:cNvSpPr>
                <a:spLocks noChangeShapeType="1"/>
              </p:cNvSpPr>
              <p:nvPr/>
            </p:nvSpPr>
            <p:spPr bwMode="auto">
              <a:xfrm flipV="1">
                <a:off x="576" y="956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>
            <a:off x="762000" y="5791200"/>
            <a:ext cx="754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Using main memory as a page cache = </a:t>
            </a:r>
            <a:r>
              <a:rPr lang="en-US" i="1" dirty="0">
                <a:latin typeface="+mj-lt"/>
              </a:rPr>
              <a:t>paging</a:t>
            </a:r>
            <a:r>
              <a:rPr lang="en-US" dirty="0">
                <a:latin typeface="+mj-lt"/>
              </a:rPr>
              <a:t> or </a:t>
            </a:r>
            <a:r>
              <a:rPr lang="en-US" i="1" dirty="0">
                <a:latin typeface="+mj-lt"/>
              </a:rPr>
              <a:t>demand paging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8180388" y="1828800"/>
            <a:ext cx="6588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offset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45300" y="3733800"/>
            <a:ext cx="1993900" cy="311150"/>
            <a:chOff x="6845300" y="3733800"/>
            <a:chExt cx="1993900" cy="311150"/>
          </a:xfrm>
        </p:grpSpPr>
        <p:grpSp>
          <p:nvGrpSpPr>
            <p:cNvPr id="28679" name="Group 117"/>
            <p:cNvGrpSpPr>
              <a:grpSpLocks/>
            </p:cNvGrpSpPr>
            <p:nvPr/>
          </p:nvGrpSpPr>
          <p:grpSpPr bwMode="auto">
            <a:xfrm>
              <a:off x="6881813" y="3763963"/>
              <a:ext cx="1881187" cy="241300"/>
              <a:chOff x="1116" y="2085"/>
              <a:chExt cx="1185" cy="152"/>
            </a:xfrm>
          </p:grpSpPr>
          <p:sp>
            <p:nvSpPr>
              <p:cNvPr id="12392" name="Rectangle 25"/>
              <p:cNvSpPr>
                <a:spLocks noChangeArrowheads="1"/>
              </p:cNvSpPr>
              <p:nvPr/>
            </p:nvSpPr>
            <p:spPr bwMode="auto">
              <a:xfrm>
                <a:off x="1116" y="2085"/>
                <a:ext cx="1185" cy="152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3" name="Line 26"/>
              <p:cNvSpPr>
                <a:spLocks noChangeShapeType="1"/>
              </p:cNvSpPr>
              <p:nvPr/>
            </p:nvSpPr>
            <p:spPr bwMode="auto">
              <a:xfrm>
                <a:off x="1974" y="2085"/>
                <a:ext cx="0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2298" name="Rectangle 27"/>
            <p:cNvSpPr>
              <a:spLocks noChangeArrowheads="1"/>
            </p:cNvSpPr>
            <p:nvPr/>
          </p:nvSpPr>
          <p:spPr bwMode="auto">
            <a:xfrm>
              <a:off x="6845300" y="3757613"/>
              <a:ext cx="1536700" cy="2873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Physical Page #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8180388" y="3733800"/>
              <a:ext cx="658812" cy="2873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offset</a:t>
              </a:r>
            </a:p>
          </p:txBody>
        </p:sp>
      </p:grpSp>
      <p:sp>
        <p:nvSpPr>
          <p:cNvPr id="7" name="Right Brace 6"/>
          <p:cNvSpPr/>
          <p:nvPr/>
        </p:nvSpPr>
        <p:spPr>
          <a:xfrm rot="16200000">
            <a:off x="8382000" y="1447800"/>
            <a:ext cx="152400" cy="4572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ight Brace 38"/>
          <p:cNvSpPr/>
          <p:nvPr/>
        </p:nvSpPr>
        <p:spPr>
          <a:xfrm rot="16200000">
            <a:off x="7429500" y="952500"/>
            <a:ext cx="152400" cy="14478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05800" y="1143000"/>
            <a:ext cx="3444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62800" y="1123950"/>
            <a:ext cx="763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32-p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 bldLvl="2"/>
      <p:bldP spid="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Basic idea:</a:t>
            </a:r>
          </a:p>
          <a:p>
            <a:pPr marL="285750" lvl="1" indent="-171450" eaLnBrk="1" hangingPunct="1"/>
            <a:r>
              <a:rPr lang="en-US" dirty="0">
                <a:latin typeface="+mj-lt"/>
                <a:ea typeface="ＭＳ Ｐゴシック" charset="0"/>
              </a:rPr>
              <a:t>Start with all virtual pages in secondary storage</a:t>
            </a:r>
            <a:r>
              <a:rPr lang="en-US" altLang="ja-JP" dirty="0">
                <a:latin typeface="+mj-lt"/>
                <a:ea typeface="ＭＳ Ｐゴシック" charset="0"/>
              </a:rPr>
              <a:t>, MMU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altLang="ja-JP" dirty="0">
                <a:latin typeface="+mj-lt"/>
                <a:ea typeface="ＭＳ Ｐゴシック" charset="0"/>
              </a:rPr>
              <a:t>empty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altLang="ja-JP" dirty="0">
                <a:latin typeface="+mj-lt"/>
                <a:ea typeface="ＭＳ Ｐゴシック" charset="0"/>
              </a:rPr>
              <a:t>, </a:t>
            </a:r>
            <a:r>
              <a:rPr lang="en-US" altLang="ja-JP" dirty="0" err="1">
                <a:latin typeface="+mj-lt"/>
                <a:ea typeface="ＭＳ Ｐゴシック" charset="0"/>
              </a:rPr>
              <a:t>ie</a:t>
            </a:r>
            <a:r>
              <a:rPr lang="en-US" altLang="ja-JP" dirty="0">
                <a:latin typeface="+mj-lt"/>
                <a:ea typeface="ＭＳ Ｐゴシック" charset="0"/>
              </a:rPr>
              <a:t>, there are no pages resident in physical memory</a:t>
            </a:r>
          </a:p>
          <a:p>
            <a:pPr marL="285750" lvl="1" indent="-171450" eaLnBrk="1" hangingPunct="1"/>
            <a:r>
              <a:rPr lang="en-US" dirty="0">
                <a:latin typeface="+mj-lt"/>
                <a:ea typeface="ＭＳ Ｐゴシック" charset="0"/>
              </a:rPr>
              <a:t>Begin running program… each VA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altLang="ja-JP" dirty="0">
                <a:latin typeface="+mj-lt"/>
                <a:ea typeface="ＭＳ Ｐゴシック" charset="0"/>
              </a:rPr>
              <a:t>mapped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altLang="ja-JP" dirty="0">
                <a:latin typeface="+mj-lt"/>
                <a:ea typeface="ＭＳ Ｐゴシック" charset="0"/>
              </a:rPr>
              <a:t> to a PA</a:t>
            </a:r>
          </a:p>
          <a:p>
            <a:pPr marL="628650" lvl="2" indent="-171450" eaLnBrk="1" hangingPunct="1"/>
            <a:r>
              <a:rPr lang="en-US" sz="2000" dirty="0">
                <a:latin typeface="+mj-lt"/>
                <a:ea typeface="ＭＳ Ｐゴシック" charset="0"/>
              </a:rPr>
              <a:t>Reference to RAM-resident page: RAM accessed by hardware</a:t>
            </a:r>
          </a:p>
          <a:p>
            <a:pPr marL="628650" lvl="2" indent="-171450" eaLnBrk="1" hangingPunct="1"/>
            <a:r>
              <a:rPr lang="en-US" sz="2000" dirty="0">
                <a:latin typeface="+mj-lt"/>
                <a:ea typeface="ＭＳ Ｐゴシック" charset="0"/>
              </a:rPr>
              <a:t>Reference to a non-resident page: page fault, which traps to software handler, which</a:t>
            </a:r>
          </a:p>
          <a:p>
            <a:pPr marL="971550" lvl="3" indent="-171450" eaLnBrk="1" hangingPunct="1"/>
            <a:r>
              <a:rPr lang="en-US" sz="2000" dirty="0">
                <a:latin typeface="+mj-lt"/>
                <a:ea typeface="ＭＳ Ｐゴシック" charset="0"/>
              </a:rPr>
              <a:t>Fetches missing page from DISK into RAM</a:t>
            </a:r>
          </a:p>
          <a:p>
            <a:pPr marL="971550" lvl="3" indent="-171450" eaLnBrk="1" hangingPunct="1"/>
            <a:r>
              <a:rPr lang="en-US" sz="2000" dirty="0">
                <a:latin typeface="+mj-lt"/>
                <a:ea typeface="ＭＳ Ｐゴシック" charset="0"/>
              </a:rPr>
              <a:t>Adjusts MMU to map newly-loaded virtual page directly in RAM</a:t>
            </a:r>
          </a:p>
          <a:p>
            <a:pPr marL="971550" lvl="3" indent="-171450" eaLnBrk="1" hangingPunct="1"/>
            <a:r>
              <a:rPr lang="en-US" sz="2000" dirty="0">
                <a:latin typeface="+mj-lt"/>
                <a:ea typeface="ＭＳ Ｐゴシック" charset="0"/>
              </a:rPr>
              <a:t>If RAM is full, may have to replace (</a:t>
            </a:r>
            <a:r>
              <a:rPr lang="ja-JP" altLang="en-US" sz="2000" dirty="0">
                <a:latin typeface="+mj-lt"/>
                <a:ea typeface="ＭＳ Ｐゴシック" charset="0"/>
              </a:rPr>
              <a:t>“</a:t>
            </a:r>
            <a:r>
              <a:rPr lang="en-US" altLang="ja-JP" sz="2000" dirty="0">
                <a:latin typeface="+mj-lt"/>
                <a:ea typeface="ＭＳ Ｐゴシック" charset="0"/>
              </a:rPr>
              <a:t>swap out</a:t>
            </a:r>
            <a:r>
              <a:rPr lang="ja-JP" altLang="en-US" sz="2000" dirty="0">
                <a:latin typeface="+mj-lt"/>
                <a:ea typeface="ＭＳ Ｐゴシック" charset="0"/>
              </a:rPr>
              <a:t>”</a:t>
            </a:r>
            <a:r>
              <a:rPr lang="en-US" altLang="ja-JP" sz="2000" dirty="0">
                <a:latin typeface="+mj-lt"/>
                <a:ea typeface="ＭＳ Ｐゴシック" charset="0"/>
              </a:rPr>
              <a:t>) some little-used page to free up RAM for the new page.</a:t>
            </a:r>
          </a:p>
          <a:p>
            <a:pPr marL="285750" lvl="1" indent="-171450" eaLnBrk="1" hangingPunct="1"/>
            <a:r>
              <a:rPr lang="en-US" dirty="0">
                <a:latin typeface="+mj-lt"/>
                <a:ea typeface="ＭＳ Ｐゴシック" charset="0"/>
              </a:rPr>
              <a:t>Working set incrementally loaded via page faults, gradually evolves as pages are replaced</a:t>
            </a:r>
            <a:r>
              <a:rPr lang="is-IS" dirty="0">
                <a:latin typeface="+mj-lt"/>
                <a:ea typeface="ＭＳ Ｐゴシック" charset="0"/>
              </a:rPr>
              <a:t>…</a:t>
            </a:r>
            <a:endParaRPr lang="en-US" dirty="0">
              <a:latin typeface="+mj-lt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17775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 bldLvl="4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9667</TotalTime>
  <Words>3597</Words>
  <Application>Microsoft Macintosh PowerPoint</Application>
  <PresentationFormat>On-screen Show (4:3)</PresentationFormat>
  <Paragraphs>926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Bookman Old Style</vt:lpstr>
      <vt:lpstr>Calibri</vt:lpstr>
      <vt:lpstr>Comic Sans MS</vt:lpstr>
      <vt:lpstr>Consolas</vt:lpstr>
      <vt:lpstr>Gill Sans MT</vt:lpstr>
      <vt:lpstr>Lucida Sans Typewriter</vt:lpstr>
      <vt:lpstr>Symbol</vt:lpstr>
      <vt:lpstr>Times New Roman</vt:lpstr>
      <vt:lpstr>Trebuchet MS</vt:lpstr>
      <vt:lpstr>Office Theme</vt:lpstr>
      <vt:lpstr>Virtual Memory</vt:lpstr>
      <vt:lpstr>Reminder: A Typical Memory Hierarchy</vt:lpstr>
      <vt:lpstr>Reminder: Hardware Caches</vt:lpstr>
      <vt:lpstr>Reminder: A Typical Memory Hierarchy</vt:lpstr>
      <vt:lpstr>Extending the Memory Hierarchy</vt:lpstr>
      <vt:lpstr>Impact of Enormous Miss Penalty</vt:lpstr>
      <vt:lpstr>Virtual Memory</vt:lpstr>
      <vt:lpstr>Virtual Memory Implementation: Paging</vt:lpstr>
      <vt:lpstr>Demand Paging</vt:lpstr>
      <vt:lpstr>Simple Page Map Design</vt:lpstr>
      <vt:lpstr>Example: Virtual  Physical Translation</vt:lpstr>
      <vt:lpstr>Page Faults</vt:lpstr>
      <vt:lpstr>Example: Page Fault</vt:lpstr>
      <vt:lpstr>Virtual Memory: the CS View</vt:lpstr>
      <vt:lpstr>The HW/SW Balance</vt:lpstr>
      <vt:lpstr>Page Map Arithmetic</vt:lpstr>
      <vt:lpstr>Example: Page Map Arithmetic</vt:lpstr>
      <vt:lpstr>RAM-Resident Page Maps</vt:lpstr>
      <vt:lpstr>Translation Look-aside Buffer (TLB)</vt:lpstr>
      <vt:lpstr>MMU Address Translation</vt:lpstr>
      <vt:lpstr>Putting it All Together: MMU with TLB</vt:lpstr>
      <vt:lpstr>Contexts</vt:lpstr>
      <vt:lpstr>Contexts: A Sneak Preview </vt:lpstr>
      <vt:lpstr>Memory Management &amp; Protection</vt:lpstr>
      <vt:lpstr>Multi-level Page Maps</vt:lpstr>
      <vt:lpstr>Rapid Contex -Switching</vt:lpstr>
      <vt:lpstr>Using Caches with Virtual Memory</vt:lpstr>
      <vt:lpstr>Best of Both Worlds: Overlapped Operation</vt:lpstr>
      <vt:lpstr>Summary: Virtual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322</cp:revision>
  <cp:lastPrinted>2016-05-30T00:41:19Z</cp:lastPrinted>
  <dcterms:created xsi:type="dcterms:W3CDTF">2010-02-03T13:36:01Z</dcterms:created>
  <dcterms:modified xsi:type="dcterms:W3CDTF">2022-12-10T16:25:55Z</dcterms:modified>
</cp:coreProperties>
</file>