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58" r:id="rId2"/>
    <p:sldId id="464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65" r:id="rId12"/>
    <p:sldId id="444" r:id="rId13"/>
    <p:sldId id="466" r:id="rId14"/>
    <p:sldId id="445" r:id="rId15"/>
    <p:sldId id="467" r:id="rId16"/>
    <p:sldId id="446" r:id="rId17"/>
    <p:sldId id="468" r:id="rId18"/>
    <p:sldId id="447" r:id="rId19"/>
    <p:sldId id="469" r:id="rId20"/>
    <p:sldId id="448" r:id="rId21"/>
    <p:sldId id="470" r:id="rId22"/>
    <p:sldId id="449" r:id="rId23"/>
    <p:sldId id="450" r:id="rId24"/>
    <p:sldId id="471" r:id="rId25"/>
    <p:sldId id="451" r:id="rId26"/>
    <p:sldId id="452" r:id="rId27"/>
    <p:sldId id="453" r:id="rId28"/>
    <p:sldId id="454" r:id="rId29"/>
    <p:sldId id="472" r:id="rId30"/>
    <p:sldId id="456" r:id="rId31"/>
    <p:sldId id="455" r:id="rId32"/>
    <p:sldId id="457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DF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1" autoAdjust="0"/>
    <p:restoredTop sz="94666"/>
  </p:normalViewPr>
  <p:slideViewPr>
    <p:cSldViewPr showGuides="1">
      <p:cViewPr varScale="1">
        <p:scale>
          <a:sx n="98" d="100"/>
          <a:sy n="98" d="100"/>
        </p:scale>
        <p:origin x="504" y="184"/>
      </p:cViewPr>
      <p:guideLst>
        <p:guide orient="horz" pos="1872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15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8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6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7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8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9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9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3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2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Dsm</a:t>
            </a:r>
            <a:r>
              <a:rPr lang="en-US" dirty="0" smtClean="0"/>
              <a:t>: The terminology in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8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6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8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7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98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13. Building the Beta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2 – Computer Architecture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2015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ALU Op </a:t>
            </a:r>
            <a:r>
              <a:rPr lang="en-US" dirty="0" err="1" smtClean="0"/>
              <a:t>Datapath</a:t>
            </a:r>
            <a:endParaRPr lang="en-US" dirty="0" smtClean="0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4900613" y="3011488"/>
            <a:ext cx="5476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Register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059363" y="3176588"/>
            <a:ext cx="2143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File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559300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5584825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4559300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5584825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44704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5984875" y="3125788"/>
            <a:ext cx="1222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5984875" y="3297238"/>
            <a:ext cx="11747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630316" y="3057674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Freeform 21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1100" y="719"/>
            <a:chExt cx="579" cy="92"/>
          </a:xfrm>
        </p:grpSpPr>
        <p:sp>
          <p:nvSpPr>
            <p:cNvPr id="15548" name="Rectangle 25"/>
            <p:cNvSpPr>
              <a:spLocks noChangeArrowheads="1"/>
            </p:cNvSpPr>
            <p:nvPr/>
          </p:nvSpPr>
          <p:spPr bwMode="auto">
            <a:xfrm>
              <a:off x="1104" y="719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100" y="757"/>
              <a:ext cx="64" cy="40"/>
              <a:chOff x="1100" y="757"/>
              <a:chExt cx="64" cy="40"/>
            </a:xfrm>
          </p:grpSpPr>
          <p:sp>
            <p:nvSpPr>
              <p:cNvPr id="15550" name="Line 27"/>
              <p:cNvSpPr>
                <a:spLocks noChangeShapeType="1"/>
              </p:cNvSpPr>
              <p:nvPr/>
            </p:nvSpPr>
            <p:spPr bwMode="auto">
              <a:xfrm>
                <a:off x="1100" y="757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1" name="Line 28"/>
              <p:cNvSpPr>
                <a:spLocks noChangeShapeType="1"/>
              </p:cNvSpPr>
              <p:nvPr/>
            </p:nvSpPr>
            <p:spPr bwMode="auto">
              <a:xfrm flipV="1">
                <a:off x="1100" y="779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82" name="Rectangle 29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5383" name="Rectangle 30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1320" y="1054"/>
            <a:chExt cx="143" cy="115"/>
          </a:xfrm>
        </p:grpSpPr>
        <p:sp>
          <p:nvSpPr>
            <p:cNvPr id="15546" name="Rectangle 32"/>
            <p:cNvSpPr>
              <a:spLocks noChangeArrowheads="1"/>
            </p:cNvSpPr>
            <p:nvPr/>
          </p:nvSpPr>
          <p:spPr bwMode="auto">
            <a:xfrm>
              <a:off x="1320" y="1058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7" name="Rectangle 33"/>
            <p:cNvSpPr>
              <a:spLocks noChangeArrowheads="1"/>
            </p:cNvSpPr>
            <p:nvPr/>
          </p:nvSpPr>
          <p:spPr bwMode="auto">
            <a:xfrm>
              <a:off x="1339" y="1054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5385" name="Freeform 34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Line 35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36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Line 37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38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Line 39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Freeform 40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41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2182" y="843"/>
            <a:chExt cx="575" cy="287"/>
          </a:xfrm>
          <a:solidFill>
            <a:srgbClr val="FFFF00"/>
          </a:solidFill>
        </p:grpSpPr>
        <p:sp>
          <p:nvSpPr>
            <p:cNvPr id="15541" name="Rectangle 43"/>
            <p:cNvSpPr>
              <a:spLocks noChangeArrowheads="1"/>
            </p:cNvSpPr>
            <p:nvPr/>
          </p:nvSpPr>
          <p:spPr bwMode="auto">
            <a:xfrm>
              <a:off x="2182" y="843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2" name="Rectangle 44"/>
            <p:cNvSpPr>
              <a:spLocks noChangeArrowheads="1"/>
            </p:cNvSpPr>
            <p:nvPr/>
          </p:nvSpPr>
          <p:spPr bwMode="auto">
            <a:xfrm>
              <a:off x="2361" y="847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15543" name="Rectangle 45"/>
            <p:cNvSpPr>
              <a:spLocks noChangeArrowheads="1"/>
            </p:cNvSpPr>
            <p:nvPr/>
          </p:nvSpPr>
          <p:spPr bwMode="auto">
            <a:xfrm>
              <a:off x="2409" y="919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5544" name="Rectangle 46"/>
            <p:cNvSpPr>
              <a:spLocks noChangeArrowheads="1"/>
            </p:cNvSpPr>
            <p:nvPr/>
          </p:nvSpPr>
          <p:spPr bwMode="auto">
            <a:xfrm>
              <a:off x="2202" y="879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5545" name="Rectangle 47"/>
            <p:cNvSpPr>
              <a:spLocks noChangeArrowheads="1"/>
            </p:cNvSpPr>
            <p:nvPr/>
          </p:nvSpPr>
          <p:spPr bwMode="auto">
            <a:xfrm>
              <a:off x="2449" y="1050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 dirty="0"/>
            </a:p>
          </p:txBody>
        </p:sp>
      </p:grpSp>
      <p:sp>
        <p:nvSpPr>
          <p:cNvPr id="15394" name="Rectangle 48"/>
          <p:cNvSpPr>
            <a:spLocks noChangeArrowheads="1"/>
          </p:cNvSpPr>
          <p:nvPr/>
        </p:nvSpPr>
        <p:spPr bwMode="auto">
          <a:xfrm>
            <a:off x="4926013" y="2640013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Rb: ID[15:11]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395" name="Line 49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Line 50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7" name="Line 51"/>
          <p:cNvSpPr>
            <a:spLocks noChangeShapeType="1"/>
          </p:cNvSpPr>
          <p:nvPr/>
        </p:nvSpPr>
        <p:spPr bwMode="auto">
          <a:xfrm flipH="1">
            <a:off x="3462338" y="2554288"/>
            <a:ext cx="1109662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Line 52"/>
          <p:cNvSpPr>
            <a:spLocks noChangeShapeType="1"/>
          </p:cNvSpPr>
          <p:nvPr/>
        </p:nvSpPr>
        <p:spPr bwMode="auto">
          <a:xfrm>
            <a:off x="3386138" y="27574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Freeform 53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0" name="Rectangle 54"/>
          <p:cNvSpPr>
            <a:spLocks noChangeArrowheads="1"/>
          </p:cNvSpPr>
          <p:nvPr/>
        </p:nvSpPr>
        <p:spPr bwMode="auto">
          <a:xfrm>
            <a:off x="3923024" y="264001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Ra: ID[20:16]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401" name="Line 55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56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57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Freeform 58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2" name="Freeform 67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3" name="Line 68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9" name="Freeform 76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0" name="Line 77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769" y="2210"/>
            <a:chExt cx="806" cy="179"/>
          </a:xfrm>
        </p:grpSpPr>
        <p:sp>
          <p:nvSpPr>
            <p:cNvPr id="15539" name="Rectangle 82"/>
            <p:cNvSpPr>
              <a:spLocks noChangeArrowheads="1"/>
            </p:cNvSpPr>
            <p:nvPr/>
          </p:nvSpPr>
          <p:spPr bwMode="auto">
            <a:xfrm>
              <a:off x="1769" y="2210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0" name="Rectangle 83"/>
            <p:cNvSpPr>
              <a:spLocks noChangeArrowheads="1"/>
            </p:cNvSpPr>
            <p:nvPr/>
          </p:nvSpPr>
          <p:spPr bwMode="auto">
            <a:xfrm>
              <a:off x="1914" y="2243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7" name="Group 195"/>
          <p:cNvGrpSpPr/>
          <p:nvPr/>
        </p:nvGrpSpPr>
        <p:grpSpPr>
          <a:xfrm>
            <a:off x="2809875" y="5500688"/>
            <a:ext cx="606468" cy="138499"/>
            <a:chOff x="2809875" y="5500688"/>
            <a:chExt cx="606468" cy="138499"/>
          </a:xfrm>
        </p:grpSpPr>
        <p:sp>
          <p:nvSpPr>
            <p:cNvPr id="15428" name="Line 87"/>
            <p:cNvSpPr>
              <a:spLocks noChangeShapeType="1"/>
            </p:cNvSpPr>
            <p:nvPr/>
          </p:nvSpPr>
          <p:spPr bwMode="auto">
            <a:xfrm>
              <a:off x="2809875" y="5519738"/>
              <a:ext cx="57150" cy="5556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88"/>
            <p:cNvSpPr>
              <a:spLocks noChangeShapeType="1"/>
            </p:cNvSpPr>
            <p:nvPr/>
          </p:nvSpPr>
          <p:spPr bwMode="auto">
            <a:xfrm>
              <a:off x="2867025" y="5576888"/>
              <a:ext cx="133350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Freeform 89"/>
            <p:cNvSpPr>
              <a:spLocks/>
            </p:cNvSpPr>
            <p:nvPr/>
          </p:nvSpPr>
          <p:spPr bwMode="auto">
            <a:xfrm>
              <a:off x="2962275" y="5551488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Rectangle 90"/>
            <p:cNvSpPr>
              <a:spLocks noChangeArrowheads="1"/>
            </p:cNvSpPr>
            <p:nvPr/>
          </p:nvSpPr>
          <p:spPr bwMode="auto">
            <a:xfrm>
              <a:off x="3076575" y="5500688"/>
              <a:ext cx="33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WERF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196"/>
          <p:cNvGrpSpPr/>
          <p:nvPr/>
        </p:nvGrpSpPr>
        <p:grpSpPr>
          <a:xfrm>
            <a:off x="2809875" y="5216525"/>
            <a:ext cx="645071" cy="138499"/>
            <a:chOff x="2809875" y="5216525"/>
            <a:chExt cx="645071" cy="138499"/>
          </a:xfrm>
        </p:grpSpPr>
        <p:sp>
          <p:nvSpPr>
            <p:cNvPr id="15425" name="Line 84"/>
            <p:cNvSpPr>
              <a:spLocks noChangeShapeType="1"/>
            </p:cNvSpPr>
            <p:nvPr/>
          </p:nvSpPr>
          <p:spPr bwMode="auto">
            <a:xfrm>
              <a:off x="2809875" y="5235575"/>
              <a:ext cx="5715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85"/>
            <p:cNvSpPr>
              <a:spLocks noChangeShapeType="1"/>
            </p:cNvSpPr>
            <p:nvPr/>
          </p:nvSpPr>
          <p:spPr bwMode="auto">
            <a:xfrm>
              <a:off x="2867025" y="5292725"/>
              <a:ext cx="133350" cy="1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86"/>
            <p:cNvSpPr>
              <a:spLocks/>
            </p:cNvSpPr>
            <p:nvPr/>
          </p:nvSpPr>
          <p:spPr bwMode="auto">
            <a:xfrm>
              <a:off x="2962275" y="5267325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Rectangle 91"/>
            <p:cNvSpPr>
              <a:spLocks noChangeArrowheads="1"/>
            </p:cNvSpPr>
            <p:nvPr/>
          </p:nvSpPr>
          <p:spPr bwMode="auto">
            <a:xfrm>
              <a:off x="3076575" y="5216525"/>
              <a:ext cx="37837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ALUFN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433" name="Line 92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97"/>
          <p:cNvGrpSpPr/>
          <p:nvPr/>
        </p:nvGrpSpPr>
        <p:grpSpPr>
          <a:xfrm>
            <a:off x="6156325" y="3290888"/>
            <a:ext cx="533400" cy="106362"/>
            <a:chOff x="6156325" y="3290888"/>
            <a:chExt cx="533400" cy="106362"/>
          </a:xfrm>
        </p:grpSpPr>
        <p:sp>
          <p:nvSpPr>
            <p:cNvPr id="15436" name="Freeform 95"/>
            <p:cNvSpPr>
              <a:spLocks/>
            </p:cNvSpPr>
            <p:nvPr/>
          </p:nvSpPr>
          <p:spPr bwMode="auto">
            <a:xfrm>
              <a:off x="6156325" y="3303588"/>
              <a:ext cx="69850" cy="57150"/>
            </a:xfrm>
            <a:custGeom>
              <a:avLst/>
              <a:gdLst>
                <a:gd name="T0" fmla="*/ 0 w 44"/>
                <a:gd name="T1" fmla="*/ 2147483647 h 36"/>
                <a:gd name="T2" fmla="*/ 2147483647 w 44"/>
                <a:gd name="T3" fmla="*/ 0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0 w 44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Line 96"/>
            <p:cNvSpPr>
              <a:spLocks noChangeShapeType="1"/>
            </p:cNvSpPr>
            <p:nvPr/>
          </p:nvSpPr>
          <p:spPr bwMode="auto">
            <a:xfrm>
              <a:off x="6188075" y="3335338"/>
              <a:ext cx="188913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Rectangle 97"/>
            <p:cNvSpPr>
              <a:spLocks noChangeArrowheads="1"/>
            </p:cNvSpPr>
            <p:nvPr/>
          </p:nvSpPr>
          <p:spPr bwMode="auto">
            <a:xfrm>
              <a:off x="6427788" y="3290888"/>
              <a:ext cx="261937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WERF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2043103" y="1700213"/>
            <a:ext cx="117474" cy="152400"/>
            <a:chOff x="1571" y="715"/>
            <a:chExt cx="74" cy="96"/>
          </a:xfrm>
        </p:grpSpPr>
        <p:sp>
          <p:nvSpPr>
            <p:cNvPr id="15537" name="Line 99"/>
            <p:cNvSpPr>
              <a:spLocks noChangeShapeType="1"/>
            </p:cNvSpPr>
            <p:nvPr/>
          </p:nvSpPr>
          <p:spPr bwMode="auto">
            <a:xfrm>
              <a:off x="1571" y="715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8" name="Rectangle 100"/>
            <p:cNvSpPr>
              <a:spLocks noChangeArrowheads="1"/>
            </p:cNvSpPr>
            <p:nvPr/>
          </p:nvSpPr>
          <p:spPr bwMode="auto">
            <a:xfrm>
              <a:off x="1591" y="735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5446" name="Freeform 167"/>
          <p:cNvSpPr>
            <a:spLocks/>
          </p:cNvSpPr>
          <p:nvPr/>
        </p:nvSpPr>
        <p:spPr bwMode="auto">
          <a:xfrm>
            <a:off x="1727200" y="21621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7" name="Freeform 168"/>
          <p:cNvSpPr>
            <a:spLocks/>
          </p:cNvSpPr>
          <p:nvPr/>
        </p:nvSpPr>
        <p:spPr bwMode="auto">
          <a:xfrm>
            <a:off x="1762125" y="162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8" name="Freeform 169"/>
          <p:cNvSpPr>
            <a:spLocks/>
          </p:cNvSpPr>
          <p:nvPr/>
        </p:nvSpPr>
        <p:spPr bwMode="auto">
          <a:xfrm>
            <a:off x="3438525" y="3986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9" name="Freeform 170"/>
          <p:cNvSpPr>
            <a:spLocks/>
          </p:cNvSpPr>
          <p:nvPr/>
        </p:nvSpPr>
        <p:spPr bwMode="auto">
          <a:xfrm>
            <a:off x="4589463" y="2889250"/>
            <a:ext cx="74612" cy="8255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0" name="Freeform 171"/>
          <p:cNvSpPr>
            <a:spLocks/>
          </p:cNvSpPr>
          <p:nvPr/>
        </p:nvSpPr>
        <p:spPr bwMode="auto">
          <a:xfrm>
            <a:off x="5632450" y="28956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4" name="Freeform 176"/>
          <p:cNvSpPr>
            <a:spLocks/>
          </p:cNvSpPr>
          <p:nvPr/>
        </p:nvSpPr>
        <p:spPr bwMode="auto">
          <a:xfrm rot="16200000" flipH="1">
            <a:off x="4371975" y="3173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5" name="Freeform 177"/>
          <p:cNvSpPr>
            <a:spLocks/>
          </p:cNvSpPr>
          <p:nvPr/>
        </p:nvSpPr>
        <p:spPr bwMode="auto">
          <a:xfrm rot="16200000" flipH="1">
            <a:off x="4374356" y="3174207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7" name="AutoShape 180"/>
          <p:cNvSpPr>
            <a:spLocks noChangeArrowheads="1"/>
          </p:cNvSpPr>
          <p:nvPr/>
        </p:nvSpPr>
        <p:spPr bwMode="auto">
          <a:xfrm flipH="1">
            <a:off x="1528763" y="5454650"/>
            <a:ext cx="730250" cy="333375"/>
          </a:xfrm>
          <a:prstGeom prst="wedgeRoundRectCallout">
            <a:avLst>
              <a:gd name="adj1" fmla="val 25431"/>
              <a:gd name="adj2" fmla="val 112856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 b="1"/>
          </a:p>
        </p:txBody>
      </p:sp>
      <p:sp>
        <p:nvSpPr>
          <p:cNvPr id="15458" name="Text Box 181"/>
          <p:cNvSpPr txBox="1">
            <a:spLocks noChangeArrowheads="1"/>
          </p:cNvSpPr>
          <p:nvPr/>
        </p:nvSpPr>
        <p:spPr bwMode="auto">
          <a:xfrm>
            <a:off x="1479550" y="5455884"/>
            <a:ext cx="1035050" cy="338554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1600" b="1"/>
              <a:t>WERF!</a:t>
            </a:r>
          </a:p>
        </p:txBody>
      </p:sp>
      <p:grpSp>
        <p:nvGrpSpPr>
          <p:cNvPr id="11" name="Group 193"/>
          <p:cNvGrpSpPr>
            <a:grpSpLocks/>
          </p:cNvGrpSpPr>
          <p:nvPr/>
        </p:nvGrpSpPr>
        <p:grpSpPr bwMode="auto">
          <a:xfrm>
            <a:off x="1120775" y="5911850"/>
            <a:ext cx="585788" cy="401638"/>
            <a:chOff x="706" y="3724"/>
            <a:chExt cx="369" cy="253"/>
          </a:xfrm>
        </p:grpSpPr>
        <p:sp>
          <p:nvSpPr>
            <p:cNvPr id="15527" name="Freeform 183"/>
            <p:cNvSpPr>
              <a:spLocks/>
            </p:cNvSpPr>
            <p:nvPr/>
          </p:nvSpPr>
          <p:spPr bwMode="auto">
            <a:xfrm>
              <a:off x="766" y="3731"/>
              <a:ext cx="276" cy="186"/>
            </a:xfrm>
            <a:custGeom>
              <a:avLst/>
              <a:gdLst>
                <a:gd name="T0" fmla="*/ 1 w 552"/>
                <a:gd name="T1" fmla="*/ 1 h 372"/>
                <a:gd name="T2" fmla="*/ 1 w 552"/>
                <a:gd name="T3" fmla="*/ 1 h 372"/>
                <a:gd name="T4" fmla="*/ 1 w 552"/>
                <a:gd name="T5" fmla="*/ 1 h 372"/>
                <a:gd name="T6" fmla="*/ 1 w 552"/>
                <a:gd name="T7" fmla="*/ 1 h 372"/>
                <a:gd name="T8" fmla="*/ 1 w 552"/>
                <a:gd name="T9" fmla="*/ 1 h 372"/>
                <a:gd name="T10" fmla="*/ 1 w 552"/>
                <a:gd name="T11" fmla="*/ 1 h 372"/>
                <a:gd name="T12" fmla="*/ 1 w 552"/>
                <a:gd name="T13" fmla="*/ 1 h 372"/>
                <a:gd name="T14" fmla="*/ 1 w 552"/>
                <a:gd name="T15" fmla="*/ 1 h 372"/>
                <a:gd name="T16" fmla="*/ 1 w 552"/>
                <a:gd name="T17" fmla="*/ 1 h 372"/>
                <a:gd name="T18" fmla="*/ 1 w 552"/>
                <a:gd name="T19" fmla="*/ 1 h 372"/>
                <a:gd name="T20" fmla="*/ 1 w 552"/>
                <a:gd name="T21" fmla="*/ 1 h 372"/>
                <a:gd name="T22" fmla="*/ 1 w 552"/>
                <a:gd name="T23" fmla="*/ 1 h 372"/>
                <a:gd name="T24" fmla="*/ 1 w 552"/>
                <a:gd name="T25" fmla="*/ 1 h 372"/>
                <a:gd name="T26" fmla="*/ 1 w 552"/>
                <a:gd name="T27" fmla="*/ 1 h 372"/>
                <a:gd name="T28" fmla="*/ 1 w 552"/>
                <a:gd name="T29" fmla="*/ 0 h 372"/>
                <a:gd name="T30" fmla="*/ 1 w 552"/>
                <a:gd name="T31" fmla="*/ 1 h 372"/>
                <a:gd name="T32" fmla="*/ 1 w 552"/>
                <a:gd name="T33" fmla="*/ 1 h 372"/>
                <a:gd name="T34" fmla="*/ 1 w 552"/>
                <a:gd name="T35" fmla="*/ 1 h 372"/>
                <a:gd name="T36" fmla="*/ 1 w 552"/>
                <a:gd name="T37" fmla="*/ 1 h 372"/>
                <a:gd name="T38" fmla="*/ 1 w 552"/>
                <a:gd name="T39" fmla="*/ 1 h 372"/>
                <a:gd name="T40" fmla="*/ 1 w 552"/>
                <a:gd name="T41" fmla="*/ 1 h 372"/>
                <a:gd name="T42" fmla="*/ 1 w 552"/>
                <a:gd name="T43" fmla="*/ 1 h 372"/>
                <a:gd name="T44" fmla="*/ 1 w 552"/>
                <a:gd name="T45" fmla="*/ 1 h 372"/>
                <a:gd name="T46" fmla="*/ 1 w 552"/>
                <a:gd name="T47" fmla="*/ 1 h 372"/>
                <a:gd name="T48" fmla="*/ 1 w 552"/>
                <a:gd name="T49" fmla="*/ 1 h 372"/>
                <a:gd name="T50" fmla="*/ 1 w 552"/>
                <a:gd name="T51" fmla="*/ 1 h 372"/>
                <a:gd name="T52" fmla="*/ 1 w 552"/>
                <a:gd name="T53" fmla="*/ 1 h 372"/>
                <a:gd name="T54" fmla="*/ 1 w 552"/>
                <a:gd name="T55" fmla="*/ 1 h 372"/>
                <a:gd name="T56" fmla="*/ 1 w 552"/>
                <a:gd name="T57" fmla="*/ 1 h 372"/>
                <a:gd name="T58" fmla="*/ 1 w 552"/>
                <a:gd name="T59" fmla="*/ 1 h 372"/>
                <a:gd name="T60" fmla="*/ 1 w 552"/>
                <a:gd name="T61" fmla="*/ 1 h 372"/>
                <a:gd name="T62" fmla="*/ 1 w 552"/>
                <a:gd name="T63" fmla="*/ 1 h 372"/>
                <a:gd name="T64" fmla="*/ 1 w 552"/>
                <a:gd name="T65" fmla="*/ 1 h 372"/>
                <a:gd name="T66" fmla="*/ 1 w 552"/>
                <a:gd name="T67" fmla="*/ 1 h 372"/>
                <a:gd name="T68" fmla="*/ 1 w 552"/>
                <a:gd name="T69" fmla="*/ 1 h 372"/>
                <a:gd name="T70" fmla="*/ 1 w 552"/>
                <a:gd name="T71" fmla="*/ 1 h 372"/>
                <a:gd name="T72" fmla="*/ 1 w 552"/>
                <a:gd name="T73" fmla="*/ 1 h 372"/>
                <a:gd name="T74" fmla="*/ 1 w 552"/>
                <a:gd name="T75" fmla="*/ 1 h 372"/>
                <a:gd name="T76" fmla="*/ 1 w 552"/>
                <a:gd name="T77" fmla="*/ 1 h 372"/>
                <a:gd name="T78" fmla="*/ 1 w 552"/>
                <a:gd name="T79" fmla="*/ 1 h 372"/>
                <a:gd name="T80" fmla="*/ 1 w 552"/>
                <a:gd name="T81" fmla="*/ 1 h 372"/>
                <a:gd name="T82" fmla="*/ 1 w 552"/>
                <a:gd name="T83" fmla="*/ 1 h 372"/>
                <a:gd name="T84" fmla="*/ 1 w 552"/>
                <a:gd name="T85" fmla="*/ 1 h 372"/>
                <a:gd name="T86" fmla="*/ 0 w 552"/>
                <a:gd name="T87" fmla="*/ 1 h 372"/>
                <a:gd name="T88" fmla="*/ 1 w 552"/>
                <a:gd name="T89" fmla="*/ 1 h 372"/>
                <a:gd name="T90" fmla="*/ 1 w 552"/>
                <a:gd name="T91" fmla="*/ 1 h 37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52"/>
                <a:gd name="T139" fmla="*/ 0 h 372"/>
                <a:gd name="T140" fmla="*/ 552 w 552"/>
                <a:gd name="T141" fmla="*/ 372 h 37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52" h="372">
                  <a:moveTo>
                    <a:pt x="17" y="192"/>
                  </a:moveTo>
                  <a:lnTo>
                    <a:pt x="45" y="178"/>
                  </a:lnTo>
                  <a:lnTo>
                    <a:pt x="67" y="176"/>
                  </a:lnTo>
                  <a:lnTo>
                    <a:pt x="95" y="182"/>
                  </a:lnTo>
                  <a:lnTo>
                    <a:pt x="129" y="196"/>
                  </a:lnTo>
                  <a:lnTo>
                    <a:pt x="162" y="198"/>
                  </a:lnTo>
                  <a:lnTo>
                    <a:pt x="205" y="183"/>
                  </a:lnTo>
                  <a:lnTo>
                    <a:pt x="242" y="162"/>
                  </a:lnTo>
                  <a:lnTo>
                    <a:pt x="268" y="156"/>
                  </a:lnTo>
                  <a:lnTo>
                    <a:pt x="318" y="181"/>
                  </a:lnTo>
                  <a:lnTo>
                    <a:pt x="335" y="133"/>
                  </a:lnTo>
                  <a:lnTo>
                    <a:pt x="345" y="87"/>
                  </a:lnTo>
                  <a:lnTo>
                    <a:pt x="366" y="54"/>
                  </a:lnTo>
                  <a:lnTo>
                    <a:pt x="389" y="20"/>
                  </a:lnTo>
                  <a:lnTo>
                    <a:pt x="416" y="0"/>
                  </a:lnTo>
                  <a:lnTo>
                    <a:pt x="400" y="60"/>
                  </a:lnTo>
                  <a:lnTo>
                    <a:pt x="389" y="105"/>
                  </a:lnTo>
                  <a:lnTo>
                    <a:pt x="397" y="118"/>
                  </a:lnTo>
                  <a:lnTo>
                    <a:pt x="413" y="122"/>
                  </a:lnTo>
                  <a:lnTo>
                    <a:pt x="432" y="99"/>
                  </a:lnTo>
                  <a:lnTo>
                    <a:pt x="471" y="49"/>
                  </a:lnTo>
                  <a:lnTo>
                    <a:pt x="497" y="32"/>
                  </a:lnTo>
                  <a:lnTo>
                    <a:pt x="516" y="27"/>
                  </a:lnTo>
                  <a:lnTo>
                    <a:pt x="508" y="45"/>
                  </a:lnTo>
                  <a:lnTo>
                    <a:pt x="477" y="101"/>
                  </a:lnTo>
                  <a:lnTo>
                    <a:pt x="452" y="150"/>
                  </a:lnTo>
                  <a:lnTo>
                    <a:pt x="502" y="177"/>
                  </a:lnTo>
                  <a:lnTo>
                    <a:pt x="541" y="211"/>
                  </a:lnTo>
                  <a:lnTo>
                    <a:pt x="552" y="221"/>
                  </a:lnTo>
                  <a:lnTo>
                    <a:pt x="522" y="240"/>
                  </a:lnTo>
                  <a:lnTo>
                    <a:pt x="496" y="244"/>
                  </a:lnTo>
                  <a:lnTo>
                    <a:pt x="436" y="223"/>
                  </a:lnTo>
                  <a:lnTo>
                    <a:pt x="377" y="195"/>
                  </a:lnTo>
                  <a:lnTo>
                    <a:pt x="332" y="245"/>
                  </a:lnTo>
                  <a:lnTo>
                    <a:pt x="321" y="277"/>
                  </a:lnTo>
                  <a:lnTo>
                    <a:pt x="279" y="319"/>
                  </a:lnTo>
                  <a:lnTo>
                    <a:pt x="232" y="346"/>
                  </a:lnTo>
                  <a:lnTo>
                    <a:pt x="190" y="363"/>
                  </a:lnTo>
                  <a:lnTo>
                    <a:pt x="184" y="367"/>
                  </a:lnTo>
                  <a:lnTo>
                    <a:pt x="125" y="372"/>
                  </a:lnTo>
                  <a:lnTo>
                    <a:pt x="81" y="362"/>
                  </a:lnTo>
                  <a:lnTo>
                    <a:pt x="39" y="338"/>
                  </a:lnTo>
                  <a:lnTo>
                    <a:pt x="15" y="307"/>
                  </a:lnTo>
                  <a:lnTo>
                    <a:pt x="0" y="259"/>
                  </a:lnTo>
                  <a:lnTo>
                    <a:pt x="3" y="217"/>
                  </a:lnTo>
                  <a:lnTo>
                    <a:pt x="17" y="192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28" name="Freeform 184"/>
            <p:cNvSpPr>
              <a:spLocks/>
            </p:cNvSpPr>
            <p:nvPr/>
          </p:nvSpPr>
          <p:spPr bwMode="auto">
            <a:xfrm>
              <a:off x="706" y="3785"/>
              <a:ext cx="234" cy="137"/>
            </a:xfrm>
            <a:custGeom>
              <a:avLst/>
              <a:gdLst>
                <a:gd name="T0" fmla="*/ 1 w 468"/>
                <a:gd name="T1" fmla="*/ 1 h 274"/>
                <a:gd name="T2" fmla="*/ 1 w 468"/>
                <a:gd name="T3" fmla="*/ 1 h 274"/>
                <a:gd name="T4" fmla="*/ 1 w 468"/>
                <a:gd name="T5" fmla="*/ 1 h 274"/>
                <a:gd name="T6" fmla="*/ 0 w 468"/>
                <a:gd name="T7" fmla="*/ 1 h 274"/>
                <a:gd name="T8" fmla="*/ 1 w 468"/>
                <a:gd name="T9" fmla="*/ 1 h 274"/>
                <a:gd name="T10" fmla="*/ 1 w 468"/>
                <a:gd name="T11" fmla="*/ 1 h 274"/>
                <a:gd name="T12" fmla="*/ 1 w 468"/>
                <a:gd name="T13" fmla="*/ 1 h 274"/>
                <a:gd name="T14" fmla="*/ 1 w 468"/>
                <a:gd name="T15" fmla="*/ 1 h 274"/>
                <a:gd name="T16" fmla="*/ 1 w 468"/>
                <a:gd name="T17" fmla="*/ 1 h 274"/>
                <a:gd name="T18" fmla="*/ 1 w 468"/>
                <a:gd name="T19" fmla="*/ 1 h 274"/>
                <a:gd name="T20" fmla="*/ 1 w 468"/>
                <a:gd name="T21" fmla="*/ 1 h 274"/>
                <a:gd name="T22" fmla="*/ 1 w 468"/>
                <a:gd name="T23" fmla="*/ 1 h 274"/>
                <a:gd name="T24" fmla="*/ 1 w 468"/>
                <a:gd name="T25" fmla="*/ 1 h 274"/>
                <a:gd name="T26" fmla="*/ 1 w 468"/>
                <a:gd name="T27" fmla="*/ 1 h 274"/>
                <a:gd name="T28" fmla="*/ 1 w 468"/>
                <a:gd name="T29" fmla="*/ 1 h 274"/>
                <a:gd name="T30" fmla="*/ 1 w 468"/>
                <a:gd name="T31" fmla="*/ 1 h 274"/>
                <a:gd name="T32" fmla="*/ 1 w 468"/>
                <a:gd name="T33" fmla="*/ 1 h 274"/>
                <a:gd name="T34" fmla="*/ 1 w 468"/>
                <a:gd name="T35" fmla="*/ 1 h 274"/>
                <a:gd name="T36" fmla="*/ 1 w 468"/>
                <a:gd name="T37" fmla="*/ 1 h 274"/>
                <a:gd name="T38" fmla="*/ 1 w 468"/>
                <a:gd name="T39" fmla="*/ 1 h 274"/>
                <a:gd name="T40" fmla="*/ 1 w 468"/>
                <a:gd name="T41" fmla="*/ 1 h 274"/>
                <a:gd name="T42" fmla="*/ 1 w 468"/>
                <a:gd name="T43" fmla="*/ 1 h 274"/>
                <a:gd name="T44" fmla="*/ 1 w 468"/>
                <a:gd name="T45" fmla="*/ 1 h 274"/>
                <a:gd name="T46" fmla="*/ 1 w 468"/>
                <a:gd name="T47" fmla="*/ 1 h 274"/>
                <a:gd name="T48" fmla="*/ 1 w 468"/>
                <a:gd name="T49" fmla="*/ 1 h 274"/>
                <a:gd name="T50" fmla="*/ 1 w 468"/>
                <a:gd name="T51" fmla="*/ 1 h 274"/>
                <a:gd name="T52" fmla="*/ 1 w 468"/>
                <a:gd name="T53" fmla="*/ 1 h 274"/>
                <a:gd name="T54" fmla="*/ 1 w 468"/>
                <a:gd name="T55" fmla="*/ 1 h 274"/>
                <a:gd name="T56" fmla="*/ 1 w 468"/>
                <a:gd name="T57" fmla="*/ 1 h 274"/>
                <a:gd name="T58" fmla="*/ 1 w 468"/>
                <a:gd name="T59" fmla="*/ 1 h 274"/>
                <a:gd name="T60" fmla="*/ 1 w 468"/>
                <a:gd name="T61" fmla="*/ 1 h 274"/>
                <a:gd name="T62" fmla="*/ 1 w 468"/>
                <a:gd name="T63" fmla="*/ 1 h 274"/>
                <a:gd name="T64" fmla="*/ 1 w 468"/>
                <a:gd name="T65" fmla="*/ 1 h 274"/>
                <a:gd name="T66" fmla="*/ 1 w 468"/>
                <a:gd name="T67" fmla="*/ 1 h 274"/>
                <a:gd name="T68" fmla="*/ 1 w 468"/>
                <a:gd name="T69" fmla="*/ 1 h 274"/>
                <a:gd name="T70" fmla="*/ 1 w 468"/>
                <a:gd name="T71" fmla="*/ 1 h 274"/>
                <a:gd name="T72" fmla="*/ 1 w 468"/>
                <a:gd name="T73" fmla="*/ 1 h 274"/>
                <a:gd name="T74" fmla="*/ 1 w 468"/>
                <a:gd name="T75" fmla="*/ 1 h 274"/>
                <a:gd name="T76" fmla="*/ 1 w 468"/>
                <a:gd name="T77" fmla="*/ 1 h 274"/>
                <a:gd name="T78" fmla="*/ 1 w 468"/>
                <a:gd name="T79" fmla="*/ 1 h 27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8"/>
                <a:gd name="T121" fmla="*/ 0 h 274"/>
                <a:gd name="T122" fmla="*/ 468 w 468"/>
                <a:gd name="T123" fmla="*/ 274 h 27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8" h="274">
                  <a:moveTo>
                    <a:pt x="118" y="98"/>
                  </a:moveTo>
                  <a:lnTo>
                    <a:pt x="92" y="90"/>
                  </a:lnTo>
                  <a:lnTo>
                    <a:pt x="70" y="79"/>
                  </a:lnTo>
                  <a:lnTo>
                    <a:pt x="44" y="57"/>
                  </a:lnTo>
                  <a:lnTo>
                    <a:pt x="25" y="25"/>
                  </a:lnTo>
                  <a:lnTo>
                    <a:pt x="14" y="1"/>
                  </a:lnTo>
                  <a:lnTo>
                    <a:pt x="5" y="0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11" y="59"/>
                  </a:lnTo>
                  <a:lnTo>
                    <a:pt x="28" y="90"/>
                  </a:lnTo>
                  <a:lnTo>
                    <a:pt x="53" y="115"/>
                  </a:lnTo>
                  <a:lnTo>
                    <a:pt x="89" y="126"/>
                  </a:lnTo>
                  <a:lnTo>
                    <a:pt x="112" y="133"/>
                  </a:lnTo>
                  <a:lnTo>
                    <a:pt x="114" y="166"/>
                  </a:lnTo>
                  <a:lnTo>
                    <a:pt x="122" y="202"/>
                  </a:lnTo>
                  <a:lnTo>
                    <a:pt x="137" y="224"/>
                  </a:lnTo>
                  <a:lnTo>
                    <a:pt x="162" y="246"/>
                  </a:lnTo>
                  <a:lnTo>
                    <a:pt x="190" y="261"/>
                  </a:lnTo>
                  <a:lnTo>
                    <a:pt x="217" y="271"/>
                  </a:lnTo>
                  <a:lnTo>
                    <a:pt x="248" y="274"/>
                  </a:lnTo>
                  <a:lnTo>
                    <a:pt x="286" y="274"/>
                  </a:lnTo>
                  <a:lnTo>
                    <a:pt x="334" y="263"/>
                  </a:lnTo>
                  <a:lnTo>
                    <a:pt x="377" y="237"/>
                  </a:lnTo>
                  <a:lnTo>
                    <a:pt x="415" y="210"/>
                  </a:lnTo>
                  <a:lnTo>
                    <a:pt x="443" y="182"/>
                  </a:lnTo>
                  <a:lnTo>
                    <a:pt x="458" y="157"/>
                  </a:lnTo>
                  <a:lnTo>
                    <a:pt x="465" y="133"/>
                  </a:lnTo>
                  <a:lnTo>
                    <a:pt x="468" y="110"/>
                  </a:lnTo>
                  <a:lnTo>
                    <a:pt x="463" y="89"/>
                  </a:lnTo>
                  <a:lnTo>
                    <a:pt x="454" y="71"/>
                  </a:lnTo>
                  <a:lnTo>
                    <a:pt x="437" y="59"/>
                  </a:lnTo>
                  <a:lnTo>
                    <a:pt x="410" y="48"/>
                  </a:lnTo>
                  <a:lnTo>
                    <a:pt x="401" y="50"/>
                  </a:lnTo>
                  <a:lnTo>
                    <a:pt x="401" y="64"/>
                  </a:lnTo>
                  <a:lnTo>
                    <a:pt x="426" y="78"/>
                  </a:lnTo>
                  <a:lnTo>
                    <a:pt x="441" y="90"/>
                  </a:lnTo>
                  <a:lnTo>
                    <a:pt x="444" y="109"/>
                  </a:lnTo>
                  <a:lnTo>
                    <a:pt x="443" y="133"/>
                  </a:lnTo>
                  <a:lnTo>
                    <a:pt x="437" y="152"/>
                  </a:lnTo>
                  <a:lnTo>
                    <a:pt x="420" y="172"/>
                  </a:lnTo>
                  <a:lnTo>
                    <a:pt x="396" y="196"/>
                  </a:lnTo>
                  <a:lnTo>
                    <a:pt x="368" y="219"/>
                  </a:lnTo>
                  <a:lnTo>
                    <a:pt x="336" y="237"/>
                  </a:lnTo>
                  <a:lnTo>
                    <a:pt x="298" y="250"/>
                  </a:lnTo>
                  <a:lnTo>
                    <a:pt x="262" y="254"/>
                  </a:lnTo>
                  <a:lnTo>
                    <a:pt x="226" y="252"/>
                  </a:lnTo>
                  <a:lnTo>
                    <a:pt x="198" y="241"/>
                  </a:lnTo>
                  <a:lnTo>
                    <a:pt x="167" y="224"/>
                  </a:lnTo>
                  <a:lnTo>
                    <a:pt x="150" y="204"/>
                  </a:lnTo>
                  <a:lnTo>
                    <a:pt x="139" y="179"/>
                  </a:lnTo>
                  <a:lnTo>
                    <a:pt x="135" y="149"/>
                  </a:lnTo>
                  <a:lnTo>
                    <a:pt x="137" y="116"/>
                  </a:lnTo>
                  <a:lnTo>
                    <a:pt x="145" y="96"/>
                  </a:lnTo>
                  <a:lnTo>
                    <a:pt x="159" y="83"/>
                  </a:lnTo>
                  <a:lnTo>
                    <a:pt x="176" y="77"/>
                  </a:lnTo>
                  <a:lnTo>
                    <a:pt x="198" y="77"/>
                  </a:lnTo>
                  <a:lnTo>
                    <a:pt x="217" y="83"/>
                  </a:lnTo>
                  <a:lnTo>
                    <a:pt x="235" y="96"/>
                  </a:lnTo>
                  <a:lnTo>
                    <a:pt x="258" y="100"/>
                  </a:lnTo>
                  <a:lnTo>
                    <a:pt x="282" y="100"/>
                  </a:lnTo>
                  <a:lnTo>
                    <a:pt x="314" y="95"/>
                  </a:lnTo>
                  <a:lnTo>
                    <a:pt x="342" y="78"/>
                  </a:lnTo>
                  <a:lnTo>
                    <a:pt x="359" y="66"/>
                  </a:lnTo>
                  <a:lnTo>
                    <a:pt x="381" y="59"/>
                  </a:lnTo>
                  <a:lnTo>
                    <a:pt x="387" y="53"/>
                  </a:lnTo>
                  <a:lnTo>
                    <a:pt x="390" y="42"/>
                  </a:lnTo>
                  <a:lnTo>
                    <a:pt x="381" y="37"/>
                  </a:lnTo>
                  <a:lnTo>
                    <a:pt x="362" y="43"/>
                  </a:lnTo>
                  <a:lnTo>
                    <a:pt x="340" y="54"/>
                  </a:lnTo>
                  <a:lnTo>
                    <a:pt x="320" y="71"/>
                  </a:lnTo>
                  <a:lnTo>
                    <a:pt x="293" y="81"/>
                  </a:lnTo>
                  <a:lnTo>
                    <a:pt x="260" y="81"/>
                  </a:lnTo>
                  <a:lnTo>
                    <a:pt x="240" y="73"/>
                  </a:lnTo>
                  <a:lnTo>
                    <a:pt x="221" y="66"/>
                  </a:lnTo>
                  <a:lnTo>
                    <a:pt x="196" y="59"/>
                  </a:lnTo>
                  <a:lnTo>
                    <a:pt x="176" y="59"/>
                  </a:lnTo>
                  <a:lnTo>
                    <a:pt x="159" y="62"/>
                  </a:lnTo>
                  <a:lnTo>
                    <a:pt x="137" y="76"/>
                  </a:lnTo>
                  <a:lnTo>
                    <a:pt x="126" y="83"/>
                  </a:lnTo>
                  <a:lnTo>
                    <a:pt x="118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89"/>
            <p:cNvGrpSpPr>
              <a:grpSpLocks/>
            </p:cNvGrpSpPr>
            <p:nvPr/>
          </p:nvGrpSpPr>
          <p:grpSpPr bwMode="auto">
            <a:xfrm>
              <a:off x="721" y="3875"/>
              <a:ext cx="212" cy="102"/>
              <a:chOff x="721" y="3875"/>
              <a:chExt cx="212" cy="102"/>
            </a:xfrm>
          </p:grpSpPr>
          <p:sp>
            <p:nvSpPr>
              <p:cNvPr id="15533" name="Freeform 185"/>
              <p:cNvSpPr>
                <a:spLocks/>
              </p:cNvSpPr>
              <p:nvPr/>
            </p:nvSpPr>
            <p:spPr bwMode="auto">
              <a:xfrm>
                <a:off x="721" y="3875"/>
                <a:ext cx="62" cy="102"/>
              </a:xfrm>
              <a:custGeom>
                <a:avLst/>
                <a:gdLst>
                  <a:gd name="T0" fmla="*/ 1 w 124"/>
                  <a:gd name="T1" fmla="*/ 1 h 204"/>
                  <a:gd name="T2" fmla="*/ 1 w 124"/>
                  <a:gd name="T3" fmla="*/ 0 h 204"/>
                  <a:gd name="T4" fmla="*/ 1 w 124"/>
                  <a:gd name="T5" fmla="*/ 1 h 204"/>
                  <a:gd name="T6" fmla="*/ 1 w 124"/>
                  <a:gd name="T7" fmla="*/ 1 h 204"/>
                  <a:gd name="T8" fmla="*/ 1 w 124"/>
                  <a:gd name="T9" fmla="*/ 1 h 204"/>
                  <a:gd name="T10" fmla="*/ 1 w 124"/>
                  <a:gd name="T11" fmla="*/ 1 h 204"/>
                  <a:gd name="T12" fmla="*/ 1 w 124"/>
                  <a:gd name="T13" fmla="*/ 1 h 204"/>
                  <a:gd name="T14" fmla="*/ 1 w 124"/>
                  <a:gd name="T15" fmla="*/ 1 h 204"/>
                  <a:gd name="T16" fmla="*/ 1 w 124"/>
                  <a:gd name="T17" fmla="*/ 1 h 204"/>
                  <a:gd name="T18" fmla="*/ 1 w 124"/>
                  <a:gd name="T19" fmla="*/ 1 h 204"/>
                  <a:gd name="T20" fmla="*/ 1 w 124"/>
                  <a:gd name="T21" fmla="*/ 1 h 204"/>
                  <a:gd name="T22" fmla="*/ 1 w 124"/>
                  <a:gd name="T23" fmla="*/ 1 h 204"/>
                  <a:gd name="T24" fmla="*/ 1 w 124"/>
                  <a:gd name="T25" fmla="*/ 1 h 204"/>
                  <a:gd name="T26" fmla="*/ 1 w 124"/>
                  <a:gd name="T27" fmla="*/ 1 h 204"/>
                  <a:gd name="T28" fmla="*/ 1 w 124"/>
                  <a:gd name="T29" fmla="*/ 1 h 204"/>
                  <a:gd name="T30" fmla="*/ 1 w 124"/>
                  <a:gd name="T31" fmla="*/ 1 h 204"/>
                  <a:gd name="T32" fmla="*/ 1 w 124"/>
                  <a:gd name="T33" fmla="*/ 1 h 204"/>
                  <a:gd name="T34" fmla="*/ 1 w 124"/>
                  <a:gd name="T35" fmla="*/ 1 h 204"/>
                  <a:gd name="T36" fmla="*/ 1 w 124"/>
                  <a:gd name="T37" fmla="*/ 1 h 204"/>
                  <a:gd name="T38" fmla="*/ 1 w 124"/>
                  <a:gd name="T39" fmla="*/ 1 h 204"/>
                  <a:gd name="T40" fmla="*/ 1 w 124"/>
                  <a:gd name="T41" fmla="*/ 1 h 204"/>
                  <a:gd name="T42" fmla="*/ 1 w 124"/>
                  <a:gd name="T43" fmla="*/ 1 h 204"/>
                  <a:gd name="T44" fmla="*/ 1 w 124"/>
                  <a:gd name="T45" fmla="*/ 1 h 204"/>
                  <a:gd name="T46" fmla="*/ 1 w 124"/>
                  <a:gd name="T47" fmla="*/ 1 h 204"/>
                  <a:gd name="T48" fmla="*/ 1 w 124"/>
                  <a:gd name="T49" fmla="*/ 1 h 204"/>
                  <a:gd name="T50" fmla="*/ 1 w 124"/>
                  <a:gd name="T51" fmla="*/ 1 h 204"/>
                  <a:gd name="T52" fmla="*/ 1 w 124"/>
                  <a:gd name="T53" fmla="*/ 1 h 204"/>
                  <a:gd name="T54" fmla="*/ 1 w 124"/>
                  <a:gd name="T55" fmla="*/ 1 h 204"/>
                  <a:gd name="T56" fmla="*/ 1 w 124"/>
                  <a:gd name="T57" fmla="*/ 1 h 204"/>
                  <a:gd name="T58" fmla="*/ 1 w 124"/>
                  <a:gd name="T59" fmla="*/ 1 h 204"/>
                  <a:gd name="T60" fmla="*/ 0 w 124"/>
                  <a:gd name="T61" fmla="*/ 1 h 204"/>
                  <a:gd name="T62" fmla="*/ 1 w 124"/>
                  <a:gd name="T63" fmla="*/ 1 h 204"/>
                  <a:gd name="T64" fmla="*/ 1 w 124"/>
                  <a:gd name="T65" fmla="*/ 1 h 204"/>
                  <a:gd name="T66" fmla="*/ 1 w 124"/>
                  <a:gd name="T67" fmla="*/ 1 h 204"/>
                  <a:gd name="T68" fmla="*/ 1 w 124"/>
                  <a:gd name="T69" fmla="*/ 1 h 204"/>
                  <a:gd name="T70" fmla="*/ 1 w 124"/>
                  <a:gd name="T71" fmla="*/ 1 h 20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24"/>
                  <a:gd name="T109" fmla="*/ 0 h 204"/>
                  <a:gd name="T110" fmla="*/ 124 w 124"/>
                  <a:gd name="T111" fmla="*/ 204 h 20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24" h="204">
                    <a:moveTo>
                      <a:pt x="79" y="30"/>
                    </a:moveTo>
                    <a:lnTo>
                      <a:pt x="92" y="0"/>
                    </a:lnTo>
                    <a:lnTo>
                      <a:pt x="124" y="48"/>
                    </a:lnTo>
                    <a:lnTo>
                      <a:pt x="87" y="70"/>
                    </a:lnTo>
                    <a:lnTo>
                      <a:pt x="58" y="101"/>
                    </a:lnTo>
                    <a:lnTo>
                      <a:pt x="39" y="131"/>
                    </a:lnTo>
                    <a:lnTo>
                      <a:pt x="34" y="150"/>
                    </a:lnTo>
                    <a:lnTo>
                      <a:pt x="41" y="163"/>
                    </a:lnTo>
                    <a:lnTo>
                      <a:pt x="45" y="167"/>
                    </a:lnTo>
                    <a:lnTo>
                      <a:pt x="50" y="167"/>
                    </a:lnTo>
                    <a:lnTo>
                      <a:pt x="53" y="168"/>
                    </a:lnTo>
                    <a:lnTo>
                      <a:pt x="58" y="170"/>
                    </a:lnTo>
                    <a:lnTo>
                      <a:pt x="64" y="173"/>
                    </a:lnTo>
                    <a:lnTo>
                      <a:pt x="64" y="177"/>
                    </a:lnTo>
                    <a:lnTo>
                      <a:pt x="67" y="182"/>
                    </a:lnTo>
                    <a:lnTo>
                      <a:pt x="68" y="185"/>
                    </a:lnTo>
                    <a:lnTo>
                      <a:pt x="70" y="189"/>
                    </a:lnTo>
                    <a:lnTo>
                      <a:pt x="70" y="194"/>
                    </a:lnTo>
                    <a:lnTo>
                      <a:pt x="68" y="198"/>
                    </a:lnTo>
                    <a:lnTo>
                      <a:pt x="64" y="198"/>
                    </a:lnTo>
                    <a:lnTo>
                      <a:pt x="59" y="199"/>
                    </a:lnTo>
                    <a:lnTo>
                      <a:pt x="55" y="199"/>
                    </a:lnTo>
                    <a:lnTo>
                      <a:pt x="51" y="201"/>
                    </a:lnTo>
                    <a:lnTo>
                      <a:pt x="47" y="204"/>
                    </a:lnTo>
                    <a:lnTo>
                      <a:pt x="42" y="204"/>
                    </a:lnTo>
                    <a:lnTo>
                      <a:pt x="39" y="204"/>
                    </a:lnTo>
                    <a:lnTo>
                      <a:pt x="33" y="204"/>
                    </a:lnTo>
                    <a:lnTo>
                      <a:pt x="29" y="204"/>
                    </a:lnTo>
                    <a:lnTo>
                      <a:pt x="24" y="201"/>
                    </a:lnTo>
                    <a:lnTo>
                      <a:pt x="11" y="178"/>
                    </a:lnTo>
                    <a:lnTo>
                      <a:pt x="0" y="145"/>
                    </a:lnTo>
                    <a:lnTo>
                      <a:pt x="1" y="123"/>
                    </a:lnTo>
                    <a:lnTo>
                      <a:pt x="12" y="105"/>
                    </a:lnTo>
                    <a:lnTo>
                      <a:pt x="39" y="73"/>
                    </a:lnTo>
                    <a:lnTo>
                      <a:pt x="70" y="40"/>
                    </a:lnTo>
                    <a:lnTo>
                      <a:pt x="79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4" name="Freeform 186"/>
              <p:cNvSpPr>
                <a:spLocks/>
              </p:cNvSpPr>
              <p:nvPr/>
            </p:nvSpPr>
            <p:spPr bwMode="auto">
              <a:xfrm>
                <a:off x="764" y="3896"/>
                <a:ext cx="51" cy="81"/>
              </a:xfrm>
              <a:custGeom>
                <a:avLst/>
                <a:gdLst>
                  <a:gd name="T0" fmla="*/ 1 w 101"/>
                  <a:gd name="T1" fmla="*/ 1 h 162"/>
                  <a:gd name="T2" fmla="*/ 1 w 101"/>
                  <a:gd name="T3" fmla="*/ 1 h 162"/>
                  <a:gd name="T4" fmla="*/ 1 w 101"/>
                  <a:gd name="T5" fmla="*/ 1 h 162"/>
                  <a:gd name="T6" fmla="*/ 1 w 101"/>
                  <a:gd name="T7" fmla="*/ 1 h 162"/>
                  <a:gd name="T8" fmla="*/ 1 w 101"/>
                  <a:gd name="T9" fmla="*/ 1 h 162"/>
                  <a:gd name="T10" fmla="*/ 1 w 101"/>
                  <a:gd name="T11" fmla="*/ 1 h 162"/>
                  <a:gd name="T12" fmla="*/ 1 w 101"/>
                  <a:gd name="T13" fmla="*/ 1 h 162"/>
                  <a:gd name="T14" fmla="*/ 1 w 101"/>
                  <a:gd name="T15" fmla="*/ 1 h 162"/>
                  <a:gd name="T16" fmla="*/ 1 w 101"/>
                  <a:gd name="T17" fmla="*/ 1 h 162"/>
                  <a:gd name="T18" fmla="*/ 1 w 101"/>
                  <a:gd name="T19" fmla="*/ 1 h 162"/>
                  <a:gd name="T20" fmla="*/ 1 w 101"/>
                  <a:gd name="T21" fmla="*/ 1 h 162"/>
                  <a:gd name="T22" fmla="*/ 1 w 101"/>
                  <a:gd name="T23" fmla="*/ 1 h 162"/>
                  <a:gd name="T24" fmla="*/ 1 w 101"/>
                  <a:gd name="T25" fmla="*/ 1 h 162"/>
                  <a:gd name="T26" fmla="*/ 1 w 101"/>
                  <a:gd name="T27" fmla="*/ 1 h 162"/>
                  <a:gd name="T28" fmla="*/ 1 w 101"/>
                  <a:gd name="T29" fmla="*/ 1 h 162"/>
                  <a:gd name="T30" fmla="*/ 1 w 101"/>
                  <a:gd name="T31" fmla="*/ 1 h 162"/>
                  <a:gd name="T32" fmla="*/ 0 w 101"/>
                  <a:gd name="T33" fmla="*/ 1 h 162"/>
                  <a:gd name="T34" fmla="*/ 1 w 101"/>
                  <a:gd name="T35" fmla="*/ 1 h 162"/>
                  <a:gd name="T36" fmla="*/ 1 w 101"/>
                  <a:gd name="T37" fmla="*/ 1 h 162"/>
                  <a:gd name="T38" fmla="*/ 1 w 101"/>
                  <a:gd name="T39" fmla="*/ 1 h 162"/>
                  <a:gd name="T40" fmla="*/ 1 w 101"/>
                  <a:gd name="T41" fmla="*/ 1 h 162"/>
                  <a:gd name="T42" fmla="*/ 1 w 101"/>
                  <a:gd name="T43" fmla="*/ 1 h 162"/>
                  <a:gd name="T44" fmla="*/ 1 w 101"/>
                  <a:gd name="T45" fmla="*/ 0 h 162"/>
                  <a:gd name="T46" fmla="*/ 1 w 101"/>
                  <a:gd name="T47" fmla="*/ 1 h 1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01"/>
                  <a:gd name="T73" fmla="*/ 0 h 162"/>
                  <a:gd name="T74" fmla="*/ 101 w 101"/>
                  <a:gd name="T75" fmla="*/ 162 h 1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01" h="162">
                    <a:moveTo>
                      <a:pt x="40" y="3"/>
                    </a:moveTo>
                    <a:lnTo>
                      <a:pt x="79" y="31"/>
                    </a:lnTo>
                    <a:lnTo>
                      <a:pt x="101" y="42"/>
                    </a:lnTo>
                    <a:lnTo>
                      <a:pt x="78" y="56"/>
                    </a:lnTo>
                    <a:lnTo>
                      <a:pt x="47" y="67"/>
                    </a:lnTo>
                    <a:lnTo>
                      <a:pt x="31" y="95"/>
                    </a:lnTo>
                    <a:lnTo>
                      <a:pt x="30" y="100"/>
                    </a:lnTo>
                    <a:lnTo>
                      <a:pt x="30" y="117"/>
                    </a:lnTo>
                    <a:lnTo>
                      <a:pt x="39" y="126"/>
                    </a:lnTo>
                    <a:lnTo>
                      <a:pt x="55" y="132"/>
                    </a:lnTo>
                    <a:lnTo>
                      <a:pt x="62" y="143"/>
                    </a:lnTo>
                    <a:lnTo>
                      <a:pt x="59" y="156"/>
                    </a:lnTo>
                    <a:lnTo>
                      <a:pt x="47" y="162"/>
                    </a:lnTo>
                    <a:lnTo>
                      <a:pt x="42" y="162"/>
                    </a:lnTo>
                    <a:lnTo>
                      <a:pt x="19" y="159"/>
                    </a:lnTo>
                    <a:lnTo>
                      <a:pt x="6" y="151"/>
                    </a:lnTo>
                    <a:lnTo>
                      <a:pt x="0" y="132"/>
                    </a:lnTo>
                    <a:lnTo>
                      <a:pt x="1" y="108"/>
                    </a:lnTo>
                    <a:lnTo>
                      <a:pt x="6" y="75"/>
                    </a:lnTo>
                    <a:lnTo>
                      <a:pt x="5" y="50"/>
                    </a:lnTo>
                    <a:lnTo>
                      <a:pt x="14" y="36"/>
                    </a:lnTo>
                    <a:lnTo>
                      <a:pt x="25" y="17"/>
                    </a:lnTo>
                    <a:lnTo>
                      <a:pt x="30" y="0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5" name="Freeform 187"/>
              <p:cNvSpPr>
                <a:spLocks/>
              </p:cNvSpPr>
              <p:nvPr/>
            </p:nvSpPr>
            <p:spPr bwMode="auto">
              <a:xfrm>
                <a:off x="894" y="3885"/>
                <a:ext cx="39" cy="75"/>
              </a:xfrm>
              <a:custGeom>
                <a:avLst/>
                <a:gdLst>
                  <a:gd name="T0" fmla="*/ 1 w 78"/>
                  <a:gd name="T1" fmla="*/ 0 h 148"/>
                  <a:gd name="T2" fmla="*/ 1 w 78"/>
                  <a:gd name="T3" fmla="*/ 1 h 148"/>
                  <a:gd name="T4" fmla="*/ 1 w 78"/>
                  <a:gd name="T5" fmla="*/ 1 h 148"/>
                  <a:gd name="T6" fmla="*/ 1 w 78"/>
                  <a:gd name="T7" fmla="*/ 1 h 148"/>
                  <a:gd name="T8" fmla="*/ 1 w 78"/>
                  <a:gd name="T9" fmla="*/ 1 h 148"/>
                  <a:gd name="T10" fmla="*/ 1 w 78"/>
                  <a:gd name="T11" fmla="*/ 1 h 148"/>
                  <a:gd name="T12" fmla="*/ 1 w 78"/>
                  <a:gd name="T13" fmla="*/ 1 h 148"/>
                  <a:gd name="T14" fmla="*/ 1 w 78"/>
                  <a:gd name="T15" fmla="*/ 1 h 148"/>
                  <a:gd name="T16" fmla="*/ 1 w 78"/>
                  <a:gd name="T17" fmla="*/ 1 h 148"/>
                  <a:gd name="T18" fmla="*/ 1 w 78"/>
                  <a:gd name="T19" fmla="*/ 1 h 148"/>
                  <a:gd name="T20" fmla="*/ 1 w 78"/>
                  <a:gd name="T21" fmla="*/ 1 h 148"/>
                  <a:gd name="T22" fmla="*/ 1 w 78"/>
                  <a:gd name="T23" fmla="*/ 1 h 148"/>
                  <a:gd name="T24" fmla="*/ 1 w 78"/>
                  <a:gd name="T25" fmla="*/ 1 h 148"/>
                  <a:gd name="T26" fmla="*/ 1 w 78"/>
                  <a:gd name="T27" fmla="*/ 1 h 148"/>
                  <a:gd name="T28" fmla="*/ 0 w 78"/>
                  <a:gd name="T29" fmla="*/ 1 h 148"/>
                  <a:gd name="T30" fmla="*/ 0 w 78"/>
                  <a:gd name="T31" fmla="*/ 1 h 148"/>
                  <a:gd name="T32" fmla="*/ 1 w 78"/>
                  <a:gd name="T33" fmla="*/ 1 h 148"/>
                  <a:gd name="T34" fmla="*/ 1 w 78"/>
                  <a:gd name="T35" fmla="*/ 0 h 1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8"/>
                  <a:gd name="T55" fmla="*/ 0 h 148"/>
                  <a:gd name="T56" fmla="*/ 78 w 78"/>
                  <a:gd name="T57" fmla="*/ 148 h 1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8" h="148">
                    <a:moveTo>
                      <a:pt x="35" y="0"/>
                    </a:moveTo>
                    <a:lnTo>
                      <a:pt x="39" y="31"/>
                    </a:lnTo>
                    <a:lnTo>
                      <a:pt x="37" y="76"/>
                    </a:lnTo>
                    <a:lnTo>
                      <a:pt x="45" y="105"/>
                    </a:lnTo>
                    <a:lnTo>
                      <a:pt x="57" y="110"/>
                    </a:lnTo>
                    <a:lnTo>
                      <a:pt x="70" y="114"/>
                    </a:lnTo>
                    <a:lnTo>
                      <a:pt x="78" y="125"/>
                    </a:lnTo>
                    <a:lnTo>
                      <a:pt x="76" y="139"/>
                    </a:lnTo>
                    <a:lnTo>
                      <a:pt x="59" y="148"/>
                    </a:lnTo>
                    <a:lnTo>
                      <a:pt x="33" y="148"/>
                    </a:lnTo>
                    <a:lnTo>
                      <a:pt x="20" y="138"/>
                    </a:lnTo>
                    <a:lnTo>
                      <a:pt x="14" y="120"/>
                    </a:lnTo>
                    <a:lnTo>
                      <a:pt x="12" y="88"/>
                    </a:lnTo>
                    <a:lnTo>
                      <a:pt x="12" y="54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6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Freeform 188"/>
              <p:cNvSpPr>
                <a:spLocks/>
              </p:cNvSpPr>
              <p:nvPr/>
            </p:nvSpPr>
            <p:spPr bwMode="auto">
              <a:xfrm>
                <a:off x="863" y="3905"/>
                <a:ext cx="29" cy="49"/>
              </a:xfrm>
              <a:custGeom>
                <a:avLst/>
                <a:gdLst>
                  <a:gd name="T0" fmla="*/ 1 w 57"/>
                  <a:gd name="T1" fmla="*/ 0 h 97"/>
                  <a:gd name="T2" fmla="*/ 1 w 57"/>
                  <a:gd name="T3" fmla="*/ 1 h 97"/>
                  <a:gd name="T4" fmla="*/ 1 w 57"/>
                  <a:gd name="T5" fmla="*/ 1 h 97"/>
                  <a:gd name="T6" fmla="*/ 1 w 57"/>
                  <a:gd name="T7" fmla="*/ 1 h 97"/>
                  <a:gd name="T8" fmla="*/ 1 w 57"/>
                  <a:gd name="T9" fmla="*/ 1 h 97"/>
                  <a:gd name="T10" fmla="*/ 1 w 57"/>
                  <a:gd name="T11" fmla="*/ 1 h 97"/>
                  <a:gd name="T12" fmla="*/ 1 w 57"/>
                  <a:gd name="T13" fmla="*/ 1 h 97"/>
                  <a:gd name="T14" fmla="*/ 1 w 57"/>
                  <a:gd name="T15" fmla="*/ 1 h 97"/>
                  <a:gd name="T16" fmla="*/ 0 w 57"/>
                  <a:gd name="T17" fmla="*/ 1 h 97"/>
                  <a:gd name="T18" fmla="*/ 1 w 57"/>
                  <a:gd name="T19" fmla="*/ 1 h 97"/>
                  <a:gd name="T20" fmla="*/ 1 w 57"/>
                  <a:gd name="T21" fmla="*/ 1 h 97"/>
                  <a:gd name="T22" fmla="*/ 1 w 57"/>
                  <a:gd name="T23" fmla="*/ 1 h 97"/>
                  <a:gd name="T24" fmla="*/ 1 w 57"/>
                  <a:gd name="T25" fmla="*/ 0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"/>
                  <a:gd name="T40" fmla="*/ 0 h 97"/>
                  <a:gd name="T41" fmla="*/ 57 w 57"/>
                  <a:gd name="T42" fmla="*/ 97 h 9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" h="97">
                    <a:moveTo>
                      <a:pt x="35" y="0"/>
                    </a:moveTo>
                    <a:lnTo>
                      <a:pt x="32" y="45"/>
                    </a:lnTo>
                    <a:lnTo>
                      <a:pt x="35" y="66"/>
                    </a:lnTo>
                    <a:lnTo>
                      <a:pt x="52" y="69"/>
                    </a:lnTo>
                    <a:lnTo>
                      <a:pt x="57" y="78"/>
                    </a:lnTo>
                    <a:lnTo>
                      <a:pt x="52" y="91"/>
                    </a:lnTo>
                    <a:lnTo>
                      <a:pt x="33" y="97"/>
                    </a:lnTo>
                    <a:lnTo>
                      <a:pt x="8" y="94"/>
                    </a:lnTo>
                    <a:lnTo>
                      <a:pt x="0" y="85"/>
                    </a:lnTo>
                    <a:lnTo>
                      <a:pt x="2" y="68"/>
                    </a:lnTo>
                    <a:lnTo>
                      <a:pt x="5" y="41"/>
                    </a:lnTo>
                    <a:lnTo>
                      <a:pt x="2" y="1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30" name="Freeform 190"/>
            <p:cNvSpPr>
              <a:spLocks/>
            </p:cNvSpPr>
            <p:nvPr/>
          </p:nvSpPr>
          <p:spPr bwMode="auto">
            <a:xfrm>
              <a:off x="926" y="3724"/>
              <a:ext cx="149" cy="132"/>
            </a:xfrm>
            <a:custGeom>
              <a:avLst/>
              <a:gdLst>
                <a:gd name="T0" fmla="*/ 1 w 298"/>
                <a:gd name="T1" fmla="*/ 0 h 265"/>
                <a:gd name="T2" fmla="*/ 1 w 298"/>
                <a:gd name="T3" fmla="*/ 0 h 265"/>
                <a:gd name="T4" fmla="*/ 1 w 298"/>
                <a:gd name="T5" fmla="*/ 0 h 265"/>
                <a:gd name="T6" fmla="*/ 1 w 298"/>
                <a:gd name="T7" fmla="*/ 0 h 265"/>
                <a:gd name="T8" fmla="*/ 1 w 298"/>
                <a:gd name="T9" fmla="*/ 0 h 265"/>
                <a:gd name="T10" fmla="*/ 1 w 298"/>
                <a:gd name="T11" fmla="*/ 0 h 265"/>
                <a:gd name="T12" fmla="*/ 1 w 298"/>
                <a:gd name="T13" fmla="*/ 0 h 265"/>
                <a:gd name="T14" fmla="*/ 1 w 298"/>
                <a:gd name="T15" fmla="*/ 0 h 265"/>
                <a:gd name="T16" fmla="*/ 1 w 298"/>
                <a:gd name="T17" fmla="*/ 0 h 265"/>
                <a:gd name="T18" fmla="*/ 1 w 298"/>
                <a:gd name="T19" fmla="*/ 0 h 265"/>
                <a:gd name="T20" fmla="*/ 1 w 298"/>
                <a:gd name="T21" fmla="*/ 0 h 265"/>
                <a:gd name="T22" fmla="*/ 1 w 298"/>
                <a:gd name="T23" fmla="*/ 0 h 265"/>
                <a:gd name="T24" fmla="*/ 1 w 298"/>
                <a:gd name="T25" fmla="*/ 0 h 265"/>
                <a:gd name="T26" fmla="*/ 1 w 298"/>
                <a:gd name="T27" fmla="*/ 0 h 265"/>
                <a:gd name="T28" fmla="*/ 1 w 298"/>
                <a:gd name="T29" fmla="*/ 0 h 265"/>
                <a:gd name="T30" fmla="*/ 1 w 298"/>
                <a:gd name="T31" fmla="*/ 0 h 265"/>
                <a:gd name="T32" fmla="*/ 1 w 298"/>
                <a:gd name="T33" fmla="*/ 0 h 265"/>
                <a:gd name="T34" fmla="*/ 1 w 298"/>
                <a:gd name="T35" fmla="*/ 0 h 265"/>
                <a:gd name="T36" fmla="*/ 1 w 298"/>
                <a:gd name="T37" fmla="*/ 0 h 265"/>
                <a:gd name="T38" fmla="*/ 1 w 298"/>
                <a:gd name="T39" fmla="*/ 0 h 265"/>
                <a:gd name="T40" fmla="*/ 1 w 298"/>
                <a:gd name="T41" fmla="*/ 0 h 265"/>
                <a:gd name="T42" fmla="*/ 1 w 298"/>
                <a:gd name="T43" fmla="*/ 0 h 265"/>
                <a:gd name="T44" fmla="*/ 1 w 298"/>
                <a:gd name="T45" fmla="*/ 0 h 265"/>
                <a:gd name="T46" fmla="*/ 1 w 298"/>
                <a:gd name="T47" fmla="*/ 0 h 265"/>
                <a:gd name="T48" fmla="*/ 1 w 298"/>
                <a:gd name="T49" fmla="*/ 0 h 265"/>
                <a:gd name="T50" fmla="*/ 1 w 298"/>
                <a:gd name="T51" fmla="*/ 0 h 265"/>
                <a:gd name="T52" fmla="*/ 1 w 298"/>
                <a:gd name="T53" fmla="*/ 0 h 265"/>
                <a:gd name="T54" fmla="*/ 1 w 298"/>
                <a:gd name="T55" fmla="*/ 0 h 265"/>
                <a:gd name="T56" fmla="*/ 1 w 298"/>
                <a:gd name="T57" fmla="*/ 0 h 265"/>
                <a:gd name="T58" fmla="*/ 1 w 298"/>
                <a:gd name="T59" fmla="*/ 0 h 265"/>
                <a:gd name="T60" fmla="*/ 1 w 298"/>
                <a:gd name="T61" fmla="*/ 0 h 265"/>
                <a:gd name="T62" fmla="*/ 1 w 298"/>
                <a:gd name="T63" fmla="*/ 0 h 265"/>
                <a:gd name="T64" fmla="*/ 1 w 298"/>
                <a:gd name="T65" fmla="*/ 0 h 265"/>
                <a:gd name="T66" fmla="*/ 1 w 298"/>
                <a:gd name="T67" fmla="*/ 0 h 265"/>
                <a:gd name="T68" fmla="*/ 1 w 298"/>
                <a:gd name="T69" fmla="*/ 0 h 265"/>
                <a:gd name="T70" fmla="*/ 1 w 298"/>
                <a:gd name="T71" fmla="*/ 0 h 265"/>
                <a:gd name="T72" fmla="*/ 1 w 298"/>
                <a:gd name="T73" fmla="*/ 0 h 265"/>
                <a:gd name="T74" fmla="*/ 1 w 298"/>
                <a:gd name="T75" fmla="*/ 0 h 265"/>
                <a:gd name="T76" fmla="*/ 1 w 298"/>
                <a:gd name="T77" fmla="*/ 0 h 2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8"/>
                <a:gd name="T118" fmla="*/ 0 h 265"/>
                <a:gd name="T119" fmla="*/ 298 w 298"/>
                <a:gd name="T120" fmla="*/ 265 h 2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8" h="265">
                  <a:moveTo>
                    <a:pt x="13" y="112"/>
                  </a:moveTo>
                  <a:lnTo>
                    <a:pt x="22" y="88"/>
                  </a:lnTo>
                  <a:lnTo>
                    <a:pt x="40" y="61"/>
                  </a:lnTo>
                  <a:lnTo>
                    <a:pt x="68" y="19"/>
                  </a:lnTo>
                  <a:lnTo>
                    <a:pt x="89" y="0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91" y="58"/>
                  </a:lnTo>
                  <a:lnTo>
                    <a:pt x="78" y="114"/>
                  </a:lnTo>
                  <a:lnTo>
                    <a:pt x="80" y="123"/>
                  </a:lnTo>
                  <a:lnTo>
                    <a:pt x="95" y="123"/>
                  </a:lnTo>
                  <a:lnTo>
                    <a:pt x="125" y="78"/>
                  </a:lnTo>
                  <a:lnTo>
                    <a:pt x="156" y="47"/>
                  </a:lnTo>
                  <a:lnTo>
                    <a:pt x="184" y="30"/>
                  </a:lnTo>
                  <a:lnTo>
                    <a:pt x="197" y="27"/>
                  </a:lnTo>
                  <a:lnTo>
                    <a:pt x="203" y="30"/>
                  </a:lnTo>
                  <a:lnTo>
                    <a:pt x="212" y="33"/>
                  </a:lnTo>
                  <a:lnTo>
                    <a:pt x="209" y="46"/>
                  </a:lnTo>
                  <a:lnTo>
                    <a:pt x="178" y="85"/>
                  </a:lnTo>
                  <a:lnTo>
                    <a:pt x="158" y="128"/>
                  </a:lnTo>
                  <a:lnTo>
                    <a:pt x="153" y="156"/>
                  </a:lnTo>
                  <a:lnTo>
                    <a:pt x="162" y="167"/>
                  </a:lnTo>
                  <a:lnTo>
                    <a:pt x="190" y="184"/>
                  </a:lnTo>
                  <a:lnTo>
                    <a:pt x="236" y="224"/>
                  </a:lnTo>
                  <a:lnTo>
                    <a:pt x="245" y="218"/>
                  </a:lnTo>
                  <a:lnTo>
                    <a:pt x="261" y="209"/>
                  </a:lnTo>
                  <a:lnTo>
                    <a:pt x="277" y="207"/>
                  </a:lnTo>
                  <a:lnTo>
                    <a:pt x="281" y="208"/>
                  </a:lnTo>
                  <a:lnTo>
                    <a:pt x="295" y="213"/>
                  </a:lnTo>
                  <a:lnTo>
                    <a:pt x="298" y="226"/>
                  </a:lnTo>
                  <a:lnTo>
                    <a:pt x="289" y="241"/>
                  </a:lnTo>
                  <a:lnTo>
                    <a:pt x="270" y="247"/>
                  </a:lnTo>
                  <a:lnTo>
                    <a:pt x="242" y="247"/>
                  </a:lnTo>
                  <a:lnTo>
                    <a:pt x="234" y="244"/>
                  </a:lnTo>
                  <a:lnTo>
                    <a:pt x="217" y="256"/>
                  </a:lnTo>
                  <a:lnTo>
                    <a:pt x="198" y="265"/>
                  </a:lnTo>
                  <a:lnTo>
                    <a:pt x="181" y="263"/>
                  </a:lnTo>
                  <a:lnTo>
                    <a:pt x="135" y="250"/>
                  </a:lnTo>
                  <a:lnTo>
                    <a:pt x="83" y="231"/>
                  </a:lnTo>
                  <a:lnTo>
                    <a:pt x="40" y="219"/>
                  </a:lnTo>
                  <a:lnTo>
                    <a:pt x="29" y="207"/>
                  </a:lnTo>
                  <a:lnTo>
                    <a:pt x="33" y="192"/>
                  </a:lnTo>
                  <a:lnTo>
                    <a:pt x="47" y="186"/>
                  </a:lnTo>
                  <a:lnTo>
                    <a:pt x="67" y="195"/>
                  </a:lnTo>
                  <a:lnTo>
                    <a:pt x="97" y="217"/>
                  </a:lnTo>
                  <a:lnTo>
                    <a:pt x="136" y="230"/>
                  </a:lnTo>
                  <a:lnTo>
                    <a:pt x="173" y="244"/>
                  </a:lnTo>
                  <a:lnTo>
                    <a:pt x="187" y="248"/>
                  </a:lnTo>
                  <a:lnTo>
                    <a:pt x="201" y="244"/>
                  </a:lnTo>
                  <a:lnTo>
                    <a:pt x="212" y="237"/>
                  </a:lnTo>
                  <a:lnTo>
                    <a:pt x="217" y="231"/>
                  </a:lnTo>
                  <a:lnTo>
                    <a:pt x="204" y="218"/>
                  </a:lnTo>
                  <a:lnTo>
                    <a:pt x="175" y="200"/>
                  </a:lnTo>
                  <a:lnTo>
                    <a:pt x="146" y="183"/>
                  </a:lnTo>
                  <a:lnTo>
                    <a:pt x="126" y="175"/>
                  </a:lnTo>
                  <a:lnTo>
                    <a:pt x="112" y="172"/>
                  </a:lnTo>
                  <a:lnTo>
                    <a:pt x="120" y="150"/>
                  </a:lnTo>
                  <a:lnTo>
                    <a:pt x="150" y="105"/>
                  </a:lnTo>
                  <a:lnTo>
                    <a:pt x="178" y="62"/>
                  </a:lnTo>
                  <a:lnTo>
                    <a:pt x="178" y="55"/>
                  </a:lnTo>
                  <a:lnTo>
                    <a:pt x="165" y="57"/>
                  </a:lnTo>
                  <a:lnTo>
                    <a:pt x="134" y="95"/>
                  </a:lnTo>
                  <a:lnTo>
                    <a:pt x="100" y="142"/>
                  </a:lnTo>
                  <a:lnTo>
                    <a:pt x="90" y="145"/>
                  </a:lnTo>
                  <a:lnTo>
                    <a:pt x="72" y="140"/>
                  </a:lnTo>
                  <a:lnTo>
                    <a:pt x="61" y="128"/>
                  </a:lnTo>
                  <a:lnTo>
                    <a:pt x="57" y="117"/>
                  </a:lnTo>
                  <a:lnTo>
                    <a:pt x="69" y="71"/>
                  </a:lnTo>
                  <a:lnTo>
                    <a:pt x="86" y="32"/>
                  </a:lnTo>
                  <a:lnTo>
                    <a:pt x="83" y="30"/>
                  </a:lnTo>
                  <a:lnTo>
                    <a:pt x="61" y="56"/>
                  </a:lnTo>
                  <a:lnTo>
                    <a:pt x="40" y="90"/>
                  </a:lnTo>
                  <a:lnTo>
                    <a:pt x="25" y="125"/>
                  </a:lnTo>
                  <a:lnTo>
                    <a:pt x="25" y="157"/>
                  </a:lnTo>
                  <a:lnTo>
                    <a:pt x="18" y="167"/>
                  </a:lnTo>
                  <a:lnTo>
                    <a:pt x="5" y="163"/>
                  </a:lnTo>
                  <a:lnTo>
                    <a:pt x="0" y="145"/>
                  </a:lnTo>
                  <a:lnTo>
                    <a:pt x="7" y="123"/>
                  </a:lnTo>
                  <a:lnTo>
                    <a:pt x="13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1" name="Freeform 191"/>
            <p:cNvSpPr>
              <a:spLocks/>
            </p:cNvSpPr>
            <p:nvPr/>
          </p:nvSpPr>
          <p:spPr bwMode="auto">
            <a:xfrm>
              <a:off x="901" y="3796"/>
              <a:ext cx="53" cy="51"/>
            </a:xfrm>
            <a:custGeom>
              <a:avLst/>
              <a:gdLst>
                <a:gd name="T0" fmla="*/ 0 w 108"/>
                <a:gd name="T1" fmla="*/ 1 h 102"/>
                <a:gd name="T2" fmla="*/ 0 w 108"/>
                <a:gd name="T3" fmla="*/ 1 h 102"/>
                <a:gd name="T4" fmla="*/ 0 w 108"/>
                <a:gd name="T5" fmla="*/ 0 h 102"/>
                <a:gd name="T6" fmla="*/ 0 w 108"/>
                <a:gd name="T7" fmla="*/ 1 h 102"/>
                <a:gd name="T8" fmla="*/ 0 w 108"/>
                <a:gd name="T9" fmla="*/ 1 h 102"/>
                <a:gd name="T10" fmla="*/ 0 w 108"/>
                <a:gd name="T11" fmla="*/ 1 h 102"/>
                <a:gd name="T12" fmla="*/ 0 w 108"/>
                <a:gd name="T13" fmla="*/ 1 h 102"/>
                <a:gd name="T14" fmla="*/ 0 w 108"/>
                <a:gd name="T15" fmla="*/ 1 h 102"/>
                <a:gd name="T16" fmla="*/ 0 w 108"/>
                <a:gd name="T17" fmla="*/ 1 h 102"/>
                <a:gd name="T18" fmla="*/ 0 w 108"/>
                <a:gd name="T19" fmla="*/ 1 h 102"/>
                <a:gd name="T20" fmla="*/ 0 w 108"/>
                <a:gd name="T21" fmla="*/ 1 h 102"/>
                <a:gd name="T22" fmla="*/ 0 w 108"/>
                <a:gd name="T23" fmla="*/ 1 h 102"/>
                <a:gd name="T24" fmla="*/ 0 w 108"/>
                <a:gd name="T25" fmla="*/ 1 h 102"/>
                <a:gd name="T26" fmla="*/ 0 w 108"/>
                <a:gd name="T27" fmla="*/ 1 h 102"/>
                <a:gd name="T28" fmla="*/ 0 w 108"/>
                <a:gd name="T29" fmla="*/ 1 h 1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02"/>
                <a:gd name="T47" fmla="*/ 108 w 108"/>
                <a:gd name="T48" fmla="*/ 102 h 10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02">
                  <a:moveTo>
                    <a:pt x="0" y="25"/>
                  </a:moveTo>
                  <a:lnTo>
                    <a:pt x="9" y="8"/>
                  </a:lnTo>
                  <a:lnTo>
                    <a:pt x="26" y="0"/>
                  </a:lnTo>
                  <a:lnTo>
                    <a:pt x="45" y="1"/>
                  </a:lnTo>
                  <a:lnTo>
                    <a:pt x="71" y="19"/>
                  </a:lnTo>
                  <a:lnTo>
                    <a:pt x="94" y="39"/>
                  </a:lnTo>
                  <a:lnTo>
                    <a:pt x="108" y="65"/>
                  </a:lnTo>
                  <a:lnTo>
                    <a:pt x="108" y="87"/>
                  </a:lnTo>
                  <a:lnTo>
                    <a:pt x="94" y="100"/>
                  </a:lnTo>
                  <a:lnTo>
                    <a:pt x="74" y="102"/>
                  </a:lnTo>
                  <a:lnTo>
                    <a:pt x="68" y="100"/>
                  </a:lnTo>
                  <a:lnTo>
                    <a:pt x="66" y="70"/>
                  </a:lnTo>
                  <a:lnTo>
                    <a:pt x="46" y="48"/>
                  </a:lnTo>
                  <a:lnTo>
                    <a:pt x="20" y="3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2" name="Freeform 192"/>
            <p:cNvSpPr>
              <a:spLocks/>
            </p:cNvSpPr>
            <p:nvPr/>
          </p:nvSpPr>
          <p:spPr bwMode="auto">
            <a:xfrm>
              <a:off x="896" y="3792"/>
              <a:ext cx="67" cy="60"/>
            </a:xfrm>
            <a:custGeom>
              <a:avLst/>
              <a:gdLst>
                <a:gd name="T0" fmla="*/ 0 w 134"/>
                <a:gd name="T1" fmla="*/ 1 h 120"/>
                <a:gd name="T2" fmla="*/ 1 w 134"/>
                <a:gd name="T3" fmla="*/ 1 h 120"/>
                <a:gd name="T4" fmla="*/ 1 w 134"/>
                <a:gd name="T5" fmla="*/ 1 h 120"/>
                <a:gd name="T6" fmla="*/ 1 w 134"/>
                <a:gd name="T7" fmla="*/ 1 h 120"/>
                <a:gd name="T8" fmla="*/ 1 w 134"/>
                <a:gd name="T9" fmla="*/ 1 h 120"/>
                <a:gd name="T10" fmla="*/ 1 w 134"/>
                <a:gd name="T11" fmla="*/ 1 h 120"/>
                <a:gd name="T12" fmla="*/ 1 w 134"/>
                <a:gd name="T13" fmla="*/ 1 h 120"/>
                <a:gd name="T14" fmla="*/ 1 w 134"/>
                <a:gd name="T15" fmla="*/ 1 h 120"/>
                <a:gd name="T16" fmla="*/ 1 w 134"/>
                <a:gd name="T17" fmla="*/ 1 h 120"/>
                <a:gd name="T18" fmla="*/ 1 w 134"/>
                <a:gd name="T19" fmla="*/ 1 h 120"/>
                <a:gd name="T20" fmla="*/ 1 w 134"/>
                <a:gd name="T21" fmla="*/ 1 h 120"/>
                <a:gd name="T22" fmla="*/ 1 w 134"/>
                <a:gd name="T23" fmla="*/ 1 h 120"/>
                <a:gd name="T24" fmla="*/ 1 w 134"/>
                <a:gd name="T25" fmla="*/ 1 h 120"/>
                <a:gd name="T26" fmla="*/ 1 w 134"/>
                <a:gd name="T27" fmla="*/ 1 h 120"/>
                <a:gd name="T28" fmla="*/ 1 w 134"/>
                <a:gd name="T29" fmla="*/ 1 h 120"/>
                <a:gd name="T30" fmla="*/ 1 w 134"/>
                <a:gd name="T31" fmla="*/ 1 h 120"/>
                <a:gd name="T32" fmla="*/ 1 w 134"/>
                <a:gd name="T33" fmla="*/ 1 h 120"/>
                <a:gd name="T34" fmla="*/ 1 w 134"/>
                <a:gd name="T35" fmla="*/ 1 h 120"/>
                <a:gd name="T36" fmla="*/ 1 w 134"/>
                <a:gd name="T37" fmla="*/ 1 h 120"/>
                <a:gd name="T38" fmla="*/ 1 w 134"/>
                <a:gd name="T39" fmla="*/ 1 h 120"/>
                <a:gd name="T40" fmla="*/ 1 w 134"/>
                <a:gd name="T41" fmla="*/ 1 h 120"/>
                <a:gd name="T42" fmla="*/ 1 w 134"/>
                <a:gd name="T43" fmla="*/ 0 h 120"/>
                <a:gd name="T44" fmla="*/ 1 w 134"/>
                <a:gd name="T45" fmla="*/ 1 h 120"/>
                <a:gd name="T46" fmla="*/ 1 w 134"/>
                <a:gd name="T47" fmla="*/ 1 h 120"/>
                <a:gd name="T48" fmla="*/ 0 w 134"/>
                <a:gd name="T49" fmla="*/ 1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34"/>
                <a:gd name="T76" fmla="*/ 0 h 120"/>
                <a:gd name="T77" fmla="*/ 134 w 134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34" h="120">
                  <a:moveTo>
                    <a:pt x="0" y="34"/>
                  </a:moveTo>
                  <a:lnTo>
                    <a:pt x="6" y="45"/>
                  </a:lnTo>
                  <a:lnTo>
                    <a:pt x="20" y="47"/>
                  </a:lnTo>
                  <a:lnTo>
                    <a:pt x="26" y="41"/>
                  </a:lnTo>
                  <a:lnTo>
                    <a:pt x="26" y="24"/>
                  </a:lnTo>
                  <a:lnTo>
                    <a:pt x="32" y="11"/>
                  </a:lnTo>
                  <a:lnTo>
                    <a:pt x="46" y="12"/>
                  </a:lnTo>
                  <a:lnTo>
                    <a:pt x="71" y="27"/>
                  </a:lnTo>
                  <a:lnTo>
                    <a:pt x="99" y="47"/>
                  </a:lnTo>
                  <a:lnTo>
                    <a:pt x="112" y="72"/>
                  </a:lnTo>
                  <a:lnTo>
                    <a:pt x="115" y="85"/>
                  </a:lnTo>
                  <a:lnTo>
                    <a:pt x="101" y="100"/>
                  </a:lnTo>
                  <a:lnTo>
                    <a:pt x="78" y="103"/>
                  </a:lnTo>
                  <a:lnTo>
                    <a:pt x="74" y="117"/>
                  </a:lnTo>
                  <a:lnTo>
                    <a:pt x="99" y="120"/>
                  </a:lnTo>
                  <a:lnTo>
                    <a:pt x="115" y="112"/>
                  </a:lnTo>
                  <a:lnTo>
                    <a:pt x="126" y="100"/>
                  </a:lnTo>
                  <a:lnTo>
                    <a:pt x="134" y="83"/>
                  </a:lnTo>
                  <a:lnTo>
                    <a:pt x="115" y="52"/>
                  </a:lnTo>
                  <a:lnTo>
                    <a:pt x="95" y="28"/>
                  </a:lnTo>
                  <a:lnTo>
                    <a:pt x="71" y="11"/>
                  </a:lnTo>
                  <a:lnTo>
                    <a:pt x="48" y="0"/>
                  </a:lnTo>
                  <a:lnTo>
                    <a:pt x="26" y="1"/>
                  </a:lnTo>
                  <a:lnTo>
                    <a:pt x="13" y="1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0" name="Freeform 194"/>
          <p:cNvSpPr>
            <a:spLocks/>
          </p:cNvSpPr>
          <p:nvPr/>
        </p:nvSpPr>
        <p:spPr bwMode="auto">
          <a:xfrm>
            <a:off x="1008063" y="5780088"/>
            <a:ext cx="428625" cy="266700"/>
          </a:xfrm>
          <a:custGeom>
            <a:avLst/>
            <a:gdLst>
              <a:gd name="T0" fmla="*/ 2147483647 w 539"/>
              <a:gd name="T1" fmla="*/ 2147483647 h 337"/>
              <a:gd name="T2" fmla="*/ 2147483647 w 539"/>
              <a:gd name="T3" fmla="*/ 2147483647 h 337"/>
              <a:gd name="T4" fmla="*/ 2147483647 w 539"/>
              <a:gd name="T5" fmla="*/ 2147483647 h 337"/>
              <a:gd name="T6" fmla="*/ 2147483647 w 539"/>
              <a:gd name="T7" fmla="*/ 2147483647 h 337"/>
              <a:gd name="T8" fmla="*/ 2147483647 w 539"/>
              <a:gd name="T9" fmla="*/ 2147483647 h 337"/>
              <a:gd name="T10" fmla="*/ 2147483647 w 539"/>
              <a:gd name="T11" fmla="*/ 2147483647 h 337"/>
              <a:gd name="T12" fmla="*/ 2147483647 w 539"/>
              <a:gd name="T13" fmla="*/ 2147483647 h 337"/>
              <a:gd name="T14" fmla="*/ 2147483647 w 539"/>
              <a:gd name="T15" fmla="*/ 2147483647 h 337"/>
              <a:gd name="T16" fmla="*/ 2147483647 w 539"/>
              <a:gd name="T17" fmla="*/ 2147483647 h 337"/>
              <a:gd name="T18" fmla="*/ 2147483647 w 539"/>
              <a:gd name="T19" fmla="*/ 2147483647 h 337"/>
              <a:gd name="T20" fmla="*/ 2147483647 w 539"/>
              <a:gd name="T21" fmla="*/ 2147483647 h 337"/>
              <a:gd name="T22" fmla="*/ 2147483647 w 539"/>
              <a:gd name="T23" fmla="*/ 2147483647 h 337"/>
              <a:gd name="T24" fmla="*/ 2147483647 w 539"/>
              <a:gd name="T25" fmla="*/ 2147483647 h 337"/>
              <a:gd name="T26" fmla="*/ 2147483647 w 539"/>
              <a:gd name="T27" fmla="*/ 2147483647 h 337"/>
              <a:gd name="T28" fmla="*/ 2147483647 w 539"/>
              <a:gd name="T29" fmla="*/ 2147483647 h 337"/>
              <a:gd name="T30" fmla="*/ 0 w 539"/>
              <a:gd name="T31" fmla="*/ 2147483647 h 337"/>
              <a:gd name="T32" fmla="*/ 2147483647 w 539"/>
              <a:gd name="T33" fmla="*/ 2147483647 h 337"/>
              <a:gd name="T34" fmla="*/ 2147483647 w 539"/>
              <a:gd name="T35" fmla="*/ 0 h 337"/>
              <a:gd name="T36" fmla="*/ 2147483647 w 539"/>
              <a:gd name="T37" fmla="*/ 2147483647 h 337"/>
              <a:gd name="T38" fmla="*/ 2147483647 w 539"/>
              <a:gd name="T39" fmla="*/ 2147483647 h 337"/>
              <a:gd name="T40" fmla="*/ 2147483647 w 539"/>
              <a:gd name="T41" fmla="*/ 2147483647 h 337"/>
              <a:gd name="T42" fmla="*/ 2147483647 w 539"/>
              <a:gd name="T43" fmla="*/ 2147483647 h 337"/>
              <a:gd name="T44" fmla="*/ 2147483647 w 539"/>
              <a:gd name="T45" fmla="*/ 2147483647 h 337"/>
              <a:gd name="T46" fmla="*/ 2147483647 w 539"/>
              <a:gd name="T47" fmla="*/ 2147483647 h 337"/>
              <a:gd name="T48" fmla="*/ 2147483647 w 539"/>
              <a:gd name="T49" fmla="*/ 2147483647 h 337"/>
              <a:gd name="T50" fmla="*/ 2147483647 w 539"/>
              <a:gd name="T51" fmla="*/ 2147483647 h 337"/>
              <a:gd name="T52" fmla="*/ 2147483647 w 539"/>
              <a:gd name="T53" fmla="*/ 2147483647 h 337"/>
              <a:gd name="T54" fmla="*/ 2147483647 w 539"/>
              <a:gd name="T55" fmla="*/ 2147483647 h 337"/>
              <a:gd name="T56" fmla="*/ 2147483647 w 539"/>
              <a:gd name="T57" fmla="*/ 2147483647 h 337"/>
              <a:gd name="T58" fmla="*/ 2147483647 w 539"/>
              <a:gd name="T59" fmla="*/ 2147483647 h 337"/>
              <a:gd name="T60" fmla="*/ 2147483647 w 539"/>
              <a:gd name="T61" fmla="*/ 2147483647 h 3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39"/>
              <a:gd name="T94" fmla="*/ 0 h 337"/>
              <a:gd name="T95" fmla="*/ 539 w 539"/>
              <a:gd name="T96" fmla="*/ 337 h 33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39" h="337">
                <a:moveTo>
                  <a:pt x="445" y="304"/>
                </a:moveTo>
                <a:lnTo>
                  <a:pt x="502" y="318"/>
                </a:lnTo>
                <a:lnTo>
                  <a:pt x="539" y="325"/>
                </a:lnTo>
                <a:lnTo>
                  <a:pt x="534" y="337"/>
                </a:lnTo>
                <a:lnTo>
                  <a:pt x="463" y="320"/>
                </a:lnTo>
                <a:lnTo>
                  <a:pt x="419" y="309"/>
                </a:lnTo>
                <a:lnTo>
                  <a:pt x="375" y="292"/>
                </a:lnTo>
                <a:lnTo>
                  <a:pt x="326" y="271"/>
                </a:lnTo>
                <a:lnTo>
                  <a:pt x="282" y="247"/>
                </a:lnTo>
                <a:lnTo>
                  <a:pt x="238" y="215"/>
                </a:lnTo>
                <a:lnTo>
                  <a:pt x="193" y="179"/>
                </a:lnTo>
                <a:lnTo>
                  <a:pt x="140" y="130"/>
                </a:lnTo>
                <a:lnTo>
                  <a:pt x="95" y="86"/>
                </a:lnTo>
                <a:lnTo>
                  <a:pt x="40" y="42"/>
                </a:lnTo>
                <a:lnTo>
                  <a:pt x="9" y="22"/>
                </a:lnTo>
                <a:lnTo>
                  <a:pt x="0" y="11"/>
                </a:lnTo>
                <a:lnTo>
                  <a:pt x="3" y="1"/>
                </a:lnTo>
                <a:lnTo>
                  <a:pt x="24" y="0"/>
                </a:lnTo>
                <a:lnTo>
                  <a:pt x="50" y="26"/>
                </a:lnTo>
                <a:lnTo>
                  <a:pt x="85" y="60"/>
                </a:lnTo>
                <a:lnTo>
                  <a:pt x="127" y="98"/>
                </a:lnTo>
                <a:lnTo>
                  <a:pt x="163" y="132"/>
                </a:lnTo>
                <a:lnTo>
                  <a:pt x="196" y="164"/>
                </a:lnTo>
                <a:lnTo>
                  <a:pt x="225" y="189"/>
                </a:lnTo>
                <a:lnTo>
                  <a:pt x="256" y="214"/>
                </a:lnTo>
                <a:lnTo>
                  <a:pt x="289" y="239"/>
                </a:lnTo>
                <a:lnTo>
                  <a:pt x="317" y="253"/>
                </a:lnTo>
                <a:lnTo>
                  <a:pt x="344" y="266"/>
                </a:lnTo>
                <a:lnTo>
                  <a:pt x="381" y="284"/>
                </a:lnTo>
                <a:lnTo>
                  <a:pt x="416" y="297"/>
                </a:lnTo>
                <a:lnTo>
                  <a:pt x="445" y="304"/>
                </a:lnTo>
                <a:close/>
              </a:path>
            </a:pathLst>
          </a:custGeom>
          <a:solidFill>
            <a:srgbClr val="CC99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202"/>
          <p:cNvGrpSpPr>
            <a:grpSpLocks/>
          </p:cNvGrpSpPr>
          <p:nvPr/>
        </p:nvGrpSpPr>
        <p:grpSpPr bwMode="auto">
          <a:xfrm>
            <a:off x="517525" y="5235575"/>
            <a:ext cx="550863" cy="1006475"/>
            <a:chOff x="326" y="3298"/>
            <a:chExt cx="347" cy="634"/>
          </a:xfrm>
        </p:grpSpPr>
        <p:grpSp>
          <p:nvGrpSpPr>
            <p:cNvPr id="14" name="Group 199"/>
            <p:cNvGrpSpPr>
              <a:grpSpLocks/>
            </p:cNvGrpSpPr>
            <p:nvPr/>
          </p:nvGrpSpPr>
          <p:grpSpPr bwMode="auto">
            <a:xfrm>
              <a:off x="326" y="3298"/>
              <a:ext cx="347" cy="384"/>
              <a:chOff x="326" y="3298"/>
              <a:chExt cx="347" cy="384"/>
            </a:xfrm>
          </p:grpSpPr>
          <p:sp>
            <p:nvSpPr>
              <p:cNvPr id="15523" name="Freeform 195"/>
              <p:cNvSpPr>
                <a:spLocks/>
              </p:cNvSpPr>
              <p:nvPr/>
            </p:nvSpPr>
            <p:spPr bwMode="auto">
              <a:xfrm>
                <a:off x="421" y="3448"/>
                <a:ext cx="117" cy="225"/>
              </a:xfrm>
              <a:custGeom>
                <a:avLst/>
                <a:gdLst>
                  <a:gd name="T0" fmla="*/ 1 w 234"/>
                  <a:gd name="T1" fmla="*/ 1 h 449"/>
                  <a:gd name="T2" fmla="*/ 1 w 234"/>
                  <a:gd name="T3" fmla="*/ 1 h 449"/>
                  <a:gd name="T4" fmla="*/ 1 w 234"/>
                  <a:gd name="T5" fmla="*/ 1 h 449"/>
                  <a:gd name="T6" fmla="*/ 1 w 234"/>
                  <a:gd name="T7" fmla="*/ 0 h 449"/>
                  <a:gd name="T8" fmla="*/ 1 w 234"/>
                  <a:gd name="T9" fmla="*/ 1 h 449"/>
                  <a:gd name="T10" fmla="*/ 1 w 234"/>
                  <a:gd name="T11" fmla="*/ 1 h 449"/>
                  <a:gd name="T12" fmla="*/ 1 w 234"/>
                  <a:gd name="T13" fmla="*/ 1 h 449"/>
                  <a:gd name="T14" fmla="*/ 1 w 234"/>
                  <a:gd name="T15" fmla="*/ 1 h 449"/>
                  <a:gd name="T16" fmla="*/ 1 w 234"/>
                  <a:gd name="T17" fmla="*/ 1 h 449"/>
                  <a:gd name="T18" fmla="*/ 1 w 234"/>
                  <a:gd name="T19" fmla="*/ 1 h 449"/>
                  <a:gd name="T20" fmla="*/ 1 w 234"/>
                  <a:gd name="T21" fmla="*/ 1 h 449"/>
                  <a:gd name="T22" fmla="*/ 1 w 234"/>
                  <a:gd name="T23" fmla="*/ 1 h 449"/>
                  <a:gd name="T24" fmla="*/ 1 w 234"/>
                  <a:gd name="T25" fmla="*/ 1 h 449"/>
                  <a:gd name="T26" fmla="*/ 1 w 234"/>
                  <a:gd name="T27" fmla="*/ 1 h 449"/>
                  <a:gd name="T28" fmla="*/ 1 w 234"/>
                  <a:gd name="T29" fmla="*/ 1 h 449"/>
                  <a:gd name="T30" fmla="*/ 1 w 234"/>
                  <a:gd name="T31" fmla="*/ 1 h 449"/>
                  <a:gd name="T32" fmla="*/ 1 w 234"/>
                  <a:gd name="T33" fmla="*/ 1 h 449"/>
                  <a:gd name="T34" fmla="*/ 1 w 234"/>
                  <a:gd name="T35" fmla="*/ 1 h 449"/>
                  <a:gd name="T36" fmla="*/ 1 w 234"/>
                  <a:gd name="T37" fmla="*/ 1 h 449"/>
                  <a:gd name="T38" fmla="*/ 1 w 234"/>
                  <a:gd name="T39" fmla="*/ 1 h 449"/>
                  <a:gd name="T40" fmla="*/ 1 w 234"/>
                  <a:gd name="T41" fmla="*/ 1 h 449"/>
                  <a:gd name="T42" fmla="*/ 1 w 234"/>
                  <a:gd name="T43" fmla="*/ 1 h 449"/>
                  <a:gd name="T44" fmla="*/ 1 w 234"/>
                  <a:gd name="T45" fmla="*/ 1 h 449"/>
                  <a:gd name="T46" fmla="*/ 1 w 234"/>
                  <a:gd name="T47" fmla="*/ 1 h 449"/>
                  <a:gd name="T48" fmla="*/ 1 w 234"/>
                  <a:gd name="T49" fmla="*/ 1 h 449"/>
                  <a:gd name="T50" fmla="*/ 1 w 234"/>
                  <a:gd name="T51" fmla="*/ 1 h 449"/>
                  <a:gd name="T52" fmla="*/ 0 w 234"/>
                  <a:gd name="T53" fmla="*/ 1 h 449"/>
                  <a:gd name="T54" fmla="*/ 0 w 234"/>
                  <a:gd name="T55" fmla="*/ 1 h 449"/>
                  <a:gd name="T56" fmla="*/ 1 w 234"/>
                  <a:gd name="T57" fmla="*/ 1 h 449"/>
                  <a:gd name="T58" fmla="*/ 1 w 234"/>
                  <a:gd name="T59" fmla="*/ 1 h 449"/>
                  <a:gd name="T60" fmla="*/ 1 w 234"/>
                  <a:gd name="T61" fmla="*/ 1 h 449"/>
                  <a:gd name="T62" fmla="*/ 1 w 234"/>
                  <a:gd name="T63" fmla="*/ 1 h 44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4"/>
                  <a:gd name="T97" fmla="*/ 0 h 449"/>
                  <a:gd name="T98" fmla="*/ 234 w 234"/>
                  <a:gd name="T99" fmla="*/ 449 h 44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4" h="449">
                    <a:moveTo>
                      <a:pt x="48" y="58"/>
                    </a:moveTo>
                    <a:lnTo>
                      <a:pt x="72" y="31"/>
                    </a:lnTo>
                    <a:lnTo>
                      <a:pt x="104" y="10"/>
                    </a:lnTo>
                    <a:lnTo>
                      <a:pt x="131" y="0"/>
                    </a:lnTo>
                    <a:lnTo>
                      <a:pt x="162" y="3"/>
                    </a:lnTo>
                    <a:lnTo>
                      <a:pt x="192" y="16"/>
                    </a:lnTo>
                    <a:lnTo>
                      <a:pt x="209" y="33"/>
                    </a:lnTo>
                    <a:lnTo>
                      <a:pt x="215" y="55"/>
                    </a:lnTo>
                    <a:lnTo>
                      <a:pt x="218" y="86"/>
                    </a:lnTo>
                    <a:lnTo>
                      <a:pt x="207" y="120"/>
                    </a:lnTo>
                    <a:lnTo>
                      <a:pt x="198" y="164"/>
                    </a:lnTo>
                    <a:lnTo>
                      <a:pt x="195" y="207"/>
                    </a:lnTo>
                    <a:lnTo>
                      <a:pt x="204" y="246"/>
                    </a:lnTo>
                    <a:lnTo>
                      <a:pt x="221" y="288"/>
                    </a:lnTo>
                    <a:lnTo>
                      <a:pt x="232" y="322"/>
                    </a:lnTo>
                    <a:lnTo>
                      <a:pt x="234" y="355"/>
                    </a:lnTo>
                    <a:lnTo>
                      <a:pt x="225" y="388"/>
                    </a:lnTo>
                    <a:lnTo>
                      <a:pt x="210" y="410"/>
                    </a:lnTo>
                    <a:lnTo>
                      <a:pt x="188" y="428"/>
                    </a:lnTo>
                    <a:lnTo>
                      <a:pt x="165" y="444"/>
                    </a:lnTo>
                    <a:lnTo>
                      <a:pt x="125" y="449"/>
                    </a:lnTo>
                    <a:lnTo>
                      <a:pt x="89" y="445"/>
                    </a:lnTo>
                    <a:lnTo>
                      <a:pt x="56" y="425"/>
                    </a:lnTo>
                    <a:lnTo>
                      <a:pt x="36" y="399"/>
                    </a:lnTo>
                    <a:lnTo>
                      <a:pt x="22" y="365"/>
                    </a:lnTo>
                    <a:lnTo>
                      <a:pt x="5" y="315"/>
                    </a:lnTo>
                    <a:lnTo>
                      <a:pt x="0" y="268"/>
                    </a:lnTo>
                    <a:lnTo>
                      <a:pt x="0" y="209"/>
                    </a:lnTo>
                    <a:lnTo>
                      <a:pt x="5" y="156"/>
                    </a:lnTo>
                    <a:lnTo>
                      <a:pt x="14" y="112"/>
                    </a:lnTo>
                    <a:lnTo>
                      <a:pt x="31" y="75"/>
                    </a:lnTo>
                    <a:lnTo>
                      <a:pt x="48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Freeform 196"/>
              <p:cNvSpPr>
                <a:spLocks/>
              </p:cNvSpPr>
              <p:nvPr/>
            </p:nvSpPr>
            <p:spPr bwMode="auto">
              <a:xfrm>
                <a:off x="326" y="3454"/>
                <a:ext cx="169" cy="177"/>
              </a:xfrm>
              <a:custGeom>
                <a:avLst/>
                <a:gdLst>
                  <a:gd name="T0" fmla="*/ 1 w 337"/>
                  <a:gd name="T1" fmla="*/ 0 h 353"/>
                  <a:gd name="T2" fmla="*/ 1 w 337"/>
                  <a:gd name="T3" fmla="*/ 1 h 353"/>
                  <a:gd name="T4" fmla="*/ 1 w 337"/>
                  <a:gd name="T5" fmla="*/ 1 h 353"/>
                  <a:gd name="T6" fmla="*/ 1 w 337"/>
                  <a:gd name="T7" fmla="*/ 1 h 353"/>
                  <a:gd name="T8" fmla="*/ 1 w 337"/>
                  <a:gd name="T9" fmla="*/ 1 h 353"/>
                  <a:gd name="T10" fmla="*/ 1 w 337"/>
                  <a:gd name="T11" fmla="*/ 1 h 353"/>
                  <a:gd name="T12" fmla="*/ 1 w 337"/>
                  <a:gd name="T13" fmla="*/ 1 h 353"/>
                  <a:gd name="T14" fmla="*/ 1 w 337"/>
                  <a:gd name="T15" fmla="*/ 1 h 353"/>
                  <a:gd name="T16" fmla="*/ 1 w 337"/>
                  <a:gd name="T17" fmla="*/ 1 h 353"/>
                  <a:gd name="T18" fmla="*/ 1 w 337"/>
                  <a:gd name="T19" fmla="*/ 1 h 353"/>
                  <a:gd name="T20" fmla="*/ 1 w 337"/>
                  <a:gd name="T21" fmla="*/ 1 h 353"/>
                  <a:gd name="T22" fmla="*/ 1 w 337"/>
                  <a:gd name="T23" fmla="*/ 1 h 353"/>
                  <a:gd name="T24" fmla="*/ 1 w 337"/>
                  <a:gd name="T25" fmla="*/ 1 h 353"/>
                  <a:gd name="T26" fmla="*/ 1 w 337"/>
                  <a:gd name="T27" fmla="*/ 1 h 353"/>
                  <a:gd name="T28" fmla="*/ 1 w 337"/>
                  <a:gd name="T29" fmla="*/ 1 h 353"/>
                  <a:gd name="T30" fmla="*/ 1 w 337"/>
                  <a:gd name="T31" fmla="*/ 1 h 353"/>
                  <a:gd name="T32" fmla="*/ 1 w 337"/>
                  <a:gd name="T33" fmla="*/ 1 h 353"/>
                  <a:gd name="T34" fmla="*/ 1 w 337"/>
                  <a:gd name="T35" fmla="*/ 1 h 353"/>
                  <a:gd name="T36" fmla="*/ 1 w 337"/>
                  <a:gd name="T37" fmla="*/ 1 h 353"/>
                  <a:gd name="T38" fmla="*/ 1 w 337"/>
                  <a:gd name="T39" fmla="*/ 1 h 353"/>
                  <a:gd name="T40" fmla="*/ 1 w 337"/>
                  <a:gd name="T41" fmla="*/ 1 h 353"/>
                  <a:gd name="T42" fmla="*/ 1 w 337"/>
                  <a:gd name="T43" fmla="*/ 1 h 353"/>
                  <a:gd name="T44" fmla="*/ 1 w 337"/>
                  <a:gd name="T45" fmla="*/ 1 h 353"/>
                  <a:gd name="T46" fmla="*/ 1 w 337"/>
                  <a:gd name="T47" fmla="*/ 1 h 353"/>
                  <a:gd name="T48" fmla="*/ 1 w 337"/>
                  <a:gd name="T49" fmla="*/ 1 h 353"/>
                  <a:gd name="T50" fmla="*/ 1 w 337"/>
                  <a:gd name="T51" fmla="*/ 1 h 353"/>
                  <a:gd name="T52" fmla="*/ 1 w 337"/>
                  <a:gd name="T53" fmla="*/ 1 h 353"/>
                  <a:gd name="T54" fmla="*/ 1 w 337"/>
                  <a:gd name="T55" fmla="*/ 1 h 353"/>
                  <a:gd name="T56" fmla="*/ 1 w 337"/>
                  <a:gd name="T57" fmla="*/ 1 h 353"/>
                  <a:gd name="T58" fmla="*/ 1 w 337"/>
                  <a:gd name="T59" fmla="*/ 1 h 353"/>
                  <a:gd name="T60" fmla="*/ 1 w 337"/>
                  <a:gd name="T61" fmla="*/ 1 h 353"/>
                  <a:gd name="T62" fmla="*/ 1 w 337"/>
                  <a:gd name="T63" fmla="*/ 1 h 353"/>
                  <a:gd name="T64" fmla="*/ 1 w 337"/>
                  <a:gd name="T65" fmla="*/ 1 h 353"/>
                  <a:gd name="T66" fmla="*/ 1 w 337"/>
                  <a:gd name="T67" fmla="*/ 1 h 353"/>
                  <a:gd name="T68" fmla="*/ 1 w 337"/>
                  <a:gd name="T69" fmla="*/ 1 h 353"/>
                  <a:gd name="T70" fmla="*/ 1 w 337"/>
                  <a:gd name="T71" fmla="*/ 1 h 353"/>
                  <a:gd name="T72" fmla="*/ 1 w 337"/>
                  <a:gd name="T73" fmla="*/ 1 h 353"/>
                  <a:gd name="T74" fmla="*/ 1 w 337"/>
                  <a:gd name="T75" fmla="*/ 1 h 353"/>
                  <a:gd name="T76" fmla="*/ 1 w 337"/>
                  <a:gd name="T77" fmla="*/ 1 h 353"/>
                  <a:gd name="T78" fmla="*/ 1 w 337"/>
                  <a:gd name="T79" fmla="*/ 1 h 353"/>
                  <a:gd name="T80" fmla="*/ 1 w 337"/>
                  <a:gd name="T81" fmla="*/ 1 h 353"/>
                  <a:gd name="T82" fmla="*/ 1 w 337"/>
                  <a:gd name="T83" fmla="*/ 1 h 353"/>
                  <a:gd name="T84" fmla="*/ 1 w 337"/>
                  <a:gd name="T85" fmla="*/ 1 h 353"/>
                  <a:gd name="T86" fmla="*/ 1 w 337"/>
                  <a:gd name="T87" fmla="*/ 1 h 353"/>
                  <a:gd name="T88" fmla="*/ 1 w 337"/>
                  <a:gd name="T89" fmla="*/ 1 h 353"/>
                  <a:gd name="T90" fmla="*/ 1 w 337"/>
                  <a:gd name="T91" fmla="*/ 1 h 353"/>
                  <a:gd name="T92" fmla="*/ 1 w 337"/>
                  <a:gd name="T93" fmla="*/ 1 h 353"/>
                  <a:gd name="T94" fmla="*/ 1 w 337"/>
                  <a:gd name="T95" fmla="*/ 1 h 353"/>
                  <a:gd name="T96" fmla="*/ 1 w 337"/>
                  <a:gd name="T97" fmla="*/ 1 h 353"/>
                  <a:gd name="T98" fmla="*/ 1 w 337"/>
                  <a:gd name="T99" fmla="*/ 1 h 353"/>
                  <a:gd name="T100" fmla="*/ 1 w 337"/>
                  <a:gd name="T101" fmla="*/ 1 h 35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37"/>
                  <a:gd name="T154" fmla="*/ 0 h 353"/>
                  <a:gd name="T155" fmla="*/ 337 w 337"/>
                  <a:gd name="T156" fmla="*/ 353 h 35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37" h="353">
                    <a:moveTo>
                      <a:pt x="258" y="2"/>
                    </a:moveTo>
                    <a:lnTo>
                      <a:pt x="312" y="0"/>
                    </a:lnTo>
                    <a:lnTo>
                      <a:pt x="333" y="12"/>
                    </a:lnTo>
                    <a:lnTo>
                      <a:pt x="337" y="34"/>
                    </a:lnTo>
                    <a:lnTo>
                      <a:pt x="316" y="58"/>
                    </a:lnTo>
                    <a:lnTo>
                      <a:pt x="288" y="71"/>
                    </a:lnTo>
                    <a:lnTo>
                      <a:pt x="260" y="71"/>
                    </a:lnTo>
                    <a:lnTo>
                      <a:pt x="228" y="60"/>
                    </a:lnTo>
                    <a:lnTo>
                      <a:pt x="190" y="56"/>
                    </a:lnTo>
                    <a:lnTo>
                      <a:pt x="151" y="65"/>
                    </a:lnTo>
                    <a:lnTo>
                      <a:pt x="105" y="90"/>
                    </a:lnTo>
                    <a:lnTo>
                      <a:pt x="71" y="121"/>
                    </a:lnTo>
                    <a:lnTo>
                      <a:pt x="50" y="152"/>
                    </a:lnTo>
                    <a:lnTo>
                      <a:pt x="49" y="175"/>
                    </a:lnTo>
                    <a:lnTo>
                      <a:pt x="60" y="185"/>
                    </a:lnTo>
                    <a:lnTo>
                      <a:pt x="104" y="194"/>
                    </a:lnTo>
                    <a:lnTo>
                      <a:pt x="156" y="216"/>
                    </a:lnTo>
                    <a:lnTo>
                      <a:pt x="191" y="236"/>
                    </a:lnTo>
                    <a:lnTo>
                      <a:pt x="222" y="242"/>
                    </a:lnTo>
                    <a:lnTo>
                      <a:pt x="241" y="241"/>
                    </a:lnTo>
                    <a:lnTo>
                      <a:pt x="248" y="241"/>
                    </a:lnTo>
                    <a:lnTo>
                      <a:pt x="252" y="241"/>
                    </a:lnTo>
                    <a:lnTo>
                      <a:pt x="258" y="238"/>
                    </a:lnTo>
                    <a:lnTo>
                      <a:pt x="265" y="236"/>
                    </a:lnTo>
                    <a:lnTo>
                      <a:pt x="269" y="238"/>
                    </a:lnTo>
                    <a:lnTo>
                      <a:pt x="274" y="238"/>
                    </a:lnTo>
                    <a:lnTo>
                      <a:pt x="278" y="241"/>
                    </a:lnTo>
                    <a:lnTo>
                      <a:pt x="283" y="241"/>
                    </a:lnTo>
                    <a:lnTo>
                      <a:pt x="287" y="242"/>
                    </a:lnTo>
                    <a:lnTo>
                      <a:pt x="292" y="244"/>
                    </a:lnTo>
                    <a:lnTo>
                      <a:pt x="298" y="246"/>
                    </a:lnTo>
                    <a:lnTo>
                      <a:pt x="303" y="250"/>
                    </a:lnTo>
                    <a:lnTo>
                      <a:pt x="307" y="252"/>
                    </a:lnTo>
                    <a:lnTo>
                      <a:pt x="312" y="257"/>
                    </a:lnTo>
                    <a:lnTo>
                      <a:pt x="316" y="261"/>
                    </a:lnTo>
                    <a:lnTo>
                      <a:pt x="317" y="266"/>
                    </a:lnTo>
                    <a:lnTo>
                      <a:pt x="321" y="274"/>
                    </a:lnTo>
                    <a:lnTo>
                      <a:pt x="322" y="280"/>
                    </a:lnTo>
                    <a:lnTo>
                      <a:pt x="324" y="286"/>
                    </a:lnTo>
                    <a:lnTo>
                      <a:pt x="321" y="292"/>
                    </a:lnTo>
                    <a:lnTo>
                      <a:pt x="316" y="292"/>
                    </a:lnTo>
                    <a:lnTo>
                      <a:pt x="312" y="294"/>
                    </a:lnTo>
                    <a:lnTo>
                      <a:pt x="307" y="294"/>
                    </a:lnTo>
                    <a:lnTo>
                      <a:pt x="303" y="291"/>
                    </a:lnTo>
                    <a:lnTo>
                      <a:pt x="298" y="285"/>
                    </a:lnTo>
                    <a:lnTo>
                      <a:pt x="295" y="280"/>
                    </a:lnTo>
                    <a:lnTo>
                      <a:pt x="288" y="274"/>
                    </a:lnTo>
                    <a:lnTo>
                      <a:pt x="284" y="274"/>
                    </a:lnTo>
                    <a:lnTo>
                      <a:pt x="283" y="280"/>
                    </a:lnTo>
                    <a:lnTo>
                      <a:pt x="286" y="285"/>
                    </a:lnTo>
                    <a:lnTo>
                      <a:pt x="290" y="289"/>
                    </a:lnTo>
                    <a:lnTo>
                      <a:pt x="295" y="298"/>
                    </a:lnTo>
                    <a:lnTo>
                      <a:pt x="299" y="303"/>
                    </a:lnTo>
                    <a:lnTo>
                      <a:pt x="303" y="311"/>
                    </a:lnTo>
                    <a:lnTo>
                      <a:pt x="304" y="317"/>
                    </a:lnTo>
                    <a:lnTo>
                      <a:pt x="303" y="324"/>
                    </a:lnTo>
                    <a:lnTo>
                      <a:pt x="300" y="330"/>
                    </a:lnTo>
                    <a:lnTo>
                      <a:pt x="298" y="337"/>
                    </a:lnTo>
                    <a:lnTo>
                      <a:pt x="292" y="337"/>
                    </a:lnTo>
                    <a:lnTo>
                      <a:pt x="286" y="333"/>
                    </a:lnTo>
                    <a:lnTo>
                      <a:pt x="279" y="328"/>
                    </a:lnTo>
                    <a:lnTo>
                      <a:pt x="275" y="322"/>
                    </a:lnTo>
                    <a:lnTo>
                      <a:pt x="273" y="317"/>
                    </a:lnTo>
                    <a:lnTo>
                      <a:pt x="270" y="311"/>
                    </a:lnTo>
                    <a:lnTo>
                      <a:pt x="267" y="305"/>
                    </a:lnTo>
                    <a:lnTo>
                      <a:pt x="267" y="300"/>
                    </a:lnTo>
                    <a:lnTo>
                      <a:pt x="262" y="302"/>
                    </a:lnTo>
                    <a:lnTo>
                      <a:pt x="261" y="308"/>
                    </a:lnTo>
                    <a:lnTo>
                      <a:pt x="261" y="313"/>
                    </a:lnTo>
                    <a:lnTo>
                      <a:pt x="261" y="319"/>
                    </a:lnTo>
                    <a:lnTo>
                      <a:pt x="262" y="324"/>
                    </a:lnTo>
                    <a:lnTo>
                      <a:pt x="262" y="330"/>
                    </a:lnTo>
                    <a:lnTo>
                      <a:pt x="262" y="337"/>
                    </a:lnTo>
                    <a:lnTo>
                      <a:pt x="262" y="345"/>
                    </a:lnTo>
                    <a:lnTo>
                      <a:pt x="258" y="350"/>
                    </a:lnTo>
                    <a:lnTo>
                      <a:pt x="254" y="353"/>
                    </a:lnTo>
                    <a:lnTo>
                      <a:pt x="249" y="353"/>
                    </a:lnTo>
                    <a:lnTo>
                      <a:pt x="243" y="352"/>
                    </a:lnTo>
                    <a:lnTo>
                      <a:pt x="240" y="345"/>
                    </a:lnTo>
                    <a:lnTo>
                      <a:pt x="239" y="339"/>
                    </a:lnTo>
                    <a:lnTo>
                      <a:pt x="237" y="333"/>
                    </a:lnTo>
                    <a:lnTo>
                      <a:pt x="236" y="328"/>
                    </a:lnTo>
                    <a:lnTo>
                      <a:pt x="232" y="320"/>
                    </a:lnTo>
                    <a:lnTo>
                      <a:pt x="232" y="314"/>
                    </a:lnTo>
                    <a:lnTo>
                      <a:pt x="232" y="309"/>
                    </a:lnTo>
                    <a:lnTo>
                      <a:pt x="232" y="303"/>
                    </a:lnTo>
                    <a:lnTo>
                      <a:pt x="232" y="298"/>
                    </a:lnTo>
                    <a:lnTo>
                      <a:pt x="219" y="274"/>
                    </a:lnTo>
                    <a:lnTo>
                      <a:pt x="182" y="264"/>
                    </a:lnTo>
                    <a:lnTo>
                      <a:pt x="131" y="241"/>
                    </a:lnTo>
                    <a:lnTo>
                      <a:pt x="77" y="225"/>
                    </a:lnTo>
                    <a:lnTo>
                      <a:pt x="35" y="224"/>
                    </a:lnTo>
                    <a:lnTo>
                      <a:pt x="9" y="216"/>
                    </a:lnTo>
                    <a:lnTo>
                      <a:pt x="4" y="207"/>
                    </a:lnTo>
                    <a:lnTo>
                      <a:pt x="0" y="190"/>
                    </a:lnTo>
                    <a:lnTo>
                      <a:pt x="3" y="158"/>
                    </a:lnTo>
                    <a:lnTo>
                      <a:pt x="25" y="116"/>
                    </a:lnTo>
                    <a:lnTo>
                      <a:pt x="55" y="82"/>
                    </a:lnTo>
                    <a:lnTo>
                      <a:pt x="96" y="49"/>
                    </a:lnTo>
                    <a:lnTo>
                      <a:pt x="149" y="26"/>
                    </a:lnTo>
                    <a:lnTo>
                      <a:pt x="202" y="12"/>
                    </a:lnTo>
                    <a:lnTo>
                      <a:pt x="237" y="2"/>
                    </a:lnTo>
                    <a:lnTo>
                      <a:pt x="25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197"/>
              <p:cNvSpPr>
                <a:spLocks/>
              </p:cNvSpPr>
              <p:nvPr/>
            </p:nvSpPr>
            <p:spPr bwMode="auto">
              <a:xfrm>
                <a:off x="489" y="3455"/>
                <a:ext cx="184" cy="227"/>
              </a:xfrm>
              <a:custGeom>
                <a:avLst/>
                <a:gdLst>
                  <a:gd name="T0" fmla="*/ 0 w 369"/>
                  <a:gd name="T1" fmla="*/ 1 h 453"/>
                  <a:gd name="T2" fmla="*/ 0 w 369"/>
                  <a:gd name="T3" fmla="*/ 1 h 453"/>
                  <a:gd name="T4" fmla="*/ 0 w 369"/>
                  <a:gd name="T5" fmla="*/ 1 h 453"/>
                  <a:gd name="T6" fmla="*/ 0 w 369"/>
                  <a:gd name="T7" fmla="*/ 1 h 453"/>
                  <a:gd name="T8" fmla="*/ 0 w 369"/>
                  <a:gd name="T9" fmla="*/ 1 h 453"/>
                  <a:gd name="T10" fmla="*/ 0 w 369"/>
                  <a:gd name="T11" fmla="*/ 1 h 453"/>
                  <a:gd name="T12" fmla="*/ 0 w 369"/>
                  <a:gd name="T13" fmla="*/ 1 h 453"/>
                  <a:gd name="T14" fmla="*/ 0 w 369"/>
                  <a:gd name="T15" fmla="*/ 1 h 453"/>
                  <a:gd name="T16" fmla="*/ 0 w 369"/>
                  <a:gd name="T17" fmla="*/ 1 h 453"/>
                  <a:gd name="T18" fmla="*/ 0 w 369"/>
                  <a:gd name="T19" fmla="*/ 1 h 453"/>
                  <a:gd name="T20" fmla="*/ 0 w 369"/>
                  <a:gd name="T21" fmla="*/ 1 h 453"/>
                  <a:gd name="T22" fmla="*/ 0 w 369"/>
                  <a:gd name="T23" fmla="*/ 1 h 453"/>
                  <a:gd name="T24" fmla="*/ 0 w 369"/>
                  <a:gd name="T25" fmla="*/ 1 h 453"/>
                  <a:gd name="T26" fmla="*/ 0 w 369"/>
                  <a:gd name="T27" fmla="*/ 1 h 453"/>
                  <a:gd name="T28" fmla="*/ 0 w 369"/>
                  <a:gd name="T29" fmla="*/ 1 h 453"/>
                  <a:gd name="T30" fmla="*/ 0 w 369"/>
                  <a:gd name="T31" fmla="*/ 1 h 453"/>
                  <a:gd name="T32" fmla="*/ 0 w 369"/>
                  <a:gd name="T33" fmla="*/ 1 h 453"/>
                  <a:gd name="T34" fmla="*/ 0 w 369"/>
                  <a:gd name="T35" fmla="*/ 1 h 453"/>
                  <a:gd name="T36" fmla="*/ 0 w 369"/>
                  <a:gd name="T37" fmla="*/ 1 h 453"/>
                  <a:gd name="T38" fmla="*/ 0 w 369"/>
                  <a:gd name="T39" fmla="*/ 1 h 453"/>
                  <a:gd name="T40" fmla="*/ 0 w 369"/>
                  <a:gd name="T41" fmla="*/ 1 h 453"/>
                  <a:gd name="T42" fmla="*/ 0 w 369"/>
                  <a:gd name="T43" fmla="*/ 1 h 453"/>
                  <a:gd name="T44" fmla="*/ 0 w 369"/>
                  <a:gd name="T45" fmla="*/ 1 h 453"/>
                  <a:gd name="T46" fmla="*/ 0 w 369"/>
                  <a:gd name="T47" fmla="*/ 1 h 453"/>
                  <a:gd name="T48" fmla="*/ 0 w 369"/>
                  <a:gd name="T49" fmla="*/ 1 h 453"/>
                  <a:gd name="T50" fmla="*/ 0 w 369"/>
                  <a:gd name="T51" fmla="*/ 1 h 453"/>
                  <a:gd name="T52" fmla="*/ 0 w 369"/>
                  <a:gd name="T53" fmla="*/ 1 h 453"/>
                  <a:gd name="T54" fmla="*/ 0 w 369"/>
                  <a:gd name="T55" fmla="*/ 1 h 453"/>
                  <a:gd name="T56" fmla="*/ 0 w 369"/>
                  <a:gd name="T57" fmla="*/ 1 h 453"/>
                  <a:gd name="T58" fmla="*/ 0 w 369"/>
                  <a:gd name="T59" fmla="*/ 1 h 453"/>
                  <a:gd name="T60" fmla="*/ 0 w 369"/>
                  <a:gd name="T61" fmla="*/ 1 h 453"/>
                  <a:gd name="T62" fmla="*/ 0 w 369"/>
                  <a:gd name="T63" fmla="*/ 1 h 453"/>
                  <a:gd name="T64" fmla="*/ 0 w 369"/>
                  <a:gd name="T65" fmla="*/ 1 h 453"/>
                  <a:gd name="T66" fmla="*/ 0 w 369"/>
                  <a:gd name="T67" fmla="*/ 1 h 453"/>
                  <a:gd name="T68" fmla="*/ 0 w 369"/>
                  <a:gd name="T69" fmla="*/ 1 h 453"/>
                  <a:gd name="T70" fmla="*/ 0 w 369"/>
                  <a:gd name="T71" fmla="*/ 1 h 453"/>
                  <a:gd name="T72" fmla="*/ 0 w 369"/>
                  <a:gd name="T73" fmla="*/ 1 h 453"/>
                  <a:gd name="T74" fmla="*/ 0 w 369"/>
                  <a:gd name="T75" fmla="*/ 1 h 453"/>
                  <a:gd name="T76" fmla="*/ 0 w 369"/>
                  <a:gd name="T77" fmla="*/ 1 h 453"/>
                  <a:gd name="T78" fmla="*/ 0 w 369"/>
                  <a:gd name="T79" fmla="*/ 1 h 453"/>
                  <a:gd name="T80" fmla="*/ 0 w 369"/>
                  <a:gd name="T81" fmla="*/ 0 h 45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69"/>
                  <a:gd name="T124" fmla="*/ 0 h 453"/>
                  <a:gd name="T125" fmla="*/ 369 w 369"/>
                  <a:gd name="T126" fmla="*/ 453 h 45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69" h="453">
                    <a:moveTo>
                      <a:pt x="39" y="0"/>
                    </a:moveTo>
                    <a:lnTo>
                      <a:pt x="67" y="10"/>
                    </a:lnTo>
                    <a:lnTo>
                      <a:pt x="84" y="30"/>
                    </a:lnTo>
                    <a:lnTo>
                      <a:pt x="108" y="72"/>
                    </a:lnTo>
                    <a:lnTo>
                      <a:pt x="140" y="142"/>
                    </a:lnTo>
                    <a:lnTo>
                      <a:pt x="179" y="209"/>
                    </a:lnTo>
                    <a:lnTo>
                      <a:pt x="235" y="272"/>
                    </a:lnTo>
                    <a:lnTo>
                      <a:pt x="274" y="311"/>
                    </a:lnTo>
                    <a:lnTo>
                      <a:pt x="299" y="336"/>
                    </a:lnTo>
                    <a:lnTo>
                      <a:pt x="305" y="336"/>
                    </a:lnTo>
                    <a:lnTo>
                      <a:pt x="311" y="337"/>
                    </a:lnTo>
                    <a:lnTo>
                      <a:pt x="316" y="339"/>
                    </a:lnTo>
                    <a:lnTo>
                      <a:pt x="322" y="339"/>
                    </a:lnTo>
                    <a:lnTo>
                      <a:pt x="327" y="339"/>
                    </a:lnTo>
                    <a:lnTo>
                      <a:pt x="333" y="342"/>
                    </a:lnTo>
                    <a:lnTo>
                      <a:pt x="339" y="343"/>
                    </a:lnTo>
                    <a:lnTo>
                      <a:pt x="346" y="347"/>
                    </a:lnTo>
                    <a:lnTo>
                      <a:pt x="352" y="353"/>
                    </a:lnTo>
                    <a:lnTo>
                      <a:pt x="358" y="358"/>
                    </a:lnTo>
                    <a:lnTo>
                      <a:pt x="361" y="364"/>
                    </a:lnTo>
                    <a:lnTo>
                      <a:pt x="365" y="371"/>
                    </a:lnTo>
                    <a:lnTo>
                      <a:pt x="365" y="376"/>
                    </a:lnTo>
                    <a:lnTo>
                      <a:pt x="369" y="382"/>
                    </a:lnTo>
                    <a:lnTo>
                      <a:pt x="369" y="387"/>
                    </a:lnTo>
                    <a:lnTo>
                      <a:pt x="369" y="393"/>
                    </a:lnTo>
                    <a:lnTo>
                      <a:pt x="366" y="398"/>
                    </a:lnTo>
                    <a:lnTo>
                      <a:pt x="363" y="404"/>
                    </a:lnTo>
                    <a:lnTo>
                      <a:pt x="358" y="409"/>
                    </a:lnTo>
                    <a:lnTo>
                      <a:pt x="352" y="409"/>
                    </a:lnTo>
                    <a:lnTo>
                      <a:pt x="346" y="409"/>
                    </a:lnTo>
                    <a:lnTo>
                      <a:pt x="339" y="406"/>
                    </a:lnTo>
                    <a:lnTo>
                      <a:pt x="333" y="401"/>
                    </a:lnTo>
                    <a:lnTo>
                      <a:pt x="332" y="395"/>
                    </a:lnTo>
                    <a:lnTo>
                      <a:pt x="332" y="390"/>
                    </a:lnTo>
                    <a:lnTo>
                      <a:pt x="332" y="384"/>
                    </a:lnTo>
                    <a:lnTo>
                      <a:pt x="330" y="378"/>
                    </a:lnTo>
                    <a:lnTo>
                      <a:pt x="327" y="373"/>
                    </a:lnTo>
                    <a:lnTo>
                      <a:pt x="322" y="369"/>
                    </a:lnTo>
                    <a:lnTo>
                      <a:pt x="316" y="369"/>
                    </a:lnTo>
                    <a:lnTo>
                      <a:pt x="310" y="369"/>
                    </a:lnTo>
                    <a:lnTo>
                      <a:pt x="302" y="375"/>
                    </a:lnTo>
                    <a:lnTo>
                      <a:pt x="302" y="381"/>
                    </a:lnTo>
                    <a:lnTo>
                      <a:pt x="298" y="386"/>
                    </a:lnTo>
                    <a:lnTo>
                      <a:pt x="298" y="392"/>
                    </a:lnTo>
                    <a:lnTo>
                      <a:pt x="302" y="397"/>
                    </a:lnTo>
                    <a:lnTo>
                      <a:pt x="305" y="403"/>
                    </a:lnTo>
                    <a:lnTo>
                      <a:pt x="313" y="404"/>
                    </a:lnTo>
                    <a:lnTo>
                      <a:pt x="322" y="410"/>
                    </a:lnTo>
                    <a:lnTo>
                      <a:pt x="327" y="414"/>
                    </a:lnTo>
                    <a:lnTo>
                      <a:pt x="335" y="415"/>
                    </a:lnTo>
                    <a:lnTo>
                      <a:pt x="341" y="417"/>
                    </a:lnTo>
                    <a:lnTo>
                      <a:pt x="346" y="421"/>
                    </a:lnTo>
                    <a:lnTo>
                      <a:pt x="350" y="426"/>
                    </a:lnTo>
                    <a:lnTo>
                      <a:pt x="350" y="432"/>
                    </a:lnTo>
                    <a:lnTo>
                      <a:pt x="349" y="438"/>
                    </a:lnTo>
                    <a:lnTo>
                      <a:pt x="346" y="443"/>
                    </a:lnTo>
                    <a:lnTo>
                      <a:pt x="343" y="449"/>
                    </a:lnTo>
                    <a:lnTo>
                      <a:pt x="337" y="451"/>
                    </a:lnTo>
                    <a:lnTo>
                      <a:pt x="327" y="451"/>
                    </a:lnTo>
                    <a:lnTo>
                      <a:pt x="321" y="453"/>
                    </a:lnTo>
                    <a:lnTo>
                      <a:pt x="313" y="453"/>
                    </a:lnTo>
                    <a:lnTo>
                      <a:pt x="307" y="451"/>
                    </a:lnTo>
                    <a:lnTo>
                      <a:pt x="302" y="448"/>
                    </a:lnTo>
                    <a:lnTo>
                      <a:pt x="294" y="445"/>
                    </a:lnTo>
                    <a:lnTo>
                      <a:pt x="288" y="442"/>
                    </a:lnTo>
                    <a:lnTo>
                      <a:pt x="283" y="436"/>
                    </a:lnTo>
                    <a:lnTo>
                      <a:pt x="277" y="434"/>
                    </a:lnTo>
                    <a:lnTo>
                      <a:pt x="272" y="431"/>
                    </a:lnTo>
                    <a:lnTo>
                      <a:pt x="260" y="404"/>
                    </a:lnTo>
                    <a:lnTo>
                      <a:pt x="257" y="354"/>
                    </a:lnTo>
                    <a:lnTo>
                      <a:pt x="243" y="325"/>
                    </a:lnTo>
                    <a:lnTo>
                      <a:pt x="196" y="276"/>
                    </a:lnTo>
                    <a:lnTo>
                      <a:pt x="157" y="244"/>
                    </a:lnTo>
                    <a:lnTo>
                      <a:pt x="129" y="205"/>
                    </a:lnTo>
                    <a:lnTo>
                      <a:pt x="101" y="156"/>
                    </a:lnTo>
                    <a:lnTo>
                      <a:pt x="73" y="119"/>
                    </a:lnTo>
                    <a:lnTo>
                      <a:pt x="41" y="94"/>
                    </a:lnTo>
                    <a:lnTo>
                      <a:pt x="11" y="72"/>
                    </a:lnTo>
                    <a:lnTo>
                      <a:pt x="0" y="51"/>
                    </a:lnTo>
                    <a:lnTo>
                      <a:pt x="2" y="22"/>
                    </a:lnTo>
                    <a:lnTo>
                      <a:pt x="19" y="8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Freeform 198"/>
              <p:cNvSpPr>
                <a:spLocks/>
              </p:cNvSpPr>
              <p:nvPr/>
            </p:nvSpPr>
            <p:spPr bwMode="auto">
              <a:xfrm>
                <a:off x="462" y="3298"/>
                <a:ext cx="156" cy="138"/>
              </a:xfrm>
              <a:custGeom>
                <a:avLst/>
                <a:gdLst>
                  <a:gd name="T0" fmla="*/ 1 w 310"/>
                  <a:gd name="T1" fmla="*/ 0 h 277"/>
                  <a:gd name="T2" fmla="*/ 1 w 310"/>
                  <a:gd name="T3" fmla="*/ 0 h 277"/>
                  <a:gd name="T4" fmla="*/ 1 w 310"/>
                  <a:gd name="T5" fmla="*/ 0 h 277"/>
                  <a:gd name="T6" fmla="*/ 1 w 310"/>
                  <a:gd name="T7" fmla="*/ 0 h 277"/>
                  <a:gd name="T8" fmla="*/ 1 w 310"/>
                  <a:gd name="T9" fmla="*/ 0 h 277"/>
                  <a:gd name="T10" fmla="*/ 1 w 310"/>
                  <a:gd name="T11" fmla="*/ 0 h 277"/>
                  <a:gd name="T12" fmla="*/ 1 w 310"/>
                  <a:gd name="T13" fmla="*/ 0 h 277"/>
                  <a:gd name="T14" fmla="*/ 1 w 310"/>
                  <a:gd name="T15" fmla="*/ 0 h 277"/>
                  <a:gd name="T16" fmla="*/ 1 w 310"/>
                  <a:gd name="T17" fmla="*/ 0 h 277"/>
                  <a:gd name="T18" fmla="*/ 1 w 310"/>
                  <a:gd name="T19" fmla="*/ 0 h 277"/>
                  <a:gd name="T20" fmla="*/ 1 w 310"/>
                  <a:gd name="T21" fmla="*/ 0 h 277"/>
                  <a:gd name="T22" fmla="*/ 0 w 310"/>
                  <a:gd name="T23" fmla="*/ 0 h 277"/>
                  <a:gd name="T24" fmla="*/ 0 w 310"/>
                  <a:gd name="T25" fmla="*/ 0 h 277"/>
                  <a:gd name="T26" fmla="*/ 1 w 310"/>
                  <a:gd name="T27" fmla="*/ 0 h 277"/>
                  <a:gd name="T28" fmla="*/ 1 w 310"/>
                  <a:gd name="T29" fmla="*/ 0 h 277"/>
                  <a:gd name="T30" fmla="*/ 1 w 310"/>
                  <a:gd name="T31" fmla="*/ 0 h 277"/>
                  <a:gd name="T32" fmla="*/ 1 w 310"/>
                  <a:gd name="T33" fmla="*/ 0 h 277"/>
                  <a:gd name="T34" fmla="*/ 1 w 310"/>
                  <a:gd name="T35" fmla="*/ 0 h 277"/>
                  <a:gd name="T36" fmla="*/ 1 w 310"/>
                  <a:gd name="T37" fmla="*/ 0 h 277"/>
                  <a:gd name="T38" fmla="*/ 1 w 310"/>
                  <a:gd name="T39" fmla="*/ 0 h 277"/>
                  <a:gd name="T40" fmla="*/ 1 w 310"/>
                  <a:gd name="T41" fmla="*/ 0 h 277"/>
                  <a:gd name="T42" fmla="*/ 1 w 310"/>
                  <a:gd name="T43" fmla="*/ 0 h 277"/>
                  <a:gd name="T44" fmla="*/ 1 w 310"/>
                  <a:gd name="T45" fmla="*/ 0 h 277"/>
                  <a:gd name="T46" fmla="*/ 1 w 310"/>
                  <a:gd name="T47" fmla="*/ 0 h 277"/>
                  <a:gd name="T48" fmla="*/ 1 w 310"/>
                  <a:gd name="T49" fmla="*/ 0 h 277"/>
                  <a:gd name="T50" fmla="*/ 1 w 310"/>
                  <a:gd name="T51" fmla="*/ 0 h 277"/>
                  <a:gd name="T52" fmla="*/ 1 w 310"/>
                  <a:gd name="T53" fmla="*/ 0 h 277"/>
                  <a:gd name="T54" fmla="*/ 1 w 310"/>
                  <a:gd name="T55" fmla="*/ 0 h 277"/>
                  <a:gd name="T56" fmla="*/ 1 w 310"/>
                  <a:gd name="T57" fmla="*/ 0 h 277"/>
                  <a:gd name="T58" fmla="*/ 1 w 310"/>
                  <a:gd name="T59" fmla="*/ 0 h 277"/>
                  <a:gd name="T60" fmla="*/ 1 w 310"/>
                  <a:gd name="T61" fmla="*/ 0 h 277"/>
                  <a:gd name="T62" fmla="*/ 1 w 310"/>
                  <a:gd name="T63" fmla="*/ 0 h 277"/>
                  <a:gd name="T64" fmla="*/ 1 w 310"/>
                  <a:gd name="T65" fmla="*/ 0 h 277"/>
                  <a:gd name="T66" fmla="*/ 1 w 310"/>
                  <a:gd name="T67" fmla="*/ 0 h 27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10"/>
                  <a:gd name="T103" fmla="*/ 0 h 277"/>
                  <a:gd name="T104" fmla="*/ 310 w 310"/>
                  <a:gd name="T105" fmla="*/ 277 h 27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10" h="277">
                    <a:moveTo>
                      <a:pt x="233" y="104"/>
                    </a:moveTo>
                    <a:lnTo>
                      <a:pt x="227" y="69"/>
                    </a:lnTo>
                    <a:lnTo>
                      <a:pt x="216" y="41"/>
                    </a:lnTo>
                    <a:lnTo>
                      <a:pt x="194" y="17"/>
                    </a:lnTo>
                    <a:lnTo>
                      <a:pt x="168" y="3"/>
                    </a:lnTo>
                    <a:lnTo>
                      <a:pt x="138" y="0"/>
                    </a:lnTo>
                    <a:lnTo>
                      <a:pt x="108" y="0"/>
                    </a:lnTo>
                    <a:lnTo>
                      <a:pt x="74" y="13"/>
                    </a:lnTo>
                    <a:lnTo>
                      <a:pt x="49" y="37"/>
                    </a:lnTo>
                    <a:lnTo>
                      <a:pt x="26" y="73"/>
                    </a:lnTo>
                    <a:lnTo>
                      <a:pt x="10" y="112"/>
                    </a:lnTo>
                    <a:lnTo>
                      <a:pt x="0" y="149"/>
                    </a:lnTo>
                    <a:lnTo>
                      <a:pt x="0" y="190"/>
                    </a:lnTo>
                    <a:lnTo>
                      <a:pt x="7" y="223"/>
                    </a:lnTo>
                    <a:lnTo>
                      <a:pt x="26" y="247"/>
                    </a:lnTo>
                    <a:lnTo>
                      <a:pt x="49" y="264"/>
                    </a:lnTo>
                    <a:lnTo>
                      <a:pt x="74" y="275"/>
                    </a:lnTo>
                    <a:lnTo>
                      <a:pt x="108" y="277"/>
                    </a:lnTo>
                    <a:lnTo>
                      <a:pt x="138" y="271"/>
                    </a:lnTo>
                    <a:lnTo>
                      <a:pt x="160" y="262"/>
                    </a:lnTo>
                    <a:lnTo>
                      <a:pt x="186" y="238"/>
                    </a:lnTo>
                    <a:lnTo>
                      <a:pt x="205" y="212"/>
                    </a:lnTo>
                    <a:lnTo>
                      <a:pt x="216" y="190"/>
                    </a:lnTo>
                    <a:lnTo>
                      <a:pt x="247" y="213"/>
                    </a:lnTo>
                    <a:lnTo>
                      <a:pt x="289" y="229"/>
                    </a:lnTo>
                    <a:lnTo>
                      <a:pt x="303" y="227"/>
                    </a:lnTo>
                    <a:lnTo>
                      <a:pt x="310" y="216"/>
                    </a:lnTo>
                    <a:lnTo>
                      <a:pt x="310" y="202"/>
                    </a:lnTo>
                    <a:lnTo>
                      <a:pt x="294" y="190"/>
                    </a:lnTo>
                    <a:lnTo>
                      <a:pt x="264" y="182"/>
                    </a:lnTo>
                    <a:lnTo>
                      <a:pt x="235" y="167"/>
                    </a:lnTo>
                    <a:lnTo>
                      <a:pt x="227" y="157"/>
                    </a:lnTo>
                    <a:lnTo>
                      <a:pt x="231" y="125"/>
                    </a:lnTo>
                    <a:lnTo>
                      <a:pt x="233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1" name="Freeform 200"/>
            <p:cNvSpPr>
              <a:spLocks/>
            </p:cNvSpPr>
            <p:nvPr/>
          </p:nvSpPr>
          <p:spPr bwMode="auto">
            <a:xfrm>
              <a:off x="395" y="3604"/>
              <a:ext cx="171" cy="292"/>
            </a:xfrm>
            <a:custGeom>
              <a:avLst/>
              <a:gdLst>
                <a:gd name="T0" fmla="*/ 1 w 342"/>
                <a:gd name="T1" fmla="*/ 1 h 584"/>
                <a:gd name="T2" fmla="*/ 1 w 342"/>
                <a:gd name="T3" fmla="*/ 0 h 584"/>
                <a:gd name="T4" fmla="*/ 1 w 342"/>
                <a:gd name="T5" fmla="*/ 1 h 584"/>
                <a:gd name="T6" fmla="*/ 1 w 342"/>
                <a:gd name="T7" fmla="*/ 1 h 584"/>
                <a:gd name="T8" fmla="*/ 1 w 342"/>
                <a:gd name="T9" fmla="*/ 1 h 584"/>
                <a:gd name="T10" fmla="*/ 1 w 342"/>
                <a:gd name="T11" fmla="*/ 1 h 584"/>
                <a:gd name="T12" fmla="*/ 1 w 342"/>
                <a:gd name="T13" fmla="*/ 1 h 584"/>
                <a:gd name="T14" fmla="*/ 1 w 342"/>
                <a:gd name="T15" fmla="*/ 1 h 584"/>
                <a:gd name="T16" fmla="*/ 1 w 342"/>
                <a:gd name="T17" fmla="*/ 1 h 584"/>
                <a:gd name="T18" fmla="*/ 1 w 342"/>
                <a:gd name="T19" fmla="*/ 1 h 584"/>
                <a:gd name="T20" fmla="*/ 1 w 342"/>
                <a:gd name="T21" fmla="*/ 1 h 584"/>
                <a:gd name="T22" fmla="*/ 1 w 342"/>
                <a:gd name="T23" fmla="*/ 1 h 584"/>
                <a:gd name="T24" fmla="*/ 1 w 342"/>
                <a:gd name="T25" fmla="*/ 1 h 584"/>
                <a:gd name="T26" fmla="*/ 1 w 342"/>
                <a:gd name="T27" fmla="*/ 1 h 584"/>
                <a:gd name="T28" fmla="*/ 1 w 342"/>
                <a:gd name="T29" fmla="*/ 1 h 584"/>
                <a:gd name="T30" fmla="*/ 1 w 342"/>
                <a:gd name="T31" fmla="*/ 1 h 584"/>
                <a:gd name="T32" fmla="*/ 1 w 342"/>
                <a:gd name="T33" fmla="*/ 1 h 584"/>
                <a:gd name="T34" fmla="*/ 1 w 342"/>
                <a:gd name="T35" fmla="*/ 1 h 584"/>
                <a:gd name="T36" fmla="*/ 1 w 342"/>
                <a:gd name="T37" fmla="*/ 1 h 584"/>
                <a:gd name="T38" fmla="*/ 1 w 342"/>
                <a:gd name="T39" fmla="*/ 1 h 584"/>
                <a:gd name="T40" fmla="*/ 1 w 342"/>
                <a:gd name="T41" fmla="*/ 1 h 584"/>
                <a:gd name="T42" fmla="*/ 1 w 342"/>
                <a:gd name="T43" fmla="*/ 1 h 584"/>
                <a:gd name="T44" fmla="*/ 1 w 342"/>
                <a:gd name="T45" fmla="*/ 1 h 584"/>
                <a:gd name="T46" fmla="*/ 1 w 342"/>
                <a:gd name="T47" fmla="*/ 1 h 584"/>
                <a:gd name="T48" fmla="*/ 1 w 342"/>
                <a:gd name="T49" fmla="*/ 1 h 584"/>
                <a:gd name="T50" fmla="*/ 1 w 342"/>
                <a:gd name="T51" fmla="*/ 1 h 584"/>
                <a:gd name="T52" fmla="*/ 1 w 342"/>
                <a:gd name="T53" fmla="*/ 1 h 584"/>
                <a:gd name="T54" fmla="*/ 1 w 342"/>
                <a:gd name="T55" fmla="*/ 1 h 584"/>
                <a:gd name="T56" fmla="*/ 0 w 342"/>
                <a:gd name="T57" fmla="*/ 1 h 584"/>
                <a:gd name="T58" fmla="*/ 0 w 342"/>
                <a:gd name="T59" fmla="*/ 1 h 584"/>
                <a:gd name="T60" fmla="*/ 1 w 342"/>
                <a:gd name="T61" fmla="*/ 1 h 584"/>
                <a:gd name="T62" fmla="*/ 1 w 342"/>
                <a:gd name="T63" fmla="*/ 1 h 584"/>
                <a:gd name="T64" fmla="*/ 1 w 342"/>
                <a:gd name="T65" fmla="*/ 1 h 584"/>
                <a:gd name="T66" fmla="*/ 1 w 342"/>
                <a:gd name="T67" fmla="*/ 1 h 584"/>
                <a:gd name="T68" fmla="*/ 1 w 342"/>
                <a:gd name="T69" fmla="*/ 1 h 584"/>
                <a:gd name="T70" fmla="*/ 1 w 342"/>
                <a:gd name="T71" fmla="*/ 1 h 584"/>
                <a:gd name="T72" fmla="*/ 1 w 342"/>
                <a:gd name="T73" fmla="*/ 1 h 584"/>
                <a:gd name="T74" fmla="*/ 1 w 342"/>
                <a:gd name="T75" fmla="*/ 1 h 584"/>
                <a:gd name="T76" fmla="*/ 1 w 342"/>
                <a:gd name="T77" fmla="*/ 1 h 584"/>
                <a:gd name="T78" fmla="*/ 1 w 342"/>
                <a:gd name="T79" fmla="*/ 1 h 584"/>
                <a:gd name="T80" fmla="*/ 1 w 342"/>
                <a:gd name="T81" fmla="*/ 1 h 584"/>
                <a:gd name="T82" fmla="*/ 1 w 342"/>
                <a:gd name="T83" fmla="*/ 1 h 584"/>
                <a:gd name="T84" fmla="*/ 1 w 342"/>
                <a:gd name="T85" fmla="*/ 1 h 584"/>
                <a:gd name="T86" fmla="*/ 1 w 342"/>
                <a:gd name="T87" fmla="*/ 1 h 584"/>
                <a:gd name="T88" fmla="*/ 1 w 342"/>
                <a:gd name="T89" fmla="*/ 1 h 584"/>
                <a:gd name="T90" fmla="*/ 1 w 342"/>
                <a:gd name="T91" fmla="*/ 1 h 584"/>
                <a:gd name="T92" fmla="*/ 1 w 342"/>
                <a:gd name="T93" fmla="*/ 1 h 58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2"/>
                <a:gd name="T142" fmla="*/ 0 h 584"/>
                <a:gd name="T143" fmla="*/ 342 w 342"/>
                <a:gd name="T144" fmla="*/ 584 h 58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2" h="584">
                  <a:moveTo>
                    <a:pt x="119" y="12"/>
                  </a:moveTo>
                  <a:lnTo>
                    <a:pt x="148" y="0"/>
                  </a:lnTo>
                  <a:lnTo>
                    <a:pt x="179" y="4"/>
                  </a:lnTo>
                  <a:lnTo>
                    <a:pt x="196" y="27"/>
                  </a:lnTo>
                  <a:lnTo>
                    <a:pt x="214" y="75"/>
                  </a:lnTo>
                  <a:lnTo>
                    <a:pt x="258" y="158"/>
                  </a:lnTo>
                  <a:lnTo>
                    <a:pt x="313" y="222"/>
                  </a:lnTo>
                  <a:lnTo>
                    <a:pt x="341" y="265"/>
                  </a:lnTo>
                  <a:lnTo>
                    <a:pt x="342" y="289"/>
                  </a:lnTo>
                  <a:lnTo>
                    <a:pt x="329" y="315"/>
                  </a:lnTo>
                  <a:lnTo>
                    <a:pt x="310" y="326"/>
                  </a:lnTo>
                  <a:lnTo>
                    <a:pt x="252" y="357"/>
                  </a:lnTo>
                  <a:lnTo>
                    <a:pt x="246" y="363"/>
                  </a:lnTo>
                  <a:lnTo>
                    <a:pt x="192" y="388"/>
                  </a:lnTo>
                  <a:lnTo>
                    <a:pt x="113" y="402"/>
                  </a:lnTo>
                  <a:lnTo>
                    <a:pt x="64" y="403"/>
                  </a:lnTo>
                  <a:lnTo>
                    <a:pt x="58" y="416"/>
                  </a:lnTo>
                  <a:lnTo>
                    <a:pt x="58" y="444"/>
                  </a:lnTo>
                  <a:lnTo>
                    <a:pt x="60" y="450"/>
                  </a:lnTo>
                  <a:lnTo>
                    <a:pt x="87" y="500"/>
                  </a:lnTo>
                  <a:lnTo>
                    <a:pt x="128" y="530"/>
                  </a:lnTo>
                  <a:lnTo>
                    <a:pt x="142" y="551"/>
                  </a:lnTo>
                  <a:lnTo>
                    <a:pt x="128" y="569"/>
                  </a:lnTo>
                  <a:lnTo>
                    <a:pt x="122" y="573"/>
                  </a:lnTo>
                  <a:lnTo>
                    <a:pt x="82" y="584"/>
                  </a:lnTo>
                  <a:lnTo>
                    <a:pt x="58" y="559"/>
                  </a:lnTo>
                  <a:lnTo>
                    <a:pt x="36" y="503"/>
                  </a:lnTo>
                  <a:lnTo>
                    <a:pt x="19" y="453"/>
                  </a:lnTo>
                  <a:lnTo>
                    <a:pt x="0" y="403"/>
                  </a:lnTo>
                  <a:lnTo>
                    <a:pt x="0" y="381"/>
                  </a:lnTo>
                  <a:lnTo>
                    <a:pt x="8" y="368"/>
                  </a:lnTo>
                  <a:lnTo>
                    <a:pt x="27" y="356"/>
                  </a:lnTo>
                  <a:lnTo>
                    <a:pt x="57" y="357"/>
                  </a:lnTo>
                  <a:lnTo>
                    <a:pt x="96" y="365"/>
                  </a:lnTo>
                  <a:lnTo>
                    <a:pt x="144" y="357"/>
                  </a:lnTo>
                  <a:lnTo>
                    <a:pt x="190" y="338"/>
                  </a:lnTo>
                  <a:lnTo>
                    <a:pt x="225" y="310"/>
                  </a:lnTo>
                  <a:lnTo>
                    <a:pt x="252" y="276"/>
                  </a:lnTo>
                  <a:lnTo>
                    <a:pt x="257" y="258"/>
                  </a:lnTo>
                  <a:lnTo>
                    <a:pt x="252" y="239"/>
                  </a:lnTo>
                  <a:lnTo>
                    <a:pt x="213" y="201"/>
                  </a:lnTo>
                  <a:lnTo>
                    <a:pt x="173" y="166"/>
                  </a:lnTo>
                  <a:lnTo>
                    <a:pt x="141" y="129"/>
                  </a:lnTo>
                  <a:lnTo>
                    <a:pt x="117" y="85"/>
                  </a:lnTo>
                  <a:lnTo>
                    <a:pt x="108" y="45"/>
                  </a:lnTo>
                  <a:lnTo>
                    <a:pt x="117" y="21"/>
                  </a:lnTo>
                  <a:lnTo>
                    <a:pt x="119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Freeform 201"/>
            <p:cNvSpPr>
              <a:spLocks/>
            </p:cNvSpPr>
            <p:nvPr/>
          </p:nvSpPr>
          <p:spPr bwMode="auto">
            <a:xfrm>
              <a:off x="446" y="3613"/>
              <a:ext cx="114" cy="319"/>
            </a:xfrm>
            <a:custGeom>
              <a:avLst/>
              <a:gdLst>
                <a:gd name="T0" fmla="*/ 0 w 229"/>
                <a:gd name="T1" fmla="*/ 1 h 638"/>
                <a:gd name="T2" fmla="*/ 0 w 229"/>
                <a:gd name="T3" fmla="*/ 1 h 638"/>
                <a:gd name="T4" fmla="*/ 0 w 229"/>
                <a:gd name="T5" fmla="*/ 0 h 638"/>
                <a:gd name="T6" fmla="*/ 0 w 229"/>
                <a:gd name="T7" fmla="*/ 1 h 638"/>
                <a:gd name="T8" fmla="*/ 0 w 229"/>
                <a:gd name="T9" fmla="*/ 1 h 638"/>
                <a:gd name="T10" fmla="*/ 0 w 229"/>
                <a:gd name="T11" fmla="*/ 1 h 638"/>
                <a:gd name="T12" fmla="*/ 0 w 229"/>
                <a:gd name="T13" fmla="*/ 1 h 638"/>
                <a:gd name="T14" fmla="*/ 0 w 229"/>
                <a:gd name="T15" fmla="*/ 1 h 638"/>
                <a:gd name="T16" fmla="*/ 0 w 229"/>
                <a:gd name="T17" fmla="*/ 1 h 638"/>
                <a:gd name="T18" fmla="*/ 0 w 229"/>
                <a:gd name="T19" fmla="*/ 1 h 638"/>
                <a:gd name="T20" fmla="*/ 0 w 229"/>
                <a:gd name="T21" fmla="*/ 1 h 638"/>
                <a:gd name="T22" fmla="*/ 0 w 229"/>
                <a:gd name="T23" fmla="*/ 1 h 638"/>
                <a:gd name="T24" fmla="*/ 0 w 229"/>
                <a:gd name="T25" fmla="*/ 1 h 638"/>
                <a:gd name="T26" fmla="*/ 0 w 229"/>
                <a:gd name="T27" fmla="*/ 1 h 638"/>
                <a:gd name="T28" fmla="*/ 0 w 229"/>
                <a:gd name="T29" fmla="*/ 1 h 638"/>
                <a:gd name="T30" fmla="*/ 0 w 229"/>
                <a:gd name="T31" fmla="*/ 1 h 638"/>
                <a:gd name="T32" fmla="*/ 0 w 229"/>
                <a:gd name="T33" fmla="*/ 1 h 638"/>
                <a:gd name="T34" fmla="*/ 0 w 229"/>
                <a:gd name="T35" fmla="*/ 1 h 638"/>
                <a:gd name="T36" fmla="*/ 0 w 229"/>
                <a:gd name="T37" fmla="*/ 1 h 638"/>
                <a:gd name="T38" fmla="*/ 0 w 229"/>
                <a:gd name="T39" fmla="*/ 1 h 638"/>
                <a:gd name="T40" fmla="*/ 0 w 229"/>
                <a:gd name="T41" fmla="*/ 1 h 638"/>
                <a:gd name="T42" fmla="*/ 0 w 229"/>
                <a:gd name="T43" fmla="*/ 1 h 638"/>
                <a:gd name="T44" fmla="*/ 0 w 229"/>
                <a:gd name="T45" fmla="*/ 1 h 638"/>
                <a:gd name="T46" fmla="*/ 0 w 229"/>
                <a:gd name="T47" fmla="*/ 1 h 638"/>
                <a:gd name="T48" fmla="*/ 0 w 229"/>
                <a:gd name="T49" fmla="*/ 1 h 638"/>
                <a:gd name="T50" fmla="*/ 0 w 229"/>
                <a:gd name="T51" fmla="*/ 1 h 638"/>
                <a:gd name="T52" fmla="*/ 0 w 229"/>
                <a:gd name="T53" fmla="*/ 1 h 638"/>
                <a:gd name="T54" fmla="*/ 0 w 229"/>
                <a:gd name="T55" fmla="*/ 1 h 638"/>
                <a:gd name="T56" fmla="*/ 0 w 229"/>
                <a:gd name="T57" fmla="*/ 1 h 638"/>
                <a:gd name="T58" fmla="*/ 0 w 229"/>
                <a:gd name="T59" fmla="*/ 1 h 638"/>
                <a:gd name="T60" fmla="*/ 0 w 229"/>
                <a:gd name="T61" fmla="*/ 1 h 638"/>
                <a:gd name="T62" fmla="*/ 0 w 229"/>
                <a:gd name="T63" fmla="*/ 1 h 638"/>
                <a:gd name="T64" fmla="*/ 0 w 229"/>
                <a:gd name="T65" fmla="*/ 1 h 638"/>
                <a:gd name="T66" fmla="*/ 0 w 229"/>
                <a:gd name="T67" fmla="*/ 1 h 638"/>
                <a:gd name="T68" fmla="*/ 0 w 229"/>
                <a:gd name="T69" fmla="*/ 1 h 638"/>
                <a:gd name="T70" fmla="*/ 0 w 229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9"/>
                <a:gd name="T109" fmla="*/ 0 h 638"/>
                <a:gd name="T110" fmla="*/ 229 w 229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9" h="638">
                  <a:moveTo>
                    <a:pt x="92" y="48"/>
                  </a:moveTo>
                  <a:lnTo>
                    <a:pt x="111" y="22"/>
                  </a:lnTo>
                  <a:lnTo>
                    <a:pt x="140" y="0"/>
                  </a:lnTo>
                  <a:lnTo>
                    <a:pt x="164" y="2"/>
                  </a:lnTo>
                  <a:lnTo>
                    <a:pt x="175" y="17"/>
                  </a:lnTo>
                  <a:lnTo>
                    <a:pt x="178" y="42"/>
                  </a:lnTo>
                  <a:lnTo>
                    <a:pt x="178" y="95"/>
                  </a:lnTo>
                  <a:lnTo>
                    <a:pt x="166" y="173"/>
                  </a:lnTo>
                  <a:lnTo>
                    <a:pt x="140" y="245"/>
                  </a:lnTo>
                  <a:lnTo>
                    <a:pt x="123" y="312"/>
                  </a:lnTo>
                  <a:lnTo>
                    <a:pt x="111" y="387"/>
                  </a:lnTo>
                  <a:lnTo>
                    <a:pt x="101" y="456"/>
                  </a:lnTo>
                  <a:lnTo>
                    <a:pt x="94" y="538"/>
                  </a:lnTo>
                  <a:lnTo>
                    <a:pt x="101" y="569"/>
                  </a:lnTo>
                  <a:lnTo>
                    <a:pt x="128" y="580"/>
                  </a:lnTo>
                  <a:lnTo>
                    <a:pt x="207" y="585"/>
                  </a:lnTo>
                  <a:lnTo>
                    <a:pt x="226" y="590"/>
                  </a:lnTo>
                  <a:lnTo>
                    <a:pt x="229" y="603"/>
                  </a:lnTo>
                  <a:lnTo>
                    <a:pt x="192" y="630"/>
                  </a:lnTo>
                  <a:lnTo>
                    <a:pt x="151" y="638"/>
                  </a:lnTo>
                  <a:lnTo>
                    <a:pt x="122" y="625"/>
                  </a:lnTo>
                  <a:lnTo>
                    <a:pt x="69" y="608"/>
                  </a:lnTo>
                  <a:lnTo>
                    <a:pt x="36" y="607"/>
                  </a:lnTo>
                  <a:lnTo>
                    <a:pt x="10" y="605"/>
                  </a:lnTo>
                  <a:lnTo>
                    <a:pt x="0" y="586"/>
                  </a:lnTo>
                  <a:lnTo>
                    <a:pt x="8" y="564"/>
                  </a:lnTo>
                  <a:lnTo>
                    <a:pt x="25" y="540"/>
                  </a:lnTo>
                  <a:lnTo>
                    <a:pt x="55" y="504"/>
                  </a:lnTo>
                  <a:lnTo>
                    <a:pt x="71" y="454"/>
                  </a:lnTo>
                  <a:lnTo>
                    <a:pt x="67" y="389"/>
                  </a:lnTo>
                  <a:lnTo>
                    <a:pt x="73" y="335"/>
                  </a:lnTo>
                  <a:lnTo>
                    <a:pt x="80" y="264"/>
                  </a:lnTo>
                  <a:lnTo>
                    <a:pt x="92" y="203"/>
                  </a:lnTo>
                  <a:lnTo>
                    <a:pt x="95" y="130"/>
                  </a:lnTo>
                  <a:lnTo>
                    <a:pt x="94" y="76"/>
                  </a:lnTo>
                  <a:lnTo>
                    <a:pt x="9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300"/>
          <p:cNvGrpSpPr>
            <a:grpSpLocks/>
          </p:cNvGrpSpPr>
          <p:nvPr/>
        </p:nvGrpSpPr>
        <p:grpSpPr bwMode="auto">
          <a:xfrm>
            <a:off x="3581400" y="1066800"/>
            <a:ext cx="5194300" cy="703263"/>
            <a:chOff x="1824" y="1584"/>
            <a:chExt cx="3272" cy="443"/>
          </a:xfrm>
        </p:grpSpPr>
        <p:sp>
          <p:nvSpPr>
            <p:cNvPr id="15464" name="Rectangle 301"/>
            <p:cNvSpPr>
              <a:spLocks noChangeArrowheads="1"/>
            </p:cNvSpPr>
            <p:nvPr/>
          </p:nvSpPr>
          <p:spPr bwMode="auto">
            <a:xfrm>
              <a:off x="2112" y="1872"/>
              <a:ext cx="29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cs typeface="Consolas"/>
                  <a:sym typeface="Wingdings" pitchFamily="2" charset="2"/>
                </a:rPr>
                <a:t>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Rb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</a:t>
              </a:r>
              <a:endParaRPr lang="en-US" sz="1600" dirty="0">
                <a:latin typeface="Consolas"/>
                <a:cs typeface="Consolas"/>
              </a:endParaRPr>
            </a:p>
          </p:txBody>
        </p:sp>
        <p:grpSp>
          <p:nvGrpSpPr>
            <p:cNvPr id="16" name="Group 302"/>
            <p:cNvGrpSpPr>
              <a:grpSpLocks/>
            </p:cNvGrpSpPr>
            <p:nvPr/>
          </p:nvGrpSpPr>
          <p:grpSpPr bwMode="auto">
            <a:xfrm>
              <a:off x="1872" y="1588"/>
              <a:ext cx="3072" cy="233"/>
              <a:chOff x="1152" y="2692"/>
              <a:chExt cx="3072" cy="233"/>
            </a:xfrm>
          </p:grpSpPr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1152" y="2692"/>
                <a:ext cx="576" cy="233"/>
                <a:chOff x="2400" y="772"/>
                <a:chExt cx="576" cy="233"/>
              </a:xfrm>
            </p:grpSpPr>
            <p:sp>
              <p:nvSpPr>
                <p:cNvPr id="15513" name="Rectangle 304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8" name="Group 305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15515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6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7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8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9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9" name="Group 311"/>
              <p:cNvGrpSpPr>
                <a:grpSpLocks/>
              </p:cNvGrpSpPr>
              <p:nvPr/>
            </p:nvGrpSpPr>
            <p:grpSpPr bwMode="auto">
              <a:xfrm>
                <a:off x="1728" y="2692"/>
                <a:ext cx="480" cy="233"/>
                <a:chOff x="2448" y="532"/>
                <a:chExt cx="480" cy="233"/>
              </a:xfrm>
            </p:grpSpPr>
            <p:sp>
              <p:nvSpPr>
                <p:cNvPr id="15507" name="Rectangle 312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0" name="Group 313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9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0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1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2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1" name="Group 318"/>
              <p:cNvGrpSpPr>
                <a:grpSpLocks/>
              </p:cNvGrpSpPr>
              <p:nvPr/>
            </p:nvGrpSpPr>
            <p:grpSpPr bwMode="auto">
              <a:xfrm>
                <a:off x="2208" y="2692"/>
                <a:ext cx="480" cy="233"/>
                <a:chOff x="2448" y="532"/>
                <a:chExt cx="480" cy="233"/>
              </a:xfrm>
            </p:grpSpPr>
            <p:sp>
              <p:nvSpPr>
                <p:cNvPr id="15501" name="Rectangle 319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2" name="Group 320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3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4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5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6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3" name="Group 325"/>
              <p:cNvGrpSpPr>
                <a:grpSpLocks/>
              </p:cNvGrpSpPr>
              <p:nvPr/>
            </p:nvGrpSpPr>
            <p:grpSpPr bwMode="auto">
              <a:xfrm>
                <a:off x="2688" y="2692"/>
                <a:ext cx="480" cy="233"/>
                <a:chOff x="2448" y="532"/>
                <a:chExt cx="480" cy="233"/>
              </a:xfrm>
            </p:grpSpPr>
            <p:sp>
              <p:nvSpPr>
                <p:cNvPr id="15495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4" name="Group 327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497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8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9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0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5" name="Group 332"/>
              <p:cNvGrpSpPr>
                <a:grpSpLocks/>
              </p:cNvGrpSpPr>
              <p:nvPr/>
            </p:nvGrpSpPr>
            <p:grpSpPr bwMode="auto">
              <a:xfrm>
                <a:off x="3168" y="2692"/>
                <a:ext cx="1056" cy="233"/>
                <a:chOff x="3168" y="1684"/>
                <a:chExt cx="1056" cy="233"/>
              </a:xfrm>
            </p:grpSpPr>
            <p:sp>
              <p:nvSpPr>
                <p:cNvPr id="15482" name="Rectangle 333"/>
                <p:cNvSpPr>
                  <a:spLocks noChangeArrowheads="1"/>
                </p:cNvSpPr>
                <p:nvPr/>
              </p:nvSpPr>
              <p:spPr bwMode="auto">
                <a:xfrm>
                  <a:off x="3168" y="1684"/>
                  <a:ext cx="1056" cy="233"/>
                </a:xfrm>
                <a:prstGeom prst="rect">
                  <a:avLst/>
                </a:prstGeom>
                <a:solidFill>
                  <a:srgbClr val="FFFF99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6" name="Group 334"/>
                <p:cNvGrpSpPr>
                  <a:grpSpLocks/>
                </p:cNvGrpSpPr>
                <p:nvPr/>
              </p:nvGrpSpPr>
              <p:grpSpPr bwMode="auto">
                <a:xfrm>
                  <a:off x="3264" y="1824"/>
                  <a:ext cx="384" cy="48"/>
                  <a:chOff x="2496" y="816"/>
                  <a:chExt cx="384" cy="144"/>
                </a:xfrm>
              </p:grpSpPr>
              <p:sp>
                <p:nvSpPr>
                  <p:cNvPr id="15490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1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2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3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4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5484" name="Line 340"/>
                <p:cNvSpPr>
                  <a:spLocks noChangeShapeType="1"/>
                </p:cNvSpPr>
                <p:nvPr/>
              </p:nvSpPr>
              <p:spPr bwMode="auto">
                <a:xfrm>
                  <a:off x="364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5" name="Line 3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6" name="Line 342"/>
                <p:cNvSpPr>
                  <a:spLocks noChangeShapeType="1"/>
                </p:cNvSpPr>
                <p:nvPr/>
              </p:nvSpPr>
              <p:spPr bwMode="auto">
                <a:xfrm>
                  <a:off x="3840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7" name="Line 343"/>
                <p:cNvSpPr>
                  <a:spLocks noChangeShapeType="1"/>
                </p:cNvSpPr>
                <p:nvPr/>
              </p:nvSpPr>
              <p:spPr bwMode="auto">
                <a:xfrm>
                  <a:off x="3936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8" name="Line 344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9" name="Line 345"/>
                <p:cNvSpPr>
                  <a:spLocks noChangeShapeType="1"/>
                </p:cNvSpPr>
                <p:nvPr/>
              </p:nvSpPr>
              <p:spPr bwMode="auto">
                <a:xfrm>
                  <a:off x="412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5466" name="Text Box 346"/>
            <p:cNvSpPr txBox="1">
              <a:spLocks noChangeArrowheads="1"/>
            </p:cNvSpPr>
            <p:nvPr/>
          </p:nvSpPr>
          <p:spPr bwMode="auto">
            <a:xfrm>
              <a:off x="3072" y="1584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5467" name="Text Box 347"/>
            <p:cNvSpPr txBox="1">
              <a:spLocks noChangeArrowheads="1"/>
            </p:cNvSpPr>
            <p:nvPr/>
          </p:nvSpPr>
          <p:spPr bwMode="auto">
            <a:xfrm>
              <a:off x="2544" y="1584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sp>
          <p:nvSpPr>
            <p:cNvPr id="15468" name="Text Box 348"/>
            <p:cNvSpPr txBox="1">
              <a:spLocks noChangeArrowheads="1"/>
            </p:cNvSpPr>
            <p:nvPr/>
          </p:nvSpPr>
          <p:spPr bwMode="auto">
            <a:xfrm>
              <a:off x="3552" y="1584"/>
              <a:ext cx="272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Rb</a:t>
              </a:r>
            </a:p>
          </p:txBody>
        </p:sp>
        <p:sp>
          <p:nvSpPr>
            <p:cNvPr id="15469" name="Text Box 349"/>
            <p:cNvSpPr txBox="1">
              <a:spLocks noChangeArrowheads="1"/>
            </p:cNvSpPr>
            <p:nvPr/>
          </p:nvSpPr>
          <p:spPr bwMode="auto">
            <a:xfrm>
              <a:off x="4128" y="1584"/>
              <a:ext cx="6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(UNUSED)</a:t>
              </a:r>
            </a:p>
          </p:txBody>
        </p:sp>
        <p:sp>
          <p:nvSpPr>
            <p:cNvPr id="15470" name="Text Box 350"/>
            <p:cNvSpPr txBox="1">
              <a:spLocks noChangeArrowheads="1"/>
            </p:cNvSpPr>
            <p:nvPr/>
          </p:nvSpPr>
          <p:spPr bwMode="auto">
            <a:xfrm>
              <a:off x="1919" y="1632"/>
              <a:ext cx="1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0</a:t>
              </a:r>
            </a:p>
          </p:txBody>
        </p:sp>
        <p:sp>
          <p:nvSpPr>
            <p:cNvPr id="15471" name="Text Box 351"/>
            <p:cNvSpPr txBox="1">
              <a:spLocks noChangeArrowheads="1"/>
            </p:cNvSpPr>
            <p:nvPr/>
          </p:nvSpPr>
          <p:spPr bwMode="auto">
            <a:xfrm>
              <a:off x="1824" y="1632"/>
              <a:ext cx="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1</a:t>
              </a:r>
            </a:p>
          </p:txBody>
        </p:sp>
        <p:sp>
          <p:nvSpPr>
            <p:cNvPr id="15472" name="Text Box 352"/>
            <p:cNvSpPr txBox="1">
              <a:spLocks noChangeArrowheads="1"/>
            </p:cNvSpPr>
            <p:nvPr/>
          </p:nvSpPr>
          <p:spPr bwMode="auto">
            <a:xfrm>
              <a:off x="2096" y="1632"/>
              <a:ext cx="20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X</a:t>
              </a:r>
            </a:p>
          </p:txBody>
        </p:sp>
        <p:grpSp>
          <p:nvGrpSpPr>
            <p:cNvPr id="27" name="Group 353"/>
            <p:cNvGrpSpPr>
              <a:grpSpLocks/>
            </p:cNvGrpSpPr>
            <p:nvPr/>
          </p:nvGrpSpPr>
          <p:grpSpPr bwMode="auto">
            <a:xfrm>
              <a:off x="2016" y="1632"/>
              <a:ext cx="485" cy="194"/>
              <a:chOff x="576" y="1392"/>
              <a:chExt cx="485" cy="194"/>
            </a:xfrm>
          </p:grpSpPr>
          <p:sp>
            <p:nvSpPr>
              <p:cNvPr id="15474" name="Text Box 354"/>
              <p:cNvSpPr txBox="1">
                <a:spLocks noChangeArrowheads="1"/>
              </p:cNvSpPr>
              <p:nvPr/>
            </p:nvSpPr>
            <p:spPr bwMode="auto">
              <a:xfrm>
                <a:off x="576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5" name="Text Box 355"/>
              <p:cNvSpPr txBox="1">
                <a:spLocks noChangeArrowheads="1"/>
              </p:cNvSpPr>
              <p:nvPr/>
            </p:nvSpPr>
            <p:spPr bwMode="auto">
              <a:xfrm>
                <a:off x="856" y="1392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6" name="Text Box 356"/>
              <p:cNvSpPr txBox="1">
                <a:spLocks noChangeArrowheads="1"/>
              </p:cNvSpPr>
              <p:nvPr/>
            </p:nvSpPr>
            <p:spPr bwMode="auto">
              <a:xfrm>
                <a:off x="768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grpSp>
        <p:nvGrpSpPr>
          <p:cNvPr id="28" name="Group 199"/>
          <p:cNvGrpSpPr/>
          <p:nvPr/>
        </p:nvGrpSpPr>
        <p:grpSpPr>
          <a:xfrm>
            <a:off x="3900488" y="3130550"/>
            <a:ext cx="3473450" cy="3303588"/>
            <a:chOff x="3900488" y="3130550"/>
            <a:chExt cx="3473450" cy="3303588"/>
          </a:xfrm>
        </p:grpSpPr>
        <p:sp>
          <p:nvSpPr>
            <p:cNvPr id="15418" name="Freeform 73"/>
            <p:cNvSpPr>
              <a:spLocks/>
            </p:cNvSpPr>
            <p:nvPr/>
          </p:nvSpPr>
          <p:spPr bwMode="auto">
            <a:xfrm>
              <a:off x="6149975" y="3132138"/>
              <a:ext cx="69850" cy="50800"/>
            </a:xfrm>
            <a:custGeom>
              <a:avLst/>
              <a:gdLst>
                <a:gd name="T0" fmla="*/ 0 w 44"/>
                <a:gd name="T1" fmla="*/ 2147483647 h 32"/>
                <a:gd name="T2" fmla="*/ 2147483647 w 44"/>
                <a:gd name="T3" fmla="*/ 0 h 32"/>
                <a:gd name="T4" fmla="*/ 2147483647 w 44"/>
                <a:gd name="T5" fmla="*/ 2147483647 h 32"/>
                <a:gd name="T6" fmla="*/ 2147483647 w 44"/>
                <a:gd name="T7" fmla="*/ 2147483647 h 32"/>
                <a:gd name="T8" fmla="*/ 0 w 44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6" name="Freeform 178"/>
            <p:cNvSpPr>
              <a:spLocks/>
            </p:cNvSpPr>
            <p:nvPr/>
          </p:nvSpPr>
          <p:spPr bwMode="auto">
            <a:xfrm rot="5400000">
              <a:off x="6158706" y="3120232"/>
              <a:ext cx="55563" cy="76200"/>
            </a:xfrm>
            <a:custGeom>
              <a:avLst/>
              <a:gdLst>
                <a:gd name="T0" fmla="*/ 2147483647 w 35"/>
                <a:gd name="T1" fmla="*/ 2147483647 h 48"/>
                <a:gd name="T2" fmla="*/ 0 w 35"/>
                <a:gd name="T3" fmla="*/ 0 h 48"/>
                <a:gd name="T4" fmla="*/ 2147483647 w 35"/>
                <a:gd name="T5" fmla="*/ 2147483647 h 48"/>
                <a:gd name="T6" fmla="*/ 2147483647 w 35"/>
                <a:gd name="T7" fmla="*/ 0 h 48"/>
                <a:gd name="T8" fmla="*/ 2147483647 w 3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19" y="48"/>
                  </a:moveTo>
                  <a:lnTo>
                    <a:pt x="0" y="0"/>
                  </a:lnTo>
                  <a:lnTo>
                    <a:pt x="19" y="24"/>
                  </a:lnTo>
                  <a:lnTo>
                    <a:pt x="35" y="0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194"/>
            <p:cNvGrpSpPr/>
            <p:nvPr/>
          </p:nvGrpSpPr>
          <p:grpSpPr>
            <a:xfrm>
              <a:off x="3900488" y="3157538"/>
              <a:ext cx="3473450" cy="3276600"/>
              <a:chOff x="3900488" y="3157538"/>
              <a:chExt cx="3473450" cy="3276600"/>
            </a:xfrm>
          </p:grpSpPr>
          <p:sp>
            <p:nvSpPr>
              <p:cNvPr id="15362" name="Line 4"/>
              <p:cNvSpPr>
                <a:spLocks noChangeShapeType="1"/>
              </p:cNvSpPr>
              <p:nvPr/>
            </p:nvSpPr>
            <p:spPr bwMode="auto">
              <a:xfrm>
                <a:off x="6029325" y="6432550"/>
                <a:ext cx="1588" cy="158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16"/>
              <p:cNvSpPr>
                <a:spLocks noChangeShapeType="1"/>
              </p:cNvSpPr>
              <p:nvPr/>
            </p:nvSpPr>
            <p:spPr bwMode="auto">
              <a:xfrm>
                <a:off x="4432300" y="3328988"/>
                <a:ext cx="57150" cy="2540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17"/>
              <p:cNvSpPr>
                <a:spLocks noChangeShapeType="1"/>
              </p:cNvSpPr>
              <p:nvPr/>
            </p:nvSpPr>
            <p:spPr bwMode="auto">
              <a:xfrm flipH="1">
                <a:off x="4432300" y="3354388"/>
                <a:ext cx="57150" cy="3175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Freeform 22"/>
              <p:cNvSpPr>
                <a:spLocks/>
              </p:cNvSpPr>
              <p:nvPr/>
            </p:nvSpPr>
            <p:spPr bwMode="auto">
              <a:xfrm>
                <a:off x="4976813" y="6103938"/>
                <a:ext cx="50800" cy="74612"/>
              </a:xfrm>
              <a:custGeom>
                <a:avLst/>
                <a:gdLst>
                  <a:gd name="T0" fmla="*/ 2147483647 w 32"/>
                  <a:gd name="T1" fmla="*/ 2147483647 h 47"/>
                  <a:gd name="T2" fmla="*/ 0 w 32"/>
                  <a:gd name="T3" fmla="*/ 0 h 47"/>
                  <a:gd name="T4" fmla="*/ 2147483647 w 32"/>
                  <a:gd name="T5" fmla="*/ 2147483647 h 47"/>
                  <a:gd name="T6" fmla="*/ 2147483647 w 32"/>
                  <a:gd name="T7" fmla="*/ 0 h 47"/>
                  <a:gd name="T8" fmla="*/ 2147483647 w 32"/>
                  <a:gd name="T9" fmla="*/ 21474836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3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Line 23"/>
              <p:cNvSpPr>
                <a:spLocks noChangeShapeType="1"/>
              </p:cNvSpPr>
              <p:nvPr/>
            </p:nvSpPr>
            <p:spPr bwMode="auto">
              <a:xfrm>
                <a:off x="5002213" y="5105400"/>
                <a:ext cx="1587" cy="103505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59"/>
              <p:cNvSpPr>
                <a:spLocks/>
              </p:cNvSpPr>
              <p:nvPr/>
            </p:nvSpPr>
            <p:spPr bwMode="auto">
              <a:xfrm>
                <a:off x="5603875" y="4621213"/>
                <a:ext cx="50800" cy="76200"/>
              </a:xfrm>
              <a:custGeom>
                <a:avLst/>
                <a:gdLst>
                  <a:gd name="T0" fmla="*/ 2147483647 w 32"/>
                  <a:gd name="T1" fmla="*/ 2147483647 h 48"/>
                  <a:gd name="T2" fmla="*/ 0 w 32"/>
                  <a:gd name="T3" fmla="*/ 0 h 48"/>
                  <a:gd name="T4" fmla="*/ 2147483647 w 32"/>
                  <a:gd name="T5" fmla="*/ 2147483647 h 48"/>
                  <a:gd name="T6" fmla="*/ 2147483647 w 32"/>
                  <a:gd name="T7" fmla="*/ 0 h 48"/>
                  <a:gd name="T8" fmla="*/ 2147483647 w 32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Line 60"/>
              <p:cNvSpPr>
                <a:spLocks noChangeShapeType="1"/>
              </p:cNvSpPr>
              <p:nvPr/>
            </p:nvSpPr>
            <p:spPr bwMode="auto">
              <a:xfrm>
                <a:off x="5629275" y="3411538"/>
                <a:ext cx="1588" cy="1247775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61"/>
              <p:cNvSpPr>
                <a:spLocks/>
              </p:cNvSpPr>
              <p:nvPr/>
            </p:nvSpPr>
            <p:spPr bwMode="auto">
              <a:xfrm>
                <a:off x="4203700" y="4665663"/>
                <a:ext cx="1597025" cy="455612"/>
              </a:xfrm>
              <a:custGeom>
                <a:avLst/>
                <a:gdLst>
                  <a:gd name="T0" fmla="*/ 0 w 1006"/>
                  <a:gd name="T1" fmla="*/ 0 h 287"/>
                  <a:gd name="T2" fmla="*/ 2147483647 w 1006"/>
                  <a:gd name="T3" fmla="*/ 0 h 287"/>
                  <a:gd name="T4" fmla="*/ 2147483647 w 1006"/>
                  <a:gd name="T5" fmla="*/ 2147483647 h 287"/>
                  <a:gd name="T6" fmla="*/ 2147483647 w 1006"/>
                  <a:gd name="T7" fmla="*/ 0 h 287"/>
                  <a:gd name="T8" fmla="*/ 2147483647 w 1006"/>
                  <a:gd name="T9" fmla="*/ 0 h 287"/>
                  <a:gd name="T10" fmla="*/ 2147483647 w 1006"/>
                  <a:gd name="T11" fmla="*/ 2147483647 h 287"/>
                  <a:gd name="T12" fmla="*/ 2147483647 w 1006"/>
                  <a:gd name="T13" fmla="*/ 214748364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2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5" y="287"/>
                    </a:lnTo>
                    <a:lnTo>
                      <a:pt x="252" y="2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62"/>
              <p:cNvSpPr>
                <a:spLocks/>
              </p:cNvSpPr>
              <p:nvPr/>
            </p:nvSpPr>
            <p:spPr bwMode="auto">
              <a:xfrm>
                <a:off x="4210050" y="4672013"/>
                <a:ext cx="1597025" cy="455612"/>
              </a:xfrm>
              <a:custGeom>
                <a:avLst/>
                <a:gdLst>
                  <a:gd name="T0" fmla="*/ 0 w 1006"/>
                  <a:gd name="T1" fmla="*/ 0 h 287"/>
                  <a:gd name="T2" fmla="*/ 2147483647 w 1006"/>
                  <a:gd name="T3" fmla="*/ 0 h 287"/>
                  <a:gd name="T4" fmla="*/ 2147483647 w 1006"/>
                  <a:gd name="T5" fmla="*/ 2147483647 h 287"/>
                  <a:gd name="T6" fmla="*/ 2147483647 w 1006"/>
                  <a:gd name="T7" fmla="*/ 0 h 287"/>
                  <a:gd name="T8" fmla="*/ 2147483647 w 1006"/>
                  <a:gd name="T9" fmla="*/ 0 h 287"/>
                  <a:gd name="T10" fmla="*/ 2147483647 w 1006"/>
                  <a:gd name="T11" fmla="*/ 2147483647 h 287"/>
                  <a:gd name="T12" fmla="*/ 2147483647 w 1006"/>
                  <a:gd name="T13" fmla="*/ 214748364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2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5" y="287"/>
                    </a:lnTo>
                    <a:lnTo>
                      <a:pt x="252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Rectangle 63"/>
              <p:cNvSpPr>
                <a:spLocks noChangeArrowheads="1"/>
              </p:cNvSpPr>
              <p:nvPr/>
            </p:nvSpPr>
            <p:spPr bwMode="auto">
              <a:xfrm>
                <a:off x="4824413" y="4797425"/>
                <a:ext cx="312737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200" b="1">
                    <a:solidFill>
                      <a:srgbClr val="FF0000"/>
                    </a:solidFill>
                    <a:latin typeface="Helvetica" pitchFamily="-84" charset="0"/>
                  </a:rPr>
                  <a:t>ALU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0" name="Rectangle 64"/>
              <p:cNvSpPr>
                <a:spLocks noChangeArrowheads="1"/>
              </p:cNvSpPr>
              <p:nvPr/>
            </p:nvSpPr>
            <p:spPr bwMode="auto">
              <a:xfrm>
                <a:off x="4502150" y="4716463"/>
                <a:ext cx="58738" cy="106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FF0000"/>
                    </a:solidFill>
                    <a:latin typeface="Helvetica" pitchFamily="-84" charset="0"/>
                  </a:rPr>
                  <a:t>A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1" name="Rectangle 65"/>
              <p:cNvSpPr>
                <a:spLocks noChangeArrowheads="1"/>
              </p:cNvSpPr>
              <p:nvPr/>
            </p:nvSpPr>
            <p:spPr bwMode="auto">
              <a:xfrm>
                <a:off x="5472113" y="4716463"/>
                <a:ext cx="58737" cy="106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FF0000"/>
                    </a:solidFill>
                    <a:latin typeface="Helvetica" pitchFamily="-84" charset="0"/>
                  </a:rPr>
                  <a:t>B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14" name="Line 69"/>
              <p:cNvSpPr>
                <a:spLocks noChangeShapeType="1"/>
              </p:cNvSpPr>
              <p:nvPr/>
            </p:nvSpPr>
            <p:spPr bwMode="auto">
              <a:xfrm>
                <a:off x="6181725" y="3157538"/>
                <a:ext cx="1190625" cy="1587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Line 70"/>
              <p:cNvSpPr>
                <a:spLocks noChangeShapeType="1"/>
              </p:cNvSpPr>
              <p:nvPr/>
            </p:nvSpPr>
            <p:spPr bwMode="auto">
              <a:xfrm>
                <a:off x="7372350" y="3157538"/>
                <a:ext cx="1588" cy="3211512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Line 71"/>
              <p:cNvSpPr>
                <a:spLocks noChangeShapeType="1"/>
              </p:cNvSpPr>
              <p:nvPr/>
            </p:nvSpPr>
            <p:spPr bwMode="auto">
              <a:xfrm flipH="1">
                <a:off x="5002213" y="6369050"/>
                <a:ext cx="2370137" cy="635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Line 72"/>
              <p:cNvSpPr>
                <a:spLocks noChangeShapeType="1"/>
              </p:cNvSpPr>
              <p:nvPr/>
            </p:nvSpPr>
            <p:spPr bwMode="auto">
              <a:xfrm flipH="1" flipV="1">
                <a:off x="5002213" y="6103938"/>
                <a:ext cx="0" cy="271462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78"/>
              <p:cNvSpPr>
                <a:spLocks/>
              </p:cNvSpPr>
              <p:nvPr/>
            </p:nvSpPr>
            <p:spPr bwMode="auto">
              <a:xfrm>
                <a:off x="4330700" y="4892675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2" name="Line 79"/>
              <p:cNvSpPr>
                <a:spLocks noChangeShapeType="1"/>
              </p:cNvSpPr>
              <p:nvPr/>
            </p:nvSpPr>
            <p:spPr bwMode="auto">
              <a:xfrm flipH="1">
                <a:off x="4267200" y="4924425"/>
                <a:ext cx="165100" cy="1588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3" name="Rectangle 80"/>
              <p:cNvSpPr>
                <a:spLocks noChangeArrowheads="1"/>
              </p:cNvSpPr>
              <p:nvPr/>
            </p:nvSpPr>
            <p:spPr bwMode="auto">
              <a:xfrm>
                <a:off x="3900488" y="4886325"/>
                <a:ext cx="292100" cy="106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FF0000"/>
                    </a:solidFill>
                    <a:latin typeface="Helvetica" pitchFamily="-84" charset="0"/>
                  </a:rPr>
                  <a:t>ALUFN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34" name="Freeform 93"/>
              <p:cNvSpPr>
                <a:spLocks/>
              </p:cNvSpPr>
              <p:nvPr/>
            </p:nvSpPr>
            <p:spPr bwMode="auto">
              <a:xfrm>
                <a:off x="4578350" y="4595813"/>
                <a:ext cx="50800" cy="76200"/>
              </a:xfrm>
              <a:custGeom>
                <a:avLst/>
                <a:gdLst>
                  <a:gd name="T0" fmla="*/ 2147483647 w 32"/>
                  <a:gd name="T1" fmla="*/ 2147483647 h 48"/>
                  <a:gd name="T2" fmla="*/ 0 w 32"/>
                  <a:gd name="T3" fmla="*/ 0 h 48"/>
                  <a:gd name="T4" fmla="*/ 2147483647 w 32"/>
                  <a:gd name="T5" fmla="*/ 2147483647 h 48"/>
                  <a:gd name="T6" fmla="*/ 2147483647 w 32"/>
                  <a:gd name="T7" fmla="*/ 0 h 48"/>
                  <a:gd name="T8" fmla="*/ 2147483647 w 32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5" name="Line 94"/>
              <p:cNvSpPr>
                <a:spLocks noChangeShapeType="1"/>
              </p:cNvSpPr>
              <p:nvPr/>
            </p:nvSpPr>
            <p:spPr bwMode="auto">
              <a:xfrm>
                <a:off x="4603750" y="3411538"/>
                <a:ext cx="1588" cy="1216025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0" name="Line 161"/>
              <p:cNvSpPr>
                <a:spLocks noChangeShapeType="1"/>
              </p:cNvSpPr>
              <p:nvPr/>
            </p:nvSpPr>
            <p:spPr bwMode="auto">
              <a:xfrm>
                <a:off x="4524375" y="3886200"/>
                <a:ext cx="160338" cy="1524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Text Box 162"/>
              <p:cNvSpPr txBox="1">
                <a:spLocks noChangeArrowheads="1"/>
              </p:cNvSpPr>
              <p:nvPr/>
            </p:nvSpPr>
            <p:spPr bwMode="auto">
              <a:xfrm>
                <a:off x="4640263" y="3935413"/>
                <a:ext cx="33337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CC0000"/>
                    </a:solidFill>
                  </a:rPr>
                  <a:t>32</a:t>
                </a:r>
              </a:p>
            </p:txBody>
          </p:sp>
          <p:sp>
            <p:nvSpPr>
              <p:cNvPr id="15442" name="Line 163"/>
              <p:cNvSpPr>
                <a:spLocks noChangeShapeType="1"/>
              </p:cNvSpPr>
              <p:nvPr/>
            </p:nvSpPr>
            <p:spPr bwMode="auto">
              <a:xfrm>
                <a:off x="5553075" y="3886200"/>
                <a:ext cx="160338" cy="1524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Text Box 164"/>
              <p:cNvSpPr txBox="1">
                <a:spLocks noChangeArrowheads="1"/>
              </p:cNvSpPr>
              <p:nvPr/>
            </p:nvSpPr>
            <p:spPr bwMode="auto">
              <a:xfrm>
                <a:off x="5668963" y="3935413"/>
                <a:ext cx="33337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CC0000"/>
                    </a:solidFill>
                  </a:rPr>
                  <a:t>32</a:t>
                </a:r>
              </a:p>
            </p:txBody>
          </p:sp>
          <p:sp>
            <p:nvSpPr>
              <p:cNvPr id="15444" name="Line 165"/>
              <p:cNvSpPr>
                <a:spLocks noChangeShapeType="1"/>
              </p:cNvSpPr>
              <p:nvPr/>
            </p:nvSpPr>
            <p:spPr bwMode="auto">
              <a:xfrm>
                <a:off x="4914900" y="5581650"/>
                <a:ext cx="160338" cy="1524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5" name="Text Box 166"/>
              <p:cNvSpPr txBox="1">
                <a:spLocks noChangeArrowheads="1"/>
              </p:cNvSpPr>
              <p:nvPr/>
            </p:nvSpPr>
            <p:spPr bwMode="auto">
              <a:xfrm>
                <a:off x="5030788" y="5630863"/>
                <a:ext cx="33337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CC0000"/>
                    </a:solidFill>
                  </a:rPr>
                  <a:t>32</a:t>
                </a:r>
              </a:p>
            </p:txBody>
          </p:sp>
          <p:sp>
            <p:nvSpPr>
              <p:cNvPr id="15451" name="Freeform 172"/>
              <p:cNvSpPr>
                <a:spLocks/>
              </p:cNvSpPr>
              <p:nvPr/>
            </p:nvSpPr>
            <p:spPr bwMode="auto">
              <a:xfrm>
                <a:off x="5605463" y="4622800"/>
                <a:ext cx="55562" cy="76200"/>
              </a:xfrm>
              <a:custGeom>
                <a:avLst/>
                <a:gdLst>
                  <a:gd name="T0" fmla="*/ 2147483647 w 35"/>
                  <a:gd name="T1" fmla="*/ 2147483647 h 48"/>
                  <a:gd name="T2" fmla="*/ 0 w 35"/>
                  <a:gd name="T3" fmla="*/ 0 h 48"/>
                  <a:gd name="T4" fmla="*/ 2147483647 w 35"/>
                  <a:gd name="T5" fmla="*/ 2147483647 h 48"/>
                  <a:gd name="T6" fmla="*/ 2147483647 w 35"/>
                  <a:gd name="T7" fmla="*/ 0 h 48"/>
                  <a:gd name="T8" fmla="*/ 2147483647 w 35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8"/>
                  <a:gd name="T17" fmla="*/ 35 w 35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8">
                    <a:moveTo>
                      <a:pt x="19" y="48"/>
                    </a:moveTo>
                    <a:lnTo>
                      <a:pt x="0" y="0"/>
                    </a:lnTo>
                    <a:lnTo>
                      <a:pt x="19" y="24"/>
                    </a:lnTo>
                    <a:lnTo>
                      <a:pt x="35" y="0"/>
                    </a:lnTo>
                    <a:lnTo>
                      <a:pt x="19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2" name="Freeform 174"/>
              <p:cNvSpPr>
                <a:spLocks/>
              </p:cNvSpPr>
              <p:nvPr/>
            </p:nvSpPr>
            <p:spPr bwMode="auto">
              <a:xfrm>
                <a:off x="4568825" y="4602163"/>
                <a:ext cx="50800" cy="76200"/>
              </a:xfrm>
              <a:custGeom>
                <a:avLst/>
                <a:gdLst>
                  <a:gd name="T0" fmla="*/ 2147483647 w 32"/>
                  <a:gd name="T1" fmla="*/ 2147483647 h 48"/>
                  <a:gd name="T2" fmla="*/ 0 w 32"/>
                  <a:gd name="T3" fmla="*/ 0 h 48"/>
                  <a:gd name="T4" fmla="*/ 2147483647 w 32"/>
                  <a:gd name="T5" fmla="*/ 2147483647 h 48"/>
                  <a:gd name="T6" fmla="*/ 2147483647 w 32"/>
                  <a:gd name="T7" fmla="*/ 0 h 48"/>
                  <a:gd name="T8" fmla="*/ 2147483647 w 32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3" name="Freeform 175"/>
              <p:cNvSpPr>
                <a:spLocks/>
              </p:cNvSpPr>
              <p:nvPr/>
            </p:nvSpPr>
            <p:spPr bwMode="auto">
              <a:xfrm>
                <a:off x="4570413" y="4603750"/>
                <a:ext cx="55562" cy="76200"/>
              </a:xfrm>
              <a:custGeom>
                <a:avLst/>
                <a:gdLst>
                  <a:gd name="T0" fmla="*/ 2147483647 w 35"/>
                  <a:gd name="T1" fmla="*/ 2147483647 h 48"/>
                  <a:gd name="T2" fmla="*/ 0 w 35"/>
                  <a:gd name="T3" fmla="*/ 0 h 48"/>
                  <a:gd name="T4" fmla="*/ 2147483647 w 35"/>
                  <a:gd name="T5" fmla="*/ 2147483647 h 48"/>
                  <a:gd name="T6" fmla="*/ 2147483647 w 35"/>
                  <a:gd name="T7" fmla="*/ 0 h 48"/>
                  <a:gd name="T8" fmla="*/ 2147483647 w 35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8"/>
                  <a:gd name="T17" fmla="*/ 35 w 35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8">
                    <a:moveTo>
                      <a:pt x="19" y="48"/>
                    </a:moveTo>
                    <a:lnTo>
                      <a:pt x="0" y="0"/>
                    </a:lnTo>
                    <a:lnTo>
                      <a:pt x="19" y="24"/>
                    </a:lnTo>
                    <a:lnTo>
                      <a:pt x="35" y="0"/>
                    </a:lnTo>
                    <a:lnTo>
                      <a:pt x="19" y="48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9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00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01" name="TextBox 200"/>
          <p:cNvSpPr txBox="1"/>
          <p:nvPr/>
        </p:nvSpPr>
        <p:spPr>
          <a:xfrm>
            <a:off x="3553670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297969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49680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050441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810692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620553" y="848121"/>
            <a:ext cx="331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26237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982936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7" grpId="0" animBg="1"/>
      <p:bldP spid="15458" grpId="0"/>
      <p:bldP spid="154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ALU Op </a:t>
            </a:r>
            <a:r>
              <a:rPr lang="en-US" dirty="0" err="1" smtClean="0"/>
              <a:t>Datapath</a:t>
            </a:r>
            <a:endParaRPr lang="en-US" dirty="0" smtClean="0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4900613" y="3011488"/>
            <a:ext cx="5476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Register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059363" y="3176588"/>
            <a:ext cx="2143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FF0000"/>
                </a:solidFill>
              </a:rPr>
              <a:t>File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4559300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5584825" y="2972048"/>
            <a:ext cx="1635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RA2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4559300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5584825" y="3297238"/>
            <a:ext cx="1619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RD2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44704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5984875" y="3125788"/>
            <a:ext cx="1222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5984875" y="3297238"/>
            <a:ext cx="11747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</a:rPr>
              <a:t>WE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630316" y="3057674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Freeform 21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1100" y="719"/>
            <a:chExt cx="579" cy="92"/>
          </a:xfrm>
        </p:grpSpPr>
        <p:sp>
          <p:nvSpPr>
            <p:cNvPr id="15548" name="Rectangle 25"/>
            <p:cNvSpPr>
              <a:spLocks noChangeArrowheads="1"/>
            </p:cNvSpPr>
            <p:nvPr/>
          </p:nvSpPr>
          <p:spPr bwMode="auto">
            <a:xfrm>
              <a:off x="1104" y="719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100" y="757"/>
              <a:ext cx="64" cy="40"/>
              <a:chOff x="1100" y="757"/>
              <a:chExt cx="64" cy="40"/>
            </a:xfrm>
          </p:grpSpPr>
          <p:sp>
            <p:nvSpPr>
              <p:cNvPr id="15550" name="Line 27"/>
              <p:cNvSpPr>
                <a:spLocks noChangeShapeType="1"/>
              </p:cNvSpPr>
              <p:nvPr/>
            </p:nvSpPr>
            <p:spPr bwMode="auto">
              <a:xfrm>
                <a:off x="1100" y="757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1" name="Line 28"/>
              <p:cNvSpPr>
                <a:spLocks noChangeShapeType="1"/>
              </p:cNvSpPr>
              <p:nvPr/>
            </p:nvSpPr>
            <p:spPr bwMode="auto">
              <a:xfrm flipV="1">
                <a:off x="1100" y="779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82" name="Rectangle 29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5383" name="Rectangle 30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1320" y="1054"/>
            <a:chExt cx="143" cy="115"/>
          </a:xfrm>
        </p:grpSpPr>
        <p:sp>
          <p:nvSpPr>
            <p:cNvPr id="15546" name="Rectangle 32"/>
            <p:cNvSpPr>
              <a:spLocks noChangeArrowheads="1"/>
            </p:cNvSpPr>
            <p:nvPr/>
          </p:nvSpPr>
          <p:spPr bwMode="auto">
            <a:xfrm>
              <a:off x="1320" y="1058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7" name="Rectangle 33"/>
            <p:cNvSpPr>
              <a:spLocks noChangeArrowheads="1"/>
            </p:cNvSpPr>
            <p:nvPr/>
          </p:nvSpPr>
          <p:spPr bwMode="auto">
            <a:xfrm>
              <a:off x="1339" y="1054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5385" name="Freeform 34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Line 35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Line 36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Line 37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38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Line 39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Freeform 40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41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2182" y="843"/>
            <a:chExt cx="575" cy="287"/>
          </a:xfrm>
          <a:solidFill>
            <a:srgbClr val="FFFF00"/>
          </a:solidFill>
        </p:grpSpPr>
        <p:sp>
          <p:nvSpPr>
            <p:cNvPr id="15541" name="Rectangle 43"/>
            <p:cNvSpPr>
              <a:spLocks noChangeArrowheads="1"/>
            </p:cNvSpPr>
            <p:nvPr/>
          </p:nvSpPr>
          <p:spPr bwMode="auto">
            <a:xfrm>
              <a:off x="2182" y="843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2" name="Rectangle 44"/>
            <p:cNvSpPr>
              <a:spLocks noChangeArrowheads="1"/>
            </p:cNvSpPr>
            <p:nvPr/>
          </p:nvSpPr>
          <p:spPr bwMode="auto">
            <a:xfrm>
              <a:off x="2361" y="847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15543" name="Rectangle 45"/>
            <p:cNvSpPr>
              <a:spLocks noChangeArrowheads="1"/>
            </p:cNvSpPr>
            <p:nvPr/>
          </p:nvSpPr>
          <p:spPr bwMode="auto">
            <a:xfrm>
              <a:off x="2409" y="919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5544" name="Rectangle 46"/>
            <p:cNvSpPr>
              <a:spLocks noChangeArrowheads="1"/>
            </p:cNvSpPr>
            <p:nvPr/>
          </p:nvSpPr>
          <p:spPr bwMode="auto">
            <a:xfrm>
              <a:off x="2202" y="879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5545" name="Rectangle 47"/>
            <p:cNvSpPr>
              <a:spLocks noChangeArrowheads="1"/>
            </p:cNvSpPr>
            <p:nvPr/>
          </p:nvSpPr>
          <p:spPr bwMode="auto">
            <a:xfrm>
              <a:off x="2449" y="1050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 dirty="0"/>
            </a:p>
          </p:txBody>
        </p:sp>
      </p:grpSp>
      <p:sp>
        <p:nvSpPr>
          <p:cNvPr id="15394" name="Rectangle 48"/>
          <p:cNvSpPr>
            <a:spLocks noChangeArrowheads="1"/>
          </p:cNvSpPr>
          <p:nvPr/>
        </p:nvSpPr>
        <p:spPr bwMode="auto">
          <a:xfrm>
            <a:off x="4926013" y="2640013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Rb: ID[15:11]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395" name="Line 49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Line 50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7" name="Line 51"/>
          <p:cNvSpPr>
            <a:spLocks noChangeShapeType="1"/>
          </p:cNvSpPr>
          <p:nvPr/>
        </p:nvSpPr>
        <p:spPr bwMode="auto">
          <a:xfrm flipH="1">
            <a:off x="3462338" y="2554288"/>
            <a:ext cx="1109662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Line 52"/>
          <p:cNvSpPr>
            <a:spLocks noChangeShapeType="1"/>
          </p:cNvSpPr>
          <p:nvPr/>
        </p:nvSpPr>
        <p:spPr bwMode="auto">
          <a:xfrm>
            <a:off x="3386138" y="27574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Freeform 53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0" name="Rectangle 54"/>
          <p:cNvSpPr>
            <a:spLocks noChangeArrowheads="1"/>
          </p:cNvSpPr>
          <p:nvPr/>
        </p:nvSpPr>
        <p:spPr bwMode="auto">
          <a:xfrm>
            <a:off x="3923024" y="264001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Ra: ID[20:16]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401" name="Line 55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56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57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Freeform 58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2" name="Freeform 67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3" name="Line 68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9" name="Freeform 76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0" name="Line 77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769" y="2210"/>
            <a:chExt cx="806" cy="179"/>
          </a:xfrm>
        </p:grpSpPr>
        <p:sp>
          <p:nvSpPr>
            <p:cNvPr id="15539" name="Rectangle 82"/>
            <p:cNvSpPr>
              <a:spLocks noChangeArrowheads="1"/>
            </p:cNvSpPr>
            <p:nvPr/>
          </p:nvSpPr>
          <p:spPr bwMode="auto">
            <a:xfrm>
              <a:off x="1769" y="2210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40" name="Rectangle 83"/>
            <p:cNvSpPr>
              <a:spLocks noChangeArrowheads="1"/>
            </p:cNvSpPr>
            <p:nvPr/>
          </p:nvSpPr>
          <p:spPr bwMode="auto">
            <a:xfrm>
              <a:off x="1914" y="2243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7" name="Group 195"/>
          <p:cNvGrpSpPr/>
          <p:nvPr/>
        </p:nvGrpSpPr>
        <p:grpSpPr>
          <a:xfrm>
            <a:off x="2809875" y="5500688"/>
            <a:ext cx="606468" cy="138499"/>
            <a:chOff x="2809875" y="5500688"/>
            <a:chExt cx="606468" cy="138499"/>
          </a:xfrm>
        </p:grpSpPr>
        <p:sp>
          <p:nvSpPr>
            <p:cNvPr id="15428" name="Line 87"/>
            <p:cNvSpPr>
              <a:spLocks noChangeShapeType="1"/>
            </p:cNvSpPr>
            <p:nvPr/>
          </p:nvSpPr>
          <p:spPr bwMode="auto">
            <a:xfrm>
              <a:off x="2809875" y="5519738"/>
              <a:ext cx="57150" cy="5556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88"/>
            <p:cNvSpPr>
              <a:spLocks noChangeShapeType="1"/>
            </p:cNvSpPr>
            <p:nvPr/>
          </p:nvSpPr>
          <p:spPr bwMode="auto">
            <a:xfrm>
              <a:off x="2867025" y="5576888"/>
              <a:ext cx="133350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Freeform 89"/>
            <p:cNvSpPr>
              <a:spLocks/>
            </p:cNvSpPr>
            <p:nvPr/>
          </p:nvSpPr>
          <p:spPr bwMode="auto">
            <a:xfrm>
              <a:off x="2962275" y="5551488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Rectangle 90"/>
            <p:cNvSpPr>
              <a:spLocks noChangeArrowheads="1"/>
            </p:cNvSpPr>
            <p:nvPr/>
          </p:nvSpPr>
          <p:spPr bwMode="auto">
            <a:xfrm>
              <a:off x="3076575" y="5500688"/>
              <a:ext cx="33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WERF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196"/>
          <p:cNvGrpSpPr/>
          <p:nvPr/>
        </p:nvGrpSpPr>
        <p:grpSpPr>
          <a:xfrm>
            <a:off x="2809875" y="5216525"/>
            <a:ext cx="645071" cy="138499"/>
            <a:chOff x="2809875" y="5216525"/>
            <a:chExt cx="645071" cy="138499"/>
          </a:xfrm>
        </p:grpSpPr>
        <p:sp>
          <p:nvSpPr>
            <p:cNvPr id="15425" name="Line 84"/>
            <p:cNvSpPr>
              <a:spLocks noChangeShapeType="1"/>
            </p:cNvSpPr>
            <p:nvPr/>
          </p:nvSpPr>
          <p:spPr bwMode="auto">
            <a:xfrm>
              <a:off x="2809875" y="5235575"/>
              <a:ext cx="57150" cy="571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85"/>
            <p:cNvSpPr>
              <a:spLocks noChangeShapeType="1"/>
            </p:cNvSpPr>
            <p:nvPr/>
          </p:nvSpPr>
          <p:spPr bwMode="auto">
            <a:xfrm>
              <a:off x="2867025" y="5292725"/>
              <a:ext cx="133350" cy="1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Freeform 86"/>
            <p:cNvSpPr>
              <a:spLocks/>
            </p:cNvSpPr>
            <p:nvPr/>
          </p:nvSpPr>
          <p:spPr bwMode="auto">
            <a:xfrm>
              <a:off x="2962275" y="5267325"/>
              <a:ext cx="76200" cy="50800"/>
            </a:xfrm>
            <a:custGeom>
              <a:avLst/>
              <a:gdLst>
                <a:gd name="T0" fmla="*/ 2147483647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2147483647 h 32"/>
                <a:gd name="T6" fmla="*/ 0 w 48"/>
                <a:gd name="T7" fmla="*/ 0 h 32"/>
                <a:gd name="T8" fmla="*/ 2147483647 w 48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Rectangle 91"/>
            <p:cNvSpPr>
              <a:spLocks noChangeArrowheads="1"/>
            </p:cNvSpPr>
            <p:nvPr/>
          </p:nvSpPr>
          <p:spPr bwMode="auto">
            <a:xfrm>
              <a:off x="3076575" y="5216525"/>
              <a:ext cx="37837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>
                  <a:solidFill>
                    <a:srgbClr val="FF0000"/>
                  </a:solidFill>
                  <a:latin typeface="Helvetica"/>
                </a:rPr>
                <a:t>ALUFN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433" name="Line 92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97"/>
          <p:cNvGrpSpPr/>
          <p:nvPr/>
        </p:nvGrpSpPr>
        <p:grpSpPr>
          <a:xfrm>
            <a:off x="6156325" y="3290888"/>
            <a:ext cx="533400" cy="106362"/>
            <a:chOff x="6156325" y="3290888"/>
            <a:chExt cx="533400" cy="106362"/>
          </a:xfrm>
        </p:grpSpPr>
        <p:sp>
          <p:nvSpPr>
            <p:cNvPr id="15436" name="Freeform 95"/>
            <p:cNvSpPr>
              <a:spLocks/>
            </p:cNvSpPr>
            <p:nvPr/>
          </p:nvSpPr>
          <p:spPr bwMode="auto">
            <a:xfrm>
              <a:off x="6156325" y="3303588"/>
              <a:ext cx="69850" cy="57150"/>
            </a:xfrm>
            <a:custGeom>
              <a:avLst/>
              <a:gdLst>
                <a:gd name="T0" fmla="*/ 0 w 44"/>
                <a:gd name="T1" fmla="*/ 2147483647 h 36"/>
                <a:gd name="T2" fmla="*/ 2147483647 w 44"/>
                <a:gd name="T3" fmla="*/ 0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0 w 44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Line 96"/>
            <p:cNvSpPr>
              <a:spLocks noChangeShapeType="1"/>
            </p:cNvSpPr>
            <p:nvPr/>
          </p:nvSpPr>
          <p:spPr bwMode="auto">
            <a:xfrm>
              <a:off x="6188075" y="3335338"/>
              <a:ext cx="188913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Rectangle 97"/>
            <p:cNvSpPr>
              <a:spLocks noChangeArrowheads="1"/>
            </p:cNvSpPr>
            <p:nvPr/>
          </p:nvSpPr>
          <p:spPr bwMode="auto">
            <a:xfrm>
              <a:off x="6427788" y="3290888"/>
              <a:ext cx="261937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WERF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2043103" y="1700213"/>
            <a:ext cx="117474" cy="152400"/>
            <a:chOff x="1571" y="715"/>
            <a:chExt cx="74" cy="96"/>
          </a:xfrm>
        </p:grpSpPr>
        <p:sp>
          <p:nvSpPr>
            <p:cNvPr id="15537" name="Line 99"/>
            <p:cNvSpPr>
              <a:spLocks noChangeShapeType="1"/>
            </p:cNvSpPr>
            <p:nvPr/>
          </p:nvSpPr>
          <p:spPr bwMode="auto">
            <a:xfrm>
              <a:off x="1571" y="715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38" name="Rectangle 100"/>
            <p:cNvSpPr>
              <a:spLocks noChangeArrowheads="1"/>
            </p:cNvSpPr>
            <p:nvPr/>
          </p:nvSpPr>
          <p:spPr bwMode="auto">
            <a:xfrm>
              <a:off x="1591" y="735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5446" name="Freeform 167"/>
          <p:cNvSpPr>
            <a:spLocks/>
          </p:cNvSpPr>
          <p:nvPr/>
        </p:nvSpPr>
        <p:spPr bwMode="auto">
          <a:xfrm>
            <a:off x="1727200" y="21621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7" name="Freeform 168"/>
          <p:cNvSpPr>
            <a:spLocks/>
          </p:cNvSpPr>
          <p:nvPr/>
        </p:nvSpPr>
        <p:spPr bwMode="auto">
          <a:xfrm>
            <a:off x="1762125" y="162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8" name="Freeform 169"/>
          <p:cNvSpPr>
            <a:spLocks/>
          </p:cNvSpPr>
          <p:nvPr/>
        </p:nvSpPr>
        <p:spPr bwMode="auto">
          <a:xfrm>
            <a:off x="3438525" y="3986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49" name="Freeform 170"/>
          <p:cNvSpPr>
            <a:spLocks/>
          </p:cNvSpPr>
          <p:nvPr/>
        </p:nvSpPr>
        <p:spPr bwMode="auto">
          <a:xfrm>
            <a:off x="4589463" y="2889250"/>
            <a:ext cx="74612" cy="8255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0" name="Freeform 171"/>
          <p:cNvSpPr>
            <a:spLocks/>
          </p:cNvSpPr>
          <p:nvPr/>
        </p:nvSpPr>
        <p:spPr bwMode="auto">
          <a:xfrm>
            <a:off x="5632450" y="28956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4" name="Freeform 176"/>
          <p:cNvSpPr>
            <a:spLocks/>
          </p:cNvSpPr>
          <p:nvPr/>
        </p:nvSpPr>
        <p:spPr bwMode="auto">
          <a:xfrm rot="16200000" flipH="1">
            <a:off x="4371975" y="3173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5" name="Freeform 177"/>
          <p:cNvSpPr>
            <a:spLocks/>
          </p:cNvSpPr>
          <p:nvPr/>
        </p:nvSpPr>
        <p:spPr bwMode="auto">
          <a:xfrm rot="16200000" flipH="1">
            <a:off x="4374356" y="3174207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300"/>
          <p:cNvGrpSpPr>
            <a:grpSpLocks/>
          </p:cNvGrpSpPr>
          <p:nvPr/>
        </p:nvGrpSpPr>
        <p:grpSpPr bwMode="auto">
          <a:xfrm>
            <a:off x="3581400" y="1066800"/>
            <a:ext cx="5194300" cy="703263"/>
            <a:chOff x="1824" y="1584"/>
            <a:chExt cx="3272" cy="443"/>
          </a:xfrm>
        </p:grpSpPr>
        <p:sp>
          <p:nvSpPr>
            <p:cNvPr id="15464" name="Rectangle 301"/>
            <p:cNvSpPr>
              <a:spLocks noChangeArrowheads="1"/>
            </p:cNvSpPr>
            <p:nvPr/>
          </p:nvSpPr>
          <p:spPr bwMode="auto">
            <a:xfrm>
              <a:off x="2112" y="1872"/>
              <a:ext cx="29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cs typeface="Consolas"/>
                  <a:sym typeface="Wingdings" pitchFamily="2" charset="2"/>
                </a:rPr>
                <a:t></a:t>
              </a:r>
              <a:r>
                <a:rPr lang="en-US" sz="16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Rb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</a:t>
              </a:r>
              <a:endParaRPr lang="en-US" sz="1600" dirty="0">
                <a:latin typeface="Consolas"/>
                <a:cs typeface="Consolas"/>
              </a:endParaRPr>
            </a:p>
          </p:txBody>
        </p:sp>
        <p:grpSp>
          <p:nvGrpSpPr>
            <p:cNvPr id="16" name="Group 302"/>
            <p:cNvGrpSpPr>
              <a:grpSpLocks/>
            </p:cNvGrpSpPr>
            <p:nvPr/>
          </p:nvGrpSpPr>
          <p:grpSpPr bwMode="auto">
            <a:xfrm>
              <a:off x="1872" y="1588"/>
              <a:ext cx="3072" cy="233"/>
              <a:chOff x="1152" y="2692"/>
              <a:chExt cx="3072" cy="233"/>
            </a:xfrm>
          </p:grpSpPr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1152" y="2692"/>
                <a:ext cx="576" cy="233"/>
                <a:chOff x="2400" y="772"/>
                <a:chExt cx="576" cy="233"/>
              </a:xfrm>
            </p:grpSpPr>
            <p:sp>
              <p:nvSpPr>
                <p:cNvPr id="15513" name="Rectangle 304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8" name="Group 305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15515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6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7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8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9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9" name="Group 311"/>
              <p:cNvGrpSpPr>
                <a:grpSpLocks/>
              </p:cNvGrpSpPr>
              <p:nvPr/>
            </p:nvGrpSpPr>
            <p:grpSpPr bwMode="auto">
              <a:xfrm>
                <a:off x="1728" y="2692"/>
                <a:ext cx="480" cy="233"/>
                <a:chOff x="2448" y="532"/>
                <a:chExt cx="480" cy="233"/>
              </a:xfrm>
            </p:grpSpPr>
            <p:sp>
              <p:nvSpPr>
                <p:cNvPr id="15507" name="Rectangle 312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0" name="Group 313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9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0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1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12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1" name="Group 318"/>
              <p:cNvGrpSpPr>
                <a:grpSpLocks/>
              </p:cNvGrpSpPr>
              <p:nvPr/>
            </p:nvGrpSpPr>
            <p:grpSpPr bwMode="auto">
              <a:xfrm>
                <a:off x="2208" y="2692"/>
                <a:ext cx="480" cy="233"/>
                <a:chOff x="2448" y="532"/>
                <a:chExt cx="480" cy="233"/>
              </a:xfrm>
            </p:grpSpPr>
            <p:sp>
              <p:nvSpPr>
                <p:cNvPr id="15501" name="Rectangle 319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2" name="Group 320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503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4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5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6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3" name="Group 325"/>
              <p:cNvGrpSpPr>
                <a:grpSpLocks/>
              </p:cNvGrpSpPr>
              <p:nvPr/>
            </p:nvGrpSpPr>
            <p:grpSpPr bwMode="auto">
              <a:xfrm>
                <a:off x="2688" y="2692"/>
                <a:ext cx="480" cy="233"/>
                <a:chOff x="2448" y="532"/>
                <a:chExt cx="480" cy="233"/>
              </a:xfrm>
            </p:grpSpPr>
            <p:sp>
              <p:nvSpPr>
                <p:cNvPr id="15495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4" name="Group 327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15497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8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9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500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5" name="Group 332"/>
              <p:cNvGrpSpPr>
                <a:grpSpLocks/>
              </p:cNvGrpSpPr>
              <p:nvPr/>
            </p:nvGrpSpPr>
            <p:grpSpPr bwMode="auto">
              <a:xfrm>
                <a:off x="3168" y="2692"/>
                <a:ext cx="1056" cy="233"/>
                <a:chOff x="3168" y="1684"/>
                <a:chExt cx="1056" cy="233"/>
              </a:xfrm>
            </p:grpSpPr>
            <p:sp>
              <p:nvSpPr>
                <p:cNvPr id="15482" name="Rectangle 333"/>
                <p:cNvSpPr>
                  <a:spLocks noChangeArrowheads="1"/>
                </p:cNvSpPr>
                <p:nvPr/>
              </p:nvSpPr>
              <p:spPr bwMode="auto">
                <a:xfrm>
                  <a:off x="3168" y="1684"/>
                  <a:ext cx="1056" cy="233"/>
                </a:xfrm>
                <a:prstGeom prst="rect">
                  <a:avLst/>
                </a:prstGeom>
                <a:solidFill>
                  <a:srgbClr val="FFFF99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26" name="Group 334"/>
                <p:cNvGrpSpPr>
                  <a:grpSpLocks/>
                </p:cNvGrpSpPr>
                <p:nvPr/>
              </p:nvGrpSpPr>
              <p:grpSpPr bwMode="auto">
                <a:xfrm>
                  <a:off x="3264" y="1824"/>
                  <a:ext cx="384" cy="48"/>
                  <a:chOff x="2496" y="816"/>
                  <a:chExt cx="384" cy="144"/>
                </a:xfrm>
              </p:grpSpPr>
              <p:sp>
                <p:nvSpPr>
                  <p:cNvPr id="15490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1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2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3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5494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5484" name="Line 340"/>
                <p:cNvSpPr>
                  <a:spLocks noChangeShapeType="1"/>
                </p:cNvSpPr>
                <p:nvPr/>
              </p:nvSpPr>
              <p:spPr bwMode="auto">
                <a:xfrm>
                  <a:off x="364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5" name="Line 341"/>
                <p:cNvSpPr>
                  <a:spLocks noChangeShapeType="1"/>
                </p:cNvSpPr>
                <p:nvPr/>
              </p:nvSpPr>
              <p:spPr bwMode="auto">
                <a:xfrm>
                  <a:off x="3744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6" name="Line 342"/>
                <p:cNvSpPr>
                  <a:spLocks noChangeShapeType="1"/>
                </p:cNvSpPr>
                <p:nvPr/>
              </p:nvSpPr>
              <p:spPr bwMode="auto">
                <a:xfrm>
                  <a:off x="3840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7" name="Line 343"/>
                <p:cNvSpPr>
                  <a:spLocks noChangeShapeType="1"/>
                </p:cNvSpPr>
                <p:nvPr/>
              </p:nvSpPr>
              <p:spPr bwMode="auto">
                <a:xfrm>
                  <a:off x="3936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8" name="Line 344"/>
                <p:cNvSpPr>
                  <a:spLocks noChangeShapeType="1"/>
                </p:cNvSpPr>
                <p:nvPr/>
              </p:nvSpPr>
              <p:spPr bwMode="auto">
                <a:xfrm>
                  <a:off x="4032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5489" name="Line 345"/>
                <p:cNvSpPr>
                  <a:spLocks noChangeShapeType="1"/>
                </p:cNvSpPr>
                <p:nvPr/>
              </p:nvSpPr>
              <p:spPr bwMode="auto">
                <a:xfrm>
                  <a:off x="4128" y="1824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5466" name="Text Box 346"/>
            <p:cNvSpPr txBox="1">
              <a:spLocks noChangeArrowheads="1"/>
            </p:cNvSpPr>
            <p:nvPr/>
          </p:nvSpPr>
          <p:spPr bwMode="auto">
            <a:xfrm>
              <a:off x="3072" y="1584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5467" name="Text Box 347"/>
            <p:cNvSpPr txBox="1">
              <a:spLocks noChangeArrowheads="1"/>
            </p:cNvSpPr>
            <p:nvPr/>
          </p:nvSpPr>
          <p:spPr bwMode="auto">
            <a:xfrm>
              <a:off x="2544" y="1584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sp>
          <p:nvSpPr>
            <p:cNvPr id="15468" name="Text Box 348"/>
            <p:cNvSpPr txBox="1">
              <a:spLocks noChangeArrowheads="1"/>
            </p:cNvSpPr>
            <p:nvPr/>
          </p:nvSpPr>
          <p:spPr bwMode="auto">
            <a:xfrm>
              <a:off x="3552" y="1584"/>
              <a:ext cx="272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Rb</a:t>
              </a:r>
            </a:p>
          </p:txBody>
        </p:sp>
        <p:sp>
          <p:nvSpPr>
            <p:cNvPr id="15469" name="Text Box 349"/>
            <p:cNvSpPr txBox="1">
              <a:spLocks noChangeArrowheads="1"/>
            </p:cNvSpPr>
            <p:nvPr/>
          </p:nvSpPr>
          <p:spPr bwMode="auto">
            <a:xfrm>
              <a:off x="4128" y="1584"/>
              <a:ext cx="6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(UNUSED)</a:t>
              </a:r>
            </a:p>
          </p:txBody>
        </p:sp>
        <p:sp>
          <p:nvSpPr>
            <p:cNvPr id="15470" name="Text Box 350"/>
            <p:cNvSpPr txBox="1">
              <a:spLocks noChangeArrowheads="1"/>
            </p:cNvSpPr>
            <p:nvPr/>
          </p:nvSpPr>
          <p:spPr bwMode="auto">
            <a:xfrm>
              <a:off x="1919" y="1632"/>
              <a:ext cx="19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0</a:t>
              </a:r>
            </a:p>
          </p:txBody>
        </p:sp>
        <p:sp>
          <p:nvSpPr>
            <p:cNvPr id="15471" name="Text Box 351"/>
            <p:cNvSpPr txBox="1">
              <a:spLocks noChangeArrowheads="1"/>
            </p:cNvSpPr>
            <p:nvPr/>
          </p:nvSpPr>
          <p:spPr bwMode="auto">
            <a:xfrm>
              <a:off x="1824" y="1632"/>
              <a:ext cx="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1</a:t>
              </a:r>
            </a:p>
          </p:txBody>
        </p:sp>
        <p:sp>
          <p:nvSpPr>
            <p:cNvPr id="15472" name="Text Box 352"/>
            <p:cNvSpPr txBox="1">
              <a:spLocks noChangeArrowheads="1"/>
            </p:cNvSpPr>
            <p:nvPr/>
          </p:nvSpPr>
          <p:spPr bwMode="auto">
            <a:xfrm>
              <a:off x="2096" y="1632"/>
              <a:ext cx="20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X</a:t>
              </a:r>
            </a:p>
          </p:txBody>
        </p:sp>
        <p:grpSp>
          <p:nvGrpSpPr>
            <p:cNvPr id="27" name="Group 353"/>
            <p:cNvGrpSpPr>
              <a:grpSpLocks/>
            </p:cNvGrpSpPr>
            <p:nvPr/>
          </p:nvGrpSpPr>
          <p:grpSpPr bwMode="auto">
            <a:xfrm>
              <a:off x="2016" y="1632"/>
              <a:ext cx="485" cy="194"/>
              <a:chOff x="576" y="1392"/>
              <a:chExt cx="485" cy="194"/>
            </a:xfrm>
          </p:grpSpPr>
          <p:sp>
            <p:nvSpPr>
              <p:cNvPr id="15474" name="Text Box 354"/>
              <p:cNvSpPr txBox="1">
                <a:spLocks noChangeArrowheads="1"/>
              </p:cNvSpPr>
              <p:nvPr/>
            </p:nvSpPr>
            <p:spPr bwMode="auto">
              <a:xfrm>
                <a:off x="576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5" name="Text Box 355"/>
              <p:cNvSpPr txBox="1">
                <a:spLocks noChangeArrowheads="1"/>
              </p:cNvSpPr>
              <p:nvPr/>
            </p:nvSpPr>
            <p:spPr bwMode="auto">
              <a:xfrm>
                <a:off x="856" y="1392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5476" name="Text Box 356"/>
              <p:cNvSpPr txBox="1">
                <a:spLocks noChangeArrowheads="1"/>
              </p:cNvSpPr>
              <p:nvPr/>
            </p:nvSpPr>
            <p:spPr bwMode="auto">
              <a:xfrm>
                <a:off x="768" y="1392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15418" name="Freeform 73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56" name="Freeform 178"/>
          <p:cNvSpPr>
            <a:spLocks/>
          </p:cNvSpPr>
          <p:nvPr/>
        </p:nvSpPr>
        <p:spPr bwMode="auto">
          <a:xfrm rot="5400000">
            <a:off x="6158706" y="3120232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194"/>
          <p:cNvGrpSpPr/>
          <p:nvPr/>
        </p:nvGrpSpPr>
        <p:grpSpPr>
          <a:xfrm>
            <a:off x="3900488" y="3157538"/>
            <a:ext cx="3473450" cy="3276600"/>
            <a:chOff x="3900488" y="3157538"/>
            <a:chExt cx="3473450" cy="3276600"/>
          </a:xfrm>
        </p:grpSpPr>
        <p:sp>
          <p:nvSpPr>
            <p:cNvPr id="15362" name="Line 4"/>
            <p:cNvSpPr>
              <a:spLocks noChangeShapeType="1"/>
            </p:cNvSpPr>
            <p:nvPr/>
          </p:nvSpPr>
          <p:spPr bwMode="auto">
            <a:xfrm>
              <a:off x="6029325" y="6432550"/>
              <a:ext cx="1588" cy="15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6"/>
            <p:cNvSpPr>
              <a:spLocks noChangeShapeType="1"/>
            </p:cNvSpPr>
            <p:nvPr/>
          </p:nvSpPr>
          <p:spPr bwMode="auto">
            <a:xfrm>
              <a:off x="4432300" y="3328988"/>
              <a:ext cx="57150" cy="2540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7"/>
            <p:cNvSpPr>
              <a:spLocks noChangeShapeType="1"/>
            </p:cNvSpPr>
            <p:nvPr/>
          </p:nvSpPr>
          <p:spPr bwMode="auto">
            <a:xfrm flipH="1">
              <a:off x="4432300" y="3354388"/>
              <a:ext cx="57150" cy="317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22"/>
            <p:cNvSpPr>
              <a:spLocks/>
            </p:cNvSpPr>
            <p:nvPr/>
          </p:nvSpPr>
          <p:spPr bwMode="auto">
            <a:xfrm>
              <a:off x="4976813" y="6103938"/>
              <a:ext cx="50800" cy="74612"/>
            </a:xfrm>
            <a:custGeom>
              <a:avLst/>
              <a:gdLst>
                <a:gd name="T0" fmla="*/ 2147483647 w 32"/>
                <a:gd name="T1" fmla="*/ 2147483647 h 47"/>
                <a:gd name="T2" fmla="*/ 0 w 32"/>
                <a:gd name="T3" fmla="*/ 0 h 47"/>
                <a:gd name="T4" fmla="*/ 2147483647 w 32"/>
                <a:gd name="T5" fmla="*/ 2147483647 h 47"/>
                <a:gd name="T6" fmla="*/ 2147483647 w 32"/>
                <a:gd name="T7" fmla="*/ 0 h 47"/>
                <a:gd name="T8" fmla="*/ 2147483647 w 32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7"/>
                <a:gd name="T17" fmla="*/ 32 w 3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7">
                  <a:moveTo>
                    <a:pt x="20" y="47"/>
                  </a:moveTo>
                  <a:lnTo>
                    <a:pt x="0" y="0"/>
                  </a:lnTo>
                  <a:lnTo>
                    <a:pt x="16" y="23"/>
                  </a:lnTo>
                  <a:lnTo>
                    <a:pt x="32" y="0"/>
                  </a:lnTo>
                  <a:lnTo>
                    <a:pt x="20" y="47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3"/>
            <p:cNvSpPr>
              <a:spLocks noChangeShapeType="1"/>
            </p:cNvSpPr>
            <p:nvPr/>
          </p:nvSpPr>
          <p:spPr bwMode="auto">
            <a:xfrm>
              <a:off x="5002213" y="5105400"/>
              <a:ext cx="1587" cy="10350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Freeform 59"/>
            <p:cNvSpPr>
              <a:spLocks/>
            </p:cNvSpPr>
            <p:nvPr/>
          </p:nvSpPr>
          <p:spPr bwMode="auto">
            <a:xfrm>
              <a:off x="5603875" y="4621213"/>
              <a:ext cx="50800" cy="76200"/>
            </a:xfrm>
            <a:custGeom>
              <a:avLst/>
              <a:gdLst>
                <a:gd name="T0" fmla="*/ 2147483647 w 32"/>
                <a:gd name="T1" fmla="*/ 2147483647 h 48"/>
                <a:gd name="T2" fmla="*/ 0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0 h 48"/>
                <a:gd name="T8" fmla="*/ 2147483647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60"/>
            <p:cNvSpPr>
              <a:spLocks noChangeShapeType="1"/>
            </p:cNvSpPr>
            <p:nvPr/>
          </p:nvSpPr>
          <p:spPr bwMode="auto">
            <a:xfrm>
              <a:off x="5629275" y="3411538"/>
              <a:ext cx="1588" cy="12477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Freeform 61"/>
            <p:cNvSpPr>
              <a:spLocks/>
            </p:cNvSpPr>
            <p:nvPr/>
          </p:nvSpPr>
          <p:spPr bwMode="auto">
            <a:xfrm>
              <a:off x="4203700" y="4665663"/>
              <a:ext cx="1597025" cy="455612"/>
            </a:xfrm>
            <a:custGeom>
              <a:avLst/>
              <a:gdLst>
                <a:gd name="T0" fmla="*/ 0 w 1006"/>
                <a:gd name="T1" fmla="*/ 0 h 287"/>
                <a:gd name="T2" fmla="*/ 2147483647 w 1006"/>
                <a:gd name="T3" fmla="*/ 0 h 287"/>
                <a:gd name="T4" fmla="*/ 2147483647 w 1006"/>
                <a:gd name="T5" fmla="*/ 2147483647 h 287"/>
                <a:gd name="T6" fmla="*/ 2147483647 w 1006"/>
                <a:gd name="T7" fmla="*/ 0 h 287"/>
                <a:gd name="T8" fmla="*/ 2147483647 w 1006"/>
                <a:gd name="T9" fmla="*/ 0 h 287"/>
                <a:gd name="T10" fmla="*/ 2147483647 w 1006"/>
                <a:gd name="T11" fmla="*/ 2147483647 h 287"/>
                <a:gd name="T12" fmla="*/ 2147483647 w 1006"/>
                <a:gd name="T13" fmla="*/ 2147483647 h 287"/>
                <a:gd name="T14" fmla="*/ 0 w 1006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6"/>
                <a:gd name="T25" fmla="*/ 0 h 287"/>
                <a:gd name="T26" fmla="*/ 1006 w 1006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6" h="287">
                  <a:moveTo>
                    <a:pt x="0" y="0"/>
                  </a:moveTo>
                  <a:lnTo>
                    <a:pt x="439" y="0"/>
                  </a:lnTo>
                  <a:lnTo>
                    <a:pt x="503" y="72"/>
                  </a:lnTo>
                  <a:lnTo>
                    <a:pt x="563" y="0"/>
                  </a:lnTo>
                  <a:lnTo>
                    <a:pt x="1006" y="0"/>
                  </a:lnTo>
                  <a:lnTo>
                    <a:pt x="755" y="287"/>
                  </a:lnTo>
                  <a:lnTo>
                    <a:pt x="252" y="2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Freeform 62"/>
            <p:cNvSpPr>
              <a:spLocks/>
            </p:cNvSpPr>
            <p:nvPr/>
          </p:nvSpPr>
          <p:spPr bwMode="auto">
            <a:xfrm>
              <a:off x="4210050" y="4672013"/>
              <a:ext cx="1597025" cy="455612"/>
            </a:xfrm>
            <a:custGeom>
              <a:avLst/>
              <a:gdLst>
                <a:gd name="T0" fmla="*/ 0 w 1006"/>
                <a:gd name="T1" fmla="*/ 0 h 287"/>
                <a:gd name="T2" fmla="*/ 2147483647 w 1006"/>
                <a:gd name="T3" fmla="*/ 0 h 287"/>
                <a:gd name="T4" fmla="*/ 2147483647 w 1006"/>
                <a:gd name="T5" fmla="*/ 2147483647 h 287"/>
                <a:gd name="T6" fmla="*/ 2147483647 w 1006"/>
                <a:gd name="T7" fmla="*/ 0 h 287"/>
                <a:gd name="T8" fmla="*/ 2147483647 w 1006"/>
                <a:gd name="T9" fmla="*/ 0 h 287"/>
                <a:gd name="T10" fmla="*/ 2147483647 w 1006"/>
                <a:gd name="T11" fmla="*/ 2147483647 h 287"/>
                <a:gd name="T12" fmla="*/ 2147483647 w 1006"/>
                <a:gd name="T13" fmla="*/ 2147483647 h 287"/>
                <a:gd name="T14" fmla="*/ 0 w 1006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6"/>
                <a:gd name="T25" fmla="*/ 0 h 287"/>
                <a:gd name="T26" fmla="*/ 1006 w 1006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6" h="287">
                  <a:moveTo>
                    <a:pt x="0" y="0"/>
                  </a:moveTo>
                  <a:lnTo>
                    <a:pt x="439" y="0"/>
                  </a:lnTo>
                  <a:lnTo>
                    <a:pt x="503" y="72"/>
                  </a:lnTo>
                  <a:lnTo>
                    <a:pt x="563" y="0"/>
                  </a:lnTo>
                  <a:lnTo>
                    <a:pt x="1006" y="0"/>
                  </a:lnTo>
                  <a:lnTo>
                    <a:pt x="755" y="287"/>
                  </a:lnTo>
                  <a:lnTo>
                    <a:pt x="252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Rectangle 63"/>
            <p:cNvSpPr>
              <a:spLocks noChangeArrowheads="1"/>
            </p:cNvSpPr>
            <p:nvPr/>
          </p:nvSpPr>
          <p:spPr bwMode="auto">
            <a:xfrm>
              <a:off x="4824413" y="4797425"/>
              <a:ext cx="3127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FF0000"/>
                  </a:solidFill>
                  <a:latin typeface="Helvetica" pitchFamily="-84" charset="0"/>
                </a:rPr>
                <a:t>ALU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10" name="Rectangle 64"/>
            <p:cNvSpPr>
              <a:spLocks noChangeArrowheads="1"/>
            </p:cNvSpPr>
            <p:nvPr/>
          </p:nvSpPr>
          <p:spPr bwMode="auto">
            <a:xfrm>
              <a:off x="4502150" y="4716463"/>
              <a:ext cx="58738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11" name="Rectangle 65"/>
            <p:cNvSpPr>
              <a:spLocks noChangeArrowheads="1"/>
            </p:cNvSpPr>
            <p:nvPr/>
          </p:nvSpPr>
          <p:spPr bwMode="auto">
            <a:xfrm>
              <a:off x="5472113" y="4716463"/>
              <a:ext cx="58737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14" name="Line 69"/>
            <p:cNvSpPr>
              <a:spLocks noChangeShapeType="1"/>
            </p:cNvSpPr>
            <p:nvPr/>
          </p:nvSpPr>
          <p:spPr bwMode="auto">
            <a:xfrm>
              <a:off x="6181725" y="3157538"/>
              <a:ext cx="1190625" cy="158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70"/>
            <p:cNvSpPr>
              <a:spLocks noChangeShapeType="1"/>
            </p:cNvSpPr>
            <p:nvPr/>
          </p:nvSpPr>
          <p:spPr bwMode="auto">
            <a:xfrm>
              <a:off x="7372350" y="3157538"/>
              <a:ext cx="1588" cy="321151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71"/>
            <p:cNvSpPr>
              <a:spLocks noChangeShapeType="1"/>
            </p:cNvSpPr>
            <p:nvPr/>
          </p:nvSpPr>
          <p:spPr bwMode="auto">
            <a:xfrm flipH="1">
              <a:off x="5002213" y="6369050"/>
              <a:ext cx="2370137" cy="635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72"/>
            <p:cNvSpPr>
              <a:spLocks noChangeShapeType="1"/>
            </p:cNvSpPr>
            <p:nvPr/>
          </p:nvSpPr>
          <p:spPr bwMode="auto">
            <a:xfrm flipH="1" flipV="1">
              <a:off x="5002213" y="6103938"/>
              <a:ext cx="0" cy="27146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Freeform 78"/>
            <p:cNvSpPr>
              <a:spLocks/>
            </p:cNvSpPr>
            <p:nvPr/>
          </p:nvSpPr>
          <p:spPr bwMode="auto">
            <a:xfrm>
              <a:off x="4330700" y="4892675"/>
              <a:ext cx="76200" cy="57150"/>
            </a:xfrm>
            <a:custGeom>
              <a:avLst/>
              <a:gdLst>
                <a:gd name="T0" fmla="*/ 2147483647 w 48"/>
                <a:gd name="T1" fmla="*/ 2147483647 h 36"/>
                <a:gd name="T2" fmla="*/ 0 w 48"/>
                <a:gd name="T3" fmla="*/ 2147483647 h 36"/>
                <a:gd name="T4" fmla="*/ 2147483647 w 48"/>
                <a:gd name="T5" fmla="*/ 2147483647 h 36"/>
                <a:gd name="T6" fmla="*/ 0 w 48"/>
                <a:gd name="T7" fmla="*/ 0 h 36"/>
                <a:gd name="T8" fmla="*/ 2147483647 w 48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79"/>
            <p:cNvSpPr>
              <a:spLocks noChangeShapeType="1"/>
            </p:cNvSpPr>
            <p:nvPr/>
          </p:nvSpPr>
          <p:spPr bwMode="auto">
            <a:xfrm flipH="1">
              <a:off x="4267200" y="4924425"/>
              <a:ext cx="165100" cy="1588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Rectangle 80"/>
            <p:cNvSpPr>
              <a:spLocks noChangeArrowheads="1"/>
            </p:cNvSpPr>
            <p:nvPr/>
          </p:nvSpPr>
          <p:spPr bwMode="auto">
            <a:xfrm>
              <a:off x="3900488" y="4886325"/>
              <a:ext cx="2921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 pitchFamily="-84" charset="0"/>
                </a:rPr>
                <a:t>ALUFN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434" name="Freeform 93"/>
            <p:cNvSpPr>
              <a:spLocks/>
            </p:cNvSpPr>
            <p:nvPr/>
          </p:nvSpPr>
          <p:spPr bwMode="auto">
            <a:xfrm>
              <a:off x="4578350" y="4595813"/>
              <a:ext cx="50800" cy="76200"/>
            </a:xfrm>
            <a:custGeom>
              <a:avLst/>
              <a:gdLst>
                <a:gd name="T0" fmla="*/ 2147483647 w 32"/>
                <a:gd name="T1" fmla="*/ 2147483647 h 48"/>
                <a:gd name="T2" fmla="*/ 0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0 h 48"/>
                <a:gd name="T8" fmla="*/ 2147483647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Line 94"/>
            <p:cNvSpPr>
              <a:spLocks noChangeShapeType="1"/>
            </p:cNvSpPr>
            <p:nvPr/>
          </p:nvSpPr>
          <p:spPr bwMode="auto">
            <a:xfrm>
              <a:off x="4603750" y="3411538"/>
              <a:ext cx="1588" cy="121602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161"/>
            <p:cNvSpPr>
              <a:spLocks noChangeShapeType="1"/>
            </p:cNvSpPr>
            <p:nvPr/>
          </p:nvSpPr>
          <p:spPr bwMode="auto">
            <a:xfrm>
              <a:off x="4524375" y="3886200"/>
              <a:ext cx="16033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Text Box 162"/>
            <p:cNvSpPr txBox="1">
              <a:spLocks noChangeArrowheads="1"/>
            </p:cNvSpPr>
            <p:nvPr/>
          </p:nvSpPr>
          <p:spPr bwMode="auto">
            <a:xfrm>
              <a:off x="4640263" y="3935413"/>
              <a:ext cx="3333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CC0000"/>
                  </a:solidFill>
                </a:rPr>
                <a:t>32</a:t>
              </a:r>
            </a:p>
          </p:txBody>
        </p:sp>
        <p:sp>
          <p:nvSpPr>
            <p:cNvPr id="15442" name="Line 163"/>
            <p:cNvSpPr>
              <a:spLocks noChangeShapeType="1"/>
            </p:cNvSpPr>
            <p:nvPr/>
          </p:nvSpPr>
          <p:spPr bwMode="auto">
            <a:xfrm>
              <a:off x="5553075" y="3886200"/>
              <a:ext cx="16033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Text Box 164"/>
            <p:cNvSpPr txBox="1">
              <a:spLocks noChangeArrowheads="1"/>
            </p:cNvSpPr>
            <p:nvPr/>
          </p:nvSpPr>
          <p:spPr bwMode="auto">
            <a:xfrm>
              <a:off x="5668963" y="3935413"/>
              <a:ext cx="3333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CC0000"/>
                  </a:solidFill>
                </a:rPr>
                <a:t>32</a:t>
              </a:r>
            </a:p>
          </p:txBody>
        </p:sp>
        <p:sp>
          <p:nvSpPr>
            <p:cNvPr id="15444" name="Line 165"/>
            <p:cNvSpPr>
              <a:spLocks noChangeShapeType="1"/>
            </p:cNvSpPr>
            <p:nvPr/>
          </p:nvSpPr>
          <p:spPr bwMode="auto">
            <a:xfrm>
              <a:off x="4914900" y="5581650"/>
              <a:ext cx="16033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Text Box 166"/>
            <p:cNvSpPr txBox="1">
              <a:spLocks noChangeArrowheads="1"/>
            </p:cNvSpPr>
            <p:nvPr/>
          </p:nvSpPr>
          <p:spPr bwMode="auto">
            <a:xfrm>
              <a:off x="5030788" y="5630863"/>
              <a:ext cx="3333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CC0000"/>
                  </a:solidFill>
                </a:rPr>
                <a:t>32</a:t>
              </a:r>
            </a:p>
          </p:txBody>
        </p:sp>
        <p:sp>
          <p:nvSpPr>
            <p:cNvPr id="15451" name="Freeform 172"/>
            <p:cNvSpPr>
              <a:spLocks/>
            </p:cNvSpPr>
            <p:nvPr/>
          </p:nvSpPr>
          <p:spPr bwMode="auto">
            <a:xfrm>
              <a:off x="5605463" y="4622800"/>
              <a:ext cx="55562" cy="76200"/>
            </a:xfrm>
            <a:custGeom>
              <a:avLst/>
              <a:gdLst>
                <a:gd name="T0" fmla="*/ 2147483647 w 35"/>
                <a:gd name="T1" fmla="*/ 2147483647 h 48"/>
                <a:gd name="T2" fmla="*/ 0 w 35"/>
                <a:gd name="T3" fmla="*/ 0 h 48"/>
                <a:gd name="T4" fmla="*/ 2147483647 w 35"/>
                <a:gd name="T5" fmla="*/ 2147483647 h 48"/>
                <a:gd name="T6" fmla="*/ 2147483647 w 35"/>
                <a:gd name="T7" fmla="*/ 0 h 48"/>
                <a:gd name="T8" fmla="*/ 2147483647 w 3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19" y="48"/>
                  </a:moveTo>
                  <a:lnTo>
                    <a:pt x="0" y="0"/>
                  </a:lnTo>
                  <a:lnTo>
                    <a:pt x="19" y="24"/>
                  </a:lnTo>
                  <a:lnTo>
                    <a:pt x="35" y="0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Freeform 174"/>
            <p:cNvSpPr>
              <a:spLocks/>
            </p:cNvSpPr>
            <p:nvPr/>
          </p:nvSpPr>
          <p:spPr bwMode="auto">
            <a:xfrm>
              <a:off x="4568825" y="4602163"/>
              <a:ext cx="50800" cy="76200"/>
            </a:xfrm>
            <a:custGeom>
              <a:avLst/>
              <a:gdLst>
                <a:gd name="T0" fmla="*/ 2147483647 w 32"/>
                <a:gd name="T1" fmla="*/ 2147483647 h 48"/>
                <a:gd name="T2" fmla="*/ 0 w 32"/>
                <a:gd name="T3" fmla="*/ 0 h 48"/>
                <a:gd name="T4" fmla="*/ 2147483647 w 32"/>
                <a:gd name="T5" fmla="*/ 2147483647 h 48"/>
                <a:gd name="T6" fmla="*/ 2147483647 w 32"/>
                <a:gd name="T7" fmla="*/ 0 h 48"/>
                <a:gd name="T8" fmla="*/ 2147483647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Freeform 175"/>
            <p:cNvSpPr>
              <a:spLocks/>
            </p:cNvSpPr>
            <p:nvPr/>
          </p:nvSpPr>
          <p:spPr bwMode="auto">
            <a:xfrm>
              <a:off x="4570413" y="4603750"/>
              <a:ext cx="55562" cy="76200"/>
            </a:xfrm>
            <a:custGeom>
              <a:avLst/>
              <a:gdLst>
                <a:gd name="T0" fmla="*/ 2147483647 w 35"/>
                <a:gd name="T1" fmla="*/ 2147483647 h 48"/>
                <a:gd name="T2" fmla="*/ 0 w 35"/>
                <a:gd name="T3" fmla="*/ 0 h 48"/>
                <a:gd name="T4" fmla="*/ 2147483647 w 35"/>
                <a:gd name="T5" fmla="*/ 2147483647 h 48"/>
                <a:gd name="T6" fmla="*/ 2147483647 w 35"/>
                <a:gd name="T7" fmla="*/ 0 h 48"/>
                <a:gd name="T8" fmla="*/ 2147483647 w 3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8"/>
                <a:gd name="T17" fmla="*/ 35 w 3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8">
                  <a:moveTo>
                    <a:pt x="19" y="48"/>
                  </a:moveTo>
                  <a:lnTo>
                    <a:pt x="0" y="0"/>
                  </a:lnTo>
                  <a:lnTo>
                    <a:pt x="19" y="24"/>
                  </a:lnTo>
                  <a:lnTo>
                    <a:pt x="35" y="0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3" name="TextBox 191"/>
          <p:cNvSpPr txBox="1">
            <a:spLocks noChangeArrowheads="1"/>
          </p:cNvSpPr>
          <p:nvPr/>
        </p:nvSpPr>
        <p:spPr bwMode="auto">
          <a:xfrm>
            <a:off x="3744716" y="5029200"/>
            <a:ext cx="674884" cy="33855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F(op)</a:t>
            </a:r>
          </a:p>
        </p:txBody>
      </p:sp>
      <p:sp>
        <p:nvSpPr>
          <p:cNvPr id="199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00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15473" name="Group 15472"/>
          <p:cNvGrpSpPr/>
          <p:nvPr/>
        </p:nvGrpSpPr>
        <p:grpSpPr>
          <a:xfrm>
            <a:off x="4724400" y="3505200"/>
            <a:ext cx="724677" cy="1066800"/>
            <a:chOff x="4724400" y="3505200"/>
            <a:chExt cx="724677" cy="1066800"/>
          </a:xfrm>
        </p:grpSpPr>
        <p:cxnSp>
          <p:nvCxnSpPr>
            <p:cNvPr id="15459" name="Straight Arrow Connector 15458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5449077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77" name="Group 15476"/>
          <p:cNvGrpSpPr/>
          <p:nvPr/>
        </p:nvGrpSpPr>
        <p:grpSpPr>
          <a:xfrm>
            <a:off x="4807687" y="2967373"/>
            <a:ext cx="2760208" cy="3563439"/>
            <a:chOff x="4807687" y="2967373"/>
            <a:chExt cx="2760208" cy="3563439"/>
          </a:xfrm>
        </p:grpSpPr>
        <p:sp>
          <p:nvSpPr>
            <p:cNvPr id="201" name="TextBox 191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298780" cy="33855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465" name="Freeform 15464"/>
            <p:cNvSpPr/>
            <p:nvPr/>
          </p:nvSpPr>
          <p:spPr>
            <a:xfrm>
              <a:off x="4807687" y="2967373"/>
              <a:ext cx="2760208" cy="3563439"/>
            </a:xfrm>
            <a:custGeom>
              <a:avLst/>
              <a:gdLst>
                <a:gd name="connsiteX0" fmla="*/ 0 w 2760208"/>
                <a:gd name="connsiteY0" fmla="*/ 2254685 h 3563439"/>
                <a:gd name="connsiteX1" fmla="*/ 0 w 2760208"/>
                <a:gd name="connsiteY1" fmla="*/ 3563439 h 3563439"/>
                <a:gd name="connsiteX2" fmla="*/ 2760208 w 2760208"/>
                <a:gd name="connsiteY2" fmla="*/ 3537523 h 3563439"/>
                <a:gd name="connsiteX3" fmla="*/ 2734291 w 2760208"/>
                <a:gd name="connsiteY3" fmla="*/ 0 h 3563439"/>
                <a:gd name="connsiteX4" fmla="*/ 1516171 w 2760208"/>
                <a:gd name="connsiteY4" fmla="*/ 0 h 35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0208" h="3563439">
                  <a:moveTo>
                    <a:pt x="0" y="2254685"/>
                  </a:moveTo>
                  <a:lnTo>
                    <a:pt x="0" y="3563439"/>
                  </a:lnTo>
                  <a:lnTo>
                    <a:pt x="2760208" y="3537523"/>
                  </a:lnTo>
                  <a:lnTo>
                    <a:pt x="2734291" y="0"/>
                  </a:lnTo>
                  <a:lnTo>
                    <a:pt x="1516171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7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ALU Operations (with constant)</a:t>
            </a: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5593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582988" y="3048000"/>
            <a:ext cx="721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 ID[25:21]</a:t>
            </a:r>
            <a:endParaRPr lang="en-US" sz="900">
              <a:latin typeface="Helvetica"/>
            </a:endParaRP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Freeform 8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9"/>
          <p:cNvSpPr>
            <a:spLocks/>
          </p:cNvSpPr>
          <p:nvPr/>
        </p:nvSpPr>
        <p:spPr bwMode="auto">
          <a:xfrm>
            <a:off x="4976813" y="61039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5002213" y="4854575"/>
            <a:ext cx="1587" cy="1285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620" y="863"/>
            <a:chExt cx="579" cy="92"/>
          </a:xfrm>
        </p:grpSpPr>
        <p:sp>
          <p:nvSpPr>
            <p:cNvPr id="16552" name="Rectangle 12"/>
            <p:cNvSpPr>
              <a:spLocks noChangeArrowheads="1"/>
            </p:cNvSpPr>
            <p:nvPr/>
          </p:nvSpPr>
          <p:spPr bwMode="auto">
            <a:xfrm>
              <a:off x="624" y="863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20" y="901"/>
              <a:ext cx="64" cy="40"/>
              <a:chOff x="620" y="901"/>
              <a:chExt cx="64" cy="40"/>
            </a:xfrm>
          </p:grpSpPr>
          <p:sp>
            <p:nvSpPr>
              <p:cNvPr id="16554" name="Line 14"/>
              <p:cNvSpPr>
                <a:spLocks noChangeShapeType="1"/>
              </p:cNvSpPr>
              <p:nvPr/>
            </p:nvSpPr>
            <p:spPr bwMode="auto">
              <a:xfrm>
                <a:off x="620" y="901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5" name="Line 15"/>
              <p:cNvSpPr>
                <a:spLocks noChangeShapeType="1"/>
              </p:cNvSpPr>
              <p:nvPr/>
            </p:nvSpPr>
            <p:spPr bwMode="auto">
              <a:xfrm flipV="1">
                <a:off x="620" y="923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840" y="1198"/>
            <a:chExt cx="143" cy="115"/>
          </a:xfrm>
        </p:grpSpPr>
        <p:sp>
          <p:nvSpPr>
            <p:cNvPr id="16550" name="Rectangle 19"/>
            <p:cNvSpPr>
              <a:spLocks noChangeArrowheads="1"/>
            </p:cNvSpPr>
            <p:nvPr/>
          </p:nvSpPr>
          <p:spPr bwMode="auto">
            <a:xfrm>
              <a:off x="840" y="1202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" name="Rectangle 20"/>
            <p:cNvSpPr>
              <a:spLocks noChangeArrowheads="1"/>
            </p:cNvSpPr>
            <p:nvPr/>
          </p:nvSpPr>
          <p:spPr bwMode="auto">
            <a:xfrm>
              <a:off x="859" y="1198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6397" name="Freeform 21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24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25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26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Freeform 27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8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1702" y="987"/>
            <a:chExt cx="575" cy="287"/>
          </a:xfrm>
        </p:grpSpPr>
        <p:sp>
          <p:nvSpPr>
            <p:cNvPr id="16545" name="Rectangle 30"/>
            <p:cNvSpPr>
              <a:spLocks noChangeArrowheads="1"/>
            </p:cNvSpPr>
            <p:nvPr/>
          </p:nvSpPr>
          <p:spPr bwMode="auto">
            <a:xfrm>
              <a:off x="1702" y="987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Rectangle 31"/>
            <p:cNvSpPr>
              <a:spLocks noChangeArrowheads="1"/>
            </p:cNvSpPr>
            <p:nvPr/>
          </p:nvSpPr>
          <p:spPr bwMode="auto">
            <a:xfrm>
              <a:off x="1881" y="991"/>
              <a:ext cx="37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6547" name="Rectangle 32"/>
            <p:cNvSpPr>
              <a:spLocks noChangeArrowheads="1"/>
            </p:cNvSpPr>
            <p:nvPr/>
          </p:nvSpPr>
          <p:spPr bwMode="auto">
            <a:xfrm>
              <a:off x="1929" y="1063"/>
              <a:ext cx="27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6548" name="Rectangle 33"/>
            <p:cNvSpPr>
              <a:spLocks noChangeArrowheads="1"/>
            </p:cNvSpPr>
            <p:nvPr/>
          </p:nvSpPr>
          <p:spPr bwMode="auto">
            <a:xfrm>
              <a:off x="1722" y="1023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6549" name="Rectangle 34"/>
            <p:cNvSpPr>
              <a:spLocks noChangeArrowheads="1"/>
            </p:cNvSpPr>
            <p:nvPr/>
          </p:nvSpPr>
          <p:spPr bwMode="auto">
            <a:xfrm>
              <a:off x="1969" y="1194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6406" name="Rectangle 35"/>
          <p:cNvSpPr>
            <a:spLocks noChangeArrowheads="1"/>
          </p:cNvSpPr>
          <p:nvPr/>
        </p:nvSpPr>
        <p:spPr bwMode="auto">
          <a:xfrm>
            <a:off x="4953000" y="257492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6407" name="Line 36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37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38"/>
          <p:cNvSpPr>
            <a:spLocks noChangeShapeType="1"/>
          </p:cNvSpPr>
          <p:nvPr/>
        </p:nvSpPr>
        <p:spPr bwMode="auto">
          <a:xfrm flipH="1">
            <a:off x="3462338" y="2552700"/>
            <a:ext cx="1192212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39"/>
          <p:cNvSpPr>
            <a:spLocks noChangeShapeType="1"/>
          </p:cNvSpPr>
          <p:nvPr/>
        </p:nvSpPr>
        <p:spPr bwMode="auto">
          <a:xfrm>
            <a:off x="3462338" y="25622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Freeform 40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41"/>
          <p:cNvSpPr>
            <a:spLocks noChangeArrowheads="1"/>
          </p:cNvSpPr>
          <p:nvPr/>
        </p:nvSpPr>
        <p:spPr bwMode="auto">
          <a:xfrm>
            <a:off x="3886200" y="257492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6413" name="Line 42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43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44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Freeform 45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4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47"/>
          <p:cNvSpPr>
            <a:spLocks noChangeArrowheads="1"/>
          </p:cNvSpPr>
          <p:nvPr/>
        </p:nvSpPr>
        <p:spPr bwMode="auto">
          <a:xfrm>
            <a:off x="4900613" y="299878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6419" name="Rectangle 48"/>
          <p:cNvSpPr>
            <a:spLocks noChangeArrowheads="1"/>
          </p:cNvSpPr>
          <p:nvPr/>
        </p:nvSpPr>
        <p:spPr bwMode="auto">
          <a:xfrm>
            <a:off x="5059363" y="316388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6420" name="Rectangle 49"/>
          <p:cNvSpPr>
            <a:spLocks noChangeArrowheads="1"/>
          </p:cNvSpPr>
          <p:nvPr/>
        </p:nvSpPr>
        <p:spPr bwMode="auto">
          <a:xfrm>
            <a:off x="4559300" y="296416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6421" name="Rectangle 50"/>
          <p:cNvSpPr>
            <a:spLocks noChangeArrowheads="1"/>
          </p:cNvSpPr>
          <p:nvPr/>
        </p:nvSpPr>
        <p:spPr bwMode="auto">
          <a:xfrm>
            <a:off x="5584825" y="296416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6422" name="Rectangle 51"/>
          <p:cNvSpPr>
            <a:spLocks noChangeArrowheads="1"/>
          </p:cNvSpPr>
          <p:nvPr/>
        </p:nvSpPr>
        <p:spPr bwMode="auto">
          <a:xfrm>
            <a:off x="4559300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6423" name="Rectangle 52"/>
          <p:cNvSpPr>
            <a:spLocks noChangeArrowheads="1"/>
          </p:cNvSpPr>
          <p:nvPr/>
        </p:nvSpPr>
        <p:spPr bwMode="auto">
          <a:xfrm>
            <a:off x="5584825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6424" name="Freeform 53"/>
          <p:cNvSpPr>
            <a:spLocks/>
          </p:cNvSpPr>
          <p:nvPr/>
        </p:nvSpPr>
        <p:spPr bwMode="auto">
          <a:xfrm>
            <a:off x="4203700" y="46656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Freeform 54"/>
          <p:cNvSpPr>
            <a:spLocks/>
          </p:cNvSpPr>
          <p:nvPr/>
        </p:nvSpPr>
        <p:spPr bwMode="auto">
          <a:xfrm>
            <a:off x="4210050" y="46720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55"/>
          <p:cNvSpPr>
            <a:spLocks noChangeArrowheads="1"/>
          </p:cNvSpPr>
          <p:nvPr/>
        </p:nvSpPr>
        <p:spPr bwMode="auto">
          <a:xfrm>
            <a:off x="4824413" y="479742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6427" name="Rectangle 56"/>
          <p:cNvSpPr>
            <a:spLocks noChangeArrowheads="1"/>
          </p:cNvSpPr>
          <p:nvPr/>
        </p:nvSpPr>
        <p:spPr bwMode="auto">
          <a:xfrm>
            <a:off x="4502150" y="47164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6428" name="Rectangle 57"/>
          <p:cNvSpPr>
            <a:spLocks noChangeArrowheads="1"/>
          </p:cNvSpPr>
          <p:nvPr/>
        </p:nvSpPr>
        <p:spPr bwMode="auto">
          <a:xfrm>
            <a:off x="5472113" y="47164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6429" name="Freeform 59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60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61"/>
          <p:cNvSpPr>
            <a:spLocks noChangeArrowheads="1"/>
          </p:cNvSpPr>
          <p:nvPr/>
        </p:nvSpPr>
        <p:spPr bwMode="auto">
          <a:xfrm>
            <a:off x="4470400" y="31511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6432" name="Rectangle 62"/>
          <p:cNvSpPr>
            <a:spLocks noChangeArrowheads="1"/>
          </p:cNvSpPr>
          <p:nvPr/>
        </p:nvSpPr>
        <p:spPr bwMode="auto">
          <a:xfrm>
            <a:off x="5984875" y="31257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6433" name="Rectangle 63"/>
          <p:cNvSpPr>
            <a:spLocks noChangeArrowheads="1"/>
          </p:cNvSpPr>
          <p:nvPr/>
        </p:nvSpPr>
        <p:spPr bwMode="auto">
          <a:xfrm>
            <a:off x="5984875" y="32972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6434" name="Line 64"/>
          <p:cNvSpPr>
            <a:spLocks noChangeShapeType="1"/>
          </p:cNvSpPr>
          <p:nvPr/>
        </p:nvSpPr>
        <p:spPr bwMode="auto">
          <a:xfrm>
            <a:off x="6181725" y="315753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Line 65"/>
          <p:cNvSpPr>
            <a:spLocks noChangeShapeType="1"/>
          </p:cNvSpPr>
          <p:nvPr/>
        </p:nvSpPr>
        <p:spPr bwMode="auto">
          <a:xfrm>
            <a:off x="7372350" y="31575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Line 66"/>
          <p:cNvSpPr>
            <a:spLocks noChangeShapeType="1"/>
          </p:cNvSpPr>
          <p:nvPr/>
        </p:nvSpPr>
        <p:spPr bwMode="auto">
          <a:xfrm flipH="1">
            <a:off x="5002213" y="63690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Line 67"/>
          <p:cNvSpPr>
            <a:spLocks noChangeShapeType="1"/>
          </p:cNvSpPr>
          <p:nvPr/>
        </p:nvSpPr>
        <p:spPr bwMode="auto">
          <a:xfrm flipV="1">
            <a:off x="5002213" y="61801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Freeform 68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Freeform 71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Line 72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900488" y="4886325"/>
            <a:ext cx="506412" cy="106363"/>
            <a:chOff x="2261" y="2866"/>
            <a:chExt cx="319" cy="67"/>
          </a:xfrm>
        </p:grpSpPr>
        <p:sp>
          <p:nvSpPr>
            <p:cNvPr id="16542" name="Freeform 74"/>
            <p:cNvSpPr>
              <a:spLocks/>
            </p:cNvSpPr>
            <p:nvPr/>
          </p:nvSpPr>
          <p:spPr bwMode="auto">
            <a:xfrm>
              <a:off x="2532" y="287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Line 75"/>
            <p:cNvSpPr>
              <a:spLocks noChangeShapeType="1"/>
            </p:cNvSpPr>
            <p:nvPr/>
          </p:nvSpPr>
          <p:spPr bwMode="auto">
            <a:xfrm flipH="1">
              <a:off x="2452" y="2890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" name="Rectangle 76"/>
            <p:cNvSpPr>
              <a:spLocks noChangeArrowheads="1"/>
            </p:cNvSpPr>
            <p:nvPr/>
          </p:nvSpPr>
          <p:spPr bwMode="auto">
            <a:xfrm>
              <a:off x="2261" y="2866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289" y="2354"/>
            <a:chExt cx="806" cy="179"/>
          </a:xfrm>
        </p:grpSpPr>
        <p:sp>
          <p:nvSpPr>
            <p:cNvPr id="16540" name="Rectangle 78"/>
            <p:cNvSpPr>
              <a:spLocks noChangeArrowheads="1"/>
            </p:cNvSpPr>
            <p:nvPr/>
          </p:nvSpPr>
          <p:spPr bwMode="auto">
            <a:xfrm>
              <a:off x="1289" y="2354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Rectangle 79"/>
            <p:cNvSpPr>
              <a:spLocks noChangeArrowheads="1"/>
            </p:cNvSpPr>
            <p:nvPr/>
          </p:nvSpPr>
          <p:spPr bwMode="auto">
            <a:xfrm>
              <a:off x="1434" y="2387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6443" name="Line 80"/>
          <p:cNvSpPr>
            <a:spLocks noChangeShapeType="1"/>
          </p:cNvSpPr>
          <p:nvPr/>
        </p:nvSpPr>
        <p:spPr bwMode="auto">
          <a:xfrm>
            <a:off x="2809875" y="52355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Line 81"/>
          <p:cNvSpPr>
            <a:spLocks noChangeShapeType="1"/>
          </p:cNvSpPr>
          <p:nvPr/>
        </p:nvSpPr>
        <p:spPr bwMode="auto">
          <a:xfrm>
            <a:off x="2867025" y="5292725"/>
            <a:ext cx="133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Freeform 82"/>
          <p:cNvSpPr>
            <a:spLocks/>
          </p:cNvSpPr>
          <p:nvPr/>
        </p:nvSpPr>
        <p:spPr bwMode="auto">
          <a:xfrm>
            <a:off x="2962275" y="5267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Rectangle 83"/>
          <p:cNvSpPr>
            <a:spLocks noChangeArrowheads="1"/>
          </p:cNvSpPr>
          <p:nvPr/>
        </p:nvSpPr>
        <p:spPr bwMode="auto">
          <a:xfrm>
            <a:off x="3076575" y="5216525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16447" name="Line 84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Freeform 86"/>
          <p:cNvSpPr>
            <a:spLocks/>
          </p:cNvSpPr>
          <p:nvPr/>
        </p:nvSpPr>
        <p:spPr bwMode="auto">
          <a:xfrm>
            <a:off x="5281613" y="39878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87"/>
          <p:cNvSpPr>
            <a:spLocks/>
          </p:cNvSpPr>
          <p:nvPr/>
        </p:nvSpPr>
        <p:spPr bwMode="auto">
          <a:xfrm>
            <a:off x="5287963" y="39941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88"/>
          <p:cNvSpPr>
            <a:spLocks noChangeArrowheads="1"/>
          </p:cNvSpPr>
          <p:nvPr/>
        </p:nvSpPr>
        <p:spPr bwMode="auto">
          <a:xfrm>
            <a:off x="5876925" y="4000500"/>
            <a:ext cx="2270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16451" name="Freeform 89"/>
          <p:cNvSpPr>
            <a:spLocks/>
          </p:cNvSpPr>
          <p:nvPr/>
        </p:nvSpPr>
        <p:spPr bwMode="auto">
          <a:xfrm>
            <a:off x="5699125" y="401320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Line 90"/>
          <p:cNvSpPr>
            <a:spLocks noChangeShapeType="1"/>
          </p:cNvSpPr>
          <p:nvPr/>
        </p:nvSpPr>
        <p:spPr bwMode="auto">
          <a:xfrm>
            <a:off x="5730875" y="4038600"/>
            <a:ext cx="1079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5383213" y="4013200"/>
            <a:ext cx="269875" cy="92075"/>
            <a:chOff x="3195" y="2316"/>
            <a:chExt cx="170" cy="58"/>
          </a:xfrm>
        </p:grpSpPr>
        <p:sp>
          <p:nvSpPr>
            <p:cNvPr id="16538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6539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6454" name="Rectangle 94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C: 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6455" name="Line 95"/>
          <p:cNvSpPr>
            <a:spLocks noChangeShapeType="1"/>
          </p:cNvSpPr>
          <p:nvPr/>
        </p:nvSpPr>
        <p:spPr bwMode="auto">
          <a:xfrm>
            <a:off x="3462338" y="3562350"/>
            <a:ext cx="82550" cy="809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6" name="Line 96"/>
          <p:cNvSpPr>
            <a:spLocks noChangeShapeType="1"/>
          </p:cNvSpPr>
          <p:nvPr/>
        </p:nvSpPr>
        <p:spPr bwMode="auto">
          <a:xfrm>
            <a:off x="3544888" y="3644900"/>
            <a:ext cx="18256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7" name="Line 97"/>
          <p:cNvSpPr>
            <a:spLocks noChangeShapeType="1"/>
          </p:cNvSpPr>
          <p:nvPr/>
        </p:nvSpPr>
        <p:spPr bwMode="auto">
          <a:xfrm>
            <a:off x="5370513" y="3644900"/>
            <a:ext cx="1587" cy="311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8" name="Freeform 98"/>
          <p:cNvSpPr>
            <a:spLocks/>
          </p:cNvSpPr>
          <p:nvPr/>
        </p:nvSpPr>
        <p:spPr bwMode="auto">
          <a:xfrm>
            <a:off x="5345113" y="39243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9" name="Freeform 99"/>
          <p:cNvSpPr>
            <a:spLocks/>
          </p:cNvSpPr>
          <p:nvPr/>
        </p:nvSpPr>
        <p:spPr bwMode="auto">
          <a:xfrm>
            <a:off x="5484813" y="46021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0" name="Line 100"/>
          <p:cNvSpPr>
            <a:spLocks noChangeShapeType="1"/>
          </p:cNvSpPr>
          <p:nvPr/>
        </p:nvSpPr>
        <p:spPr bwMode="auto">
          <a:xfrm flipV="1">
            <a:off x="5514975" y="410845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1" name="Freeform 101"/>
          <p:cNvSpPr>
            <a:spLocks/>
          </p:cNvSpPr>
          <p:nvPr/>
        </p:nvSpPr>
        <p:spPr bwMode="auto">
          <a:xfrm>
            <a:off x="5597525" y="39179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2" name="Line 102"/>
          <p:cNvSpPr>
            <a:spLocks noChangeShapeType="1"/>
          </p:cNvSpPr>
          <p:nvPr/>
        </p:nvSpPr>
        <p:spPr bwMode="auto">
          <a:xfrm flipV="1">
            <a:off x="5629275" y="342423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3" name="Freeform 104"/>
          <p:cNvSpPr>
            <a:spLocks/>
          </p:cNvSpPr>
          <p:nvPr/>
        </p:nvSpPr>
        <p:spPr bwMode="auto">
          <a:xfrm>
            <a:off x="4578350" y="4595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4" name="Line 105"/>
          <p:cNvSpPr>
            <a:spLocks noChangeShapeType="1"/>
          </p:cNvSpPr>
          <p:nvPr/>
        </p:nvSpPr>
        <p:spPr bwMode="auto">
          <a:xfrm>
            <a:off x="4603750" y="3411538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5" name="Line 106"/>
          <p:cNvSpPr>
            <a:spLocks noChangeShapeType="1"/>
          </p:cNvSpPr>
          <p:nvPr/>
        </p:nvSpPr>
        <p:spPr bwMode="auto">
          <a:xfrm>
            <a:off x="2809875" y="494982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6" name="Line 107"/>
          <p:cNvSpPr>
            <a:spLocks noChangeShapeType="1"/>
          </p:cNvSpPr>
          <p:nvPr/>
        </p:nvSpPr>
        <p:spPr bwMode="auto">
          <a:xfrm>
            <a:off x="2867025" y="500697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7" name="Freeform 108"/>
          <p:cNvSpPr>
            <a:spLocks/>
          </p:cNvSpPr>
          <p:nvPr/>
        </p:nvSpPr>
        <p:spPr bwMode="auto">
          <a:xfrm>
            <a:off x="2962275" y="49815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8" name="Rectangle 109"/>
          <p:cNvSpPr>
            <a:spLocks noChangeArrowheads="1"/>
          </p:cNvSpPr>
          <p:nvPr/>
        </p:nvSpPr>
        <p:spPr bwMode="auto">
          <a:xfrm>
            <a:off x="3076575" y="4937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BSEL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69" name="Line 110"/>
          <p:cNvSpPr>
            <a:spLocks noChangeShapeType="1"/>
          </p:cNvSpPr>
          <p:nvPr/>
        </p:nvSpPr>
        <p:spPr bwMode="auto">
          <a:xfrm>
            <a:off x="4432300" y="332898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0" name="Line 111"/>
          <p:cNvSpPr>
            <a:spLocks noChangeShapeType="1"/>
          </p:cNvSpPr>
          <p:nvPr/>
        </p:nvSpPr>
        <p:spPr bwMode="auto">
          <a:xfrm flipH="1">
            <a:off x="4432300" y="3354388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6156325" y="3290888"/>
            <a:ext cx="527050" cy="106362"/>
            <a:chOff x="3682" y="1861"/>
            <a:chExt cx="332" cy="67"/>
          </a:xfrm>
        </p:grpSpPr>
        <p:sp>
          <p:nvSpPr>
            <p:cNvPr id="16535" name="Freeform 113"/>
            <p:cNvSpPr>
              <a:spLocks/>
            </p:cNvSpPr>
            <p:nvPr/>
          </p:nvSpPr>
          <p:spPr bwMode="auto">
            <a:xfrm>
              <a:off x="3682" y="1869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Line 114"/>
            <p:cNvSpPr>
              <a:spLocks noChangeShapeType="1"/>
            </p:cNvSpPr>
            <p:nvPr/>
          </p:nvSpPr>
          <p:spPr bwMode="auto">
            <a:xfrm>
              <a:off x="3702" y="188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" name="Rectangle 115"/>
            <p:cNvSpPr>
              <a:spLocks noChangeArrowheads="1"/>
            </p:cNvSpPr>
            <p:nvPr/>
          </p:nvSpPr>
          <p:spPr bwMode="auto">
            <a:xfrm>
              <a:off x="3849" y="1861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2811463" y="5443556"/>
            <a:ext cx="604837" cy="138113"/>
            <a:chOff x="1575" y="3217"/>
            <a:chExt cx="381" cy="87"/>
          </a:xfrm>
        </p:grpSpPr>
        <p:sp>
          <p:nvSpPr>
            <p:cNvPr id="16531" name="Line 117"/>
            <p:cNvSpPr>
              <a:spLocks noChangeShapeType="1"/>
            </p:cNvSpPr>
            <p:nvPr/>
          </p:nvSpPr>
          <p:spPr bwMode="auto">
            <a:xfrm>
              <a:off x="1575" y="3230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Line 118"/>
            <p:cNvSpPr>
              <a:spLocks noChangeShapeType="1"/>
            </p:cNvSpPr>
            <p:nvPr/>
          </p:nvSpPr>
          <p:spPr bwMode="auto">
            <a:xfrm>
              <a:off x="1610" y="326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" name="Freeform 119"/>
            <p:cNvSpPr>
              <a:spLocks/>
            </p:cNvSpPr>
            <p:nvPr/>
          </p:nvSpPr>
          <p:spPr bwMode="auto">
            <a:xfrm>
              <a:off x="1670" y="324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Rectangle 120"/>
            <p:cNvSpPr>
              <a:spLocks noChangeArrowheads="1"/>
            </p:cNvSpPr>
            <p:nvPr/>
          </p:nvSpPr>
          <p:spPr bwMode="auto">
            <a:xfrm>
              <a:off x="1742" y="3217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2068506" y="1700213"/>
            <a:ext cx="123824" cy="152400"/>
            <a:chOff x="1107" y="859"/>
            <a:chExt cx="78" cy="96"/>
          </a:xfrm>
        </p:grpSpPr>
        <p:sp>
          <p:nvSpPr>
            <p:cNvPr id="16529" name="Line 122"/>
            <p:cNvSpPr>
              <a:spLocks noChangeShapeType="1"/>
            </p:cNvSpPr>
            <p:nvPr/>
          </p:nvSpPr>
          <p:spPr bwMode="auto">
            <a:xfrm>
              <a:off x="1107" y="859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Rectangle 123"/>
            <p:cNvSpPr>
              <a:spLocks noChangeArrowheads="1"/>
            </p:cNvSpPr>
            <p:nvPr/>
          </p:nvSpPr>
          <p:spPr bwMode="auto">
            <a:xfrm>
              <a:off x="1131" y="879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6474" name="Line 180"/>
          <p:cNvSpPr>
            <a:spLocks noChangeShapeType="1"/>
          </p:cNvSpPr>
          <p:nvPr/>
        </p:nvSpPr>
        <p:spPr bwMode="auto">
          <a:xfrm>
            <a:off x="4914900" y="35814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5" name="Text Box 181"/>
          <p:cNvSpPr txBox="1">
            <a:spLocks noChangeArrowheads="1"/>
          </p:cNvSpPr>
          <p:nvPr/>
        </p:nvSpPr>
        <p:spPr bwMode="auto">
          <a:xfrm>
            <a:off x="5030788" y="36306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grpSp>
        <p:nvGrpSpPr>
          <p:cNvPr id="12" name="Group 182"/>
          <p:cNvGrpSpPr>
            <a:grpSpLocks/>
          </p:cNvGrpSpPr>
          <p:nvPr/>
        </p:nvGrpSpPr>
        <p:grpSpPr bwMode="auto">
          <a:xfrm>
            <a:off x="3886200" y="1066800"/>
            <a:ext cx="4992688" cy="703263"/>
            <a:chOff x="1584" y="2736"/>
            <a:chExt cx="3145" cy="443"/>
          </a:xfrm>
        </p:grpSpPr>
        <p:sp>
          <p:nvSpPr>
            <p:cNvPr id="16478" name="Rectangle 183"/>
            <p:cNvSpPr>
              <a:spLocks noChangeArrowheads="1"/>
            </p:cNvSpPr>
            <p:nvPr/>
          </p:nvSpPr>
          <p:spPr bwMode="auto">
            <a:xfrm>
              <a:off x="1872" y="3024"/>
              <a:ext cx="285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SXT(C)</a:t>
              </a:r>
            </a:p>
          </p:txBody>
        </p:sp>
        <p:grpSp>
          <p:nvGrpSpPr>
            <p:cNvPr id="13" name="Group 184"/>
            <p:cNvGrpSpPr>
              <a:grpSpLocks/>
            </p:cNvGrpSpPr>
            <p:nvPr/>
          </p:nvGrpSpPr>
          <p:grpSpPr bwMode="auto">
            <a:xfrm>
              <a:off x="1632" y="2740"/>
              <a:ext cx="576" cy="233"/>
              <a:chOff x="2400" y="772"/>
              <a:chExt cx="576" cy="233"/>
            </a:xfrm>
          </p:grpSpPr>
          <p:sp>
            <p:nvSpPr>
              <p:cNvPr id="16522" name="Rectangle 1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4" name="Group 1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6524" name="Line 1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5" name="Line 1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6" name="Line 1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7" name="Line 1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8" name="Line 1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5" name="Group 192"/>
            <p:cNvGrpSpPr>
              <a:grpSpLocks/>
            </p:cNvGrpSpPr>
            <p:nvPr/>
          </p:nvGrpSpPr>
          <p:grpSpPr bwMode="auto">
            <a:xfrm>
              <a:off x="2208" y="2740"/>
              <a:ext cx="480" cy="233"/>
              <a:chOff x="2448" y="532"/>
              <a:chExt cx="480" cy="233"/>
            </a:xfrm>
          </p:grpSpPr>
          <p:sp>
            <p:nvSpPr>
              <p:cNvPr id="16516" name="Rectangle 1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6" name="Group 1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8" name="Line 1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9" name="Line 1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0" name="Line 1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1" name="Line 1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7" name="Group 199"/>
            <p:cNvGrpSpPr>
              <a:grpSpLocks/>
            </p:cNvGrpSpPr>
            <p:nvPr/>
          </p:nvGrpSpPr>
          <p:grpSpPr bwMode="auto">
            <a:xfrm>
              <a:off x="2688" y="2740"/>
              <a:ext cx="480" cy="233"/>
              <a:chOff x="2448" y="532"/>
              <a:chExt cx="480" cy="233"/>
            </a:xfrm>
          </p:grpSpPr>
          <p:sp>
            <p:nvSpPr>
              <p:cNvPr id="16510" name="Rectangle 2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2" name="Line 2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3" name="Line 2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4" name="Line 2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5" name="Line 2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6482" name="Text Box 206"/>
            <p:cNvSpPr txBox="1">
              <a:spLocks noChangeArrowheads="1"/>
            </p:cNvSpPr>
            <p:nvPr/>
          </p:nvSpPr>
          <p:spPr bwMode="auto">
            <a:xfrm>
              <a:off x="2832" y="2736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6483" name="Text Box 207"/>
            <p:cNvSpPr txBox="1">
              <a:spLocks noChangeArrowheads="1"/>
            </p:cNvSpPr>
            <p:nvPr/>
          </p:nvSpPr>
          <p:spPr bwMode="auto">
            <a:xfrm>
              <a:off x="2304" y="2736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3168" y="2740"/>
              <a:ext cx="1536" cy="233"/>
              <a:chOff x="1104" y="1972"/>
              <a:chExt cx="1536" cy="233"/>
            </a:xfrm>
          </p:grpSpPr>
          <p:sp>
            <p:nvSpPr>
              <p:cNvPr id="16493" name="Rectangle 2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4" name="Line 2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5" name="Line 2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6" name="Line 2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7" name="Line 2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8" name="Line 2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9" name="Line 2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0" name="Line 2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1" name="Line 2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2" name="Line 2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3" name="Line 2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4" name="Line 2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5" name="Line 2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6" name="Line 2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7" name="Line 2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8" name="Line 2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9" name="Line 2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485" name="Text Box 226"/>
            <p:cNvSpPr txBox="1">
              <a:spLocks noChangeArrowheads="1"/>
            </p:cNvSpPr>
            <p:nvPr/>
          </p:nvSpPr>
          <p:spPr bwMode="auto">
            <a:xfrm>
              <a:off x="3408" y="2736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" name="Group 227"/>
            <p:cNvGrpSpPr>
              <a:grpSpLocks/>
            </p:cNvGrpSpPr>
            <p:nvPr/>
          </p:nvGrpSpPr>
          <p:grpSpPr bwMode="auto">
            <a:xfrm>
              <a:off x="1584" y="2736"/>
              <a:ext cx="677" cy="194"/>
              <a:chOff x="336" y="2016"/>
              <a:chExt cx="677" cy="194"/>
            </a:xfrm>
          </p:grpSpPr>
          <p:sp>
            <p:nvSpPr>
              <p:cNvPr id="16487" name="Text Box 2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8" name="Text Box 2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9" name="Text Box 230"/>
              <p:cNvSpPr txBox="1">
                <a:spLocks noChangeArrowheads="1"/>
              </p:cNvSpPr>
              <p:nvPr/>
            </p:nvSpPr>
            <p:spPr bwMode="auto">
              <a:xfrm>
                <a:off x="616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0" name="Text Box 2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1" name="Text Box 232"/>
              <p:cNvSpPr txBox="1">
                <a:spLocks noChangeArrowheads="1"/>
              </p:cNvSpPr>
              <p:nvPr/>
            </p:nvSpPr>
            <p:spPr bwMode="auto">
              <a:xfrm>
                <a:off x="808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2" name="Text Box 2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173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7" name="Group 26"/>
          <p:cNvGrpSpPr/>
          <p:nvPr/>
        </p:nvGrpSpPr>
        <p:grpSpPr>
          <a:xfrm>
            <a:off x="304800" y="2819400"/>
            <a:ext cx="2743200" cy="3505200"/>
            <a:chOff x="304800" y="2819400"/>
            <a:chExt cx="2743200" cy="35052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371600" y="3352800"/>
              <a:ext cx="533400" cy="857305"/>
              <a:chOff x="2838890" y="729676"/>
              <a:chExt cx="1234915" cy="1984813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Freeform 19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Freeform 19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endCxn id="185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Freeform 184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3048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Sign-extension requires no logic</a:t>
              </a:r>
              <a:r>
                <a:rPr lang="is-I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…</a:t>
              </a:r>
              <a:endParaRPr lang="en-US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" y="4419600"/>
              <a:ext cx="762000" cy="22860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19200" y="4419600"/>
              <a:ext cx="762000" cy="228600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 rot="5400000" flipV="1">
              <a:off x="762000" y="4419600"/>
              <a:ext cx="152400" cy="762000"/>
            </a:xfrm>
            <a:prstGeom prst="rightBrace">
              <a:avLst/>
            </a:prstGeom>
            <a:ln w="12700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6113" y="4606841"/>
              <a:ext cx="557235" cy="564772"/>
            </a:xfrm>
            <a:custGeom>
              <a:avLst/>
              <a:gdLst>
                <a:gd name="connsiteX0" fmla="*/ 410169 w 557235"/>
                <a:gd name="connsiteY0" fmla="*/ 0 h 564772"/>
                <a:gd name="connsiteX1" fmla="*/ 544262 w 557235"/>
                <a:gd name="connsiteY1" fmla="*/ 449640 h 564772"/>
                <a:gd name="connsiteX2" fmla="*/ 126206 w 557235"/>
                <a:gd name="connsiteY2" fmla="*/ 560078 h 564772"/>
                <a:gd name="connsiteX3" fmla="*/ 0 w 557235"/>
                <a:gd name="connsiteY3" fmla="*/ 339202 h 56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35" h="564772">
                  <a:moveTo>
                    <a:pt x="410169" y="0"/>
                  </a:moveTo>
                  <a:cubicBezTo>
                    <a:pt x="500879" y="178147"/>
                    <a:pt x="591589" y="356294"/>
                    <a:pt x="544262" y="449640"/>
                  </a:cubicBezTo>
                  <a:cubicBezTo>
                    <a:pt x="496935" y="542986"/>
                    <a:pt x="216916" y="578484"/>
                    <a:pt x="126206" y="560078"/>
                  </a:cubicBezTo>
                  <a:cubicBezTo>
                    <a:pt x="35496" y="541672"/>
                    <a:pt x="0" y="339202"/>
                    <a:pt x="0" y="339202"/>
                  </a:cubicBezTo>
                </a:path>
              </a:pathLst>
            </a:custGeom>
            <a:ln w="12700" cmpd="sng">
              <a:solidFill>
                <a:srgbClr val="3366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4388048"/>
              <a:ext cx="48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366FF"/>
                  </a:solidFill>
                  <a:latin typeface="Arial"/>
                  <a:cs typeface="Arial"/>
                </a:rPr>
                <a:t>15:0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62272" y="4388048"/>
              <a:ext cx="569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366FF"/>
                  </a:solidFill>
                  <a:latin typeface="Arial"/>
                  <a:cs typeface="Arial"/>
                </a:rPr>
                <a:t>31:16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04800" y="5124271"/>
              <a:ext cx="220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Just replicate</a:t>
              </a:r>
            </a:p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ID[15] sixteen times to create high-order bits!</a:t>
              </a: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3870780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615079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81391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367551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127802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639179" y="848121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57948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300046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ALU Operations (with constant)</a:t>
            </a: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559300" y="315118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582988" y="3048000"/>
            <a:ext cx="7214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 ID[25:21]</a:t>
            </a:r>
            <a:endParaRPr lang="en-US" sz="900">
              <a:latin typeface="Helvetica"/>
            </a:endParaRP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Freeform 8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9"/>
          <p:cNvSpPr>
            <a:spLocks/>
          </p:cNvSpPr>
          <p:nvPr/>
        </p:nvSpPr>
        <p:spPr bwMode="auto">
          <a:xfrm>
            <a:off x="4976813" y="61039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5002213" y="4854575"/>
            <a:ext cx="1587" cy="1285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620" y="863"/>
            <a:chExt cx="579" cy="92"/>
          </a:xfrm>
        </p:grpSpPr>
        <p:sp>
          <p:nvSpPr>
            <p:cNvPr id="16552" name="Rectangle 12"/>
            <p:cNvSpPr>
              <a:spLocks noChangeArrowheads="1"/>
            </p:cNvSpPr>
            <p:nvPr/>
          </p:nvSpPr>
          <p:spPr bwMode="auto">
            <a:xfrm>
              <a:off x="624" y="863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20" y="901"/>
              <a:ext cx="64" cy="40"/>
              <a:chOff x="620" y="901"/>
              <a:chExt cx="64" cy="40"/>
            </a:xfrm>
          </p:grpSpPr>
          <p:sp>
            <p:nvSpPr>
              <p:cNvPr id="16554" name="Line 14"/>
              <p:cNvSpPr>
                <a:spLocks noChangeShapeType="1"/>
              </p:cNvSpPr>
              <p:nvPr/>
            </p:nvSpPr>
            <p:spPr bwMode="auto">
              <a:xfrm>
                <a:off x="620" y="901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5" name="Line 15"/>
              <p:cNvSpPr>
                <a:spLocks noChangeShapeType="1"/>
              </p:cNvSpPr>
              <p:nvPr/>
            </p:nvSpPr>
            <p:spPr bwMode="auto">
              <a:xfrm flipV="1">
                <a:off x="620" y="923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4" name="Rectangle 16"/>
          <p:cNvSpPr>
            <a:spLocks noChangeArrowheads="1"/>
          </p:cNvSpPr>
          <p:nvPr/>
        </p:nvSpPr>
        <p:spPr bwMode="auto">
          <a:xfrm>
            <a:off x="1712913" y="177006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1757363" y="174466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44650" y="2238375"/>
            <a:ext cx="227013" cy="182563"/>
            <a:chOff x="840" y="1198"/>
            <a:chExt cx="143" cy="115"/>
          </a:xfrm>
        </p:grpSpPr>
        <p:sp>
          <p:nvSpPr>
            <p:cNvPr id="16550" name="Rectangle 19"/>
            <p:cNvSpPr>
              <a:spLocks noChangeArrowheads="1"/>
            </p:cNvSpPr>
            <p:nvPr/>
          </p:nvSpPr>
          <p:spPr bwMode="auto">
            <a:xfrm>
              <a:off x="840" y="1202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" name="Rectangle 20"/>
            <p:cNvSpPr>
              <a:spLocks noChangeArrowheads="1"/>
            </p:cNvSpPr>
            <p:nvPr/>
          </p:nvSpPr>
          <p:spPr bwMode="auto">
            <a:xfrm>
              <a:off x="859" y="1198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6397" name="Freeform 21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24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25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26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Freeform 27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8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1702" y="987"/>
            <a:chExt cx="575" cy="287"/>
          </a:xfrm>
        </p:grpSpPr>
        <p:sp>
          <p:nvSpPr>
            <p:cNvPr id="16545" name="Rectangle 30"/>
            <p:cNvSpPr>
              <a:spLocks noChangeArrowheads="1"/>
            </p:cNvSpPr>
            <p:nvPr/>
          </p:nvSpPr>
          <p:spPr bwMode="auto">
            <a:xfrm>
              <a:off x="1702" y="987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Rectangle 31"/>
            <p:cNvSpPr>
              <a:spLocks noChangeArrowheads="1"/>
            </p:cNvSpPr>
            <p:nvPr/>
          </p:nvSpPr>
          <p:spPr bwMode="auto">
            <a:xfrm>
              <a:off x="1881" y="991"/>
              <a:ext cx="37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6547" name="Rectangle 32"/>
            <p:cNvSpPr>
              <a:spLocks noChangeArrowheads="1"/>
            </p:cNvSpPr>
            <p:nvPr/>
          </p:nvSpPr>
          <p:spPr bwMode="auto">
            <a:xfrm>
              <a:off x="1929" y="1063"/>
              <a:ext cx="27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 dirty="0"/>
            </a:p>
          </p:txBody>
        </p:sp>
        <p:sp>
          <p:nvSpPr>
            <p:cNvPr id="16548" name="Rectangle 33"/>
            <p:cNvSpPr>
              <a:spLocks noChangeArrowheads="1"/>
            </p:cNvSpPr>
            <p:nvPr/>
          </p:nvSpPr>
          <p:spPr bwMode="auto">
            <a:xfrm>
              <a:off x="1722" y="1023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6549" name="Rectangle 34"/>
            <p:cNvSpPr>
              <a:spLocks noChangeArrowheads="1"/>
            </p:cNvSpPr>
            <p:nvPr/>
          </p:nvSpPr>
          <p:spPr bwMode="auto">
            <a:xfrm>
              <a:off x="1969" y="1194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6406" name="Rectangle 35"/>
          <p:cNvSpPr>
            <a:spLocks noChangeArrowheads="1"/>
          </p:cNvSpPr>
          <p:nvPr/>
        </p:nvSpPr>
        <p:spPr bwMode="auto">
          <a:xfrm>
            <a:off x="4953000" y="257492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6407" name="Line 36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37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38"/>
          <p:cNvSpPr>
            <a:spLocks noChangeShapeType="1"/>
          </p:cNvSpPr>
          <p:nvPr/>
        </p:nvSpPr>
        <p:spPr bwMode="auto">
          <a:xfrm flipH="1">
            <a:off x="3462338" y="2552700"/>
            <a:ext cx="1192212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Line 39"/>
          <p:cNvSpPr>
            <a:spLocks noChangeShapeType="1"/>
          </p:cNvSpPr>
          <p:nvPr/>
        </p:nvSpPr>
        <p:spPr bwMode="auto">
          <a:xfrm>
            <a:off x="3462338" y="25622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Freeform 40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41"/>
          <p:cNvSpPr>
            <a:spLocks noChangeArrowheads="1"/>
          </p:cNvSpPr>
          <p:nvPr/>
        </p:nvSpPr>
        <p:spPr bwMode="auto">
          <a:xfrm>
            <a:off x="3886200" y="257492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6413" name="Line 42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43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44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Freeform 45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4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47"/>
          <p:cNvSpPr>
            <a:spLocks noChangeArrowheads="1"/>
          </p:cNvSpPr>
          <p:nvPr/>
        </p:nvSpPr>
        <p:spPr bwMode="auto">
          <a:xfrm>
            <a:off x="4900613" y="299878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6419" name="Rectangle 48"/>
          <p:cNvSpPr>
            <a:spLocks noChangeArrowheads="1"/>
          </p:cNvSpPr>
          <p:nvPr/>
        </p:nvSpPr>
        <p:spPr bwMode="auto">
          <a:xfrm>
            <a:off x="5059363" y="316388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6420" name="Rectangle 49"/>
          <p:cNvSpPr>
            <a:spLocks noChangeArrowheads="1"/>
          </p:cNvSpPr>
          <p:nvPr/>
        </p:nvSpPr>
        <p:spPr bwMode="auto">
          <a:xfrm>
            <a:off x="4559300" y="296416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6421" name="Rectangle 50"/>
          <p:cNvSpPr>
            <a:spLocks noChangeArrowheads="1"/>
          </p:cNvSpPr>
          <p:nvPr/>
        </p:nvSpPr>
        <p:spPr bwMode="auto">
          <a:xfrm>
            <a:off x="5584825" y="296416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6422" name="Rectangle 51"/>
          <p:cNvSpPr>
            <a:spLocks noChangeArrowheads="1"/>
          </p:cNvSpPr>
          <p:nvPr/>
        </p:nvSpPr>
        <p:spPr bwMode="auto">
          <a:xfrm>
            <a:off x="4559300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6423" name="Rectangle 52"/>
          <p:cNvSpPr>
            <a:spLocks noChangeArrowheads="1"/>
          </p:cNvSpPr>
          <p:nvPr/>
        </p:nvSpPr>
        <p:spPr bwMode="auto">
          <a:xfrm>
            <a:off x="5584825" y="32972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6424" name="Freeform 53"/>
          <p:cNvSpPr>
            <a:spLocks/>
          </p:cNvSpPr>
          <p:nvPr/>
        </p:nvSpPr>
        <p:spPr bwMode="auto">
          <a:xfrm>
            <a:off x="4203700" y="46656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Freeform 54"/>
          <p:cNvSpPr>
            <a:spLocks/>
          </p:cNvSpPr>
          <p:nvPr/>
        </p:nvSpPr>
        <p:spPr bwMode="auto">
          <a:xfrm>
            <a:off x="4210050" y="46720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55"/>
          <p:cNvSpPr>
            <a:spLocks noChangeArrowheads="1"/>
          </p:cNvSpPr>
          <p:nvPr/>
        </p:nvSpPr>
        <p:spPr bwMode="auto">
          <a:xfrm>
            <a:off x="4824413" y="479742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6427" name="Rectangle 56"/>
          <p:cNvSpPr>
            <a:spLocks noChangeArrowheads="1"/>
          </p:cNvSpPr>
          <p:nvPr/>
        </p:nvSpPr>
        <p:spPr bwMode="auto">
          <a:xfrm>
            <a:off x="4502150" y="47164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6428" name="Rectangle 57"/>
          <p:cNvSpPr>
            <a:spLocks noChangeArrowheads="1"/>
          </p:cNvSpPr>
          <p:nvPr/>
        </p:nvSpPr>
        <p:spPr bwMode="auto">
          <a:xfrm>
            <a:off x="5472113" y="47164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6429" name="Freeform 59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Line 60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61"/>
          <p:cNvSpPr>
            <a:spLocks noChangeArrowheads="1"/>
          </p:cNvSpPr>
          <p:nvPr/>
        </p:nvSpPr>
        <p:spPr bwMode="auto">
          <a:xfrm>
            <a:off x="4470400" y="31511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6432" name="Rectangle 62"/>
          <p:cNvSpPr>
            <a:spLocks noChangeArrowheads="1"/>
          </p:cNvSpPr>
          <p:nvPr/>
        </p:nvSpPr>
        <p:spPr bwMode="auto">
          <a:xfrm>
            <a:off x="5984875" y="31257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6433" name="Rectangle 63"/>
          <p:cNvSpPr>
            <a:spLocks noChangeArrowheads="1"/>
          </p:cNvSpPr>
          <p:nvPr/>
        </p:nvSpPr>
        <p:spPr bwMode="auto">
          <a:xfrm>
            <a:off x="5984875" y="32972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6434" name="Line 64"/>
          <p:cNvSpPr>
            <a:spLocks noChangeShapeType="1"/>
          </p:cNvSpPr>
          <p:nvPr/>
        </p:nvSpPr>
        <p:spPr bwMode="auto">
          <a:xfrm>
            <a:off x="6181725" y="315753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Line 65"/>
          <p:cNvSpPr>
            <a:spLocks noChangeShapeType="1"/>
          </p:cNvSpPr>
          <p:nvPr/>
        </p:nvSpPr>
        <p:spPr bwMode="auto">
          <a:xfrm>
            <a:off x="7372350" y="31575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Line 66"/>
          <p:cNvSpPr>
            <a:spLocks noChangeShapeType="1"/>
          </p:cNvSpPr>
          <p:nvPr/>
        </p:nvSpPr>
        <p:spPr bwMode="auto">
          <a:xfrm flipH="1">
            <a:off x="5002213" y="63690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Line 67"/>
          <p:cNvSpPr>
            <a:spLocks noChangeShapeType="1"/>
          </p:cNvSpPr>
          <p:nvPr/>
        </p:nvSpPr>
        <p:spPr bwMode="auto">
          <a:xfrm flipV="1">
            <a:off x="5002213" y="61801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Freeform 68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Freeform 71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Line 72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900488" y="4886325"/>
            <a:ext cx="506412" cy="106363"/>
            <a:chOff x="2261" y="2866"/>
            <a:chExt cx="319" cy="67"/>
          </a:xfrm>
        </p:grpSpPr>
        <p:sp>
          <p:nvSpPr>
            <p:cNvPr id="16542" name="Freeform 74"/>
            <p:cNvSpPr>
              <a:spLocks/>
            </p:cNvSpPr>
            <p:nvPr/>
          </p:nvSpPr>
          <p:spPr bwMode="auto">
            <a:xfrm>
              <a:off x="2532" y="287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Line 75"/>
            <p:cNvSpPr>
              <a:spLocks noChangeShapeType="1"/>
            </p:cNvSpPr>
            <p:nvPr/>
          </p:nvSpPr>
          <p:spPr bwMode="auto">
            <a:xfrm flipH="1">
              <a:off x="2452" y="2890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" name="Rectangle 76"/>
            <p:cNvSpPr>
              <a:spLocks noChangeArrowheads="1"/>
            </p:cNvSpPr>
            <p:nvPr/>
          </p:nvSpPr>
          <p:spPr bwMode="auto">
            <a:xfrm>
              <a:off x="2261" y="2866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289" y="2354"/>
            <a:chExt cx="806" cy="179"/>
          </a:xfrm>
        </p:grpSpPr>
        <p:sp>
          <p:nvSpPr>
            <p:cNvPr id="16540" name="Rectangle 78"/>
            <p:cNvSpPr>
              <a:spLocks noChangeArrowheads="1"/>
            </p:cNvSpPr>
            <p:nvPr/>
          </p:nvSpPr>
          <p:spPr bwMode="auto">
            <a:xfrm>
              <a:off x="1289" y="2354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Rectangle 79"/>
            <p:cNvSpPr>
              <a:spLocks noChangeArrowheads="1"/>
            </p:cNvSpPr>
            <p:nvPr/>
          </p:nvSpPr>
          <p:spPr bwMode="auto">
            <a:xfrm>
              <a:off x="1434" y="2387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6443" name="Line 80"/>
          <p:cNvSpPr>
            <a:spLocks noChangeShapeType="1"/>
          </p:cNvSpPr>
          <p:nvPr/>
        </p:nvSpPr>
        <p:spPr bwMode="auto">
          <a:xfrm>
            <a:off x="2809875" y="52355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4" name="Line 81"/>
          <p:cNvSpPr>
            <a:spLocks noChangeShapeType="1"/>
          </p:cNvSpPr>
          <p:nvPr/>
        </p:nvSpPr>
        <p:spPr bwMode="auto">
          <a:xfrm>
            <a:off x="2867025" y="5292725"/>
            <a:ext cx="133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5" name="Freeform 82"/>
          <p:cNvSpPr>
            <a:spLocks/>
          </p:cNvSpPr>
          <p:nvPr/>
        </p:nvSpPr>
        <p:spPr bwMode="auto">
          <a:xfrm>
            <a:off x="2962275" y="5267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Rectangle 83"/>
          <p:cNvSpPr>
            <a:spLocks noChangeArrowheads="1"/>
          </p:cNvSpPr>
          <p:nvPr/>
        </p:nvSpPr>
        <p:spPr bwMode="auto">
          <a:xfrm>
            <a:off x="3076575" y="5216525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16447" name="Line 84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Freeform 86"/>
          <p:cNvSpPr>
            <a:spLocks/>
          </p:cNvSpPr>
          <p:nvPr/>
        </p:nvSpPr>
        <p:spPr bwMode="auto">
          <a:xfrm>
            <a:off x="5281613" y="39878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87"/>
          <p:cNvSpPr>
            <a:spLocks/>
          </p:cNvSpPr>
          <p:nvPr/>
        </p:nvSpPr>
        <p:spPr bwMode="auto">
          <a:xfrm>
            <a:off x="5287963" y="39941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88"/>
          <p:cNvSpPr>
            <a:spLocks noChangeArrowheads="1"/>
          </p:cNvSpPr>
          <p:nvPr/>
        </p:nvSpPr>
        <p:spPr bwMode="auto">
          <a:xfrm>
            <a:off x="5876925" y="4000500"/>
            <a:ext cx="2270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16451" name="Freeform 89"/>
          <p:cNvSpPr>
            <a:spLocks/>
          </p:cNvSpPr>
          <p:nvPr/>
        </p:nvSpPr>
        <p:spPr bwMode="auto">
          <a:xfrm>
            <a:off x="5699125" y="401320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Line 90"/>
          <p:cNvSpPr>
            <a:spLocks noChangeShapeType="1"/>
          </p:cNvSpPr>
          <p:nvPr/>
        </p:nvSpPr>
        <p:spPr bwMode="auto">
          <a:xfrm>
            <a:off x="5730875" y="4038600"/>
            <a:ext cx="1079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5383213" y="4013200"/>
            <a:ext cx="269875" cy="92075"/>
            <a:chOff x="3195" y="2316"/>
            <a:chExt cx="170" cy="58"/>
          </a:xfrm>
        </p:grpSpPr>
        <p:sp>
          <p:nvSpPr>
            <p:cNvPr id="16538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6539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6454" name="Rectangle 94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C: 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6455" name="Line 95"/>
          <p:cNvSpPr>
            <a:spLocks noChangeShapeType="1"/>
          </p:cNvSpPr>
          <p:nvPr/>
        </p:nvSpPr>
        <p:spPr bwMode="auto">
          <a:xfrm>
            <a:off x="3462338" y="3562350"/>
            <a:ext cx="82550" cy="809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6" name="Line 96"/>
          <p:cNvSpPr>
            <a:spLocks noChangeShapeType="1"/>
          </p:cNvSpPr>
          <p:nvPr/>
        </p:nvSpPr>
        <p:spPr bwMode="auto">
          <a:xfrm>
            <a:off x="3544888" y="3644900"/>
            <a:ext cx="18256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7" name="Line 97"/>
          <p:cNvSpPr>
            <a:spLocks noChangeShapeType="1"/>
          </p:cNvSpPr>
          <p:nvPr/>
        </p:nvSpPr>
        <p:spPr bwMode="auto">
          <a:xfrm>
            <a:off x="5370513" y="3644900"/>
            <a:ext cx="1587" cy="311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8" name="Freeform 98"/>
          <p:cNvSpPr>
            <a:spLocks/>
          </p:cNvSpPr>
          <p:nvPr/>
        </p:nvSpPr>
        <p:spPr bwMode="auto">
          <a:xfrm>
            <a:off x="5345113" y="39243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9" name="Freeform 99"/>
          <p:cNvSpPr>
            <a:spLocks/>
          </p:cNvSpPr>
          <p:nvPr/>
        </p:nvSpPr>
        <p:spPr bwMode="auto">
          <a:xfrm>
            <a:off x="5484813" y="46021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0" name="Line 100"/>
          <p:cNvSpPr>
            <a:spLocks noChangeShapeType="1"/>
          </p:cNvSpPr>
          <p:nvPr/>
        </p:nvSpPr>
        <p:spPr bwMode="auto">
          <a:xfrm flipV="1">
            <a:off x="5514975" y="410845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1" name="Freeform 101"/>
          <p:cNvSpPr>
            <a:spLocks/>
          </p:cNvSpPr>
          <p:nvPr/>
        </p:nvSpPr>
        <p:spPr bwMode="auto">
          <a:xfrm>
            <a:off x="5597525" y="39179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2" name="Line 102"/>
          <p:cNvSpPr>
            <a:spLocks noChangeShapeType="1"/>
          </p:cNvSpPr>
          <p:nvPr/>
        </p:nvSpPr>
        <p:spPr bwMode="auto">
          <a:xfrm flipV="1">
            <a:off x="5629275" y="342423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3" name="Freeform 104"/>
          <p:cNvSpPr>
            <a:spLocks/>
          </p:cNvSpPr>
          <p:nvPr/>
        </p:nvSpPr>
        <p:spPr bwMode="auto">
          <a:xfrm>
            <a:off x="4578350" y="4595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4" name="Line 105"/>
          <p:cNvSpPr>
            <a:spLocks noChangeShapeType="1"/>
          </p:cNvSpPr>
          <p:nvPr/>
        </p:nvSpPr>
        <p:spPr bwMode="auto">
          <a:xfrm>
            <a:off x="4603750" y="3411538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5" name="Line 106"/>
          <p:cNvSpPr>
            <a:spLocks noChangeShapeType="1"/>
          </p:cNvSpPr>
          <p:nvPr/>
        </p:nvSpPr>
        <p:spPr bwMode="auto">
          <a:xfrm>
            <a:off x="2809875" y="494982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6" name="Line 107"/>
          <p:cNvSpPr>
            <a:spLocks noChangeShapeType="1"/>
          </p:cNvSpPr>
          <p:nvPr/>
        </p:nvSpPr>
        <p:spPr bwMode="auto">
          <a:xfrm>
            <a:off x="2867025" y="500697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7" name="Freeform 108"/>
          <p:cNvSpPr>
            <a:spLocks/>
          </p:cNvSpPr>
          <p:nvPr/>
        </p:nvSpPr>
        <p:spPr bwMode="auto">
          <a:xfrm>
            <a:off x="2962275" y="49815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68" name="Rectangle 109"/>
          <p:cNvSpPr>
            <a:spLocks noChangeArrowheads="1"/>
          </p:cNvSpPr>
          <p:nvPr/>
        </p:nvSpPr>
        <p:spPr bwMode="auto">
          <a:xfrm>
            <a:off x="3076575" y="4937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BSEL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69" name="Line 110"/>
          <p:cNvSpPr>
            <a:spLocks noChangeShapeType="1"/>
          </p:cNvSpPr>
          <p:nvPr/>
        </p:nvSpPr>
        <p:spPr bwMode="auto">
          <a:xfrm>
            <a:off x="4432300" y="332898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70" name="Line 111"/>
          <p:cNvSpPr>
            <a:spLocks noChangeShapeType="1"/>
          </p:cNvSpPr>
          <p:nvPr/>
        </p:nvSpPr>
        <p:spPr bwMode="auto">
          <a:xfrm flipH="1">
            <a:off x="4432300" y="3354388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6156325" y="3290888"/>
            <a:ext cx="527050" cy="106362"/>
            <a:chOff x="3682" y="1861"/>
            <a:chExt cx="332" cy="67"/>
          </a:xfrm>
        </p:grpSpPr>
        <p:sp>
          <p:nvSpPr>
            <p:cNvPr id="16535" name="Freeform 113"/>
            <p:cNvSpPr>
              <a:spLocks/>
            </p:cNvSpPr>
            <p:nvPr/>
          </p:nvSpPr>
          <p:spPr bwMode="auto">
            <a:xfrm>
              <a:off x="3682" y="1869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Line 114"/>
            <p:cNvSpPr>
              <a:spLocks noChangeShapeType="1"/>
            </p:cNvSpPr>
            <p:nvPr/>
          </p:nvSpPr>
          <p:spPr bwMode="auto">
            <a:xfrm>
              <a:off x="3702" y="188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" name="Rectangle 115"/>
            <p:cNvSpPr>
              <a:spLocks noChangeArrowheads="1"/>
            </p:cNvSpPr>
            <p:nvPr/>
          </p:nvSpPr>
          <p:spPr bwMode="auto">
            <a:xfrm>
              <a:off x="3849" y="1861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2811463" y="5443556"/>
            <a:ext cx="604837" cy="138113"/>
            <a:chOff x="1575" y="3217"/>
            <a:chExt cx="381" cy="87"/>
          </a:xfrm>
        </p:grpSpPr>
        <p:sp>
          <p:nvSpPr>
            <p:cNvPr id="16531" name="Line 117"/>
            <p:cNvSpPr>
              <a:spLocks noChangeShapeType="1"/>
            </p:cNvSpPr>
            <p:nvPr/>
          </p:nvSpPr>
          <p:spPr bwMode="auto">
            <a:xfrm>
              <a:off x="1575" y="3230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Line 118"/>
            <p:cNvSpPr>
              <a:spLocks noChangeShapeType="1"/>
            </p:cNvSpPr>
            <p:nvPr/>
          </p:nvSpPr>
          <p:spPr bwMode="auto">
            <a:xfrm>
              <a:off x="1610" y="326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" name="Freeform 119"/>
            <p:cNvSpPr>
              <a:spLocks/>
            </p:cNvSpPr>
            <p:nvPr/>
          </p:nvSpPr>
          <p:spPr bwMode="auto">
            <a:xfrm>
              <a:off x="1670" y="324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Rectangle 120"/>
            <p:cNvSpPr>
              <a:spLocks noChangeArrowheads="1"/>
            </p:cNvSpPr>
            <p:nvPr/>
          </p:nvSpPr>
          <p:spPr bwMode="auto">
            <a:xfrm>
              <a:off x="1742" y="3217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1" name="Group 121"/>
          <p:cNvGrpSpPr>
            <a:grpSpLocks/>
          </p:cNvGrpSpPr>
          <p:nvPr/>
        </p:nvGrpSpPr>
        <p:grpSpPr bwMode="auto">
          <a:xfrm>
            <a:off x="2068506" y="1700213"/>
            <a:ext cx="123824" cy="152400"/>
            <a:chOff x="1107" y="859"/>
            <a:chExt cx="78" cy="96"/>
          </a:xfrm>
        </p:grpSpPr>
        <p:sp>
          <p:nvSpPr>
            <p:cNvPr id="16529" name="Line 122"/>
            <p:cNvSpPr>
              <a:spLocks noChangeShapeType="1"/>
            </p:cNvSpPr>
            <p:nvPr/>
          </p:nvSpPr>
          <p:spPr bwMode="auto">
            <a:xfrm>
              <a:off x="1107" y="859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Rectangle 123"/>
            <p:cNvSpPr>
              <a:spLocks noChangeArrowheads="1"/>
            </p:cNvSpPr>
            <p:nvPr/>
          </p:nvSpPr>
          <p:spPr bwMode="auto">
            <a:xfrm>
              <a:off x="1131" y="879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6474" name="Line 180"/>
          <p:cNvSpPr>
            <a:spLocks noChangeShapeType="1"/>
          </p:cNvSpPr>
          <p:nvPr/>
        </p:nvSpPr>
        <p:spPr bwMode="auto">
          <a:xfrm>
            <a:off x="4914900" y="35814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75" name="Text Box 181"/>
          <p:cNvSpPr txBox="1">
            <a:spLocks noChangeArrowheads="1"/>
          </p:cNvSpPr>
          <p:nvPr/>
        </p:nvSpPr>
        <p:spPr bwMode="auto">
          <a:xfrm>
            <a:off x="5030788" y="36306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grpSp>
        <p:nvGrpSpPr>
          <p:cNvPr id="12" name="Group 182"/>
          <p:cNvGrpSpPr>
            <a:grpSpLocks/>
          </p:cNvGrpSpPr>
          <p:nvPr/>
        </p:nvGrpSpPr>
        <p:grpSpPr bwMode="auto">
          <a:xfrm>
            <a:off x="3886200" y="1066800"/>
            <a:ext cx="4992688" cy="703263"/>
            <a:chOff x="1584" y="2736"/>
            <a:chExt cx="3145" cy="443"/>
          </a:xfrm>
        </p:grpSpPr>
        <p:sp>
          <p:nvSpPr>
            <p:cNvPr id="16478" name="Rectangle 183"/>
            <p:cNvSpPr>
              <a:spLocks noChangeArrowheads="1"/>
            </p:cNvSpPr>
            <p:nvPr/>
          </p:nvSpPr>
          <p:spPr bwMode="auto">
            <a:xfrm>
              <a:off x="1872" y="3024"/>
              <a:ext cx="285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Operate class: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600" dirty="0">
                  <a:solidFill>
                    <a:srgbClr val="000000"/>
                  </a:solidFill>
                  <a:latin typeface="Consolas"/>
                  <a:cs typeface="Consolas"/>
                </a:rPr>
                <a:t>[Ra] op SXT(C)</a:t>
              </a:r>
            </a:p>
          </p:txBody>
        </p:sp>
        <p:grpSp>
          <p:nvGrpSpPr>
            <p:cNvPr id="13" name="Group 184"/>
            <p:cNvGrpSpPr>
              <a:grpSpLocks/>
            </p:cNvGrpSpPr>
            <p:nvPr/>
          </p:nvGrpSpPr>
          <p:grpSpPr bwMode="auto">
            <a:xfrm>
              <a:off x="1632" y="2740"/>
              <a:ext cx="576" cy="233"/>
              <a:chOff x="2400" y="772"/>
              <a:chExt cx="576" cy="233"/>
            </a:xfrm>
          </p:grpSpPr>
          <p:sp>
            <p:nvSpPr>
              <p:cNvPr id="16522" name="Rectangle 1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4" name="Group 1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6524" name="Line 1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5" name="Line 1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6" name="Line 1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7" name="Line 1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8" name="Line 1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5" name="Group 192"/>
            <p:cNvGrpSpPr>
              <a:grpSpLocks/>
            </p:cNvGrpSpPr>
            <p:nvPr/>
          </p:nvGrpSpPr>
          <p:grpSpPr bwMode="auto">
            <a:xfrm>
              <a:off x="2208" y="2740"/>
              <a:ext cx="480" cy="233"/>
              <a:chOff x="2448" y="532"/>
              <a:chExt cx="480" cy="233"/>
            </a:xfrm>
          </p:grpSpPr>
          <p:sp>
            <p:nvSpPr>
              <p:cNvPr id="16516" name="Rectangle 1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6" name="Group 1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8" name="Line 1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9" name="Line 1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0" name="Line 1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21" name="Line 1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7" name="Group 199"/>
            <p:cNvGrpSpPr>
              <a:grpSpLocks/>
            </p:cNvGrpSpPr>
            <p:nvPr/>
          </p:nvGrpSpPr>
          <p:grpSpPr bwMode="auto">
            <a:xfrm>
              <a:off x="2688" y="2740"/>
              <a:ext cx="480" cy="233"/>
              <a:chOff x="2448" y="532"/>
              <a:chExt cx="480" cy="233"/>
            </a:xfrm>
          </p:grpSpPr>
          <p:sp>
            <p:nvSpPr>
              <p:cNvPr id="16510" name="Rectangle 2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6512" name="Line 2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3" name="Line 2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4" name="Line 2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515" name="Line 2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6482" name="Text Box 206"/>
            <p:cNvSpPr txBox="1">
              <a:spLocks noChangeArrowheads="1"/>
            </p:cNvSpPr>
            <p:nvPr/>
          </p:nvSpPr>
          <p:spPr bwMode="auto">
            <a:xfrm>
              <a:off x="2832" y="2736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6483" name="Text Box 207"/>
            <p:cNvSpPr txBox="1">
              <a:spLocks noChangeArrowheads="1"/>
            </p:cNvSpPr>
            <p:nvPr/>
          </p:nvSpPr>
          <p:spPr bwMode="auto">
            <a:xfrm>
              <a:off x="2304" y="2736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3168" y="2740"/>
              <a:ext cx="1536" cy="233"/>
              <a:chOff x="1104" y="1972"/>
              <a:chExt cx="1536" cy="233"/>
            </a:xfrm>
          </p:grpSpPr>
          <p:sp>
            <p:nvSpPr>
              <p:cNvPr id="16493" name="Rectangle 2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4" name="Line 2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5" name="Line 2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6" name="Line 2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7" name="Line 2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8" name="Line 2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99" name="Line 2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0" name="Line 2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1" name="Line 2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2" name="Line 2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3" name="Line 2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4" name="Line 2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5" name="Line 2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6" name="Line 2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7" name="Line 2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8" name="Line 2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09" name="Line 2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485" name="Text Box 226"/>
            <p:cNvSpPr txBox="1">
              <a:spLocks noChangeArrowheads="1"/>
            </p:cNvSpPr>
            <p:nvPr/>
          </p:nvSpPr>
          <p:spPr bwMode="auto">
            <a:xfrm>
              <a:off x="3408" y="2736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" name="Group 227"/>
            <p:cNvGrpSpPr>
              <a:grpSpLocks/>
            </p:cNvGrpSpPr>
            <p:nvPr/>
          </p:nvGrpSpPr>
          <p:grpSpPr bwMode="auto">
            <a:xfrm>
              <a:off x="1584" y="2736"/>
              <a:ext cx="677" cy="194"/>
              <a:chOff x="336" y="2016"/>
              <a:chExt cx="677" cy="194"/>
            </a:xfrm>
          </p:grpSpPr>
          <p:sp>
            <p:nvSpPr>
              <p:cNvPr id="16487" name="Text Box 2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8" name="Text Box 2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6489" name="Text Box 230"/>
              <p:cNvSpPr txBox="1">
                <a:spLocks noChangeArrowheads="1"/>
              </p:cNvSpPr>
              <p:nvPr/>
            </p:nvSpPr>
            <p:spPr bwMode="auto">
              <a:xfrm>
                <a:off x="616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0" name="Text Box 2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1" name="Text Box 232"/>
              <p:cNvSpPr txBox="1">
                <a:spLocks noChangeArrowheads="1"/>
              </p:cNvSpPr>
              <p:nvPr/>
            </p:nvSpPr>
            <p:spPr bwMode="auto">
              <a:xfrm>
                <a:off x="808" y="2016"/>
                <a:ext cx="20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  <p:sp>
            <p:nvSpPr>
              <p:cNvPr id="16492" name="Text Box 2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173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174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05" name="TextBox 191"/>
          <p:cNvSpPr txBox="1">
            <a:spLocks noChangeArrowheads="1"/>
          </p:cNvSpPr>
          <p:nvPr/>
        </p:nvSpPr>
        <p:spPr bwMode="auto">
          <a:xfrm>
            <a:off x="3668516" y="5029200"/>
            <a:ext cx="674884" cy="33855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F(op)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07687" y="2967373"/>
            <a:ext cx="2760208" cy="3563439"/>
            <a:chOff x="4807687" y="2967373"/>
            <a:chExt cx="2760208" cy="3563439"/>
          </a:xfrm>
        </p:grpSpPr>
        <p:sp>
          <p:nvSpPr>
            <p:cNvPr id="206" name="TextBox 191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298780" cy="33855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4807687" y="2967373"/>
              <a:ext cx="2760208" cy="3563439"/>
            </a:xfrm>
            <a:custGeom>
              <a:avLst/>
              <a:gdLst>
                <a:gd name="connsiteX0" fmla="*/ 0 w 2760208"/>
                <a:gd name="connsiteY0" fmla="*/ 2254685 h 3563439"/>
                <a:gd name="connsiteX1" fmla="*/ 0 w 2760208"/>
                <a:gd name="connsiteY1" fmla="*/ 3563439 h 3563439"/>
                <a:gd name="connsiteX2" fmla="*/ 2760208 w 2760208"/>
                <a:gd name="connsiteY2" fmla="*/ 3537523 h 3563439"/>
                <a:gd name="connsiteX3" fmla="*/ 2734291 w 2760208"/>
                <a:gd name="connsiteY3" fmla="*/ 0 h 3563439"/>
                <a:gd name="connsiteX4" fmla="*/ 1516171 w 2760208"/>
                <a:gd name="connsiteY4" fmla="*/ 0 h 356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0208" h="3563439">
                  <a:moveTo>
                    <a:pt x="0" y="2254685"/>
                  </a:moveTo>
                  <a:lnTo>
                    <a:pt x="0" y="3563439"/>
                  </a:lnTo>
                  <a:lnTo>
                    <a:pt x="2760208" y="3537523"/>
                  </a:lnTo>
                  <a:lnTo>
                    <a:pt x="2734291" y="0"/>
                  </a:lnTo>
                  <a:lnTo>
                    <a:pt x="1516171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24400" y="3505200"/>
            <a:ext cx="1752600" cy="1066800"/>
            <a:chOff x="4724400" y="3505200"/>
            <a:chExt cx="1752600" cy="1066800"/>
          </a:xfrm>
        </p:grpSpPr>
        <p:sp>
          <p:nvSpPr>
            <p:cNvPr id="207" name="TextBox 191"/>
            <p:cNvSpPr txBox="1">
              <a:spLocks noChangeArrowheads="1"/>
            </p:cNvSpPr>
            <p:nvPr/>
          </p:nvSpPr>
          <p:spPr bwMode="auto">
            <a:xfrm>
              <a:off x="6178220" y="3852446"/>
              <a:ext cx="298780" cy="33855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1</a:t>
              </a: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5015026" y="3563439"/>
              <a:ext cx="401721" cy="958889"/>
            </a:xfrm>
            <a:custGeom>
              <a:avLst/>
              <a:gdLst>
                <a:gd name="connsiteX0" fmla="*/ 0 w 401721"/>
                <a:gd name="connsiteY0" fmla="*/ 0 h 958889"/>
                <a:gd name="connsiteX1" fmla="*/ 401721 w 401721"/>
                <a:gd name="connsiteY1" fmla="*/ 0 h 958889"/>
                <a:gd name="connsiteX2" fmla="*/ 401721 w 401721"/>
                <a:gd name="connsiteY2" fmla="*/ 958889 h 9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1" h="958889">
                  <a:moveTo>
                    <a:pt x="0" y="0"/>
                  </a:moveTo>
                  <a:lnTo>
                    <a:pt x="401721" y="0"/>
                  </a:lnTo>
                  <a:lnTo>
                    <a:pt x="401721" y="958889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72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Instruction</a:t>
            </a:r>
          </a:p>
        </p:txBody>
      </p:sp>
      <p:sp>
        <p:nvSpPr>
          <p:cNvPr id="17410" name="Line 4"/>
          <p:cNvSpPr>
            <a:spLocks noChangeShapeType="1"/>
          </p:cNvSpPr>
          <p:nvPr/>
        </p:nvSpPr>
        <p:spPr bwMode="auto">
          <a:xfrm>
            <a:off x="6029325" y="644048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559300" y="3159125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3462338" y="31654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3519488" y="3222625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9"/>
          <p:cNvSpPr>
            <a:spLocks/>
          </p:cNvSpPr>
          <p:nvPr/>
        </p:nvSpPr>
        <p:spPr bwMode="auto">
          <a:xfrm>
            <a:off x="4362450" y="319087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10"/>
          <p:cNvSpPr>
            <a:spLocks/>
          </p:cNvSpPr>
          <p:nvPr/>
        </p:nvSpPr>
        <p:spPr bwMode="auto">
          <a:xfrm>
            <a:off x="4976813" y="60293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5002213" y="4862513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714500"/>
            <a:ext cx="919163" cy="146050"/>
            <a:chOff x="620" y="911"/>
            <a:chExt cx="579" cy="92"/>
          </a:xfrm>
        </p:grpSpPr>
        <p:sp>
          <p:nvSpPr>
            <p:cNvPr id="17615" name="Rectangle 13"/>
            <p:cNvSpPr>
              <a:spLocks noChangeArrowheads="1"/>
            </p:cNvSpPr>
            <p:nvPr/>
          </p:nvSpPr>
          <p:spPr bwMode="auto">
            <a:xfrm>
              <a:off x="624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20" y="949"/>
              <a:ext cx="64" cy="40"/>
              <a:chOff x="620" y="949"/>
              <a:chExt cx="64" cy="40"/>
            </a:xfrm>
          </p:grpSpPr>
          <p:sp>
            <p:nvSpPr>
              <p:cNvPr id="17617" name="Line 15"/>
              <p:cNvSpPr>
                <a:spLocks noChangeShapeType="1"/>
              </p:cNvSpPr>
              <p:nvPr/>
            </p:nvSpPr>
            <p:spPr bwMode="auto">
              <a:xfrm>
                <a:off x="620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16"/>
              <p:cNvSpPr>
                <a:spLocks noChangeShapeType="1"/>
              </p:cNvSpPr>
              <p:nvPr/>
            </p:nvSpPr>
            <p:spPr bwMode="auto">
              <a:xfrm flipV="1">
                <a:off x="620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1712913" y="1778000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1757363" y="1752600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46313"/>
            <a:ext cx="227013" cy="182562"/>
            <a:chOff x="840" y="1246"/>
            <a:chExt cx="143" cy="115"/>
          </a:xfrm>
        </p:grpSpPr>
        <p:sp>
          <p:nvSpPr>
            <p:cNvPr id="17613" name="Rectangle 20"/>
            <p:cNvSpPr>
              <a:spLocks noChangeArrowheads="1"/>
            </p:cNvSpPr>
            <p:nvPr/>
          </p:nvSpPr>
          <p:spPr bwMode="auto">
            <a:xfrm>
              <a:off x="840" y="1250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14" name="Rectangle 21"/>
            <p:cNvSpPr>
              <a:spLocks noChangeArrowheads="1"/>
            </p:cNvSpPr>
            <p:nvPr/>
          </p:nvSpPr>
          <p:spPr bwMode="auto">
            <a:xfrm>
              <a:off x="859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7422" name="Freeform 22"/>
          <p:cNvSpPr>
            <a:spLocks/>
          </p:cNvSpPr>
          <p:nvPr/>
        </p:nvSpPr>
        <p:spPr bwMode="auto">
          <a:xfrm>
            <a:off x="1725613" y="217805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23"/>
          <p:cNvSpPr>
            <a:spLocks noChangeShapeType="1"/>
          </p:cNvSpPr>
          <p:nvPr/>
        </p:nvSpPr>
        <p:spPr bwMode="auto">
          <a:xfrm flipV="1">
            <a:off x="1751013" y="1854200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24"/>
          <p:cNvSpPr>
            <a:spLocks noChangeShapeType="1"/>
          </p:cNvSpPr>
          <p:nvPr/>
        </p:nvSpPr>
        <p:spPr bwMode="auto">
          <a:xfrm flipV="1">
            <a:off x="1751013" y="2424113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5"/>
          <p:cNvSpPr>
            <a:spLocks noChangeShapeType="1"/>
          </p:cNvSpPr>
          <p:nvPr/>
        </p:nvSpPr>
        <p:spPr bwMode="auto">
          <a:xfrm flipV="1">
            <a:off x="1782763" y="1227138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6"/>
          <p:cNvSpPr>
            <a:spLocks noChangeShapeType="1"/>
          </p:cNvSpPr>
          <p:nvPr/>
        </p:nvSpPr>
        <p:spPr bwMode="auto">
          <a:xfrm flipV="1">
            <a:off x="1782763" y="1219200"/>
            <a:ext cx="539750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7"/>
          <p:cNvSpPr>
            <a:spLocks noChangeShapeType="1"/>
          </p:cNvSpPr>
          <p:nvPr/>
        </p:nvSpPr>
        <p:spPr bwMode="auto">
          <a:xfrm>
            <a:off x="2322513" y="1227138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28"/>
          <p:cNvSpPr>
            <a:spLocks/>
          </p:cNvSpPr>
          <p:nvPr/>
        </p:nvSpPr>
        <p:spPr bwMode="auto">
          <a:xfrm>
            <a:off x="1751013" y="16383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9"/>
          <p:cNvSpPr>
            <a:spLocks noChangeShapeType="1"/>
          </p:cNvSpPr>
          <p:nvPr/>
        </p:nvSpPr>
        <p:spPr bwMode="auto">
          <a:xfrm flipH="1">
            <a:off x="1751013" y="2481263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911350"/>
            <a:ext cx="912813" cy="455613"/>
            <a:chOff x="1702" y="1035"/>
            <a:chExt cx="575" cy="287"/>
          </a:xfrm>
          <a:solidFill>
            <a:srgbClr val="FFFF00"/>
          </a:solidFill>
        </p:grpSpPr>
        <p:sp>
          <p:nvSpPr>
            <p:cNvPr id="17608" name="Rectangle 31"/>
            <p:cNvSpPr>
              <a:spLocks noChangeArrowheads="1"/>
            </p:cNvSpPr>
            <p:nvPr/>
          </p:nvSpPr>
          <p:spPr bwMode="auto">
            <a:xfrm>
              <a:off x="1702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9" name="Rectangle 32"/>
            <p:cNvSpPr>
              <a:spLocks noChangeArrowheads="1"/>
            </p:cNvSpPr>
            <p:nvPr/>
          </p:nvSpPr>
          <p:spPr bwMode="auto">
            <a:xfrm>
              <a:off x="1881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7610" name="Rectangle 33"/>
            <p:cNvSpPr>
              <a:spLocks noChangeArrowheads="1"/>
            </p:cNvSpPr>
            <p:nvPr/>
          </p:nvSpPr>
          <p:spPr bwMode="auto">
            <a:xfrm>
              <a:off x="1929" y="1111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7611" name="Rectangle 34"/>
            <p:cNvSpPr>
              <a:spLocks noChangeArrowheads="1"/>
            </p:cNvSpPr>
            <p:nvPr/>
          </p:nvSpPr>
          <p:spPr bwMode="auto">
            <a:xfrm>
              <a:off x="1722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7612" name="Rectangle 35"/>
            <p:cNvSpPr>
              <a:spLocks noChangeArrowheads="1"/>
            </p:cNvSpPr>
            <p:nvPr/>
          </p:nvSpPr>
          <p:spPr bwMode="auto">
            <a:xfrm>
              <a:off x="1969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7431" name="Rectangle 36"/>
          <p:cNvSpPr>
            <a:spLocks noChangeArrowheads="1"/>
          </p:cNvSpPr>
          <p:nvPr/>
        </p:nvSpPr>
        <p:spPr bwMode="auto">
          <a:xfrm>
            <a:off x="4926013" y="2582863"/>
            <a:ext cx="63946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D[15:11]</a:t>
            </a:r>
            <a:endParaRPr lang="en-US" sz="900"/>
          </a:p>
        </p:txBody>
      </p:sp>
      <p:sp>
        <p:nvSpPr>
          <p:cNvPr id="17432" name="Line 37"/>
          <p:cNvSpPr>
            <a:spLocks noChangeShapeType="1"/>
          </p:cNvSpPr>
          <p:nvPr/>
        </p:nvSpPr>
        <p:spPr bwMode="auto">
          <a:xfrm flipV="1">
            <a:off x="4629150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38"/>
          <p:cNvSpPr>
            <a:spLocks noChangeShapeType="1"/>
          </p:cNvSpPr>
          <p:nvPr/>
        </p:nvSpPr>
        <p:spPr bwMode="auto">
          <a:xfrm flipH="1" flipV="1">
            <a:off x="4578350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39"/>
          <p:cNvSpPr>
            <a:spLocks noChangeShapeType="1"/>
          </p:cNvSpPr>
          <p:nvPr/>
        </p:nvSpPr>
        <p:spPr bwMode="auto">
          <a:xfrm flipH="1">
            <a:off x="3462338" y="2562225"/>
            <a:ext cx="11541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40"/>
          <p:cNvSpPr>
            <a:spLocks noChangeShapeType="1"/>
          </p:cNvSpPr>
          <p:nvPr/>
        </p:nvSpPr>
        <p:spPr bwMode="auto">
          <a:xfrm>
            <a:off x="3462338" y="257016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Freeform 41"/>
          <p:cNvSpPr>
            <a:spLocks/>
          </p:cNvSpPr>
          <p:nvPr/>
        </p:nvSpPr>
        <p:spPr bwMode="auto">
          <a:xfrm>
            <a:off x="4603750" y="289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Rectangle 42"/>
          <p:cNvSpPr>
            <a:spLocks noChangeArrowheads="1"/>
          </p:cNvSpPr>
          <p:nvPr/>
        </p:nvSpPr>
        <p:spPr bwMode="auto">
          <a:xfrm>
            <a:off x="3886200" y="258286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7438" name="Line 43"/>
          <p:cNvSpPr>
            <a:spLocks noChangeShapeType="1"/>
          </p:cNvSpPr>
          <p:nvPr/>
        </p:nvSpPr>
        <p:spPr bwMode="auto">
          <a:xfrm flipV="1">
            <a:off x="5661025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4"/>
          <p:cNvSpPr>
            <a:spLocks noChangeShapeType="1"/>
          </p:cNvSpPr>
          <p:nvPr/>
        </p:nvSpPr>
        <p:spPr bwMode="auto">
          <a:xfrm flipH="1" flipV="1">
            <a:off x="5610225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45"/>
          <p:cNvSpPr>
            <a:spLocks noChangeShapeType="1"/>
          </p:cNvSpPr>
          <p:nvPr/>
        </p:nvSpPr>
        <p:spPr bwMode="auto">
          <a:xfrm flipH="1">
            <a:off x="4603750" y="2563813"/>
            <a:ext cx="10064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46"/>
          <p:cNvSpPr>
            <a:spLocks/>
          </p:cNvSpPr>
          <p:nvPr/>
        </p:nvSpPr>
        <p:spPr bwMode="auto">
          <a:xfrm>
            <a:off x="5635625" y="28924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Rectangle 47"/>
          <p:cNvSpPr>
            <a:spLocks noChangeArrowheads="1"/>
          </p:cNvSpPr>
          <p:nvPr/>
        </p:nvSpPr>
        <p:spPr bwMode="auto">
          <a:xfrm>
            <a:off x="4435475" y="2965450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Rectangle 48"/>
          <p:cNvSpPr>
            <a:spLocks noChangeArrowheads="1"/>
          </p:cNvSpPr>
          <p:nvPr/>
        </p:nvSpPr>
        <p:spPr bwMode="auto">
          <a:xfrm>
            <a:off x="4900613" y="3006725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7444" name="Rectangle 49"/>
          <p:cNvSpPr>
            <a:spLocks noChangeArrowheads="1"/>
          </p:cNvSpPr>
          <p:nvPr/>
        </p:nvSpPr>
        <p:spPr bwMode="auto">
          <a:xfrm>
            <a:off x="5059363" y="3171825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7445" name="Rectangle 50"/>
          <p:cNvSpPr>
            <a:spLocks noChangeArrowheads="1"/>
          </p:cNvSpPr>
          <p:nvPr/>
        </p:nvSpPr>
        <p:spPr bwMode="auto">
          <a:xfrm>
            <a:off x="4559300" y="2979985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7446" name="Rectangle 51"/>
          <p:cNvSpPr>
            <a:spLocks noChangeArrowheads="1"/>
          </p:cNvSpPr>
          <p:nvPr/>
        </p:nvSpPr>
        <p:spPr bwMode="auto">
          <a:xfrm>
            <a:off x="5584825" y="2979985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7447" name="Rectangle 52"/>
          <p:cNvSpPr>
            <a:spLocks noChangeArrowheads="1"/>
          </p:cNvSpPr>
          <p:nvPr/>
        </p:nvSpPr>
        <p:spPr bwMode="auto">
          <a:xfrm>
            <a:off x="4559300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7448" name="Rectangle 53"/>
          <p:cNvSpPr>
            <a:spLocks noChangeArrowheads="1"/>
          </p:cNvSpPr>
          <p:nvPr/>
        </p:nvSpPr>
        <p:spPr bwMode="auto">
          <a:xfrm>
            <a:off x="5584825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7449" name="Freeform 54"/>
          <p:cNvSpPr>
            <a:spLocks/>
          </p:cNvSpPr>
          <p:nvPr/>
        </p:nvSpPr>
        <p:spPr bwMode="auto">
          <a:xfrm>
            <a:off x="4203700" y="467360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Freeform 55"/>
          <p:cNvSpPr>
            <a:spLocks/>
          </p:cNvSpPr>
          <p:nvPr/>
        </p:nvSpPr>
        <p:spPr bwMode="auto">
          <a:xfrm>
            <a:off x="4210050" y="467995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Rectangle 56"/>
          <p:cNvSpPr>
            <a:spLocks noChangeArrowheads="1"/>
          </p:cNvSpPr>
          <p:nvPr/>
        </p:nvSpPr>
        <p:spPr bwMode="auto">
          <a:xfrm>
            <a:off x="4824413" y="4805363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7452" name="Rectangle 57"/>
          <p:cNvSpPr>
            <a:spLocks noChangeArrowheads="1"/>
          </p:cNvSpPr>
          <p:nvPr/>
        </p:nvSpPr>
        <p:spPr bwMode="auto">
          <a:xfrm>
            <a:off x="4502150" y="4724400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7453" name="Rectangle 58"/>
          <p:cNvSpPr>
            <a:spLocks noChangeArrowheads="1"/>
          </p:cNvSpPr>
          <p:nvPr/>
        </p:nvSpPr>
        <p:spPr bwMode="auto">
          <a:xfrm>
            <a:off x="5472113" y="4724400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7454" name="Freeform 60"/>
          <p:cNvSpPr>
            <a:spLocks/>
          </p:cNvSpPr>
          <p:nvPr/>
        </p:nvSpPr>
        <p:spPr bwMode="auto">
          <a:xfrm>
            <a:off x="3436938" y="40020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61"/>
          <p:cNvSpPr>
            <a:spLocks noChangeShapeType="1"/>
          </p:cNvSpPr>
          <p:nvPr/>
        </p:nvSpPr>
        <p:spPr bwMode="auto">
          <a:xfrm flipH="1" flipV="1">
            <a:off x="3463925" y="2366963"/>
            <a:ext cx="793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Rectangle 62"/>
          <p:cNvSpPr>
            <a:spLocks noChangeArrowheads="1"/>
          </p:cNvSpPr>
          <p:nvPr/>
        </p:nvSpPr>
        <p:spPr bwMode="auto">
          <a:xfrm>
            <a:off x="4470400" y="3159125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7457" name="Rectangle 63"/>
          <p:cNvSpPr>
            <a:spLocks noChangeArrowheads="1"/>
          </p:cNvSpPr>
          <p:nvPr/>
        </p:nvSpPr>
        <p:spPr bwMode="auto">
          <a:xfrm>
            <a:off x="5984875" y="3133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7458" name="Rectangle 64"/>
          <p:cNvSpPr>
            <a:spLocks noChangeArrowheads="1"/>
          </p:cNvSpPr>
          <p:nvPr/>
        </p:nvSpPr>
        <p:spPr bwMode="auto">
          <a:xfrm>
            <a:off x="5984875" y="330517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7459" name="Freeform 67"/>
          <p:cNvSpPr>
            <a:spLocks/>
          </p:cNvSpPr>
          <p:nvPr/>
        </p:nvSpPr>
        <p:spPr bwMode="auto">
          <a:xfrm>
            <a:off x="2936875" y="19939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8"/>
          <p:cNvSpPr>
            <a:spLocks noChangeShapeType="1"/>
          </p:cNvSpPr>
          <p:nvPr/>
        </p:nvSpPr>
        <p:spPr bwMode="auto">
          <a:xfrm flipH="1">
            <a:off x="1751013" y="2025650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3900488" y="4894263"/>
            <a:ext cx="506412" cy="106362"/>
            <a:chOff x="2261" y="2914"/>
            <a:chExt cx="319" cy="67"/>
          </a:xfrm>
        </p:grpSpPr>
        <p:sp>
          <p:nvSpPr>
            <p:cNvPr id="17605" name="Freeform 70"/>
            <p:cNvSpPr>
              <a:spLocks/>
            </p:cNvSpPr>
            <p:nvPr/>
          </p:nvSpPr>
          <p:spPr bwMode="auto">
            <a:xfrm>
              <a:off x="2532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6" name="Line 71"/>
            <p:cNvSpPr>
              <a:spLocks noChangeShapeType="1"/>
            </p:cNvSpPr>
            <p:nvPr/>
          </p:nvSpPr>
          <p:spPr bwMode="auto">
            <a:xfrm flipH="1">
              <a:off x="2452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7" name="Rectangle 72"/>
            <p:cNvSpPr>
              <a:spLocks noChangeArrowheads="1"/>
            </p:cNvSpPr>
            <p:nvPr/>
          </p:nvSpPr>
          <p:spPr bwMode="auto">
            <a:xfrm>
              <a:off x="2261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2357438" y="4081463"/>
            <a:ext cx="1279525" cy="284162"/>
            <a:chOff x="1289" y="2402"/>
            <a:chExt cx="806" cy="179"/>
          </a:xfrm>
        </p:grpSpPr>
        <p:sp>
          <p:nvSpPr>
            <p:cNvPr id="17603" name="Rectangle 74"/>
            <p:cNvSpPr>
              <a:spLocks noChangeArrowheads="1"/>
            </p:cNvSpPr>
            <p:nvPr/>
          </p:nvSpPr>
          <p:spPr bwMode="auto">
            <a:xfrm>
              <a:off x="1289" y="2402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4" name="Rectangle 75"/>
            <p:cNvSpPr>
              <a:spLocks noChangeArrowheads="1"/>
            </p:cNvSpPr>
            <p:nvPr/>
          </p:nvSpPr>
          <p:spPr bwMode="auto">
            <a:xfrm>
              <a:off x="1434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7463" name="Line 76"/>
          <p:cNvSpPr>
            <a:spLocks noChangeShapeType="1"/>
          </p:cNvSpPr>
          <p:nvPr/>
        </p:nvSpPr>
        <p:spPr bwMode="auto">
          <a:xfrm>
            <a:off x="2809875" y="4362450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Freeform 78"/>
          <p:cNvSpPr>
            <a:spLocks/>
          </p:cNvSpPr>
          <p:nvPr/>
        </p:nvSpPr>
        <p:spPr bwMode="auto">
          <a:xfrm>
            <a:off x="5281613" y="399573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Freeform 79"/>
          <p:cNvSpPr>
            <a:spLocks/>
          </p:cNvSpPr>
          <p:nvPr/>
        </p:nvSpPr>
        <p:spPr bwMode="auto">
          <a:xfrm>
            <a:off x="5287963" y="40020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699125" y="4008438"/>
            <a:ext cx="404813" cy="106362"/>
            <a:chOff x="3394" y="2356"/>
            <a:chExt cx="255" cy="67"/>
          </a:xfrm>
        </p:grpSpPr>
        <p:sp>
          <p:nvSpPr>
            <p:cNvPr id="17600" name="Rectangle 81"/>
            <p:cNvSpPr>
              <a:spLocks noChangeArrowheads="1"/>
            </p:cNvSpPr>
            <p:nvPr/>
          </p:nvSpPr>
          <p:spPr bwMode="auto">
            <a:xfrm>
              <a:off x="3506" y="235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7601" name="Freeform 82"/>
            <p:cNvSpPr>
              <a:spLocks/>
            </p:cNvSpPr>
            <p:nvPr/>
          </p:nvSpPr>
          <p:spPr bwMode="auto">
            <a:xfrm>
              <a:off x="3394" y="236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2" name="Line 83"/>
            <p:cNvSpPr>
              <a:spLocks noChangeShapeType="1"/>
            </p:cNvSpPr>
            <p:nvPr/>
          </p:nvSpPr>
          <p:spPr bwMode="auto">
            <a:xfrm>
              <a:off x="3414" y="238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5383213" y="4021138"/>
            <a:ext cx="269875" cy="92075"/>
            <a:chOff x="3195" y="2364"/>
            <a:chExt cx="170" cy="58"/>
          </a:xfrm>
        </p:grpSpPr>
        <p:sp>
          <p:nvSpPr>
            <p:cNvPr id="17598" name="Rectangle 85"/>
            <p:cNvSpPr>
              <a:spLocks noChangeArrowheads="1"/>
            </p:cNvSpPr>
            <p:nvPr/>
          </p:nvSpPr>
          <p:spPr bwMode="auto">
            <a:xfrm>
              <a:off x="3338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 dirty="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 dirty="0"/>
            </a:p>
          </p:txBody>
        </p:sp>
        <p:sp>
          <p:nvSpPr>
            <p:cNvPr id="17599" name="Rectangle 86"/>
            <p:cNvSpPr>
              <a:spLocks noChangeArrowheads="1"/>
            </p:cNvSpPr>
            <p:nvPr/>
          </p:nvSpPr>
          <p:spPr bwMode="auto">
            <a:xfrm>
              <a:off x="3195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7468" name="Rectangle 87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7469" name="Line 88"/>
          <p:cNvSpPr>
            <a:spLocks noChangeShapeType="1"/>
          </p:cNvSpPr>
          <p:nvPr/>
        </p:nvSpPr>
        <p:spPr bwMode="auto">
          <a:xfrm>
            <a:off x="3462338" y="3570288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Line 89"/>
          <p:cNvSpPr>
            <a:spLocks noChangeShapeType="1"/>
          </p:cNvSpPr>
          <p:nvPr/>
        </p:nvSpPr>
        <p:spPr bwMode="auto">
          <a:xfrm>
            <a:off x="3544888" y="3652838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90"/>
          <p:cNvSpPr>
            <a:spLocks noChangeShapeType="1"/>
          </p:cNvSpPr>
          <p:nvPr/>
        </p:nvSpPr>
        <p:spPr bwMode="auto">
          <a:xfrm>
            <a:off x="5370513" y="3652838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Freeform 91"/>
          <p:cNvSpPr>
            <a:spLocks/>
          </p:cNvSpPr>
          <p:nvPr/>
        </p:nvSpPr>
        <p:spPr bwMode="auto">
          <a:xfrm>
            <a:off x="5345113" y="39322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92"/>
          <p:cNvSpPr>
            <a:spLocks/>
          </p:cNvSpPr>
          <p:nvPr/>
        </p:nvSpPr>
        <p:spPr bwMode="auto">
          <a:xfrm>
            <a:off x="5484813" y="4610100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Line 93"/>
          <p:cNvSpPr>
            <a:spLocks noChangeShapeType="1"/>
          </p:cNvSpPr>
          <p:nvPr/>
        </p:nvSpPr>
        <p:spPr bwMode="auto">
          <a:xfrm flipV="1">
            <a:off x="5514975" y="41163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Freeform 94"/>
          <p:cNvSpPr>
            <a:spLocks/>
          </p:cNvSpPr>
          <p:nvPr/>
        </p:nvSpPr>
        <p:spPr bwMode="auto">
          <a:xfrm>
            <a:off x="5597525" y="39258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Line 95"/>
          <p:cNvSpPr>
            <a:spLocks noChangeShapeType="1"/>
          </p:cNvSpPr>
          <p:nvPr/>
        </p:nvSpPr>
        <p:spPr bwMode="auto">
          <a:xfrm flipV="1">
            <a:off x="5629275" y="3432175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Freeform 97"/>
          <p:cNvSpPr>
            <a:spLocks/>
          </p:cNvSpPr>
          <p:nvPr/>
        </p:nvSpPr>
        <p:spPr bwMode="auto">
          <a:xfrm>
            <a:off x="4578350" y="46037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Line 98"/>
          <p:cNvSpPr>
            <a:spLocks noChangeShapeType="1"/>
          </p:cNvSpPr>
          <p:nvPr/>
        </p:nvSpPr>
        <p:spPr bwMode="auto">
          <a:xfrm>
            <a:off x="4603750" y="3419475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Rectangle 99"/>
          <p:cNvSpPr>
            <a:spLocks noChangeArrowheads="1"/>
          </p:cNvSpPr>
          <p:nvPr/>
        </p:nvSpPr>
        <p:spPr bwMode="auto">
          <a:xfrm>
            <a:off x="5949950" y="4840288"/>
            <a:ext cx="969963" cy="571500"/>
          </a:xfrm>
          <a:prstGeom prst="rect">
            <a:avLst/>
          </a:prstGeom>
          <a:solidFill>
            <a:srgbClr val="FFFF00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Rectangle 100"/>
          <p:cNvSpPr>
            <a:spLocks noChangeArrowheads="1"/>
          </p:cNvSpPr>
          <p:nvPr/>
        </p:nvSpPr>
        <p:spPr bwMode="auto">
          <a:xfrm>
            <a:off x="6010275" y="5105400"/>
            <a:ext cx="769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dirty="0">
                <a:solidFill>
                  <a:srgbClr val="FF0000"/>
                </a:solidFill>
                <a:latin typeface="Helvetica"/>
              </a:rPr>
              <a:t>Data Memory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481" name="Rectangle 101"/>
          <p:cNvSpPr>
            <a:spLocks noChangeArrowheads="1"/>
          </p:cNvSpPr>
          <p:nvPr/>
        </p:nvSpPr>
        <p:spPr bwMode="auto">
          <a:xfrm>
            <a:off x="6408738" y="5294313"/>
            <a:ext cx="12965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RD</a:t>
            </a:r>
            <a:endParaRPr lang="en-US"/>
          </a:p>
        </p:txBody>
      </p:sp>
      <p:sp>
        <p:nvSpPr>
          <p:cNvPr id="17482" name="Rectangle 102"/>
          <p:cNvSpPr>
            <a:spLocks noChangeArrowheads="1"/>
          </p:cNvSpPr>
          <p:nvPr/>
        </p:nvSpPr>
        <p:spPr bwMode="auto">
          <a:xfrm>
            <a:off x="6408738" y="4843463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6713539" y="4862492"/>
            <a:ext cx="192087" cy="107949"/>
            <a:chOff x="4069" y="2910"/>
            <a:chExt cx="121" cy="68"/>
          </a:xfrm>
        </p:grpSpPr>
        <p:sp>
          <p:nvSpPr>
            <p:cNvPr id="17596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11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/>
                </a:rPr>
                <a:t>R/W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59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4" name="Rectangle 106"/>
          <p:cNvSpPr>
            <a:spLocks noChangeArrowheads="1"/>
          </p:cNvSpPr>
          <p:nvPr/>
        </p:nvSpPr>
        <p:spPr bwMode="auto">
          <a:xfrm>
            <a:off x="5984875" y="5292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85" name="Freeform 107"/>
          <p:cNvSpPr>
            <a:spLocks/>
          </p:cNvSpPr>
          <p:nvPr/>
        </p:nvSpPr>
        <p:spPr bwMode="auto">
          <a:xfrm>
            <a:off x="6916738" y="48990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Line 108"/>
          <p:cNvSpPr>
            <a:spLocks noChangeShapeType="1"/>
          </p:cNvSpPr>
          <p:nvPr/>
        </p:nvSpPr>
        <p:spPr bwMode="auto">
          <a:xfrm>
            <a:off x="6948488" y="49244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Rectangle 109"/>
          <p:cNvSpPr>
            <a:spLocks noChangeArrowheads="1"/>
          </p:cNvSpPr>
          <p:nvPr/>
        </p:nvSpPr>
        <p:spPr bwMode="auto">
          <a:xfrm>
            <a:off x="7092950" y="4822825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FF0000"/>
                </a:solidFill>
                <a:latin typeface="Helvetica"/>
              </a:rPr>
              <a:t>MWR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88" name="Freeform 110"/>
          <p:cNvSpPr>
            <a:spLocks/>
          </p:cNvSpPr>
          <p:nvPr/>
        </p:nvSpPr>
        <p:spPr bwMode="auto">
          <a:xfrm>
            <a:off x="4730750" y="609758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Freeform 111"/>
          <p:cNvSpPr>
            <a:spLocks/>
          </p:cNvSpPr>
          <p:nvPr/>
        </p:nvSpPr>
        <p:spPr bwMode="auto">
          <a:xfrm>
            <a:off x="4737100" y="610393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Rectangle 112"/>
          <p:cNvSpPr>
            <a:spLocks noChangeArrowheads="1"/>
          </p:cNvSpPr>
          <p:nvPr/>
        </p:nvSpPr>
        <p:spPr bwMode="auto">
          <a:xfrm>
            <a:off x="5334000" y="6121400"/>
            <a:ext cx="3159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WDSEL</a:t>
            </a:r>
            <a:endParaRPr lang="en-US"/>
          </a:p>
        </p:txBody>
      </p:sp>
      <p:sp>
        <p:nvSpPr>
          <p:cNvPr id="17491" name="Freeform 113"/>
          <p:cNvSpPr>
            <a:spLocks/>
          </p:cNvSpPr>
          <p:nvPr/>
        </p:nvSpPr>
        <p:spPr bwMode="auto">
          <a:xfrm>
            <a:off x="5156200" y="6129338"/>
            <a:ext cx="69850" cy="55562"/>
          </a:xfrm>
          <a:custGeom>
            <a:avLst/>
            <a:gdLst>
              <a:gd name="T0" fmla="*/ 0 w 44"/>
              <a:gd name="T1" fmla="*/ 2147483647 h 35"/>
              <a:gd name="T2" fmla="*/ 2147483647 w 44"/>
              <a:gd name="T3" fmla="*/ 0 h 35"/>
              <a:gd name="T4" fmla="*/ 2147483647 w 44"/>
              <a:gd name="T5" fmla="*/ 2147483647 h 35"/>
              <a:gd name="T6" fmla="*/ 2147483647 w 44"/>
              <a:gd name="T7" fmla="*/ 2147483647 h 35"/>
              <a:gd name="T8" fmla="*/ 0 w 44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5"/>
              <a:gd name="T17" fmla="*/ 44 w 44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5">
                <a:moveTo>
                  <a:pt x="0" y="19"/>
                </a:moveTo>
                <a:lnTo>
                  <a:pt x="44" y="0"/>
                </a:lnTo>
                <a:lnTo>
                  <a:pt x="24" y="19"/>
                </a:lnTo>
                <a:lnTo>
                  <a:pt x="44" y="35"/>
                </a:lnTo>
                <a:lnTo>
                  <a:pt x="0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2" name="Line 114"/>
          <p:cNvSpPr>
            <a:spLocks noChangeShapeType="1"/>
          </p:cNvSpPr>
          <p:nvPr/>
        </p:nvSpPr>
        <p:spPr bwMode="auto">
          <a:xfrm>
            <a:off x="5194300" y="615950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3" name="Rectangle 115"/>
          <p:cNvSpPr>
            <a:spLocks noChangeArrowheads="1"/>
          </p:cNvSpPr>
          <p:nvPr/>
        </p:nvSpPr>
        <p:spPr bwMode="auto">
          <a:xfrm>
            <a:off x="4826000" y="6102350"/>
            <a:ext cx="296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 pitchFamily="-84" charset="0"/>
              </a:rPr>
              <a:t>0    1    2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94" name="Line 116"/>
          <p:cNvSpPr>
            <a:spLocks noChangeShapeType="1"/>
          </p:cNvSpPr>
          <p:nvPr/>
        </p:nvSpPr>
        <p:spPr bwMode="auto">
          <a:xfrm flipH="1">
            <a:off x="5010150" y="5324475"/>
            <a:ext cx="898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Line 117"/>
          <p:cNvSpPr>
            <a:spLocks noChangeShapeType="1"/>
          </p:cNvSpPr>
          <p:nvPr/>
        </p:nvSpPr>
        <p:spPr bwMode="auto">
          <a:xfrm>
            <a:off x="4991100" y="4867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6" name="Freeform 118"/>
          <p:cNvSpPr>
            <a:spLocks/>
          </p:cNvSpPr>
          <p:nvPr/>
        </p:nvSpPr>
        <p:spPr bwMode="auto">
          <a:xfrm>
            <a:off x="5873750" y="52974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Line 119"/>
          <p:cNvSpPr>
            <a:spLocks noChangeShapeType="1"/>
          </p:cNvSpPr>
          <p:nvPr/>
        </p:nvSpPr>
        <p:spPr bwMode="auto">
          <a:xfrm>
            <a:off x="6170613" y="318928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Line 120"/>
          <p:cNvSpPr>
            <a:spLocks noChangeShapeType="1"/>
          </p:cNvSpPr>
          <p:nvPr/>
        </p:nvSpPr>
        <p:spPr bwMode="auto">
          <a:xfrm>
            <a:off x="7361238" y="3189288"/>
            <a:ext cx="1587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Line 121"/>
          <p:cNvSpPr>
            <a:spLocks noChangeShapeType="1"/>
          </p:cNvSpPr>
          <p:nvPr/>
        </p:nvSpPr>
        <p:spPr bwMode="auto">
          <a:xfrm flipH="1">
            <a:off x="4991100" y="6400800"/>
            <a:ext cx="237013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0" name="Line 122"/>
          <p:cNvSpPr>
            <a:spLocks noChangeShapeType="1"/>
          </p:cNvSpPr>
          <p:nvPr/>
        </p:nvSpPr>
        <p:spPr bwMode="auto">
          <a:xfrm flipV="1">
            <a:off x="4991100" y="621188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1" name="Freeform 123"/>
          <p:cNvSpPr>
            <a:spLocks/>
          </p:cNvSpPr>
          <p:nvPr/>
        </p:nvSpPr>
        <p:spPr bwMode="auto">
          <a:xfrm>
            <a:off x="6138863" y="31638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Line 124"/>
          <p:cNvSpPr>
            <a:spLocks noChangeShapeType="1"/>
          </p:cNvSpPr>
          <p:nvPr/>
        </p:nvSpPr>
        <p:spPr bwMode="auto">
          <a:xfrm>
            <a:off x="6505575" y="5445125"/>
            <a:ext cx="1588" cy="2524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Line 125"/>
          <p:cNvSpPr>
            <a:spLocks noChangeShapeType="1"/>
          </p:cNvSpPr>
          <p:nvPr/>
        </p:nvSpPr>
        <p:spPr bwMode="auto">
          <a:xfrm flipH="1">
            <a:off x="5116513" y="5697538"/>
            <a:ext cx="1400175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Line 126"/>
          <p:cNvSpPr>
            <a:spLocks noChangeShapeType="1"/>
          </p:cNvSpPr>
          <p:nvPr/>
        </p:nvSpPr>
        <p:spPr bwMode="auto">
          <a:xfrm>
            <a:off x="5105400" y="5697538"/>
            <a:ext cx="1588" cy="361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Freeform 127"/>
          <p:cNvSpPr>
            <a:spLocks/>
          </p:cNvSpPr>
          <p:nvPr/>
        </p:nvSpPr>
        <p:spPr bwMode="auto">
          <a:xfrm>
            <a:off x="5073650" y="60213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2835275" y="4856180"/>
            <a:ext cx="561975" cy="138113"/>
            <a:chOff x="1590" y="2890"/>
            <a:chExt cx="354" cy="87"/>
          </a:xfrm>
        </p:grpSpPr>
        <p:sp>
          <p:nvSpPr>
            <p:cNvPr id="17592" name="Line 129"/>
            <p:cNvSpPr>
              <a:spLocks noChangeShapeType="1"/>
            </p:cNvSpPr>
            <p:nvPr/>
          </p:nvSpPr>
          <p:spPr bwMode="auto">
            <a:xfrm>
              <a:off x="1590" y="2902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3" name="Line 130"/>
            <p:cNvSpPr>
              <a:spLocks noChangeShapeType="1"/>
            </p:cNvSpPr>
            <p:nvPr/>
          </p:nvSpPr>
          <p:spPr bwMode="auto">
            <a:xfrm>
              <a:off x="1626" y="293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4" name="Freeform 131"/>
            <p:cNvSpPr>
              <a:spLocks/>
            </p:cNvSpPr>
            <p:nvPr/>
          </p:nvSpPr>
          <p:spPr bwMode="auto">
            <a:xfrm>
              <a:off x="1690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5" name="Rectangle 132"/>
            <p:cNvSpPr>
              <a:spLocks noChangeArrowheads="1"/>
            </p:cNvSpPr>
            <p:nvPr/>
          </p:nvSpPr>
          <p:spPr bwMode="auto">
            <a:xfrm>
              <a:off x="1758" y="289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17507" name="Line 133"/>
          <p:cNvSpPr>
            <a:spLocks noChangeShapeType="1"/>
          </p:cNvSpPr>
          <p:nvPr/>
        </p:nvSpPr>
        <p:spPr bwMode="auto">
          <a:xfrm>
            <a:off x="2835275" y="501491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Line 134"/>
          <p:cNvSpPr>
            <a:spLocks noChangeShapeType="1"/>
          </p:cNvSpPr>
          <p:nvPr/>
        </p:nvSpPr>
        <p:spPr bwMode="auto">
          <a:xfrm>
            <a:off x="2892425" y="507206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Freeform 135"/>
          <p:cNvSpPr>
            <a:spLocks/>
          </p:cNvSpPr>
          <p:nvPr/>
        </p:nvSpPr>
        <p:spPr bwMode="auto">
          <a:xfrm>
            <a:off x="2994025" y="504666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Rectangle 136"/>
          <p:cNvSpPr>
            <a:spLocks noChangeArrowheads="1"/>
          </p:cNvSpPr>
          <p:nvPr/>
        </p:nvSpPr>
        <p:spPr bwMode="auto">
          <a:xfrm>
            <a:off x="3101975" y="4970463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WDSEL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" name="Group 137"/>
          <p:cNvGrpSpPr>
            <a:grpSpLocks/>
          </p:cNvGrpSpPr>
          <p:nvPr/>
        </p:nvGrpSpPr>
        <p:grpSpPr bwMode="auto">
          <a:xfrm>
            <a:off x="2835275" y="5116531"/>
            <a:ext cx="644525" cy="138113"/>
            <a:chOff x="1590" y="3054"/>
            <a:chExt cx="406" cy="87"/>
          </a:xfrm>
        </p:grpSpPr>
        <p:sp>
          <p:nvSpPr>
            <p:cNvPr id="17588" name="Line 138"/>
            <p:cNvSpPr>
              <a:spLocks noChangeShapeType="1"/>
            </p:cNvSpPr>
            <p:nvPr/>
          </p:nvSpPr>
          <p:spPr bwMode="auto">
            <a:xfrm>
              <a:off x="1590" y="3082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9" name="Line 139"/>
            <p:cNvSpPr>
              <a:spLocks noChangeShapeType="1"/>
            </p:cNvSpPr>
            <p:nvPr/>
          </p:nvSpPr>
          <p:spPr bwMode="auto">
            <a:xfrm>
              <a:off x="1626" y="311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0" name="Freeform 140"/>
            <p:cNvSpPr>
              <a:spLocks/>
            </p:cNvSpPr>
            <p:nvPr/>
          </p:nvSpPr>
          <p:spPr bwMode="auto">
            <a:xfrm>
              <a:off x="1690" y="309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1" name="Rectangle 141"/>
            <p:cNvSpPr>
              <a:spLocks noChangeArrowheads="1"/>
            </p:cNvSpPr>
            <p:nvPr/>
          </p:nvSpPr>
          <p:spPr bwMode="auto">
            <a:xfrm>
              <a:off x="1758" y="305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sp>
        <p:nvSpPr>
          <p:cNvPr id="17512" name="Line 142"/>
          <p:cNvSpPr>
            <a:spLocks noChangeShapeType="1"/>
          </p:cNvSpPr>
          <p:nvPr/>
        </p:nvSpPr>
        <p:spPr bwMode="auto">
          <a:xfrm>
            <a:off x="2835275" y="53006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Line 143"/>
          <p:cNvSpPr>
            <a:spLocks noChangeShapeType="1"/>
          </p:cNvSpPr>
          <p:nvPr/>
        </p:nvSpPr>
        <p:spPr bwMode="auto">
          <a:xfrm>
            <a:off x="2892425" y="535781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Freeform 144"/>
          <p:cNvSpPr>
            <a:spLocks/>
          </p:cNvSpPr>
          <p:nvPr/>
        </p:nvSpPr>
        <p:spPr bwMode="auto">
          <a:xfrm>
            <a:off x="2994025" y="5332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Rectangle 145"/>
          <p:cNvSpPr>
            <a:spLocks noChangeArrowheads="1"/>
          </p:cNvSpPr>
          <p:nvPr/>
        </p:nvSpPr>
        <p:spPr bwMode="auto">
          <a:xfrm>
            <a:off x="3101975" y="5256213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FF0000"/>
                </a:solidFill>
                <a:latin typeface="Helvetica"/>
              </a:rPr>
              <a:t>MWR, 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16" name="Line 146"/>
          <p:cNvSpPr>
            <a:spLocks noChangeShapeType="1"/>
          </p:cNvSpPr>
          <p:nvPr/>
        </p:nvSpPr>
        <p:spPr bwMode="auto">
          <a:xfrm>
            <a:off x="4432300" y="3336925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Line 147"/>
          <p:cNvSpPr>
            <a:spLocks noChangeShapeType="1"/>
          </p:cNvSpPr>
          <p:nvPr/>
        </p:nvSpPr>
        <p:spPr bwMode="auto">
          <a:xfrm flipH="1">
            <a:off x="4432300" y="336232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6156325" y="3298825"/>
            <a:ext cx="527050" cy="106363"/>
            <a:chOff x="3682" y="1909"/>
            <a:chExt cx="332" cy="67"/>
          </a:xfrm>
        </p:grpSpPr>
        <p:sp>
          <p:nvSpPr>
            <p:cNvPr id="17585" name="Freeform 149"/>
            <p:cNvSpPr>
              <a:spLocks/>
            </p:cNvSpPr>
            <p:nvPr/>
          </p:nvSpPr>
          <p:spPr bwMode="auto">
            <a:xfrm>
              <a:off x="3682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6" name="Line 150"/>
            <p:cNvSpPr>
              <a:spLocks noChangeShapeType="1"/>
            </p:cNvSpPr>
            <p:nvPr/>
          </p:nvSpPr>
          <p:spPr bwMode="auto">
            <a:xfrm>
              <a:off x="3702" y="1937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7" name="Rectangle 151"/>
            <p:cNvSpPr>
              <a:spLocks noChangeArrowheads="1"/>
            </p:cNvSpPr>
            <p:nvPr/>
          </p:nvSpPr>
          <p:spPr bwMode="auto">
            <a:xfrm>
              <a:off x="3849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2811463" y="5426094"/>
            <a:ext cx="604837" cy="138113"/>
            <a:chOff x="1575" y="3249"/>
            <a:chExt cx="381" cy="87"/>
          </a:xfrm>
        </p:grpSpPr>
        <p:sp>
          <p:nvSpPr>
            <p:cNvPr id="17581" name="Line 153"/>
            <p:cNvSpPr>
              <a:spLocks noChangeShapeType="1"/>
            </p:cNvSpPr>
            <p:nvPr/>
          </p:nvSpPr>
          <p:spPr bwMode="auto">
            <a:xfrm>
              <a:off x="1575" y="326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2" name="Line 154"/>
            <p:cNvSpPr>
              <a:spLocks noChangeShapeType="1"/>
            </p:cNvSpPr>
            <p:nvPr/>
          </p:nvSpPr>
          <p:spPr bwMode="auto">
            <a:xfrm>
              <a:off x="1610" y="329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3" name="Freeform 155"/>
            <p:cNvSpPr>
              <a:spLocks/>
            </p:cNvSpPr>
            <p:nvPr/>
          </p:nvSpPr>
          <p:spPr bwMode="auto">
            <a:xfrm>
              <a:off x="1670" y="3278"/>
              <a:ext cx="48" cy="35"/>
            </a:xfrm>
            <a:custGeom>
              <a:avLst/>
              <a:gdLst>
                <a:gd name="T0" fmla="*/ 48 w 48"/>
                <a:gd name="T1" fmla="*/ 19 h 35"/>
                <a:gd name="T2" fmla="*/ 0 w 48"/>
                <a:gd name="T3" fmla="*/ 35 h 35"/>
                <a:gd name="T4" fmla="*/ 24 w 48"/>
                <a:gd name="T5" fmla="*/ 19 h 35"/>
                <a:gd name="T6" fmla="*/ 0 w 48"/>
                <a:gd name="T7" fmla="*/ 0 h 35"/>
                <a:gd name="T8" fmla="*/ 48 w 48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19"/>
                  </a:moveTo>
                  <a:lnTo>
                    <a:pt x="0" y="35"/>
                  </a:lnTo>
                  <a:lnTo>
                    <a:pt x="24" y="19"/>
                  </a:lnTo>
                  <a:lnTo>
                    <a:pt x="0" y="0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4" name="Rectangle 156"/>
            <p:cNvSpPr>
              <a:spLocks noChangeArrowheads="1"/>
            </p:cNvSpPr>
            <p:nvPr/>
          </p:nvSpPr>
          <p:spPr bwMode="auto">
            <a:xfrm>
              <a:off x="1742" y="324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2068506" y="1708150"/>
            <a:ext cx="123824" cy="152400"/>
            <a:chOff x="1107" y="907"/>
            <a:chExt cx="78" cy="96"/>
          </a:xfrm>
        </p:grpSpPr>
        <p:sp>
          <p:nvSpPr>
            <p:cNvPr id="17579" name="Line 158"/>
            <p:cNvSpPr>
              <a:spLocks noChangeShapeType="1"/>
            </p:cNvSpPr>
            <p:nvPr/>
          </p:nvSpPr>
          <p:spPr bwMode="auto">
            <a:xfrm>
              <a:off x="1107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0" name="Rectangle 159"/>
            <p:cNvSpPr>
              <a:spLocks noChangeArrowheads="1"/>
            </p:cNvSpPr>
            <p:nvPr/>
          </p:nvSpPr>
          <p:spPr bwMode="auto">
            <a:xfrm>
              <a:off x="1131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7521" name="Line 216"/>
          <p:cNvSpPr>
            <a:spLocks noChangeShapeType="1"/>
          </p:cNvSpPr>
          <p:nvPr/>
        </p:nvSpPr>
        <p:spPr bwMode="auto">
          <a:xfrm>
            <a:off x="5410200" y="52578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2" name="Text Box 217"/>
          <p:cNvSpPr txBox="1">
            <a:spLocks noChangeArrowheads="1"/>
          </p:cNvSpPr>
          <p:nvPr/>
        </p:nvSpPr>
        <p:spPr bwMode="auto">
          <a:xfrm>
            <a:off x="5526088" y="53070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3" name="Line 218"/>
          <p:cNvSpPr>
            <a:spLocks noChangeShapeType="1"/>
          </p:cNvSpPr>
          <p:nvPr/>
        </p:nvSpPr>
        <p:spPr bwMode="auto">
          <a:xfrm>
            <a:off x="5429250" y="56292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4" name="Text Box 219"/>
          <p:cNvSpPr txBox="1">
            <a:spLocks noChangeArrowheads="1"/>
          </p:cNvSpPr>
          <p:nvPr/>
        </p:nvSpPr>
        <p:spPr bwMode="auto">
          <a:xfrm>
            <a:off x="5545138" y="56784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5" name="Rectangle 273"/>
          <p:cNvSpPr>
            <a:spLocks noChangeArrowheads="1"/>
          </p:cNvSpPr>
          <p:nvPr/>
        </p:nvSpPr>
        <p:spPr bwMode="auto">
          <a:xfrm>
            <a:off x="4191000" y="1447800"/>
            <a:ext cx="52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LD:</a:t>
            </a:r>
            <a:endParaRPr lang="en-US" sz="1400">
              <a:latin typeface="+mj-lt"/>
            </a:endParaRPr>
          </a:p>
        </p:txBody>
      </p:sp>
      <p:sp>
        <p:nvSpPr>
          <p:cNvPr id="17526" name="Rectangle 274"/>
          <p:cNvSpPr>
            <a:spLocks noChangeArrowheads="1"/>
          </p:cNvSpPr>
          <p:nvPr/>
        </p:nvSpPr>
        <p:spPr bwMode="auto">
          <a:xfrm>
            <a:off x="4876800" y="14478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</a:t>
            </a:r>
          </a:p>
        </p:txBody>
      </p:sp>
      <p:grpSp>
        <p:nvGrpSpPr>
          <p:cNvPr id="16" name="Group 275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17" name="Group 27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7572" name="Rectangle 27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7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7574" name="Line 27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5" name="Line 28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6" name="Line 28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7" name="Line 28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8" name="Line 28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9" name="Group 28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7566" name="Rectangle 28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" name="Group 28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8" name="Line 28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9" name="Line 28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0" name="Line 28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1" name="Line 29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1" name="Group 29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7560" name="Rectangle 29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2" name="Line 29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3" name="Line 29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4" name="Line 29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5" name="Line 29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7532" name="Text Box 29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7533" name="Text Box 29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3" name="Group 30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7543" name="Rectangle 30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4" name="Line 30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5" name="Line 30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6" name="Line 30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7" name="Line 30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8" name="Line 30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9" name="Line 30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0" name="Line 30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1" name="Line 30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2" name="Line 31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3" name="Line 31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4" name="Line 31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5" name="Line 31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6" name="Line 31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7" name="Line 31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8" name="Line 31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9" name="Line 31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7535" name="Text Box 31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4" name="Group 31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7537" name="Text Box 32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38" name="Text Box 32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39" name="Text Box 32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0" name="Text Box 32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41" name="Text Box 32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2" name="Text Box 32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12" name="Group 103"/>
          <p:cNvGrpSpPr>
            <a:grpSpLocks/>
          </p:cNvGrpSpPr>
          <p:nvPr/>
        </p:nvGrpSpPr>
        <p:grpSpPr bwMode="auto">
          <a:xfrm>
            <a:off x="6725122" y="5014892"/>
            <a:ext cx="141288" cy="107949"/>
            <a:chOff x="4069" y="2910"/>
            <a:chExt cx="89" cy="68"/>
          </a:xfrm>
        </p:grpSpPr>
        <p:sp>
          <p:nvSpPr>
            <p:cNvPr id="213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solidFill>
                    <a:srgbClr val="FF0000"/>
                  </a:solidFill>
                  <a:latin typeface="Helvetica"/>
                </a:rPr>
                <a:t>OE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4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" name="Line 108"/>
          <p:cNvSpPr>
            <a:spLocks noChangeShapeType="1"/>
          </p:cNvSpPr>
          <p:nvPr/>
        </p:nvSpPr>
        <p:spPr bwMode="auto">
          <a:xfrm>
            <a:off x="6960032" y="50768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Rectangle 109"/>
          <p:cNvSpPr>
            <a:spLocks noChangeArrowheads="1"/>
          </p:cNvSpPr>
          <p:nvPr/>
        </p:nvSpPr>
        <p:spPr bwMode="auto">
          <a:xfrm>
            <a:off x="7104494" y="497522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FF0000"/>
                </a:solidFill>
                <a:latin typeface="Helvetica"/>
              </a:rPr>
              <a:t>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7" name="Freeform 107"/>
          <p:cNvSpPr>
            <a:spLocks/>
          </p:cNvSpPr>
          <p:nvPr/>
        </p:nvSpPr>
        <p:spPr bwMode="auto">
          <a:xfrm>
            <a:off x="6934200" y="50514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19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20" name="TextBox 219"/>
          <p:cNvSpPr txBox="1"/>
          <p:nvPr/>
        </p:nvSpPr>
        <p:spPr>
          <a:xfrm>
            <a:off x="3870780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615079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81391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367551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7802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639179" y="848121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579483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300046" y="848121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248400" y="1752600"/>
            <a:ext cx="2895601" cy="1066801"/>
            <a:chOff x="6248400" y="1752600"/>
            <a:chExt cx="2895601" cy="1066801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6819900" y="1181100"/>
              <a:ext cx="152400" cy="1295400"/>
            </a:xfrm>
            <a:prstGeom prst="rightBrac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 flipH="1">
              <a:off x="6983638" y="2057401"/>
              <a:ext cx="344194" cy="762000"/>
              <a:chOff x="4313593" y="3009422"/>
              <a:chExt cx="999529" cy="2212823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231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Freeform 246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Freeform 244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4" name="Straight Connector 233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Freeform 237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7391400" y="2057400"/>
              <a:ext cx="175260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This  is just like ADDC(Ra,C,</a:t>
              </a:r>
              <a:r>
                <a:rPr lang="is-I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…)</a:t>
              </a:r>
              <a:endParaRPr lang="en-US" sz="1600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Instruction</a:t>
            </a:r>
          </a:p>
        </p:txBody>
      </p:sp>
      <p:sp>
        <p:nvSpPr>
          <p:cNvPr id="17410" name="Line 4"/>
          <p:cNvSpPr>
            <a:spLocks noChangeShapeType="1"/>
          </p:cNvSpPr>
          <p:nvPr/>
        </p:nvSpPr>
        <p:spPr bwMode="auto">
          <a:xfrm>
            <a:off x="6029325" y="644048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559300" y="3159125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3462338" y="31654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3519488" y="3222625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9"/>
          <p:cNvSpPr>
            <a:spLocks/>
          </p:cNvSpPr>
          <p:nvPr/>
        </p:nvSpPr>
        <p:spPr bwMode="auto">
          <a:xfrm>
            <a:off x="4362450" y="319087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Freeform 10"/>
          <p:cNvSpPr>
            <a:spLocks/>
          </p:cNvSpPr>
          <p:nvPr/>
        </p:nvSpPr>
        <p:spPr bwMode="auto">
          <a:xfrm>
            <a:off x="4976813" y="60293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5002213" y="4862513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714500"/>
            <a:ext cx="919163" cy="146050"/>
            <a:chOff x="620" y="911"/>
            <a:chExt cx="579" cy="92"/>
          </a:xfrm>
        </p:grpSpPr>
        <p:sp>
          <p:nvSpPr>
            <p:cNvPr id="17615" name="Rectangle 13"/>
            <p:cNvSpPr>
              <a:spLocks noChangeArrowheads="1"/>
            </p:cNvSpPr>
            <p:nvPr/>
          </p:nvSpPr>
          <p:spPr bwMode="auto">
            <a:xfrm>
              <a:off x="624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20" y="949"/>
              <a:ext cx="64" cy="40"/>
              <a:chOff x="620" y="949"/>
              <a:chExt cx="64" cy="40"/>
            </a:xfrm>
          </p:grpSpPr>
          <p:sp>
            <p:nvSpPr>
              <p:cNvPr id="17617" name="Line 15"/>
              <p:cNvSpPr>
                <a:spLocks noChangeShapeType="1"/>
              </p:cNvSpPr>
              <p:nvPr/>
            </p:nvSpPr>
            <p:spPr bwMode="auto">
              <a:xfrm>
                <a:off x="620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16"/>
              <p:cNvSpPr>
                <a:spLocks noChangeShapeType="1"/>
              </p:cNvSpPr>
              <p:nvPr/>
            </p:nvSpPr>
            <p:spPr bwMode="auto">
              <a:xfrm flipV="1">
                <a:off x="620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1712913" y="1778000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1757363" y="1752600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46313"/>
            <a:ext cx="227013" cy="182562"/>
            <a:chOff x="840" y="1246"/>
            <a:chExt cx="143" cy="115"/>
          </a:xfrm>
        </p:grpSpPr>
        <p:sp>
          <p:nvSpPr>
            <p:cNvPr id="17613" name="Rectangle 20"/>
            <p:cNvSpPr>
              <a:spLocks noChangeArrowheads="1"/>
            </p:cNvSpPr>
            <p:nvPr/>
          </p:nvSpPr>
          <p:spPr bwMode="auto">
            <a:xfrm>
              <a:off x="840" y="1250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14" name="Rectangle 21"/>
            <p:cNvSpPr>
              <a:spLocks noChangeArrowheads="1"/>
            </p:cNvSpPr>
            <p:nvPr/>
          </p:nvSpPr>
          <p:spPr bwMode="auto">
            <a:xfrm>
              <a:off x="859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7422" name="Freeform 22"/>
          <p:cNvSpPr>
            <a:spLocks/>
          </p:cNvSpPr>
          <p:nvPr/>
        </p:nvSpPr>
        <p:spPr bwMode="auto">
          <a:xfrm>
            <a:off x="1725613" y="217805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23"/>
          <p:cNvSpPr>
            <a:spLocks noChangeShapeType="1"/>
          </p:cNvSpPr>
          <p:nvPr/>
        </p:nvSpPr>
        <p:spPr bwMode="auto">
          <a:xfrm flipV="1">
            <a:off x="1751013" y="1854200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24"/>
          <p:cNvSpPr>
            <a:spLocks noChangeShapeType="1"/>
          </p:cNvSpPr>
          <p:nvPr/>
        </p:nvSpPr>
        <p:spPr bwMode="auto">
          <a:xfrm flipV="1">
            <a:off x="1751013" y="2424113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5"/>
          <p:cNvSpPr>
            <a:spLocks noChangeShapeType="1"/>
          </p:cNvSpPr>
          <p:nvPr/>
        </p:nvSpPr>
        <p:spPr bwMode="auto">
          <a:xfrm flipV="1">
            <a:off x="1782763" y="1227138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6"/>
          <p:cNvSpPr>
            <a:spLocks noChangeShapeType="1"/>
          </p:cNvSpPr>
          <p:nvPr/>
        </p:nvSpPr>
        <p:spPr bwMode="auto">
          <a:xfrm flipV="1">
            <a:off x="1782763" y="1219200"/>
            <a:ext cx="539750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27"/>
          <p:cNvSpPr>
            <a:spLocks noChangeShapeType="1"/>
          </p:cNvSpPr>
          <p:nvPr/>
        </p:nvSpPr>
        <p:spPr bwMode="auto">
          <a:xfrm>
            <a:off x="2322513" y="1227138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28"/>
          <p:cNvSpPr>
            <a:spLocks/>
          </p:cNvSpPr>
          <p:nvPr/>
        </p:nvSpPr>
        <p:spPr bwMode="auto">
          <a:xfrm>
            <a:off x="1751013" y="16383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9"/>
          <p:cNvSpPr>
            <a:spLocks noChangeShapeType="1"/>
          </p:cNvSpPr>
          <p:nvPr/>
        </p:nvSpPr>
        <p:spPr bwMode="auto">
          <a:xfrm flipH="1">
            <a:off x="1751013" y="2481263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911350"/>
            <a:ext cx="912813" cy="455613"/>
            <a:chOff x="1702" y="1035"/>
            <a:chExt cx="575" cy="287"/>
          </a:xfrm>
          <a:solidFill>
            <a:srgbClr val="FFFF00"/>
          </a:solidFill>
        </p:grpSpPr>
        <p:sp>
          <p:nvSpPr>
            <p:cNvPr id="17608" name="Rectangle 31"/>
            <p:cNvSpPr>
              <a:spLocks noChangeArrowheads="1"/>
            </p:cNvSpPr>
            <p:nvPr/>
          </p:nvSpPr>
          <p:spPr bwMode="auto">
            <a:xfrm>
              <a:off x="1702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9" name="Rectangle 32"/>
            <p:cNvSpPr>
              <a:spLocks noChangeArrowheads="1"/>
            </p:cNvSpPr>
            <p:nvPr/>
          </p:nvSpPr>
          <p:spPr bwMode="auto">
            <a:xfrm>
              <a:off x="1881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7610" name="Rectangle 33"/>
            <p:cNvSpPr>
              <a:spLocks noChangeArrowheads="1"/>
            </p:cNvSpPr>
            <p:nvPr/>
          </p:nvSpPr>
          <p:spPr bwMode="auto">
            <a:xfrm>
              <a:off x="1929" y="1111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7611" name="Rectangle 34"/>
            <p:cNvSpPr>
              <a:spLocks noChangeArrowheads="1"/>
            </p:cNvSpPr>
            <p:nvPr/>
          </p:nvSpPr>
          <p:spPr bwMode="auto">
            <a:xfrm>
              <a:off x="1722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7612" name="Rectangle 35"/>
            <p:cNvSpPr>
              <a:spLocks noChangeArrowheads="1"/>
            </p:cNvSpPr>
            <p:nvPr/>
          </p:nvSpPr>
          <p:spPr bwMode="auto">
            <a:xfrm>
              <a:off x="1969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7431" name="Rectangle 36"/>
          <p:cNvSpPr>
            <a:spLocks noChangeArrowheads="1"/>
          </p:cNvSpPr>
          <p:nvPr/>
        </p:nvSpPr>
        <p:spPr bwMode="auto">
          <a:xfrm>
            <a:off x="4926013" y="2582863"/>
            <a:ext cx="63946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D[15:11]</a:t>
            </a:r>
            <a:endParaRPr lang="en-US" sz="900"/>
          </a:p>
        </p:txBody>
      </p:sp>
      <p:sp>
        <p:nvSpPr>
          <p:cNvPr id="17432" name="Line 37"/>
          <p:cNvSpPr>
            <a:spLocks noChangeShapeType="1"/>
          </p:cNvSpPr>
          <p:nvPr/>
        </p:nvSpPr>
        <p:spPr bwMode="auto">
          <a:xfrm flipV="1">
            <a:off x="4629150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38"/>
          <p:cNvSpPr>
            <a:spLocks noChangeShapeType="1"/>
          </p:cNvSpPr>
          <p:nvPr/>
        </p:nvSpPr>
        <p:spPr bwMode="auto">
          <a:xfrm flipH="1" flipV="1">
            <a:off x="4578350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39"/>
          <p:cNvSpPr>
            <a:spLocks noChangeShapeType="1"/>
          </p:cNvSpPr>
          <p:nvPr/>
        </p:nvSpPr>
        <p:spPr bwMode="auto">
          <a:xfrm flipH="1">
            <a:off x="3462338" y="2562225"/>
            <a:ext cx="11541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40"/>
          <p:cNvSpPr>
            <a:spLocks noChangeShapeType="1"/>
          </p:cNvSpPr>
          <p:nvPr/>
        </p:nvSpPr>
        <p:spPr bwMode="auto">
          <a:xfrm>
            <a:off x="3462338" y="257016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Freeform 41"/>
          <p:cNvSpPr>
            <a:spLocks/>
          </p:cNvSpPr>
          <p:nvPr/>
        </p:nvSpPr>
        <p:spPr bwMode="auto">
          <a:xfrm>
            <a:off x="4603750" y="289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Rectangle 42"/>
          <p:cNvSpPr>
            <a:spLocks noChangeArrowheads="1"/>
          </p:cNvSpPr>
          <p:nvPr/>
        </p:nvSpPr>
        <p:spPr bwMode="auto">
          <a:xfrm>
            <a:off x="3886200" y="2582863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7438" name="Line 43"/>
          <p:cNvSpPr>
            <a:spLocks noChangeShapeType="1"/>
          </p:cNvSpPr>
          <p:nvPr/>
        </p:nvSpPr>
        <p:spPr bwMode="auto">
          <a:xfrm flipV="1">
            <a:off x="5661025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44"/>
          <p:cNvSpPr>
            <a:spLocks noChangeShapeType="1"/>
          </p:cNvSpPr>
          <p:nvPr/>
        </p:nvSpPr>
        <p:spPr bwMode="auto">
          <a:xfrm flipH="1" flipV="1">
            <a:off x="5610225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45"/>
          <p:cNvSpPr>
            <a:spLocks noChangeShapeType="1"/>
          </p:cNvSpPr>
          <p:nvPr/>
        </p:nvSpPr>
        <p:spPr bwMode="auto">
          <a:xfrm flipH="1">
            <a:off x="4603750" y="2563813"/>
            <a:ext cx="10064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46"/>
          <p:cNvSpPr>
            <a:spLocks/>
          </p:cNvSpPr>
          <p:nvPr/>
        </p:nvSpPr>
        <p:spPr bwMode="auto">
          <a:xfrm>
            <a:off x="5635625" y="28924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Rectangle 47"/>
          <p:cNvSpPr>
            <a:spLocks noChangeArrowheads="1"/>
          </p:cNvSpPr>
          <p:nvPr/>
        </p:nvSpPr>
        <p:spPr bwMode="auto">
          <a:xfrm>
            <a:off x="4435475" y="2965450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Rectangle 48"/>
          <p:cNvSpPr>
            <a:spLocks noChangeArrowheads="1"/>
          </p:cNvSpPr>
          <p:nvPr/>
        </p:nvSpPr>
        <p:spPr bwMode="auto">
          <a:xfrm>
            <a:off x="4900613" y="3006725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7444" name="Rectangle 49"/>
          <p:cNvSpPr>
            <a:spLocks noChangeArrowheads="1"/>
          </p:cNvSpPr>
          <p:nvPr/>
        </p:nvSpPr>
        <p:spPr bwMode="auto">
          <a:xfrm>
            <a:off x="5059363" y="3171825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7445" name="Rectangle 50"/>
          <p:cNvSpPr>
            <a:spLocks noChangeArrowheads="1"/>
          </p:cNvSpPr>
          <p:nvPr/>
        </p:nvSpPr>
        <p:spPr bwMode="auto">
          <a:xfrm>
            <a:off x="4559300" y="2979985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7446" name="Rectangle 51"/>
          <p:cNvSpPr>
            <a:spLocks noChangeArrowheads="1"/>
          </p:cNvSpPr>
          <p:nvPr/>
        </p:nvSpPr>
        <p:spPr bwMode="auto">
          <a:xfrm>
            <a:off x="5584825" y="2979985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7447" name="Rectangle 52"/>
          <p:cNvSpPr>
            <a:spLocks noChangeArrowheads="1"/>
          </p:cNvSpPr>
          <p:nvPr/>
        </p:nvSpPr>
        <p:spPr bwMode="auto">
          <a:xfrm>
            <a:off x="4559300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7448" name="Rectangle 53"/>
          <p:cNvSpPr>
            <a:spLocks noChangeArrowheads="1"/>
          </p:cNvSpPr>
          <p:nvPr/>
        </p:nvSpPr>
        <p:spPr bwMode="auto">
          <a:xfrm>
            <a:off x="5584825" y="3305175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7449" name="Freeform 54"/>
          <p:cNvSpPr>
            <a:spLocks/>
          </p:cNvSpPr>
          <p:nvPr/>
        </p:nvSpPr>
        <p:spPr bwMode="auto">
          <a:xfrm>
            <a:off x="4203700" y="467360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Freeform 55"/>
          <p:cNvSpPr>
            <a:spLocks/>
          </p:cNvSpPr>
          <p:nvPr/>
        </p:nvSpPr>
        <p:spPr bwMode="auto">
          <a:xfrm>
            <a:off x="4210050" y="467995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Rectangle 56"/>
          <p:cNvSpPr>
            <a:spLocks noChangeArrowheads="1"/>
          </p:cNvSpPr>
          <p:nvPr/>
        </p:nvSpPr>
        <p:spPr bwMode="auto">
          <a:xfrm>
            <a:off x="4824413" y="4805363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7452" name="Rectangle 57"/>
          <p:cNvSpPr>
            <a:spLocks noChangeArrowheads="1"/>
          </p:cNvSpPr>
          <p:nvPr/>
        </p:nvSpPr>
        <p:spPr bwMode="auto">
          <a:xfrm>
            <a:off x="4502150" y="4724400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7453" name="Rectangle 58"/>
          <p:cNvSpPr>
            <a:spLocks noChangeArrowheads="1"/>
          </p:cNvSpPr>
          <p:nvPr/>
        </p:nvSpPr>
        <p:spPr bwMode="auto">
          <a:xfrm>
            <a:off x="5472113" y="4724400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7454" name="Freeform 60"/>
          <p:cNvSpPr>
            <a:spLocks/>
          </p:cNvSpPr>
          <p:nvPr/>
        </p:nvSpPr>
        <p:spPr bwMode="auto">
          <a:xfrm>
            <a:off x="3436938" y="40020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61"/>
          <p:cNvSpPr>
            <a:spLocks noChangeShapeType="1"/>
          </p:cNvSpPr>
          <p:nvPr/>
        </p:nvSpPr>
        <p:spPr bwMode="auto">
          <a:xfrm flipH="1" flipV="1">
            <a:off x="3463925" y="2366963"/>
            <a:ext cx="793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Rectangle 62"/>
          <p:cNvSpPr>
            <a:spLocks noChangeArrowheads="1"/>
          </p:cNvSpPr>
          <p:nvPr/>
        </p:nvSpPr>
        <p:spPr bwMode="auto">
          <a:xfrm>
            <a:off x="4470400" y="3159125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7457" name="Rectangle 63"/>
          <p:cNvSpPr>
            <a:spLocks noChangeArrowheads="1"/>
          </p:cNvSpPr>
          <p:nvPr/>
        </p:nvSpPr>
        <p:spPr bwMode="auto">
          <a:xfrm>
            <a:off x="5984875" y="3133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7458" name="Rectangle 64"/>
          <p:cNvSpPr>
            <a:spLocks noChangeArrowheads="1"/>
          </p:cNvSpPr>
          <p:nvPr/>
        </p:nvSpPr>
        <p:spPr bwMode="auto">
          <a:xfrm>
            <a:off x="5984875" y="330517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7459" name="Freeform 67"/>
          <p:cNvSpPr>
            <a:spLocks/>
          </p:cNvSpPr>
          <p:nvPr/>
        </p:nvSpPr>
        <p:spPr bwMode="auto">
          <a:xfrm>
            <a:off x="2936875" y="19939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68"/>
          <p:cNvSpPr>
            <a:spLocks noChangeShapeType="1"/>
          </p:cNvSpPr>
          <p:nvPr/>
        </p:nvSpPr>
        <p:spPr bwMode="auto">
          <a:xfrm flipH="1">
            <a:off x="1751013" y="2025650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3900488" y="4894263"/>
            <a:ext cx="506412" cy="106362"/>
            <a:chOff x="2261" y="2914"/>
            <a:chExt cx="319" cy="67"/>
          </a:xfrm>
        </p:grpSpPr>
        <p:sp>
          <p:nvSpPr>
            <p:cNvPr id="17605" name="Freeform 70"/>
            <p:cNvSpPr>
              <a:spLocks/>
            </p:cNvSpPr>
            <p:nvPr/>
          </p:nvSpPr>
          <p:spPr bwMode="auto">
            <a:xfrm>
              <a:off x="2532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6" name="Line 71"/>
            <p:cNvSpPr>
              <a:spLocks noChangeShapeType="1"/>
            </p:cNvSpPr>
            <p:nvPr/>
          </p:nvSpPr>
          <p:spPr bwMode="auto">
            <a:xfrm flipH="1">
              <a:off x="2452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7" name="Rectangle 72"/>
            <p:cNvSpPr>
              <a:spLocks noChangeArrowheads="1"/>
            </p:cNvSpPr>
            <p:nvPr/>
          </p:nvSpPr>
          <p:spPr bwMode="auto">
            <a:xfrm>
              <a:off x="2261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2357438" y="4081463"/>
            <a:ext cx="1279525" cy="284162"/>
            <a:chOff x="1289" y="2402"/>
            <a:chExt cx="806" cy="179"/>
          </a:xfrm>
        </p:grpSpPr>
        <p:sp>
          <p:nvSpPr>
            <p:cNvPr id="17603" name="Rectangle 74"/>
            <p:cNvSpPr>
              <a:spLocks noChangeArrowheads="1"/>
            </p:cNvSpPr>
            <p:nvPr/>
          </p:nvSpPr>
          <p:spPr bwMode="auto">
            <a:xfrm>
              <a:off x="1289" y="2402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4" name="Rectangle 75"/>
            <p:cNvSpPr>
              <a:spLocks noChangeArrowheads="1"/>
            </p:cNvSpPr>
            <p:nvPr/>
          </p:nvSpPr>
          <p:spPr bwMode="auto">
            <a:xfrm>
              <a:off x="1434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7463" name="Line 76"/>
          <p:cNvSpPr>
            <a:spLocks noChangeShapeType="1"/>
          </p:cNvSpPr>
          <p:nvPr/>
        </p:nvSpPr>
        <p:spPr bwMode="auto">
          <a:xfrm>
            <a:off x="2809875" y="4362450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Freeform 78"/>
          <p:cNvSpPr>
            <a:spLocks/>
          </p:cNvSpPr>
          <p:nvPr/>
        </p:nvSpPr>
        <p:spPr bwMode="auto">
          <a:xfrm>
            <a:off x="5281613" y="399573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Freeform 79"/>
          <p:cNvSpPr>
            <a:spLocks/>
          </p:cNvSpPr>
          <p:nvPr/>
        </p:nvSpPr>
        <p:spPr bwMode="auto">
          <a:xfrm>
            <a:off x="5287963" y="40020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699125" y="4008438"/>
            <a:ext cx="404813" cy="106362"/>
            <a:chOff x="3394" y="2356"/>
            <a:chExt cx="255" cy="67"/>
          </a:xfrm>
        </p:grpSpPr>
        <p:sp>
          <p:nvSpPr>
            <p:cNvPr id="17600" name="Rectangle 81"/>
            <p:cNvSpPr>
              <a:spLocks noChangeArrowheads="1"/>
            </p:cNvSpPr>
            <p:nvPr/>
          </p:nvSpPr>
          <p:spPr bwMode="auto">
            <a:xfrm>
              <a:off x="3506" y="235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7601" name="Freeform 82"/>
            <p:cNvSpPr>
              <a:spLocks/>
            </p:cNvSpPr>
            <p:nvPr/>
          </p:nvSpPr>
          <p:spPr bwMode="auto">
            <a:xfrm>
              <a:off x="3394" y="236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02" name="Line 83"/>
            <p:cNvSpPr>
              <a:spLocks noChangeShapeType="1"/>
            </p:cNvSpPr>
            <p:nvPr/>
          </p:nvSpPr>
          <p:spPr bwMode="auto">
            <a:xfrm>
              <a:off x="3414" y="238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5383213" y="4021138"/>
            <a:ext cx="269875" cy="92075"/>
            <a:chOff x="3195" y="2364"/>
            <a:chExt cx="170" cy="58"/>
          </a:xfrm>
        </p:grpSpPr>
        <p:sp>
          <p:nvSpPr>
            <p:cNvPr id="17598" name="Rectangle 85"/>
            <p:cNvSpPr>
              <a:spLocks noChangeArrowheads="1"/>
            </p:cNvSpPr>
            <p:nvPr/>
          </p:nvSpPr>
          <p:spPr bwMode="auto">
            <a:xfrm>
              <a:off x="3338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 dirty="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 dirty="0"/>
            </a:p>
          </p:txBody>
        </p:sp>
        <p:sp>
          <p:nvSpPr>
            <p:cNvPr id="17599" name="Rectangle 86"/>
            <p:cNvSpPr>
              <a:spLocks noChangeArrowheads="1"/>
            </p:cNvSpPr>
            <p:nvPr/>
          </p:nvSpPr>
          <p:spPr bwMode="auto">
            <a:xfrm>
              <a:off x="3195" y="23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7468" name="Rectangle 87"/>
          <p:cNvSpPr>
            <a:spLocks noChangeArrowheads="1"/>
          </p:cNvSpPr>
          <p:nvPr/>
        </p:nvSpPr>
        <p:spPr bwMode="auto">
          <a:xfrm>
            <a:off x="35829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7469" name="Line 88"/>
          <p:cNvSpPr>
            <a:spLocks noChangeShapeType="1"/>
          </p:cNvSpPr>
          <p:nvPr/>
        </p:nvSpPr>
        <p:spPr bwMode="auto">
          <a:xfrm>
            <a:off x="3462338" y="3570288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Line 89"/>
          <p:cNvSpPr>
            <a:spLocks noChangeShapeType="1"/>
          </p:cNvSpPr>
          <p:nvPr/>
        </p:nvSpPr>
        <p:spPr bwMode="auto">
          <a:xfrm>
            <a:off x="3544888" y="3652838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90"/>
          <p:cNvSpPr>
            <a:spLocks noChangeShapeType="1"/>
          </p:cNvSpPr>
          <p:nvPr/>
        </p:nvSpPr>
        <p:spPr bwMode="auto">
          <a:xfrm>
            <a:off x="5370513" y="3652838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Freeform 91"/>
          <p:cNvSpPr>
            <a:spLocks/>
          </p:cNvSpPr>
          <p:nvPr/>
        </p:nvSpPr>
        <p:spPr bwMode="auto">
          <a:xfrm>
            <a:off x="5345113" y="39322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92"/>
          <p:cNvSpPr>
            <a:spLocks/>
          </p:cNvSpPr>
          <p:nvPr/>
        </p:nvSpPr>
        <p:spPr bwMode="auto">
          <a:xfrm>
            <a:off x="5484813" y="4610100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Line 93"/>
          <p:cNvSpPr>
            <a:spLocks noChangeShapeType="1"/>
          </p:cNvSpPr>
          <p:nvPr/>
        </p:nvSpPr>
        <p:spPr bwMode="auto">
          <a:xfrm flipV="1">
            <a:off x="5514975" y="41163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Freeform 94"/>
          <p:cNvSpPr>
            <a:spLocks/>
          </p:cNvSpPr>
          <p:nvPr/>
        </p:nvSpPr>
        <p:spPr bwMode="auto">
          <a:xfrm>
            <a:off x="5597525" y="39258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Line 95"/>
          <p:cNvSpPr>
            <a:spLocks noChangeShapeType="1"/>
          </p:cNvSpPr>
          <p:nvPr/>
        </p:nvSpPr>
        <p:spPr bwMode="auto">
          <a:xfrm flipV="1">
            <a:off x="5629275" y="3432175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Freeform 97"/>
          <p:cNvSpPr>
            <a:spLocks/>
          </p:cNvSpPr>
          <p:nvPr/>
        </p:nvSpPr>
        <p:spPr bwMode="auto">
          <a:xfrm>
            <a:off x="4578350" y="46037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8" name="Line 98"/>
          <p:cNvSpPr>
            <a:spLocks noChangeShapeType="1"/>
          </p:cNvSpPr>
          <p:nvPr/>
        </p:nvSpPr>
        <p:spPr bwMode="auto">
          <a:xfrm>
            <a:off x="4603750" y="3419475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Rectangle 99"/>
          <p:cNvSpPr>
            <a:spLocks noChangeArrowheads="1"/>
          </p:cNvSpPr>
          <p:nvPr/>
        </p:nvSpPr>
        <p:spPr bwMode="auto">
          <a:xfrm>
            <a:off x="5949950" y="4840288"/>
            <a:ext cx="969963" cy="571500"/>
          </a:xfrm>
          <a:prstGeom prst="rect">
            <a:avLst/>
          </a:prstGeom>
          <a:solidFill>
            <a:srgbClr val="FFFF00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0" name="Rectangle 100"/>
          <p:cNvSpPr>
            <a:spLocks noChangeArrowheads="1"/>
          </p:cNvSpPr>
          <p:nvPr/>
        </p:nvSpPr>
        <p:spPr bwMode="auto">
          <a:xfrm>
            <a:off x="6010275" y="5105400"/>
            <a:ext cx="769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dirty="0">
                <a:solidFill>
                  <a:srgbClr val="FF0000"/>
                </a:solidFill>
                <a:latin typeface="Helvetica"/>
              </a:rPr>
              <a:t>Data Memory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481" name="Rectangle 101"/>
          <p:cNvSpPr>
            <a:spLocks noChangeArrowheads="1"/>
          </p:cNvSpPr>
          <p:nvPr/>
        </p:nvSpPr>
        <p:spPr bwMode="auto">
          <a:xfrm>
            <a:off x="6408738" y="5294313"/>
            <a:ext cx="12965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RD</a:t>
            </a:r>
            <a:endParaRPr lang="en-US"/>
          </a:p>
        </p:txBody>
      </p:sp>
      <p:sp>
        <p:nvSpPr>
          <p:cNvPr id="17482" name="Rectangle 102"/>
          <p:cNvSpPr>
            <a:spLocks noChangeArrowheads="1"/>
          </p:cNvSpPr>
          <p:nvPr/>
        </p:nvSpPr>
        <p:spPr bwMode="auto">
          <a:xfrm>
            <a:off x="6408738" y="4843463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WD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6713539" y="4862492"/>
            <a:ext cx="192087" cy="107949"/>
            <a:chOff x="4069" y="2910"/>
            <a:chExt cx="121" cy="68"/>
          </a:xfrm>
        </p:grpSpPr>
        <p:sp>
          <p:nvSpPr>
            <p:cNvPr id="17596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113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FF0000"/>
                  </a:solidFill>
                  <a:latin typeface="Helvetica"/>
                </a:rPr>
                <a:t>R/W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59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84" name="Rectangle 106"/>
          <p:cNvSpPr>
            <a:spLocks noChangeArrowheads="1"/>
          </p:cNvSpPr>
          <p:nvPr/>
        </p:nvSpPr>
        <p:spPr bwMode="auto">
          <a:xfrm>
            <a:off x="5984875" y="5292725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/>
              </a:rPr>
              <a:t>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85" name="Freeform 107"/>
          <p:cNvSpPr>
            <a:spLocks/>
          </p:cNvSpPr>
          <p:nvPr/>
        </p:nvSpPr>
        <p:spPr bwMode="auto">
          <a:xfrm>
            <a:off x="6916738" y="48990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Line 108"/>
          <p:cNvSpPr>
            <a:spLocks noChangeShapeType="1"/>
          </p:cNvSpPr>
          <p:nvPr/>
        </p:nvSpPr>
        <p:spPr bwMode="auto">
          <a:xfrm>
            <a:off x="6948488" y="49244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Rectangle 109"/>
          <p:cNvSpPr>
            <a:spLocks noChangeArrowheads="1"/>
          </p:cNvSpPr>
          <p:nvPr/>
        </p:nvSpPr>
        <p:spPr bwMode="auto">
          <a:xfrm>
            <a:off x="7092950" y="4822825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FF0000"/>
                </a:solidFill>
                <a:latin typeface="Helvetica"/>
              </a:rPr>
              <a:t>MWR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88" name="Freeform 110"/>
          <p:cNvSpPr>
            <a:spLocks/>
          </p:cNvSpPr>
          <p:nvPr/>
        </p:nvSpPr>
        <p:spPr bwMode="auto">
          <a:xfrm>
            <a:off x="4730750" y="609758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Freeform 111"/>
          <p:cNvSpPr>
            <a:spLocks/>
          </p:cNvSpPr>
          <p:nvPr/>
        </p:nvSpPr>
        <p:spPr bwMode="auto">
          <a:xfrm>
            <a:off x="4737100" y="610393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Rectangle 112"/>
          <p:cNvSpPr>
            <a:spLocks noChangeArrowheads="1"/>
          </p:cNvSpPr>
          <p:nvPr/>
        </p:nvSpPr>
        <p:spPr bwMode="auto">
          <a:xfrm>
            <a:off x="5334000" y="6121400"/>
            <a:ext cx="3159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WDSEL</a:t>
            </a:r>
            <a:endParaRPr lang="en-US"/>
          </a:p>
        </p:txBody>
      </p:sp>
      <p:sp>
        <p:nvSpPr>
          <p:cNvPr id="17491" name="Freeform 113"/>
          <p:cNvSpPr>
            <a:spLocks/>
          </p:cNvSpPr>
          <p:nvPr/>
        </p:nvSpPr>
        <p:spPr bwMode="auto">
          <a:xfrm>
            <a:off x="5156200" y="6129338"/>
            <a:ext cx="69850" cy="55562"/>
          </a:xfrm>
          <a:custGeom>
            <a:avLst/>
            <a:gdLst>
              <a:gd name="T0" fmla="*/ 0 w 44"/>
              <a:gd name="T1" fmla="*/ 2147483647 h 35"/>
              <a:gd name="T2" fmla="*/ 2147483647 w 44"/>
              <a:gd name="T3" fmla="*/ 0 h 35"/>
              <a:gd name="T4" fmla="*/ 2147483647 w 44"/>
              <a:gd name="T5" fmla="*/ 2147483647 h 35"/>
              <a:gd name="T6" fmla="*/ 2147483647 w 44"/>
              <a:gd name="T7" fmla="*/ 2147483647 h 35"/>
              <a:gd name="T8" fmla="*/ 0 w 44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5"/>
              <a:gd name="T17" fmla="*/ 44 w 44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5">
                <a:moveTo>
                  <a:pt x="0" y="19"/>
                </a:moveTo>
                <a:lnTo>
                  <a:pt x="44" y="0"/>
                </a:lnTo>
                <a:lnTo>
                  <a:pt x="24" y="19"/>
                </a:lnTo>
                <a:lnTo>
                  <a:pt x="44" y="35"/>
                </a:lnTo>
                <a:lnTo>
                  <a:pt x="0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2" name="Line 114"/>
          <p:cNvSpPr>
            <a:spLocks noChangeShapeType="1"/>
          </p:cNvSpPr>
          <p:nvPr/>
        </p:nvSpPr>
        <p:spPr bwMode="auto">
          <a:xfrm>
            <a:off x="5194300" y="615950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3" name="Rectangle 115"/>
          <p:cNvSpPr>
            <a:spLocks noChangeArrowheads="1"/>
          </p:cNvSpPr>
          <p:nvPr/>
        </p:nvSpPr>
        <p:spPr bwMode="auto">
          <a:xfrm>
            <a:off x="4826000" y="6102350"/>
            <a:ext cx="296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 pitchFamily="-84" charset="0"/>
              </a:rPr>
              <a:t>0    1    2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494" name="Line 116"/>
          <p:cNvSpPr>
            <a:spLocks noChangeShapeType="1"/>
          </p:cNvSpPr>
          <p:nvPr/>
        </p:nvSpPr>
        <p:spPr bwMode="auto">
          <a:xfrm flipH="1">
            <a:off x="5010150" y="5324475"/>
            <a:ext cx="898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Line 117"/>
          <p:cNvSpPr>
            <a:spLocks noChangeShapeType="1"/>
          </p:cNvSpPr>
          <p:nvPr/>
        </p:nvSpPr>
        <p:spPr bwMode="auto">
          <a:xfrm>
            <a:off x="4991100" y="4867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6" name="Freeform 118"/>
          <p:cNvSpPr>
            <a:spLocks/>
          </p:cNvSpPr>
          <p:nvPr/>
        </p:nvSpPr>
        <p:spPr bwMode="auto">
          <a:xfrm>
            <a:off x="5873750" y="52974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Line 119"/>
          <p:cNvSpPr>
            <a:spLocks noChangeShapeType="1"/>
          </p:cNvSpPr>
          <p:nvPr/>
        </p:nvSpPr>
        <p:spPr bwMode="auto">
          <a:xfrm>
            <a:off x="6170613" y="318928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8" name="Line 120"/>
          <p:cNvSpPr>
            <a:spLocks noChangeShapeType="1"/>
          </p:cNvSpPr>
          <p:nvPr/>
        </p:nvSpPr>
        <p:spPr bwMode="auto">
          <a:xfrm>
            <a:off x="7361238" y="3189288"/>
            <a:ext cx="1587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Line 121"/>
          <p:cNvSpPr>
            <a:spLocks noChangeShapeType="1"/>
          </p:cNvSpPr>
          <p:nvPr/>
        </p:nvSpPr>
        <p:spPr bwMode="auto">
          <a:xfrm flipH="1">
            <a:off x="4991100" y="6400800"/>
            <a:ext cx="237013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0" name="Line 122"/>
          <p:cNvSpPr>
            <a:spLocks noChangeShapeType="1"/>
          </p:cNvSpPr>
          <p:nvPr/>
        </p:nvSpPr>
        <p:spPr bwMode="auto">
          <a:xfrm flipV="1">
            <a:off x="4991100" y="621188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1" name="Freeform 123"/>
          <p:cNvSpPr>
            <a:spLocks/>
          </p:cNvSpPr>
          <p:nvPr/>
        </p:nvSpPr>
        <p:spPr bwMode="auto">
          <a:xfrm>
            <a:off x="6138863" y="31638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Line 124"/>
          <p:cNvSpPr>
            <a:spLocks noChangeShapeType="1"/>
          </p:cNvSpPr>
          <p:nvPr/>
        </p:nvSpPr>
        <p:spPr bwMode="auto">
          <a:xfrm>
            <a:off x="6505575" y="5445125"/>
            <a:ext cx="1588" cy="2524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Line 125"/>
          <p:cNvSpPr>
            <a:spLocks noChangeShapeType="1"/>
          </p:cNvSpPr>
          <p:nvPr/>
        </p:nvSpPr>
        <p:spPr bwMode="auto">
          <a:xfrm flipH="1">
            <a:off x="5116513" y="5697538"/>
            <a:ext cx="1400175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4" name="Line 126"/>
          <p:cNvSpPr>
            <a:spLocks noChangeShapeType="1"/>
          </p:cNvSpPr>
          <p:nvPr/>
        </p:nvSpPr>
        <p:spPr bwMode="auto">
          <a:xfrm>
            <a:off x="5105400" y="5697538"/>
            <a:ext cx="1588" cy="361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Freeform 127"/>
          <p:cNvSpPr>
            <a:spLocks/>
          </p:cNvSpPr>
          <p:nvPr/>
        </p:nvSpPr>
        <p:spPr bwMode="auto">
          <a:xfrm>
            <a:off x="5073650" y="60213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2835275" y="4856180"/>
            <a:ext cx="561975" cy="138113"/>
            <a:chOff x="1590" y="2890"/>
            <a:chExt cx="354" cy="87"/>
          </a:xfrm>
        </p:grpSpPr>
        <p:sp>
          <p:nvSpPr>
            <p:cNvPr id="17592" name="Line 129"/>
            <p:cNvSpPr>
              <a:spLocks noChangeShapeType="1"/>
            </p:cNvSpPr>
            <p:nvPr/>
          </p:nvSpPr>
          <p:spPr bwMode="auto">
            <a:xfrm>
              <a:off x="1590" y="2902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3" name="Line 130"/>
            <p:cNvSpPr>
              <a:spLocks noChangeShapeType="1"/>
            </p:cNvSpPr>
            <p:nvPr/>
          </p:nvSpPr>
          <p:spPr bwMode="auto">
            <a:xfrm>
              <a:off x="1626" y="293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4" name="Freeform 131"/>
            <p:cNvSpPr>
              <a:spLocks/>
            </p:cNvSpPr>
            <p:nvPr/>
          </p:nvSpPr>
          <p:spPr bwMode="auto">
            <a:xfrm>
              <a:off x="1690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5" name="Rectangle 132"/>
            <p:cNvSpPr>
              <a:spLocks noChangeArrowheads="1"/>
            </p:cNvSpPr>
            <p:nvPr/>
          </p:nvSpPr>
          <p:spPr bwMode="auto">
            <a:xfrm>
              <a:off x="1758" y="289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17507" name="Line 133"/>
          <p:cNvSpPr>
            <a:spLocks noChangeShapeType="1"/>
          </p:cNvSpPr>
          <p:nvPr/>
        </p:nvSpPr>
        <p:spPr bwMode="auto">
          <a:xfrm>
            <a:off x="2835275" y="501491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Line 134"/>
          <p:cNvSpPr>
            <a:spLocks noChangeShapeType="1"/>
          </p:cNvSpPr>
          <p:nvPr/>
        </p:nvSpPr>
        <p:spPr bwMode="auto">
          <a:xfrm>
            <a:off x="2892425" y="507206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Freeform 135"/>
          <p:cNvSpPr>
            <a:spLocks/>
          </p:cNvSpPr>
          <p:nvPr/>
        </p:nvSpPr>
        <p:spPr bwMode="auto">
          <a:xfrm>
            <a:off x="2994025" y="504666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Rectangle 136"/>
          <p:cNvSpPr>
            <a:spLocks noChangeArrowheads="1"/>
          </p:cNvSpPr>
          <p:nvPr/>
        </p:nvSpPr>
        <p:spPr bwMode="auto">
          <a:xfrm>
            <a:off x="3101975" y="4970463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WDSEL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2" name="Group 137"/>
          <p:cNvGrpSpPr>
            <a:grpSpLocks/>
          </p:cNvGrpSpPr>
          <p:nvPr/>
        </p:nvGrpSpPr>
        <p:grpSpPr bwMode="auto">
          <a:xfrm>
            <a:off x="2835275" y="5116531"/>
            <a:ext cx="644525" cy="138113"/>
            <a:chOff x="1590" y="3054"/>
            <a:chExt cx="406" cy="87"/>
          </a:xfrm>
        </p:grpSpPr>
        <p:sp>
          <p:nvSpPr>
            <p:cNvPr id="17588" name="Line 138"/>
            <p:cNvSpPr>
              <a:spLocks noChangeShapeType="1"/>
            </p:cNvSpPr>
            <p:nvPr/>
          </p:nvSpPr>
          <p:spPr bwMode="auto">
            <a:xfrm>
              <a:off x="1590" y="3082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9" name="Line 139"/>
            <p:cNvSpPr>
              <a:spLocks noChangeShapeType="1"/>
            </p:cNvSpPr>
            <p:nvPr/>
          </p:nvSpPr>
          <p:spPr bwMode="auto">
            <a:xfrm>
              <a:off x="1626" y="311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0" name="Freeform 140"/>
            <p:cNvSpPr>
              <a:spLocks/>
            </p:cNvSpPr>
            <p:nvPr/>
          </p:nvSpPr>
          <p:spPr bwMode="auto">
            <a:xfrm>
              <a:off x="1690" y="309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91" name="Rectangle 141"/>
            <p:cNvSpPr>
              <a:spLocks noChangeArrowheads="1"/>
            </p:cNvSpPr>
            <p:nvPr/>
          </p:nvSpPr>
          <p:spPr bwMode="auto">
            <a:xfrm>
              <a:off x="1758" y="305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sp>
        <p:nvSpPr>
          <p:cNvPr id="17512" name="Line 142"/>
          <p:cNvSpPr>
            <a:spLocks noChangeShapeType="1"/>
          </p:cNvSpPr>
          <p:nvPr/>
        </p:nvSpPr>
        <p:spPr bwMode="auto">
          <a:xfrm>
            <a:off x="2835275" y="53006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3" name="Line 143"/>
          <p:cNvSpPr>
            <a:spLocks noChangeShapeType="1"/>
          </p:cNvSpPr>
          <p:nvPr/>
        </p:nvSpPr>
        <p:spPr bwMode="auto">
          <a:xfrm>
            <a:off x="2892425" y="535781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4" name="Freeform 144"/>
          <p:cNvSpPr>
            <a:spLocks/>
          </p:cNvSpPr>
          <p:nvPr/>
        </p:nvSpPr>
        <p:spPr bwMode="auto">
          <a:xfrm>
            <a:off x="2994025" y="5332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5" name="Rectangle 145"/>
          <p:cNvSpPr>
            <a:spLocks noChangeArrowheads="1"/>
          </p:cNvSpPr>
          <p:nvPr/>
        </p:nvSpPr>
        <p:spPr bwMode="auto">
          <a:xfrm>
            <a:off x="3101975" y="5256213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FF0000"/>
                </a:solidFill>
                <a:latin typeface="Helvetica"/>
              </a:rPr>
              <a:t>MWR, 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16" name="Line 146"/>
          <p:cNvSpPr>
            <a:spLocks noChangeShapeType="1"/>
          </p:cNvSpPr>
          <p:nvPr/>
        </p:nvSpPr>
        <p:spPr bwMode="auto">
          <a:xfrm>
            <a:off x="4432300" y="3336925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7" name="Line 147"/>
          <p:cNvSpPr>
            <a:spLocks noChangeShapeType="1"/>
          </p:cNvSpPr>
          <p:nvPr/>
        </p:nvSpPr>
        <p:spPr bwMode="auto">
          <a:xfrm flipH="1">
            <a:off x="4432300" y="336232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6156325" y="3298825"/>
            <a:ext cx="527050" cy="106363"/>
            <a:chOff x="3682" y="1909"/>
            <a:chExt cx="332" cy="67"/>
          </a:xfrm>
        </p:grpSpPr>
        <p:sp>
          <p:nvSpPr>
            <p:cNvPr id="17585" name="Freeform 149"/>
            <p:cNvSpPr>
              <a:spLocks/>
            </p:cNvSpPr>
            <p:nvPr/>
          </p:nvSpPr>
          <p:spPr bwMode="auto">
            <a:xfrm>
              <a:off x="3682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6" name="Line 150"/>
            <p:cNvSpPr>
              <a:spLocks noChangeShapeType="1"/>
            </p:cNvSpPr>
            <p:nvPr/>
          </p:nvSpPr>
          <p:spPr bwMode="auto">
            <a:xfrm>
              <a:off x="3702" y="1937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7" name="Rectangle 151"/>
            <p:cNvSpPr>
              <a:spLocks noChangeArrowheads="1"/>
            </p:cNvSpPr>
            <p:nvPr/>
          </p:nvSpPr>
          <p:spPr bwMode="auto">
            <a:xfrm>
              <a:off x="3849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2811463" y="5426094"/>
            <a:ext cx="604837" cy="138113"/>
            <a:chOff x="1575" y="3249"/>
            <a:chExt cx="381" cy="87"/>
          </a:xfrm>
        </p:grpSpPr>
        <p:sp>
          <p:nvSpPr>
            <p:cNvPr id="17581" name="Line 153"/>
            <p:cNvSpPr>
              <a:spLocks noChangeShapeType="1"/>
            </p:cNvSpPr>
            <p:nvPr/>
          </p:nvSpPr>
          <p:spPr bwMode="auto">
            <a:xfrm>
              <a:off x="1575" y="326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2" name="Line 154"/>
            <p:cNvSpPr>
              <a:spLocks noChangeShapeType="1"/>
            </p:cNvSpPr>
            <p:nvPr/>
          </p:nvSpPr>
          <p:spPr bwMode="auto">
            <a:xfrm>
              <a:off x="1610" y="329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3" name="Freeform 155"/>
            <p:cNvSpPr>
              <a:spLocks/>
            </p:cNvSpPr>
            <p:nvPr/>
          </p:nvSpPr>
          <p:spPr bwMode="auto">
            <a:xfrm>
              <a:off x="1670" y="3278"/>
              <a:ext cx="48" cy="35"/>
            </a:xfrm>
            <a:custGeom>
              <a:avLst/>
              <a:gdLst>
                <a:gd name="T0" fmla="*/ 48 w 48"/>
                <a:gd name="T1" fmla="*/ 19 h 35"/>
                <a:gd name="T2" fmla="*/ 0 w 48"/>
                <a:gd name="T3" fmla="*/ 35 h 35"/>
                <a:gd name="T4" fmla="*/ 24 w 48"/>
                <a:gd name="T5" fmla="*/ 19 h 35"/>
                <a:gd name="T6" fmla="*/ 0 w 48"/>
                <a:gd name="T7" fmla="*/ 0 h 35"/>
                <a:gd name="T8" fmla="*/ 48 w 48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19"/>
                  </a:moveTo>
                  <a:lnTo>
                    <a:pt x="0" y="35"/>
                  </a:lnTo>
                  <a:lnTo>
                    <a:pt x="24" y="19"/>
                  </a:lnTo>
                  <a:lnTo>
                    <a:pt x="0" y="0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4" name="Rectangle 156"/>
            <p:cNvSpPr>
              <a:spLocks noChangeArrowheads="1"/>
            </p:cNvSpPr>
            <p:nvPr/>
          </p:nvSpPr>
          <p:spPr bwMode="auto">
            <a:xfrm>
              <a:off x="1742" y="324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2068506" y="1708150"/>
            <a:ext cx="123824" cy="152400"/>
            <a:chOff x="1107" y="907"/>
            <a:chExt cx="78" cy="96"/>
          </a:xfrm>
        </p:grpSpPr>
        <p:sp>
          <p:nvSpPr>
            <p:cNvPr id="17579" name="Line 158"/>
            <p:cNvSpPr>
              <a:spLocks noChangeShapeType="1"/>
            </p:cNvSpPr>
            <p:nvPr/>
          </p:nvSpPr>
          <p:spPr bwMode="auto">
            <a:xfrm>
              <a:off x="1107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80" name="Rectangle 159"/>
            <p:cNvSpPr>
              <a:spLocks noChangeArrowheads="1"/>
            </p:cNvSpPr>
            <p:nvPr/>
          </p:nvSpPr>
          <p:spPr bwMode="auto">
            <a:xfrm>
              <a:off x="1131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7521" name="Line 216"/>
          <p:cNvSpPr>
            <a:spLocks noChangeShapeType="1"/>
          </p:cNvSpPr>
          <p:nvPr/>
        </p:nvSpPr>
        <p:spPr bwMode="auto">
          <a:xfrm>
            <a:off x="5410200" y="52578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2" name="Text Box 217"/>
          <p:cNvSpPr txBox="1">
            <a:spLocks noChangeArrowheads="1"/>
          </p:cNvSpPr>
          <p:nvPr/>
        </p:nvSpPr>
        <p:spPr bwMode="auto">
          <a:xfrm>
            <a:off x="5526088" y="53070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3" name="Line 218"/>
          <p:cNvSpPr>
            <a:spLocks noChangeShapeType="1"/>
          </p:cNvSpPr>
          <p:nvPr/>
        </p:nvSpPr>
        <p:spPr bwMode="auto">
          <a:xfrm>
            <a:off x="5429250" y="56292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24" name="Text Box 219"/>
          <p:cNvSpPr txBox="1">
            <a:spLocks noChangeArrowheads="1"/>
          </p:cNvSpPr>
          <p:nvPr/>
        </p:nvSpPr>
        <p:spPr bwMode="auto">
          <a:xfrm>
            <a:off x="5545138" y="56784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7525" name="Rectangle 273"/>
          <p:cNvSpPr>
            <a:spLocks noChangeArrowheads="1"/>
          </p:cNvSpPr>
          <p:nvPr/>
        </p:nvSpPr>
        <p:spPr bwMode="auto">
          <a:xfrm>
            <a:off x="4191000" y="1447800"/>
            <a:ext cx="52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LD:</a:t>
            </a:r>
            <a:endParaRPr lang="en-US" sz="1400">
              <a:latin typeface="+mj-lt"/>
            </a:endParaRPr>
          </a:p>
        </p:txBody>
      </p:sp>
      <p:sp>
        <p:nvSpPr>
          <p:cNvPr id="17526" name="Rectangle 274"/>
          <p:cNvSpPr>
            <a:spLocks noChangeArrowheads="1"/>
          </p:cNvSpPr>
          <p:nvPr/>
        </p:nvSpPr>
        <p:spPr bwMode="auto">
          <a:xfrm>
            <a:off x="4876800" y="14478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</a:t>
            </a:r>
          </a:p>
        </p:txBody>
      </p:sp>
      <p:grpSp>
        <p:nvGrpSpPr>
          <p:cNvPr id="16" name="Group 275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17" name="Group 27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7572" name="Rectangle 27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8" name="Group 27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7574" name="Line 27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5" name="Line 28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6" name="Line 28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7" name="Line 28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8" name="Line 28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19" name="Group 28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7566" name="Rectangle 28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" name="Group 28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8" name="Line 28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9" name="Line 28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0" name="Line 28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71" name="Line 29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1" name="Group 29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7560" name="Rectangle 29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7562" name="Line 29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3" name="Line 29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4" name="Line 29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565" name="Line 29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7532" name="Text Box 29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7533" name="Text Box 29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3" name="Group 30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7543" name="Rectangle 30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4" name="Line 30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5" name="Line 30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6" name="Line 30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7" name="Line 30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8" name="Line 30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49" name="Line 30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0" name="Line 30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1" name="Line 30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2" name="Line 31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3" name="Line 31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4" name="Line 31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5" name="Line 31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6" name="Line 31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7" name="Line 31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8" name="Line 31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59" name="Line 31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7535" name="Text Box 31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4" name="Group 31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7537" name="Text Box 32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38" name="Text Box 32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39" name="Text Box 32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0" name="Text Box 32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7541" name="Text Box 32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7542" name="Text Box 32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17528" name="TextBox 210"/>
          <p:cNvSpPr txBox="1">
            <a:spLocks noChangeArrowheads="1"/>
          </p:cNvSpPr>
          <p:nvPr/>
        </p:nvSpPr>
        <p:spPr bwMode="auto">
          <a:xfrm>
            <a:off x="3810000" y="5029200"/>
            <a:ext cx="529011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A+B</a:t>
            </a:r>
          </a:p>
        </p:txBody>
      </p:sp>
      <p:grpSp>
        <p:nvGrpSpPr>
          <p:cNvPr id="212" name="Group 103"/>
          <p:cNvGrpSpPr>
            <a:grpSpLocks/>
          </p:cNvGrpSpPr>
          <p:nvPr/>
        </p:nvGrpSpPr>
        <p:grpSpPr bwMode="auto">
          <a:xfrm>
            <a:off x="6725122" y="5014892"/>
            <a:ext cx="141288" cy="107949"/>
            <a:chOff x="4069" y="2910"/>
            <a:chExt cx="89" cy="68"/>
          </a:xfrm>
        </p:grpSpPr>
        <p:sp>
          <p:nvSpPr>
            <p:cNvPr id="213" name="Rectangle 104"/>
            <p:cNvSpPr>
              <a:spLocks noChangeArrowheads="1"/>
            </p:cNvSpPr>
            <p:nvPr/>
          </p:nvSpPr>
          <p:spPr bwMode="auto">
            <a:xfrm>
              <a:off x="4077" y="2910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solidFill>
                    <a:srgbClr val="FF0000"/>
                  </a:solidFill>
                  <a:latin typeface="Helvetica"/>
                </a:rPr>
                <a:t>OE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4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" name="Line 108"/>
          <p:cNvSpPr>
            <a:spLocks noChangeShapeType="1"/>
          </p:cNvSpPr>
          <p:nvPr/>
        </p:nvSpPr>
        <p:spPr bwMode="auto">
          <a:xfrm>
            <a:off x="6960032" y="50768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Rectangle 109"/>
          <p:cNvSpPr>
            <a:spLocks noChangeArrowheads="1"/>
          </p:cNvSpPr>
          <p:nvPr/>
        </p:nvSpPr>
        <p:spPr bwMode="auto">
          <a:xfrm>
            <a:off x="7104494" y="497522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FF0000"/>
                </a:solidFill>
                <a:latin typeface="Helvetica"/>
              </a:rPr>
              <a:t>MOE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7" name="Freeform 107"/>
          <p:cNvSpPr>
            <a:spLocks/>
          </p:cNvSpPr>
          <p:nvPr/>
        </p:nvSpPr>
        <p:spPr bwMode="auto">
          <a:xfrm>
            <a:off x="6934200" y="50514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19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5" name="Group 24"/>
          <p:cNvGrpSpPr/>
          <p:nvPr/>
        </p:nvGrpSpPr>
        <p:grpSpPr>
          <a:xfrm>
            <a:off x="4724400" y="3505200"/>
            <a:ext cx="1676400" cy="1066800"/>
            <a:chOff x="4724400" y="3505200"/>
            <a:chExt cx="1676400" cy="1066800"/>
          </a:xfrm>
        </p:grpSpPr>
        <p:sp>
          <p:nvSpPr>
            <p:cNvPr id="220" name="TextBox 210"/>
            <p:cNvSpPr txBox="1">
              <a:spLocks noChangeArrowheads="1"/>
            </p:cNvSpPr>
            <p:nvPr/>
          </p:nvSpPr>
          <p:spPr bwMode="auto">
            <a:xfrm>
              <a:off x="6116285" y="38862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224"/>
            <p:cNvSpPr/>
            <p:nvPr/>
          </p:nvSpPr>
          <p:spPr>
            <a:xfrm>
              <a:off x="5015026" y="3563439"/>
              <a:ext cx="401721" cy="958889"/>
            </a:xfrm>
            <a:custGeom>
              <a:avLst/>
              <a:gdLst>
                <a:gd name="connsiteX0" fmla="*/ 0 w 401721"/>
                <a:gd name="connsiteY0" fmla="*/ 0 h 958889"/>
                <a:gd name="connsiteX1" fmla="*/ 401721 w 401721"/>
                <a:gd name="connsiteY1" fmla="*/ 0 h 958889"/>
                <a:gd name="connsiteX2" fmla="*/ 401721 w 401721"/>
                <a:gd name="connsiteY2" fmla="*/ 958889 h 9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1" h="958889">
                  <a:moveTo>
                    <a:pt x="0" y="0"/>
                  </a:moveTo>
                  <a:lnTo>
                    <a:pt x="401721" y="0"/>
                  </a:lnTo>
                  <a:lnTo>
                    <a:pt x="401721" y="958889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25"/>
          <p:cNvSpPr/>
          <p:nvPr/>
        </p:nvSpPr>
        <p:spPr>
          <a:xfrm>
            <a:off x="5092779" y="5144310"/>
            <a:ext cx="829358" cy="168453"/>
          </a:xfrm>
          <a:custGeom>
            <a:avLst/>
            <a:gdLst>
              <a:gd name="connsiteX0" fmla="*/ 0 w 829358"/>
              <a:gd name="connsiteY0" fmla="*/ 0 h 168453"/>
              <a:gd name="connsiteX1" fmla="*/ 12958 w 829358"/>
              <a:gd name="connsiteY1" fmla="*/ 168453 h 168453"/>
              <a:gd name="connsiteX2" fmla="*/ 829358 w 829358"/>
              <a:gd name="connsiteY2" fmla="*/ 168453 h 16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58" h="168453">
                <a:moveTo>
                  <a:pt x="0" y="0"/>
                </a:moveTo>
                <a:lnTo>
                  <a:pt x="12958" y="168453"/>
                </a:lnTo>
                <a:lnTo>
                  <a:pt x="829358" y="168453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18696" y="4734580"/>
            <a:ext cx="2542955" cy="1355661"/>
            <a:chOff x="5118696" y="4734580"/>
            <a:chExt cx="2542955" cy="1355661"/>
          </a:xfrm>
        </p:grpSpPr>
        <p:sp>
          <p:nvSpPr>
            <p:cNvPr id="222" name="TextBox 210"/>
            <p:cNvSpPr txBox="1">
              <a:spLocks noChangeArrowheads="1"/>
            </p:cNvSpPr>
            <p:nvPr/>
          </p:nvSpPr>
          <p:spPr bwMode="auto">
            <a:xfrm>
              <a:off x="7391400" y="4734580"/>
              <a:ext cx="270251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18696" y="5494175"/>
              <a:ext cx="1295873" cy="596066"/>
            </a:xfrm>
            <a:custGeom>
              <a:avLst/>
              <a:gdLst>
                <a:gd name="connsiteX0" fmla="*/ 1295873 w 1295873"/>
                <a:gd name="connsiteY0" fmla="*/ 0 h 596066"/>
                <a:gd name="connsiteX1" fmla="*/ 1295873 w 1295873"/>
                <a:gd name="connsiteY1" fmla="*/ 168453 h 596066"/>
                <a:gd name="connsiteX2" fmla="*/ 0 w 1295873"/>
                <a:gd name="connsiteY2" fmla="*/ 168453 h 596066"/>
                <a:gd name="connsiteX3" fmla="*/ 0 w 1295873"/>
                <a:gd name="connsiteY3" fmla="*/ 596066 h 59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873" h="596066">
                  <a:moveTo>
                    <a:pt x="1295873" y="0"/>
                  </a:moveTo>
                  <a:lnTo>
                    <a:pt x="1295873" y="168453"/>
                  </a:lnTo>
                  <a:lnTo>
                    <a:pt x="0" y="168453"/>
                  </a:lnTo>
                  <a:lnTo>
                    <a:pt x="0" y="596066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66861" y="2980331"/>
            <a:ext cx="2889796" cy="3550481"/>
            <a:chOff x="5066861" y="2980331"/>
            <a:chExt cx="2889796" cy="3550481"/>
          </a:xfrm>
        </p:grpSpPr>
        <p:sp>
          <p:nvSpPr>
            <p:cNvPr id="221" name="TextBox 210"/>
            <p:cNvSpPr txBox="1">
              <a:spLocks noChangeArrowheads="1"/>
            </p:cNvSpPr>
            <p:nvPr/>
          </p:nvSpPr>
          <p:spPr bwMode="auto">
            <a:xfrm>
              <a:off x="5706756" y="5955268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" name="TextBox 210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066861" y="2980331"/>
              <a:ext cx="2889796" cy="3550481"/>
            </a:xfrm>
            <a:custGeom>
              <a:avLst/>
              <a:gdLst>
                <a:gd name="connsiteX0" fmla="*/ 0 w 2889796"/>
                <a:gd name="connsiteY0" fmla="*/ 3330195 h 3550481"/>
                <a:gd name="connsiteX1" fmla="*/ 0 w 2889796"/>
                <a:gd name="connsiteY1" fmla="*/ 3550481 h 3550481"/>
                <a:gd name="connsiteX2" fmla="*/ 2889796 w 2889796"/>
                <a:gd name="connsiteY2" fmla="*/ 3524565 h 3550481"/>
                <a:gd name="connsiteX3" fmla="*/ 2876837 w 2889796"/>
                <a:gd name="connsiteY3" fmla="*/ 0 h 3550481"/>
                <a:gd name="connsiteX4" fmla="*/ 1166286 w 2889796"/>
                <a:gd name="connsiteY4" fmla="*/ 12958 h 355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796" h="3550481">
                  <a:moveTo>
                    <a:pt x="0" y="3330195"/>
                  </a:moveTo>
                  <a:lnTo>
                    <a:pt x="0" y="3550481"/>
                  </a:lnTo>
                  <a:lnTo>
                    <a:pt x="2889796" y="3524565"/>
                  </a:lnTo>
                  <a:cubicBezTo>
                    <a:pt x="2885476" y="2349710"/>
                    <a:pt x="2881157" y="1174855"/>
                    <a:pt x="2876837" y="0"/>
                  </a:cubicBezTo>
                  <a:lnTo>
                    <a:pt x="1166286" y="12958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4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8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Instruction</a:t>
            </a:r>
          </a:p>
        </p:txBody>
      </p:sp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6029325" y="63992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4559300" y="3117850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462338" y="3124200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519488" y="3181350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9"/>
          <p:cNvSpPr>
            <a:spLocks/>
          </p:cNvSpPr>
          <p:nvPr/>
        </p:nvSpPr>
        <p:spPr bwMode="auto">
          <a:xfrm>
            <a:off x="4362450" y="31496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10"/>
          <p:cNvSpPr>
            <a:spLocks/>
          </p:cNvSpPr>
          <p:nvPr/>
        </p:nvSpPr>
        <p:spPr bwMode="auto">
          <a:xfrm>
            <a:off x="4976813" y="5988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5002213" y="4821238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673225"/>
            <a:ext cx="919163" cy="146050"/>
            <a:chOff x="956" y="815"/>
            <a:chExt cx="579" cy="92"/>
          </a:xfrm>
        </p:grpSpPr>
        <p:sp>
          <p:nvSpPr>
            <p:cNvPr id="18672" name="Rectangle 13"/>
            <p:cNvSpPr>
              <a:spLocks noChangeArrowheads="1"/>
            </p:cNvSpPr>
            <p:nvPr/>
          </p:nvSpPr>
          <p:spPr bwMode="auto">
            <a:xfrm>
              <a:off x="960" y="815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956" y="853"/>
              <a:ext cx="64" cy="40"/>
              <a:chOff x="956" y="853"/>
              <a:chExt cx="64" cy="40"/>
            </a:xfrm>
          </p:grpSpPr>
          <p:sp>
            <p:nvSpPr>
              <p:cNvPr id="18674" name="Line 15"/>
              <p:cNvSpPr>
                <a:spLocks noChangeShapeType="1"/>
              </p:cNvSpPr>
              <p:nvPr/>
            </p:nvSpPr>
            <p:spPr bwMode="auto">
              <a:xfrm>
                <a:off x="956" y="853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5" name="Line 16"/>
              <p:cNvSpPr>
                <a:spLocks noChangeShapeType="1"/>
              </p:cNvSpPr>
              <p:nvPr/>
            </p:nvSpPr>
            <p:spPr bwMode="auto">
              <a:xfrm flipV="1">
                <a:off x="956" y="875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1712913" y="1736725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1757363" y="1711325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05038"/>
            <a:ext cx="227013" cy="182562"/>
            <a:chOff x="1176" y="1150"/>
            <a:chExt cx="143" cy="115"/>
          </a:xfrm>
        </p:grpSpPr>
        <p:sp>
          <p:nvSpPr>
            <p:cNvPr id="18670" name="Rectangle 20"/>
            <p:cNvSpPr>
              <a:spLocks noChangeArrowheads="1"/>
            </p:cNvSpPr>
            <p:nvPr/>
          </p:nvSpPr>
          <p:spPr bwMode="auto">
            <a:xfrm>
              <a:off x="1176" y="1154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71" name="Rectangle 21"/>
            <p:cNvSpPr>
              <a:spLocks noChangeArrowheads="1"/>
            </p:cNvSpPr>
            <p:nvPr/>
          </p:nvSpPr>
          <p:spPr bwMode="auto">
            <a:xfrm>
              <a:off x="1195" y="11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8446" name="Freeform 22"/>
          <p:cNvSpPr>
            <a:spLocks/>
          </p:cNvSpPr>
          <p:nvPr/>
        </p:nvSpPr>
        <p:spPr bwMode="auto">
          <a:xfrm>
            <a:off x="1725613" y="21367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3"/>
          <p:cNvSpPr>
            <a:spLocks noChangeShapeType="1"/>
          </p:cNvSpPr>
          <p:nvPr/>
        </p:nvSpPr>
        <p:spPr bwMode="auto">
          <a:xfrm flipV="1">
            <a:off x="1751013" y="1812925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4"/>
          <p:cNvSpPr>
            <a:spLocks noChangeShapeType="1"/>
          </p:cNvSpPr>
          <p:nvPr/>
        </p:nvSpPr>
        <p:spPr bwMode="auto">
          <a:xfrm flipV="1">
            <a:off x="1751013" y="2382838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 flipV="1">
            <a:off x="1782763" y="1185863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6"/>
          <p:cNvSpPr>
            <a:spLocks noChangeShapeType="1"/>
          </p:cNvSpPr>
          <p:nvPr/>
        </p:nvSpPr>
        <p:spPr bwMode="auto">
          <a:xfrm>
            <a:off x="1782763" y="1185863"/>
            <a:ext cx="539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7"/>
          <p:cNvSpPr>
            <a:spLocks noChangeShapeType="1"/>
          </p:cNvSpPr>
          <p:nvPr/>
        </p:nvSpPr>
        <p:spPr bwMode="auto">
          <a:xfrm>
            <a:off x="2322513" y="1185863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Freeform 28"/>
          <p:cNvSpPr>
            <a:spLocks/>
          </p:cNvSpPr>
          <p:nvPr/>
        </p:nvSpPr>
        <p:spPr bwMode="auto">
          <a:xfrm>
            <a:off x="1751013" y="1597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9"/>
          <p:cNvSpPr>
            <a:spLocks noChangeShapeType="1"/>
          </p:cNvSpPr>
          <p:nvPr/>
        </p:nvSpPr>
        <p:spPr bwMode="auto">
          <a:xfrm flipH="1">
            <a:off x="1751013" y="2439988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870075"/>
            <a:ext cx="912813" cy="455613"/>
            <a:chOff x="2038" y="939"/>
            <a:chExt cx="575" cy="287"/>
          </a:xfrm>
          <a:solidFill>
            <a:srgbClr val="FFFF00"/>
          </a:solidFill>
        </p:grpSpPr>
        <p:sp>
          <p:nvSpPr>
            <p:cNvPr id="18665" name="Rectangle 31"/>
            <p:cNvSpPr>
              <a:spLocks noChangeArrowheads="1"/>
            </p:cNvSpPr>
            <p:nvPr/>
          </p:nvSpPr>
          <p:spPr bwMode="auto">
            <a:xfrm>
              <a:off x="2038" y="9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6" name="Rectangle 32"/>
            <p:cNvSpPr>
              <a:spLocks noChangeArrowheads="1"/>
            </p:cNvSpPr>
            <p:nvPr/>
          </p:nvSpPr>
          <p:spPr bwMode="auto">
            <a:xfrm>
              <a:off x="2217" y="9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8667" name="Rectangle 33"/>
            <p:cNvSpPr>
              <a:spLocks noChangeArrowheads="1"/>
            </p:cNvSpPr>
            <p:nvPr/>
          </p:nvSpPr>
          <p:spPr bwMode="auto">
            <a:xfrm>
              <a:off x="2265" y="1015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8668" name="Rectangle 34"/>
            <p:cNvSpPr>
              <a:spLocks noChangeArrowheads="1"/>
            </p:cNvSpPr>
            <p:nvPr/>
          </p:nvSpPr>
          <p:spPr bwMode="auto">
            <a:xfrm>
              <a:off x="2058" y="9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8669" name="Rectangle 35"/>
            <p:cNvSpPr>
              <a:spLocks noChangeArrowheads="1"/>
            </p:cNvSpPr>
            <p:nvPr/>
          </p:nvSpPr>
          <p:spPr bwMode="auto">
            <a:xfrm>
              <a:off x="2305" y="11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8455" name="Line 36"/>
          <p:cNvSpPr>
            <a:spLocks noChangeShapeType="1"/>
          </p:cNvSpPr>
          <p:nvPr/>
        </p:nvSpPr>
        <p:spPr bwMode="auto">
          <a:xfrm flipV="1">
            <a:off x="4629150" y="2579688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7"/>
          <p:cNvSpPr>
            <a:spLocks noChangeShapeType="1"/>
          </p:cNvSpPr>
          <p:nvPr/>
        </p:nvSpPr>
        <p:spPr bwMode="auto">
          <a:xfrm flipH="1" flipV="1">
            <a:off x="4578350" y="2522538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8"/>
          <p:cNvSpPr>
            <a:spLocks noChangeShapeType="1"/>
          </p:cNvSpPr>
          <p:nvPr/>
        </p:nvSpPr>
        <p:spPr bwMode="auto">
          <a:xfrm flipH="1">
            <a:off x="3462338" y="2520950"/>
            <a:ext cx="11922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9"/>
          <p:cNvSpPr>
            <a:spLocks noChangeShapeType="1"/>
          </p:cNvSpPr>
          <p:nvPr/>
        </p:nvSpPr>
        <p:spPr bwMode="auto">
          <a:xfrm>
            <a:off x="3462338" y="25288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Freeform 40"/>
          <p:cNvSpPr>
            <a:spLocks/>
          </p:cNvSpPr>
          <p:nvPr/>
        </p:nvSpPr>
        <p:spPr bwMode="auto">
          <a:xfrm>
            <a:off x="4603750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Rectangle 41"/>
          <p:cNvSpPr>
            <a:spLocks noChangeArrowheads="1"/>
          </p:cNvSpPr>
          <p:nvPr/>
        </p:nvSpPr>
        <p:spPr bwMode="auto">
          <a:xfrm>
            <a:off x="3886200" y="2541588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8461" name="Rectangle 42"/>
          <p:cNvSpPr>
            <a:spLocks noChangeArrowheads="1"/>
          </p:cNvSpPr>
          <p:nvPr/>
        </p:nvSpPr>
        <p:spPr bwMode="auto">
          <a:xfrm>
            <a:off x="4435475" y="2924175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Rectangle 43"/>
          <p:cNvSpPr>
            <a:spLocks noChangeArrowheads="1"/>
          </p:cNvSpPr>
          <p:nvPr/>
        </p:nvSpPr>
        <p:spPr bwMode="auto">
          <a:xfrm>
            <a:off x="4900613" y="29654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8463" name="Rectangle 44"/>
          <p:cNvSpPr>
            <a:spLocks noChangeArrowheads="1"/>
          </p:cNvSpPr>
          <p:nvPr/>
        </p:nvSpPr>
        <p:spPr bwMode="auto">
          <a:xfrm>
            <a:off x="5059363" y="31305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8464" name="Rectangle 45"/>
          <p:cNvSpPr>
            <a:spLocks noChangeArrowheads="1"/>
          </p:cNvSpPr>
          <p:nvPr/>
        </p:nvSpPr>
        <p:spPr bwMode="auto">
          <a:xfrm>
            <a:off x="4559300" y="2930822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8465" name="Rectangle 46"/>
          <p:cNvSpPr>
            <a:spLocks noChangeArrowheads="1"/>
          </p:cNvSpPr>
          <p:nvPr/>
        </p:nvSpPr>
        <p:spPr bwMode="auto">
          <a:xfrm>
            <a:off x="5584825" y="2930822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8466" name="Rectangle 47"/>
          <p:cNvSpPr>
            <a:spLocks noChangeArrowheads="1"/>
          </p:cNvSpPr>
          <p:nvPr/>
        </p:nvSpPr>
        <p:spPr bwMode="auto">
          <a:xfrm>
            <a:off x="4559300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8467" name="Rectangle 48"/>
          <p:cNvSpPr>
            <a:spLocks noChangeArrowheads="1"/>
          </p:cNvSpPr>
          <p:nvPr/>
        </p:nvSpPr>
        <p:spPr bwMode="auto">
          <a:xfrm>
            <a:off x="5584825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8468" name="Freeform 49"/>
          <p:cNvSpPr>
            <a:spLocks/>
          </p:cNvSpPr>
          <p:nvPr/>
        </p:nvSpPr>
        <p:spPr bwMode="auto">
          <a:xfrm>
            <a:off x="4203700" y="463232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Freeform 50"/>
          <p:cNvSpPr>
            <a:spLocks/>
          </p:cNvSpPr>
          <p:nvPr/>
        </p:nvSpPr>
        <p:spPr bwMode="auto">
          <a:xfrm>
            <a:off x="4210050" y="463867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Rectangle 51"/>
          <p:cNvSpPr>
            <a:spLocks noChangeArrowheads="1"/>
          </p:cNvSpPr>
          <p:nvPr/>
        </p:nvSpPr>
        <p:spPr bwMode="auto">
          <a:xfrm>
            <a:off x="4824413" y="4764088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8471" name="Rectangle 52"/>
          <p:cNvSpPr>
            <a:spLocks noChangeArrowheads="1"/>
          </p:cNvSpPr>
          <p:nvPr/>
        </p:nvSpPr>
        <p:spPr bwMode="auto">
          <a:xfrm>
            <a:off x="4502150" y="46831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8472" name="Rectangle 53"/>
          <p:cNvSpPr>
            <a:spLocks noChangeArrowheads="1"/>
          </p:cNvSpPr>
          <p:nvPr/>
        </p:nvSpPr>
        <p:spPr bwMode="auto">
          <a:xfrm>
            <a:off x="5472113" y="46831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8473" name="Freeform 55"/>
          <p:cNvSpPr>
            <a:spLocks/>
          </p:cNvSpPr>
          <p:nvPr/>
        </p:nvSpPr>
        <p:spPr bwMode="auto">
          <a:xfrm>
            <a:off x="3436938" y="3960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56"/>
          <p:cNvSpPr>
            <a:spLocks noChangeShapeType="1"/>
          </p:cNvSpPr>
          <p:nvPr/>
        </p:nvSpPr>
        <p:spPr bwMode="auto">
          <a:xfrm flipV="1">
            <a:off x="3462338" y="2325688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Rectangle 57"/>
          <p:cNvSpPr>
            <a:spLocks noChangeArrowheads="1"/>
          </p:cNvSpPr>
          <p:nvPr/>
        </p:nvSpPr>
        <p:spPr bwMode="auto">
          <a:xfrm>
            <a:off x="4470400" y="31178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8476" name="Rectangle 58"/>
          <p:cNvSpPr>
            <a:spLocks noChangeArrowheads="1"/>
          </p:cNvSpPr>
          <p:nvPr/>
        </p:nvSpPr>
        <p:spPr bwMode="auto">
          <a:xfrm>
            <a:off x="5984875" y="309245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8477" name="Rectangle 59"/>
          <p:cNvSpPr>
            <a:spLocks noChangeArrowheads="1"/>
          </p:cNvSpPr>
          <p:nvPr/>
        </p:nvSpPr>
        <p:spPr bwMode="auto">
          <a:xfrm>
            <a:off x="5984875" y="326390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8478" name="Freeform 62"/>
          <p:cNvSpPr>
            <a:spLocks/>
          </p:cNvSpPr>
          <p:nvPr/>
        </p:nvSpPr>
        <p:spPr bwMode="auto">
          <a:xfrm>
            <a:off x="2936875" y="19526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3"/>
          <p:cNvSpPr>
            <a:spLocks noChangeShapeType="1"/>
          </p:cNvSpPr>
          <p:nvPr/>
        </p:nvSpPr>
        <p:spPr bwMode="auto">
          <a:xfrm flipH="1">
            <a:off x="1751013" y="1984375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900488" y="4852988"/>
            <a:ext cx="506412" cy="106362"/>
            <a:chOff x="2597" y="2818"/>
            <a:chExt cx="319" cy="67"/>
          </a:xfrm>
        </p:grpSpPr>
        <p:sp>
          <p:nvSpPr>
            <p:cNvPr id="18662" name="Freeform 65"/>
            <p:cNvSpPr>
              <a:spLocks/>
            </p:cNvSpPr>
            <p:nvPr/>
          </p:nvSpPr>
          <p:spPr bwMode="auto">
            <a:xfrm>
              <a:off x="2868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3" name="Line 66"/>
            <p:cNvSpPr>
              <a:spLocks noChangeShapeType="1"/>
            </p:cNvSpPr>
            <p:nvPr/>
          </p:nvSpPr>
          <p:spPr bwMode="auto">
            <a:xfrm flipH="1">
              <a:off x="2788" y="28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4" name="Rectangle 67"/>
            <p:cNvSpPr>
              <a:spLocks noChangeArrowheads="1"/>
            </p:cNvSpPr>
            <p:nvPr/>
          </p:nvSpPr>
          <p:spPr bwMode="auto">
            <a:xfrm>
              <a:off x="2597" y="28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357438" y="4040188"/>
            <a:ext cx="1279525" cy="284162"/>
            <a:chOff x="1625" y="2306"/>
            <a:chExt cx="806" cy="179"/>
          </a:xfrm>
        </p:grpSpPr>
        <p:sp>
          <p:nvSpPr>
            <p:cNvPr id="18660" name="Rectangle 69"/>
            <p:cNvSpPr>
              <a:spLocks noChangeArrowheads="1"/>
            </p:cNvSpPr>
            <p:nvPr/>
          </p:nvSpPr>
          <p:spPr bwMode="auto">
            <a:xfrm>
              <a:off x="1625" y="2306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1" name="Rectangle 70"/>
            <p:cNvSpPr>
              <a:spLocks noChangeArrowheads="1"/>
            </p:cNvSpPr>
            <p:nvPr/>
          </p:nvSpPr>
          <p:spPr bwMode="auto">
            <a:xfrm>
              <a:off x="1770" y="2339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8482" name="Line 71"/>
          <p:cNvSpPr>
            <a:spLocks noChangeShapeType="1"/>
          </p:cNvSpPr>
          <p:nvPr/>
        </p:nvSpPr>
        <p:spPr bwMode="auto">
          <a:xfrm>
            <a:off x="2809875" y="4321175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Freeform 73"/>
          <p:cNvSpPr>
            <a:spLocks/>
          </p:cNvSpPr>
          <p:nvPr/>
        </p:nvSpPr>
        <p:spPr bwMode="auto">
          <a:xfrm>
            <a:off x="5281613" y="395446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Freeform 74"/>
          <p:cNvSpPr>
            <a:spLocks/>
          </p:cNvSpPr>
          <p:nvPr/>
        </p:nvSpPr>
        <p:spPr bwMode="auto">
          <a:xfrm>
            <a:off x="5287963" y="396081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699125" y="3967163"/>
            <a:ext cx="404813" cy="106362"/>
            <a:chOff x="3730" y="2260"/>
            <a:chExt cx="255" cy="67"/>
          </a:xfrm>
        </p:grpSpPr>
        <p:sp>
          <p:nvSpPr>
            <p:cNvPr id="18657" name="Rectangle 76"/>
            <p:cNvSpPr>
              <a:spLocks noChangeArrowheads="1"/>
            </p:cNvSpPr>
            <p:nvPr/>
          </p:nvSpPr>
          <p:spPr bwMode="auto">
            <a:xfrm>
              <a:off x="3842" y="2260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8658" name="Freeform 77"/>
            <p:cNvSpPr>
              <a:spLocks/>
            </p:cNvSpPr>
            <p:nvPr/>
          </p:nvSpPr>
          <p:spPr bwMode="auto">
            <a:xfrm>
              <a:off x="3730" y="226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9" name="Line 78"/>
            <p:cNvSpPr>
              <a:spLocks noChangeShapeType="1"/>
            </p:cNvSpPr>
            <p:nvPr/>
          </p:nvSpPr>
          <p:spPr bwMode="auto">
            <a:xfrm>
              <a:off x="3750" y="2284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5383213" y="3979863"/>
            <a:ext cx="269875" cy="92075"/>
            <a:chOff x="3531" y="2268"/>
            <a:chExt cx="170" cy="58"/>
          </a:xfrm>
        </p:grpSpPr>
        <p:sp>
          <p:nvSpPr>
            <p:cNvPr id="18655" name="Rectangle 80"/>
            <p:cNvSpPr>
              <a:spLocks noChangeArrowheads="1"/>
            </p:cNvSpPr>
            <p:nvPr/>
          </p:nvSpPr>
          <p:spPr bwMode="auto">
            <a:xfrm>
              <a:off x="3674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8656" name="Rectangle 81"/>
            <p:cNvSpPr>
              <a:spLocks noChangeArrowheads="1"/>
            </p:cNvSpPr>
            <p:nvPr/>
          </p:nvSpPr>
          <p:spPr bwMode="auto">
            <a:xfrm>
              <a:off x="3531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8487" name="Rectangle 82"/>
          <p:cNvSpPr>
            <a:spLocks noChangeArrowheads="1"/>
          </p:cNvSpPr>
          <p:nvPr/>
        </p:nvSpPr>
        <p:spPr bwMode="auto">
          <a:xfrm>
            <a:off x="3582988" y="3444875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8488" name="Line 83"/>
          <p:cNvSpPr>
            <a:spLocks noChangeShapeType="1"/>
          </p:cNvSpPr>
          <p:nvPr/>
        </p:nvSpPr>
        <p:spPr bwMode="auto">
          <a:xfrm>
            <a:off x="3462338" y="3529013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Line 84"/>
          <p:cNvSpPr>
            <a:spLocks noChangeShapeType="1"/>
          </p:cNvSpPr>
          <p:nvPr/>
        </p:nvSpPr>
        <p:spPr bwMode="auto">
          <a:xfrm>
            <a:off x="3544888" y="3611563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85"/>
          <p:cNvSpPr>
            <a:spLocks noChangeShapeType="1"/>
          </p:cNvSpPr>
          <p:nvPr/>
        </p:nvSpPr>
        <p:spPr bwMode="auto">
          <a:xfrm>
            <a:off x="5370513" y="3611563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86"/>
          <p:cNvSpPr>
            <a:spLocks/>
          </p:cNvSpPr>
          <p:nvPr/>
        </p:nvSpPr>
        <p:spPr bwMode="auto">
          <a:xfrm>
            <a:off x="5345113" y="38909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87"/>
          <p:cNvSpPr>
            <a:spLocks/>
          </p:cNvSpPr>
          <p:nvPr/>
        </p:nvSpPr>
        <p:spPr bwMode="auto">
          <a:xfrm>
            <a:off x="5484813" y="4568825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Line 88"/>
          <p:cNvSpPr>
            <a:spLocks noChangeShapeType="1"/>
          </p:cNvSpPr>
          <p:nvPr/>
        </p:nvSpPr>
        <p:spPr bwMode="auto">
          <a:xfrm flipV="1">
            <a:off x="5514975" y="4075113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Freeform 89"/>
          <p:cNvSpPr>
            <a:spLocks/>
          </p:cNvSpPr>
          <p:nvPr/>
        </p:nvSpPr>
        <p:spPr bwMode="auto">
          <a:xfrm>
            <a:off x="5597525" y="38846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90"/>
          <p:cNvSpPr>
            <a:spLocks noChangeShapeType="1"/>
          </p:cNvSpPr>
          <p:nvPr/>
        </p:nvSpPr>
        <p:spPr bwMode="auto">
          <a:xfrm flipV="1">
            <a:off x="5629275" y="33909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Freeform 92"/>
          <p:cNvSpPr>
            <a:spLocks/>
          </p:cNvSpPr>
          <p:nvPr/>
        </p:nvSpPr>
        <p:spPr bwMode="auto">
          <a:xfrm>
            <a:off x="4578350" y="45624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Line 93"/>
          <p:cNvSpPr>
            <a:spLocks noChangeShapeType="1"/>
          </p:cNvSpPr>
          <p:nvPr/>
        </p:nvSpPr>
        <p:spPr bwMode="auto">
          <a:xfrm>
            <a:off x="4603750" y="3378200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6007102" y="4776788"/>
            <a:ext cx="1430338" cy="619125"/>
            <a:chOff x="3924" y="2770"/>
            <a:chExt cx="901" cy="390"/>
          </a:xfrm>
        </p:grpSpPr>
        <p:grpSp>
          <p:nvGrpSpPr>
            <p:cNvPr id="11" name="Group 95"/>
            <p:cNvGrpSpPr>
              <a:grpSpLocks/>
            </p:cNvGrpSpPr>
            <p:nvPr/>
          </p:nvGrpSpPr>
          <p:grpSpPr bwMode="auto">
            <a:xfrm>
              <a:off x="3924" y="2800"/>
              <a:ext cx="611" cy="360"/>
              <a:chOff x="3924" y="2800"/>
              <a:chExt cx="611" cy="360"/>
            </a:xfrm>
          </p:grpSpPr>
          <p:grpSp>
            <p:nvGrpSpPr>
              <p:cNvPr id="12" name="Group 96"/>
              <p:cNvGrpSpPr>
                <a:grpSpLocks/>
              </p:cNvGrpSpPr>
              <p:nvPr/>
            </p:nvGrpSpPr>
            <p:grpSpPr bwMode="auto">
              <a:xfrm>
                <a:off x="3924" y="2800"/>
                <a:ext cx="611" cy="360"/>
                <a:chOff x="3924" y="2800"/>
                <a:chExt cx="611" cy="360"/>
              </a:xfrm>
            </p:grpSpPr>
            <p:grpSp>
              <p:nvGrpSpPr>
                <p:cNvPr id="13" name="Group 97"/>
                <p:cNvGrpSpPr>
                  <a:grpSpLocks/>
                </p:cNvGrpSpPr>
                <p:nvPr/>
              </p:nvGrpSpPr>
              <p:grpSpPr bwMode="auto">
                <a:xfrm>
                  <a:off x="3924" y="2800"/>
                  <a:ext cx="611" cy="360"/>
                  <a:chOff x="3924" y="2800"/>
                  <a:chExt cx="611" cy="360"/>
                </a:xfrm>
              </p:grpSpPr>
              <p:sp>
                <p:nvSpPr>
                  <p:cNvPr id="1865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924" y="2800"/>
                    <a:ext cx="611" cy="360"/>
                  </a:xfrm>
                  <a:prstGeom prst="rect">
                    <a:avLst/>
                  </a:prstGeom>
                  <a:solidFill>
                    <a:srgbClr val="FFFF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5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62" y="2942"/>
                    <a:ext cx="485" cy="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865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3086"/>
                    <a:ext cx="82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864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213" y="2802"/>
                  <a:ext cx="97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/>
                </a:p>
              </p:txBody>
            </p:sp>
            <p:grpSp>
              <p:nvGrpSpPr>
                <p:cNvPr id="14" name="Group 102"/>
                <p:cNvGrpSpPr>
                  <a:grpSpLocks/>
                </p:cNvGrpSpPr>
                <p:nvPr/>
              </p:nvGrpSpPr>
              <p:grpSpPr bwMode="auto">
                <a:xfrm>
                  <a:off x="4405" y="2814"/>
                  <a:ext cx="121" cy="68"/>
                  <a:chOff x="4405" y="2814"/>
                  <a:chExt cx="121" cy="68"/>
                </a:xfrm>
              </p:grpSpPr>
              <p:sp>
                <p:nvSpPr>
                  <p:cNvPr id="1865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14"/>
                    <a:ext cx="113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865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405" y="2818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646" name="Rectangle 105"/>
              <p:cNvSpPr>
                <a:spLocks noChangeArrowheads="1"/>
              </p:cNvSpPr>
              <p:nvPr/>
            </p:nvSpPr>
            <p:spPr bwMode="auto">
              <a:xfrm>
                <a:off x="3946" y="3066"/>
                <a:ext cx="97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106"/>
            <p:cNvGrpSpPr>
              <a:grpSpLocks/>
            </p:cNvGrpSpPr>
            <p:nvPr/>
          </p:nvGrpSpPr>
          <p:grpSpPr bwMode="auto">
            <a:xfrm>
              <a:off x="4525" y="2770"/>
              <a:ext cx="300" cy="157"/>
              <a:chOff x="4525" y="2770"/>
              <a:chExt cx="300" cy="157"/>
            </a:xfrm>
          </p:grpSpPr>
          <p:sp>
            <p:nvSpPr>
              <p:cNvPr id="18642" name="Freeform 107"/>
              <p:cNvSpPr>
                <a:spLocks/>
              </p:cNvSpPr>
              <p:nvPr/>
            </p:nvSpPr>
            <p:spPr bwMode="auto">
              <a:xfrm>
                <a:off x="4533" y="2818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3" name="Line 108"/>
              <p:cNvSpPr>
                <a:spLocks noChangeShapeType="1"/>
              </p:cNvSpPr>
              <p:nvPr/>
            </p:nvSpPr>
            <p:spPr bwMode="auto">
              <a:xfrm>
                <a:off x="4553" y="2834"/>
                <a:ext cx="8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4" name="Rectangle 109"/>
              <p:cNvSpPr>
                <a:spLocks noChangeArrowheads="1"/>
              </p:cNvSpPr>
              <p:nvPr/>
            </p:nvSpPr>
            <p:spPr bwMode="auto">
              <a:xfrm>
                <a:off x="4644" y="2770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 smtClean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auto">
              <a:xfrm>
                <a:off x="4525" y="2895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4741863" y="6051550"/>
            <a:ext cx="919162" cy="130175"/>
            <a:chOff x="3127" y="3573"/>
            <a:chExt cx="579" cy="82"/>
          </a:xfrm>
        </p:grpSpPr>
        <p:sp>
          <p:nvSpPr>
            <p:cNvPr id="18634" name="Freeform 111"/>
            <p:cNvSpPr>
              <a:spLocks/>
            </p:cNvSpPr>
            <p:nvPr/>
          </p:nvSpPr>
          <p:spPr bwMode="auto">
            <a:xfrm>
              <a:off x="3127" y="357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5" name="Freeform 112"/>
            <p:cNvSpPr>
              <a:spLocks/>
            </p:cNvSpPr>
            <p:nvPr/>
          </p:nvSpPr>
          <p:spPr bwMode="auto">
            <a:xfrm>
              <a:off x="3131" y="3577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6" name="Rectangle 113"/>
            <p:cNvSpPr>
              <a:spLocks noChangeArrowheads="1"/>
            </p:cNvSpPr>
            <p:nvPr/>
          </p:nvSpPr>
          <p:spPr bwMode="auto">
            <a:xfrm>
              <a:off x="3507" y="3588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8637" name="Freeform 114"/>
            <p:cNvSpPr>
              <a:spLocks/>
            </p:cNvSpPr>
            <p:nvPr/>
          </p:nvSpPr>
          <p:spPr bwMode="auto">
            <a:xfrm>
              <a:off x="3395" y="3593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" name="Line 115"/>
            <p:cNvSpPr>
              <a:spLocks noChangeShapeType="1"/>
            </p:cNvSpPr>
            <p:nvPr/>
          </p:nvSpPr>
          <p:spPr bwMode="auto">
            <a:xfrm>
              <a:off x="3419" y="3612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" name="Rectangle 116"/>
            <p:cNvSpPr>
              <a:spLocks noChangeArrowheads="1"/>
            </p:cNvSpPr>
            <p:nvPr/>
          </p:nvSpPr>
          <p:spPr bwMode="auto">
            <a:xfrm>
              <a:off x="3187" y="3576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8500" name="Line 117"/>
          <p:cNvSpPr>
            <a:spLocks noChangeShapeType="1"/>
          </p:cNvSpPr>
          <p:nvPr/>
        </p:nvSpPr>
        <p:spPr bwMode="auto">
          <a:xfrm flipH="1">
            <a:off x="5002213" y="5278438"/>
            <a:ext cx="963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Line 118"/>
          <p:cNvSpPr>
            <a:spLocks noChangeShapeType="1"/>
          </p:cNvSpPr>
          <p:nvPr/>
        </p:nvSpPr>
        <p:spPr bwMode="auto">
          <a:xfrm flipV="1">
            <a:off x="5002213" y="5103813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Line 119"/>
          <p:cNvSpPr>
            <a:spLocks noChangeShapeType="1"/>
          </p:cNvSpPr>
          <p:nvPr/>
        </p:nvSpPr>
        <p:spPr bwMode="auto">
          <a:xfrm>
            <a:off x="5002213" y="482123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Freeform 120"/>
          <p:cNvSpPr>
            <a:spLocks/>
          </p:cNvSpPr>
          <p:nvPr/>
        </p:nvSpPr>
        <p:spPr bwMode="auto">
          <a:xfrm>
            <a:off x="5927725" y="525303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4" name="Line 121"/>
          <p:cNvSpPr>
            <a:spLocks noChangeShapeType="1"/>
          </p:cNvSpPr>
          <p:nvPr/>
        </p:nvSpPr>
        <p:spPr bwMode="auto">
          <a:xfrm>
            <a:off x="6181725" y="3143250"/>
            <a:ext cx="11906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5" name="Line 122"/>
          <p:cNvSpPr>
            <a:spLocks noChangeShapeType="1"/>
          </p:cNvSpPr>
          <p:nvPr/>
        </p:nvSpPr>
        <p:spPr bwMode="auto">
          <a:xfrm>
            <a:off x="7372350" y="3143250"/>
            <a:ext cx="1588" cy="32115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6" name="Line 123"/>
          <p:cNvSpPr>
            <a:spLocks noChangeShapeType="1"/>
          </p:cNvSpPr>
          <p:nvPr/>
        </p:nvSpPr>
        <p:spPr bwMode="auto">
          <a:xfrm flipH="1">
            <a:off x="5002213" y="6354763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7" name="Line 124"/>
          <p:cNvSpPr>
            <a:spLocks noChangeShapeType="1"/>
          </p:cNvSpPr>
          <p:nvPr/>
        </p:nvSpPr>
        <p:spPr bwMode="auto">
          <a:xfrm flipV="1">
            <a:off x="5002213" y="6165850"/>
            <a:ext cx="6350" cy="195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8" name="Freeform 125"/>
          <p:cNvSpPr>
            <a:spLocks/>
          </p:cNvSpPr>
          <p:nvPr/>
        </p:nvSpPr>
        <p:spPr bwMode="auto">
          <a:xfrm>
            <a:off x="6149975" y="31178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9" name="Line 126"/>
          <p:cNvSpPr>
            <a:spLocks noChangeShapeType="1"/>
          </p:cNvSpPr>
          <p:nvPr/>
        </p:nvSpPr>
        <p:spPr bwMode="auto">
          <a:xfrm>
            <a:off x="6516688" y="5399088"/>
            <a:ext cx="1587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0" name="Line 127"/>
          <p:cNvSpPr>
            <a:spLocks noChangeShapeType="1"/>
          </p:cNvSpPr>
          <p:nvPr/>
        </p:nvSpPr>
        <p:spPr bwMode="auto">
          <a:xfrm flipH="1">
            <a:off x="5116513" y="5651500"/>
            <a:ext cx="1400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1" name="Line 128"/>
          <p:cNvSpPr>
            <a:spLocks noChangeShapeType="1"/>
          </p:cNvSpPr>
          <p:nvPr/>
        </p:nvSpPr>
        <p:spPr bwMode="auto">
          <a:xfrm>
            <a:off x="5116513" y="5651500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2" name="Freeform 129"/>
          <p:cNvSpPr>
            <a:spLocks/>
          </p:cNvSpPr>
          <p:nvPr/>
        </p:nvSpPr>
        <p:spPr bwMode="auto">
          <a:xfrm>
            <a:off x="5084763" y="59753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2835275" y="4814904"/>
            <a:ext cx="561975" cy="138113"/>
            <a:chOff x="1926" y="2794"/>
            <a:chExt cx="354" cy="87"/>
          </a:xfrm>
        </p:grpSpPr>
        <p:sp>
          <p:nvSpPr>
            <p:cNvPr id="18630" name="Line 131"/>
            <p:cNvSpPr>
              <a:spLocks noChangeShapeType="1"/>
            </p:cNvSpPr>
            <p:nvPr/>
          </p:nvSpPr>
          <p:spPr bwMode="auto">
            <a:xfrm>
              <a:off x="1926" y="2806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1" name="Line 132"/>
            <p:cNvSpPr>
              <a:spLocks noChangeShapeType="1"/>
            </p:cNvSpPr>
            <p:nvPr/>
          </p:nvSpPr>
          <p:spPr bwMode="auto">
            <a:xfrm>
              <a:off x="1962" y="284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2" name="Freeform 133"/>
            <p:cNvSpPr>
              <a:spLocks/>
            </p:cNvSpPr>
            <p:nvPr/>
          </p:nvSpPr>
          <p:spPr bwMode="auto">
            <a:xfrm>
              <a:off x="2026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3" name="Rectangle 134"/>
            <p:cNvSpPr>
              <a:spLocks noChangeArrowheads="1"/>
            </p:cNvSpPr>
            <p:nvPr/>
          </p:nvSpPr>
          <p:spPr bwMode="auto">
            <a:xfrm>
              <a:off x="2094" y="2794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35"/>
          <p:cNvGrpSpPr>
            <a:grpSpLocks/>
          </p:cNvGrpSpPr>
          <p:nvPr/>
        </p:nvGrpSpPr>
        <p:grpSpPr bwMode="auto">
          <a:xfrm>
            <a:off x="2835277" y="4929204"/>
            <a:ext cx="677863" cy="138113"/>
            <a:chOff x="1926" y="2866"/>
            <a:chExt cx="427" cy="87"/>
          </a:xfrm>
        </p:grpSpPr>
        <p:sp>
          <p:nvSpPr>
            <p:cNvPr id="18626" name="Line 136"/>
            <p:cNvSpPr>
              <a:spLocks noChangeShapeType="1"/>
            </p:cNvSpPr>
            <p:nvPr/>
          </p:nvSpPr>
          <p:spPr bwMode="auto">
            <a:xfrm>
              <a:off x="1926" y="289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7" name="Line 137"/>
            <p:cNvSpPr>
              <a:spLocks noChangeShapeType="1"/>
            </p:cNvSpPr>
            <p:nvPr/>
          </p:nvSpPr>
          <p:spPr bwMode="auto">
            <a:xfrm>
              <a:off x="1962" y="293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8" name="Freeform 138"/>
            <p:cNvSpPr>
              <a:spLocks/>
            </p:cNvSpPr>
            <p:nvPr/>
          </p:nvSpPr>
          <p:spPr bwMode="auto">
            <a:xfrm>
              <a:off x="2026" y="291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9" name="Rectangle 139"/>
            <p:cNvSpPr>
              <a:spLocks noChangeArrowheads="1"/>
            </p:cNvSpPr>
            <p:nvPr/>
          </p:nvSpPr>
          <p:spPr bwMode="auto">
            <a:xfrm>
              <a:off x="2094" y="2866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2835275" y="5075255"/>
            <a:ext cx="644525" cy="138113"/>
            <a:chOff x="1926" y="2958"/>
            <a:chExt cx="406" cy="87"/>
          </a:xfrm>
        </p:grpSpPr>
        <p:sp>
          <p:nvSpPr>
            <p:cNvPr id="18622" name="Line 141"/>
            <p:cNvSpPr>
              <a:spLocks noChangeShapeType="1"/>
            </p:cNvSpPr>
            <p:nvPr/>
          </p:nvSpPr>
          <p:spPr bwMode="auto">
            <a:xfrm>
              <a:off x="1926" y="2986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3" name="Line 142"/>
            <p:cNvSpPr>
              <a:spLocks noChangeShapeType="1"/>
            </p:cNvSpPr>
            <p:nvPr/>
          </p:nvSpPr>
          <p:spPr bwMode="auto">
            <a:xfrm>
              <a:off x="1962" y="302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4" name="Freeform 143"/>
            <p:cNvSpPr>
              <a:spLocks/>
            </p:cNvSpPr>
            <p:nvPr/>
          </p:nvSpPr>
          <p:spPr bwMode="auto">
            <a:xfrm>
              <a:off x="2026" y="300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5" name="Rectangle 144"/>
            <p:cNvSpPr>
              <a:spLocks noChangeArrowheads="1"/>
            </p:cNvSpPr>
            <p:nvPr/>
          </p:nvSpPr>
          <p:spPr bwMode="auto">
            <a:xfrm>
              <a:off x="2094" y="2958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2835282" y="5214956"/>
            <a:ext cx="885827" cy="138113"/>
            <a:chOff x="1926" y="3046"/>
            <a:chExt cx="558" cy="87"/>
          </a:xfrm>
        </p:grpSpPr>
        <p:sp>
          <p:nvSpPr>
            <p:cNvPr id="18618" name="Line 146"/>
            <p:cNvSpPr>
              <a:spLocks noChangeShapeType="1"/>
            </p:cNvSpPr>
            <p:nvPr/>
          </p:nvSpPr>
          <p:spPr bwMode="auto">
            <a:xfrm>
              <a:off x="1926" y="307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9" name="Line 147"/>
            <p:cNvSpPr>
              <a:spLocks noChangeShapeType="1"/>
            </p:cNvSpPr>
            <p:nvPr/>
          </p:nvSpPr>
          <p:spPr bwMode="auto">
            <a:xfrm>
              <a:off x="1962" y="311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0" name="Freeform 148"/>
            <p:cNvSpPr>
              <a:spLocks/>
            </p:cNvSpPr>
            <p:nvPr/>
          </p:nvSpPr>
          <p:spPr bwMode="auto">
            <a:xfrm>
              <a:off x="2026" y="309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1" name="Rectangle 149"/>
            <p:cNvSpPr>
              <a:spLocks noChangeArrowheads="1"/>
            </p:cNvSpPr>
            <p:nvPr/>
          </p:nvSpPr>
          <p:spPr bwMode="auto">
            <a:xfrm>
              <a:off x="2094" y="3046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18517" name="Line 150"/>
          <p:cNvSpPr>
            <a:spLocks noChangeShapeType="1"/>
          </p:cNvSpPr>
          <p:nvPr/>
        </p:nvSpPr>
        <p:spPr bwMode="auto">
          <a:xfrm flipV="1">
            <a:off x="6542088" y="3751263"/>
            <a:ext cx="1587" cy="10382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8" name="Line 151"/>
          <p:cNvSpPr>
            <a:spLocks noChangeShapeType="1"/>
          </p:cNvSpPr>
          <p:nvPr/>
        </p:nvSpPr>
        <p:spPr bwMode="auto">
          <a:xfrm flipH="1">
            <a:off x="5629275" y="3751263"/>
            <a:ext cx="9128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Freeform 152"/>
          <p:cNvSpPr>
            <a:spLocks/>
          </p:cNvSpPr>
          <p:nvPr/>
        </p:nvSpPr>
        <p:spPr bwMode="auto">
          <a:xfrm>
            <a:off x="6510338" y="4759325"/>
            <a:ext cx="57150" cy="74613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19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0" name="Line 153"/>
          <p:cNvSpPr>
            <a:spLocks noChangeShapeType="1"/>
          </p:cNvSpPr>
          <p:nvPr/>
        </p:nvSpPr>
        <p:spPr bwMode="auto">
          <a:xfrm flipV="1">
            <a:off x="5514975" y="2579688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1" name="Line 154"/>
          <p:cNvSpPr>
            <a:spLocks noChangeShapeType="1"/>
          </p:cNvSpPr>
          <p:nvPr/>
        </p:nvSpPr>
        <p:spPr bwMode="auto">
          <a:xfrm flipH="1" flipV="1">
            <a:off x="5459413" y="2524125"/>
            <a:ext cx="55562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2" name="Line 155"/>
          <p:cNvSpPr>
            <a:spLocks noChangeShapeType="1"/>
          </p:cNvSpPr>
          <p:nvPr/>
        </p:nvSpPr>
        <p:spPr bwMode="auto">
          <a:xfrm flipH="1">
            <a:off x="4375150" y="2522538"/>
            <a:ext cx="1084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3" name="Freeform 156"/>
          <p:cNvSpPr>
            <a:spLocks/>
          </p:cNvSpPr>
          <p:nvPr/>
        </p:nvSpPr>
        <p:spPr bwMode="auto">
          <a:xfrm>
            <a:off x="54895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4" name="Rectangle 157"/>
          <p:cNvSpPr>
            <a:spLocks noChangeArrowheads="1"/>
          </p:cNvSpPr>
          <p:nvPr/>
        </p:nvSpPr>
        <p:spPr bwMode="auto">
          <a:xfrm>
            <a:off x="4800600" y="2541588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8525" name="Freeform 158"/>
          <p:cNvSpPr>
            <a:spLocks/>
          </p:cNvSpPr>
          <p:nvPr/>
        </p:nvSpPr>
        <p:spPr bwMode="auto">
          <a:xfrm>
            <a:off x="5402263" y="26939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6" name="Freeform 159"/>
          <p:cNvSpPr>
            <a:spLocks/>
          </p:cNvSpPr>
          <p:nvPr/>
        </p:nvSpPr>
        <p:spPr bwMode="auto">
          <a:xfrm>
            <a:off x="5408613" y="2700338"/>
            <a:ext cx="455612" cy="112712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7" name="Rectangle 160"/>
          <p:cNvSpPr>
            <a:spLocks noChangeArrowheads="1"/>
          </p:cNvSpPr>
          <p:nvPr/>
        </p:nvSpPr>
        <p:spPr bwMode="auto">
          <a:xfrm>
            <a:off x="5984875" y="2713038"/>
            <a:ext cx="3413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18528" name="Freeform 161"/>
          <p:cNvSpPr>
            <a:spLocks/>
          </p:cNvSpPr>
          <p:nvPr/>
        </p:nvSpPr>
        <p:spPr bwMode="auto">
          <a:xfrm>
            <a:off x="5845175" y="2725738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9" name="Line 162"/>
          <p:cNvSpPr>
            <a:spLocks noChangeShapeType="1"/>
          </p:cNvSpPr>
          <p:nvPr/>
        </p:nvSpPr>
        <p:spPr bwMode="auto">
          <a:xfrm>
            <a:off x="5876925" y="2751138"/>
            <a:ext cx="1079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0" name="Freeform 163"/>
          <p:cNvSpPr>
            <a:spLocks/>
          </p:cNvSpPr>
          <p:nvPr/>
        </p:nvSpPr>
        <p:spPr bwMode="auto">
          <a:xfrm>
            <a:off x="5629275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1" name="Line 164"/>
          <p:cNvSpPr>
            <a:spLocks noChangeShapeType="1"/>
          </p:cNvSpPr>
          <p:nvPr/>
        </p:nvSpPr>
        <p:spPr bwMode="auto">
          <a:xfrm>
            <a:off x="5661025" y="2808288"/>
            <a:ext cx="1588" cy="74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2" name="Line 165"/>
          <p:cNvSpPr>
            <a:spLocks noChangeShapeType="1"/>
          </p:cNvSpPr>
          <p:nvPr/>
        </p:nvSpPr>
        <p:spPr bwMode="auto">
          <a:xfrm flipV="1">
            <a:off x="5743575" y="2579688"/>
            <a:ext cx="1588" cy="825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3" name="Line 166"/>
          <p:cNvSpPr>
            <a:spLocks noChangeShapeType="1"/>
          </p:cNvSpPr>
          <p:nvPr/>
        </p:nvSpPr>
        <p:spPr bwMode="auto">
          <a:xfrm flipH="1" flipV="1">
            <a:off x="5686425" y="2522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4" name="Line 167"/>
          <p:cNvSpPr>
            <a:spLocks noChangeShapeType="1"/>
          </p:cNvSpPr>
          <p:nvPr/>
        </p:nvSpPr>
        <p:spPr bwMode="auto">
          <a:xfrm flipH="1">
            <a:off x="4603750" y="25225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Freeform 168"/>
          <p:cNvSpPr>
            <a:spLocks/>
          </p:cNvSpPr>
          <p:nvPr/>
        </p:nvSpPr>
        <p:spPr bwMode="auto">
          <a:xfrm>
            <a:off x="57181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Rectangle 169"/>
          <p:cNvSpPr>
            <a:spLocks noChangeArrowheads="1"/>
          </p:cNvSpPr>
          <p:nvPr/>
        </p:nvSpPr>
        <p:spPr bwMode="auto">
          <a:xfrm>
            <a:off x="5781675" y="25146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8537" name="Rectangle 170"/>
          <p:cNvSpPr>
            <a:spLocks noChangeArrowheads="1"/>
          </p:cNvSpPr>
          <p:nvPr/>
        </p:nvSpPr>
        <p:spPr bwMode="auto">
          <a:xfrm>
            <a:off x="54959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8538" name="Rectangle 171"/>
          <p:cNvSpPr>
            <a:spLocks noChangeArrowheads="1"/>
          </p:cNvSpPr>
          <p:nvPr/>
        </p:nvSpPr>
        <p:spPr bwMode="auto">
          <a:xfrm>
            <a:off x="57245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18539" name="Line 172"/>
          <p:cNvSpPr>
            <a:spLocks noChangeShapeType="1"/>
          </p:cNvSpPr>
          <p:nvPr/>
        </p:nvSpPr>
        <p:spPr bwMode="auto">
          <a:xfrm>
            <a:off x="2809875" y="457517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0" name="Line 173"/>
          <p:cNvSpPr>
            <a:spLocks noChangeShapeType="1"/>
          </p:cNvSpPr>
          <p:nvPr/>
        </p:nvSpPr>
        <p:spPr bwMode="auto">
          <a:xfrm>
            <a:off x="2867025" y="46323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1" name="Freeform 174"/>
          <p:cNvSpPr>
            <a:spLocks/>
          </p:cNvSpPr>
          <p:nvPr/>
        </p:nvSpPr>
        <p:spPr bwMode="auto">
          <a:xfrm>
            <a:off x="2962275" y="46069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2" name="Rectangle 175"/>
          <p:cNvSpPr>
            <a:spLocks noChangeArrowheads="1"/>
          </p:cNvSpPr>
          <p:nvPr/>
        </p:nvSpPr>
        <p:spPr bwMode="auto">
          <a:xfrm>
            <a:off x="3076575" y="4530725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RA2SEL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543" name="Line 176"/>
          <p:cNvSpPr>
            <a:spLocks noChangeShapeType="1"/>
          </p:cNvSpPr>
          <p:nvPr/>
        </p:nvSpPr>
        <p:spPr bwMode="auto">
          <a:xfrm>
            <a:off x="4432300" y="3295650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4" name="Line 177"/>
          <p:cNvSpPr>
            <a:spLocks noChangeShapeType="1"/>
          </p:cNvSpPr>
          <p:nvPr/>
        </p:nvSpPr>
        <p:spPr bwMode="auto">
          <a:xfrm flipH="1">
            <a:off x="4432300" y="3321050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78"/>
          <p:cNvGrpSpPr>
            <a:grpSpLocks/>
          </p:cNvGrpSpPr>
          <p:nvPr/>
        </p:nvGrpSpPr>
        <p:grpSpPr bwMode="auto">
          <a:xfrm>
            <a:off x="6156325" y="3244850"/>
            <a:ext cx="639763" cy="152400"/>
            <a:chOff x="4018" y="1805"/>
            <a:chExt cx="403" cy="96"/>
          </a:xfrm>
        </p:grpSpPr>
        <p:sp>
          <p:nvSpPr>
            <p:cNvPr id="18615" name="Freeform 179"/>
            <p:cNvSpPr>
              <a:spLocks/>
            </p:cNvSpPr>
            <p:nvPr/>
          </p:nvSpPr>
          <p:spPr bwMode="auto">
            <a:xfrm>
              <a:off x="4018" y="1833"/>
              <a:ext cx="44" cy="32"/>
            </a:xfrm>
            <a:custGeom>
              <a:avLst/>
              <a:gdLst>
                <a:gd name="T0" fmla="*/ 0 w 44"/>
                <a:gd name="T1" fmla="*/ 16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16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" name="Line 180"/>
            <p:cNvSpPr>
              <a:spLocks noChangeShapeType="1"/>
            </p:cNvSpPr>
            <p:nvPr/>
          </p:nvSpPr>
          <p:spPr bwMode="auto">
            <a:xfrm>
              <a:off x="4038" y="184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7" name="Rectangle 181"/>
            <p:cNvSpPr>
              <a:spLocks noChangeArrowheads="1"/>
            </p:cNvSpPr>
            <p:nvPr/>
          </p:nvSpPr>
          <p:spPr bwMode="auto">
            <a:xfrm>
              <a:off x="4185" y="1805"/>
              <a:ext cx="2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2811463" y="5410218"/>
            <a:ext cx="604837" cy="138113"/>
            <a:chOff x="1911" y="3169"/>
            <a:chExt cx="381" cy="87"/>
          </a:xfrm>
        </p:grpSpPr>
        <p:sp>
          <p:nvSpPr>
            <p:cNvPr id="18611" name="Line 183"/>
            <p:cNvSpPr>
              <a:spLocks noChangeShapeType="1"/>
            </p:cNvSpPr>
            <p:nvPr/>
          </p:nvSpPr>
          <p:spPr bwMode="auto">
            <a:xfrm>
              <a:off x="1911" y="318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2" name="Line 184"/>
            <p:cNvSpPr>
              <a:spLocks noChangeShapeType="1"/>
            </p:cNvSpPr>
            <p:nvPr/>
          </p:nvSpPr>
          <p:spPr bwMode="auto">
            <a:xfrm>
              <a:off x="1946" y="321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3" name="Freeform 185"/>
            <p:cNvSpPr>
              <a:spLocks/>
            </p:cNvSpPr>
            <p:nvPr/>
          </p:nvSpPr>
          <p:spPr bwMode="auto">
            <a:xfrm>
              <a:off x="2006" y="3201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4" name="Rectangle 186"/>
            <p:cNvSpPr>
              <a:spLocks noChangeArrowheads="1"/>
            </p:cNvSpPr>
            <p:nvPr/>
          </p:nvSpPr>
          <p:spPr bwMode="auto">
            <a:xfrm>
              <a:off x="2078" y="316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068504" y="1666875"/>
            <a:ext cx="123824" cy="152400"/>
            <a:chOff x="1443" y="811"/>
            <a:chExt cx="78" cy="96"/>
          </a:xfrm>
        </p:grpSpPr>
        <p:sp>
          <p:nvSpPr>
            <p:cNvPr id="18609" name="Line 188"/>
            <p:cNvSpPr>
              <a:spLocks noChangeShapeType="1"/>
            </p:cNvSpPr>
            <p:nvPr/>
          </p:nvSpPr>
          <p:spPr bwMode="auto">
            <a:xfrm>
              <a:off x="1443" y="8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0" name="Rectangle 189"/>
            <p:cNvSpPr>
              <a:spLocks noChangeArrowheads="1"/>
            </p:cNvSpPr>
            <p:nvPr/>
          </p:nvSpPr>
          <p:spPr bwMode="auto">
            <a:xfrm>
              <a:off x="1467" y="8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8548" name="Line 190"/>
          <p:cNvSpPr>
            <a:spLocks noChangeShapeType="1"/>
          </p:cNvSpPr>
          <p:nvPr/>
        </p:nvSpPr>
        <p:spPr bwMode="auto">
          <a:xfrm flipH="1">
            <a:off x="5461000" y="2525713"/>
            <a:ext cx="2159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9" name="Line 191"/>
          <p:cNvSpPr>
            <a:spLocks noChangeShapeType="1"/>
          </p:cNvSpPr>
          <p:nvPr/>
        </p:nvSpPr>
        <p:spPr bwMode="auto">
          <a:xfrm>
            <a:off x="6464300" y="4170363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50" name="Text Box 192"/>
          <p:cNvSpPr txBox="1">
            <a:spLocks noChangeArrowheads="1"/>
          </p:cNvSpPr>
          <p:nvPr/>
        </p:nvSpPr>
        <p:spPr bwMode="auto">
          <a:xfrm>
            <a:off x="6580188" y="4219575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pic>
        <p:nvPicPr>
          <p:cNvPr id="18551" name="Picture 249" descr="j02889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463" y="3321050"/>
            <a:ext cx="1414462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52" name="AutoShape 250"/>
          <p:cNvSpPr>
            <a:spLocks noChangeArrowheads="1"/>
          </p:cNvSpPr>
          <p:nvPr/>
        </p:nvSpPr>
        <p:spPr bwMode="auto">
          <a:xfrm flipH="1">
            <a:off x="7700962" y="2838450"/>
            <a:ext cx="985837" cy="385763"/>
          </a:xfrm>
          <a:prstGeom prst="wedgeRoundRectCallout">
            <a:avLst>
              <a:gd name="adj1" fmla="val -44514"/>
              <a:gd name="adj2" fmla="val 98556"/>
              <a:gd name="adj3" fmla="val 16667"/>
            </a:avLst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 b="1"/>
          </a:p>
        </p:txBody>
      </p:sp>
      <p:sp>
        <p:nvSpPr>
          <p:cNvPr id="18553" name="Text Box 251"/>
          <p:cNvSpPr txBox="1">
            <a:spLocks noChangeArrowheads="1"/>
          </p:cNvSpPr>
          <p:nvPr/>
        </p:nvSpPr>
        <p:spPr bwMode="auto">
          <a:xfrm>
            <a:off x="7680325" y="2872141"/>
            <a:ext cx="1061509" cy="30777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b="1" dirty="0"/>
              <a:t>No WERF!</a:t>
            </a:r>
          </a:p>
        </p:txBody>
      </p:sp>
      <p:sp>
        <p:nvSpPr>
          <p:cNvPr id="18554" name="Rectangle 252"/>
          <p:cNvSpPr>
            <a:spLocks noChangeArrowheads="1"/>
          </p:cNvSpPr>
          <p:nvPr/>
        </p:nvSpPr>
        <p:spPr bwMode="auto">
          <a:xfrm>
            <a:off x="4662488" y="1371600"/>
            <a:ext cx="31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1400" b="1"/>
          </a:p>
        </p:txBody>
      </p:sp>
      <p:sp>
        <p:nvSpPr>
          <p:cNvPr id="18555" name="Rectangle 253"/>
          <p:cNvSpPr>
            <a:spLocks noChangeArrowheads="1"/>
          </p:cNvSpPr>
          <p:nvPr/>
        </p:nvSpPr>
        <p:spPr bwMode="auto">
          <a:xfrm>
            <a:off x="4267200" y="13716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ST:</a:t>
            </a:r>
            <a:endParaRPr lang="en-US" sz="1400">
              <a:latin typeface="+mj-lt"/>
            </a:endParaRPr>
          </a:p>
        </p:txBody>
      </p:sp>
      <p:sp>
        <p:nvSpPr>
          <p:cNvPr id="18556" name="Rectangle 254"/>
          <p:cNvSpPr>
            <a:spLocks noChangeArrowheads="1"/>
          </p:cNvSpPr>
          <p:nvPr/>
        </p:nvSpPr>
        <p:spPr bwMode="auto">
          <a:xfrm>
            <a:off x="4876800" y="13716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</a:p>
        </p:txBody>
      </p:sp>
      <p:grpSp>
        <p:nvGrpSpPr>
          <p:cNvPr id="24" name="Group 255"/>
          <p:cNvGrpSpPr>
            <a:grpSpLocks/>
          </p:cNvGrpSpPr>
          <p:nvPr/>
        </p:nvGrpSpPr>
        <p:grpSpPr bwMode="auto">
          <a:xfrm>
            <a:off x="3962400" y="990607"/>
            <a:ext cx="4953000" cy="376238"/>
            <a:chOff x="336" y="3168"/>
            <a:chExt cx="3120" cy="237"/>
          </a:xfrm>
        </p:grpSpPr>
        <p:grpSp>
          <p:nvGrpSpPr>
            <p:cNvPr id="25" name="Group 25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8602" name="Rectangle 25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6" name="Group 25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8604" name="Line 25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5" name="Line 26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6" name="Line 26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7" name="Line 26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8" name="Line 26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7" name="Group 26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8596" name="Rectangle 26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8" name="Group 26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8" name="Line 26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9" name="Line 26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0" name="Line 26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1" name="Line 27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9" name="Group 27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8590" name="Rectangle 27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0" name="Group 27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2" name="Line 27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3" name="Line 27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4" name="Line 27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5" name="Line 27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8562" name="Text Box 27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8563" name="Text Box 27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31" name="Group 28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8573" name="Rectangle 28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4" name="Line 28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5" name="Line 28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6" name="Line 28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7" name="Line 28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8" name="Line 28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9" name="Line 28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0" name="Line 28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1" name="Line 28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2" name="Line 29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3" name="Line 29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4" name="Line 29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5" name="Line 29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6" name="Line 29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7" name="Line 29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8" name="Line 29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9" name="Line 29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8565" name="Text Box 29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18597" name="Group 29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8567" name="Text Box 30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68" name="Text Box 30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69" name="Text Box 30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70" name="Text Box 30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1" name="Text Box 30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2" name="Text Box 30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45" name="Group 103"/>
          <p:cNvGrpSpPr>
            <a:grpSpLocks/>
          </p:cNvGrpSpPr>
          <p:nvPr/>
        </p:nvGrpSpPr>
        <p:grpSpPr bwMode="auto">
          <a:xfrm>
            <a:off x="6839953" y="4950637"/>
            <a:ext cx="128588" cy="107949"/>
            <a:chOff x="4040" y="2913"/>
            <a:chExt cx="81" cy="68"/>
          </a:xfrm>
        </p:grpSpPr>
        <p:sp>
          <p:nvSpPr>
            <p:cNvPr id="246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Line 108"/>
          <p:cNvSpPr>
            <a:spLocks noChangeShapeType="1"/>
          </p:cNvSpPr>
          <p:nvPr/>
        </p:nvSpPr>
        <p:spPr bwMode="auto">
          <a:xfrm>
            <a:off x="6960032" y="50078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Rectangle 109"/>
          <p:cNvSpPr>
            <a:spLocks noChangeArrowheads="1"/>
          </p:cNvSpPr>
          <p:nvPr/>
        </p:nvSpPr>
        <p:spPr bwMode="auto">
          <a:xfrm>
            <a:off x="7104494" y="49062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52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53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54" name="TextBox 253"/>
          <p:cNvSpPr txBox="1"/>
          <p:nvPr/>
        </p:nvSpPr>
        <p:spPr>
          <a:xfrm>
            <a:off x="3960078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704377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903211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5456849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217100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8728477" y="788595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5668781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6389344" y="78859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2" grpId="0" animBg="1"/>
      <p:bldP spid="185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Instruction</a:t>
            </a:r>
          </a:p>
        </p:txBody>
      </p:sp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6029325" y="63992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4559300" y="3117850"/>
            <a:ext cx="1238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5829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462338" y="3124200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519488" y="3181350"/>
            <a:ext cx="881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9"/>
          <p:cNvSpPr>
            <a:spLocks/>
          </p:cNvSpPr>
          <p:nvPr/>
        </p:nvSpPr>
        <p:spPr bwMode="auto">
          <a:xfrm>
            <a:off x="4362450" y="31496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10"/>
          <p:cNvSpPr>
            <a:spLocks/>
          </p:cNvSpPr>
          <p:nvPr/>
        </p:nvSpPr>
        <p:spPr bwMode="auto">
          <a:xfrm>
            <a:off x="4976813" y="5988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5002213" y="4821238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673225"/>
            <a:ext cx="919163" cy="146050"/>
            <a:chOff x="956" y="815"/>
            <a:chExt cx="579" cy="92"/>
          </a:xfrm>
        </p:grpSpPr>
        <p:sp>
          <p:nvSpPr>
            <p:cNvPr id="18672" name="Rectangle 13"/>
            <p:cNvSpPr>
              <a:spLocks noChangeArrowheads="1"/>
            </p:cNvSpPr>
            <p:nvPr/>
          </p:nvSpPr>
          <p:spPr bwMode="auto">
            <a:xfrm>
              <a:off x="960" y="815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956" y="853"/>
              <a:ext cx="64" cy="40"/>
              <a:chOff x="956" y="853"/>
              <a:chExt cx="64" cy="40"/>
            </a:xfrm>
          </p:grpSpPr>
          <p:sp>
            <p:nvSpPr>
              <p:cNvPr id="18674" name="Line 15"/>
              <p:cNvSpPr>
                <a:spLocks noChangeShapeType="1"/>
              </p:cNvSpPr>
              <p:nvPr/>
            </p:nvSpPr>
            <p:spPr bwMode="auto">
              <a:xfrm>
                <a:off x="956" y="853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5" name="Line 16"/>
              <p:cNvSpPr>
                <a:spLocks noChangeShapeType="1"/>
              </p:cNvSpPr>
              <p:nvPr/>
            </p:nvSpPr>
            <p:spPr bwMode="auto">
              <a:xfrm flipV="1">
                <a:off x="956" y="875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1712913" y="1736725"/>
            <a:ext cx="333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1757363" y="1711325"/>
            <a:ext cx="968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44650" y="2205038"/>
            <a:ext cx="227013" cy="182562"/>
            <a:chOff x="1176" y="1150"/>
            <a:chExt cx="143" cy="115"/>
          </a:xfrm>
        </p:grpSpPr>
        <p:sp>
          <p:nvSpPr>
            <p:cNvPr id="18670" name="Rectangle 20"/>
            <p:cNvSpPr>
              <a:spLocks noChangeArrowheads="1"/>
            </p:cNvSpPr>
            <p:nvPr/>
          </p:nvSpPr>
          <p:spPr bwMode="auto">
            <a:xfrm>
              <a:off x="1176" y="1154"/>
              <a:ext cx="143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71" name="Rectangle 21"/>
            <p:cNvSpPr>
              <a:spLocks noChangeArrowheads="1"/>
            </p:cNvSpPr>
            <p:nvPr/>
          </p:nvSpPr>
          <p:spPr bwMode="auto">
            <a:xfrm>
              <a:off x="1195" y="11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8446" name="Freeform 22"/>
          <p:cNvSpPr>
            <a:spLocks/>
          </p:cNvSpPr>
          <p:nvPr/>
        </p:nvSpPr>
        <p:spPr bwMode="auto">
          <a:xfrm>
            <a:off x="1725613" y="21367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3"/>
          <p:cNvSpPr>
            <a:spLocks noChangeShapeType="1"/>
          </p:cNvSpPr>
          <p:nvPr/>
        </p:nvSpPr>
        <p:spPr bwMode="auto">
          <a:xfrm flipV="1">
            <a:off x="1751013" y="1812925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4"/>
          <p:cNvSpPr>
            <a:spLocks noChangeShapeType="1"/>
          </p:cNvSpPr>
          <p:nvPr/>
        </p:nvSpPr>
        <p:spPr bwMode="auto">
          <a:xfrm flipV="1">
            <a:off x="1751013" y="2382838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 flipV="1">
            <a:off x="1782763" y="1185863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6"/>
          <p:cNvSpPr>
            <a:spLocks noChangeShapeType="1"/>
          </p:cNvSpPr>
          <p:nvPr/>
        </p:nvSpPr>
        <p:spPr bwMode="auto">
          <a:xfrm>
            <a:off x="1782763" y="1185863"/>
            <a:ext cx="539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7"/>
          <p:cNvSpPr>
            <a:spLocks noChangeShapeType="1"/>
          </p:cNvSpPr>
          <p:nvPr/>
        </p:nvSpPr>
        <p:spPr bwMode="auto">
          <a:xfrm>
            <a:off x="2322513" y="1185863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Freeform 28"/>
          <p:cNvSpPr>
            <a:spLocks/>
          </p:cNvSpPr>
          <p:nvPr/>
        </p:nvSpPr>
        <p:spPr bwMode="auto">
          <a:xfrm>
            <a:off x="1751013" y="1597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9"/>
          <p:cNvSpPr>
            <a:spLocks noChangeShapeType="1"/>
          </p:cNvSpPr>
          <p:nvPr/>
        </p:nvSpPr>
        <p:spPr bwMode="auto">
          <a:xfrm flipH="1">
            <a:off x="1751013" y="2439988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013075" y="1870075"/>
            <a:ext cx="912813" cy="455613"/>
            <a:chOff x="2038" y="939"/>
            <a:chExt cx="575" cy="287"/>
          </a:xfrm>
          <a:solidFill>
            <a:srgbClr val="FFFF00"/>
          </a:solidFill>
        </p:grpSpPr>
        <p:sp>
          <p:nvSpPr>
            <p:cNvPr id="18665" name="Rectangle 31"/>
            <p:cNvSpPr>
              <a:spLocks noChangeArrowheads="1"/>
            </p:cNvSpPr>
            <p:nvPr/>
          </p:nvSpPr>
          <p:spPr bwMode="auto">
            <a:xfrm>
              <a:off x="2038" y="9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6" name="Rectangle 32"/>
            <p:cNvSpPr>
              <a:spLocks noChangeArrowheads="1"/>
            </p:cNvSpPr>
            <p:nvPr/>
          </p:nvSpPr>
          <p:spPr bwMode="auto">
            <a:xfrm>
              <a:off x="2217" y="9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8667" name="Rectangle 33"/>
            <p:cNvSpPr>
              <a:spLocks noChangeArrowheads="1"/>
            </p:cNvSpPr>
            <p:nvPr/>
          </p:nvSpPr>
          <p:spPr bwMode="auto">
            <a:xfrm>
              <a:off x="2265" y="1015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8668" name="Rectangle 34"/>
            <p:cNvSpPr>
              <a:spLocks noChangeArrowheads="1"/>
            </p:cNvSpPr>
            <p:nvPr/>
          </p:nvSpPr>
          <p:spPr bwMode="auto">
            <a:xfrm>
              <a:off x="2058" y="9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8669" name="Rectangle 35"/>
            <p:cNvSpPr>
              <a:spLocks noChangeArrowheads="1"/>
            </p:cNvSpPr>
            <p:nvPr/>
          </p:nvSpPr>
          <p:spPr bwMode="auto">
            <a:xfrm>
              <a:off x="2305" y="11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8455" name="Line 36"/>
          <p:cNvSpPr>
            <a:spLocks noChangeShapeType="1"/>
          </p:cNvSpPr>
          <p:nvPr/>
        </p:nvSpPr>
        <p:spPr bwMode="auto">
          <a:xfrm flipV="1">
            <a:off x="4629150" y="2579688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7"/>
          <p:cNvSpPr>
            <a:spLocks noChangeShapeType="1"/>
          </p:cNvSpPr>
          <p:nvPr/>
        </p:nvSpPr>
        <p:spPr bwMode="auto">
          <a:xfrm flipH="1" flipV="1">
            <a:off x="4578350" y="2522538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8"/>
          <p:cNvSpPr>
            <a:spLocks noChangeShapeType="1"/>
          </p:cNvSpPr>
          <p:nvPr/>
        </p:nvSpPr>
        <p:spPr bwMode="auto">
          <a:xfrm flipH="1">
            <a:off x="3462338" y="2520950"/>
            <a:ext cx="11922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9"/>
          <p:cNvSpPr>
            <a:spLocks noChangeShapeType="1"/>
          </p:cNvSpPr>
          <p:nvPr/>
        </p:nvSpPr>
        <p:spPr bwMode="auto">
          <a:xfrm>
            <a:off x="3462338" y="25288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Freeform 40"/>
          <p:cNvSpPr>
            <a:spLocks/>
          </p:cNvSpPr>
          <p:nvPr/>
        </p:nvSpPr>
        <p:spPr bwMode="auto">
          <a:xfrm>
            <a:off x="4603750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Rectangle 41"/>
          <p:cNvSpPr>
            <a:spLocks noChangeArrowheads="1"/>
          </p:cNvSpPr>
          <p:nvPr/>
        </p:nvSpPr>
        <p:spPr bwMode="auto">
          <a:xfrm>
            <a:off x="3886200" y="2541588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8461" name="Rectangle 42"/>
          <p:cNvSpPr>
            <a:spLocks noChangeArrowheads="1"/>
          </p:cNvSpPr>
          <p:nvPr/>
        </p:nvSpPr>
        <p:spPr bwMode="auto">
          <a:xfrm>
            <a:off x="4435475" y="2924175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Rectangle 43"/>
          <p:cNvSpPr>
            <a:spLocks noChangeArrowheads="1"/>
          </p:cNvSpPr>
          <p:nvPr/>
        </p:nvSpPr>
        <p:spPr bwMode="auto">
          <a:xfrm>
            <a:off x="4900613" y="29654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8463" name="Rectangle 44"/>
          <p:cNvSpPr>
            <a:spLocks noChangeArrowheads="1"/>
          </p:cNvSpPr>
          <p:nvPr/>
        </p:nvSpPr>
        <p:spPr bwMode="auto">
          <a:xfrm>
            <a:off x="5059363" y="31305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8464" name="Rectangle 45"/>
          <p:cNvSpPr>
            <a:spLocks noChangeArrowheads="1"/>
          </p:cNvSpPr>
          <p:nvPr/>
        </p:nvSpPr>
        <p:spPr bwMode="auto">
          <a:xfrm>
            <a:off x="4559300" y="2930822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8465" name="Rectangle 46"/>
          <p:cNvSpPr>
            <a:spLocks noChangeArrowheads="1"/>
          </p:cNvSpPr>
          <p:nvPr/>
        </p:nvSpPr>
        <p:spPr bwMode="auto">
          <a:xfrm>
            <a:off x="5584825" y="2930822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8466" name="Rectangle 47"/>
          <p:cNvSpPr>
            <a:spLocks noChangeArrowheads="1"/>
          </p:cNvSpPr>
          <p:nvPr/>
        </p:nvSpPr>
        <p:spPr bwMode="auto">
          <a:xfrm>
            <a:off x="4559300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8467" name="Rectangle 48"/>
          <p:cNvSpPr>
            <a:spLocks noChangeArrowheads="1"/>
          </p:cNvSpPr>
          <p:nvPr/>
        </p:nvSpPr>
        <p:spPr bwMode="auto">
          <a:xfrm>
            <a:off x="5584825" y="32639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8468" name="Freeform 49"/>
          <p:cNvSpPr>
            <a:spLocks/>
          </p:cNvSpPr>
          <p:nvPr/>
        </p:nvSpPr>
        <p:spPr bwMode="auto">
          <a:xfrm>
            <a:off x="4203700" y="463232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Freeform 50"/>
          <p:cNvSpPr>
            <a:spLocks/>
          </p:cNvSpPr>
          <p:nvPr/>
        </p:nvSpPr>
        <p:spPr bwMode="auto">
          <a:xfrm>
            <a:off x="4210050" y="463867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0" name="Rectangle 51"/>
          <p:cNvSpPr>
            <a:spLocks noChangeArrowheads="1"/>
          </p:cNvSpPr>
          <p:nvPr/>
        </p:nvSpPr>
        <p:spPr bwMode="auto">
          <a:xfrm>
            <a:off x="4824413" y="4764088"/>
            <a:ext cx="312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8471" name="Rectangle 52"/>
          <p:cNvSpPr>
            <a:spLocks noChangeArrowheads="1"/>
          </p:cNvSpPr>
          <p:nvPr/>
        </p:nvSpPr>
        <p:spPr bwMode="auto">
          <a:xfrm>
            <a:off x="4502150" y="46831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8472" name="Rectangle 53"/>
          <p:cNvSpPr>
            <a:spLocks noChangeArrowheads="1"/>
          </p:cNvSpPr>
          <p:nvPr/>
        </p:nvSpPr>
        <p:spPr bwMode="auto">
          <a:xfrm>
            <a:off x="5472113" y="46831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8473" name="Freeform 55"/>
          <p:cNvSpPr>
            <a:spLocks/>
          </p:cNvSpPr>
          <p:nvPr/>
        </p:nvSpPr>
        <p:spPr bwMode="auto">
          <a:xfrm>
            <a:off x="3436938" y="3960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4" name="Line 56"/>
          <p:cNvSpPr>
            <a:spLocks noChangeShapeType="1"/>
          </p:cNvSpPr>
          <p:nvPr/>
        </p:nvSpPr>
        <p:spPr bwMode="auto">
          <a:xfrm flipV="1">
            <a:off x="3462338" y="2325688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Rectangle 57"/>
          <p:cNvSpPr>
            <a:spLocks noChangeArrowheads="1"/>
          </p:cNvSpPr>
          <p:nvPr/>
        </p:nvSpPr>
        <p:spPr bwMode="auto">
          <a:xfrm>
            <a:off x="4470400" y="31178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8476" name="Rectangle 58"/>
          <p:cNvSpPr>
            <a:spLocks noChangeArrowheads="1"/>
          </p:cNvSpPr>
          <p:nvPr/>
        </p:nvSpPr>
        <p:spPr bwMode="auto">
          <a:xfrm>
            <a:off x="5984875" y="309245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8477" name="Rectangle 59"/>
          <p:cNvSpPr>
            <a:spLocks noChangeArrowheads="1"/>
          </p:cNvSpPr>
          <p:nvPr/>
        </p:nvSpPr>
        <p:spPr bwMode="auto">
          <a:xfrm>
            <a:off x="5984875" y="326390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18478" name="Freeform 62"/>
          <p:cNvSpPr>
            <a:spLocks/>
          </p:cNvSpPr>
          <p:nvPr/>
        </p:nvSpPr>
        <p:spPr bwMode="auto">
          <a:xfrm>
            <a:off x="2936875" y="19526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3"/>
          <p:cNvSpPr>
            <a:spLocks noChangeShapeType="1"/>
          </p:cNvSpPr>
          <p:nvPr/>
        </p:nvSpPr>
        <p:spPr bwMode="auto">
          <a:xfrm flipH="1">
            <a:off x="1751013" y="1984375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3900488" y="4852988"/>
            <a:ext cx="506412" cy="106362"/>
            <a:chOff x="2597" y="2818"/>
            <a:chExt cx="319" cy="67"/>
          </a:xfrm>
        </p:grpSpPr>
        <p:sp>
          <p:nvSpPr>
            <p:cNvPr id="18662" name="Freeform 65"/>
            <p:cNvSpPr>
              <a:spLocks/>
            </p:cNvSpPr>
            <p:nvPr/>
          </p:nvSpPr>
          <p:spPr bwMode="auto">
            <a:xfrm>
              <a:off x="2868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3" name="Line 66"/>
            <p:cNvSpPr>
              <a:spLocks noChangeShapeType="1"/>
            </p:cNvSpPr>
            <p:nvPr/>
          </p:nvSpPr>
          <p:spPr bwMode="auto">
            <a:xfrm flipH="1">
              <a:off x="2788" y="28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4" name="Rectangle 67"/>
            <p:cNvSpPr>
              <a:spLocks noChangeArrowheads="1"/>
            </p:cNvSpPr>
            <p:nvPr/>
          </p:nvSpPr>
          <p:spPr bwMode="auto">
            <a:xfrm>
              <a:off x="2597" y="28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357438" y="4040188"/>
            <a:ext cx="1279525" cy="284162"/>
            <a:chOff x="1625" y="2306"/>
            <a:chExt cx="806" cy="179"/>
          </a:xfrm>
        </p:grpSpPr>
        <p:sp>
          <p:nvSpPr>
            <p:cNvPr id="18660" name="Rectangle 69"/>
            <p:cNvSpPr>
              <a:spLocks noChangeArrowheads="1"/>
            </p:cNvSpPr>
            <p:nvPr/>
          </p:nvSpPr>
          <p:spPr bwMode="auto">
            <a:xfrm>
              <a:off x="1625" y="2306"/>
              <a:ext cx="806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61" name="Rectangle 70"/>
            <p:cNvSpPr>
              <a:spLocks noChangeArrowheads="1"/>
            </p:cNvSpPr>
            <p:nvPr/>
          </p:nvSpPr>
          <p:spPr bwMode="auto">
            <a:xfrm>
              <a:off x="1770" y="2339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8482" name="Line 71"/>
          <p:cNvSpPr>
            <a:spLocks noChangeShapeType="1"/>
          </p:cNvSpPr>
          <p:nvPr/>
        </p:nvSpPr>
        <p:spPr bwMode="auto">
          <a:xfrm>
            <a:off x="2809875" y="4321175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Freeform 73"/>
          <p:cNvSpPr>
            <a:spLocks/>
          </p:cNvSpPr>
          <p:nvPr/>
        </p:nvSpPr>
        <p:spPr bwMode="auto">
          <a:xfrm>
            <a:off x="5281613" y="395446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Freeform 74"/>
          <p:cNvSpPr>
            <a:spLocks/>
          </p:cNvSpPr>
          <p:nvPr/>
        </p:nvSpPr>
        <p:spPr bwMode="auto">
          <a:xfrm>
            <a:off x="5287963" y="396081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699125" y="3967163"/>
            <a:ext cx="404813" cy="106362"/>
            <a:chOff x="3730" y="2260"/>
            <a:chExt cx="255" cy="67"/>
          </a:xfrm>
        </p:grpSpPr>
        <p:sp>
          <p:nvSpPr>
            <p:cNvPr id="18657" name="Rectangle 76"/>
            <p:cNvSpPr>
              <a:spLocks noChangeArrowheads="1"/>
            </p:cNvSpPr>
            <p:nvPr/>
          </p:nvSpPr>
          <p:spPr bwMode="auto">
            <a:xfrm>
              <a:off x="3842" y="2260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8658" name="Freeform 77"/>
            <p:cNvSpPr>
              <a:spLocks/>
            </p:cNvSpPr>
            <p:nvPr/>
          </p:nvSpPr>
          <p:spPr bwMode="auto">
            <a:xfrm>
              <a:off x="3730" y="226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9" name="Line 78"/>
            <p:cNvSpPr>
              <a:spLocks noChangeShapeType="1"/>
            </p:cNvSpPr>
            <p:nvPr/>
          </p:nvSpPr>
          <p:spPr bwMode="auto">
            <a:xfrm>
              <a:off x="3750" y="2284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5383213" y="3979863"/>
            <a:ext cx="269875" cy="92075"/>
            <a:chOff x="3531" y="2268"/>
            <a:chExt cx="170" cy="58"/>
          </a:xfrm>
        </p:grpSpPr>
        <p:sp>
          <p:nvSpPr>
            <p:cNvPr id="18655" name="Rectangle 80"/>
            <p:cNvSpPr>
              <a:spLocks noChangeArrowheads="1"/>
            </p:cNvSpPr>
            <p:nvPr/>
          </p:nvSpPr>
          <p:spPr bwMode="auto">
            <a:xfrm>
              <a:off x="3674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8656" name="Rectangle 81"/>
            <p:cNvSpPr>
              <a:spLocks noChangeArrowheads="1"/>
            </p:cNvSpPr>
            <p:nvPr/>
          </p:nvSpPr>
          <p:spPr bwMode="auto">
            <a:xfrm>
              <a:off x="3531" y="22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8487" name="Rectangle 82"/>
          <p:cNvSpPr>
            <a:spLocks noChangeArrowheads="1"/>
          </p:cNvSpPr>
          <p:nvPr/>
        </p:nvSpPr>
        <p:spPr bwMode="auto">
          <a:xfrm>
            <a:off x="3582988" y="3444875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8488" name="Line 83"/>
          <p:cNvSpPr>
            <a:spLocks noChangeShapeType="1"/>
          </p:cNvSpPr>
          <p:nvPr/>
        </p:nvSpPr>
        <p:spPr bwMode="auto">
          <a:xfrm>
            <a:off x="3462338" y="3529013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Line 84"/>
          <p:cNvSpPr>
            <a:spLocks noChangeShapeType="1"/>
          </p:cNvSpPr>
          <p:nvPr/>
        </p:nvSpPr>
        <p:spPr bwMode="auto">
          <a:xfrm>
            <a:off x="3544888" y="3611563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85"/>
          <p:cNvSpPr>
            <a:spLocks noChangeShapeType="1"/>
          </p:cNvSpPr>
          <p:nvPr/>
        </p:nvSpPr>
        <p:spPr bwMode="auto">
          <a:xfrm>
            <a:off x="5370513" y="3611563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86"/>
          <p:cNvSpPr>
            <a:spLocks/>
          </p:cNvSpPr>
          <p:nvPr/>
        </p:nvSpPr>
        <p:spPr bwMode="auto">
          <a:xfrm>
            <a:off x="5345113" y="38909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87"/>
          <p:cNvSpPr>
            <a:spLocks/>
          </p:cNvSpPr>
          <p:nvPr/>
        </p:nvSpPr>
        <p:spPr bwMode="auto">
          <a:xfrm>
            <a:off x="5484813" y="4568825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Line 88"/>
          <p:cNvSpPr>
            <a:spLocks noChangeShapeType="1"/>
          </p:cNvSpPr>
          <p:nvPr/>
        </p:nvSpPr>
        <p:spPr bwMode="auto">
          <a:xfrm flipV="1">
            <a:off x="5514975" y="4075113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Freeform 89"/>
          <p:cNvSpPr>
            <a:spLocks/>
          </p:cNvSpPr>
          <p:nvPr/>
        </p:nvSpPr>
        <p:spPr bwMode="auto">
          <a:xfrm>
            <a:off x="5597525" y="38846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90"/>
          <p:cNvSpPr>
            <a:spLocks noChangeShapeType="1"/>
          </p:cNvSpPr>
          <p:nvPr/>
        </p:nvSpPr>
        <p:spPr bwMode="auto">
          <a:xfrm flipV="1">
            <a:off x="5629275" y="33909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Freeform 92"/>
          <p:cNvSpPr>
            <a:spLocks/>
          </p:cNvSpPr>
          <p:nvPr/>
        </p:nvSpPr>
        <p:spPr bwMode="auto">
          <a:xfrm>
            <a:off x="4578350" y="45624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7" name="Line 93"/>
          <p:cNvSpPr>
            <a:spLocks noChangeShapeType="1"/>
          </p:cNvSpPr>
          <p:nvPr/>
        </p:nvSpPr>
        <p:spPr bwMode="auto">
          <a:xfrm>
            <a:off x="4603750" y="3378200"/>
            <a:ext cx="1588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6007102" y="4776788"/>
            <a:ext cx="1430338" cy="619125"/>
            <a:chOff x="3924" y="2770"/>
            <a:chExt cx="901" cy="390"/>
          </a:xfrm>
        </p:grpSpPr>
        <p:grpSp>
          <p:nvGrpSpPr>
            <p:cNvPr id="11" name="Group 95"/>
            <p:cNvGrpSpPr>
              <a:grpSpLocks/>
            </p:cNvGrpSpPr>
            <p:nvPr/>
          </p:nvGrpSpPr>
          <p:grpSpPr bwMode="auto">
            <a:xfrm>
              <a:off x="3924" y="2800"/>
              <a:ext cx="611" cy="360"/>
              <a:chOff x="3924" y="2800"/>
              <a:chExt cx="611" cy="360"/>
            </a:xfrm>
          </p:grpSpPr>
          <p:grpSp>
            <p:nvGrpSpPr>
              <p:cNvPr id="12" name="Group 96"/>
              <p:cNvGrpSpPr>
                <a:grpSpLocks/>
              </p:cNvGrpSpPr>
              <p:nvPr/>
            </p:nvGrpSpPr>
            <p:grpSpPr bwMode="auto">
              <a:xfrm>
                <a:off x="3924" y="2800"/>
                <a:ext cx="611" cy="360"/>
                <a:chOff x="3924" y="2800"/>
                <a:chExt cx="611" cy="360"/>
              </a:xfrm>
            </p:grpSpPr>
            <p:grpSp>
              <p:nvGrpSpPr>
                <p:cNvPr id="13" name="Group 97"/>
                <p:cNvGrpSpPr>
                  <a:grpSpLocks/>
                </p:cNvGrpSpPr>
                <p:nvPr/>
              </p:nvGrpSpPr>
              <p:grpSpPr bwMode="auto">
                <a:xfrm>
                  <a:off x="3924" y="2800"/>
                  <a:ext cx="611" cy="360"/>
                  <a:chOff x="3924" y="2800"/>
                  <a:chExt cx="611" cy="360"/>
                </a:xfrm>
              </p:grpSpPr>
              <p:sp>
                <p:nvSpPr>
                  <p:cNvPr id="1865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924" y="2800"/>
                    <a:ext cx="611" cy="360"/>
                  </a:xfrm>
                  <a:prstGeom prst="rect">
                    <a:avLst/>
                  </a:prstGeom>
                  <a:solidFill>
                    <a:srgbClr val="FFFF00"/>
                  </a:solidFill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5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62" y="2942"/>
                    <a:ext cx="485" cy="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865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3086"/>
                    <a:ext cx="82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8648" name="Rectangle 101"/>
                <p:cNvSpPr>
                  <a:spLocks noChangeArrowheads="1"/>
                </p:cNvSpPr>
                <p:nvPr/>
              </p:nvSpPr>
              <p:spPr bwMode="auto">
                <a:xfrm>
                  <a:off x="4213" y="2802"/>
                  <a:ext cx="97" cy="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/>
                </a:p>
              </p:txBody>
            </p:sp>
            <p:grpSp>
              <p:nvGrpSpPr>
                <p:cNvPr id="14" name="Group 102"/>
                <p:cNvGrpSpPr>
                  <a:grpSpLocks/>
                </p:cNvGrpSpPr>
                <p:nvPr/>
              </p:nvGrpSpPr>
              <p:grpSpPr bwMode="auto">
                <a:xfrm>
                  <a:off x="4405" y="2814"/>
                  <a:ext cx="121" cy="68"/>
                  <a:chOff x="4405" y="2814"/>
                  <a:chExt cx="121" cy="68"/>
                </a:xfrm>
              </p:grpSpPr>
              <p:sp>
                <p:nvSpPr>
                  <p:cNvPr id="1865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14"/>
                    <a:ext cx="113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865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405" y="2818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646" name="Rectangle 105"/>
              <p:cNvSpPr>
                <a:spLocks noChangeArrowheads="1"/>
              </p:cNvSpPr>
              <p:nvPr/>
            </p:nvSpPr>
            <p:spPr bwMode="auto">
              <a:xfrm>
                <a:off x="3946" y="3066"/>
                <a:ext cx="97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106"/>
            <p:cNvGrpSpPr>
              <a:grpSpLocks/>
            </p:cNvGrpSpPr>
            <p:nvPr/>
          </p:nvGrpSpPr>
          <p:grpSpPr bwMode="auto">
            <a:xfrm>
              <a:off x="4525" y="2770"/>
              <a:ext cx="300" cy="157"/>
              <a:chOff x="4525" y="2770"/>
              <a:chExt cx="300" cy="157"/>
            </a:xfrm>
          </p:grpSpPr>
          <p:sp>
            <p:nvSpPr>
              <p:cNvPr id="18642" name="Freeform 107"/>
              <p:cNvSpPr>
                <a:spLocks/>
              </p:cNvSpPr>
              <p:nvPr/>
            </p:nvSpPr>
            <p:spPr bwMode="auto">
              <a:xfrm>
                <a:off x="4533" y="2818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3" name="Line 108"/>
              <p:cNvSpPr>
                <a:spLocks noChangeShapeType="1"/>
              </p:cNvSpPr>
              <p:nvPr/>
            </p:nvSpPr>
            <p:spPr bwMode="auto">
              <a:xfrm>
                <a:off x="4553" y="2834"/>
                <a:ext cx="8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4" name="Rectangle 109"/>
              <p:cNvSpPr>
                <a:spLocks noChangeArrowheads="1"/>
              </p:cNvSpPr>
              <p:nvPr/>
            </p:nvSpPr>
            <p:spPr bwMode="auto">
              <a:xfrm>
                <a:off x="4644" y="2770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 smtClean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auto">
              <a:xfrm>
                <a:off x="4525" y="2895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4741863" y="6051550"/>
            <a:ext cx="919162" cy="130175"/>
            <a:chOff x="3127" y="3573"/>
            <a:chExt cx="579" cy="82"/>
          </a:xfrm>
        </p:grpSpPr>
        <p:sp>
          <p:nvSpPr>
            <p:cNvPr id="18634" name="Freeform 111"/>
            <p:cNvSpPr>
              <a:spLocks/>
            </p:cNvSpPr>
            <p:nvPr/>
          </p:nvSpPr>
          <p:spPr bwMode="auto">
            <a:xfrm>
              <a:off x="3127" y="357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5" name="Freeform 112"/>
            <p:cNvSpPr>
              <a:spLocks/>
            </p:cNvSpPr>
            <p:nvPr/>
          </p:nvSpPr>
          <p:spPr bwMode="auto">
            <a:xfrm>
              <a:off x="3131" y="3577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6" name="Rectangle 113"/>
            <p:cNvSpPr>
              <a:spLocks noChangeArrowheads="1"/>
            </p:cNvSpPr>
            <p:nvPr/>
          </p:nvSpPr>
          <p:spPr bwMode="auto">
            <a:xfrm>
              <a:off x="3507" y="3588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8637" name="Freeform 114"/>
            <p:cNvSpPr>
              <a:spLocks/>
            </p:cNvSpPr>
            <p:nvPr/>
          </p:nvSpPr>
          <p:spPr bwMode="auto">
            <a:xfrm>
              <a:off x="3395" y="3593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8" name="Line 115"/>
            <p:cNvSpPr>
              <a:spLocks noChangeShapeType="1"/>
            </p:cNvSpPr>
            <p:nvPr/>
          </p:nvSpPr>
          <p:spPr bwMode="auto">
            <a:xfrm>
              <a:off x="3419" y="3612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9" name="Rectangle 116"/>
            <p:cNvSpPr>
              <a:spLocks noChangeArrowheads="1"/>
            </p:cNvSpPr>
            <p:nvPr/>
          </p:nvSpPr>
          <p:spPr bwMode="auto">
            <a:xfrm>
              <a:off x="3187" y="3576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8500" name="Line 117"/>
          <p:cNvSpPr>
            <a:spLocks noChangeShapeType="1"/>
          </p:cNvSpPr>
          <p:nvPr/>
        </p:nvSpPr>
        <p:spPr bwMode="auto">
          <a:xfrm flipH="1">
            <a:off x="5002213" y="5278438"/>
            <a:ext cx="963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Line 118"/>
          <p:cNvSpPr>
            <a:spLocks noChangeShapeType="1"/>
          </p:cNvSpPr>
          <p:nvPr/>
        </p:nvSpPr>
        <p:spPr bwMode="auto">
          <a:xfrm flipV="1">
            <a:off x="5002213" y="5103813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2" name="Line 119"/>
          <p:cNvSpPr>
            <a:spLocks noChangeShapeType="1"/>
          </p:cNvSpPr>
          <p:nvPr/>
        </p:nvSpPr>
        <p:spPr bwMode="auto">
          <a:xfrm>
            <a:off x="5002213" y="482123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3" name="Freeform 120"/>
          <p:cNvSpPr>
            <a:spLocks/>
          </p:cNvSpPr>
          <p:nvPr/>
        </p:nvSpPr>
        <p:spPr bwMode="auto">
          <a:xfrm>
            <a:off x="5927725" y="525303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4" name="Line 121"/>
          <p:cNvSpPr>
            <a:spLocks noChangeShapeType="1"/>
          </p:cNvSpPr>
          <p:nvPr/>
        </p:nvSpPr>
        <p:spPr bwMode="auto">
          <a:xfrm>
            <a:off x="6181725" y="3143250"/>
            <a:ext cx="11906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5" name="Line 122"/>
          <p:cNvSpPr>
            <a:spLocks noChangeShapeType="1"/>
          </p:cNvSpPr>
          <p:nvPr/>
        </p:nvSpPr>
        <p:spPr bwMode="auto">
          <a:xfrm>
            <a:off x="7372350" y="3143250"/>
            <a:ext cx="1588" cy="32115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6" name="Line 123"/>
          <p:cNvSpPr>
            <a:spLocks noChangeShapeType="1"/>
          </p:cNvSpPr>
          <p:nvPr/>
        </p:nvSpPr>
        <p:spPr bwMode="auto">
          <a:xfrm flipH="1">
            <a:off x="5002213" y="6354763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7" name="Line 124"/>
          <p:cNvSpPr>
            <a:spLocks noChangeShapeType="1"/>
          </p:cNvSpPr>
          <p:nvPr/>
        </p:nvSpPr>
        <p:spPr bwMode="auto">
          <a:xfrm flipV="1">
            <a:off x="5002213" y="6165850"/>
            <a:ext cx="6350" cy="195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8" name="Freeform 125"/>
          <p:cNvSpPr>
            <a:spLocks/>
          </p:cNvSpPr>
          <p:nvPr/>
        </p:nvSpPr>
        <p:spPr bwMode="auto">
          <a:xfrm>
            <a:off x="6149975" y="31178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09" name="Line 126"/>
          <p:cNvSpPr>
            <a:spLocks noChangeShapeType="1"/>
          </p:cNvSpPr>
          <p:nvPr/>
        </p:nvSpPr>
        <p:spPr bwMode="auto">
          <a:xfrm>
            <a:off x="6516688" y="5399088"/>
            <a:ext cx="1587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0" name="Line 127"/>
          <p:cNvSpPr>
            <a:spLocks noChangeShapeType="1"/>
          </p:cNvSpPr>
          <p:nvPr/>
        </p:nvSpPr>
        <p:spPr bwMode="auto">
          <a:xfrm flipH="1">
            <a:off x="5116513" y="5651500"/>
            <a:ext cx="1400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1" name="Line 128"/>
          <p:cNvSpPr>
            <a:spLocks noChangeShapeType="1"/>
          </p:cNvSpPr>
          <p:nvPr/>
        </p:nvSpPr>
        <p:spPr bwMode="auto">
          <a:xfrm>
            <a:off x="5116513" y="5651500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2" name="Freeform 129"/>
          <p:cNvSpPr>
            <a:spLocks/>
          </p:cNvSpPr>
          <p:nvPr/>
        </p:nvSpPr>
        <p:spPr bwMode="auto">
          <a:xfrm>
            <a:off x="5084763" y="59753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2835275" y="4814904"/>
            <a:ext cx="561975" cy="138113"/>
            <a:chOff x="1926" y="2794"/>
            <a:chExt cx="354" cy="87"/>
          </a:xfrm>
        </p:grpSpPr>
        <p:sp>
          <p:nvSpPr>
            <p:cNvPr id="18630" name="Line 131"/>
            <p:cNvSpPr>
              <a:spLocks noChangeShapeType="1"/>
            </p:cNvSpPr>
            <p:nvPr/>
          </p:nvSpPr>
          <p:spPr bwMode="auto">
            <a:xfrm>
              <a:off x="1926" y="2806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1" name="Line 132"/>
            <p:cNvSpPr>
              <a:spLocks noChangeShapeType="1"/>
            </p:cNvSpPr>
            <p:nvPr/>
          </p:nvSpPr>
          <p:spPr bwMode="auto">
            <a:xfrm>
              <a:off x="1962" y="284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2" name="Freeform 133"/>
            <p:cNvSpPr>
              <a:spLocks/>
            </p:cNvSpPr>
            <p:nvPr/>
          </p:nvSpPr>
          <p:spPr bwMode="auto">
            <a:xfrm>
              <a:off x="2026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33" name="Rectangle 134"/>
            <p:cNvSpPr>
              <a:spLocks noChangeArrowheads="1"/>
            </p:cNvSpPr>
            <p:nvPr/>
          </p:nvSpPr>
          <p:spPr bwMode="auto">
            <a:xfrm>
              <a:off x="2094" y="2794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35"/>
          <p:cNvGrpSpPr>
            <a:grpSpLocks/>
          </p:cNvGrpSpPr>
          <p:nvPr/>
        </p:nvGrpSpPr>
        <p:grpSpPr bwMode="auto">
          <a:xfrm>
            <a:off x="2835277" y="4929204"/>
            <a:ext cx="677863" cy="138113"/>
            <a:chOff x="1926" y="2866"/>
            <a:chExt cx="427" cy="87"/>
          </a:xfrm>
        </p:grpSpPr>
        <p:sp>
          <p:nvSpPr>
            <p:cNvPr id="18626" name="Line 136"/>
            <p:cNvSpPr>
              <a:spLocks noChangeShapeType="1"/>
            </p:cNvSpPr>
            <p:nvPr/>
          </p:nvSpPr>
          <p:spPr bwMode="auto">
            <a:xfrm>
              <a:off x="1926" y="289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7" name="Line 137"/>
            <p:cNvSpPr>
              <a:spLocks noChangeShapeType="1"/>
            </p:cNvSpPr>
            <p:nvPr/>
          </p:nvSpPr>
          <p:spPr bwMode="auto">
            <a:xfrm>
              <a:off x="1962" y="293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8" name="Freeform 138"/>
            <p:cNvSpPr>
              <a:spLocks/>
            </p:cNvSpPr>
            <p:nvPr/>
          </p:nvSpPr>
          <p:spPr bwMode="auto">
            <a:xfrm>
              <a:off x="2026" y="291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9" name="Rectangle 139"/>
            <p:cNvSpPr>
              <a:spLocks noChangeArrowheads="1"/>
            </p:cNvSpPr>
            <p:nvPr/>
          </p:nvSpPr>
          <p:spPr bwMode="auto">
            <a:xfrm>
              <a:off x="2094" y="2866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2835275" y="5075255"/>
            <a:ext cx="644525" cy="138113"/>
            <a:chOff x="1926" y="2958"/>
            <a:chExt cx="406" cy="87"/>
          </a:xfrm>
        </p:grpSpPr>
        <p:sp>
          <p:nvSpPr>
            <p:cNvPr id="18622" name="Line 141"/>
            <p:cNvSpPr>
              <a:spLocks noChangeShapeType="1"/>
            </p:cNvSpPr>
            <p:nvPr/>
          </p:nvSpPr>
          <p:spPr bwMode="auto">
            <a:xfrm>
              <a:off x="1926" y="2986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3" name="Line 142"/>
            <p:cNvSpPr>
              <a:spLocks noChangeShapeType="1"/>
            </p:cNvSpPr>
            <p:nvPr/>
          </p:nvSpPr>
          <p:spPr bwMode="auto">
            <a:xfrm>
              <a:off x="1962" y="302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4" name="Freeform 143"/>
            <p:cNvSpPr>
              <a:spLocks/>
            </p:cNvSpPr>
            <p:nvPr/>
          </p:nvSpPr>
          <p:spPr bwMode="auto">
            <a:xfrm>
              <a:off x="2026" y="300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5" name="Rectangle 144"/>
            <p:cNvSpPr>
              <a:spLocks noChangeArrowheads="1"/>
            </p:cNvSpPr>
            <p:nvPr/>
          </p:nvSpPr>
          <p:spPr bwMode="auto">
            <a:xfrm>
              <a:off x="2094" y="2958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2835282" y="5214956"/>
            <a:ext cx="885827" cy="138113"/>
            <a:chOff x="1926" y="3046"/>
            <a:chExt cx="558" cy="87"/>
          </a:xfrm>
        </p:grpSpPr>
        <p:sp>
          <p:nvSpPr>
            <p:cNvPr id="18618" name="Line 146"/>
            <p:cNvSpPr>
              <a:spLocks noChangeShapeType="1"/>
            </p:cNvSpPr>
            <p:nvPr/>
          </p:nvSpPr>
          <p:spPr bwMode="auto">
            <a:xfrm>
              <a:off x="1926" y="307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9" name="Line 147"/>
            <p:cNvSpPr>
              <a:spLocks noChangeShapeType="1"/>
            </p:cNvSpPr>
            <p:nvPr/>
          </p:nvSpPr>
          <p:spPr bwMode="auto">
            <a:xfrm>
              <a:off x="1962" y="311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0" name="Freeform 148"/>
            <p:cNvSpPr>
              <a:spLocks/>
            </p:cNvSpPr>
            <p:nvPr/>
          </p:nvSpPr>
          <p:spPr bwMode="auto">
            <a:xfrm>
              <a:off x="2026" y="309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21" name="Rectangle 149"/>
            <p:cNvSpPr>
              <a:spLocks noChangeArrowheads="1"/>
            </p:cNvSpPr>
            <p:nvPr/>
          </p:nvSpPr>
          <p:spPr bwMode="auto">
            <a:xfrm>
              <a:off x="2094" y="3046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18517" name="Line 150"/>
          <p:cNvSpPr>
            <a:spLocks noChangeShapeType="1"/>
          </p:cNvSpPr>
          <p:nvPr/>
        </p:nvSpPr>
        <p:spPr bwMode="auto">
          <a:xfrm flipV="1">
            <a:off x="6542088" y="3751263"/>
            <a:ext cx="1587" cy="10382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8" name="Line 151"/>
          <p:cNvSpPr>
            <a:spLocks noChangeShapeType="1"/>
          </p:cNvSpPr>
          <p:nvPr/>
        </p:nvSpPr>
        <p:spPr bwMode="auto">
          <a:xfrm flipH="1">
            <a:off x="5629275" y="3751263"/>
            <a:ext cx="9128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19" name="Freeform 152"/>
          <p:cNvSpPr>
            <a:spLocks/>
          </p:cNvSpPr>
          <p:nvPr/>
        </p:nvSpPr>
        <p:spPr bwMode="auto">
          <a:xfrm>
            <a:off x="6510338" y="4759325"/>
            <a:ext cx="57150" cy="74613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19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0" name="Line 153"/>
          <p:cNvSpPr>
            <a:spLocks noChangeShapeType="1"/>
          </p:cNvSpPr>
          <p:nvPr/>
        </p:nvSpPr>
        <p:spPr bwMode="auto">
          <a:xfrm flipV="1">
            <a:off x="5514975" y="2579688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1" name="Line 154"/>
          <p:cNvSpPr>
            <a:spLocks noChangeShapeType="1"/>
          </p:cNvSpPr>
          <p:nvPr/>
        </p:nvSpPr>
        <p:spPr bwMode="auto">
          <a:xfrm flipH="1" flipV="1">
            <a:off x="5459413" y="2524125"/>
            <a:ext cx="55562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2" name="Line 155"/>
          <p:cNvSpPr>
            <a:spLocks noChangeShapeType="1"/>
          </p:cNvSpPr>
          <p:nvPr/>
        </p:nvSpPr>
        <p:spPr bwMode="auto">
          <a:xfrm flipH="1">
            <a:off x="4375150" y="2522538"/>
            <a:ext cx="1084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3" name="Freeform 156"/>
          <p:cNvSpPr>
            <a:spLocks/>
          </p:cNvSpPr>
          <p:nvPr/>
        </p:nvSpPr>
        <p:spPr bwMode="auto">
          <a:xfrm>
            <a:off x="54895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4" name="Rectangle 157"/>
          <p:cNvSpPr>
            <a:spLocks noChangeArrowheads="1"/>
          </p:cNvSpPr>
          <p:nvPr/>
        </p:nvSpPr>
        <p:spPr bwMode="auto">
          <a:xfrm>
            <a:off x="4800600" y="2541588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8525" name="Freeform 158"/>
          <p:cNvSpPr>
            <a:spLocks/>
          </p:cNvSpPr>
          <p:nvPr/>
        </p:nvSpPr>
        <p:spPr bwMode="auto">
          <a:xfrm>
            <a:off x="5402263" y="2693988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6" name="Freeform 159"/>
          <p:cNvSpPr>
            <a:spLocks/>
          </p:cNvSpPr>
          <p:nvPr/>
        </p:nvSpPr>
        <p:spPr bwMode="auto">
          <a:xfrm>
            <a:off x="5408613" y="2700338"/>
            <a:ext cx="455612" cy="112712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7" name="Rectangle 160"/>
          <p:cNvSpPr>
            <a:spLocks noChangeArrowheads="1"/>
          </p:cNvSpPr>
          <p:nvPr/>
        </p:nvSpPr>
        <p:spPr bwMode="auto">
          <a:xfrm>
            <a:off x="5984875" y="2713038"/>
            <a:ext cx="3413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18528" name="Freeform 161"/>
          <p:cNvSpPr>
            <a:spLocks/>
          </p:cNvSpPr>
          <p:nvPr/>
        </p:nvSpPr>
        <p:spPr bwMode="auto">
          <a:xfrm>
            <a:off x="5845175" y="2725738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29" name="Line 162"/>
          <p:cNvSpPr>
            <a:spLocks noChangeShapeType="1"/>
          </p:cNvSpPr>
          <p:nvPr/>
        </p:nvSpPr>
        <p:spPr bwMode="auto">
          <a:xfrm>
            <a:off x="5876925" y="2751138"/>
            <a:ext cx="1079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0" name="Freeform 163"/>
          <p:cNvSpPr>
            <a:spLocks/>
          </p:cNvSpPr>
          <p:nvPr/>
        </p:nvSpPr>
        <p:spPr bwMode="auto">
          <a:xfrm>
            <a:off x="5629275" y="28511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1" name="Line 164"/>
          <p:cNvSpPr>
            <a:spLocks noChangeShapeType="1"/>
          </p:cNvSpPr>
          <p:nvPr/>
        </p:nvSpPr>
        <p:spPr bwMode="auto">
          <a:xfrm>
            <a:off x="5661025" y="2808288"/>
            <a:ext cx="1588" cy="74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2" name="Line 165"/>
          <p:cNvSpPr>
            <a:spLocks noChangeShapeType="1"/>
          </p:cNvSpPr>
          <p:nvPr/>
        </p:nvSpPr>
        <p:spPr bwMode="auto">
          <a:xfrm flipV="1">
            <a:off x="5743575" y="2579688"/>
            <a:ext cx="1588" cy="825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3" name="Line 166"/>
          <p:cNvSpPr>
            <a:spLocks noChangeShapeType="1"/>
          </p:cNvSpPr>
          <p:nvPr/>
        </p:nvSpPr>
        <p:spPr bwMode="auto">
          <a:xfrm flipH="1" flipV="1">
            <a:off x="5686425" y="2522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4" name="Line 167"/>
          <p:cNvSpPr>
            <a:spLocks noChangeShapeType="1"/>
          </p:cNvSpPr>
          <p:nvPr/>
        </p:nvSpPr>
        <p:spPr bwMode="auto">
          <a:xfrm flipH="1">
            <a:off x="4603750" y="25225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Freeform 168"/>
          <p:cNvSpPr>
            <a:spLocks/>
          </p:cNvSpPr>
          <p:nvPr/>
        </p:nvSpPr>
        <p:spPr bwMode="auto">
          <a:xfrm>
            <a:off x="5718175" y="2624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Rectangle 169"/>
          <p:cNvSpPr>
            <a:spLocks noChangeArrowheads="1"/>
          </p:cNvSpPr>
          <p:nvPr/>
        </p:nvSpPr>
        <p:spPr bwMode="auto">
          <a:xfrm>
            <a:off x="5781675" y="25146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8537" name="Rectangle 170"/>
          <p:cNvSpPr>
            <a:spLocks noChangeArrowheads="1"/>
          </p:cNvSpPr>
          <p:nvPr/>
        </p:nvSpPr>
        <p:spPr bwMode="auto">
          <a:xfrm>
            <a:off x="54959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8538" name="Rectangle 171"/>
          <p:cNvSpPr>
            <a:spLocks noChangeArrowheads="1"/>
          </p:cNvSpPr>
          <p:nvPr/>
        </p:nvSpPr>
        <p:spPr bwMode="auto">
          <a:xfrm>
            <a:off x="5724525" y="26876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18539" name="Line 172"/>
          <p:cNvSpPr>
            <a:spLocks noChangeShapeType="1"/>
          </p:cNvSpPr>
          <p:nvPr/>
        </p:nvSpPr>
        <p:spPr bwMode="auto">
          <a:xfrm>
            <a:off x="2809875" y="457517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0" name="Line 173"/>
          <p:cNvSpPr>
            <a:spLocks noChangeShapeType="1"/>
          </p:cNvSpPr>
          <p:nvPr/>
        </p:nvSpPr>
        <p:spPr bwMode="auto">
          <a:xfrm>
            <a:off x="2867025" y="46323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1" name="Freeform 174"/>
          <p:cNvSpPr>
            <a:spLocks/>
          </p:cNvSpPr>
          <p:nvPr/>
        </p:nvSpPr>
        <p:spPr bwMode="auto">
          <a:xfrm>
            <a:off x="2962275" y="46069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2" name="Rectangle 175"/>
          <p:cNvSpPr>
            <a:spLocks noChangeArrowheads="1"/>
          </p:cNvSpPr>
          <p:nvPr/>
        </p:nvSpPr>
        <p:spPr bwMode="auto">
          <a:xfrm>
            <a:off x="3076575" y="4530725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RA2SEL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543" name="Line 176"/>
          <p:cNvSpPr>
            <a:spLocks noChangeShapeType="1"/>
          </p:cNvSpPr>
          <p:nvPr/>
        </p:nvSpPr>
        <p:spPr bwMode="auto">
          <a:xfrm>
            <a:off x="4432300" y="3295650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4" name="Line 177"/>
          <p:cNvSpPr>
            <a:spLocks noChangeShapeType="1"/>
          </p:cNvSpPr>
          <p:nvPr/>
        </p:nvSpPr>
        <p:spPr bwMode="auto">
          <a:xfrm flipH="1">
            <a:off x="4432300" y="3321050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78"/>
          <p:cNvGrpSpPr>
            <a:grpSpLocks/>
          </p:cNvGrpSpPr>
          <p:nvPr/>
        </p:nvGrpSpPr>
        <p:grpSpPr bwMode="auto">
          <a:xfrm>
            <a:off x="6156325" y="3244850"/>
            <a:ext cx="639763" cy="152400"/>
            <a:chOff x="4018" y="1805"/>
            <a:chExt cx="403" cy="96"/>
          </a:xfrm>
        </p:grpSpPr>
        <p:sp>
          <p:nvSpPr>
            <p:cNvPr id="18615" name="Freeform 179"/>
            <p:cNvSpPr>
              <a:spLocks/>
            </p:cNvSpPr>
            <p:nvPr/>
          </p:nvSpPr>
          <p:spPr bwMode="auto">
            <a:xfrm>
              <a:off x="4018" y="1833"/>
              <a:ext cx="44" cy="32"/>
            </a:xfrm>
            <a:custGeom>
              <a:avLst/>
              <a:gdLst>
                <a:gd name="T0" fmla="*/ 0 w 44"/>
                <a:gd name="T1" fmla="*/ 16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16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" name="Line 180"/>
            <p:cNvSpPr>
              <a:spLocks noChangeShapeType="1"/>
            </p:cNvSpPr>
            <p:nvPr/>
          </p:nvSpPr>
          <p:spPr bwMode="auto">
            <a:xfrm>
              <a:off x="4038" y="184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7" name="Rectangle 181"/>
            <p:cNvSpPr>
              <a:spLocks noChangeArrowheads="1"/>
            </p:cNvSpPr>
            <p:nvPr/>
          </p:nvSpPr>
          <p:spPr bwMode="auto">
            <a:xfrm>
              <a:off x="4185" y="1805"/>
              <a:ext cx="2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2811463" y="5410218"/>
            <a:ext cx="604837" cy="138113"/>
            <a:chOff x="1911" y="3169"/>
            <a:chExt cx="381" cy="87"/>
          </a:xfrm>
        </p:grpSpPr>
        <p:sp>
          <p:nvSpPr>
            <p:cNvPr id="18611" name="Line 183"/>
            <p:cNvSpPr>
              <a:spLocks noChangeShapeType="1"/>
            </p:cNvSpPr>
            <p:nvPr/>
          </p:nvSpPr>
          <p:spPr bwMode="auto">
            <a:xfrm>
              <a:off x="1911" y="318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2" name="Line 184"/>
            <p:cNvSpPr>
              <a:spLocks noChangeShapeType="1"/>
            </p:cNvSpPr>
            <p:nvPr/>
          </p:nvSpPr>
          <p:spPr bwMode="auto">
            <a:xfrm>
              <a:off x="1946" y="321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3" name="Freeform 185"/>
            <p:cNvSpPr>
              <a:spLocks/>
            </p:cNvSpPr>
            <p:nvPr/>
          </p:nvSpPr>
          <p:spPr bwMode="auto">
            <a:xfrm>
              <a:off x="2006" y="3201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4" name="Rectangle 186"/>
            <p:cNvSpPr>
              <a:spLocks noChangeArrowheads="1"/>
            </p:cNvSpPr>
            <p:nvPr/>
          </p:nvSpPr>
          <p:spPr bwMode="auto">
            <a:xfrm>
              <a:off x="2078" y="3169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068504" y="1666875"/>
            <a:ext cx="123824" cy="152400"/>
            <a:chOff x="1443" y="811"/>
            <a:chExt cx="78" cy="96"/>
          </a:xfrm>
        </p:grpSpPr>
        <p:sp>
          <p:nvSpPr>
            <p:cNvPr id="18609" name="Line 188"/>
            <p:cNvSpPr>
              <a:spLocks noChangeShapeType="1"/>
            </p:cNvSpPr>
            <p:nvPr/>
          </p:nvSpPr>
          <p:spPr bwMode="auto">
            <a:xfrm>
              <a:off x="1443" y="8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0" name="Rectangle 189"/>
            <p:cNvSpPr>
              <a:spLocks noChangeArrowheads="1"/>
            </p:cNvSpPr>
            <p:nvPr/>
          </p:nvSpPr>
          <p:spPr bwMode="auto">
            <a:xfrm>
              <a:off x="1467" y="8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8548" name="Line 190"/>
          <p:cNvSpPr>
            <a:spLocks noChangeShapeType="1"/>
          </p:cNvSpPr>
          <p:nvPr/>
        </p:nvSpPr>
        <p:spPr bwMode="auto">
          <a:xfrm flipH="1">
            <a:off x="5461000" y="2525713"/>
            <a:ext cx="2159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49" name="Line 191"/>
          <p:cNvSpPr>
            <a:spLocks noChangeShapeType="1"/>
          </p:cNvSpPr>
          <p:nvPr/>
        </p:nvSpPr>
        <p:spPr bwMode="auto">
          <a:xfrm>
            <a:off x="6464300" y="4170363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50" name="Text Box 192"/>
          <p:cNvSpPr txBox="1">
            <a:spLocks noChangeArrowheads="1"/>
          </p:cNvSpPr>
          <p:nvPr/>
        </p:nvSpPr>
        <p:spPr bwMode="auto">
          <a:xfrm>
            <a:off x="6580188" y="4219575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8554" name="Rectangle 252"/>
          <p:cNvSpPr>
            <a:spLocks noChangeArrowheads="1"/>
          </p:cNvSpPr>
          <p:nvPr/>
        </p:nvSpPr>
        <p:spPr bwMode="auto">
          <a:xfrm>
            <a:off x="4662488" y="1371600"/>
            <a:ext cx="31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 </a:t>
            </a:r>
            <a:endParaRPr lang="en-US" sz="1400" b="1"/>
          </a:p>
        </p:txBody>
      </p:sp>
      <p:sp>
        <p:nvSpPr>
          <p:cNvPr id="18555" name="Rectangle 253"/>
          <p:cNvSpPr>
            <a:spLocks noChangeArrowheads="1"/>
          </p:cNvSpPr>
          <p:nvPr/>
        </p:nvSpPr>
        <p:spPr bwMode="auto">
          <a:xfrm>
            <a:off x="4267200" y="13716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ST:</a:t>
            </a:r>
            <a:endParaRPr lang="en-US" sz="1400">
              <a:latin typeface="+mj-lt"/>
            </a:endParaRPr>
          </a:p>
        </p:txBody>
      </p:sp>
      <p:sp>
        <p:nvSpPr>
          <p:cNvPr id="18556" name="Rectangle 254"/>
          <p:cNvSpPr>
            <a:spLocks noChangeArrowheads="1"/>
          </p:cNvSpPr>
          <p:nvPr/>
        </p:nvSpPr>
        <p:spPr bwMode="auto">
          <a:xfrm>
            <a:off x="4876800" y="1371600"/>
            <a:ext cx="2847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[Ra]+SXT(C)]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</a:t>
            </a:r>
          </a:p>
        </p:txBody>
      </p:sp>
      <p:grpSp>
        <p:nvGrpSpPr>
          <p:cNvPr id="24" name="Group 255"/>
          <p:cNvGrpSpPr>
            <a:grpSpLocks/>
          </p:cNvGrpSpPr>
          <p:nvPr/>
        </p:nvGrpSpPr>
        <p:grpSpPr bwMode="auto">
          <a:xfrm>
            <a:off x="3962400" y="990607"/>
            <a:ext cx="4953000" cy="376238"/>
            <a:chOff x="336" y="3168"/>
            <a:chExt cx="3120" cy="237"/>
          </a:xfrm>
        </p:grpSpPr>
        <p:grpSp>
          <p:nvGrpSpPr>
            <p:cNvPr id="25" name="Group 256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8602" name="Rectangle 257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6" name="Group 258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8604" name="Line 259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5" name="Line 260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6" name="Line 261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7" name="Line 262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8" name="Line 263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7" name="Group 264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8596" name="Rectangle 265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8" name="Group 266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8" name="Line 267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9" name="Line 268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0" name="Line 269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601" name="Line 270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9" name="Group 271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8590" name="Rectangle 272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0" name="Group 273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8592" name="Line 274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3" name="Line 275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4" name="Line 276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595" name="Line 277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8562" name="Text Box 278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8563" name="Text Box 279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31" name="Group 280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8573" name="Rectangle 281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4" name="Line 282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5" name="Line 283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6" name="Line 28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7" name="Line 28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8" name="Line 28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79" name="Line 287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0" name="Line 288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1" name="Line 289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2" name="Line 290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3" name="Line 291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4" name="Line 292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5" name="Line 29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6" name="Line 294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7" name="Line 295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8" name="Line 296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89" name="Line 297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8565" name="Text Box 298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18597" name="Group 299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8567" name="Text Box 300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68" name="Text Box 301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69" name="Text Box 302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8570" name="Text Box 30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1" name="Text Box 304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8572" name="Text Box 30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45" name="Group 103"/>
          <p:cNvGrpSpPr>
            <a:grpSpLocks/>
          </p:cNvGrpSpPr>
          <p:nvPr/>
        </p:nvGrpSpPr>
        <p:grpSpPr bwMode="auto">
          <a:xfrm>
            <a:off x="6839953" y="4950637"/>
            <a:ext cx="128588" cy="107949"/>
            <a:chOff x="4040" y="2913"/>
            <a:chExt cx="81" cy="68"/>
          </a:xfrm>
        </p:grpSpPr>
        <p:sp>
          <p:nvSpPr>
            <p:cNvPr id="246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Line 108"/>
          <p:cNvSpPr>
            <a:spLocks noChangeShapeType="1"/>
          </p:cNvSpPr>
          <p:nvPr/>
        </p:nvSpPr>
        <p:spPr bwMode="auto">
          <a:xfrm>
            <a:off x="6960032" y="50078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Rectangle 109"/>
          <p:cNvSpPr>
            <a:spLocks noChangeArrowheads="1"/>
          </p:cNvSpPr>
          <p:nvPr/>
        </p:nvSpPr>
        <p:spPr bwMode="auto">
          <a:xfrm>
            <a:off x="7104494" y="49062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52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53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55" name="TextBox 210"/>
          <p:cNvSpPr txBox="1">
            <a:spLocks noChangeArrowheads="1"/>
          </p:cNvSpPr>
          <p:nvPr/>
        </p:nvSpPr>
        <p:spPr bwMode="auto">
          <a:xfrm>
            <a:off x="3810000" y="5029200"/>
            <a:ext cx="529011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A+B</a:t>
            </a:r>
          </a:p>
        </p:txBody>
      </p:sp>
      <p:sp>
        <p:nvSpPr>
          <p:cNvPr id="257" name="TextBox 210"/>
          <p:cNvSpPr txBox="1">
            <a:spLocks noChangeArrowheads="1"/>
          </p:cNvSpPr>
          <p:nvPr/>
        </p:nvSpPr>
        <p:spPr bwMode="auto">
          <a:xfrm>
            <a:off x="5706756" y="5955268"/>
            <a:ext cx="30424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259" name="TextBox 210"/>
          <p:cNvSpPr txBox="1">
            <a:spLocks noChangeArrowheads="1"/>
          </p:cNvSpPr>
          <p:nvPr/>
        </p:nvSpPr>
        <p:spPr bwMode="auto">
          <a:xfrm>
            <a:off x="6878285" y="3200400"/>
            <a:ext cx="284515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4724400" y="3505200"/>
            <a:ext cx="1676400" cy="1066800"/>
            <a:chOff x="4724400" y="3505200"/>
            <a:chExt cx="1676400" cy="1066800"/>
          </a:xfrm>
        </p:grpSpPr>
        <p:sp>
          <p:nvSpPr>
            <p:cNvPr id="256" name="TextBox 210"/>
            <p:cNvSpPr txBox="1">
              <a:spLocks noChangeArrowheads="1"/>
            </p:cNvSpPr>
            <p:nvPr/>
          </p:nvSpPr>
          <p:spPr bwMode="auto">
            <a:xfrm>
              <a:off x="6116285" y="38862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>
              <a:off x="4724400" y="3505200"/>
              <a:ext cx="0" cy="10668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Freeform 264"/>
            <p:cNvSpPr/>
            <p:nvPr/>
          </p:nvSpPr>
          <p:spPr>
            <a:xfrm>
              <a:off x="5015026" y="3563439"/>
              <a:ext cx="401721" cy="958889"/>
            </a:xfrm>
            <a:custGeom>
              <a:avLst/>
              <a:gdLst>
                <a:gd name="connsiteX0" fmla="*/ 0 w 401721"/>
                <a:gd name="connsiteY0" fmla="*/ 0 h 958889"/>
                <a:gd name="connsiteX1" fmla="*/ 401721 w 401721"/>
                <a:gd name="connsiteY1" fmla="*/ 0 h 958889"/>
                <a:gd name="connsiteX2" fmla="*/ 401721 w 401721"/>
                <a:gd name="connsiteY2" fmla="*/ 958889 h 95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1" h="958889">
                  <a:moveTo>
                    <a:pt x="0" y="0"/>
                  </a:moveTo>
                  <a:lnTo>
                    <a:pt x="401721" y="0"/>
                  </a:lnTo>
                  <a:lnTo>
                    <a:pt x="401721" y="958889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Freeform 265"/>
          <p:cNvSpPr/>
          <p:nvPr/>
        </p:nvSpPr>
        <p:spPr>
          <a:xfrm>
            <a:off x="5092779" y="5144310"/>
            <a:ext cx="829358" cy="168453"/>
          </a:xfrm>
          <a:custGeom>
            <a:avLst/>
            <a:gdLst>
              <a:gd name="connsiteX0" fmla="*/ 0 w 829358"/>
              <a:gd name="connsiteY0" fmla="*/ 0 h 168453"/>
              <a:gd name="connsiteX1" fmla="*/ 12958 w 829358"/>
              <a:gd name="connsiteY1" fmla="*/ 168453 h 168453"/>
              <a:gd name="connsiteX2" fmla="*/ 829358 w 829358"/>
              <a:gd name="connsiteY2" fmla="*/ 168453 h 16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58" h="168453">
                <a:moveTo>
                  <a:pt x="0" y="0"/>
                </a:moveTo>
                <a:lnTo>
                  <a:pt x="12958" y="168453"/>
                </a:lnTo>
                <a:lnTo>
                  <a:pt x="829358" y="168453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5209407" y="2423138"/>
            <a:ext cx="1419993" cy="556550"/>
            <a:chOff x="5209407" y="2423138"/>
            <a:chExt cx="1419993" cy="556550"/>
          </a:xfrm>
        </p:grpSpPr>
        <p:sp>
          <p:nvSpPr>
            <p:cNvPr id="260" name="TextBox 210"/>
            <p:cNvSpPr txBox="1">
              <a:spLocks noChangeArrowheads="1"/>
            </p:cNvSpPr>
            <p:nvPr/>
          </p:nvSpPr>
          <p:spPr bwMode="auto">
            <a:xfrm>
              <a:off x="6344885" y="267191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603" name="Freeform 18602"/>
            <p:cNvSpPr/>
            <p:nvPr/>
          </p:nvSpPr>
          <p:spPr>
            <a:xfrm>
              <a:off x="5209407" y="2423138"/>
              <a:ext cx="544267" cy="479445"/>
            </a:xfrm>
            <a:custGeom>
              <a:avLst/>
              <a:gdLst>
                <a:gd name="connsiteX0" fmla="*/ 0 w 544267"/>
                <a:gd name="connsiteY0" fmla="*/ 0 h 479445"/>
                <a:gd name="connsiteX1" fmla="*/ 531308 w 544267"/>
                <a:gd name="connsiteY1" fmla="*/ 0 h 479445"/>
                <a:gd name="connsiteX2" fmla="*/ 544267 w 544267"/>
                <a:gd name="connsiteY2" fmla="*/ 479445 h 4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267" h="479445">
                  <a:moveTo>
                    <a:pt x="0" y="0"/>
                  </a:moveTo>
                  <a:lnTo>
                    <a:pt x="531308" y="0"/>
                  </a:lnTo>
                  <a:lnTo>
                    <a:pt x="544267" y="479445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727756" y="3446817"/>
            <a:ext cx="2004887" cy="1709988"/>
            <a:chOff x="5727756" y="3446817"/>
            <a:chExt cx="2004887" cy="1709988"/>
          </a:xfrm>
        </p:grpSpPr>
        <p:sp>
          <p:nvSpPr>
            <p:cNvPr id="258" name="TextBox 210"/>
            <p:cNvSpPr txBox="1">
              <a:spLocks noChangeArrowheads="1"/>
            </p:cNvSpPr>
            <p:nvPr/>
          </p:nvSpPr>
          <p:spPr bwMode="auto">
            <a:xfrm>
              <a:off x="7462392" y="4695140"/>
              <a:ext cx="270251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1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5727756" y="3446817"/>
              <a:ext cx="920070" cy="1321712"/>
            </a:xfrm>
            <a:custGeom>
              <a:avLst/>
              <a:gdLst>
                <a:gd name="connsiteX0" fmla="*/ 0 w 920070"/>
                <a:gd name="connsiteY0" fmla="*/ 0 h 1321712"/>
                <a:gd name="connsiteX1" fmla="*/ 0 w 920070"/>
                <a:gd name="connsiteY1" fmla="*/ 220286 h 1321712"/>
                <a:gd name="connsiteX2" fmla="*/ 920070 w 920070"/>
                <a:gd name="connsiteY2" fmla="*/ 220286 h 1321712"/>
                <a:gd name="connsiteX3" fmla="*/ 907111 w 920070"/>
                <a:gd name="connsiteY3" fmla="*/ 1321712 h 132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070" h="1321712">
                  <a:moveTo>
                    <a:pt x="0" y="0"/>
                  </a:moveTo>
                  <a:lnTo>
                    <a:pt x="0" y="220286"/>
                  </a:lnTo>
                  <a:lnTo>
                    <a:pt x="920070" y="220286"/>
                  </a:lnTo>
                  <a:lnTo>
                    <a:pt x="907111" y="1321712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0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7" grpId="0" animBg="1"/>
      <p:bldP spid="259" grpId="0" animBg="1"/>
      <p:bldP spid="2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JMP Instruction</a:t>
            </a:r>
          </a:p>
        </p:txBody>
      </p:sp>
      <p:sp>
        <p:nvSpPr>
          <p:cNvPr id="19458" name="Line 4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545013" y="318293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5702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3449638" y="31892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3506788" y="324643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9"/>
          <p:cNvSpPr>
            <a:spLocks/>
          </p:cNvSpPr>
          <p:nvPr/>
        </p:nvSpPr>
        <p:spPr bwMode="auto">
          <a:xfrm>
            <a:off x="4349750" y="32146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19722" name="Rectangle 13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19724" name="Line 15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5" name="Line 16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1700213" y="180181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744663" y="177641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30363" y="2270125"/>
            <a:ext cx="228600" cy="182563"/>
            <a:chOff x="1319" y="1186"/>
            <a:chExt cx="144" cy="115"/>
          </a:xfrm>
        </p:grpSpPr>
        <p:sp>
          <p:nvSpPr>
            <p:cNvPr id="19720" name="Rectangle 20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1" name="Rectangle 21"/>
            <p:cNvSpPr>
              <a:spLocks noChangeArrowheads="1"/>
            </p:cNvSpPr>
            <p:nvPr/>
          </p:nvSpPr>
          <p:spPr bwMode="auto">
            <a:xfrm>
              <a:off x="1339" y="118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9470" name="Freeform 22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  <a:solidFill>
            <a:srgbClr val="FFFF00"/>
          </a:solidFill>
        </p:grpSpPr>
        <p:sp>
          <p:nvSpPr>
            <p:cNvPr id="19715" name="Rectangle 27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Rectangle 28"/>
            <p:cNvSpPr>
              <a:spLocks noChangeArrowheads="1"/>
            </p:cNvSpPr>
            <p:nvPr/>
          </p:nvSpPr>
          <p:spPr bwMode="auto">
            <a:xfrm>
              <a:off x="2361" y="97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9717" name="Rectangle 29"/>
            <p:cNvSpPr>
              <a:spLocks noChangeArrowheads="1"/>
            </p:cNvSpPr>
            <p:nvPr/>
          </p:nvSpPr>
          <p:spPr bwMode="auto">
            <a:xfrm>
              <a:off x="2409" y="105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9718" name="Rectangle 30"/>
            <p:cNvSpPr>
              <a:spLocks noChangeArrowheads="1"/>
            </p:cNvSpPr>
            <p:nvPr/>
          </p:nvSpPr>
          <p:spPr bwMode="auto">
            <a:xfrm>
              <a:off x="2201" y="101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9719" name="Rectangle 31"/>
            <p:cNvSpPr>
              <a:spLocks noChangeArrowheads="1"/>
            </p:cNvSpPr>
            <p:nvPr/>
          </p:nvSpPr>
          <p:spPr bwMode="auto">
            <a:xfrm>
              <a:off x="2449" y="118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9475" name="Line 32"/>
          <p:cNvSpPr>
            <a:spLocks noChangeShapeType="1"/>
          </p:cNvSpPr>
          <p:nvPr/>
        </p:nvSpPr>
        <p:spPr bwMode="auto">
          <a:xfrm flipV="1">
            <a:off x="4614863" y="2644775"/>
            <a:ext cx="1587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33"/>
          <p:cNvSpPr>
            <a:spLocks noChangeShapeType="1"/>
          </p:cNvSpPr>
          <p:nvPr/>
        </p:nvSpPr>
        <p:spPr bwMode="auto">
          <a:xfrm flipH="1" flipV="1">
            <a:off x="4564063" y="25876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34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35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Freeform 36"/>
          <p:cNvSpPr>
            <a:spLocks/>
          </p:cNvSpPr>
          <p:nvPr/>
        </p:nvSpPr>
        <p:spPr bwMode="auto">
          <a:xfrm>
            <a:off x="4589463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37"/>
          <p:cNvSpPr>
            <a:spLocks noChangeArrowheads="1"/>
          </p:cNvSpPr>
          <p:nvPr/>
        </p:nvSpPr>
        <p:spPr bwMode="auto">
          <a:xfrm>
            <a:off x="3886200" y="26066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9481" name="Rectangle 38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Rectangle 39"/>
          <p:cNvSpPr>
            <a:spLocks noChangeArrowheads="1"/>
          </p:cNvSpPr>
          <p:nvPr/>
        </p:nvSpPr>
        <p:spPr bwMode="auto">
          <a:xfrm>
            <a:off x="4887913" y="30305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9483" name="Rectangle 40"/>
          <p:cNvSpPr>
            <a:spLocks noChangeArrowheads="1"/>
          </p:cNvSpPr>
          <p:nvPr/>
        </p:nvSpPr>
        <p:spPr bwMode="auto">
          <a:xfrm>
            <a:off x="5046663" y="31956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9484" name="Rectangle 41"/>
          <p:cNvSpPr>
            <a:spLocks noChangeArrowheads="1"/>
          </p:cNvSpPr>
          <p:nvPr/>
        </p:nvSpPr>
        <p:spPr bwMode="auto">
          <a:xfrm>
            <a:off x="4545013" y="299591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9485" name="Rectangle 42"/>
          <p:cNvSpPr>
            <a:spLocks noChangeArrowheads="1"/>
          </p:cNvSpPr>
          <p:nvPr/>
        </p:nvSpPr>
        <p:spPr bwMode="auto">
          <a:xfrm>
            <a:off x="5572125" y="299591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9486" name="Rectangle 43"/>
          <p:cNvSpPr>
            <a:spLocks noChangeArrowheads="1"/>
          </p:cNvSpPr>
          <p:nvPr/>
        </p:nvSpPr>
        <p:spPr bwMode="auto">
          <a:xfrm>
            <a:off x="4545013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9487" name="Rectangle 44"/>
          <p:cNvSpPr>
            <a:spLocks noChangeArrowheads="1"/>
          </p:cNvSpPr>
          <p:nvPr/>
        </p:nvSpPr>
        <p:spPr bwMode="auto">
          <a:xfrm>
            <a:off x="5572125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9488" name="Freeform 45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Freeform 46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Rectangle 47"/>
          <p:cNvSpPr>
            <a:spLocks noChangeArrowheads="1"/>
          </p:cNvSpPr>
          <p:nvPr/>
        </p:nvSpPr>
        <p:spPr bwMode="auto">
          <a:xfrm>
            <a:off x="4811713" y="482917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9491" name="Rectangle 48"/>
          <p:cNvSpPr>
            <a:spLocks noChangeArrowheads="1"/>
          </p:cNvSpPr>
          <p:nvPr/>
        </p:nvSpPr>
        <p:spPr bwMode="auto">
          <a:xfrm>
            <a:off x="4489450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9492" name="Rectangle 49"/>
          <p:cNvSpPr>
            <a:spLocks noChangeArrowheads="1"/>
          </p:cNvSpPr>
          <p:nvPr/>
        </p:nvSpPr>
        <p:spPr bwMode="auto">
          <a:xfrm>
            <a:off x="5457825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9493" name="Freeform 5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Line 5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Rectangle 53"/>
          <p:cNvSpPr>
            <a:spLocks noChangeArrowheads="1"/>
          </p:cNvSpPr>
          <p:nvPr/>
        </p:nvSpPr>
        <p:spPr bwMode="auto">
          <a:xfrm>
            <a:off x="4457700" y="31829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9496" name="Rectangle 54"/>
          <p:cNvSpPr>
            <a:spLocks noChangeArrowheads="1"/>
          </p:cNvSpPr>
          <p:nvPr/>
        </p:nvSpPr>
        <p:spPr bwMode="auto">
          <a:xfrm>
            <a:off x="5972175" y="31575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9497" name="Rectangle 55"/>
          <p:cNvSpPr>
            <a:spLocks noChangeArrowheads="1"/>
          </p:cNvSpPr>
          <p:nvPr/>
        </p:nvSpPr>
        <p:spPr bwMode="auto">
          <a:xfrm>
            <a:off x="5972175" y="33289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3886200" y="4918075"/>
            <a:ext cx="508000" cy="106363"/>
            <a:chOff x="2740" y="2854"/>
            <a:chExt cx="320" cy="67"/>
          </a:xfrm>
        </p:grpSpPr>
        <p:sp>
          <p:nvSpPr>
            <p:cNvPr id="19712" name="Freeform 59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3" name="Line 60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4" name="Rectangle 61"/>
            <p:cNvSpPr>
              <a:spLocks noChangeArrowheads="1"/>
            </p:cNvSpPr>
            <p:nvPr/>
          </p:nvSpPr>
          <p:spPr bwMode="auto">
            <a:xfrm>
              <a:off x="2740" y="285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19710" name="Rectangle 63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Rectangle 64"/>
            <p:cNvSpPr>
              <a:spLocks noChangeArrowheads="1"/>
            </p:cNvSpPr>
            <p:nvPr/>
          </p:nvSpPr>
          <p:spPr bwMode="auto">
            <a:xfrm>
              <a:off x="1914" y="2375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9500" name="Line 65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Freeform 67"/>
          <p:cNvSpPr>
            <a:spLocks/>
          </p:cNvSpPr>
          <p:nvPr/>
        </p:nvSpPr>
        <p:spPr bwMode="auto">
          <a:xfrm>
            <a:off x="5268913" y="40195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Freeform 68"/>
          <p:cNvSpPr>
            <a:spLocks/>
          </p:cNvSpPr>
          <p:nvPr/>
        </p:nvSpPr>
        <p:spPr bwMode="auto">
          <a:xfrm>
            <a:off x="5275263" y="40259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5686425" y="4032250"/>
            <a:ext cx="404813" cy="106363"/>
            <a:chOff x="3874" y="2296"/>
            <a:chExt cx="255" cy="67"/>
          </a:xfrm>
        </p:grpSpPr>
        <p:sp>
          <p:nvSpPr>
            <p:cNvPr id="19707" name="Rectangle 70"/>
            <p:cNvSpPr>
              <a:spLocks noChangeArrowheads="1"/>
            </p:cNvSpPr>
            <p:nvPr/>
          </p:nvSpPr>
          <p:spPr bwMode="auto">
            <a:xfrm>
              <a:off x="3986" y="229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9708" name="Freeform 71"/>
            <p:cNvSpPr>
              <a:spLocks/>
            </p:cNvSpPr>
            <p:nvPr/>
          </p:nvSpPr>
          <p:spPr bwMode="auto">
            <a:xfrm>
              <a:off x="3874" y="230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9" name="Line 72"/>
            <p:cNvSpPr>
              <a:spLocks noChangeShapeType="1"/>
            </p:cNvSpPr>
            <p:nvPr/>
          </p:nvSpPr>
          <p:spPr bwMode="auto">
            <a:xfrm>
              <a:off x="3894" y="232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5368925" y="4044950"/>
            <a:ext cx="271463" cy="92075"/>
            <a:chOff x="3674" y="2304"/>
            <a:chExt cx="171" cy="58"/>
          </a:xfrm>
        </p:grpSpPr>
        <p:sp>
          <p:nvSpPr>
            <p:cNvPr id="19705" name="Rectangle 74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9706" name="Rectangle 75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9505" name="Rectangle 76"/>
          <p:cNvSpPr>
            <a:spLocks noChangeArrowheads="1"/>
          </p:cNvSpPr>
          <p:nvPr/>
        </p:nvSpPr>
        <p:spPr bwMode="auto">
          <a:xfrm>
            <a:off x="35702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9506" name="Line 77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Line 78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Freeform 79"/>
          <p:cNvSpPr>
            <a:spLocks/>
          </p:cNvSpPr>
          <p:nvPr/>
        </p:nvSpPr>
        <p:spPr bwMode="auto">
          <a:xfrm>
            <a:off x="5330825" y="3956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Freeform 80"/>
          <p:cNvSpPr>
            <a:spLocks/>
          </p:cNvSpPr>
          <p:nvPr/>
        </p:nvSpPr>
        <p:spPr bwMode="auto">
          <a:xfrm>
            <a:off x="5470525" y="4633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Line 81"/>
          <p:cNvSpPr>
            <a:spLocks noChangeShapeType="1"/>
          </p:cNvSpPr>
          <p:nvPr/>
        </p:nvSpPr>
        <p:spPr bwMode="auto">
          <a:xfrm flipV="1">
            <a:off x="5502275" y="41402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Freeform 82"/>
          <p:cNvSpPr>
            <a:spLocks/>
          </p:cNvSpPr>
          <p:nvPr/>
        </p:nvSpPr>
        <p:spPr bwMode="auto">
          <a:xfrm>
            <a:off x="5584825" y="39497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Line 83"/>
          <p:cNvSpPr>
            <a:spLocks noChangeShapeType="1"/>
          </p:cNvSpPr>
          <p:nvPr/>
        </p:nvSpPr>
        <p:spPr bwMode="auto">
          <a:xfrm flipV="1">
            <a:off x="5616575" y="34559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3" name="Freeform 85"/>
          <p:cNvSpPr>
            <a:spLocks/>
          </p:cNvSpPr>
          <p:nvPr/>
        </p:nvSpPr>
        <p:spPr bwMode="auto">
          <a:xfrm>
            <a:off x="4564063" y="46275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Line 86"/>
          <p:cNvSpPr>
            <a:spLocks noChangeShapeType="1"/>
          </p:cNvSpPr>
          <p:nvPr/>
        </p:nvSpPr>
        <p:spPr bwMode="auto">
          <a:xfrm>
            <a:off x="4589463" y="3443288"/>
            <a:ext cx="1587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5994403" y="4841875"/>
            <a:ext cx="1414463" cy="619125"/>
            <a:chOff x="4068" y="2806"/>
            <a:chExt cx="891" cy="390"/>
          </a:xfrm>
          <a:solidFill>
            <a:srgbClr val="FFFF00"/>
          </a:solidFill>
        </p:grpSpPr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  <a:grpFill/>
          </p:grpSpPr>
          <p:grpSp>
            <p:nvGrpSpPr>
              <p:cNvPr id="12" name="Group 89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  <a:grpFill/>
            </p:grpSpPr>
            <p:grpSp>
              <p:nvGrpSpPr>
                <p:cNvPr id="13" name="Group 90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  <a:grpFill/>
              </p:grpSpPr>
              <p:sp>
                <p:nvSpPr>
                  <p:cNvPr id="19702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grp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0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106" y="2978"/>
                    <a:ext cx="485" cy="9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970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82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9698" name="Rectangle 94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7" cy="6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dirty="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 dirty="0"/>
                </a:p>
              </p:txBody>
            </p:sp>
            <p:grpSp>
              <p:nvGrpSpPr>
                <p:cNvPr id="14" name="Group 95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1" cy="68"/>
                  <a:chOff x="4549" y="2850"/>
                  <a:chExt cx="121" cy="68"/>
                </a:xfrm>
                <a:grpFill/>
              </p:grpSpPr>
              <p:sp>
                <p:nvSpPr>
                  <p:cNvPr id="1970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557" y="2850"/>
                    <a:ext cx="113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970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grp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96" name="Rectangle 98"/>
              <p:cNvSpPr>
                <a:spLocks noChangeArrowheads="1"/>
              </p:cNvSpPr>
              <p:nvPr/>
            </p:nvSpPr>
            <p:spPr bwMode="auto">
              <a:xfrm>
                <a:off x="4090" y="3102"/>
                <a:ext cx="97" cy="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4677" y="2806"/>
              <a:ext cx="282" cy="87"/>
              <a:chOff x="4677" y="2806"/>
              <a:chExt cx="282" cy="87"/>
            </a:xfrm>
            <a:grpFill/>
          </p:grpSpPr>
          <p:sp>
            <p:nvSpPr>
              <p:cNvPr id="19692" name="Freeform 100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3" name="Line 101"/>
              <p:cNvSpPr>
                <a:spLocks noChangeShapeType="1"/>
              </p:cNvSpPr>
              <p:nvPr/>
            </p:nvSpPr>
            <p:spPr bwMode="auto">
              <a:xfrm>
                <a:off x="4686" y="2870"/>
                <a:ext cx="88" cy="1"/>
              </a:xfrm>
              <a:prstGeom prst="lin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4" name="Rectangle 102"/>
              <p:cNvSpPr>
                <a:spLocks noChangeArrowheads="1"/>
              </p:cNvSpPr>
              <p:nvPr/>
            </p:nvSpPr>
            <p:spPr bwMode="auto">
              <a:xfrm>
                <a:off x="4778" y="2806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 smtClean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</p:grpSp>
      </p:grp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4729163" y="6116638"/>
            <a:ext cx="917575" cy="130175"/>
            <a:chOff x="3271" y="3609"/>
            <a:chExt cx="578" cy="82"/>
          </a:xfrm>
        </p:grpSpPr>
        <p:sp>
          <p:nvSpPr>
            <p:cNvPr id="19684" name="Freeform 104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5" name="Freeform 105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6" name="Rectangle 106"/>
            <p:cNvSpPr>
              <a:spLocks noChangeArrowheads="1"/>
            </p:cNvSpPr>
            <p:nvPr/>
          </p:nvSpPr>
          <p:spPr bwMode="auto">
            <a:xfrm>
              <a:off x="3650" y="3624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9687" name="Freeform 107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8" name="Line 108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" name="Rectangle 109"/>
            <p:cNvSpPr>
              <a:spLocks noChangeArrowheads="1"/>
            </p:cNvSpPr>
            <p:nvPr/>
          </p:nvSpPr>
          <p:spPr bwMode="auto">
            <a:xfrm>
              <a:off x="3331" y="3612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9517" name="Line 110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Line 111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Line 112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0" name="Freeform 113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1" name="Line 114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Line 115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3" name="Line 116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4" name="Line 117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5" name="Freeform 118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6" name="Line 119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7" name="Line 120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8" name="Line 121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Freeform 122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2822575" y="4879991"/>
            <a:ext cx="560388" cy="138113"/>
            <a:chOff x="2070" y="2830"/>
            <a:chExt cx="353" cy="87"/>
          </a:xfrm>
        </p:grpSpPr>
        <p:sp>
          <p:nvSpPr>
            <p:cNvPr id="19680" name="Line 124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1" name="Line 125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2" name="Freeform 126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3" name="Rectangle 127"/>
            <p:cNvSpPr>
              <a:spLocks noChangeArrowheads="1"/>
            </p:cNvSpPr>
            <p:nvPr/>
          </p:nvSpPr>
          <p:spPr bwMode="auto">
            <a:xfrm>
              <a:off x="2237" y="283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2822577" y="4994292"/>
            <a:ext cx="676276" cy="138113"/>
            <a:chOff x="2070" y="2902"/>
            <a:chExt cx="426" cy="87"/>
          </a:xfrm>
        </p:grpSpPr>
        <p:sp>
          <p:nvSpPr>
            <p:cNvPr id="19676" name="Line 129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" name="Line 130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" name="Freeform 131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" name="Rectangle 132"/>
            <p:cNvSpPr>
              <a:spLocks noChangeArrowheads="1"/>
            </p:cNvSpPr>
            <p:nvPr/>
          </p:nvSpPr>
          <p:spPr bwMode="auto">
            <a:xfrm>
              <a:off x="2237" y="2902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2822575" y="5140342"/>
            <a:ext cx="642938" cy="138113"/>
            <a:chOff x="2070" y="2994"/>
            <a:chExt cx="405" cy="87"/>
          </a:xfrm>
        </p:grpSpPr>
        <p:sp>
          <p:nvSpPr>
            <p:cNvPr id="19672" name="Line 134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3" name="Line 135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" name="Freeform 136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" name="Rectangle 137"/>
            <p:cNvSpPr>
              <a:spLocks noChangeArrowheads="1"/>
            </p:cNvSpPr>
            <p:nvPr/>
          </p:nvSpPr>
          <p:spPr bwMode="auto">
            <a:xfrm>
              <a:off x="2237" y="299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38"/>
          <p:cNvGrpSpPr>
            <a:grpSpLocks/>
          </p:cNvGrpSpPr>
          <p:nvPr/>
        </p:nvGrpSpPr>
        <p:grpSpPr bwMode="auto">
          <a:xfrm>
            <a:off x="2822577" y="5280043"/>
            <a:ext cx="884239" cy="138113"/>
            <a:chOff x="2070" y="3082"/>
            <a:chExt cx="557" cy="87"/>
          </a:xfrm>
        </p:grpSpPr>
        <p:sp>
          <p:nvSpPr>
            <p:cNvPr id="19668" name="Line 139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" name="Line 140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0" name="Freeform 141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" name="Rectangle 142"/>
            <p:cNvSpPr>
              <a:spLocks noChangeArrowheads="1"/>
            </p:cNvSpPr>
            <p:nvPr/>
          </p:nvSpPr>
          <p:spPr bwMode="auto">
            <a:xfrm>
              <a:off x="2237" y="308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MWR. MOE</a:t>
              </a:r>
              <a:endParaRPr lang="en-US" dirty="0"/>
            </a:p>
          </p:txBody>
        </p:sp>
      </p:grpSp>
      <p:sp>
        <p:nvSpPr>
          <p:cNvPr id="19534" name="Line 143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5" name="Line 144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Freeform 145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7" name="Line 146"/>
          <p:cNvSpPr>
            <a:spLocks noChangeShapeType="1"/>
          </p:cNvSpPr>
          <p:nvPr/>
        </p:nvSpPr>
        <p:spPr bwMode="auto">
          <a:xfrm flipV="1">
            <a:off x="55022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8" name="Line 147"/>
          <p:cNvSpPr>
            <a:spLocks noChangeShapeType="1"/>
          </p:cNvSpPr>
          <p:nvPr/>
        </p:nvSpPr>
        <p:spPr bwMode="auto">
          <a:xfrm flipH="1" flipV="1">
            <a:off x="54451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9" name="Line 148"/>
          <p:cNvSpPr>
            <a:spLocks noChangeShapeType="1"/>
          </p:cNvSpPr>
          <p:nvPr/>
        </p:nvSpPr>
        <p:spPr bwMode="auto">
          <a:xfrm flipH="1">
            <a:off x="4362450" y="25876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0" name="Freeform 149"/>
          <p:cNvSpPr>
            <a:spLocks/>
          </p:cNvSpPr>
          <p:nvPr/>
        </p:nvSpPr>
        <p:spPr bwMode="auto">
          <a:xfrm>
            <a:off x="54768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1" name="Rectangle 150"/>
          <p:cNvSpPr>
            <a:spLocks noChangeArrowheads="1"/>
          </p:cNvSpPr>
          <p:nvPr/>
        </p:nvSpPr>
        <p:spPr bwMode="auto">
          <a:xfrm>
            <a:off x="4800600" y="26066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9542" name="Freeform 151"/>
          <p:cNvSpPr>
            <a:spLocks/>
          </p:cNvSpPr>
          <p:nvPr/>
        </p:nvSpPr>
        <p:spPr bwMode="auto">
          <a:xfrm>
            <a:off x="5387975" y="275907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3" name="Freeform 152"/>
          <p:cNvSpPr>
            <a:spLocks/>
          </p:cNvSpPr>
          <p:nvPr/>
        </p:nvSpPr>
        <p:spPr bwMode="auto">
          <a:xfrm>
            <a:off x="5394325" y="276542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53"/>
          <p:cNvGrpSpPr>
            <a:grpSpLocks/>
          </p:cNvGrpSpPr>
          <p:nvPr/>
        </p:nvGrpSpPr>
        <p:grpSpPr bwMode="auto">
          <a:xfrm>
            <a:off x="5832475" y="2776538"/>
            <a:ext cx="481013" cy="106362"/>
            <a:chOff x="3966" y="1505"/>
            <a:chExt cx="303" cy="67"/>
          </a:xfrm>
        </p:grpSpPr>
        <p:sp>
          <p:nvSpPr>
            <p:cNvPr id="19665" name="Rectangle 154"/>
            <p:cNvSpPr>
              <a:spLocks noChangeArrowheads="1"/>
            </p:cNvSpPr>
            <p:nvPr/>
          </p:nvSpPr>
          <p:spPr bwMode="auto">
            <a:xfrm>
              <a:off x="4054" y="1505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19666" name="Freeform 155"/>
            <p:cNvSpPr>
              <a:spLocks/>
            </p:cNvSpPr>
            <p:nvPr/>
          </p:nvSpPr>
          <p:spPr bwMode="auto">
            <a:xfrm>
              <a:off x="3966" y="1514"/>
              <a:ext cx="40" cy="31"/>
            </a:xfrm>
            <a:custGeom>
              <a:avLst/>
              <a:gdLst>
                <a:gd name="T0" fmla="*/ 0 w 40"/>
                <a:gd name="T1" fmla="*/ 19 h 31"/>
                <a:gd name="T2" fmla="*/ 40 w 40"/>
                <a:gd name="T3" fmla="*/ 0 h 31"/>
                <a:gd name="T4" fmla="*/ 20 w 40"/>
                <a:gd name="T5" fmla="*/ 15 h 31"/>
                <a:gd name="T6" fmla="*/ 40 w 40"/>
                <a:gd name="T7" fmla="*/ 31 h 31"/>
                <a:gd name="T8" fmla="*/ 0 w 40"/>
                <a:gd name="T9" fmla="*/ 1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1"/>
                <a:gd name="T17" fmla="*/ 40 w 4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1">
                  <a:moveTo>
                    <a:pt x="0" y="19"/>
                  </a:moveTo>
                  <a:lnTo>
                    <a:pt x="40" y="0"/>
                  </a:lnTo>
                  <a:lnTo>
                    <a:pt x="20" y="15"/>
                  </a:lnTo>
                  <a:lnTo>
                    <a:pt x="40" y="3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" name="Line 156"/>
            <p:cNvSpPr>
              <a:spLocks noChangeShapeType="1"/>
            </p:cNvSpPr>
            <p:nvPr/>
          </p:nvSpPr>
          <p:spPr bwMode="auto">
            <a:xfrm>
              <a:off x="3986" y="1529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45" name="Freeform 157"/>
          <p:cNvSpPr>
            <a:spLocks/>
          </p:cNvSpPr>
          <p:nvPr/>
        </p:nvSpPr>
        <p:spPr bwMode="auto">
          <a:xfrm>
            <a:off x="5616575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6" name="Line 158"/>
          <p:cNvSpPr>
            <a:spLocks noChangeShapeType="1"/>
          </p:cNvSpPr>
          <p:nvPr/>
        </p:nvSpPr>
        <p:spPr bwMode="auto">
          <a:xfrm>
            <a:off x="5648325" y="2871788"/>
            <a:ext cx="1588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7" name="Line 159"/>
          <p:cNvSpPr>
            <a:spLocks noChangeShapeType="1"/>
          </p:cNvSpPr>
          <p:nvPr/>
        </p:nvSpPr>
        <p:spPr bwMode="auto">
          <a:xfrm flipV="1">
            <a:off x="57308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8" name="Line 160"/>
          <p:cNvSpPr>
            <a:spLocks noChangeShapeType="1"/>
          </p:cNvSpPr>
          <p:nvPr/>
        </p:nvSpPr>
        <p:spPr bwMode="auto">
          <a:xfrm flipH="1" flipV="1">
            <a:off x="56737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9" name="Line 161"/>
          <p:cNvSpPr>
            <a:spLocks noChangeShapeType="1"/>
          </p:cNvSpPr>
          <p:nvPr/>
        </p:nvSpPr>
        <p:spPr bwMode="auto">
          <a:xfrm flipH="1">
            <a:off x="4589463" y="2587625"/>
            <a:ext cx="1084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0" name="Freeform 162"/>
          <p:cNvSpPr>
            <a:spLocks/>
          </p:cNvSpPr>
          <p:nvPr/>
        </p:nvSpPr>
        <p:spPr bwMode="auto">
          <a:xfrm>
            <a:off x="57054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Rectangle 163"/>
          <p:cNvSpPr>
            <a:spLocks noChangeArrowheads="1"/>
          </p:cNvSpPr>
          <p:nvPr/>
        </p:nvSpPr>
        <p:spPr bwMode="auto">
          <a:xfrm>
            <a:off x="57991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9552" name="Rectangle 164"/>
          <p:cNvSpPr>
            <a:spLocks noChangeArrowheads="1"/>
          </p:cNvSpPr>
          <p:nvPr/>
        </p:nvSpPr>
        <p:spPr bwMode="auto">
          <a:xfrm>
            <a:off x="54832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9553" name="Rectangle 165"/>
          <p:cNvSpPr>
            <a:spLocks noChangeArrowheads="1"/>
          </p:cNvSpPr>
          <p:nvPr/>
        </p:nvSpPr>
        <p:spPr bwMode="auto">
          <a:xfrm>
            <a:off x="57118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grpSp>
        <p:nvGrpSpPr>
          <p:cNvPr id="22" name="Group 166"/>
          <p:cNvGrpSpPr>
            <a:grpSpLocks/>
          </p:cNvGrpSpPr>
          <p:nvPr/>
        </p:nvGrpSpPr>
        <p:grpSpPr bwMode="auto">
          <a:xfrm>
            <a:off x="2797177" y="4595828"/>
            <a:ext cx="708026" cy="138113"/>
            <a:chOff x="2054" y="2651"/>
            <a:chExt cx="446" cy="87"/>
          </a:xfrm>
        </p:grpSpPr>
        <p:sp>
          <p:nvSpPr>
            <p:cNvPr id="19661" name="Line 167"/>
            <p:cNvSpPr>
              <a:spLocks noChangeShapeType="1"/>
            </p:cNvSpPr>
            <p:nvPr/>
          </p:nvSpPr>
          <p:spPr bwMode="auto">
            <a:xfrm>
              <a:off x="2054" y="2679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" name="Line 168"/>
            <p:cNvSpPr>
              <a:spLocks noChangeShapeType="1"/>
            </p:cNvSpPr>
            <p:nvPr/>
          </p:nvSpPr>
          <p:spPr bwMode="auto">
            <a:xfrm>
              <a:off x="2090" y="2715"/>
              <a:ext cx="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" name="Freeform 169"/>
            <p:cNvSpPr>
              <a:spLocks/>
            </p:cNvSpPr>
            <p:nvPr/>
          </p:nvSpPr>
          <p:spPr bwMode="auto">
            <a:xfrm>
              <a:off x="2149" y="26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4" name="Rectangle 170"/>
            <p:cNvSpPr>
              <a:spLocks noChangeArrowheads="1"/>
            </p:cNvSpPr>
            <p:nvPr/>
          </p:nvSpPr>
          <p:spPr bwMode="auto">
            <a:xfrm>
              <a:off x="2221" y="2651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sp>
        <p:nvSpPr>
          <p:cNvPr id="19555" name="Freeform 171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6" name="Line 172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7" name="Line 173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8" name="Line 174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9" name="Line 175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0" name="Line 176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1" name="Freeform 177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2" name="Rectangle 178"/>
          <p:cNvSpPr>
            <a:spLocks noChangeArrowheads="1"/>
          </p:cNvSpPr>
          <p:nvPr/>
        </p:nvSpPr>
        <p:spPr bwMode="auto">
          <a:xfrm>
            <a:off x="4768999" y="347211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1000">
              <a:latin typeface="Helvetica"/>
              <a:cs typeface="Helvetica"/>
            </a:endParaRPr>
          </a:p>
        </p:txBody>
      </p:sp>
      <p:sp>
        <p:nvSpPr>
          <p:cNvPr id="19563" name="Freeform 179"/>
          <p:cNvSpPr>
            <a:spLocks/>
          </p:cNvSpPr>
          <p:nvPr/>
        </p:nvSpPr>
        <p:spPr bwMode="auto">
          <a:xfrm>
            <a:off x="4678363" y="35306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4" name="Line 180"/>
          <p:cNvSpPr>
            <a:spLocks noChangeShapeType="1"/>
          </p:cNvSpPr>
          <p:nvPr/>
        </p:nvSpPr>
        <p:spPr bwMode="auto">
          <a:xfrm flipH="1">
            <a:off x="4602163" y="3556000"/>
            <a:ext cx="1143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5" name="Rectangle 181"/>
          <p:cNvSpPr>
            <a:spLocks noChangeArrowheads="1"/>
          </p:cNvSpPr>
          <p:nvPr/>
        </p:nvSpPr>
        <p:spPr bwMode="auto">
          <a:xfrm>
            <a:off x="838200" y="1439863"/>
            <a:ext cx="29210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PCSEL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66" name="Freeform 182"/>
          <p:cNvSpPr>
            <a:spLocks/>
          </p:cNvSpPr>
          <p:nvPr/>
        </p:nvSpPr>
        <p:spPr bwMode="auto">
          <a:xfrm>
            <a:off x="1212850" y="1447800"/>
            <a:ext cx="74613" cy="55563"/>
          </a:xfrm>
          <a:custGeom>
            <a:avLst/>
            <a:gdLst>
              <a:gd name="T0" fmla="*/ 2147483647 w 47"/>
              <a:gd name="T1" fmla="*/ 2147483647 h 35"/>
              <a:gd name="T2" fmla="*/ 0 w 47"/>
              <a:gd name="T3" fmla="*/ 2147483647 h 35"/>
              <a:gd name="T4" fmla="*/ 2147483647 w 47"/>
              <a:gd name="T5" fmla="*/ 2147483647 h 35"/>
              <a:gd name="T6" fmla="*/ 0 w 47"/>
              <a:gd name="T7" fmla="*/ 0 h 35"/>
              <a:gd name="T8" fmla="*/ 2147483647 w 47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5"/>
              <a:gd name="T17" fmla="*/ 47 w 4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5">
                <a:moveTo>
                  <a:pt x="47" y="19"/>
                </a:moveTo>
                <a:lnTo>
                  <a:pt x="0" y="35"/>
                </a:lnTo>
                <a:lnTo>
                  <a:pt x="19" y="19"/>
                </a:lnTo>
                <a:lnTo>
                  <a:pt x="0" y="0"/>
                </a:lnTo>
                <a:lnTo>
                  <a:pt x="47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7" name="Line 183"/>
          <p:cNvSpPr>
            <a:spLocks noChangeShapeType="1"/>
          </p:cNvSpPr>
          <p:nvPr/>
        </p:nvSpPr>
        <p:spPr bwMode="auto">
          <a:xfrm flipH="1">
            <a:off x="1143000" y="1477963"/>
            <a:ext cx="1000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8" name="Freeform 184"/>
          <p:cNvSpPr>
            <a:spLocks/>
          </p:cNvSpPr>
          <p:nvPr/>
        </p:nvSpPr>
        <p:spPr bwMode="auto">
          <a:xfrm>
            <a:off x="1249363" y="1412875"/>
            <a:ext cx="969962" cy="112713"/>
          </a:xfrm>
          <a:custGeom>
            <a:avLst/>
            <a:gdLst>
              <a:gd name="T0" fmla="*/ 0 w 611"/>
              <a:gd name="T1" fmla="*/ 0 h 71"/>
              <a:gd name="T2" fmla="*/ 2147483647 w 611"/>
              <a:gd name="T3" fmla="*/ 0 h 71"/>
              <a:gd name="T4" fmla="*/ 2147483647 w 611"/>
              <a:gd name="T5" fmla="*/ 2147483647 h 71"/>
              <a:gd name="T6" fmla="*/ 2147483647 w 611"/>
              <a:gd name="T7" fmla="*/ 2147483647 h 71"/>
              <a:gd name="T8" fmla="*/ 0 w 611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1"/>
              <a:gd name="T17" fmla="*/ 611 w 6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1">
                <a:moveTo>
                  <a:pt x="0" y="0"/>
                </a:moveTo>
                <a:lnTo>
                  <a:pt x="611" y="0"/>
                </a:lnTo>
                <a:lnTo>
                  <a:pt x="575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9" name="Rectangle 185"/>
          <p:cNvSpPr>
            <a:spLocks noChangeArrowheads="1"/>
          </p:cNvSpPr>
          <p:nvPr/>
        </p:nvSpPr>
        <p:spPr bwMode="auto">
          <a:xfrm>
            <a:off x="2111375" y="1414562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0" name="Rectangle 186"/>
          <p:cNvSpPr>
            <a:spLocks noChangeArrowheads="1"/>
          </p:cNvSpPr>
          <p:nvPr/>
        </p:nvSpPr>
        <p:spPr bwMode="auto">
          <a:xfrm>
            <a:off x="192246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1" name="Rectangle 187"/>
          <p:cNvSpPr>
            <a:spLocks noChangeArrowheads="1"/>
          </p:cNvSpPr>
          <p:nvPr/>
        </p:nvSpPr>
        <p:spPr bwMode="auto">
          <a:xfrm>
            <a:off x="17129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2" name="Rectangle 188"/>
          <p:cNvSpPr>
            <a:spLocks noChangeArrowheads="1"/>
          </p:cNvSpPr>
          <p:nvPr/>
        </p:nvSpPr>
        <p:spPr bwMode="auto">
          <a:xfrm>
            <a:off x="15097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3" name="Rectangle 189"/>
          <p:cNvSpPr>
            <a:spLocks noChangeArrowheads="1"/>
          </p:cNvSpPr>
          <p:nvPr/>
        </p:nvSpPr>
        <p:spPr bwMode="auto">
          <a:xfrm>
            <a:off x="1312863" y="1414562"/>
            <a:ext cx="5129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4" name="Freeform 190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5" name="Line 191"/>
          <p:cNvSpPr>
            <a:spLocks noChangeShapeType="1"/>
          </p:cNvSpPr>
          <p:nvPr/>
        </p:nvSpPr>
        <p:spPr bwMode="auto">
          <a:xfrm flipV="1">
            <a:off x="1738313" y="1250950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6" name="Rectangle 192"/>
          <p:cNvSpPr>
            <a:spLocks noChangeArrowheads="1"/>
          </p:cNvSpPr>
          <p:nvPr/>
        </p:nvSpPr>
        <p:spPr bwMode="auto">
          <a:xfrm>
            <a:off x="1670199" y="110356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28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9577" name="Line 193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8" name="Line 194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9" name="Line 195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0" name="Freeform 196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1" name="Freeform 197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2" name="Line 198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3" name="Line 199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4" name="Freeform 201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5" name="Line 202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6" name="Line 203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7" name="Line 204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8" name="Freeform 205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9" name="Rectangle 206"/>
          <p:cNvSpPr>
            <a:spLocks noChangeArrowheads="1"/>
          </p:cNvSpPr>
          <p:nvPr/>
        </p:nvSpPr>
        <p:spPr bwMode="auto">
          <a:xfrm>
            <a:off x="3062288" y="4456113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19590" name="Line 207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1" name="Line 208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09"/>
          <p:cNvGrpSpPr>
            <a:grpSpLocks/>
          </p:cNvGrpSpPr>
          <p:nvPr/>
        </p:nvGrpSpPr>
        <p:grpSpPr bwMode="auto">
          <a:xfrm>
            <a:off x="6143625" y="3322638"/>
            <a:ext cx="527050" cy="106362"/>
            <a:chOff x="4162" y="1849"/>
            <a:chExt cx="332" cy="67"/>
          </a:xfrm>
        </p:grpSpPr>
        <p:sp>
          <p:nvSpPr>
            <p:cNvPr id="19658" name="Freeform 210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9" name="Line 211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0" name="Rectangle 212"/>
            <p:cNvSpPr>
              <a:spLocks noChangeArrowheads="1"/>
            </p:cNvSpPr>
            <p:nvPr/>
          </p:nvSpPr>
          <p:spPr bwMode="auto">
            <a:xfrm>
              <a:off x="4329" y="184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sp>
        <p:nvSpPr>
          <p:cNvPr id="19593" name="Line 213"/>
          <p:cNvSpPr>
            <a:spLocks noChangeShapeType="1"/>
          </p:cNvSpPr>
          <p:nvPr/>
        </p:nvSpPr>
        <p:spPr bwMode="auto">
          <a:xfrm>
            <a:off x="2797175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4" name="Line 214"/>
          <p:cNvSpPr>
            <a:spLocks noChangeShapeType="1"/>
          </p:cNvSpPr>
          <p:nvPr/>
        </p:nvSpPr>
        <p:spPr bwMode="auto">
          <a:xfrm>
            <a:off x="2854325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5" name="Freeform 215"/>
          <p:cNvSpPr>
            <a:spLocks/>
          </p:cNvSpPr>
          <p:nvPr/>
        </p:nvSpPr>
        <p:spPr bwMode="auto">
          <a:xfrm>
            <a:off x="2947988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6" name="Rectangle 216"/>
          <p:cNvSpPr>
            <a:spLocks noChangeArrowheads="1"/>
          </p:cNvSpPr>
          <p:nvPr/>
        </p:nvSpPr>
        <p:spPr bwMode="auto">
          <a:xfrm>
            <a:off x="3062288" y="5475288"/>
            <a:ext cx="33976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WERF</a:t>
            </a:r>
            <a:endParaRPr lang="en-US"/>
          </a:p>
        </p:txBody>
      </p:sp>
      <p:grpSp>
        <p:nvGrpSpPr>
          <p:cNvPr id="24" name="Group 217"/>
          <p:cNvGrpSpPr>
            <a:grpSpLocks/>
          </p:cNvGrpSpPr>
          <p:nvPr/>
        </p:nvGrpSpPr>
        <p:grpSpPr bwMode="auto">
          <a:xfrm>
            <a:off x="2054235" y="1731963"/>
            <a:ext cx="123826" cy="152400"/>
            <a:chOff x="1586" y="847"/>
            <a:chExt cx="78" cy="96"/>
          </a:xfrm>
        </p:grpSpPr>
        <p:sp>
          <p:nvSpPr>
            <p:cNvPr id="19656" name="Line 218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7" name="Rectangle 219"/>
            <p:cNvSpPr>
              <a:spLocks noChangeArrowheads="1"/>
            </p:cNvSpPr>
            <p:nvPr/>
          </p:nvSpPr>
          <p:spPr bwMode="auto">
            <a:xfrm>
              <a:off x="1610" y="86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9598" name="Line 220"/>
          <p:cNvSpPr>
            <a:spLocks noChangeShapeType="1"/>
          </p:cNvSpPr>
          <p:nvPr/>
        </p:nvSpPr>
        <p:spPr bwMode="auto">
          <a:xfrm>
            <a:off x="5356225" y="3676650"/>
            <a:ext cx="0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9" name="Line 221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00" name="Text Box 222"/>
          <p:cNvSpPr txBox="1">
            <a:spLocks noChangeArrowheads="1"/>
          </p:cNvSpPr>
          <p:nvPr/>
        </p:nvSpPr>
        <p:spPr bwMode="auto">
          <a:xfrm>
            <a:off x="3468688" y="59451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9601" name="Rectangle 279"/>
          <p:cNvSpPr>
            <a:spLocks noChangeArrowheads="1"/>
          </p:cNvSpPr>
          <p:nvPr/>
        </p:nvSpPr>
        <p:spPr bwMode="auto">
          <a:xfrm>
            <a:off x="4419600" y="5807075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CC0000"/>
                </a:solidFill>
                <a:latin typeface="Helvetica"/>
              </a:rPr>
              <a:t>PC+4</a:t>
            </a:r>
          </a:p>
        </p:txBody>
      </p:sp>
      <p:sp>
        <p:nvSpPr>
          <p:cNvPr id="19602" name="Rectangle 280"/>
          <p:cNvSpPr>
            <a:spLocks noChangeArrowheads="1"/>
          </p:cNvSpPr>
          <p:nvPr/>
        </p:nvSpPr>
        <p:spPr bwMode="auto">
          <a:xfrm>
            <a:off x="5118100" y="1447800"/>
            <a:ext cx="333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19603" name="Rectangle 281"/>
          <p:cNvSpPr>
            <a:spLocks noChangeArrowheads="1"/>
          </p:cNvSpPr>
          <p:nvPr/>
        </p:nvSpPr>
        <p:spPr bwMode="auto">
          <a:xfrm>
            <a:off x="4343400" y="14478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JMP:</a:t>
            </a:r>
            <a:endParaRPr lang="en-US" sz="1400" dirty="0">
              <a:latin typeface="+mj-lt"/>
            </a:endParaRPr>
          </a:p>
        </p:txBody>
      </p:sp>
      <p:sp>
        <p:nvSpPr>
          <p:cNvPr id="19604" name="Rectangle 282"/>
          <p:cNvSpPr>
            <a:spLocks noChangeArrowheads="1"/>
          </p:cNvSpPr>
          <p:nvPr/>
        </p:nvSpPr>
        <p:spPr bwMode="auto">
          <a:xfrm>
            <a:off x="4876800" y="1447800"/>
            <a:ext cx="28625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</a:p>
        </p:txBody>
      </p:sp>
      <p:grpSp>
        <p:nvGrpSpPr>
          <p:cNvPr id="25" name="Group 283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26" name="Group 2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9649" name="Rectangle 2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7" name="Group 2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9651" name="Line 2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2" name="Line 2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3" name="Line 2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4" name="Line 2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5" name="Line 2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8" name="Group 2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9643" name="Rectangle 2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9" name="Group 2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45" name="Line 2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6" name="Line 2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7" name="Line 2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8" name="Line 2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" name="Group 2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9637" name="Rectangle 3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1" name="Group 3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39" name="Line 3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0" name="Line 3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1" name="Line 3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2" name="Line 3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9609" name="Text Box 3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9610" name="Text Box 3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56" name="Group 3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9620" name="Rectangle 3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1" name="Line 3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2" name="Line 3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3" name="Line 3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4" name="Line 3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5" name="Line 3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6" name="Line 3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7" name="Line 3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8" name="Line 3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9" name="Line 3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0" name="Line 3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1" name="Line 3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2" name="Line 3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3" name="Line 3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4" name="Line 3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5" name="Line 3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6" name="Line 3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9612" name="Text Box 3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57" name="Group 3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9614" name="Text Box 3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5" name="Text Box 3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6" name="Text Box 3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7" name="Text Box 3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8" name="Text Box 3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9" name="Text Box 3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271" name="Group 103"/>
          <p:cNvGrpSpPr>
            <a:grpSpLocks/>
          </p:cNvGrpSpPr>
          <p:nvPr/>
        </p:nvGrpSpPr>
        <p:grpSpPr bwMode="auto">
          <a:xfrm>
            <a:off x="6810320" y="4988737"/>
            <a:ext cx="128588" cy="107949"/>
            <a:chOff x="4040" y="2913"/>
            <a:chExt cx="81" cy="68"/>
          </a:xfrm>
        </p:grpSpPr>
        <p:sp>
          <p:nvSpPr>
            <p:cNvPr id="272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73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Line 108"/>
          <p:cNvSpPr>
            <a:spLocks noChangeShapeType="1"/>
          </p:cNvSpPr>
          <p:nvPr/>
        </p:nvSpPr>
        <p:spPr bwMode="auto">
          <a:xfrm>
            <a:off x="6969839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" name="Rectangle 109"/>
          <p:cNvSpPr>
            <a:spLocks noChangeArrowheads="1"/>
          </p:cNvSpPr>
          <p:nvPr/>
        </p:nvSpPr>
        <p:spPr bwMode="auto">
          <a:xfrm>
            <a:off x="7114301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76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77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sp>
        <p:nvSpPr>
          <p:cNvPr id="278" name="TextBox 277"/>
          <p:cNvSpPr txBox="1"/>
          <p:nvPr/>
        </p:nvSpPr>
        <p:spPr>
          <a:xfrm>
            <a:off x="3890624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634923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833757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387395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147646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8659023" y="858042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599327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6319890" y="858042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JMP Instruction</a:t>
            </a:r>
          </a:p>
        </p:txBody>
      </p:sp>
      <p:sp>
        <p:nvSpPr>
          <p:cNvPr id="19458" name="Line 4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545013" y="3182938"/>
            <a:ext cx="1238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WA</a:t>
            </a:r>
            <a:endParaRPr lang="en-US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570288" y="30480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>
              <a:latin typeface="Helvetica"/>
            </a:endParaRPr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3449638" y="31892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3506788" y="3246438"/>
            <a:ext cx="8810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9"/>
          <p:cNvSpPr>
            <a:spLocks/>
          </p:cNvSpPr>
          <p:nvPr/>
        </p:nvSpPr>
        <p:spPr bwMode="auto">
          <a:xfrm>
            <a:off x="4349750" y="32146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19722" name="Rectangle 13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19724" name="Line 15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5" name="Line 16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1700213" y="1801813"/>
            <a:ext cx="333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744663" y="1776413"/>
            <a:ext cx="968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30363" y="2270125"/>
            <a:ext cx="228600" cy="182563"/>
            <a:chOff x="1319" y="1186"/>
            <a:chExt cx="144" cy="115"/>
          </a:xfrm>
        </p:grpSpPr>
        <p:sp>
          <p:nvSpPr>
            <p:cNvPr id="19720" name="Rectangle 20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1" name="Rectangle 21"/>
            <p:cNvSpPr>
              <a:spLocks noChangeArrowheads="1"/>
            </p:cNvSpPr>
            <p:nvPr/>
          </p:nvSpPr>
          <p:spPr bwMode="auto">
            <a:xfrm>
              <a:off x="1339" y="118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19470" name="Freeform 22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  <a:solidFill>
            <a:srgbClr val="FFFF00"/>
          </a:solidFill>
        </p:grpSpPr>
        <p:sp>
          <p:nvSpPr>
            <p:cNvPr id="19715" name="Rectangle 27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Rectangle 28"/>
            <p:cNvSpPr>
              <a:spLocks noChangeArrowheads="1"/>
            </p:cNvSpPr>
            <p:nvPr/>
          </p:nvSpPr>
          <p:spPr bwMode="auto">
            <a:xfrm>
              <a:off x="2361" y="97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19717" name="Rectangle 29"/>
            <p:cNvSpPr>
              <a:spLocks noChangeArrowheads="1"/>
            </p:cNvSpPr>
            <p:nvPr/>
          </p:nvSpPr>
          <p:spPr bwMode="auto">
            <a:xfrm>
              <a:off x="2409" y="105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19718" name="Rectangle 30"/>
            <p:cNvSpPr>
              <a:spLocks noChangeArrowheads="1"/>
            </p:cNvSpPr>
            <p:nvPr/>
          </p:nvSpPr>
          <p:spPr bwMode="auto">
            <a:xfrm>
              <a:off x="2201" y="101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19719" name="Rectangle 31"/>
            <p:cNvSpPr>
              <a:spLocks noChangeArrowheads="1"/>
            </p:cNvSpPr>
            <p:nvPr/>
          </p:nvSpPr>
          <p:spPr bwMode="auto">
            <a:xfrm>
              <a:off x="2449" y="118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19475" name="Line 32"/>
          <p:cNvSpPr>
            <a:spLocks noChangeShapeType="1"/>
          </p:cNvSpPr>
          <p:nvPr/>
        </p:nvSpPr>
        <p:spPr bwMode="auto">
          <a:xfrm flipV="1">
            <a:off x="4614863" y="2644775"/>
            <a:ext cx="1587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33"/>
          <p:cNvSpPr>
            <a:spLocks noChangeShapeType="1"/>
          </p:cNvSpPr>
          <p:nvPr/>
        </p:nvSpPr>
        <p:spPr bwMode="auto">
          <a:xfrm flipH="1" flipV="1">
            <a:off x="4564063" y="25876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34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35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Freeform 36"/>
          <p:cNvSpPr>
            <a:spLocks/>
          </p:cNvSpPr>
          <p:nvPr/>
        </p:nvSpPr>
        <p:spPr bwMode="auto">
          <a:xfrm>
            <a:off x="4589463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37"/>
          <p:cNvSpPr>
            <a:spLocks noChangeArrowheads="1"/>
          </p:cNvSpPr>
          <p:nvPr/>
        </p:nvSpPr>
        <p:spPr bwMode="auto">
          <a:xfrm>
            <a:off x="3886200" y="26066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19481" name="Rectangle 38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Rectangle 39"/>
          <p:cNvSpPr>
            <a:spLocks noChangeArrowheads="1"/>
          </p:cNvSpPr>
          <p:nvPr/>
        </p:nvSpPr>
        <p:spPr bwMode="auto">
          <a:xfrm>
            <a:off x="4887913" y="30305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19483" name="Rectangle 40"/>
          <p:cNvSpPr>
            <a:spLocks noChangeArrowheads="1"/>
          </p:cNvSpPr>
          <p:nvPr/>
        </p:nvSpPr>
        <p:spPr bwMode="auto">
          <a:xfrm>
            <a:off x="5046663" y="31956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19484" name="Rectangle 41"/>
          <p:cNvSpPr>
            <a:spLocks noChangeArrowheads="1"/>
          </p:cNvSpPr>
          <p:nvPr/>
        </p:nvSpPr>
        <p:spPr bwMode="auto">
          <a:xfrm>
            <a:off x="4545013" y="299591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19485" name="Rectangle 42"/>
          <p:cNvSpPr>
            <a:spLocks noChangeArrowheads="1"/>
          </p:cNvSpPr>
          <p:nvPr/>
        </p:nvSpPr>
        <p:spPr bwMode="auto">
          <a:xfrm>
            <a:off x="5572125" y="299591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19486" name="Rectangle 43"/>
          <p:cNvSpPr>
            <a:spLocks noChangeArrowheads="1"/>
          </p:cNvSpPr>
          <p:nvPr/>
        </p:nvSpPr>
        <p:spPr bwMode="auto">
          <a:xfrm>
            <a:off x="4545013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19487" name="Rectangle 44"/>
          <p:cNvSpPr>
            <a:spLocks noChangeArrowheads="1"/>
          </p:cNvSpPr>
          <p:nvPr/>
        </p:nvSpPr>
        <p:spPr bwMode="auto">
          <a:xfrm>
            <a:off x="5572125" y="33289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19488" name="Freeform 45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Freeform 46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Rectangle 47"/>
          <p:cNvSpPr>
            <a:spLocks noChangeArrowheads="1"/>
          </p:cNvSpPr>
          <p:nvPr/>
        </p:nvSpPr>
        <p:spPr bwMode="auto">
          <a:xfrm>
            <a:off x="4811713" y="4829175"/>
            <a:ext cx="312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19491" name="Rectangle 48"/>
          <p:cNvSpPr>
            <a:spLocks noChangeArrowheads="1"/>
          </p:cNvSpPr>
          <p:nvPr/>
        </p:nvSpPr>
        <p:spPr bwMode="auto">
          <a:xfrm>
            <a:off x="4489450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19492" name="Rectangle 49"/>
          <p:cNvSpPr>
            <a:spLocks noChangeArrowheads="1"/>
          </p:cNvSpPr>
          <p:nvPr/>
        </p:nvSpPr>
        <p:spPr bwMode="auto">
          <a:xfrm>
            <a:off x="5457825" y="47466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19493" name="Freeform 5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Line 5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Rectangle 53"/>
          <p:cNvSpPr>
            <a:spLocks noChangeArrowheads="1"/>
          </p:cNvSpPr>
          <p:nvPr/>
        </p:nvSpPr>
        <p:spPr bwMode="auto">
          <a:xfrm>
            <a:off x="4457700" y="31829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19496" name="Rectangle 54"/>
          <p:cNvSpPr>
            <a:spLocks noChangeArrowheads="1"/>
          </p:cNvSpPr>
          <p:nvPr/>
        </p:nvSpPr>
        <p:spPr bwMode="auto">
          <a:xfrm>
            <a:off x="5972175" y="31575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19497" name="Rectangle 55"/>
          <p:cNvSpPr>
            <a:spLocks noChangeArrowheads="1"/>
          </p:cNvSpPr>
          <p:nvPr/>
        </p:nvSpPr>
        <p:spPr bwMode="auto">
          <a:xfrm>
            <a:off x="5972175" y="33289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3886200" y="4918075"/>
            <a:ext cx="508000" cy="106363"/>
            <a:chOff x="2740" y="2854"/>
            <a:chExt cx="320" cy="67"/>
          </a:xfrm>
        </p:grpSpPr>
        <p:sp>
          <p:nvSpPr>
            <p:cNvPr id="19712" name="Freeform 59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3" name="Line 60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4" name="Rectangle 61"/>
            <p:cNvSpPr>
              <a:spLocks noChangeArrowheads="1"/>
            </p:cNvSpPr>
            <p:nvPr/>
          </p:nvSpPr>
          <p:spPr bwMode="auto">
            <a:xfrm>
              <a:off x="2740" y="285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19710" name="Rectangle 63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Rectangle 64"/>
            <p:cNvSpPr>
              <a:spLocks noChangeArrowheads="1"/>
            </p:cNvSpPr>
            <p:nvPr/>
          </p:nvSpPr>
          <p:spPr bwMode="auto">
            <a:xfrm>
              <a:off x="1914" y="2375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19500" name="Line 65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Freeform 67"/>
          <p:cNvSpPr>
            <a:spLocks/>
          </p:cNvSpPr>
          <p:nvPr/>
        </p:nvSpPr>
        <p:spPr bwMode="auto">
          <a:xfrm>
            <a:off x="5268913" y="40195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Freeform 68"/>
          <p:cNvSpPr>
            <a:spLocks/>
          </p:cNvSpPr>
          <p:nvPr/>
        </p:nvSpPr>
        <p:spPr bwMode="auto">
          <a:xfrm>
            <a:off x="5275263" y="40259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5686425" y="4032250"/>
            <a:ext cx="404813" cy="106363"/>
            <a:chOff x="3874" y="2296"/>
            <a:chExt cx="255" cy="67"/>
          </a:xfrm>
        </p:grpSpPr>
        <p:sp>
          <p:nvSpPr>
            <p:cNvPr id="19707" name="Rectangle 70"/>
            <p:cNvSpPr>
              <a:spLocks noChangeArrowheads="1"/>
            </p:cNvSpPr>
            <p:nvPr/>
          </p:nvSpPr>
          <p:spPr bwMode="auto">
            <a:xfrm>
              <a:off x="3986" y="2296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19708" name="Freeform 71"/>
            <p:cNvSpPr>
              <a:spLocks/>
            </p:cNvSpPr>
            <p:nvPr/>
          </p:nvSpPr>
          <p:spPr bwMode="auto">
            <a:xfrm>
              <a:off x="3874" y="230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9" name="Line 72"/>
            <p:cNvSpPr>
              <a:spLocks noChangeShapeType="1"/>
            </p:cNvSpPr>
            <p:nvPr/>
          </p:nvSpPr>
          <p:spPr bwMode="auto">
            <a:xfrm>
              <a:off x="3894" y="232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5368925" y="4044950"/>
            <a:ext cx="271463" cy="92075"/>
            <a:chOff x="3674" y="2304"/>
            <a:chExt cx="171" cy="58"/>
          </a:xfrm>
        </p:grpSpPr>
        <p:sp>
          <p:nvSpPr>
            <p:cNvPr id="19705" name="Rectangle 74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19706" name="Rectangle 75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19505" name="Rectangle 76"/>
          <p:cNvSpPr>
            <a:spLocks noChangeArrowheads="1"/>
          </p:cNvSpPr>
          <p:nvPr/>
        </p:nvSpPr>
        <p:spPr bwMode="auto">
          <a:xfrm>
            <a:off x="3570288" y="3505200"/>
            <a:ext cx="85299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19506" name="Line 77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Line 78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Freeform 79"/>
          <p:cNvSpPr>
            <a:spLocks/>
          </p:cNvSpPr>
          <p:nvPr/>
        </p:nvSpPr>
        <p:spPr bwMode="auto">
          <a:xfrm>
            <a:off x="5330825" y="3956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Freeform 80"/>
          <p:cNvSpPr>
            <a:spLocks/>
          </p:cNvSpPr>
          <p:nvPr/>
        </p:nvSpPr>
        <p:spPr bwMode="auto">
          <a:xfrm>
            <a:off x="5470525" y="4633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Line 81"/>
          <p:cNvSpPr>
            <a:spLocks noChangeShapeType="1"/>
          </p:cNvSpPr>
          <p:nvPr/>
        </p:nvSpPr>
        <p:spPr bwMode="auto">
          <a:xfrm flipV="1">
            <a:off x="5502275" y="414020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Freeform 82"/>
          <p:cNvSpPr>
            <a:spLocks/>
          </p:cNvSpPr>
          <p:nvPr/>
        </p:nvSpPr>
        <p:spPr bwMode="auto">
          <a:xfrm>
            <a:off x="5584825" y="39497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Line 83"/>
          <p:cNvSpPr>
            <a:spLocks noChangeShapeType="1"/>
          </p:cNvSpPr>
          <p:nvPr/>
        </p:nvSpPr>
        <p:spPr bwMode="auto">
          <a:xfrm flipV="1">
            <a:off x="5616575" y="345598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3" name="Freeform 85"/>
          <p:cNvSpPr>
            <a:spLocks/>
          </p:cNvSpPr>
          <p:nvPr/>
        </p:nvSpPr>
        <p:spPr bwMode="auto">
          <a:xfrm>
            <a:off x="4564063" y="46275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Line 86"/>
          <p:cNvSpPr>
            <a:spLocks noChangeShapeType="1"/>
          </p:cNvSpPr>
          <p:nvPr/>
        </p:nvSpPr>
        <p:spPr bwMode="auto">
          <a:xfrm>
            <a:off x="4589463" y="3443288"/>
            <a:ext cx="1587" cy="1216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5994403" y="4841875"/>
            <a:ext cx="1414463" cy="619125"/>
            <a:chOff x="4068" y="2806"/>
            <a:chExt cx="891" cy="390"/>
          </a:xfrm>
          <a:solidFill>
            <a:srgbClr val="FFFF00"/>
          </a:solidFill>
        </p:grpSpPr>
        <p:grpSp>
          <p:nvGrpSpPr>
            <p:cNvPr id="11" name="Group 88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  <a:grpFill/>
          </p:grpSpPr>
          <p:grpSp>
            <p:nvGrpSpPr>
              <p:cNvPr id="12" name="Group 89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  <a:grpFill/>
            </p:grpSpPr>
            <p:grpSp>
              <p:nvGrpSpPr>
                <p:cNvPr id="13" name="Group 90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  <a:grpFill/>
              </p:grpSpPr>
              <p:sp>
                <p:nvSpPr>
                  <p:cNvPr id="19702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grp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0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106" y="2978"/>
                    <a:ext cx="485" cy="9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1000">
                        <a:solidFill>
                          <a:srgbClr val="000000"/>
                        </a:solidFill>
                        <a:latin typeface="Helvetica"/>
                      </a:rPr>
                      <a:t>Data Memory</a:t>
                    </a:r>
                    <a:endParaRPr lang="en-US" sz="1000"/>
                  </a:p>
                </p:txBody>
              </p:sp>
              <p:sp>
                <p:nvSpPr>
                  <p:cNvPr id="1970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82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RD</a:t>
                    </a:r>
                    <a:endParaRPr lang="en-US"/>
                  </a:p>
                </p:txBody>
              </p:sp>
            </p:grpSp>
            <p:sp>
              <p:nvSpPr>
                <p:cNvPr id="19698" name="Rectangle 94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7" cy="6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dirty="0">
                      <a:solidFill>
                        <a:srgbClr val="000000"/>
                      </a:solidFill>
                      <a:latin typeface="Helvetica"/>
                    </a:rPr>
                    <a:t>WD</a:t>
                  </a:r>
                  <a:endParaRPr lang="en-US" dirty="0"/>
                </a:p>
              </p:txBody>
            </p:sp>
            <p:grpSp>
              <p:nvGrpSpPr>
                <p:cNvPr id="14" name="Group 95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1" cy="68"/>
                  <a:chOff x="4549" y="2850"/>
                  <a:chExt cx="121" cy="68"/>
                </a:xfrm>
                <a:grpFill/>
              </p:grpSpPr>
              <p:sp>
                <p:nvSpPr>
                  <p:cNvPr id="1970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557" y="2850"/>
                    <a:ext cx="113" cy="6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/>
                      </a:rPr>
                      <a:t>R/W</a:t>
                    </a:r>
                    <a:endParaRPr lang="en-US"/>
                  </a:p>
                </p:txBody>
              </p:sp>
              <p:sp>
                <p:nvSpPr>
                  <p:cNvPr id="1970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grp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96" name="Rectangle 98"/>
              <p:cNvSpPr>
                <a:spLocks noChangeArrowheads="1"/>
              </p:cNvSpPr>
              <p:nvPr/>
            </p:nvSpPr>
            <p:spPr bwMode="auto">
              <a:xfrm>
                <a:off x="4090" y="3102"/>
                <a:ext cx="97" cy="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/>
                  </a:rPr>
                  <a:t>Adr</a:t>
                </a:r>
                <a:endParaRPr lang="en-US"/>
              </a:p>
            </p:txBody>
          </p:sp>
        </p:grp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4677" y="2806"/>
              <a:ext cx="282" cy="87"/>
              <a:chOff x="4677" y="2806"/>
              <a:chExt cx="282" cy="87"/>
            </a:xfrm>
            <a:grpFill/>
          </p:grpSpPr>
          <p:sp>
            <p:nvSpPr>
              <p:cNvPr id="19692" name="Freeform 100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3" name="Line 101"/>
              <p:cNvSpPr>
                <a:spLocks noChangeShapeType="1"/>
              </p:cNvSpPr>
              <p:nvPr/>
            </p:nvSpPr>
            <p:spPr bwMode="auto">
              <a:xfrm>
                <a:off x="4686" y="2870"/>
                <a:ext cx="88" cy="1"/>
              </a:xfrm>
              <a:prstGeom prst="lin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4" name="Rectangle 102"/>
              <p:cNvSpPr>
                <a:spLocks noChangeArrowheads="1"/>
              </p:cNvSpPr>
              <p:nvPr/>
            </p:nvSpPr>
            <p:spPr bwMode="auto">
              <a:xfrm>
                <a:off x="4778" y="2806"/>
                <a:ext cx="1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dirty="0" smtClean="0">
                    <a:solidFill>
                      <a:srgbClr val="000000"/>
                    </a:solidFill>
                    <a:latin typeface="Helvetica"/>
                  </a:rPr>
                  <a:t>MWR</a:t>
                </a:r>
                <a:endParaRPr lang="en-US" dirty="0"/>
              </a:p>
            </p:txBody>
          </p:sp>
        </p:grpSp>
      </p:grp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4729163" y="6116638"/>
            <a:ext cx="917575" cy="130175"/>
            <a:chOff x="3271" y="3609"/>
            <a:chExt cx="578" cy="82"/>
          </a:xfrm>
        </p:grpSpPr>
        <p:sp>
          <p:nvSpPr>
            <p:cNvPr id="19684" name="Freeform 104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5" name="Freeform 105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6" name="Rectangle 106"/>
            <p:cNvSpPr>
              <a:spLocks noChangeArrowheads="1"/>
            </p:cNvSpPr>
            <p:nvPr/>
          </p:nvSpPr>
          <p:spPr bwMode="auto">
            <a:xfrm>
              <a:off x="3650" y="3624"/>
              <a:ext cx="19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WDSEL</a:t>
              </a:r>
              <a:endParaRPr lang="en-US"/>
            </a:p>
          </p:txBody>
        </p:sp>
        <p:sp>
          <p:nvSpPr>
            <p:cNvPr id="19687" name="Freeform 107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8" name="Line 108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" name="Rectangle 109"/>
            <p:cNvSpPr>
              <a:spLocks noChangeArrowheads="1"/>
            </p:cNvSpPr>
            <p:nvPr/>
          </p:nvSpPr>
          <p:spPr bwMode="auto">
            <a:xfrm>
              <a:off x="3331" y="3612"/>
              <a:ext cx="18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0    1    2</a:t>
              </a:r>
              <a:endParaRPr lang="en-US"/>
            </a:p>
          </p:txBody>
        </p:sp>
      </p:grpSp>
      <p:sp>
        <p:nvSpPr>
          <p:cNvPr id="19517" name="Line 110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Line 111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Line 112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0" name="Freeform 113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1" name="Line 114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Line 115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3" name="Line 116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4" name="Line 117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5" name="Freeform 118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6" name="Line 119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7" name="Line 120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8" name="Line 121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9" name="Freeform 122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23"/>
          <p:cNvGrpSpPr>
            <a:grpSpLocks/>
          </p:cNvGrpSpPr>
          <p:nvPr/>
        </p:nvGrpSpPr>
        <p:grpSpPr bwMode="auto">
          <a:xfrm>
            <a:off x="2822575" y="4879991"/>
            <a:ext cx="560388" cy="138113"/>
            <a:chOff x="2070" y="2830"/>
            <a:chExt cx="353" cy="87"/>
          </a:xfrm>
        </p:grpSpPr>
        <p:sp>
          <p:nvSpPr>
            <p:cNvPr id="19680" name="Line 124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1" name="Line 125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2" name="Freeform 126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3" name="Rectangle 127"/>
            <p:cNvSpPr>
              <a:spLocks noChangeArrowheads="1"/>
            </p:cNvSpPr>
            <p:nvPr/>
          </p:nvSpPr>
          <p:spPr bwMode="auto">
            <a:xfrm>
              <a:off x="2237" y="2830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2822577" y="4994292"/>
            <a:ext cx="676276" cy="138113"/>
            <a:chOff x="2070" y="2902"/>
            <a:chExt cx="426" cy="87"/>
          </a:xfrm>
        </p:grpSpPr>
        <p:sp>
          <p:nvSpPr>
            <p:cNvPr id="19676" name="Line 129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" name="Line 130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" name="Freeform 131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" name="Rectangle 132"/>
            <p:cNvSpPr>
              <a:spLocks noChangeArrowheads="1"/>
            </p:cNvSpPr>
            <p:nvPr/>
          </p:nvSpPr>
          <p:spPr bwMode="auto">
            <a:xfrm>
              <a:off x="2237" y="2902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2822575" y="5140342"/>
            <a:ext cx="642938" cy="138113"/>
            <a:chOff x="2070" y="2994"/>
            <a:chExt cx="405" cy="87"/>
          </a:xfrm>
        </p:grpSpPr>
        <p:sp>
          <p:nvSpPr>
            <p:cNvPr id="19672" name="Line 134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3" name="Line 135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" name="Freeform 136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" name="Rectangle 137"/>
            <p:cNvSpPr>
              <a:spLocks noChangeArrowheads="1"/>
            </p:cNvSpPr>
            <p:nvPr/>
          </p:nvSpPr>
          <p:spPr bwMode="auto">
            <a:xfrm>
              <a:off x="2237" y="2994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0" name="Group 138"/>
          <p:cNvGrpSpPr>
            <a:grpSpLocks/>
          </p:cNvGrpSpPr>
          <p:nvPr/>
        </p:nvGrpSpPr>
        <p:grpSpPr bwMode="auto">
          <a:xfrm>
            <a:off x="2822577" y="5280043"/>
            <a:ext cx="884239" cy="138113"/>
            <a:chOff x="2070" y="3082"/>
            <a:chExt cx="557" cy="87"/>
          </a:xfrm>
        </p:grpSpPr>
        <p:sp>
          <p:nvSpPr>
            <p:cNvPr id="19668" name="Line 139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" name="Line 140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0" name="Freeform 141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" name="Rectangle 142"/>
            <p:cNvSpPr>
              <a:spLocks noChangeArrowheads="1"/>
            </p:cNvSpPr>
            <p:nvPr/>
          </p:nvSpPr>
          <p:spPr bwMode="auto">
            <a:xfrm>
              <a:off x="2237" y="308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MWR. MOE</a:t>
              </a:r>
              <a:endParaRPr lang="en-US" dirty="0"/>
            </a:p>
          </p:txBody>
        </p:sp>
      </p:grpSp>
      <p:sp>
        <p:nvSpPr>
          <p:cNvPr id="19534" name="Line 143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5" name="Line 144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6" name="Freeform 145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7" name="Line 146"/>
          <p:cNvSpPr>
            <a:spLocks noChangeShapeType="1"/>
          </p:cNvSpPr>
          <p:nvPr/>
        </p:nvSpPr>
        <p:spPr bwMode="auto">
          <a:xfrm flipV="1">
            <a:off x="55022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8" name="Line 147"/>
          <p:cNvSpPr>
            <a:spLocks noChangeShapeType="1"/>
          </p:cNvSpPr>
          <p:nvPr/>
        </p:nvSpPr>
        <p:spPr bwMode="auto">
          <a:xfrm flipH="1" flipV="1">
            <a:off x="54451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39" name="Line 148"/>
          <p:cNvSpPr>
            <a:spLocks noChangeShapeType="1"/>
          </p:cNvSpPr>
          <p:nvPr/>
        </p:nvSpPr>
        <p:spPr bwMode="auto">
          <a:xfrm flipH="1">
            <a:off x="4362450" y="25876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0" name="Freeform 149"/>
          <p:cNvSpPr>
            <a:spLocks/>
          </p:cNvSpPr>
          <p:nvPr/>
        </p:nvSpPr>
        <p:spPr bwMode="auto">
          <a:xfrm>
            <a:off x="54768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1" name="Rectangle 150"/>
          <p:cNvSpPr>
            <a:spLocks noChangeArrowheads="1"/>
          </p:cNvSpPr>
          <p:nvPr/>
        </p:nvSpPr>
        <p:spPr bwMode="auto">
          <a:xfrm>
            <a:off x="4800600" y="26066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19542" name="Freeform 151"/>
          <p:cNvSpPr>
            <a:spLocks/>
          </p:cNvSpPr>
          <p:nvPr/>
        </p:nvSpPr>
        <p:spPr bwMode="auto">
          <a:xfrm>
            <a:off x="5387975" y="275907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3" name="Freeform 152"/>
          <p:cNvSpPr>
            <a:spLocks/>
          </p:cNvSpPr>
          <p:nvPr/>
        </p:nvSpPr>
        <p:spPr bwMode="auto">
          <a:xfrm>
            <a:off x="5394325" y="2765425"/>
            <a:ext cx="457200" cy="112713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53"/>
          <p:cNvGrpSpPr>
            <a:grpSpLocks/>
          </p:cNvGrpSpPr>
          <p:nvPr/>
        </p:nvGrpSpPr>
        <p:grpSpPr bwMode="auto">
          <a:xfrm>
            <a:off x="5832475" y="2776538"/>
            <a:ext cx="481013" cy="106362"/>
            <a:chOff x="3966" y="1505"/>
            <a:chExt cx="303" cy="67"/>
          </a:xfrm>
        </p:grpSpPr>
        <p:sp>
          <p:nvSpPr>
            <p:cNvPr id="19665" name="Rectangle 154"/>
            <p:cNvSpPr>
              <a:spLocks noChangeArrowheads="1"/>
            </p:cNvSpPr>
            <p:nvPr/>
          </p:nvSpPr>
          <p:spPr bwMode="auto">
            <a:xfrm>
              <a:off x="4054" y="1505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19666" name="Freeform 155"/>
            <p:cNvSpPr>
              <a:spLocks/>
            </p:cNvSpPr>
            <p:nvPr/>
          </p:nvSpPr>
          <p:spPr bwMode="auto">
            <a:xfrm>
              <a:off x="3966" y="1514"/>
              <a:ext cx="40" cy="31"/>
            </a:xfrm>
            <a:custGeom>
              <a:avLst/>
              <a:gdLst>
                <a:gd name="T0" fmla="*/ 0 w 40"/>
                <a:gd name="T1" fmla="*/ 19 h 31"/>
                <a:gd name="T2" fmla="*/ 40 w 40"/>
                <a:gd name="T3" fmla="*/ 0 h 31"/>
                <a:gd name="T4" fmla="*/ 20 w 40"/>
                <a:gd name="T5" fmla="*/ 15 h 31"/>
                <a:gd name="T6" fmla="*/ 40 w 40"/>
                <a:gd name="T7" fmla="*/ 31 h 31"/>
                <a:gd name="T8" fmla="*/ 0 w 40"/>
                <a:gd name="T9" fmla="*/ 19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1"/>
                <a:gd name="T17" fmla="*/ 40 w 4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1">
                  <a:moveTo>
                    <a:pt x="0" y="19"/>
                  </a:moveTo>
                  <a:lnTo>
                    <a:pt x="40" y="0"/>
                  </a:lnTo>
                  <a:lnTo>
                    <a:pt x="20" y="15"/>
                  </a:lnTo>
                  <a:lnTo>
                    <a:pt x="40" y="3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" name="Line 156"/>
            <p:cNvSpPr>
              <a:spLocks noChangeShapeType="1"/>
            </p:cNvSpPr>
            <p:nvPr/>
          </p:nvSpPr>
          <p:spPr bwMode="auto">
            <a:xfrm>
              <a:off x="3986" y="1529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45" name="Freeform 157"/>
          <p:cNvSpPr>
            <a:spLocks/>
          </p:cNvSpPr>
          <p:nvPr/>
        </p:nvSpPr>
        <p:spPr bwMode="auto">
          <a:xfrm>
            <a:off x="5616575" y="29162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6" name="Line 158"/>
          <p:cNvSpPr>
            <a:spLocks noChangeShapeType="1"/>
          </p:cNvSpPr>
          <p:nvPr/>
        </p:nvSpPr>
        <p:spPr bwMode="auto">
          <a:xfrm>
            <a:off x="5648325" y="2871788"/>
            <a:ext cx="1588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7" name="Line 159"/>
          <p:cNvSpPr>
            <a:spLocks noChangeShapeType="1"/>
          </p:cNvSpPr>
          <p:nvPr/>
        </p:nvSpPr>
        <p:spPr bwMode="auto">
          <a:xfrm flipV="1">
            <a:off x="5730875" y="2644775"/>
            <a:ext cx="1588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8" name="Line 160"/>
          <p:cNvSpPr>
            <a:spLocks noChangeShapeType="1"/>
          </p:cNvSpPr>
          <p:nvPr/>
        </p:nvSpPr>
        <p:spPr bwMode="auto">
          <a:xfrm flipH="1" flipV="1">
            <a:off x="5673725" y="25876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49" name="Line 161"/>
          <p:cNvSpPr>
            <a:spLocks noChangeShapeType="1"/>
          </p:cNvSpPr>
          <p:nvPr/>
        </p:nvSpPr>
        <p:spPr bwMode="auto">
          <a:xfrm flipH="1">
            <a:off x="4589463" y="2587625"/>
            <a:ext cx="1084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0" name="Freeform 162"/>
          <p:cNvSpPr>
            <a:spLocks/>
          </p:cNvSpPr>
          <p:nvPr/>
        </p:nvSpPr>
        <p:spPr bwMode="auto">
          <a:xfrm>
            <a:off x="5705475" y="26892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1" name="Rectangle 163"/>
          <p:cNvSpPr>
            <a:spLocks noChangeArrowheads="1"/>
          </p:cNvSpPr>
          <p:nvPr/>
        </p:nvSpPr>
        <p:spPr bwMode="auto">
          <a:xfrm>
            <a:off x="57991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19552" name="Rectangle 164"/>
          <p:cNvSpPr>
            <a:spLocks noChangeArrowheads="1"/>
          </p:cNvSpPr>
          <p:nvPr/>
        </p:nvSpPr>
        <p:spPr bwMode="auto">
          <a:xfrm>
            <a:off x="54832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19553" name="Rectangle 165"/>
          <p:cNvSpPr>
            <a:spLocks noChangeArrowheads="1"/>
          </p:cNvSpPr>
          <p:nvPr/>
        </p:nvSpPr>
        <p:spPr bwMode="auto">
          <a:xfrm>
            <a:off x="5711825" y="27511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grpSp>
        <p:nvGrpSpPr>
          <p:cNvPr id="22" name="Group 166"/>
          <p:cNvGrpSpPr>
            <a:grpSpLocks/>
          </p:cNvGrpSpPr>
          <p:nvPr/>
        </p:nvGrpSpPr>
        <p:grpSpPr bwMode="auto">
          <a:xfrm>
            <a:off x="2797177" y="4595828"/>
            <a:ext cx="708026" cy="138113"/>
            <a:chOff x="2054" y="2651"/>
            <a:chExt cx="446" cy="87"/>
          </a:xfrm>
        </p:grpSpPr>
        <p:sp>
          <p:nvSpPr>
            <p:cNvPr id="19661" name="Line 167"/>
            <p:cNvSpPr>
              <a:spLocks noChangeShapeType="1"/>
            </p:cNvSpPr>
            <p:nvPr/>
          </p:nvSpPr>
          <p:spPr bwMode="auto">
            <a:xfrm>
              <a:off x="2054" y="2679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" name="Line 168"/>
            <p:cNvSpPr>
              <a:spLocks noChangeShapeType="1"/>
            </p:cNvSpPr>
            <p:nvPr/>
          </p:nvSpPr>
          <p:spPr bwMode="auto">
            <a:xfrm>
              <a:off x="2090" y="2715"/>
              <a:ext cx="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" name="Freeform 169"/>
            <p:cNvSpPr>
              <a:spLocks/>
            </p:cNvSpPr>
            <p:nvPr/>
          </p:nvSpPr>
          <p:spPr bwMode="auto">
            <a:xfrm>
              <a:off x="2149" y="26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4" name="Rectangle 170"/>
            <p:cNvSpPr>
              <a:spLocks noChangeArrowheads="1"/>
            </p:cNvSpPr>
            <p:nvPr/>
          </p:nvSpPr>
          <p:spPr bwMode="auto">
            <a:xfrm>
              <a:off x="2221" y="2651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sp>
        <p:nvSpPr>
          <p:cNvPr id="19555" name="Freeform 171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6" name="Line 172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7" name="Line 173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8" name="Line 174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59" name="Line 175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0" name="Line 176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1" name="Freeform 177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2" name="Rectangle 178"/>
          <p:cNvSpPr>
            <a:spLocks noChangeArrowheads="1"/>
          </p:cNvSpPr>
          <p:nvPr/>
        </p:nvSpPr>
        <p:spPr bwMode="auto">
          <a:xfrm>
            <a:off x="4768999" y="347211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1000">
              <a:latin typeface="Helvetica"/>
              <a:cs typeface="Helvetica"/>
            </a:endParaRPr>
          </a:p>
        </p:txBody>
      </p:sp>
      <p:sp>
        <p:nvSpPr>
          <p:cNvPr id="19563" name="Freeform 179"/>
          <p:cNvSpPr>
            <a:spLocks/>
          </p:cNvSpPr>
          <p:nvPr/>
        </p:nvSpPr>
        <p:spPr bwMode="auto">
          <a:xfrm>
            <a:off x="4678363" y="35306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4" name="Line 180"/>
          <p:cNvSpPr>
            <a:spLocks noChangeShapeType="1"/>
          </p:cNvSpPr>
          <p:nvPr/>
        </p:nvSpPr>
        <p:spPr bwMode="auto">
          <a:xfrm flipH="1">
            <a:off x="4602163" y="3556000"/>
            <a:ext cx="1143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5" name="Rectangle 181"/>
          <p:cNvSpPr>
            <a:spLocks noChangeArrowheads="1"/>
          </p:cNvSpPr>
          <p:nvPr/>
        </p:nvSpPr>
        <p:spPr bwMode="auto">
          <a:xfrm>
            <a:off x="838200" y="1439863"/>
            <a:ext cx="29210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PCSEL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66" name="Freeform 182"/>
          <p:cNvSpPr>
            <a:spLocks/>
          </p:cNvSpPr>
          <p:nvPr/>
        </p:nvSpPr>
        <p:spPr bwMode="auto">
          <a:xfrm>
            <a:off x="1212850" y="1447800"/>
            <a:ext cx="74613" cy="55563"/>
          </a:xfrm>
          <a:custGeom>
            <a:avLst/>
            <a:gdLst>
              <a:gd name="T0" fmla="*/ 2147483647 w 47"/>
              <a:gd name="T1" fmla="*/ 2147483647 h 35"/>
              <a:gd name="T2" fmla="*/ 0 w 47"/>
              <a:gd name="T3" fmla="*/ 2147483647 h 35"/>
              <a:gd name="T4" fmla="*/ 2147483647 w 47"/>
              <a:gd name="T5" fmla="*/ 2147483647 h 35"/>
              <a:gd name="T6" fmla="*/ 0 w 47"/>
              <a:gd name="T7" fmla="*/ 0 h 35"/>
              <a:gd name="T8" fmla="*/ 2147483647 w 47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5"/>
              <a:gd name="T17" fmla="*/ 47 w 4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5">
                <a:moveTo>
                  <a:pt x="47" y="19"/>
                </a:moveTo>
                <a:lnTo>
                  <a:pt x="0" y="35"/>
                </a:lnTo>
                <a:lnTo>
                  <a:pt x="19" y="19"/>
                </a:lnTo>
                <a:lnTo>
                  <a:pt x="0" y="0"/>
                </a:lnTo>
                <a:lnTo>
                  <a:pt x="47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7" name="Line 183"/>
          <p:cNvSpPr>
            <a:spLocks noChangeShapeType="1"/>
          </p:cNvSpPr>
          <p:nvPr/>
        </p:nvSpPr>
        <p:spPr bwMode="auto">
          <a:xfrm flipH="1">
            <a:off x="1143000" y="1477963"/>
            <a:ext cx="1000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8" name="Freeform 184"/>
          <p:cNvSpPr>
            <a:spLocks/>
          </p:cNvSpPr>
          <p:nvPr/>
        </p:nvSpPr>
        <p:spPr bwMode="auto">
          <a:xfrm>
            <a:off x="1249363" y="1412875"/>
            <a:ext cx="969962" cy="112713"/>
          </a:xfrm>
          <a:custGeom>
            <a:avLst/>
            <a:gdLst>
              <a:gd name="T0" fmla="*/ 0 w 611"/>
              <a:gd name="T1" fmla="*/ 0 h 71"/>
              <a:gd name="T2" fmla="*/ 2147483647 w 611"/>
              <a:gd name="T3" fmla="*/ 0 h 71"/>
              <a:gd name="T4" fmla="*/ 2147483647 w 611"/>
              <a:gd name="T5" fmla="*/ 2147483647 h 71"/>
              <a:gd name="T6" fmla="*/ 2147483647 w 611"/>
              <a:gd name="T7" fmla="*/ 2147483647 h 71"/>
              <a:gd name="T8" fmla="*/ 0 w 611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1"/>
              <a:gd name="T17" fmla="*/ 611 w 6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1">
                <a:moveTo>
                  <a:pt x="0" y="0"/>
                </a:moveTo>
                <a:lnTo>
                  <a:pt x="611" y="0"/>
                </a:lnTo>
                <a:lnTo>
                  <a:pt x="575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9" name="Rectangle 185"/>
          <p:cNvSpPr>
            <a:spLocks noChangeArrowheads="1"/>
          </p:cNvSpPr>
          <p:nvPr/>
        </p:nvSpPr>
        <p:spPr bwMode="auto">
          <a:xfrm>
            <a:off x="2111375" y="1414562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0" name="Rectangle 186"/>
          <p:cNvSpPr>
            <a:spLocks noChangeArrowheads="1"/>
          </p:cNvSpPr>
          <p:nvPr/>
        </p:nvSpPr>
        <p:spPr bwMode="auto">
          <a:xfrm>
            <a:off x="192246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1" name="Rectangle 187"/>
          <p:cNvSpPr>
            <a:spLocks noChangeArrowheads="1"/>
          </p:cNvSpPr>
          <p:nvPr/>
        </p:nvSpPr>
        <p:spPr bwMode="auto">
          <a:xfrm>
            <a:off x="17129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2" name="Rectangle 188"/>
          <p:cNvSpPr>
            <a:spLocks noChangeArrowheads="1"/>
          </p:cNvSpPr>
          <p:nvPr/>
        </p:nvSpPr>
        <p:spPr bwMode="auto">
          <a:xfrm>
            <a:off x="1509713" y="1414562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3" name="Rectangle 189"/>
          <p:cNvSpPr>
            <a:spLocks noChangeArrowheads="1"/>
          </p:cNvSpPr>
          <p:nvPr/>
        </p:nvSpPr>
        <p:spPr bwMode="auto">
          <a:xfrm>
            <a:off x="1312863" y="1414562"/>
            <a:ext cx="5129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574" name="Freeform 190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5" name="Line 191"/>
          <p:cNvSpPr>
            <a:spLocks noChangeShapeType="1"/>
          </p:cNvSpPr>
          <p:nvPr/>
        </p:nvSpPr>
        <p:spPr bwMode="auto">
          <a:xfrm flipV="1">
            <a:off x="1738313" y="1250950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6" name="Rectangle 192"/>
          <p:cNvSpPr>
            <a:spLocks noChangeArrowheads="1"/>
          </p:cNvSpPr>
          <p:nvPr/>
        </p:nvSpPr>
        <p:spPr bwMode="auto">
          <a:xfrm>
            <a:off x="1670199" y="1103560"/>
            <a:ext cx="14245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JT</a:t>
            </a:r>
            <a:endParaRPr lang="en-US" sz="28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9577" name="Line 193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8" name="Line 194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9" name="Line 195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0" name="Freeform 196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1" name="Freeform 197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2" name="Line 198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3" name="Line 199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4" name="Freeform 201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5" name="Line 202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6" name="Line 203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7" name="Line 204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8" name="Freeform 205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89" name="Rectangle 206"/>
          <p:cNvSpPr>
            <a:spLocks noChangeArrowheads="1"/>
          </p:cNvSpPr>
          <p:nvPr/>
        </p:nvSpPr>
        <p:spPr bwMode="auto">
          <a:xfrm>
            <a:off x="3062288" y="4456113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19590" name="Line 207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1" name="Line 208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09"/>
          <p:cNvGrpSpPr>
            <a:grpSpLocks/>
          </p:cNvGrpSpPr>
          <p:nvPr/>
        </p:nvGrpSpPr>
        <p:grpSpPr bwMode="auto">
          <a:xfrm>
            <a:off x="6143625" y="3322638"/>
            <a:ext cx="527050" cy="106362"/>
            <a:chOff x="4162" y="1849"/>
            <a:chExt cx="332" cy="67"/>
          </a:xfrm>
        </p:grpSpPr>
        <p:sp>
          <p:nvSpPr>
            <p:cNvPr id="19658" name="Freeform 210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9" name="Line 211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0" name="Rectangle 212"/>
            <p:cNvSpPr>
              <a:spLocks noChangeArrowheads="1"/>
            </p:cNvSpPr>
            <p:nvPr/>
          </p:nvSpPr>
          <p:spPr bwMode="auto">
            <a:xfrm>
              <a:off x="4329" y="184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sp>
        <p:nvSpPr>
          <p:cNvPr id="19593" name="Line 213"/>
          <p:cNvSpPr>
            <a:spLocks noChangeShapeType="1"/>
          </p:cNvSpPr>
          <p:nvPr/>
        </p:nvSpPr>
        <p:spPr bwMode="auto">
          <a:xfrm>
            <a:off x="2797175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4" name="Line 214"/>
          <p:cNvSpPr>
            <a:spLocks noChangeShapeType="1"/>
          </p:cNvSpPr>
          <p:nvPr/>
        </p:nvSpPr>
        <p:spPr bwMode="auto">
          <a:xfrm>
            <a:off x="2854325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5" name="Freeform 215"/>
          <p:cNvSpPr>
            <a:spLocks/>
          </p:cNvSpPr>
          <p:nvPr/>
        </p:nvSpPr>
        <p:spPr bwMode="auto">
          <a:xfrm>
            <a:off x="2947988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6" name="Rectangle 216"/>
          <p:cNvSpPr>
            <a:spLocks noChangeArrowheads="1"/>
          </p:cNvSpPr>
          <p:nvPr/>
        </p:nvSpPr>
        <p:spPr bwMode="auto">
          <a:xfrm>
            <a:off x="3062288" y="5475288"/>
            <a:ext cx="33976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WERF</a:t>
            </a:r>
            <a:endParaRPr lang="en-US"/>
          </a:p>
        </p:txBody>
      </p:sp>
      <p:grpSp>
        <p:nvGrpSpPr>
          <p:cNvPr id="24" name="Group 217"/>
          <p:cNvGrpSpPr>
            <a:grpSpLocks/>
          </p:cNvGrpSpPr>
          <p:nvPr/>
        </p:nvGrpSpPr>
        <p:grpSpPr bwMode="auto">
          <a:xfrm>
            <a:off x="2054235" y="1731963"/>
            <a:ext cx="123826" cy="152400"/>
            <a:chOff x="1586" y="847"/>
            <a:chExt cx="78" cy="96"/>
          </a:xfrm>
        </p:grpSpPr>
        <p:sp>
          <p:nvSpPr>
            <p:cNvPr id="19656" name="Line 218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7" name="Rectangle 219"/>
            <p:cNvSpPr>
              <a:spLocks noChangeArrowheads="1"/>
            </p:cNvSpPr>
            <p:nvPr/>
          </p:nvSpPr>
          <p:spPr bwMode="auto">
            <a:xfrm>
              <a:off x="1610" y="86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19598" name="Line 220"/>
          <p:cNvSpPr>
            <a:spLocks noChangeShapeType="1"/>
          </p:cNvSpPr>
          <p:nvPr/>
        </p:nvSpPr>
        <p:spPr bwMode="auto">
          <a:xfrm>
            <a:off x="5356225" y="3676650"/>
            <a:ext cx="0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9" name="Line 221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00" name="Text Box 222"/>
          <p:cNvSpPr txBox="1">
            <a:spLocks noChangeArrowheads="1"/>
          </p:cNvSpPr>
          <p:nvPr/>
        </p:nvSpPr>
        <p:spPr bwMode="auto">
          <a:xfrm>
            <a:off x="3468688" y="594518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19601" name="Rectangle 279"/>
          <p:cNvSpPr>
            <a:spLocks noChangeArrowheads="1"/>
          </p:cNvSpPr>
          <p:nvPr/>
        </p:nvSpPr>
        <p:spPr bwMode="auto">
          <a:xfrm>
            <a:off x="4419600" y="5807075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CC0000"/>
                </a:solidFill>
                <a:latin typeface="Helvetica"/>
              </a:rPr>
              <a:t>PC+4</a:t>
            </a:r>
          </a:p>
        </p:txBody>
      </p:sp>
      <p:sp>
        <p:nvSpPr>
          <p:cNvPr id="19602" name="Rectangle 280"/>
          <p:cNvSpPr>
            <a:spLocks noChangeArrowheads="1"/>
          </p:cNvSpPr>
          <p:nvPr/>
        </p:nvSpPr>
        <p:spPr bwMode="auto">
          <a:xfrm>
            <a:off x="5118100" y="1447800"/>
            <a:ext cx="333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19603" name="Rectangle 281"/>
          <p:cNvSpPr>
            <a:spLocks noChangeArrowheads="1"/>
          </p:cNvSpPr>
          <p:nvPr/>
        </p:nvSpPr>
        <p:spPr bwMode="auto">
          <a:xfrm>
            <a:off x="4343400" y="1447800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JMP:</a:t>
            </a:r>
            <a:endParaRPr lang="en-US" sz="1400" dirty="0">
              <a:latin typeface="+mj-lt"/>
            </a:endParaRPr>
          </a:p>
        </p:txBody>
      </p:sp>
      <p:sp>
        <p:nvSpPr>
          <p:cNvPr id="19604" name="Rectangle 282"/>
          <p:cNvSpPr>
            <a:spLocks noChangeArrowheads="1"/>
          </p:cNvSpPr>
          <p:nvPr/>
        </p:nvSpPr>
        <p:spPr bwMode="auto">
          <a:xfrm>
            <a:off x="4876800" y="1447800"/>
            <a:ext cx="28625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</a:p>
        </p:txBody>
      </p:sp>
      <p:grpSp>
        <p:nvGrpSpPr>
          <p:cNvPr id="25" name="Group 283"/>
          <p:cNvGrpSpPr>
            <a:grpSpLocks/>
          </p:cNvGrpSpPr>
          <p:nvPr/>
        </p:nvGrpSpPr>
        <p:grpSpPr bwMode="auto">
          <a:xfrm>
            <a:off x="3886200" y="1066807"/>
            <a:ext cx="4953000" cy="376238"/>
            <a:chOff x="336" y="3168"/>
            <a:chExt cx="3120" cy="237"/>
          </a:xfrm>
        </p:grpSpPr>
        <p:grpSp>
          <p:nvGrpSpPr>
            <p:cNvPr id="26" name="Group 2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19649" name="Rectangle 2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7" name="Group 2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19651" name="Line 2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2" name="Line 2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3" name="Line 2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4" name="Line 2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55" name="Line 2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8" name="Group 2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19643" name="Rectangle 2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9" name="Group 2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45" name="Line 2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6" name="Line 2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7" name="Line 2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8" name="Line 2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" name="Group 2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19637" name="Rectangle 3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1" name="Group 3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19639" name="Line 3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0" name="Line 3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1" name="Line 3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642" name="Line 3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9609" name="Text Box 3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19610" name="Text Box 3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56" name="Group 3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19620" name="Rectangle 3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1" name="Line 3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2" name="Line 3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3" name="Line 3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4" name="Line 3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5" name="Line 3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6" name="Line 3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7" name="Line 3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8" name="Line 3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29" name="Line 3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0" name="Line 3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1" name="Line 3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2" name="Line 3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3" name="Line 3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4" name="Line 3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5" name="Line 3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36" name="Line 3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9612" name="Text Box 3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57" name="Group 3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19614" name="Text Box 3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5" name="Text Box 3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6" name="Text Box 3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19617" name="Text Box 3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8" name="Text Box 3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19619" name="Text Box 3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271" name="Group 103"/>
          <p:cNvGrpSpPr>
            <a:grpSpLocks/>
          </p:cNvGrpSpPr>
          <p:nvPr/>
        </p:nvGrpSpPr>
        <p:grpSpPr bwMode="auto">
          <a:xfrm>
            <a:off x="6810320" y="4988737"/>
            <a:ext cx="128588" cy="107949"/>
            <a:chOff x="4040" y="2913"/>
            <a:chExt cx="81" cy="68"/>
          </a:xfrm>
        </p:grpSpPr>
        <p:sp>
          <p:nvSpPr>
            <p:cNvPr id="272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273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Line 108"/>
          <p:cNvSpPr>
            <a:spLocks noChangeShapeType="1"/>
          </p:cNvSpPr>
          <p:nvPr/>
        </p:nvSpPr>
        <p:spPr bwMode="auto">
          <a:xfrm>
            <a:off x="6969839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" name="Rectangle 109"/>
          <p:cNvSpPr>
            <a:spLocks noChangeArrowheads="1"/>
          </p:cNvSpPr>
          <p:nvPr/>
        </p:nvSpPr>
        <p:spPr bwMode="auto">
          <a:xfrm>
            <a:off x="7114301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276" name="Rectangle 54"/>
          <p:cNvSpPr>
            <a:spLocks noChangeArrowheads="1"/>
          </p:cNvSpPr>
          <p:nvPr/>
        </p:nvSpPr>
        <p:spPr bwMode="auto">
          <a:xfrm>
            <a:off x="3045320" y="2385864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277" name="Rectangle 54"/>
          <p:cNvSpPr>
            <a:spLocks noChangeArrowheads="1"/>
          </p:cNvSpPr>
          <p:nvPr/>
        </p:nvSpPr>
        <p:spPr bwMode="auto">
          <a:xfrm>
            <a:off x="2961232" y="3894088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19731" name="Group 19730"/>
          <p:cNvGrpSpPr/>
          <p:nvPr/>
        </p:nvGrpSpPr>
        <p:grpSpPr>
          <a:xfrm>
            <a:off x="3886200" y="2671911"/>
            <a:ext cx="3863350" cy="2704506"/>
            <a:chOff x="3886200" y="2671911"/>
            <a:chExt cx="3863350" cy="2704506"/>
          </a:xfrm>
        </p:grpSpPr>
        <p:sp>
          <p:nvSpPr>
            <p:cNvPr id="278" name="TextBox 210"/>
            <p:cNvSpPr txBox="1">
              <a:spLocks noChangeArrowheads="1"/>
            </p:cNvSpPr>
            <p:nvPr/>
          </p:nvSpPr>
          <p:spPr bwMode="auto">
            <a:xfrm>
              <a:off x="3886200" y="5068640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279" name="TextBox 210"/>
            <p:cNvSpPr txBox="1">
              <a:spLocks noChangeArrowheads="1"/>
            </p:cNvSpPr>
            <p:nvPr/>
          </p:nvSpPr>
          <p:spPr bwMode="auto">
            <a:xfrm>
              <a:off x="6116285" y="3886200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281" name="TextBox 210"/>
            <p:cNvSpPr txBox="1">
              <a:spLocks noChangeArrowheads="1"/>
            </p:cNvSpPr>
            <p:nvPr/>
          </p:nvSpPr>
          <p:spPr bwMode="auto">
            <a:xfrm>
              <a:off x="7462392" y="4763840"/>
              <a:ext cx="287158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283" name="TextBox 210"/>
            <p:cNvSpPr txBox="1">
              <a:spLocks noChangeArrowheads="1"/>
            </p:cNvSpPr>
            <p:nvPr/>
          </p:nvSpPr>
          <p:spPr bwMode="auto">
            <a:xfrm>
              <a:off x="6344885" y="2671911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</p:grpSp>
      <p:sp>
        <p:nvSpPr>
          <p:cNvPr id="19723" name="Freeform 19722"/>
          <p:cNvSpPr/>
          <p:nvPr/>
        </p:nvSpPr>
        <p:spPr>
          <a:xfrm>
            <a:off x="1801263" y="2513844"/>
            <a:ext cx="3019383" cy="3576397"/>
          </a:xfrm>
          <a:custGeom>
            <a:avLst/>
            <a:gdLst>
              <a:gd name="connsiteX0" fmla="*/ 0 w 3019383"/>
              <a:gd name="connsiteY0" fmla="*/ 0 h 3576397"/>
              <a:gd name="connsiteX1" fmla="*/ 12958 w 3019383"/>
              <a:gd name="connsiteY1" fmla="*/ 3343154 h 3576397"/>
              <a:gd name="connsiteX2" fmla="*/ 3019383 w 3019383"/>
              <a:gd name="connsiteY2" fmla="*/ 3317238 h 3576397"/>
              <a:gd name="connsiteX3" fmla="*/ 3019383 w 3019383"/>
              <a:gd name="connsiteY3" fmla="*/ 3576397 h 357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383" h="3576397">
                <a:moveTo>
                  <a:pt x="0" y="0"/>
                </a:moveTo>
                <a:cubicBezTo>
                  <a:pt x="4319" y="1114385"/>
                  <a:pt x="8639" y="2228769"/>
                  <a:pt x="12958" y="3343154"/>
                </a:cubicBezTo>
                <a:lnTo>
                  <a:pt x="3019383" y="3317238"/>
                </a:lnTo>
                <a:lnTo>
                  <a:pt x="3019383" y="3576397"/>
                </a:lnTo>
              </a:path>
            </a:pathLst>
          </a:cu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29" name="Group 19728"/>
          <p:cNvGrpSpPr/>
          <p:nvPr/>
        </p:nvGrpSpPr>
        <p:grpSpPr>
          <a:xfrm>
            <a:off x="4859522" y="2993289"/>
            <a:ext cx="3123052" cy="3537523"/>
            <a:chOff x="4859522" y="2993289"/>
            <a:chExt cx="3123052" cy="3537523"/>
          </a:xfrm>
        </p:grpSpPr>
        <p:sp>
          <p:nvSpPr>
            <p:cNvPr id="280" name="TextBox 210"/>
            <p:cNvSpPr txBox="1">
              <a:spLocks noChangeArrowheads="1"/>
            </p:cNvSpPr>
            <p:nvPr/>
          </p:nvSpPr>
          <p:spPr bwMode="auto">
            <a:xfrm>
              <a:off x="5690980" y="6029919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82" name="TextBox 210"/>
            <p:cNvSpPr txBox="1">
              <a:spLocks noChangeArrowheads="1"/>
            </p:cNvSpPr>
            <p:nvPr/>
          </p:nvSpPr>
          <p:spPr bwMode="auto">
            <a:xfrm>
              <a:off x="6705600" y="3273623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726" name="Freeform 19725"/>
            <p:cNvSpPr/>
            <p:nvPr/>
          </p:nvSpPr>
          <p:spPr>
            <a:xfrm>
              <a:off x="4859522" y="2993289"/>
              <a:ext cx="3123052" cy="3537523"/>
            </a:xfrm>
            <a:custGeom>
              <a:avLst/>
              <a:gdLst>
                <a:gd name="connsiteX0" fmla="*/ 0 w 3123052"/>
                <a:gd name="connsiteY0" fmla="*/ 3304279 h 3537523"/>
                <a:gd name="connsiteX1" fmla="*/ 0 w 3123052"/>
                <a:gd name="connsiteY1" fmla="*/ 3537523 h 3537523"/>
                <a:gd name="connsiteX2" fmla="*/ 3123052 w 3123052"/>
                <a:gd name="connsiteY2" fmla="*/ 3524565 h 3537523"/>
                <a:gd name="connsiteX3" fmla="*/ 3110094 w 3123052"/>
                <a:gd name="connsiteY3" fmla="*/ 0 h 3537523"/>
                <a:gd name="connsiteX4" fmla="*/ 1347707 w 3123052"/>
                <a:gd name="connsiteY4" fmla="*/ 0 h 353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052" h="3537523">
                  <a:moveTo>
                    <a:pt x="0" y="3304279"/>
                  </a:moveTo>
                  <a:lnTo>
                    <a:pt x="0" y="3537523"/>
                  </a:lnTo>
                  <a:lnTo>
                    <a:pt x="3123052" y="3524565"/>
                  </a:lnTo>
                  <a:cubicBezTo>
                    <a:pt x="3118733" y="2349710"/>
                    <a:pt x="3114413" y="1174855"/>
                    <a:pt x="3110094" y="0"/>
                  </a:cubicBezTo>
                  <a:lnTo>
                    <a:pt x="1347707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30" name="Group 19729"/>
          <p:cNvGrpSpPr/>
          <p:nvPr/>
        </p:nvGrpSpPr>
        <p:grpSpPr>
          <a:xfrm>
            <a:off x="482693" y="907057"/>
            <a:ext cx="4013984" cy="2617508"/>
            <a:chOff x="482693" y="907057"/>
            <a:chExt cx="4013984" cy="2617508"/>
          </a:xfrm>
        </p:grpSpPr>
        <p:sp>
          <p:nvSpPr>
            <p:cNvPr id="284" name="TextBox 210"/>
            <p:cNvSpPr txBox="1">
              <a:spLocks noChangeArrowheads="1"/>
            </p:cNvSpPr>
            <p:nvPr/>
          </p:nvSpPr>
          <p:spPr bwMode="auto">
            <a:xfrm>
              <a:off x="482693" y="1326952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728" name="Freeform 19727"/>
            <p:cNvSpPr/>
            <p:nvPr/>
          </p:nvSpPr>
          <p:spPr>
            <a:xfrm>
              <a:off x="1736469" y="907057"/>
              <a:ext cx="2760208" cy="2617508"/>
            </a:xfrm>
            <a:custGeom>
              <a:avLst/>
              <a:gdLst>
                <a:gd name="connsiteX0" fmla="*/ 2760208 w 2760208"/>
                <a:gd name="connsiteY0" fmla="*/ 2617508 h 2617508"/>
                <a:gd name="connsiteX1" fmla="*/ 984863 w 2760208"/>
                <a:gd name="connsiteY1" fmla="*/ 2617508 h 2617508"/>
                <a:gd name="connsiteX2" fmla="*/ 971904 w 2760208"/>
                <a:gd name="connsiteY2" fmla="*/ 0 h 2617508"/>
                <a:gd name="connsiteX3" fmla="*/ 12959 w 2760208"/>
                <a:gd name="connsiteY3" fmla="*/ 0 h 2617508"/>
                <a:gd name="connsiteX4" fmla="*/ 0 w 2760208"/>
                <a:gd name="connsiteY4" fmla="*/ 479445 h 26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0208" h="2617508">
                  <a:moveTo>
                    <a:pt x="2760208" y="2617508"/>
                  </a:moveTo>
                  <a:lnTo>
                    <a:pt x="984863" y="2617508"/>
                  </a:lnTo>
                  <a:cubicBezTo>
                    <a:pt x="980543" y="1745005"/>
                    <a:pt x="976224" y="872503"/>
                    <a:pt x="971904" y="0"/>
                  </a:cubicBezTo>
                  <a:lnTo>
                    <a:pt x="12959" y="0"/>
                  </a:lnTo>
                  <a:lnTo>
                    <a:pt x="0" y="479445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8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3048001"/>
            <a:ext cx="7162800" cy="1211263"/>
            <a:chOff x="768" y="1920"/>
            <a:chExt cx="4512" cy="763"/>
          </a:xfrm>
        </p:grpSpPr>
        <p:sp>
          <p:nvSpPr>
            <p:cNvPr id="7214" name="Text Box 4"/>
            <p:cNvSpPr txBox="1">
              <a:spLocks noChangeArrowheads="1"/>
            </p:cNvSpPr>
            <p:nvPr/>
          </p:nvSpPr>
          <p:spPr bwMode="auto">
            <a:xfrm>
              <a:off x="2016" y="2160"/>
              <a:ext cx="32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u="sng">
                  <a:latin typeface="+mj-lt"/>
                </a:rPr>
                <a:t>Minimum Cost</a:t>
              </a:r>
              <a:r>
                <a:rPr lang="en-US">
                  <a:latin typeface="+mj-lt"/>
                </a:rPr>
                <a:t> : measured by the size of the circuit.</a:t>
              </a:r>
            </a:p>
          </p:txBody>
        </p:sp>
        <p:grpSp>
          <p:nvGrpSpPr>
            <p:cNvPr id="7215" name="Group 5"/>
            <p:cNvGrpSpPr>
              <a:grpSpLocks/>
            </p:cNvGrpSpPr>
            <p:nvPr/>
          </p:nvGrpSpPr>
          <p:grpSpPr bwMode="auto">
            <a:xfrm>
              <a:off x="768" y="1920"/>
              <a:ext cx="455" cy="669"/>
              <a:chOff x="1680" y="2544"/>
              <a:chExt cx="650" cy="957"/>
            </a:xfrm>
          </p:grpSpPr>
          <p:grpSp>
            <p:nvGrpSpPr>
              <p:cNvPr id="7383" name="Group 6"/>
              <p:cNvGrpSpPr>
                <a:grpSpLocks/>
              </p:cNvGrpSpPr>
              <p:nvPr/>
            </p:nvGrpSpPr>
            <p:grpSpPr bwMode="auto">
              <a:xfrm>
                <a:off x="1680" y="2688"/>
                <a:ext cx="392" cy="813"/>
                <a:chOff x="96" y="720"/>
                <a:chExt cx="392" cy="813"/>
              </a:xfrm>
            </p:grpSpPr>
            <p:sp>
              <p:nvSpPr>
                <p:cNvPr id="7436" name="Freeform 7"/>
                <p:cNvSpPr>
                  <a:spLocks/>
                </p:cNvSpPr>
                <p:nvPr/>
              </p:nvSpPr>
              <p:spPr bwMode="auto">
                <a:xfrm>
                  <a:off x="170" y="902"/>
                  <a:ext cx="139" cy="338"/>
                </a:xfrm>
                <a:custGeom>
                  <a:avLst/>
                  <a:gdLst>
                    <a:gd name="T0" fmla="*/ 0 w 418"/>
                    <a:gd name="T1" fmla="*/ 0 h 1014"/>
                    <a:gd name="T2" fmla="*/ 0 w 418"/>
                    <a:gd name="T3" fmla="*/ 0 h 1014"/>
                    <a:gd name="T4" fmla="*/ 0 w 418"/>
                    <a:gd name="T5" fmla="*/ 0 h 1014"/>
                    <a:gd name="T6" fmla="*/ 0 w 418"/>
                    <a:gd name="T7" fmla="*/ 0 h 1014"/>
                    <a:gd name="T8" fmla="*/ 0 w 418"/>
                    <a:gd name="T9" fmla="*/ 0 h 1014"/>
                    <a:gd name="T10" fmla="*/ 0 w 418"/>
                    <a:gd name="T11" fmla="*/ 0 h 1014"/>
                    <a:gd name="T12" fmla="*/ 0 w 418"/>
                    <a:gd name="T13" fmla="*/ 0 h 1014"/>
                    <a:gd name="T14" fmla="*/ 0 w 418"/>
                    <a:gd name="T15" fmla="*/ 0 h 1014"/>
                    <a:gd name="T16" fmla="*/ 0 w 418"/>
                    <a:gd name="T17" fmla="*/ 0 h 1014"/>
                    <a:gd name="T18" fmla="*/ 0 w 418"/>
                    <a:gd name="T19" fmla="*/ 0 h 1014"/>
                    <a:gd name="T20" fmla="*/ 0 w 418"/>
                    <a:gd name="T21" fmla="*/ 0 h 1014"/>
                    <a:gd name="T22" fmla="*/ 0 w 418"/>
                    <a:gd name="T23" fmla="*/ 0 h 1014"/>
                    <a:gd name="T24" fmla="*/ 0 w 418"/>
                    <a:gd name="T25" fmla="*/ 0 h 1014"/>
                    <a:gd name="T26" fmla="*/ 0 w 418"/>
                    <a:gd name="T27" fmla="*/ 0 h 1014"/>
                    <a:gd name="T28" fmla="*/ 0 w 418"/>
                    <a:gd name="T29" fmla="*/ 0 h 1014"/>
                    <a:gd name="T30" fmla="*/ 0 w 418"/>
                    <a:gd name="T31" fmla="*/ 0 h 1014"/>
                    <a:gd name="T32" fmla="*/ 0 w 418"/>
                    <a:gd name="T33" fmla="*/ 0 h 1014"/>
                    <a:gd name="T34" fmla="*/ 0 w 418"/>
                    <a:gd name="T35" fmla="*/ 0 h 1014"/>
                    <a:gd name="T36" fmla="*/ 0 w 418"/>
                    <a:gd name="T37" fmla="*/ 0 h 1014"/>
                    <a:gd name="T38" fmla="*/ 0 w 418"/>
                    <a:gd name="T39" fmla="*/ 0 h 1014"/>
                    <a:gd name="T40" fmla="*/ 0 w 418"/>
                    <a:gd name="T41" fmla="*/ 0 h 1014"/>
                    <a:gd name="T42" fmla="*/ 0 w 418"/>
                    <a:gd name="T43" fmla="*/ 0 h 1014"/>
                    <a:gd name="T44" fmla="*/ 0 w 418"/>
                    <a:gd name="T45" fmla="*/ 0 h 1014"/>
                    <a:gd name="T46" fmla="*/ 0 w 418"/>
                    <a:gd name="T47" fmla="*/ 0 h 1014"/>
                    <a:gd name="T48" fmla="*/ 0 w 418"/>
                    <a:gd name="T49" fmla="*/ 0 h 101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18"/>
                    <a:gd name="T76" fmla="*/ 0 h 1014"/>
                    <a:gd name="T77" fmla="*/ 418 w 418"/>
                    <a:gd name="T78" fmla="*/ 1014 h 101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18" h="1014">
                      <a:moveTo>
                        <a:pt x="143" y="98"/>
                      </a:moveTo>
                      <a:lnTo>
                        <a:pt x="219" y="26"/>
                      </a:lnTo>
                      <a:lnTo>
                        <a:pt x="311" y="0"/>
                      </a:lnTo>
                      <a:lnTo>
                        <a:pt x="376" y="4"/>
                      </a:lnTo>
                      <a:lnTo>
                        <a:pt x="387" y="66"/>
                      </a:lnTo>
                      <a:lnTo>
                        <a:pt x="382" y="145"/>
                      </a:lnTo>
                      <a:lnTo>
                        <a:pt x="311" y="239"/>
                      </a:lnTo>
                      <a:lnTo>
                        <a:pt x="266" y="380"/>
                      </a:lnTo>
                      <a:lnTo>
                        <a:pt x="262" y="522"/>
                      </a:lnTo>
                      <a:lnTo>
                        <a:pt x="295" y="653"/>
                      </a:lnTo>
                      <a:lnTo>
                        <a:pt x="340" y="772"/>
                      </a:lnTo>
                      <a:lnTo>
                        <a:pt x="418" y="873"/>
                      </a:lnTo>
                      <a:lnTo>
                        <a:pt x="418" y="906"/>
                      </a:lnTo>
                      <a:lnTo>
                        <a:pt x="407" y="978"/>
                      </a:lnTo>
                      <a:lnTo>
                        <a:pt x="349" y="1011"/>
                      </a:lnTo>
                      <a:lnTo>
                        <a:pt x="284" y="1014"/>
                      </a:lnTo>
                      <a:lnTo>
                        <a:pt x="175" y="989"/>
                      </a:lnTo>
                      <a:lnTo>
                        <a:pt x="92" y="906"/>
                      </a:lnTo>
                      <a:lnTo>
                        <a:pt x="48" y="761"/>
                      </a:lnTo>
                      <a:lnTo>
                        <a:pt x="16" y="667"/>
                      </a:lnTo>
                      <a:lnTo>
                        <a:pt x="0" y="544"/>
                      </a:lnTo>
                      <a:lnTo>
                        <a:pt x="12" y="380"/>
                      </a:lnTo>
                      <a:lnTo>
                        <a:pt x="48" y="244"/>
                      </a:lnTo>
                      <a:lnTo>
                        <a:pt x="92" y="152"/>
                      </a:lnTo>
                      <a:lnTo>
                        <a:pt x="143" y="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37" name="Freeform 8"/>
                <p:cNvSpPr>
                  <a:spLocks/>
                </p:cNvSpPr>
                <p:nvPr/>
              </p:nvSpPr>
              <p:spPr bwMode="auto">
                <a:xfrm>
                  <a:off x="267" y="900"/>
                  <a:ext cx="221" cy="232"/>
                </a:xfrm>
                <a:custGeom>
                  <a:avLst/>
                  <a:gdLst>
                    <a:gd name="T0" fmla="*/ 0 w 663"/>
                    <a:gd name="T1" fmla="*/ 0 h 695"/>
                    <a:gd name="T2" fmla="*/ 0 w 663"/>
                    <a:gd name="T3" fmla="*/ 0 h 695"/>
                    <a:gd name="T4" fmla="*/ 0 w 663"/>
                    <a:gd name="T5" fmla="*/ 0 h 695"/>
                    <a:gd name="T6" fmla="*/ 0 w 663"/>
                    <a:gd name="T7" fmla="*/ 0 h 695"/>
                    <a:gd name="T8" fmla="*/ 0 w 663"/>
                    <a:gd name="T9" fmla="*/ 0 h 695"/>
                    <a:gd name="T10" fmla="*/ 0 w 663"/>
                    <a:gd name="T11" fmla="*/ 0 h 695"/>
                    <a:gd name="T12" fmla="*/ 0 w 663"/>
                    <a:gd name="T13" fmla="*/ 0 h 695"/>
                    <a:gd name="T14" fmla="*/ 0 w 663"/>
                    <a:gd name="T15" fmla="*/ 0 h 695"/>
                    <a:gd name="T16" fmla="*/ 0 w 663"/>
                    <a:gd name="T17" fmla="*/ 0 h 695"/>
                    <a:gd name="T18" fmla="*/ 0 w 663"/>
                    <a:gd name="T19" fmla="*/ 0 h 695"/>
                    <a:gd name="T20" fmla="*/ 0 w 663"/>
                    <a:gd name="T21" fmla="*/ 0 h 695"/>
                    <a:gd name="T22" fmla="*/ 0 w 663"/>
                    <a:gd name="T23" fmla="*/ 0 h 695"/>
                    <a:gd name="T24" fmla="*/ 0 w 663"/>
                    <a:gd name="T25" fmla="*/ 0 h 695"/>
                    <a:gd name="T26" fmla="*/ 0 w 663"/>
                    <a:gd name="T27" fmla="*/ 0 h 695"/>
                    <a:gd name="T28" fmla="*/ 0 w 663"/>
                    <a:gd name="T29" fmla="*/ 0 h 695"/>
                    <a:gd name="T30" fmla="*/ 0 w 663"/>
                    <a:gd name="T31" fmla="*/ 0 h 695"/>
                    <a:gd name="T32" fmla="*/ 0 w 663"/>
                    <a:gd name="T33" fmla="*/ 0 h 695"/>
                    <a:gd name="T34" fmla="*/ 0 w 663"/>
                    <a:gd name="T35" fmla="*/ 0 h 695"/>
                    <a:gd name="T36" fmla="*/ 0 w 663"/>
                    <a:gd name="T37" fmla="*/ 0 h 695"/>
                    <a:gd name="T38" fmla="*/ 0 w 663"/>
                    <a:gd name="T39" fmla="*/ 0 h 695"/>
                    <a:gd name="T40" fmla="*/ 0 w 663"/>
                    <a:gd name="T41" fmla="*/ 0 h 695"/>
                    <a:gd name="T42" fmla="*/ 0 w 663"/>
                    <a:gd name="T43" fmla="*/ 0 h 695"/>
                    <a:gd name="T44" fmla="*/ 0 w 663"/>
                    <a:gd name="T45" fmla="*/ 0 h 695"/>
                    <a:gd name="T46" fmla="*/ 0 w 663"/>
                    <a:gd name="T47" fmla="*/ 0 h 695"/>
                    <a:gd name="T48" fmla="*/ 0 w 663"/>
                    <a:gd name="T49" fmla="*/ 0 h 695"/>
                    <a:gd name="T50" fmla="*/ 0 w 663"/>
                    <a:gd name="T51" fmla="*/ 0 h 695"/>
                    <a:gd name="T52" fmla="*/ 0 w 663"/>
                    <a:gd name="T53" fmla="*/ 0 h 695"/>
                    <a:gd name="T54" fmla="*/ 0 w 663"/>
                    <a:gd name="T55" fmla="*/ 0 h 695"/>
                    <a:gd name="T56" fmla="*/ 0 w 663"/>
                    <a:gd name="T57" fmla="*/ 0 h 695"/>
                    <a:gd name="T58" fmla="*/ 0 w 663"/>
                    <a:gd name="T59" fmla="*/ 0 h 695"/>
                    <a:gd name="T60" fmla="*/ 0 w 663"/>
                    <a:gd name="T61" fmla="*/ 0 h 695"/>
                    <a:gd name="T62" fmla="*/ 0 w 663"/>
                    <a:gd name="T63" fmla="*/ 0 h 695"/>
                    <a:gd name="T64" fmla="*/ 0 w 663"/>
                    <a:gd name="T65" fmla="*/ 0 h 695"/>
                    <a:gd name="T66" fmla="*/ 0 w 663"/>
                    <a:gd name="T67" fmla="*/ 0 h 695"/>
                    <a:gd name="T68" fmla="*/ 0 w 663"/>
                    <a:gd name="T69" fmla="*/ 0 h 69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63"/>
                    <a:gd name="T106" fmla="*/ 0 h 695"/>
                    <a:gd name="T107" fmla="*/ 663 w 663"/>
                    <a:gd name="T108" fmla="*/ 695 h 69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63" h="695">
                      <a:moveTo>
                        <a:pt x="0" y="49"/>
                      </a:moveTo>
                      <a:lnTo>
                        <a:pt x="22" y="0"/>
                      </a:lnTo>
                      <a:lnTo>
                        <a:pt x="65" y="0"/>
                      </a:lnTo>
                      <a:lnTo>
                        <a:pt x="119" y="53"/>
                      </a:lnTo>
                      <a:lnTo>
                        <a:pt x="155" y="183"/>
                      </a:lnTo>
                      <a:lnTo>
                        <a:pt x="184" y="336"/>
                      </a:lnTo>
                      <a:lnTo>
                        <a:pt x="206" y="495"/>
                      </a:lnTo>
                      <a:lnTo>
                        <a:pt x="276" y="615"/>
                      </a:lnTo>
                      <a:lnTo>
                        <a:pt x="276" y="618"/>
                      </a:lnTo>
                      <a:lnTo>
                        <a:pt x="276" y="640"/>
                      </a:lnTo>
                      <a:lnTo>
                        <a:pt x="370" y="626"/>
                      </a:lnTo>
                      <a:lnTo>
                        <a:pt x="467" y="564"/>
                      </a:lnTo>
                      <a:lnTo>
                        <a:pt x="511" y="506"/>
                      </a:lnTo>
                      <a:lnTo>
                        <a:pt x="587" y="347"/>
                      </a:lnTo>
                      <a:lnTo>
                        <a:pt x="587" y="289"/>
                      </a:lnTo>
                      <a:lnTo>
                        <a:pt x="558" y="235"/>
                      </a:lnTo>
                      <a:lnTo>
                        <a:pt x="525" y="159"/>
                      </a:lnTo>
                      <a:lnTo>
                        <a:pt x="514" y="130"/>
                      </a:lnTo>
                      <a:lnTo>
                        <a:pt x="554" y="114"/>
                      </a:lnTo>
                      <a:lnTo>
                        <a:pt x="601" y="118"/>
                      </a:lnTo>
                      <a:lnTo>
                        <a:pt x="630" y="148"/>
                      </a:lnTo>
                      <a:lnTo>
                        <a:pt x="663" y="213"/>
                      </a:lnTo>
                      <a:lnTo>
                        <a:pt x="645" y="333"/>
                      </a:lnTo>
                      <a:lnTo>
                        <a:pt x="630" y="398"/>
                      </a:lnTo>
                      <a:lnTo>
                        <a:pt x="558" y="532"/>
                      </a:lnTo>
                      <a:lnTo>
                        <a:pt x="493" y="629"/>
                      </a:lnTo>
                      <a:lnTo>
                        <a:pt x="372" y="673"/>
                      </a:lnTo>
                      <a:lnTo>
                        <a:pt x="276" y="695"/>
                      </a:lnTo>
                      <a:lnTo>
                        <a:pt x="199" y="658"/>
                      </a:lnTo>
                      <a:lnTo>
                        <a:pt x="163" y="532"/>
                      </a:lnTo>
                      <a:lnTo>
                        <a:pt x="123" y="376"/>
                      </a:lnTo>
                      <a:lnTo>
                        <a:pt x="90" y="260"/>
                      </a:lnTo>
                      <a:lnTo>
                        <a:pt x="47" y="195"/>
                      </a:lnTo>
                      <a:lnTo>
                        <a:pt x="3" y="130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38" name="Freeform 9"/>
                <p:cNvSpPr>
                  <a:spLocks/>
                </p:cNvSpPr>
                <p:nvPr/>
              </p:nvSpPr>
              <p:spPr bwMode="auto">
                <a:xfrm>
                  <a:off x="96" y="896"/>
                  <a:ext cx="318" cy="237"/>
                </a:xfrm>
                <a:custGeom>
                  <a:avLst/>
                  <a:gdLst>
                    <a:gd name="T0" fmla="*/ 0 w 956"/>
                    <a:gd name="T1" fmla="*/ 0 h 712"/>
                    <a:gd name="T2" fmla="*/ 0 w 956"/>
                    <a:gd name="T3" fmla="*/ 0 h 712"/>
                    <a:gd name="T4" fmla="*/ 0 w 956"/>
                    <a:gd name="T5" fmla="*/ 0 h 712"/>
                    <a:gd name="T6" fmla="*/ 0 w 956"/>
                    <a:gd name="T7" fmla="*/ 0 h 712"/>
                    <a:gd name="T8" fmla="*/ 0 w 956"/>
                    <a:gd name="T9" fmla="*/ 0 h 712"/>
                    <a:gd name="T10" fmla="*/ 0 w 956"/>
                    <a:gd name="T11" fmla="*/ 0 h 712"/>
                    <a:gd name="T12" fmla="*/ 0 w 956"/>
                    <a:gd name="T13" fmla="*/ 0 h 712"/>
                    <a:gd name="T14" fmla="*/ 0 w 956"/>
                    <a:gd name="T15" fmla="*/ 0 h 712"/>
                    <a:gd name="T16" fmla="*/ 0 w 956"/>
                    <a:gd name="T17" fmla="*/ 0 h 712"/>
                    <a:gd name="T18" fmla="*/ 0 w 956"/>
                    <a:gd name="T19" fmla="*/ 0 h 712"/>
                    <a:gd name="T20" fmla="*/ 0 w 956"/>
                    <a:gd name="T21" fmla="*/ 0 h 712"/>
                    <a:gd name="T22" fmla="*/ 0 w 956"/>
                    <a:gd name="T23" fmla="*/ 0 h 712"/>
                    <a:gd name="T24" fmla="*/ 0 w 956"/>
                    <a:gd name="T25" fmla="*/ 0 h 712"/>
                    <a:gd name="T26" fmla="*/ 0 w 956"/>
                    <a:gd name="T27" fmla="*/ 0 h 712"/>
                    <a:gd name="T28" fmla="*/ 0 w 956"/>
                    <a:gd name="T29" fmla="*/ 0 h 712"/>
                    <a:gd name="T30" fmla="*/ 0 w 956"/>
                    <a:gd name="T31" fmla="*/ 0 h 712"/>
                    <a:gd name="T32" fmla="*/ 0 w 956"/>
                    <a:gd name="T33" fmla="*/ 0 h 712"/>
                    <a:gd name="T34" fmla="*/ 0 w 956"/>
                    <a:gd name="T35" fmla="*/ 0 h 712"/>
                    <a:gd name="T36" fmla="*/ 0 w 956"/>
                    <a:gd name="T37" fmla="*/ 0 h 712"/>
                    <a:gd name="T38" fmla="*/ 0 w 956"/>
                    <a:gd name="T39" fmla="*/ 0 h 712"/>
                    <a:gd name="T40" fmla="*/ 0 w 956"/>
                    <a:gd name="T41" fmla="*/ 0 h 712"/>
                    <a:gd name="T42" fmla="*/ 0 w 956"/>
                    <a:gd name="T43" fmla="*/ 0 h 712"/>
                    <a:gd name="T44" fmla="*/ 0 w 956"/>
                    <a:gd name="T45" fmla="*/ 0 h 712"/>
                    <a:gd name="T46" fmla="*/ 0 w 956"/>
                    <a:gd name="T47" fmla="*/ 0 h 712"/>
                    <a:gd name="T48" fmla="*/ 0 w 956"/>
                    <a:gd name="T49" fmla="*/ 0 h 712"/>
                    <a:gd name="T50" fmla="*/ 0 w 956"/>
                    <a:gd name="T51" fmla="*/ 0 h 712"/>
                    <a:gd name="T52" fmla="*/ 0 w 956"/>
                    <a:gd name="T53" fmla="*/ 0 h 712"/>
                    <a:gd name="T54" fmla="*/ 0 w 956"/>
                    <a:gd name="T55" fmla="*/ 0 h 712"/>
                    <a:gd name="T56" fmla="*/ 0 w 956"/>
                    <a:gd name="T57" fmla="*/ 0 h 712"/>
                    <a:gd name="T58" fmla="*/ 0 w 956"/>
                    <a:gd name="T59" fmla="*/ 0 h 712"/>
                    <a:gd name="T60" fmla="*/ 0 w 956"/>
                    <a:gd name="T61" fmla="*/ 0 h 712"/>
                    <a:gd name="T62" fmla="*/ 0 w 956"/>
                    <a:gd name="T63" fmla="*/ 0 h 712"/>
                    <a:gd name="T64" fmla="*/ 0 w 956"/>
                    <a:gd name="T65" fmla="*/ 0 h 712"/>
                    <a:gd name="T66" fmla="*/ 0 w 956"/>
                    <a:gd name="T67" fmla="*/ 0 h 712"/>
                    <a:gd name="T68" fmla="*/ 0 w 956"/>
                    <a:gd name="T69" fmla="*/ 0 h 712"/>
                    <a:gd name="T70" fmla="*/ 0 w 956"/>
                    <a:gd name="T71" fmla="*/ 0 h 712"/>
                    <a:gd name="T72" fmla="*/ 0 w 956"/>
                    <a:gd name="T73" fmla="*/ 0 h 712"/>
                    <a:gd name="T74" fmla="*/ 0 w 956"/>
                    <a:gd name="T75" fmla="*/ 0 h 712"/>
                    <a:gd name="T76" fmla="*/ 0 w 956"/>
                    <a:gd name="T77" fmla="*/ 0 h 712"/>
                    <a:gd name="T78" fmla="*/ 0 w 956"/>
                    <a:gd name="T79" fmla="*/ 0 h 712"/>
                    <a:gd name="T80" fmla="*/ 0 w 956"/>
                    <a:gd name="T81" fmla="*/ 0 h 712"/>
                    <a:gd name="T82" fmla="*/ 0 w 956"/>
                    <a:gd name="T83" fmla="*/ 0 h 712"/>
                    <a:gd name="T84" fmla="*/ 0 w 956"/>
                    <a:gd name="T85" fmla="*/ 0 h 712"/>
                    <a:gd name="T86" fmla="*/ 0 w 956"/>
                    <a:gd name="T87" fmla="*/ 0 h 712"/>
                    <a:gd name="T88" fmla="*/ 0 w 956"/>
                    <a:gd name="T89" fmla="*/ 0 h 712"/>
                    <a:gd name="T90" fmla="*/ 0 w 956"/>
                    <a:gd name="T91" fmla="*/ 0 h 712"/>
                    <a:gd name="T92" fmla="*/ 0 w 956"/>
                    <a:gd name="T93" fmla="*/ 0 h 7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956"/>
                    <a:gd name="T142" fmla="*/ 0 h 712"/>
                    <a:gd name="T143" fmla="*/ 956 w 956"/>
                    <a:gd name="T144" fmla="*/ 712 h 71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956" h="712">
                      <a:moveTo>
                        <a:pt x="337" y="29"/>
                      </a:moveTo>
                      <a:lnTo>
                        <a:pt x="420" y="0"/>
                      </a:lnTo>
                      <a:lnTo>
                        <a:pt x="465" y="32"/>
                      </a:lnTo>
                      <a:lnTo>
                        <a:pt x="465" y="108"/>
                      </a:lnTo>
                      <a:lnTo>
                        <a:pt x="391" y="191"/>
                      </a:lnTo>
                      <a:lnTo>
                        <a:pt x="268" y="235"/>
                      </a:lnTo>
                      <a:lnTo>
                        <a:pt x="171" y="314"/>
                      </a:lnTo>
                      <a:lnTo>
                        <a:pt x="109" y="408"/>
                      </a:lnTo>
                      <a:lnTo>
                        <a:pt x="76" y="484"/>
                      </a:lnTo>
                      <a:lnTo>
                        <a:pt x="76" y="549"/>
                      </a:lnTo>
                      <a:lnTo>
                        <a:pt x="116" y="618"/>
                      </a:lnTo>
                      <a:lnTo>
                        <a:pt x="214" y="650"/>
                      </a:lnTo>
                      <a:lnTo>
                        <a:pt x="294" y="659"/>
                      </a:lnTo>
                      <a:lnTo>
                        <a:pt x="413" y="650"/>
                      </a:lnTo>
                      <a:lnTo>
                        <a:pt x="566" y="607"/>
                      </a:lnTo>
                      <a:lnTo>
                        <a:pt x="663" y="517"/>
                      </a:lnTo>
                      <a:lnTo>
                        <a:pt x="725" y="444"/>
                      </a:lnTo>
                      <a:lnTo>
                        <a:pt x="707" y="376"/>
                      </a:lnTo>
                      <a:lnTo>
                        <a:pt x="714" y="332"/>
                      </a:lnTo>
                      <a:lnTo>
                        <a:pt x="779" y="358"/>
                      </a:lnTo>
                      <a:lnTo>
                        <a:pt x="848" y="358"/>
                      </a:lnTo>
                      <a:lnTo>
                        <a:pt x="899" y="314"/>
                      </a:lnTo>
                      <a:lnTo>
                        <a:pt x="931" y="282"/>
                      </a:lnTo>
                      <a:lnTo>
                        <a:pt x="953" y="289"/>
                      </a:lnTo>
                      <a:lnTo>
                        <a:pt x="956" y="311"/>
                      </a:lnTo>
                      <a:lnTo>
                        <a:pt x="935" y="376"/>
                      </a:lnTo>
                      <a:lnTo>
                        <a:pt x="935" y="434"/>
                      </a:lnTo>
                      <a:lnTo>
                        <a:pt x="909" y="477"/>
                      </a:lnTo>
                      <a:lnTo>
                        <a:pt x="848" y="509"/>
                      </a:lnTo>
                      <a:lnTo>
                        <a:pt x="794" y="509"/>
                      </a:lnTo>
                      <a:lnTo>
                        <a:pt x="736" y="517"/>
                      </a:lnTo>
                      <a:lnTo>
                        <a:pt x="620" y="614"/>
                      </a:lnTo>
                      <a:lnTo>
                        <a:pt x="533" y="668"/>
                      </a:lnTo>
                      <a:lnTo>
                        <a:pt x="398" y="706"/>
                      </a:lnTo>
                      <a:lnTo>
                        <a:pt x="257" y="712"/>
                      </a:lnTo>
                      <a:lnTo>
                        <a:pt x="152" y="690"/>
                      </a:lnTo>
                      <a:lnTo>
                        <a:pt x="73" y="661"/>
                      </a:lnTo>
                      <a:lnTo>
                        <a:pt x="19" y="603"/>
                      </a:lnTo>
                      <a:lnTo>
                        <a:pt x="0" y="538"/>
                      </a:lnTo>
                      <a:lnTo>
                        <a:pt x="0" y="441"/>
                      </a:lnTo>
                      <a:lnTo>
                        <a:pt x="33" y="376"/>
                      </a:lnTo>
                      <a:lnTo>
                        <a:pt x="73" y="311"/>
                      </a:lnTo>
                      <a:lnTo>
                        <a:pt x="127" y="238"/>
                      </a:lnTo>
                      <a:lnTo>
                        <a:pt x="207" y="181"/>
                      </a:lnTo>
                      <a:lnTo>
                        <a:pt x="257" y="119"/>
                      </a:lnTo>
                      <a:lnTo>
                        <a:pt x="294" y="65"/>
                      </a:lnTo>
                      <a:lnTo>
                        <a:pt x="3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39" name="Freeform 10"/>
                <p:cNvSpPr>
                  <a:spLocks/>
                </p:cNvSpPr>
                <p:nvPr/>
              </p:nvSpPr>
              <p:spPr bwMode="auto">
                <a:xfrm>
                  <a:off x="269" y="1194"/>
                  <a:ext cx="144" cy="339"/>
                </a:xfrm>
                <a:custGeom>
                  <a:avLst/>
                  <a:gdLst>
                    <a:gd name="T0" fmla="*/ 0 w 432"/>
                    <a:gd name="T1" fmla="*/ 0 h 1018"/>
                    <a:gd name="T2" fmla="*/ 0 w 432"/>
                    <a:gd name="T3" fmla="*/ 0 h 1018"/>
                    <a:gd name="T4" fmla="*/ 0 w 432"/>
                    <a:gd name="T5" fmla="*/ 0 h 1018"/>
                    <a:gd name="T6" fmla="*/ 0 w 432"/>
                    <a:gd name="T7" fmla="*/ 0 h 1018"/>
                    <a:gd name="T8" fmla="*/ 0 w 432"/>
                    <a:gd name="T9" fmla="*/ 0 h 1018"/>
                    <a:gd name="T10" fmla="*/ 0 w 432"/>
                    <a:gd name="T11" fmla="*/ 0 h 1018"/>
                    <a:gd name="T12" fmla="*/ 0 w 432"/>
                    <a:gd name="T13" fmla="*/ 0 h 1018"/>
                    <a:gd name="T14" fmla="*/ 0 w 432"/>
                    <a:gd name="T15" fmla="*/ 0 h 1018"/>
                    <a:gd name="T16" fmla="*/ 0 w 432"/>
                    <a:gd name="T17" fmla="*/ 0 h 1018"/>
                    <a:gd name="T18" fmla="*/ 0 w 432"/>
                    <a:gd name="T19" fmla="*/ 0 h 1018"/>
                    <a:gd name="T20" fmla="*/ 0 w 432"/>
                    <a:gd name="T21" fmla="*/ 0 h 1018"/>
                    <a:gd name="T22" fmla="*/ 0 w 432"/>
                    <a:gd name="T23" fmla="*/ 0 h 1018"/>
                    <a:gd name="T24" fmla="*/ 0 w 432"/>
                    <a:gd name="T25" fmla="*/ 0 h 1018"/>
                    <a:gd name="T26" fmla="*/ 0 w 432"/>
                    <a:gd name="T27" fmla="*/ 0 h 1018"/>
                    <a:gd name="T28" fmla="*/ 0 w 432"/>
                    <a:gd name="T29" fmla="*/ 0 h 1018"/>
                    <a:gd name="T30" fmla="*/ 0 w 432"/>
                    <a:gd name="T31" fmla="*/ 0 h 1018"/>
                    <a:gd name="T32" fmla="*/ 0 w 432"/>
                    <a:gd name="T33" fmla="*/ 0 h 1018"/>
                    <a:gd name="T34" fmla="*/ 0 w 432"/>
                    <a:gd name="T35" fmla="*/ 0 h 1018"/>
                    <a:gd name="T36" fmla="*/ 0 w 432"/>
                    <a:gd name="T37" fmla="*/ 0 h 1018"/>
                    <a:gd name="T38" fmla="*/ 0 w 432"/>
                    <a:gd name="T39" fmla="*/ 0 h 1018"/>
                    <a:gd name="T40" fmla="*/ 0 w 432"/>
                    <a:gd name="T41" fmla="*/ 0 h 1018"/>
                    <a:gd name="T42" fmla="*/ 0 w 432"/>
                    <a:gd name="T43" fmla="*/ 0 h 1018"/>
                    <a:gd name="T44" fmla="*/ 0 w 432"/>
                    <a:gd name="T45" fmla="*/ 0 h 1018"/>
                    <a:gd name="T46" fmla="*/ 0 w 432"/>
                    <a:gd name="T47" fmla="*/ 0 h 1018"/>
                    <a:gd name="T48" fmla="*/ 0 w 432"/>
                    <a:gd name="T49" fmla="*/ 0 h 1018"/>
                    <a:gd name="T50" fmla="*/ 0 w 432"/>
                    <a:gd name="T51" fmla="*/ 0 h 1018"/>
                    <a:gd name="T52" fmla="*/ 0 w 432"/>
                    <a:gd name="T53" fmla="*/ 0 h 1018"/>
                    <a:gd name="T54" fmla="*/ 0 w 432"/>
                    <a:gd name="T55" fmla="*/ 0 h 1018"/>
                    <a:gd name="T56" fmla="*/ 0 w 432"/>
                    <a:gd name="T57" fmla="*/ 0 h 1018"/>
                    <a:gd name="T58" fmla="*/ 0 w 432"/>
                    <a:gd name="T59" fmla="*/ 0 h 1018"/>
                    <a:gd name="T60" fmla="*/ 0 w 432"/>
                    <a:gd name="T61" fmla="*/ 0 h 1018"/>
                    <a:gd name="T62" fmla="*/ 0 w 432"/>
                    <a:gd name="T63" fmla="*/ 0 h 1018"/>
                    <a:gd name="T64" fmla="*/ 0 w 432"/>
                    <a:gd name="T65" fmla="*/ 0 h 1018"/>
                    <a:gd name="T66" fmla="*/ 0 w 432"/>
                    <a:gd name="T67" fmla="*/ 0 h 1018"/>
                    <a:gd name="T68" fmla="*/ 0 w 432"/>
                    <a:gd name="T69" fmla="*/ 0 h 1018"/>
                    <a:gd name="T70" fmla="*/ 0 w 432"/>
                    <a:gd name="T71" fmla="*/ 0 h 101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32"/>
                    <a:gd name="T109" fmla="*/ 0 h 1018"/>
                    <a:gd name="T110" fmla="*/ 432 w 432"/>
                    <a:gd name="T111" fmla="*/ 1018 h 101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32" h="1018">
                      <a:moveTo>
                        <a:pt x="33" y="0"/>
                      </a:moveTo>
                      <a:lnTo>
                        <a:pt x="109" y="44"/>
                      </a:lnTo>
                      <a:lnTo>
                        <a:pt x="186" y="170"/>
                      </a:lnTo>
                      <a:lnTo>
                        <a:pt x="237" y="257"/>
                      </a:lnTo>
                      <a:lnTo>
                        <a:pt x="273" y="359"/>
                      </a:lnTo>
                      <a:lnTo>
                        <a:pt x="313" y="456"/>
                      </a:lnTo>
                      <a:lnTo>
                        <a:pt x="345" y="572"/>
                      </a:lnTo>
                      <a:lnTo>
                        <a:pt x="345" y="653"/>
                      </a:lnTo>
                      <a:lnTo>
                        <a:pt x="295" y="718"/>
                      </a:lnTo>
                      <a:lnTo>
                        <a:pt x="262" y="783"/>
                      </a:lnTo>
                      <a:lnTo>
                        <a:pt x="204" y="834"/>
                      </a:lnTo>
                      <a:lnTo>
                        <a:pt x="181" y="881"/>
                      </a:lnTo>
                      <a:lnTo>
                        <a:pt x="208" y="910"/>
                      </a:lnTo>
                      <a:lnTo>
                        <a:pt x="248" y="913"/>
                      </a:lnTo>
                      <a:lnTo>
                        <a:pt x="338" y="924"/>
                      </a:lnTo>
                      <a:lnTo>
                        <a:pt x="400" y="953"/>
                      </a:lnTo>
                      <a:lnTo>
                        <a:pt x="432" y="978"/>
                      </a:lnTo>
                      <a:lnTo>
                        <a:pt x="411" y="1011"/>
                      </a:lnTo>
                      <a:lnTo>
                        <a:pt x="356" y="1018"/>
                      </a:lnTo>
                      <a:lnTo>
                        <a:pt x="284" y="989"/>
                      </a:lnTo>
                      <a:lnTo>
                        <a:pt x="240" y="964"/>
                      </a:lnTo>
                      <a:lnTo>
                        <a:pt x="150" y="942"/>
                      </a:lnTo>
                      <a:lnTo>
                        <a:pt x="127" y="935"/>
                      </a:lnTo>
                      <a:lnTo>
                        <a:pt x="116" y="902"/>
                      </a:lnTo>
                      <a:lnTo>
                        <a:pt x="132" y="855"/>
                      </a:lnTo>
                      <a:lnTo>
                        <a:pt x="204" y="772"/>
                      </a:lnTo>
                      <a:lnTo>
                        <a:pt x="240" y="718"/>
                      </a:lnTo>
                      <a:lnTo>
                        <a:pt x="284" y="617"/>
                      </a:lnTo>
                      <a:lnTo>
                        <a:pt x="295" y="566"/>
                      </a:lnTo>
                      <a:lnTo>
                        <a:pt x="251" y="435"/>
                      </a:lnTo>
                      <a:lnTo>
                        <a:pt x="172" y="301"/>
                      </a:lnTo>
                      <a:lnTo>
                        <a:pt x="94" y="214"/>
                      </a:lnTo>
                      <a:lnTo>
                        <a:pt x="55" y="149"/>
                      </a:lnTo>
                      <a:lnTo>
                        <a:pt x="11" y="109"/>
                      </a:lnTo>
                      <a:lnTo>
                        <a:pt x="0" y="51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40" name="Freeform 11"/>
                <p:cNvSpPr>
                  <a:spLocks/>
                </p:cNvSpPr>
                <p:nvPr/>
              </p:nvSpPr>
              <p:spPr bwMode="auto">
                <a:xfrm>
                  <a:off x="119" y="1192"/>
                  <a:ext cx="130" cy="317"/>
                </a:xfrm>
                <a:custGeom>
                  <a:avLst/>
                  <a:gdLst>
                    <a:gd name="T0" fmla="*/ 0 w 391"/>
                    <a:gd name="T1" fmla="*/ 0 h 949"/>
                    <a:gd name="T2" fmla="*/ 0 w 391"/>
                    <a:gd name="T3" fmla="*/ 0 h 949"/>
                    <a:gd name="T4" fmla="*/ 0 w 391"/>
                    <a:gd name="T5" fmla="*/ 0 h 949"/>
                    <a:gd name="T6" fmla="*/ 0 w 391"/>
                    <a:gd name="T7" fmla="*/ 0 h 949"/>
                    <a:gd name="T8" fmla="*/ 0 w 391"/>
                    <a:gd name="T9" fmla="*/ 0 h 949"/>
                    <a:gd name="T10" fmla="*/ 0 w 391"/>
                    <a:gd name="T11" fmla="*/ 0 h 949"/>
                    <a:gd name="T12" fmla="*/ 0 w 391"/>
                    <a:gd name="T13" fmla="*/ 0 h 949"/>
                    <a:gd name="T14" fmla="*/ 0 w 391"/>
                    <a:gd name="T15" fmla="*/ 0 h 949"/>
                    <a:gd name="T16" fmla="*/ 0 w 391"/>
                    <a:gd name="T17" fmla="*/ 0 h 949"/>
                    <a:gd name="T18" fmla="*/ 0 w 391"/>
                    <a:gd name="T19" fmla="*/ 0 h 949"/>
                    <a:gd name="T20" fmla="*/ 0 w 391"/>
                    <a:gd name="T21" fmla="*/ 0 h 949"/>
                    <a:gd name="T22" fmla="*/ 0 w 391"/>
                    <a:gd name="T23" fmla="*/ 0 h 949"/>
                    <a:gd name="T24" fmla="*/ 0 w 391"/>
                    <a:gd name="T25" fmla="*/ 0 h 949"/>
                    <a:gd name="T26" fmla="*/ 0 w 391"/>
                    <a:gd name="T27" fmla="*/ 0 h 949"/>
                    <a:gd name="T28" fmla="*/ 0 w 391"/>
                    <a:gd name="T29" fmla="*/ 0 h 949"/>
                    <a:gd name="T30" fmla="*/ 0 w 391"/>
                    <a:gd name="T31" fmla="*/ 0 h 949"/>
                    <a:gd name="T32" fmla="*/ 0 w 391"/>
                    <a:gd name="T33" fmla="*/ 0 h 949"/>
                    <a:gd name="T34" fmla="*/ 0 w 391"/>
                    <a:gd name="T35" fmla="*/ 0 h 949"/>
                    <a:gd name="T36" fmla="*/ 0 w 391"/>
                    <a:gd name="T37" fmla="*/ 0 h 949"/>
                    <a:gd name="T38" fmla="*/ 0 w 391"/>
                    <a:gd name="T39" fmla="*/ 0 h 949"/>
                    <a:gd name="T40" fmla="*/ 0 w 391"/>
                    <a:gd name="T41" fmla="*/ 0 h 949"/>
                    <a:gd name="T42" fmla="*/ 0 w 391"/>
                    <a:gd name="T43" fmla="*/ 0 h 949"/>
                    <a:gd name="T44" fmla="*/ 0 w 391"/>
                    <a:gd name="T45" fmla="*/ 0 h 949"/>
                    <a:gd name="T46" fmla="*/ 0 w 391"/>
                    <a:gd name="T47" fmla="*/ 0 h 949"/>
                    <a:gd name="T48" fmla="*/ 0 w 391"/>
                    <a:gd name="T49" fmla="*/ 0 h 949"/>
                    <a:gd name="T50" fmla="*/ 0 w 391"/>
                    <a:gd name="T51" fmla="*/ 0 h 949"/>
                    <a:gd name="T52" fmla="*/ 0 w 391"/>
                    <a:gd name="T53" fmla="*/ 0 h 949"/>
                    <a:gd name="T54" fmla="*/ 0 w 391"/>
                    <a:gd name="T55" fmla="*/ 0 h 949"/>
                    <a:gd name="T56" fmla="*/ 0 w 391"/>
                    <a:gd name="T57" fmla="*/ 0 h 949"/>
                    <a:gd name="T58" fmla="*/ 0 w 391"/>
                    <a:gd name="T59" fmla="*/ 0 h 949"/>
                    <a:gd name="T60" fmla="*/ 0 w 391"/>
                    <a:gd name="T61" fmla="*/ 0 h 9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91"/>
                    <a:gd name="T94" fmla="*/ 0 h 949"/>
                    <a:gd name="T95" fmla="*/ 391 w 391"/>
                    <a:gd name="T96" fmla="*/ 949 h 94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91" h="949">
                      <a:moveTo>
                        <a:pt x="218" y="89"/>
                      </a:moveTo>
                      <a:lnTo>
                        <a:pt x="296" y="11"/>
                      </a:lnTo>
                      <a:lnTo>
                        <a:pt x="384" y="0"/>
                      </a:lnTo>
                      <a:lnTo>
                        <a:pt x="391" y="69"/>
                      </a:lnTo>
                      <a:lnTo>
                        <a:pt x="339" y="119"/>
                      </a:lnTo>
                      <a:lnTo>
                        <a:pt x="265" y="156"/>
                      </a:lnTo>
                      <a:lnTo>
                        <a:pt x="206" y="221"/>
                      </a:lnTo>
                      <a:lnTo>
                        <a:pt x="195" y="308"/>
                      </a:lnTo>
                      <a:lnTo>
                        <a:pt x="206" y="434"/>
                      </a:lnTo>
                      <a:lnTo>
                        <a:pt x="238" y="655"/>
                      </a:lnTo>
                      <a:lnTo>
                        <a:pt x="274" y="792"/>
                      </a:lnTo>
                      <a:lnTo>
                        <a:pt x="314" y="890"/>
                      </a:lnTo>
                      <a:lnTo>
                        <a:pt x="307" y="937"/>
                      </a:lnTo>
                      <a:lnTo>
                        <a:pt x="265" y="944"/>
                      </a:lnTo>
                      <a:lnTo>
                        <a:pt x="188" y="924"/>
                      </a:lnTo>
                      <a:lnTo>
                        <a:pt x="101" y="924"/>
                      </a:lnTo>
                      <a:lnTo>
                        <a:pt x="54" y="949"/>
                      </a:lnTo>
                      <a:lnTo>
                        <a:pt x="11" y="937"/>
                      </a:lnTo>
                      <a:lnTo>
                        <a:pt x="0" y="884"/>
                      </a:lnTo>
                      <a:lnTo>
                        <a:pt x="43" y="872"/>
                      </a:lnTo>
                      <a:lnTo>
                        <a:pt x="130" y="872"/>
                      </a:lnTo>
                      <a:lnTo>
                        <a:pt x="260" y="902"/>
                      </a:lnTo>
                      <a:lnTo>
                        <a:pt x="265" y="890"/>
                      </a:lnTo>
                      <a:lnTo>
                        <a:pt x="254" y="848"/>
                      </a:lnTo>
                      <a:lnTo>
                        <a:pt x="206" y="684"/>
                      </a:lnTo>
                      <a:lnTo>
                        <a:pt x="184" y="554"/>
                      </a:lnTo>
                      <a:lnTo>
                        <a:pt x="152" y="394"/>
                      </a:lnTo>
                      <a:lnTo>
                        <a:pt x="152" y="282"/>
                      </a:lnTo>
                      <a:lnTo>
                        <a:pt x="155" y="195"/>
                      </a:lnTo>
                      <a:lnTo>
                        <a:pt x="173" y="134"/>
                      </a:lnTo>
                      <a:lnTo>
                        <a:pt x="218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441" name="Freeform 12"/>
                <p:cNvSpPr>
                  <a:spLocks/>
                </p:cNvSpPr>
                <p:nvPr/>
              </p:nvSpPr>
              <p:spPr bwMode="auto">
                <a:xfrm>
                  <a:off x="247" y="720"/>
                  <a:ext cx="154" cy="171"/>
                </a:xfrm>
                <a:custGeom>
                  <a:avLst/>
                  <a:gdLst>
                    <a:gd name="T0" fmla="*/ 0 w 460"/>
                    <a:gd name="T1" fmla="*/ 0 h 511"/>
                    <a:gd name="T2" fmla="*/ 0 w 460"/>
                    <a:gd name="T3" fmla="*/ 0 h 511"/>
                    <a:gd name="T4" fmla="*/ 0 w 460"/>
                    <a:gd name="T5" fmla="*/ 0 h 511"/>
                    <a:gd name="T6" fmla="*/ 0 w 460"/>
                    <a:gd name="T7" fmla="*/ 0 h 511"/>
                    <a:gd name="T8" fmla="*/ 0 w 460"/>
                    <a:gd name="T9" fmla="*/ 0 h 511"/>
                    <a:gd name="T10" fmla="*/ 0 w 460"/>
                    <a:gd name="T11" fmla="*/ 0 h 511"/>
                    <a:gd name="T12" fmla="*/ 0 w 460"/>
                    <a:gd name="T13" fmla="*/ 0 h 511"/>
                    <a:gd name="T14" fmla="*/ 0 w 460"/>
                    <a:gd name="T15" fmla="*/ 0 h 511"/>
                    <a:gd name="T16" fmla="*/ 0 w 460"/>
                    <a:gd name="T17" fmla="*/ 0 h 511"/>
                    <a:gd name="T18" fmla="*/ 0 w 460"/>
                    <a:gd name="T19" fmla="*/ 0 h 511"/>
                    <a:gd name="T20" fmla="*/ 0 w 460"/>
                    <a:gd name="T21" fmla="*/ 0 h 511"/>
                    <a:gd name="T22" fmla="*/ 0 w 460"/>
                    <a:gd name="T23" fmla="*/ 0 h 511"/>
                    <a:gd name="T24" fmla="*/ 0 w 460"/>
                    <a:gd name="T25" fmla="*/ 0 h 511"/>
                    <a:gd name="T26" fmla="*/ 0 w 460"/>
                    <a:gd name="T27" fmla="*/ 0 h 511"/>
                    <a:gd name="T28" fmla="*/ 0 w 460"/>
                    <a:gd name="T29" fmla="*/ 0 h 511"/>
                    <a:gd name="T30" fmla="*/ 0 w 460"/>
                    <a:gd name="T31" fmla="*/ 0 h 511"/>
                    <a:gd name="T32" fmla="*/ 0 w 460"/>
                    <a:gd name="T33" fmla="*/ 0 h 511"/>
                    <a:gd name="T34" fmla="*/ 0 w 460"/>
                    <a:gd name="T35" fmla="*/ 0 h 511"/>
                    <a:gd name="T36" fmla="*/ 0 w 460"/>
                    <a:gd name="T37" fmla="*/ 0 h 511"/>
                    <a:gd name="T38" fmla="*/ 0 w 460"/>
                    <a:gd name="T39" fmla="*/ 0 h 511"/>
                    <a:gd name="T40" fmla="*/ 0 w 460"/>
                    <a:gd name="T41" fmla="*/ 0 h 511"/>
                    <a:gd name="T42" fmla="*/ 0 w 460"/>
                    <a:gd name="T43" fmla="*/ 0 h 51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60"/>
                    <a:gd name="T67" fmla="*/ 0 h 511"/>
                    <a:gd name="T68" fmla="*/ 460 w 460"/>
                    <a:gd name="T69" fmla="*/ 511 h 511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60" h="511">
                      <a:moveTo>
                        <a:pt x="0" y="457"/>
                      </a:moveTo>
                      <a:lnTo>
                        <a:pt x="0" y="343"/>
                      </a:lnTo>
                      <a:lnTo>
                        <a:pt x="22" y="218"/>
                      </a:lnTo>
                      <a:lnTo>
                        <a:pt x="76" y="117"/>
                      </a:lnTo>
                      <a:lnTo>
                        <a:pt x="145" y="54"/>
                      </a:lnTo>
                      <a:lnTo>
                        <a:pt x="221" y="7"/>
                      </a:lnTo>
                      <a:lnTo>
                        <a:pt x="287" y="0"/>
                      </a:lnTo>
                      <a:lnTo>
                        <a:pt x="359" y="18"/>
                      </a:lnTo>
                      <a:lnTo>
                        <a:pt x="392" y="61"/>
                      </a:lnTo>
                      <a:lnTo>
                        <a:pt x="412" y="117"/>
                      </a:lnTo>
                      <a:lnTo>
                        <a:pt x="406" y="173"/>
                      </a:lnTo>
                      <a:lnTo>
                        <a:pt x="394" y="240"/>
                      </a:lnTo>
                      <a:lnTo>
                        <a:pt x="359" y="294"/>
                      </a:lnTo>
                      <a:lnTo>
                        <a:pt x="460" y="420"/>
                      </a:lnTo>
                      <a:lnTo>
                        <a:pt x="446" y="453"/>
                      </a:lnTo>
                      <a:lnTo>
                        <a:pt x="329" y="355"/>
                      </a:lnTo>
                      <a:lnTo>
                        <a:pt x="264" y="431"/>
                      </a:lnTo>
                      <a:lnTo>
                        <a:pt x="195" y="485"/>
                      </a:lnTo>
                      <a:lnTo>
                        <a:pt x="123" y="511"/>
                      </a:lnTo>
                      <a:lnTo>
                        <a:pt x="65" y="511"/>
                      </a:lnTo>
                      <a:lnTo>
                        <a:pt x="22" y="489"/>
                      </a:lnTo>
                      <a:lnTo>
                        <a:pt x="0" y="4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384" name="Group 13"/>
              <p:cNvGrpSpPr>
                <a:grpSpLocks/>
              </p:cNvGrpSpPr>
              <p:nvPr/>
            </p:nvGrpSpPr>
            <p:grpSpPr bwMode="auto">
              <a:xfrm flipH="1">
                <a:off x="1920" y="2544"/>
                <a:ext cx="410" cy="568"/>
                <a:chOff x="1657" y="2177"/>
                <a:chExt cx="1021" cy="1415"/>
              </a:xfrm>
            </p:grpSpPr>
            <p:grpSp>
              <p:nvGrpSpPr>
                <p:cNvPr id="7385" name="Group 14"/>
                <p:cNvGrpSpPr>
                  <a:grpSpLocks/>
                </p:cNvGrpSpPr>
                <p:nvPr/>
              </p:nvGrpSpPr>
              <p:grpSpPr bwMode="auto">
                <a:xfrm>
                  <a:off x="1657" y="2177"/>
                  <a:ext cx="866" cy="860"/>
                  <a:chOff x="1657" y="2177"/>
                  <a:chExt cx="866" cy="860"/>
                </a:xfrm>
              </p:grpSpPr>
              <p:grpSp>
                <p:nvGrpSpPr>
                  <p:cNvPr id="742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73" y="2186"/>
                    <a:ext cx="850" cy="850"/>
                    <a:chOff x="1673" y="2186"/>
                    <a:chExt cx="850" cy="850"/>
                  </a:xfrm>
                </p:grpSpPr>
                <p:grpSp>
                  <p:nvGrpSpPr>
                    <p:cNvPr id="7428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3" y="2186"/>
                      <a:ext cx="850" cy="850"/>
                      <a:chOff x="1673" y="2186"/>
                      <a:chExt cx="850" cy="850"/>
                    </a:xfrm>
                  </p:grpSpPr>
                  <p:sp>
                    <p:nvSpPr>
                      <p:cNvPr id="7434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3" y="2186"/>
                        <a:ext cx="721" cy="494"/>
                      </a:xfrm>
                      <a:custGeom>
                        <a:avLst/>
                        <a:gdLst>
                          <a:gd name="T0" fmla="*/ 0 w 1444"/>
                          <a:gd name="T1" fmla="*/ 1 h 986"/>
                          <a:gd name="T2" fmla="*/ 0 w 1444"/>
                          <a:gd name="T3" fmla="*/ 1 h 986"/>
                          <a:gd name="T4" fmla="*/ 0 w 1444"/>
                          <a:gd name="T5" fmla="*/ 1 h 986"/>
                          <a:gd name="T6" fmla="*/ 0 w 1444"/>
                          <a:gd name="T7" fmla="*/ 1 h 986"/>
                          <a:gd name="T8" fmla="*/ 0 w 1444"/>
                          <a:gd name="T9" fmla="*/ 1 h 986"/>
                          <a:gd name="T10" fmla="*/ 0 w 1444"/>
                          <a:gd name="T11" fmla="*/ 1 h 986"/>
                          <a:gd name="T12" fmla="*/ 0 w 1444"/>
                          <a:gd name="T13" fmla="*/ 1 h 986"/>
                          <a:gd name="T14" fmla="*/ 0 w 1444"/>
                          <a:gd name="T15" fmla="*/ 1 h 986"/>
                          <a:gd name="T16" fmla="*/ 0 w 1444"/>
                          <a:gd name="T17" fmla="*/ 1 h 986"/>
                          <a:gd name="T18" fmla="*/ 0 w 1444"/>
                          <a:gd name="T19" fmla="*/ 1 h 986"/>
                          <a:gd name="T20" fmla="*/ 0 w 1444"/>
                          <a:gd name="T21" fmla="*/ 1 h 986"/>
                          <a:gd name="T22" fmla="*/ 0 w 1444"/>
                          <a:gd name="T23" fmla="*/ 1 h 986"/>
                          <a:gd name="T24" fmla="*/ 0 w 1444"/>
                          <a:gd name="T25" fmla="*/ 1 h 986"/>
                          <a:gd name="T26" fmla="*/ 0 w 1444"/>
                          <a:gd name="T27" fmla="*/ 1 h 986"/>
                          <a:gd name="T28" fmla="*/ 0 w 1444"/>
                          <a:gd name="T29" fmla="*/ 1 h 986"/>
                          <a:gd name="T30" fmla="*/ 0 w 1444"/>
                          <a:gd name="T31" fmla="*/ 1 h 986"/>
                          <a:gd name="T32" fmla="*/ 0 w 1444"/>
                          <a:gd name="T33" fmla="*/ 0 h 986"/>
                          <a:gd name="T34" fmla="*/ 0 w 1444"/>
                          <a:gd name="T35" fmla="*/ 0 h 986"/>
                          <a:gd name="T36" fmla="*/ 0 w 1444"/>
                          <a:gd name="T37" fmla="*/ 1 h 986"/>
                          <a:gd name="T38" fmla="*/ 0 w 1444"/>
                          <a:gd name="T39" fmla="*/ 1 h 986"/>
                          <a:gd name="T40" fmla="*/ 0 w 1444"/>
                          <a:gd name="T41" fmla="*/ 1 h 986"/>
                          <a:gd name="T42" fmla="*/ 0 w 1444"/>
                          <a:gd name="T43" fmla="*/ 1 h 986"/>
                          <a:gd name="T44" fmla="*/ 0 w 1444"/>
                          <a:gd name="T45" fmla="*/ 1 h 986"/>
                          <a:gd name="T46" fmla="*/ 0 w 1444"/>
                          <a:gd name="T47" fmla="*/ 1 h 986"/>
                          <a:gd name="T48" fmla="*/ 0 w 1444"/>
                          <a:gd name="T49" fmla="*/ 1 h 986"/>
                          <a:gd name="T50" fmla="*/ 0 w 1444"/>
                          <a:gd name="T51" fmla="*/ 1 h 986"/>
                          <a:gd name="T52" fmla="*/ 0 w 1444"/>
                          <a:gd name="T53" fmla="*/ 1 h 986"/>
                          <a:gd name="T54" fmla="*/ 0 w 1444"/>
                          <a:gd name="T55" fmla="*/ 1 h 986"/>
                          <a:gd name="T56" fmla="*/ 0 w 1444"/>
                          <a:gd name="T57" fmla="*/ 1 h 986"/>
                          <a:gd name="T58" fmla="*/ 0 w 1444"/>
                          <a:gd name="T59" fmla="*/ 1 h 986"/>
                          <a:gd name="T60" fmla="*/ 0 w 1444"/>
                          <a:gd name="T61" fmla="*/ 1 h 986"/>
                          <a:gd name="T62" fmla="*/ 0 w 1444"/>
                          <a:gd name="T63" fmla="*/ 1 h 986"/>
                          <a:gd name="T64" fmla="*/ 0 w 1444"/>
                          <a:gd name="T65" fmla="*/ 1 h 986"/>
                          <a:gd name="T66" fmla="*/ 0 w 1444"/>
                          <a:gd name="T67" fmla="*/ 1 h 986"/>
                          <a:gd name="T68" fmla="*/ 0 w 1444"/>
                          <a:gd name="T69" fmla="*/ 1 h 986"/>
                          <a:gd name="T70" fmla="*/ 0 w 1444"/>
                          <a:gd name="T71" fmla="*/ 1 h 986"/>
                          <a:gd name="T72" fmla="*/ 0 w 1444"/>
                          <a:gd name="T73" fmla="*/ 1 h 986"/>
                          <a:gd name="T74" fmla="*/ 0 w 1444"/>
                          <a:gd name="T75" fmla="*/ 1 h 986"/>
                          <a:gd name="T76" fmla="*/ 0 w 1444"/>
                          <a:gd name="T77" fmla="*/ 1 h 986"/>
                          <a:gd name="T78" fmla="*/ 0 w 1444"/>
                          <a:gd name="T79" fmla="*/ 1 h 986"/>
                          <a:gd name="T80" fmla="*/ 0 w 1444"/>
                          <a:gd name="T81" fmla="*/ 1 h 986"/>
                          <a:gd name="T82" fmla="*/ 0 w 1444"/>
                          <a:gd name="T83" fmla="*/ 1 h 986"/>
                          <a:gd name="T84" fmla="*/ 0 w 1444"/>
                          <a:gd name="T85" fmla="*/ 1 h 986"/>
                          <a:gd name="T86" fmla="*/ 0 w 1444"/>
                          <a:gd name="T87" fmla="*/ 1 h 986"/>
                          <a:gd name="T88" fmla="*/ 0 w 1444"/>
                          <a:gd name="T89" fmla="*/ 1 h 986"/>
                          <a:gd name="T90" fmla="*/ 0 w 1444"/>
                          <a:gd name="T91" fmla="*/ 1 h 98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w 1444"/>
                          <a:gd name="T139" fmla="*/ 0 h 986"/>
                          <a:gd name="T140" fmla="*/ 1444 w 1444"/>
                          <a:gd name="T141" fmla="*/ 986 h 98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T138" t="T139" r="T140" b="T141"/>
                        <a:pathLst>
                          <a:path w="1444" h="986">
                            <a:moveTo>
                              <a:pt x="31" y="986"/>
                            </a:moveTo>
                            <a:lnTo>
                              <a:pt x="9" y="870"/>
                            </a:lnTo>
                            <a:lnTo>
                              <a:pt x="0" y="757"/>
                            </a:lnTo>
                            <a:lnTo>
                              <a:pt x="5" y="680"/>
                            </a:lnTo>
                            <a:lnTo>
                              <a:pt x="18" y="609"/>
                            </a:lnTo>
                            <a:lnTo>
                              <a:pt x="39" y="531"/>
                            </a:lnTo>
                            <a:lnTo>
                              <a:pt x="74" y="453"/>
                            </a:lnTo>
                            <a:lnTo>
                              <a:pt x="117" y="371"/>
                            </a:lnTo>
                            <a:lnTo>
                              <a:pt x="160" y="307"/>
                            </a:lnTo>
                            <a:lnTo>
                              <a:pt x="212" y="242"/>
                            </a:lnTo>
                            <a:lnTo>
                              <a:pt x="272" y="186"/>
                            </a:lnTo>
                            <a:lnTo>
                              <a:pt x="333" y="138"/>
                            </a:lnTo>
                            <a:lnTo>
                              <a:pt x="398" y="99"/>
                            </a:lnTo>
                            <a:lnTo>
                              <a:pt x="477" y="65"/>
                            </a:lnTo>
                            <a:lnTo>
                              <a:pt x="567" y="34"/>
                            </a:lnTo>
                            <a:lnTo>
                              <a:pt x="645" y="13"/>
                            </a:lnTo>
                            <a:lnTo>
                              <a:pt x="740" y="0"/>
                            </a:lnTo>
                            <a:lnTo>
                              <a:pt x="861" y="0"/>
                            </a:lnTo>
                            <a:lnTo>
                              <a:pt x="952" y="17"/>
                            </a:lnTo>
                            <a:lnTo>
                              <a:pt x="1060" y="43"/>
                            </a:lnTo>
                            <a:lnTo>
                              <a:pt x="1168" y="90"/>
                            </a:lnTo>
                            <a:lnTo>
                              <a:pt x="1263" y="147"/>
                            </a:lnTo>
                            <a:lnTo>
                              <a:pt x="1327" y="203"/>
                            </a:lnTo>
                            <a:lnTo>
                              <a:pt x="1392" y="268"/>
                            </a:lnTo>
                            <a:lnTo>
                              <a:pt x="1444" y="332"/>
                            </a:lnTo>
                            <a:lnTo>
                              <a:pt x="1306" y="229"/>
                            </a:lnTo>
                            <a:lnTo>
                              <a:pt x="1232" y="186"/>
                            </a:lnTo>
                            <a:lnTo>
                              <a:pt x="1155" y="155"/>
                            </a:lnTo>
                            <a:lnTo>
                              <a:pt x="1055" y="125"/>
                            </a:lnTo>
                            <a:lnTo>
                              <a:pt x="960" y="112"/>
                            </a:lnTo>
                            <a:lnTo>
                              <a:pt x="857" y="108"/>
                            </a:lnTo>
                            <a:lnTo>
                              <a:pt x="779" y="112"/>
                            </a:lnTo>
                            <a:lnTo>
                              <a:pt x="697" y="125"/>
                            </a:lnTo>
                            <a:lnTo>
                              <a:pt x="615" y="147"/>
                            </a:lnTo>
                            <a:lnTo>
                              <a:pt x="537" y="173"/>
                            </a:lnTo>
                            <a:lnTo>
                              <a:pt x="451" y="216"/>
                            </a:lnTo>
                            <a:lnTo>
                              <a:pt x="385" y="255"/>
                            </a:lnTo>
                            <a:lnTo>
                              <a:pt x="329" y="302"/>
                            </a:lnTo>
                            <a:lnTo>
                              <a:pt x="264" y="354"/>
                            </a:lnTo>
                            <a:lnTo>
                              <a:pt x="212" y="410"/>
                            </a:lnTo>
                            <a:lnTo>
                              <a:pt x="160" y="488"/>
                            </a:lnTo>
                            <a:lnTo>
                              <a:pt x="113" y="570"/>
                            </a:lnTo>
                            <a:lnTo>
                              <a:pt x="82" y="648"/>
                            </a:lnTo>
                            <a:lnTo>
                              <a:pt x="57" y="740"/>
                            </a:lnTo>
                            <a:lnTo>
                              <a:pt x="39" y="852"/>
                            </a:lnTo>
                            <a:lnTo>
                              <a:pt x="31" y="98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5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7" y="2430"/>
                        <a:ext cx="796" cy="606"/>
                      </a:xfrm>
                      <a:custGeom>
                        <a:avLst/>
                        <a:gdLst>
                          <a:gd name="T0" fmla="*/ 0 w 1592"/>
                          <a:gd name="T1" fmla="*/ 1 h 1211"/>
                          <a:gd name="T2" fmla="*/ 1 w 1592"/>
                          <a:gd name="T3" fmla="*/ 1 h 1211"/>
                          <a:gd name="T4" fmla="*/ 1 w 1592"/>
                          <a:gd name="T5" fmla="*/ 1 h 1211"/>
                          <a:gd name="T6" fmla="*/ 1 w 1592"/>
                          <a:gd name="T7" fmla="*/ 1 h 1211"/>
                          <a:gd name="T8" fmla="*/ 1 w 1592"/>
                          <a:gd name="T9" fmla="*/ 1 h 1211"/>
                          <a:gd name="T10" fmla="*/ 1 w 1592"/>
                          <a:gd name="T11" fmla="*/ 1 h 1211"/>
                          <a:gd name="T12" fmla="*/ 1 w 1592"/>
                          <a:gd name="T13" fmla="*/ 1 h 1211"/>
                          <a:gd name="T14" fmla="*/ 1 w 1592"/>
                          <a:gd name="T15" fmla="*/ 1 h 1211"/>
                          <a:gd name="T16" fmla="*/ 1 w 1592"/>
                          <a:gd name="T17" fmla="*/ 1 h 1211"/>
                          <a:gd name="T18" fmla="*/ 1 w 1592"/>
                          <a:gd name="T19" fmla="*/ 1 h 1211"/>
                          <a:gd name="T20" fmla="*/ 1 w 1592"/>
                          <a:gd name="T21" fmla="*/ 1 h 1211"/>
                          <a:gd name="T22" fmla="*/ 1 w 1592"/>
                          <a:gd name="T23" fmla="*/ 1 h 1211"/>
                          <a:gd name="T24" fmla="*/ 1 w 1592"/>
                          <a:gd name="T25" fmla="*/ 1 h 1211"/>
                          <a:gd name="T26" fmla="*/ 1 w 1592"/>
                          <a:gd name="T27" fmla="*/ 1 h 1211"/>
                          <a:gd name="T28" fmla="*/ 1 w 1592"/>
                          <a:gd name="T29" fmla="*/ 1 h 1211"/>
                          <a:gd name="T30" fmla="*/ 1 w 1592"/>
                          <a:gd name="T31" fmla="*/ 1 h 1211"/>
                          <a:gd name="T32" fmla="*/ 1 w 1592"/>
                          <a:gd name="T33" fmla="*/ 1 h 1211"/>
                          <a:gd name="T34" fmla="*/ 1 w 1592"/>
                          <a:gd name="T35" fmla="*/ 1 h 1211"/>
                          <a:gd name="T36" fmla="*/ 1 w 1592"/>
                          <a:gd name="T37" fmla="*/ 1 h 1211"/>
                          <a:gd name="T38" fmla="*/ 1 w 1592"/>
                          <a:gd name="T39" fmla="*/ 1 h 1211"/>
                          <a:gd name="T40" fmla="*/ 1 w 1592"/>
                          <a:gd name="T41" fmla="*/ 1 h 1211"/>
                          <a:gd name="T42" fmla="*/ 1 w 1592"/>
                          <a:gd name="T43" fmla="*/ 1 h 1211"/>
                          <a:gd name="T44" fmla="*/ 1 w 1592"/>
                          <a:gd name="T45" fmla="*/ 0 h 1211"/>
                          <a:gd name="T46" fmla="*/ 1 w 1592"/>
                          <a:gd name="T47" fmla="*/ 1 h 1211"/>
                          <a:gd name="T48" fmla="*/ 1 w 1592"/>
                          <a:gd name="T49" fmla="*/ 1 h 1211"/>
                          <a:gd name="T50" fmla="*/ 1 w 1592"/>
                          <a:gd name="T51" fmla="*/ 1 h 1211"/>
                          <a:gd name="T52" fmla="*/ 1 w 1592"/>
                          <a:gd name="T53" fmla="*/ 1 h 1211"/>
                          <a:gd name="T54" fmla="*/ 1 w 1592"/>
                          <a:gd name="T55" fmla="*/ 1 h 1211"/>
                          <a:gd name="T56" fmla="*/ 1 w 1592"/>
                          <a:gd name="T57" fmla="*/ 1 h 1211"/>
                          <a:gd name="T58" fmla="*/ 1 w 1592"/>
                          <a:gd name="T59" fmla="*/ 1 h 1211"/>
                          <a:gd name="T60" fmla="*/ 1 w 1592"/>
                          <a:gd name="T61" fmla="*/ 1 h 1211"/>
                          <a:gd name="T62" fmla="*/ 1 w 1592"/>
                          <a:gd name="T63" fmla="*/ 1 h 1211"/>
                          <a:gd name="T64" fmla="*/ 1 w 1592"/>
                          <a:gd name="T65" fmla="*/ 1 h 1211"/>
                          <a:gd name="T66" fmla="*/ 1 w 1592"/>
                          <a:gd name="T67" fmla="*/ 1 h 1211"/>
                          <a:gd name="T68" fmla="*/ 1 w 1592"/>
                          <a:gd name="T69" fmla="*/ 1 h 1211"/>
                          <a:gd name="T70" fmla="*/ 1 w 1592"/>
                          <a:gd name="T71" fmla="*/ 1 h 1211"/>
                          <a:gd name="T72" fmla="*/ 1 w 1592"/>
                          <a:gd name="T73" fmla="*/ 1 h 1211"/>
                          <a:gd name="T74" fmla="*/ 1 w 1592"/>
                          <a:gd name="T75" fmla="*/ 1 h 1211"/>
                          <a:gd name="T76" fmla="*/ 1 w 1592"/>
                          <a:gd name="T77" fmla="*/ 1 h 1211"/>
                          <a:gd name="T78" fmla="*/ 1 w 1592"/>
                          <a:gd name="T79" fmla="*/ 1 h 1211"/>
                          <a:gd name="T80" fmla="*/ 1 w 1592"/>
                          <a:gd name="T81" fmla="*/ 1 h 1211"/>
                          <a:gd name="T82" fmla="*/ 1 w 1592"/>
                          <a:gd name="T83" fmla="*/ 1 h 1211"/>
                          <a:gd name="T84" fmla="*/ 1 w 1592"/>
                          <a:gd name="T85" fmla="*/ 1 h 1211"/>
                          <a:gd name="T86" fmla="*/ 1 w 1592"/>
                          <a:gd name="T87" fmla="*/ 1 h 1211"/>
                          <a:gd name="T88" fmla="*/ 1 w 1592"/>
                          <a:gd name="T89" fmla="*/ 1 h 1211"/>
                          <a:gd name="T90" fmla="*/ 1 w 1592"/>
                          <a:gd name="T91" fmla="*/ 1 h 1211"/>
                          <a:gd name="T92" fmla="*/ 1 w 1592"/>
                          <a:gd name="T93" fmla="*/ 1 h 1211"/>
                          <a:gd name="T94" fmla="*/ 1 w 1592"/>
                          <a:gd name="T95" fmla="*/ 1 h 1211"/>
                          <a:gd name="T96" fmla="*/ 0 w 1592"/>
                          <a:gd name="T97" fmla="*/ 1 h 1211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1592"/>
                          <a:gd name="T148" fmla="*/ 0 h 1211"/>
                          <a:gd name="T149" fmla="*/ 1592 w 1592"/>
                          <a:gd name="T150" fmla="*/ 1211 h 1211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1592" h="1211">
                            <a:moveTo>
                              <a:pt x="0" y="736"/>
                            </a:moveTo>
                            <a:lnTo>
                              <a:pt x="91" y="840"/>
                            </a:lnTo>
                            <a:lnTo>
                              <a:pt x="190" y="930"/>
                            </a:lnTo>
                            <a:lnTo>
                              <a:pt x="281" y="982"/>
                            </a:lnTo>
                            <a:lnTo>
                              <a:pt x="412" y="1038"/>
                            </a:lnTo>
                            <a:lnTo>
                              <a:pt x="516" y="1069"/>
                            </a:lnTo>
                            <a:lnTo>
                              <a:pt x="611" y="1082"/>
                            </a:lnTo>
                            <a:lnTo>
                              <a:pt x="723" y="1082"/>
                            </a:lnTo>
                            <a:lnTo>
                              <a:pt x="805" y="1073"/>
                            </a:lnTo>
                            <a:lnTo>
                              <a:pt x="904" y="1056"/>
                            </a:lnTo>
                            <a:lnTo>
                              <a:pt x="1003" y="1025"/>
                            </a:lnTo>
                            <a:lnTo>
                              <a:pt x="1085" y="982"/>
                            </a:lnTo>
                            <a:lnTo>
                              <a:pt x="1163" y="935"/>
                            </a:lnTo>
                            <a:lnTo>
                              <a:pt x="1232" y="887"/>
                            </a:lnTo>
                            <a:lnTo>
                              <a:pt x="1301" y="818"/>
                            </a:lnTo>
                            <a:lnTo>
                              <a:pt x="1370" y="740"/>
                            </a:lnTo>
                            <a:lnTo>
                              <a:pt x="1424" y="667"/>
                            </a:lnTo>
                            <a:lnTo>
                              <a:pt x="1454" y="593"/>
                            </a:lnTo>
                            <a:lnTo>
                              <a:pt x="1493" y="477"/>
                            </a:lnTo>
                            <a:lnTo>
                              <a:pt x="1519" y="356"/>
                            </a:lnTo>
                            <a:lnTo>
                              <a:pt x="1523" y="248"/>
                            </a:lnTo>
                            <a:lnTo>
                              <a:pt x="1506" y="130"/>
                            </a:lnTo>
                            <a:lnTo>
                              <a:pt x="1467" y="0"/>
                            </a:lnTo>
                            <a:lnTo>
                              <a:pt x="1506" y="69"/>
                            </a:lnTo>
                            <a:lnTo>
                              <a:pt x="1549" y="168"/>
                            </a:lnTo>
                            <a:lnTo>
                              <a:pt x="1570" y="261"/>
                            </a:lnTo>
                            <a:lnTo>
                              <a:pt x="1592" y="347"/>
                            </a:lnTo>
                            <a:lnTo>
                              <a:pt x="1588" y="421"/>
                            </a:lnTo>
                            <a:lnTo>
                              <a:pt x="1583" y="520"/>
                            </a:lnTo>
                            <a:lnTo>
                              <a:pt x="1532" y="710"/>
                            </a:lnTo>
                            <a:lnTo>
                              <a:pt x="1480" y="814"/>
                            </a:lnTo>
                            <a:lnTo>
                              <a:pt x="1415" y="904"/>
                            </a:lnTo>
                            <a:lnTo>
                              <a:pt x="1345" y="982"/>
                            </a:lnTo>
                            <a:lnTo>
                              <a:pt x="1275" y="1038"/>
                            </a:lnTo>
                            <a:lnTo>
                              <a:pt x="1180" y="1103"/>
                            </a:lnTo>
                            <a:lnTo>
                              <a:pt x="1085" y="1146"/>
                            </a:lnTo>
                            <a:lnTo>
                              <a:pt x="995" y="1177"/>
                            </a:lnTo>
                            <a:lnTo>
                              <a:pt x="878" y="1207"/>
                            </a:lnTo>
                            <a:lnTo>
                              <a:pt x="792" y="1211"/>
                            </a:lnTo>
                            <a:lnTo>
                              <a:pt x="697" y="1211"/>
                            </a:lnTo>
                            <a:lnTo>
                              <a:pt x="602" y="1194"/>
                            </a:lnTo>
                            <a:lnTo>
                              <a:pt x="498" y="1172"/>
                            </a:lnTo>
                            <a:lnTo>
                              <a:pt x="429" y="1146"/>
                            </a:lnTo>
                            <a:lnTo>
                              <a:pt x="337" y="1099"/>
                            </a:lnTo>
                            <a:lnTo>
                              <a:pt x="259" y="1056"/>
                            </a:lnTo>
                            <a:lnTo>
                              <a:pt x="186" y="995"/>
                            </a:lnTo>
                            <a:lnTo>
                              <a:pt x="108" y="913"/>
                            </a:lnTo>
                            <a:lnTo>
                              <a:pt x="35" y="809"/>
                            </a:lnTo>
                            <a:lnTo>
                              <a:pt x="0" y="736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742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8" y="2198"/>
                      <a:ext cx="843" cy="801"/>
                      <a:chOff x="1678" y="2198"/>
                      <a:chExt cx="843" cy="801"/>
                    </a:xfrm>
                  </p:grpSpPr>
                  <p:sp>
                    <p:nvSpPr>
                      <p:cNvPr id="7430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5" y="2799"/>
                        <a:ext cx="207" cy="200"/>
                      </a:xfrm>
                      <a:custGeom>
                        <a:avLst/>
                        <a:gdLst>
                          <a:gd name="T0" fmla="*/ 0 w 414"/>
                          <a:gd name="T1" fmla="*/ 0 h 401"/>
                          <a:gd name="T2" fmla="*/ 1 w 414"/>
                          <a:gd name="T3" fmla="*/ 0 h 401"/>
                          <a:gd name="T4" fmla="*/ 1 w 414"/>
                          <a:gd name="T5" fmla="*/ 0 h 401"/>
                          <a:gd name="T6" fmla="*/ 1 w 414"/>
                          <a:gd name="T7" fmla="*/ 0 h 401"/>
                          <a:gd name="T8" fmla="*/ 1 w 414"/>
                          <a:gd name="T9" fmla="*/ 0 h 401"/>
                          <a:gd name="T10" fmla="*/ 1 w 414"/>
                          <a:gd name="T11" fmla="*/ 0 h 401"/>
                          <a:gd name="T12" fmla="*/ 1 w 414"/>
                          <a:gd name="T13" fmla="*/ 0 h 401"/>
                          <a:gd name="T14" fmla="*/ 1 w 414"/>
                          <a:gd name="T15" fmla="*/ 0 h 401"/>
                          <a:gd name="T16" fmla="*/ 1 w 414"/>
                          <a:gd name="T17" fmla="*/ 0 h 401"/>
                          <a:gd name="T18" fmla="*/ 1 w 414"/>
                          <a:gd name="T19" fmla="*/ 0 h 401"/>
                          <a:gd name="T20" fmla="*/ 1 w 414"/>
                          <a:gd name="T21" fmla="*/ 0 h 401"/>
                          <a:gd name="T22" fmla="*/ 1 w 414"/>
                          <a:gd name="T23" fmla="*/ 0 h 401"/>
                          <a:gd name="T24" fmla="*/ 1 w 414"/>
                          <a:gd name="T25" fmla="*/ 0 h 401"/>
                          <a:gd name="T26" fmla="*/ 1 w 414"/>
                          <a:gd name="T27" fmla="*/ 0 h 401"/>
                          <a:gd name="T28" fmla="*/ 0 w 414"/>
                          <a:gd name="T29" fmla="*/ 0 h 401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414"/>
                          <a:gd name="T46" fmla="*/ 0 h 401"/>
                          <a:gd name="T47" fmla="*/ 414 w 414"/>
                          <a:gd name="T48" fmla="*/ 401 h 401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414" h="401">
                            <a:moveTo>
                              <a:pt x="0" y="0"/>
                            </a:moveTo>
                            <a:lnTo>
                              <a:pt x="44" y="81"/>
                            </a:lnTo>
                            <a:lnTo>
                              <a:pt x="85" y="143"/>
                            </a:lnTo>
                            <a:lnTo>
                              <a:pt x="130" y="199"/>
                            </a:lnTo>
                            <a:lnTo>
                              <a:pt x="199" y="267"/>
                            </a:lnTo>
                            <a:lnTo>
                              <a:pt x="251" y="310"/>
                            </a:lnTo>
                            <a:lnTo>
                              <a:pt x="317" y="352"/>
                            </a:lnTo>
                            <a:lnTo>
                              <a:pt x="414" y="401"/>
                            </a:lnTo>
                            <a:lnTo>
                              <a:pt x="306" y="254"/>
                            </a:lnTo>
                            <a:lnTo>
                              <a:pt x="245" y="219"/>
                            </a:lnTo>
                            <a:lnTo>
                              <a:pt x="202" y="189"/>
                            </a:lnTo>
                            <a:lnTo>
                              <a:pt x="139" y="146"/>
                            </a:lnTo>
                            <a:lnTo>
                              <a:pt x="90" y="100"/>
                            </a:lnTo>
                            <a:lnTo>
                              <a:pt x="51" y="6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1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47" y="2426"/>
                        <a:ext cx="74" cy="393"/>
                      </a:xfrm>
                      <a:custGeom>
                        <a:avLst/>
                        <a:gdLst>
                          <a:gd name="T0" fmla="*/ 1 w 148"/>
                          <a:gd name="T1" fmla="*/ 0 h 787"/>
                          <a:gd name="T2" fmla="*/ 1 w 148"/>
                          <a:gd name="T3" fmla="*/ 0 h 787"/>
                          <a:gd name="T4" fmla="*/ 1 w 148"/>
                          <a:gd name="T5" fmla="*/ 0 h 787"/>
                          <a:gd name="T6" fmla="*/ 1 w 148"/>
                          <a:gd name="T7" fmla="*/ 0 h 787"/>
                          <a:gd name="T8" fmla="*/ 1 w 148"/>
                          <a:gd name="T9" fmla="*/ 0 h 787"/>
                          <a:gd name="T10" fmla="*/ 1 w 148"/>
                          <a:gd name="T11" fmla="*/ 0 h 787"/>
                          <a:gd name="T12" fmla="*/ 1 w 148"/>
                          <a:gd name="T13" fmla="*/ 0 h 787"/>
                          <a:gd name="T14" fmla="*/ 1 w 148"/>
                          <a:gd name="T15" fmla="*/ 0 h 787"/>
                          <a:gd name="T16" fmla="*/ 1 w 148"/>
                          <a:gd name="T17" fmla="*/ 0 h 787"/>
                          <a:gd name="T18" fmla="*/ 1 w 148"/>
                          <a:gd name="T19" fmla="*/ 0 h 787"/>
                          <a:gd name="T20" fmla="*/ 1 w 148"/>
                          <a:gd name="T21" fmla="*/ 0 h 787"/>
                          <a:gd name="T22" fmla="*/ 1 w 148"/>
                          <a:gd name="T23" fmla="*/ 0 h 787"/>
                          <a:gd name="T24" fmla="*/ 1 w 148"/>
                          <a:gd name="T25" fmla="*/ 0 h 787"/>
                          <a:gd name="T26" fmla="*/ 0 w 148"/>
                          <a:gd name="T27" fmla="*/ 0 h 787"/>
                          <a:gd name="T28" fmla="*/ 1 w 148"/>
                          <a:gd name="T29" fmla="*/ 0 h 787"/>
                          <a:gd name="T30" fmla="*/ 1 w 148"/>
                          <a:gd name="T31" fmla="*/ 0 h 787"/>
                          <a:gd name="T32" fmla="*/ 1 w 148"/>
                          <a:gd name="T33" fmla="*/ 0 h 787"/>
                          <a:gd name="T34" fmla="*/ 1 w 148"/>
                          <a:gd name="T35" fmla="*/ 0 h 787"/>
                          <a:gd name="T36" fmla="*/ 1 w 148"/>
                          <a:gd name="T37" fmla="*/ 0 h 787"/>
                          <a:gd name="T38" fmla="*/ 1 w 148"/>
                          <a:gd name="T39" fmla="*/ 0 h 787"/>
                          <a:gd name="T40" fmla="*/ 1 w 148"/>
                          <a:gd name="T41" fmla="*/ 0 h 787"/>
                          <a:gd name="T42" fmla="*/ 1 w 148"/>
                          <a:gd name="T43" fmla="*/ 0 h 787"/>
                          <a:gd name="T44" fmla="*/ 1 w 148"/>
                          <a:gd name="T45" fmla="*/ 0 h 787"/>
                          <a:gd name="T46" fmla="*/ 1 w 148"/>
                          <a:gd name="T47" fmla="*/ 0 h 787"/>
                          <a:gd name="T48" fmla="*/ 1 w 148"/>
                          <a:gd name="T49" fmla="*/ 0 h 78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w 148"/>
                          <a:gd name="T76" fmla="*/ 0 h 787"/>
                          <a:gd name="T77" fmla="*/ 148 w 148"/>
                          <a:gd name="T78" fmla="*/ 787 h 787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T75" t="T76" r="T77" b="T78"/>
                        <a:pathLst>
                          <a:path w="148" h="787">
                            <a:moveTo>
                              <a:pt x="27" y="0"/>
                            </a:moveTo>
                            <a:lnTo>
                              <a:pt x="56" y="54"/>
                            </a:lnTo>
                            <a:lnTo>
                              <a:pt x="75" y="100"/>
                            </a:lnTo>
                            <a:lnTo>
                              <a:pt x="95" y="147"/>
                            </a:lnTo>
                            <a:lnTo>
                              <a:pt x="109" y="193"/>
                            </a:lnTo>
                            <a:lnTo>
                              <a:pt x="121" y="237"/>
                            </a:lnTo>
                            <a:lnTo>
                              <a:pt x="142" y="313"/>
                            </a:lnTo>
                            <a:lnTo>
                              <a:pt x="148" y="388"/>
                            </a:lnTo>
                            <a:lnTo>
                              <a:pt x="144" y="503"/>
                            </a:lnTo>
                            <a:lnTo>
                              <a:pt x="134" y="581"/>
                            </a:lnTo>
                            <a:lnTo>
                              <a:pt x="118" y="644"/>
                            </a:lnTo>
                            <a:lnTo>
                              <a:pt x="93" y="710"/>
                            </a:lnTo>
                            <a:lnTo>
                              <a:pt x="60" y="787"/>
                            </a:lnTo>
                            <a:lnTo>
                              <a:pt x="0" y="638"/>
                            </a:lnTo>
                            <a:lnTo>
                              <a:pt x="27" y="574"/>
                            </a:lnTo>
                            <a:lnTo>
                              <a:pt x="40" y="539"/>
                            </a:lnTo>
                            <a:lnTo>
                              <a:pt x="56" y="494"/>
                            </a:lnTo>
                            <a:lnTo>
                              <a:pt x="66" y="448"/>
                            </a:lnTo>
                            <a:lnTo>
                              <a:pt x="75" y="378"/>
                            </a:lnTo>
                            <a:lnTo>
                              <a:pt x="79" y="319"/>
                            </a:lnTo>
                            <a:lnTo>
                              <a:pt x="79" y="231"/>
                            </a:lnTo>
                            <a:lnTo>
                              <a:pt x="66" y="152"/>
                            </a:lnTo>
                            <a:lnTo>
                              <a:pt x="52" y="87"/>
                            </a:lnTo>
                            <a:lnTo>
                              <a:pt x="43" y="52"/>
                            </a:lnTo>
                            <a:lnTo>
                              <a:pt x="27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2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0" y="2198"/>
                        <a:ext cx="293" cy="119"/>
                      </a:xfrm>
                      <a:custGeom>
                        <a:avLst/>
                        <a:gdLst>
                          <a:gd name="T0" fmla="*/ 0 w 587"/>
                          <a:gd name="T1" fmla="*/ 0 h 237"/>
                          <a:gd name="T2" fmla="*/ 0 w 587"/>
                          <a:gd name="T3" fmla="*/ 1 h 237"/>
                          <a:gd name="T4" fmla="*/ 0 w 587"/>
                          <a:gd name="T5" fmla="*/ 1 h 237"/>
                          <a:gd name="T6" fmla="*/ 0 w 587"/>
                          <a:gd name="T7" fmla="*/ 1 h 237"/>
                          <a:gd name="T8" fmla="*/ 0 w 587"/>
                          <a:gd name="T9" fmla="*/ 1 h 237"/>
                          <a:gd name="T10" fmla="*/ 0 w 587"/>
                          <a:gd name="T11" fmla="*/ 1 h 237"/>
                          <a:gd name="T12" fmla="*/ 0 w 587"/>
                          <a:gd name="T13" fmla="*/ 1 h 237"/>
                          <a:gd name="T14" fmla="*/ 0 w 587"/>
                          <a:gd name="T15" fmla="*/ 1 h 237"/>
                          <a:gd name="T16" fmla="*/ 0 w 587"/>
                          <a:gd name="T17" fmla="*/ 1 h 237"/>
                          <a:gd name="T18" fmla="*/ 0 w 587"/>
                          <a:gd name="T19" fmla="*/ 1 h 237"/>
                          <a:gd name="T20" fmla="*/ 0 w 587"/>
                          <a:gd name="T21" fmla="*/ 1 h 237"/>
                          <a:gd name="T22" fmla="*/ 0 w 587"/>
                          <a:gd name="T23" fmla="*/ 1 h 237"/>
                          <a:gd name="T24" fmla="*/ 0 w 587"/>
                          <a:gd name="T25" fmla="*/ 1 h 237"/>
                          <a:gd name="T26" fmla="*/ 0 w 587"/>
                          <a:gd name="T27" fmla="*/ 1 h 237"/>
                          <a:gd name="T28" fmla="*/ 0 w 587"/>
                          <a:gd name="T29" fmla="*/ 1 h 237"/>
                          <a:gd name="T30" fmla="*/ 0 w 587"/>
                          <a:gd name="T31" fmla="*/ 1 h 237"/>
                          <a:gd name="T32" fmla="*/ 0 w 587"/>
                          <a:gd name="T33" fmla="*/ 1 h 237"/>
                          <a:gd name="T34" fmla="*/ 0 w 587"/>
                          <a:gd name="T35" fmla="*/ 1 h 237"/>
                          <a:gd name="T36" fmla="*/ 0 w 587"/>
                          <a:gd name="T37" fmla="*/ 1 h 237"/>
                          <a:gd name="T38" fmla="*/ 0 w 587"/>
                          <a:gd name="T39" fmla="*/ 1 h 237"/>
                          <a:gd name="T40" fmla="*/ 0 w 587"/>
                          <a:gd name="T41" fmla="*/ 1 h 237"/>
                          <a:gd name="T42" fmla="*/ 0 w 587"/>
                          <a:gd name="T43" fmla="*/ 0 h 237"/>
                          <a:gd name="T44" fmla="*/ 0 w 587"/>
                          <a:gd name="T45" fmla="*/ 0 h 237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587"/>
                          <a:gd name="T70" fmla="*/ 0 h 237"/>
                          <a:gd name="T71" fmla="*/ 587 w 587"/>
                          <a:gd name="T72" fmla="*/ 237 h 237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587" h="237">
                            <a:moveTo>
                              <a:pt x="0" y="0"/>
                            </a:moveTo>
                            <a:lnTo>
                              <a:pt x="44" y="86"/>
                            </a:lnTo>
                            <a:lnTo>
                              <a:pt x="113" y="82"/>
                            </a:lnTo>
                            <a:lnTo>
                              <a:pt x="177" y="86"/>
                            </a:lnTo>
                            <a:lnTo>
                              <a:pt x="236" y="95"/>
                            </a:lnTo>
                            <a:lnTo>
                              <a:pt x="290" y="105"/>
                            </a:lnTo>
                            <a:lnTo>
                              <a:pt x="345" y="119"/>
                            </a:lnTo>
                            <a:lnTo>
                              <a:pt x="382" y="131"/>
                            </a:lnTo>
                            <a:lnTo>
                              <a:pt x="431" y="151"/>
                            </a:lnTo>
                            <a:lnTo>
                              <a:pt x="488" y="178"/>
                            </a:lnTo>
                            <a:lnTo>
                              <a:pt x="587" y="237"/>
                            </a:lnTo>
                            <a:lnTo>
                              <a:pt x="529" y="177"/>
                            </a:lnTo>
                            <a:lnTo>
                              <a:pt x="489" y="147"/>
                            </a:lnTo>
                            <a:lnTo>
                              <a:pt x="436" y="112"/>
                            </a:lnTo>
                            <a:lnTo>
                              <a:pt x="403" y="92"/>
                            </a:lnTo>
                            <a:lnTo>
                              <a:pt x="329" y="57"/>
                            </a:lnTo>
                            <a:lnTo>
                              <a:pt x="282" y="40"/>
                            </a:lnTo>
                            <a:lnTo>
                              <a:pt x="243" y="27"/>
                            </a:lnTo>
                            <a:lnTo>
                              <a:pt x="207" y="18"/>
                            </a:lnTo>
                            <a:lnTo>
                              <a:pt x="151" y="8"/>
                            </a:lnTo>
                            <a:lnTo>
                              <a:pt x="92" y="1"/>
                            </a:lnTo>
                            <a:lnTo>
                              <a:pt x="26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33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8" y="2365"/>
                        <a:ext cx="93" cy="279"/>
                      </a:xfrm>
                      <a:custGeom>
                        <a:avLst/>
                        <a:gdLst>
                          <a:gd name="T0" fmla="*/ 0 w 188"/>
                          <a:gd name="T1" fmla="*/ 1 h 557"/>
                          <a:gd name="T2" fmla="*/ 0 w 188"/>
                          <a:gd name="T3" fmla="*/ 1 h 557"/>
                          <a:gd name="T4" fmla="*/ 0 w 188"/>
                          <a:gd name="T5" fmla="*/ 1 h 557"/>
                          <a:gd name="T6" fmla="*/ 0 w 188"/>
                          <a:gd name="T7" fmla="*/ 1 h 557"/>
                          <a:gd name="T8" fmla="*/ 0 w 188"/>
                          <a:gd name="T9" fmla="*/ 1 h 557"/>
                          <a:gd name="T10" fmla="*/ 0 w 188"/>
                          <a:gd name="T11" fmla="*/ 1 h 557"/>
                          <a:gd name="T12" fmla="*/ 0 w 188"/>
                          <a:gd name="T13" fmla="*/ 1 h 557"/>
                          <a:gd name="T14" fmla="*/ 0 w 188"/>
                          <a:gd name="T15" fmla="*/ 1 h 557"/>
                          <a:gd name="T16" fmla="*/ 0 w 188"/>
                          <a:gd name="T17" fmla="*/ 0 h 557"/>
                          <a:gd name="T18" fmla="*/ 0 w 188"/>
                          <a:gd name="T19" fmla="*/ 1 h 557"/>
                          <a:gd name="T20" fmla="*/ 0 w 188"/>
                          <a:gd name="T21" fmla="*/ 1 h 557"/>
                          <a:gd name="T22" fmla="*/ 0 w 188"/>
                          <a:gd name="T23" fmla="*/ 1 h 557"/>
                          <a:gd name="T24" fmla="*/ 0 w 188"/>
                          <a:gd name="T25" fmla="*/ 1 h 557"/>
                          <a:gd name="T26" fmla="*/ 0 w 188"/>
                          <a:gd name="T27" fmla="*/ 1 h 557"/>
                          <a:gd name="T28" fmla="*/ 0 w 188"/>
                          <a:gd name="T29" fmla="*/ 1 h 557"/>
                          <a:gd name="T30" fmla="*/ 0 w 188"/>
                          <a:gd name="T31" fmla="*/ 1 h 557"/>
                          <a:gd name="T32" fmla="*/ 0 w 188"/>
                          <a:gd name="T33" fmla="*/ 1 h 557"/>
                          <a:gd name="T34" fmla="*/ 0 w 188"/>
                          <a:gd name="T35" fmla="*/ 1 h 557"/>
                          <a:gd name="T36" fmla="*/ 0 w 188"/>
                          <a:gd name="T37" fmla="*/ 1 h 557"/>
                          <a:gd name="T38" fmla="*/ 0 w 188"/>
                          <a:gd name="T39" fmla="*/ 1 h 557"/>
                          <a:gd name="T40" fmla="*/ 0 w 188"/>
                          <a:gd name="T41" fmla="*/ 1 h 557"/>
                          <a:gd name="T42" fmla="*/ 0 w 188"/>
                          <a:gd name="T43" fmla="*/ 1 h 557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w 188"/>
                          <a:gd name="T67" fmla="*/ 0 h 557"/>
                          <a:gd name="T68" fmla="*/ 188 w 188"/>
                          <a:gd name="T69" fmla="*/ 557 h 557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T66" t="T67" r="T68" b="T69"/>
                        <a:pathLst>
                          <a:path w="188" h="557">
                            <a:moveTo>
                              <a:pt x="0" y="428"/>
                            </a:moveTo>
                            <a:lnTo>
                              <a:pt x="5" y="384"/>
                            </a:lnTo>
                            <a:lnTo>
                              <a:pt x="8" y="337"/>
                            </a:lnTo>
                            <a:lnTo>
                              <a:pt x="21" y="261"/>
                            </a:lnTo>
                            <a:lnTo>
                              <a:pt x="35" y="200"/>
                            </a:lnTo>
                            <a:lnTo>
                              <a:pt x="55" y="145"/>
                            </a:lnTo>
                            <a:lnTo>
                              <a:pt x="81" y="89"/>
                            </a:lnTo>
                            <a:lnTo>
                              <a:pt x="104" y="46"/>
                            </a:lnTo>
                            <a:lnTo>
                              <a:pt x="133" y="0"/>
                            </a:lnTo>
                            <a:lnTo>
                              <a:pt x="188" y="72"/>
                            </a:lnTo>
                            <a:lnTo>
                              <a:pt x="156" y="115"/>
                            </a:lnTo>
                            <a:lnTo>
                              <a:pt x="133" y="154"/>
                            </a:lnTo>
                            <a:lnTo>
                              <a:pt x="114" y="190"/>
                            </a:lnTo>
                            <a:lnTo>
                              <a:pt x="87" y="240"/>
                            </a:lnTo>
                            <a:lnTo>
                              <a:pt x="70" y="285"/>
                            </a:lnTo>
                            <a:lnTo>
                              <a:pt x="59" y="328"/>
                            </a:lnTo>
                            <a:lnTo>
                              <a:pt x="47" y="372"/>
                            </a:lnTo>
                            <a:lnTo>
                              <a:pt x="38" y="419"/>
                            </a:lnTo>
                            <a:lnTo>
                              <a:pt x="31" y="477"/>
                            </a:lnTo>
                            <a:lnTo>
                              <a:pt x="25" y="534"/>
                            </a:lnTo>
                            <a:lnTo>
                              <a:pt x="15" y="557"/>
                            </a:lnTo>
                            <a:lnTo>
                              <a:pt x="0" y="428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7423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692" y="2241"/>
                    <a:ext cx="830" cy="79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grpSp>
                <p:nvGrpSpPr>
                  <p:cNvPr id="7424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657" y="2177"/>
                    <a:ext cx="830" cy="795"/>
                    <a:chOff x="1657" y="2177"/>
                    <a:chExt cx="830" cy="795"/>
                  </a:xfrm>
                </p:grpSpPr>
                <p:sp>
                  <p:nvSpPr>
                    <p:cNvPr id="7425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6" y="2187"/>
                      <a:ext cx="812" cy="777"/>
                    </a:xfrm>
                    <a:prstGeom prst="ellipse">
                      <a:avLst/>
                    </a:prstGeom>
                    <a:noFill/>
                    <a:ln w="46038">
                      <a:solidFill>
                        <a:srgbClr val="9F9F9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26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77"/>
                      <a:ext cx="830" cy="795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27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198"/>
                      <a:ext cx="784" cy="75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7386" name="Group 29"/>
                <p:cNvGrpSpPr>
                  <a:grpSpLocks/>
                </p:cNvGrpSpPr>
                <p:nvPr/>
              </p:nvGrpSpPr>
              <p:grpSpPr bwMode="auto">
                <a:xfrm>
                  <a:off x="2252" y="2927"/>
                  <a:ext cx="426" cy="665"/>
                  <a:chOff x="2252" y="2927"/>
                  <a:chExt cx="426" cy="665"/>
                </a:xfrm>
              </p:grpSpPr>
              <p:sp>
                <p:nvSpPr>
                  <p:cNvPr id="7387" name="Freeform 30"/>
                  <p:cNvSpPr>
                    <a:spLocks/>
                  </p:cNvSpPr>
                  <p:nvPr/>
                </p:nvSpPr>
                <p:spPr bwMode="auto">
                  <a:xfrm>
                    <a:off x="2256" y="2961"/>
                    <a:ext cx="405" cy="581"/>
                  </a:xfrm>
                  <a:custGeom>
                    <a:avLst/>
                    <a:gdLst>
                      <a:gd name="T0" fmla="*/ 0 w 812"/>
                      <a:gd name="T1" fmla="*/ 0 h 1164"/>
                      <a:gd name="T2" fmla="*/ 0 w 812"/>
                      <a:gd name="T3" fmla="*/ 0 h 1164"/>
                      <a:gd name="T4" fmla="*/ 0 w 812"/>
                      <a:gd name="T5" fmla="*/ 0 h 1164"/>
                      <a:gd name="T6" fmla="*/ 0 w 812"/>
                      <a:gd name="T7" fmla="*/ 0 h 1164"/>
                      <a:gd name="T8" fmla="*/ 0 w 812"/>
                      <a:gd name="T9" fmla="*/ 0 h 11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2"/>
                      <a:gd name="T16" fmla="*/ 0 h 1164"/>
                      <a:gd name="T17" fmla="*/ 812 w 812"/>
                      <a:gd name="T18" fmla="*/ 1164 h 11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2" h="1164">
                        <a:moveTo>
                          <a:pt x="0" y="86"/>
                        </a:moveTo>
                        <a:lnTo>
                          <a:pt x="576" y="1164"/>
                        </a:lnTo>
                        <a:lnTo>
                          <a:pt x="812" y="1044"/>
                        </a:lnTo>
                        <a:lnTo>
                          <a:pt x="233" y="0"/>
                        </a:lnTo>
                        <a:lnTo>
                          <a:pt x="0" y="86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88" name="Arc 31"/>
                  <p:cNvSpPr>
                    <a:spLocks/>
                  </p:cNvSpPr>
                  <p:nvPr/>
                </p:nvSpPr>
                <p:spPr bwMode="auto">
                  <a:xfrm>
                    <a:off x="2254" y="2927"/>
                    <a:ext cx="121" cy="75"/>
                  </a:xfrm>
                  <a:custGeom>
                    <a:avLst/>
                    <a:gdLst>
                      <a:gd name="T0" fmla="*/ 0 w 42169"/>
                      <a:gd name="T1" fmla="*/ 0 h 27428"/>
                      <a:gd name="T2" fmla="*/ 0 w 42169"/>
                      <a:gd name="T3" fmla="*/ 0 h 27428"/>
                      <a:gd name="T4" fmla="*/ 0 w 42169"/>
                      <a:gd name="T5" fmla="*/ 0 h 27428"/>
                      <a:gd name="T6" fmla="*/ 0 60000 65536"/>
                      <a:gd name="T7" fmla="*/ 0 60000 65536"/>
                      <a:gd name="T8" fmla="*/ 0 60000 65536"/>
                      <a:gd name="T9" fmla="*/ 0 w 42169"/>
                      <a:gd name="T10" fmla="*/ 0 h 27428"/>
                      <a:gd name="T11" fmla="*/ 42169 w 42169"/>
                      <a:gd name="T12" fmla="*/ 27428 h 2742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169" h="27428" fill="none" extrusionOk="0">
                        <a:moveTo>
                          <a:pt x="801" y="27427"/>
                        </a:moveTo>
                        <a:cubicBezTo>
                          <a:pt x="269" y="25530"/>
                          <a:pt x="0" y="2357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88" y="0"/>
                          <a:pt x="39302" y="6065"/>
                          <a:pt x="42168" y="15006"/>
                        </a:cubicBezTo>
                      </a:path>
                      <a:path w="42169" h="27428" stroke="0" extrusionOk="0">
                        <a:moveTo>
                          <a:pt x="801" y="27427"/>
                        </a:moveTo>
                        <a:cubicBezTo>
                          <a:pt x="269" y="25530"/>
                          <a:pt x="0" y="2357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88" y="0"/>
                          <a:pt x="39302" y="6065"/>
                          <a:pt x="42168" y="15006"/>
                        </a:cubicBezTo>
                        <a:lnTo>
                          <a:pt x="21600" y="21600"/>
                        </a:lnTo>
                        <a:lnTo>
                          <a:pt x="801" y="2742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89" name="Arc 32"/>
                  <p:cNvSpPr>
                    <a:spLocks/>
                  </p:cNvSpPr>
                  <p:nvPr/>
                </p:nvSpPr>
                <p:spPr bwMode="auto">
                  <a:xfrm>
                    <a:off x="2256" y="2935"/>
                    <a:ext cx="125" cy="72"/>
                  </a:xfrm>
                  <a:custGeom>
                    <a:avLst/>
                    <a:gdLst>
                      <a:gd name="T0" fmla="*/ 0 w 42057"/>
                      <a:gd name="T1" fmla="*/ 0 h 24364"/>
                      <a:gd name="T2" fmla="*/ 0 w 42057"/>
                      <a:gd name="T3" fmla="*/ 0 h 24364"/>
                      <a:gd name="T4" fmla="*/ 0 w 42057"/>
                      <a:gd name="T5" fmla="*/ 0 h 24364"/>
                      <a:gd name="T6" fmla="*/ 0 60000 65536"/>
                      <a:gd name="T7" fmla="*/ 0 60000 65536"/>
                      <a:gd name="T8" fmla="*/ 0 60000 65536"/>
                      <a:gd name="T9" fmla="*/ 0 w 42057"/>
                      <a:gd name="T10" fmla="*/ 0 h 24364"/>
                      <a:gd name="T11" fmla="*/ 42057 w 42057"/>
                      <a:gd name="T12" fmla="*/ 24364 h 243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057" h="24364" fill="none" extrusionOk="0">
                        <a:moveTo>
                          <a:pt x="177" y="24364"/>
                        </a:moveTo>
                        <a:cubicBezTo>
                          <a:pt x="59" y="23447"/>
                          <a:pt x="0" y="2252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857" y="0"/>
                          <a:pt x="39085" y="5898"/>
                          <a:pt x="42056" y="14666"/>
                        </a:cubicBezTo>
                      </a:path>
                      <a:path w="42057" h="24364" stroke="0" extrusionOk="0">
                        <a:moveTo>
                          <a:pt x="177" y="24364"/>
                        </a:moveTo>
                        <a:cubicBezTo>
                          <a:pt x="59" y="23447"/>
                          <a:pt x="0" y="2252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857" y="0"/>
                          <a:pt x="39085" y="5898"/>
                          <a:pt x="42056" y="14666"/>
                        </a:cubicBezTo>
                        <a:lnTo>
                          <a:pt x="21600" y="21600"/>
                        </a:lnTo>
                        <a:lnTo>
                          <a:pt x="177" y="24364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90" name="Freeform 33"/>
                  <p:cNvSpPr>
                    <a:spLocks/>
                  </p:cNvSpPr>
                  <p:nvPr/>
                </p:nvSpPr>
                <p:spPr bwMode="auto">
                  <a:xfrm>
                    <a:off x="2252" y="2935"/>
                    <a:ext cx="77" cy="149"/>
                  </a:xfrm>
                  <a:custGeom>
                    <a:avLst/>
                    <a:gdLst>
                      <a:gd name="T0" fmla="*/ 1 w 154"/>
                      <a:gd name="T1" fmla="*/ 1 h 298"/>
                      <a:gd name="T2" fmla="*/ 0 w 154"/>
                      <a:gd name="T3" fmla="*/ 1 h 298"/>
                      <a:gd name="T4" fmla="*/ 0 w 154"/>
                      <a:gd name="T5" fmla="*/ 1 h 298"/>
                      <a:gd name="T6" fmla="*/ 1 w 154"/>
                      <a:gd name="T7" fmla="*/ 1 h 298"/>
                      <a:gd name="T8" fmla="*/ 1 w 154"/>
                      <a:gd name="T9" fmla="*/ 1 h 298"/>
                      <a:gd name="T10" fmla="*/ 1 w 154"/>
                      <a:gd name="T11" fmla="*/ 1 h 298"/>
                      <a:gd name="T12" fmla="*/ 1 w 154"/>
                      <a:gd name="T13" fmla="*/ 1 h 298"/>
                      <a:gd name="T14" fmla="*/ 1 w 154"/>
                      <a:gd name="T15" fmla="*/ 1 h 298"/>
                      <a:gd name="T16" fmla="*/ 1 w 154"/>
                      <a:gd name="T17" fmla="*/ 0 h 298"/>
                      <a:gd name="T18" fmla="*/ 1 w 154"/>
                      <a:gd name="T19" fmla="*/ 1 h 298"/>
                      <a:gd name="T20" fmla="*/ 1 w 154"/>
                      <a:gd name="T21" fmla="*/ 1 h 298"/>
                      <a:gd name="T22" fmla="*/ 1 w 154"/>
                      <a:gd name="T23" fmla="*/ 1 h 298"/>
                      <a:gd name="T24" fmla="*/ 1 w 154"/>
                      <a:gd name="T25" fmla="*/ 1 h 298"/>
                      <a:gd name="T26" fmla="*/ 1 w 154"/>
                      <a:gd name="T27" fmla="*/ 1 h 298"/>
                      <a:gd name="T28" fmla="*/ 1 w 154"/>
                      <a:gd name="T29" fmla="*/ 1 h 298"/>
                      <a:gd name="T30" fmla="*/ 1 w 154"/>
                      <a:gd name="T31" fmla="*/ 1 h 298"/>
                      <a:gd name="T32" fmla="*/ 1 w 154"/>
                      <a:gd name="T33" fmla="*/ 1 h 298"/>
                      <a:gd name="T34" fmla="*/ 1 w 154"/>
                      <a:gd name="T35" fmla="*/ 1 h 29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54"/>
                      <a:gd name="T55" fmla="*/ 0 h 298"/>
                      <a:gd name="T56" fmla="*/ 154 w 154"/>
                      <a:gd name="T57" fmla="*/ 298 h 29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54" h="298">
                        <a:moveTo>
                          <a:pt x="4" y="138"/>
                        </a:moveTo>
                        <a:lnTo>
                          <a:pt x="0" y="118"/>
                        </a:lnTo>
                        <a:lnTo>
                          <a:pt x="0" y="99"/>
                        </a:lnTo>
                        <a:lnTo>
                          <a:pt x="3" y="83"/>
                        </a:lnTo>
                        <a:lnTo>
                          <a:pt x="9" y="60"/>
                        </a:lnTo>
                        <a:lnTo>
                          <a:pt x="17" y="41"/>
                        </a:lnTo>
                        <a:lnTo>
                          <a:pt x="30" y="24"/>
                        </a:lnTo>
                        <a:lnTo>
                          <a:pt x="45" y="10"/>
                        </a:lnTo>
                        <a:lnTo>
                          <a:pt x="59" y="0"/>
                        </a:lnTo>
                        <a:lnTo>
                          <a:pt x="154" y="161"/>
                        </a:lnTo>
                        <a:lnTo>
                          <a:pt x="137" y="171"/>
                        </a:lnTo>
                        <a:lnTo>
                          <a:pt x="125" y="183"/>
                        </a:lnTo>
                        <a:lnTo>
                          <a:pt x="114" y="194"/>
                        </a:lnTo>
                        <a:lnTo>
                          <a:pt x="105" y="208"/>
                        </a:lnTo>
                        <a:lnTo>
                          <a:pt x="95" y="234"/>
                        </a:lnTo>
                        <a:lnTo>
                          <a:pt x="89" y="269"/>
                        </a:lnTo>
                        <a:lnTo>
                          <a:pt x="89" y="298"/>
                        </a:lnTo>
                        <a:lnTo>
                          <a:pt x="4" y="138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91" name="Arc 34"/>
                  <p:cNvSpPr>
                    <a:spLocks/>
                  </p:cNvSpPr>
                  <p:nvPr/>
                </p:nvSpPr>
                <p:spPr bwMode="auto">
                  <a:xfrm>
                    <a:off x="2253" y="2930"/>
                    <a:ext cx="63" cy="71"/>
                  </a:xfrm>
                  <a:custGeom>
                    <a:avLst/>
                    <a:gdLst>
                      <a:gd name="T0" fmla="*/ 0 w 21600"/>
                      <a:gd name="T1" fmla="*/ 0 h 26079"/>
                      <a:gd name="T2" fmla="*/ 0 w 21600"/>
                      <a:gd name="T3" fmla="*/ 0 h 26079"/>
                      <a:gd name="T4" fmla="*/ 0 w 21600"/>
                      <a:gd name="T5" fmla="*/ 0 h 26079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6079"/>
                      <a:gd name="T11" fmla="*/ 21600 w 21600"/>
                      <a:gd name="T12" fmla="*/ 26079 h 2607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6079" fill="none" extrusionOk="0">
                        <a:moveTo>
                          <a:pt x="813" y="26078"/>
                        </a:moveTo>
                        <a:cubicBezTo>
                          <a:pt x="273" y="24168"/>
                          <a:pt x="0" y="22192"/>
                          <a:pt x="0" y="20207"/>
                        </a:cubicBezTo>
                        <a:cubicBezTo>
                          <a:pt x="0" y="11221"/>
                          <a:pt x="5563" y="3173"/>
                          <a:pt x="13969" y="-1"/>
                        </a:cubicBezTo>
                      </a:path>
                      <a:path w="21600" h="26079" stroke="0" extrusionOk="0">
                        <a:moveTo>
                          <a:pt x="813" y="26078"/>
                        </a:moveTo>
                        <a:cubicBezTo>
                          <a:pt x="273" y="24168"/>
                          <a:pt x="0" y="22192"/>
                          <a:pt x="0" y="20207"/>
                        </a:cubicBezTo>
                        <a:cubicBezTo>
                          <a:pt x="0" y="11221"/>
                          <a:pt x="5563" y="3173"/>
                          <a:pt x="13969" y="-1"/>
                        </a:cubicBezTo>
                        <a:lnTo>
                          <a:pt x="21600" y="20207"/>
                        </a:lnTo>
                        <a:lnTo>
                          <a:pt x="813" y="26078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392" name="Arc 35"/>
                  <p:cNvSpPr>
                    <a:spLocks/>
                  </p:cNvSpPr>
                  <p:nvPr/>
                </p:nvSpPr>
                <p:spPr bwMode="auto">
                  <a:xfrm>
                    <a:off x="2298" y="3008"/>
                    <a:ext cx="124" cy="74"/>
                  </a:xfrm>
                  <a:custGeom>
                    <a:avLst/>
                    <a:gdLst>
                      <a:gd name="T0" fmla="*/ 0 w 42348"/>
                      <a:gd name="T1" fmla="*/ 0 h 27171"/>
                      <a:gd name="T2" fmla="*/ 0 w 42348"/>
                      <a:gd name="T3" fmla="*/ 0 h 27171"/>
                      <a:gd name="T4" fmla="*/ 0 w 42348"/>
                      <a:gd name="T5" fmla="*/ 0 h 27171"/>
                      <a:gd name="T6" fmla="*/ 0 60000 65536"/>
                      <a:gd name="T7" fmla="*/ 0 60000 65536"/>
                      <a:gd name="T8" fmla="*/ 0 60000 65536"/>
                      <a:gd name="T9" fmla="*/ 0 w 42348"/>
                      <a:gd name="T10" fmla="*/ 0 h 27171"/>
                      <a:gd name="T11" fmla="*/ 42348 w 42348"/>
                      <a:gd name="T12" fmla="*/ 27171 h 2717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348" h="27171" fill="none" extrusionOk="0">
                        <a:moveTo>
                          <a:pt x="730" y="27171"/>
                        </a:moveTo>
                        <a:cubicBezTo>
                          <a:pt x="245" y="25353"/>
                          <a:pt x="0" y="234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15" y="0"/>
                          <a:pt x="39673" y="6356"/>
                          <a:pt x="42347" y="15592"/>
                        </a:cubicBezTo>
                      </a:path>
                      <a:path w="42348" h="27171" stroke="0" extrusionOk="0">
                        <a:moveTo>
                          <a:pt x="730" y="27171"/>
                        </a:moveTo>
                        <a:cubicBezTo>
                          <a:pt x="245" y="25353"/>
                          <a:pt x="0" y="2348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15" y="0"/>
                          <a:pt x="39673" y="6356"/>
                          <a:pt x="42347" y="15592"/>
                        </a:cubicBezTo>
                        <a:lnTo>
                          <a:pt x="21600" y="21600"/>
                        </a:lnTo>
                        <a:lnTo>
                          <a:pt x="730" y="2717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grpSp>
                <p:nvGrpSpPr>
                  <p:cNvPr id="739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302" y="3020"/>
                    <a:ext cx="131" cy="85"/>
                    <a:chOff x="2302" y="3020"/>
                    <a:chExt cx="131" cy="85"/>
                  </a:xfrm>
                </p:grpSpPr>
                <p:grpSp>
                  <p:nvGrpSpPr>
                    <p:cNvPr id="7417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02" y="3020"/>
                      <a:ext cx="125" cy="72"/>
                      <a:chOff x="2302" y="3020"/>
                      <a:chExt cx="125" cy="72"/>
                    </a:xfrm>
                  </p:grpSpPr>
                  <p:sp>
                    <p:nvSpPr>
                      <p:cNvPr id="7419" name="Arc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2" y="3020"/>
                        <a:ext cx="124" cy="72"/>
                      </a:xfrm>
                      <a:custGeom>
                        <a:avLst/>
                        <a:gdLst>
                          <a:gd name="T0" fmla="*/ 0 w 42469"/>
                          <a:gd name="T1" fmla="*/ 0 h 26393"/>
                          <a:gd name="T2" fmla="*/ 0 w 42469"/>
                          <a:gd name="T3" fmla="*/ 0 h 26393"/>
                          <a:gd name="T4" fmla="*/ 0 w 42469"/>
                          <a:gd name="T5" fmla="*/ 0 h 26393"/>
                          <a:gd name="T6" fmla="*/ 0 60000 65536"/>
                          <a:gd name="T7" fmla="*/ 0 60000 65536"/>
                          <a:gd name="T8" fmla="*/ 0 60000 65536"/>
                          <a:gd name="T9" fmla="*/ 0 w 42469"/>
                          <a:gd name="T10" fmla="*/ 0 h 26393"/>
                          <a:gd name="T11" fmla="*/ 42469 w 42469"/>
                          <a:gd name="T12" fmla="*/ 26393 h 2639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469" h="26393" fill="none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383" y="0"/>
                              <a:pt x="39945" y="6576"/>
                              <a:pt x="42469" y="16028"/>
                            </a:cubicBezTo>
                          </a:path>
                          <a:path w="42469" h="26393" stroke="0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383" y="0"/>
                              <a:pt x="39945" y="6576"/>
                              <a:pt x="42469" y="16028"/>
                            </a:cubicBezTo>
                            <a:lnTo>
                              <a:pt x="21600" y="21600"/>
                            </a:lnTo>
                            <a:lnTo>
                              <a:pt x="538" y="26392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20" name="Arc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2" y="3027"/>
                        <a:ext cx="63" cy="65"/>
                      </a:xfrm>
                      <a:custGeom>
                        <a:avLst/>
                        <a:gdLst>
                          <a:gd name="T0" fmla="*/ 0 w 21600"/>
                          <a:gd name="T1" fmla="*/ 0 h 23797"/>
                          <a:gd name="T2" fmla="*/ 0 w 21600"/>
                          <a:gd name="T3" fmla="*/ 0 h 23797"/>
                          <a:gd name="T4" fmla="*/ 0 w 21600"/>
                          <a:gd name="T5" fmla="*/ 0 h 23797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797"/>
                          <a:gd name="T11" fmla="*/ 21600 w 21600"/>
                          <a:gd name="T12" fmla="*/ 23797 h 2379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797" fill="none" extrusionOk="0">
                            <a:moveTo>
                              <a:pt x="538" y="23796"/>
                            </a:moveTo>
                            <a:cubicBezTo>
                              <a:pt x="180" y="22224"/>
                              <a:pt x="0" y="20616"/>
                              <a:pt x="0" y="19004"/>
                            </a:cubicBezTo>
                            <a:cubicBezTo>
                              <a:pt x="0" y="11068"/>
                              <a:pt x="4350" y="3772"/>
                              <a:pt x="11332" y="0"/>
                            </a:cubicBezTo>
                          </a:path>
                          <a:path w="21600" h="23797" stroke="0" extrusionOk="0">
                            <a:moveTo>
                              <a:pt x="538" y="23796"/>
                            </a:moveTo>
                            <a:cubicBezTo>
                              <a:pt x="180" y="22224"/>
                              <a:pt x="0" y="20616"/>
                              <a:pt x="0" y="19004"/>
                            </a:cubicBezTo>
                            <a:cubicBezTo>
                              <a:pt x="0" y="11068"/>
                              <a:pt x="4350" y="3772"/>
                              <a:pt x="11332" y="0"/>
                            </a:cubicBezTo>
                            <a:lnTo>
                              <a:pt x="21600" y="19004"/>
                            </a:lnTo>
                            <a:lnTo>
                              <a:pt x="538" y="23796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21" name="Arc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3" y="3020"/>
                        <a:ext cx="124" cy="72"/>
                      </a:xfrm>
                      <a:custGeom>
                        <a:avLst/>
                        <a:gdLst>
                          <a:gd name="T0" fmla="*/ 0 w 42374"/>
                          <a:gd name="T1" fmla="*/ 0 h 26469"/>
                          <a:gd name="T2" fmla="*/ 0 w 42374"/>
                          <a:gd name="T3" fmla="*/ 0 h 26469"/>
                          <a:gd name="T4" fmla="*/ 0 w 42374"/>
                          <a:gd name="T5" fmla="*/ 0 h 26469"/>
                          <a:gd name="T6" fmla="*/ 0 60000 65536"/>
                          <a:gd name="T7" fmla="*/ 0 60000 65536"/>
                          <a:gd name="T8" fmla="*/ 0 60000 65536"/>
                          <a:gd name="T9" fmla="*/ 0 w 42374"/>
                          <a:gd name="T10" fmla="*/ 0 h 26469"/>
                          <a:gd name="T11" fmla="*/ 42374 w 42374"/>
                          <a:gd name="T12" fmla="*/ 26469 h 26469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374" h="26469" fill="none" extrusionOk="0">
                            <a:moveTo>
                              <a:pt x="555" y="26469"/>
                            </a:moveTo>
                            <a:cubicBezTo>
                              <a:pt x="186" y="24872"/>
                              <a:pt x="0" y="2323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1" y="0"/>
                              <a:pt x="39731" y="6402"/>
                              <a:pt x="42374" y="15684"/>
                            </a:cubicBezTo>
                          </a:path>
                          <a:path w="42374" h="26469" stroke="0" extrusionOk="0">
                            <a:moveTo>
                              <a:pt x="555" y="26469"/>
                            </a:moveTo>
                            <a:cubicBezTo>
                              <a:pt x="186" y="24872"/>
                              <a:pt x="0" y="23238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1" y="0"/>
                              <a:pt x="39731" y="6402"/>
                              <a:pt x="42374" y="15684"/>
                            </a:cubicBezTo>
                            <a:lnTo>
                              <a:pt x="21600" y="21600"/>
                            </a:lnTo>
                            <a:lnTo>
                              <a:pt x="555" y="26469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7418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310" y="3033"/>
                      <a:ext cx="123" cy="72"/>
                    </a:xfrm>
                    <a:custGeom>
                      <a:avLst/>
                      <a:gdLst>
                        <a:gd name="T0" fmla="*/ 0 w 42387"/>
                        <a:gd name="T1" fmla="*/ 0 h 26357"/>
                        <a:gd name="T2" fmla="*/ 0 w 42387"/>
                        <a:gd name="T3" fmla="*/ 0 h 26357"/>
                        <a:gd name="T4" fmla="*/ 0 w 42387"/>
                        <a:gd name="T5" fmla="*/ 0 h 26357"/>
                        <a:gd name="T6" fmla="*/ 0 60000 65536"/>
                        <a:gd name="T7" fmla="*/ 0 60000 65536"/>
                        <a:gd name="T8" fmla="*/ 0 60000 65536"/>
                        <a:gd name="T9" fmla="*/ 0 w 42387"/>
                        <a:gd name="T10" fmla="*/ 0 h 26357"/>
                        <a:gd name="T11" fmla="*/ 42387 w 42387"/>
                        <a:gd name="T12" fmla="*/ 26357 h 2635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87" h="26357" fill="none" extrusionOk="0">
                          <a:moveTo>
                            <a:pt x="530" y="26356"/>
                          </a:moveTo>
                          <a:cubicBezTo>
                            <a:pt x="177" y="24795"/>
                            <a:pt x="0" y="2320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67" y="0"/>
                            <a:pt x="39758" y="6424"/>
                            <a:pt x="42386" y="15728"/>
                          </a:cubicBezTo>
                        </a:path>
                        <a:path w="42387" h="26357" stroke="0" extrusionOk="0">
                          <a:moveTo>
                            <a:pt x="530" y="26356"/>
                          </a:moveTo>
                          <a:cubicBezTo>
                            <a:pt x="177" y="24795"/>
                            <a:pt x="0" y="2320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67" y="0"/>
                            <a:pt x="39758" y="6424"/>
                            <a:pt x="42386" y="15728"/>
                          </a:cubicBezTo>
                          <a:lnTo>
                            <a:pt x="21600" y="21600"/>
                          </a:lnTo>
                          <a:lnTo>
                            <a:pt x="530" y="26356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4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315" y="3044"/>
                    <a:ext cx="131" cy="85"/>
                    <a:chOff x="2315" y="3044"/>
                    <a:chExt cx="131" cy="85"/>
                  </a:xfrm>
                </p:grpSpPr>
                <p:grpSp>
                  <p:nvGrpSpPr>
                    <p:cNvPr id="7412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15" y="3044"/>
                      <a:ext cx="124" cy="72"/>
                      <a:chOff x="2315" y="3044"/>
                      <a:chExt cx="124" cy="72"/>
                    </a:xfrm>
                  </p:grpSpPr>
                  <p:sp>
                    <p:nvSpPr>
                      <p:cNvPr id="7414" name="Arc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5" y="3044"/>
                        <a:ext cx="123" cy="71"/>
                      </a:xfrm>
                      <a:custGeom>
                        <a:avLst/>
                        <a:gdLst>
                          <a:gd name="T0" fmla="*/ 0 w 42569"/>
                          <a:gd name="T1" fmla="*/ 0 h 26007"/>
                          <a:gd name="T2" fmla="*/ 0 w 42569"/>
                          <a:gd name="T3" fmla="*/ 0 h 26007"/>
                          <a:gd name="T4" fmla="*/ 0 w 42569"/>
                          <a:gd name="T5" fmla="*/ 0 h 26007"/>
                          <a:gd name="T6" fmla="*/ 0 60000 65536"/>
                          <a:gd name="T7" fmla="*/ 0 60000 65536"/>
                          <a:gd name="T8" fmla="*/ 0 60000 65536"/>
                          <a:gd name="T9" fmla="*/ 0 w 42569"/>
                          <a:gd name="T10" fmla="*/ 0 h 26007"/>
                          <a:gd name="T11" fmla="*/ 42569 w 42569"/>
                          <a:gd name="T12" fmla="*/ 26007 h 2600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569" h="26007" fill="none" extrusionOk="0">
                            <a:moveTo>
                              <a:pt x="454" y="26006"/>
                            </a:moveTo>
                            <a:cubicBezTo>
                              <a:pt x="152" y="24557"/>
                              <a:pt x="0" y="2308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32" y="0"/>
                              <a:pt x="40185" y="6774"/>
                              <a:pt x="42568" y="16417"/>
                            </a:cubicBezTo>
                          </a:path>
                          <a:path w="42569" h="26007" stroke="0" extrusionOk="0">
                            <a:moveTo>
                              <a:pt x="454" y="26006"/>
                            </a:moveTo>
                            <a:cubicBezTo>
                              <a:pt x="152" y="24557"/>
                              <a:pt x="0" y="2308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32" y="0"/>
                              <a:pt x="40185" y="6774"/>
                              <a:pt x="42568" y="16417"/>
                            </a:cubicBezTo>
                            <a:lnTo>
                              <a:pt x="21600" y="21600"/>
                            </a:lnTo>
                            <a:lnTo>
                              <a:pt x="454" y="26006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15" name="Arc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5" y="3051"/>
                        <a:ext cx="63" cy="64"/>
                      </a:xfrm>
                      <a:custGeom>
                        <a:avLst/>
                        <a:gdLst>
                          <a:gd name="T0" fmla="*/ 0 w 21600"/>
                          <a:gd name="T1" fmla="*/ 0 h 23291"/>
                          <a:gd name="T2" fmla="*/ 0 w 21600"/>
                          <a:gd name="T3" fmla="*/ 0 h 23291"/>
                          <a:gd name="T4" fmla="*/ 0 w 21600"/>
                          <a:gd name="T5" fmla="*/ 0 h 23291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291"/>
                          <a:gd name="T11" fmla="*/ 21600 w 21600"/>
                          <a:gd name="T12" fmla="*/ 23291 h 2329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291" fill="none" extrusionOk="0">
                            <a:moveTo>
                              <a:pt x="454" y="23290"/>
                            </a:moveTo>
                            <a:cubicBezTo>
                              <a:pt x="152" y="21841"/>
                              <a:pt x="0" y="20364"/>
                              <a:pt x="0" y="18884"/>
                            </a:cubicBezTo>
                            <a:cubicBezTo>
                              <a:pt x="0" y="11037"/>
                              <a:pt x="4254" y="3808"/>
                              <a:pt x="11114" y="0"/>
                            </a:cubicBezTo>
                          </a:path>
                          <a:path w="21600" h="23291" stroke="0" extrusionOk="0">
                            <a:moveTo>
                              <a:pt x="454" y="23290"/>
                            </a:moveTo>
                            <a:cubicBezTo>
                              <a:pt x="152" y="21841"/>
                              <a:pt x="0" y="20364"/>
                              <a:pt x="0" y="18884"/>
                            </a:cubicBezTo>
                            <a:cubicBezTo>
                              <a:pt x="0" y="11037"/>
                              <a:pt x="4254" y="3808"/>
                              <a:pt x="11114" y="0"/>
                            </a:cubicBezTo>
                            <a:lnTo>
                              <a:pt x="21600" y="18884"/>
                            </a:lnTo>
                            <a:lnTo>
                              <a:pt x="454" y="23290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16" name="Arc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5" y="3044"/>
                        <a:ext cx="124" cy="72"/>
                      </a:xfrm>
                      <a:custGeom>
                        <a:avLst/>
                        <a:gdLst>
                          <a:gd name="T0" fmla="*/ 0 w 42559"/>
                          <a:gd name="T1" fmla="*/ 0 h 26393"/>
                          <a:gd name="T2" fmla="*/ 0 w 42559"/>
                          <a:gd name="T3" fmla="*/ 0 h 26393"/>
                          <a:gd name="T4" fmla="*/ 0 w 42559"/>
                          <a:gd name="T5" fmla="*/ 0 h 26393"/>
                          <a:gd name="T6" fmla="*/ 0 60000 65536"/>
                          <a:gd name="T7" fmla="*/ 0 60000 65536"/>
                          <a:gd name="T8" fmla="*/ 0 60000 65536"/>
                          <a:gd name="T9" fmla="*/ 0 w 42559"/>
                          <a:gd name="T10" fmla="*/ 0 h 26393"/>
                          <a:gd name="T11" fmla="*/ 42559 w 42559"/>
                          <a:gd name="T12" fmla="*/ 26393 h 2639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559" h="26393" fill="none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7" y="0"/>
                              <a:pt x="40161" y="6754"/>
                              <a:pt x="42559" y="16377"/>
                            </a:cubicBezTo>
                          </a:path>
                          <a:path w="42559" h="26393" stroke="0" extrusionOk="0">
                            <a:moveTo>
                              <a:pt x="538" y="26392"/>
                            </a:moveTo>
                            <a:cubicBezTo>
                              <a:pt x="180" y="24820"/>
                              <a:pt x="0" y="23212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7" y="0"/>
                              <a:pt x="40161" y="6754"/>
                              <a:pt x="42559" y="16377"/>
                            </a:cubicBezTo>
                            <a:lnTo>
                              <a:pt x="21600" y="21600"/>
                            </a:lnTo>
                            <a:lnTo>
                              <a:pt x="538" y="26392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7413" name="Arc 47"/>
                    <p:cNvSpPr>
                      <a:spLocks/>
                    </p:cNvSpPr>
                    <p:nvPr/>
                  </p:nvSpPr>
                  <p:spPr bwMode="auto">
                    <a:xfrm>
                      <a:off x="2322" y="3057"/>
                      <a:ext cx="124" cy="72"/>
                    </a:xfrm>
                    <a:custGeom>
                      <a:avLst/>
                      <a:gdLst>
                        <a:gd name="T0" fmla="*/ 0 w 42559"/>
                        <a:gd name="T1" fmla="*/ 0 h 26393"/>
                        <a:gd name="T2" fmla="*/ 0 w 42559"/>
                        <a:gd name="T3" fmla="*/ 0 h 26393"/>
                        <a:gd name="T4" fmla="*/ 0 w 42559"/>
                        <a:gd name="T5" fmla="*/ 0 h 26393"/>
                        <a:gd name="T6" fmla="*/ 0 60000 65536"/>
                        <a:gd name="T7" fmla="*/ 0 60000 65536"/>
                        <a:gd name="T8" fmla="*/ 0 60000 65536"/>
                        <a:gd name="T9" fmla="*/ 0 w 42559"/>
                        <a:gd name="T10" fmla="*/ 0 h 26393"/>
                        <a:gd name="T11" fmla="*/ 42559 w 42559"/>
                        <a:gd name="T12" fmla="*/ 26393 h 2639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9" h="26393" fill="none" extrusionOk="0">
                          <a:moveTo>
                            <a:pt x="538" y="26392"/>
                          </a:moveTo>
                          <a:cubicBezTo>
                            <a:pt x="180" y="24820"/>
                            <a:pt x="0" y="2321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</a:path>
                        <a:path w="42559" h="26393" stroke="0" extrusionOk="0">
                          <a:moveTo>
                            <a:pt x="538" y="26392"/>
                          </a:moveTo>
                          <a:cubicBezTo>
                            <a:pt x="180" y="24820"/>
                            <a:pt x="0" y="2321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  <a:lnTo>
                            <a:pt x="21600" y="21600"/>
                          </a:lnTo>
                          <a:lnTo>
                            <a:pt x="538" y="26392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328" y="3067"/>
                    <a:ext cx="123" cy="71"/>
                    <a:chOff x="2328" y="3067"/>
                    <a:chExt cx="123" cy="71"/>
                  </a:xfrm>
                </p:grpSpPr>
                <p:sp>
                  <p:nvSpPr>
                    <p:cNvPr id="7410" name="Arc 49"/>
                    <p:cNvSpPr>
                      <a:spLocks/>
                    </p:cNvSpPr>
                    <p:nvPr/>
                  </p:nvSpPr>
                  <p:spPr bwMode="auto">
                    <a:xfrm>
                      <a:off x="2328" y="3067"/>
                      <a:ext cx="123" cy="71"/>
                    </a:xfrm>
                    <a:custGeom>
                      <a:avLst/>
                      <a:gdLst>
                        <a:gd name="T0" fmla="*/ 0 w 42653"/>
                        <a:gd name="T1" fmla="*/ 0 h 26007"/>
                        <a:gd name="T2" fmla="*/ 0 w 42653"/>
                        <a:gd name="T3" fmla="*/ 0 h 26007"/>
                        <a:gd name="T4" fmla="*/ 0 w 42653"/>
                        <a:gd name="T5" fmla="*/ 0 h 26007"/>
                        <a:gd name="T6" fmla="*/ 0 60000 65536"/>
                        <a:gd name="T7" fmla="*/ 0 60000 65536"/>
                        <a:gd name="T8" fmla="*/ 0 60000 65536"/>
                        <a:gd name="T9" fmla="*/ 0 w 42653"/>
                        <a:gd name="T10" fmla="*/ 0 h 26007"/>
                        <a:gd name="T11" fmla="*/ 42653 w 42653"/>
                        <a:gd name="T12" fmla="*/ 26007 h 2600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53" h="26007" fill="none" extrusionOk="0">
                          <a:moveTo>
                            <a:pt x="454" y="26006"/>
                          </a:moveTo>
                          <a:cubicBezTo>
                            <a:pt x="152" y="24557"/>
                            <a:pt x="0" y="2308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67" y="0"/>
                            <a:pt x="40400" y="6955"/>
                            <a:pt x="42652" y="16768"/>
                          </a:cubicBezTo>
                        </a:path>
                        <a:path w="42653" h="26007" stroke="0" extrusionOk="0">
                          <a:moveTo>
                            <a:pt x="454" y="26006"/>
                          </a:moveTo>
                          <a:cubicBezTo>
                            <a:pt x="152" y="24557"/>
                            <a:pt x="0" y="2308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67" y="0"/>
                            <a:pt x="40400" y="6955"/>
                            <a:pt x="42652" y="16768"/>
                          </a:cubicBezTo>
                          <a:lnTo>
                            <a:pt x="21600" y="21600"/>
                          </a:lnTo>
                          <a:lnTo>
                            <a:pt x="454" y="26006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11" name="Arc 50"/>
                    <p:cNvSpPr>
                      <a:spLocks/>
                    </p:cNvSpPr>
                    <p:nvPr/>
                  </p:nvSpPr>
                  <p:spPr bwMode="auto">
                    <a:xfrm>
                      <a:off x="2328" y="3074"/>
                      <a:ext cx="63" cy="64"/>
                    </a:xfrm>
                    <a:custGeom>
                      <a:avLst/>
                      <a:gdLst>
                        <a:gd name="T0" fmla="*/ 0 w 21600"/>
                        <a:gd name="T1" fmla="*/ 0 h 23291"/>
                        <a:gd name="T2" fmla="*/ 0 w 21600"/>
                        <a:gd name="T3" fmla="*/ 0 h 23291"/>
                        <a:gd name="T4" fmla="*/ 0 w 21600"/>
                        <a:gd name="T5" fmla="*/ 0 h 23291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291"/>
                        <a:gd name="T11" fmla="*/ 21600 w 21600"/>
                        <a:gd name="T12" fmla="*/ 23291 h 2329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291" fill="none" extrusionOk="0">
                          <a:moveTo>
                            <a:pt x="454" y="23290"/>
                          </a:moveTo>
                          <a:cubicBezTo>
                            <a:pt x="152" y="21841"/>
                            <a:pt x="0" y="20364"/>
                            <a:pt x="0" y="18884"/>
                          </a:cubicBezTo>
                          <a:cubicBezTo>
                            <a:pt x="0" y="11037"/>
                            <a:pt x="4254" y="3808"/>
                            <a:pt x="11114" y="0"/>
                          </a:cubicBezTo>
                        </a:path>
                        <a:path w="21600" h="23291" stroke="0" extrusionOk="0">
                          <a:moveTo>
                            <a:pt x="454" y="23290"/>
                          </a:moveTo>
                          <a:cubicBezTo>
                            <a:pt x="152" y="21841"/>
                            <a:pt x="0" y="20364"/>
                            <a:pt x="0" y="18884"/>
                          </a:cubicBezTo>
                          <a:cubicBezTo>
                            <a:pt x="0" y="11037"/>
                            <a:pt x="4254" y="3808"/>
                            <a:pt x="11114" y="0"/>
                          </a:cubicBezTo>
                          <a:lnTo>
                            <a:pt x="21600" y="18884"/>
                          </a:lnTo>
                          <a:lnTo>
                            <a:pt x="454" y="23290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328" y="3067"/>
                    <a:ext cx="131" cy="84"/>
                    <a:chOff x="2328" y="3067"/>
                    <a:chExt cx="131" cy="84"/>
                  </a:xfrm>
                </p:grpSpPr>
                <p:sp>
                  <p:nvSpPr>
                    <p:cNvPr id="7408" name="Arc 52"/>
                    <p:cNvSpPr>
                      <a:spLocks/>
                    </p:cNvSpPr>
                    <p:nvPr/>
                  </p:nvSpPr>
                  <p:spPr bwMode="auto">
                    <a:xfrm>
                      <a:off x="2328" y="3067"/>
                      <a:ext cx="124" cy="71"/>
                    </a:xfrm>
                    <a:custGeom>
                      <a:avLst/>
                      <a:gdLst>
                        <a:gd name="T0" fmla="*/ 0 w 42559"/>
                        <a:gd name="T1" fmla="*/ 0 h 26040"/>
                        <a:gd name="T2" fmla="*/ 0 w 42559"/>
                        <a:gd name="T3" fmla="*/ 0 h 26040"/>
                        <a:gd name="T4" fmla="*/ 0 w 42559"/>
                        <a:gd name="T5" fmla="*/ 0 h 26040"/>
                        <a:gd name="T6" fmla="*/ 0 60000 65536"/>
                        <a:gd name="T7" fmla="*/ 0 60000 65536"/>
                        <a:gd name="T8" fmla="*/ 0 60000 65536"/>
                        <a:gd name="T9" fmla="*/ 0 w 42559"/>
                        <a:gd name="T10" fmla="*/ 0 h 26040"/>
                        <a:gd name="T11" fmla="*/ 42559 w 42559"/>
                        <a:gd name="T12" fmla="*/ 26040 h 260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9" h="26040" fill="none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</a:path>
                        <a:path w="42559" h="26040" stroke="0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  <a:lnTo>
                            <a:pt x="21600" y="21600"/>
                          </a:lnTo>
                          <a:lnTo>
                            <a:pt x="461" y="2603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09" name="Arc 53"/>
                    <p:cNvSpPr>
                      <a:spLocks/>
                    </p:cNvSpPr>
                    <p:nvPr/>
                  </p:nvSpPr>
                  <p:spPr bwMode="auto">
                    <a:xfrm>
                      <a:off x="2335" y="3080"/>
                      <a:ext cx="124" cy="71"/>
                    </a:xfrm>
                    <a:custGeom>
                      <a:avLst/>
                      <a:gdLst>
                        <a:gd name="T0" fmla="*/ 0 w 42559"/>
                        <a:gd name="T1" fmla="*/ 0 h 26040"/>
                        <a:gd name="T2" fmla="*/ 0 w 42559"/>
                        <a:gd name="T3" fmla="*/ 0 h 26040"/>
                        <a:gd name="T4" fmla="*/ 0 w 42559"/>
                        <a:gd name="T5" fmla="*/ 0 h 26040"/>
                        <a:gd name="T6" fmla="*/ 0 60000 65536"/>
                        <a:gd name="T7" fmla="*/ 0 60000 65536"/>
                        <a:gd name="T8" fmla="*/ 0 60000 65536"/>
                        <a:gd name="T9" fmla="*/ 0 w 42559"/>
                        <a:gd name="T10" fmla="*/ 0 h 26040"/>
                        <a:gd name="T11" fmla="*/ 42559 w 42559"/>
                        <a:gd name="T12" fmla="*/ 26040 h 260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9" h="26040" fill="none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</a:path>
                        <a:path w="42559" h="26040" stroke="0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7" y="0"/>
                            <a:pt x="40161" y="6754"/>
                            <a:pt x="42559" y="16377"/>
                          </a:cubicBezTo>
                          <a:lnTo>
                            <a:pt x="21600" y="21600"/>
                          </a:lnTo>
                          <a:lnTo>
                            <a:pt x="461" y="26039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7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256" y="2963"/>
                    <a:ext cx="407" cy="584"/>
                    <a:chOff x="2256" y="2963"/>
                    <a:chExt cx="407" cy="584"/>
                  </a:xfrm>
                </p:grpSpPr>
                <p:sp>
                  <p:nvSpPr>
                    <p:cNvPr id="7406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4" y="2963"/>
                      <a:ext cx="289" cy="5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07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3004"/>
                      <a:ext cx="290" cy="54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7398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340" y="3090"/>
                    <a:ext cx="131" cy="84"/>
                    <a:chOff x="2340" y="3090"/>
                    <a:chExt cx="131" cy="84"/>
                  </a:xfrm>
                </p:grpSpPr>
                <p:grpSp>
                  <p:nvGrpSpPr>
                    <p:cNvPr id="7401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0" y="3090"/>
                      <a:ext cx="125" cy="70"/>
                      <a:chOff x="2340" y="3090"/>
                      <a:chExt cx="125" cy="70"/>
                    </a:xfrm>
                  </p:grpSpPr>
                  <p:sp>
                    <p:nvSpPr>
                      <p:cNvPr id="7404" name="Arc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0" y="3090"/>
                        <a:ext cx="125" cy="70"/>
                      </a:xfrm>
                      <a:custGeom>
                        <a:avLst/>
                        <a:gdLst>
                          <a:gd name="T0" fmla="*/ 0 w 42739"/>
                          <a:gd name="T1" fmla="*/ 0 h 25750"/>
                          <a:gd name="T2" fmla="*/ 0 w 42739"/>
                          <a:gd name="T3" fmla="*/ 0 h 25750"/>
                          <a:gd name="T4" fmla="*/ 0 w 42739"/>
                          <a:gd name="T5" fmla="*/ 0 h 25750"/>
                          <a:gd name="T6" fmla="*/ 0 60000 65536"/>
                          <a:gd name="T7" fmla="*/ 0 60000 65536"/>
                          <a:gd name="T8" fmla="*/ 0 60000 65536"/>
                          <a:gd name="T9" fmla="*/ 0 w 42739"/>
                          <a:gd name="T10" fmla="*/ 0 h 25750"/>
                          <a:gd name="T11" fmla="*/ 42739 w 42739"/>
                          <a:gd name="T12" fmla="*/ 25750 h 2575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42739" h="25750" fill="none" extrusionOk="0">
                            <a:moveTo>
                              <a:pt x="402" y="25749"/>
                            </a:moveTo>
                            <a:cubicBezTo>
                              <a:pt x="134" y="24382"/>
                              <a:pt x="0" y="2299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818" y="0"/>
                              <a:pt x="40638" y="7160"/>
                              <a:pt x="42738" y="17160"/>
                            </a:cubicBezTo>
                          </a:path>
                          <a:path w="42739" h="25750" stroke="0" extrusionOk="0">
                            <a:moveTo>
                              <a:pt x="402" y="25749"/>
                            </a:moveTo>
                            <a:cubicBezTo>
                              <a:pt x="134" y="24382"/>
                              <a:pt x="0" y="2299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818" y="0"/>
                              <a:pt x="40638" y="7160"/>
                              <a:pt x="42738" y="17160"/>
                            </a:cubicBezTo>
                            <a:lnTo>
                              <a:pt x="21600" y="21600"/>
                            </a:lnTo>
                            <a:lnTo>
                              <a:pt x="402" y="25749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  <p:sp>
                    <p:nvSpPr>
                      <p:cNvPr id="7405" name="Arc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0" y="3097"/>
                        <a:ext cx="63" cy="63"/>
                      </a:xfrm>
                      <a:custGeom>
                        <a:avLst/>
                        <a:gdLst>
                          <a:gd name="T0" fmla="*/ 0 w 21600"/>
                          <a:gd name="T1" fmla="*/ 0 h 23215"/>
                          <a:gd name="T2" fmla="*/ 0 w 21600"/>
                          <a:gd name="T3" fmla="*/ 0 h 23215"/>
                          <a:gd name="T4" fmla="*/ 0 w 21600"/>
                          <a:gd name="T5" fmla="*/ 0 h 23215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3215"/>
                          <a:gd name="T11" fmla="*/ 21600 w 21600"/>
                          <a:gd name="T12" fmla="*/ 23215 h 23215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3215" fill="none" extrusionOk="0">
                            <a:moveTo>
                              <a:pt x="402" y="23214"/>
                            </a:moveTo>
                            <a:cubicBezTo>
                              <a:pt x="134" y="21847"/>
                              <a:pt x="0" y="20458"/>
                              <a:pt x="0" y="19065"/>
                            </a:cubicBezTo>
                            <a:cubicBezTo>
                              <a:pt x="0" y="11083"/>
                              <a:pt x="4401" y="3751"/>
                              <a:pt x="11446" y="-1"/>
                            </a:cubicBezTo>
                          </a:path>
                          <a:path w="21600" h="23215" stroke="0" extrusionOk="0">
                            <a:moveTo>
                              <a:pt x="402" y="23214"/>
                            </a:moveTo>
                            <a:cubicBezTo>
                              <a:pt x="134" y="21847"/>
                              <a:pt x="0" y="20458"/>
                              <a:pt x="0" y="19065"/>
                            </a:cubicBezTo>
                            <a:cubicBezTo>
                              <a:pt x="0" y="11083"/>
                              <a:pt x="4401" y="3751"/>
                              <a:pt x="11446" y="-1"/>
                            </a:cubicBezTo>
                            <a:lnTo>
                              <a:pt x="21600" y="19065"/>
                            </a:lnTo>
                            <a:lnTo>
                              <a:pt x="402" y="23214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7402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2341" y="3090"/>
                      <a:ext cx="124" cy="71"/>
                    </a:xfrm>
                    <a:custGeom>
                      <a:avLst/>
                      <a:gdLst>
                        <a:gd name="T0" fmla="*/ 0 w 42662"/>
                        <a:gd name="T1" fmla="*/ 0 h 26040"/>
                        <a:gd name="T2" fmla="*/ 0 w 42662"/>
                        <a:gd name="T3" fmla="*/ 0 h 26040"/>
                        <a:gd name="T4" fmla="*/ 0 w 42662"/>
                        <a:gd name="T5" fmla="*/ 0 h 26040"/>
                        <a:gd name="T6" fmla="*/ 0 60000 65536"/>
                        <a:gd name="T7" fmla="*/ 0 60000 65536"/>
                        <a:gd name="T8" fmla="*/ 0 60000 65536"/>
                        <a:gd name="T9" fmla="*/ 0 w 42662"/>
                        <a:gd name="T10" fmla="*/ 0 h 26040"/>
                        <a:gd name="T11" fmla="*/ 42662 w 42662"/>
                        <a:gd name="T12" fmla="*/ 26040 h 260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62" h="26040" fill="none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82" y="0"/>
                            <a:pt x="40424" y="6975"/>
                            <a:pt x="42661" y="16807"/>
                          </a:cubicBezTo>
                        </a:path>
                        <a:path w="42662" h="26040" stroke="0" extrusionOk="0">
                          <a:moveTo>
                            <a:pt x="461" y="26039"/>
                          </a:moveTo>
                          <a:cubicBezTo>
                            <a:pt x="154" y="24579"/>
                            <a:pt x="0" y="23091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82" y="0"/>
                            <a:pt x="40424" y="6975"/>
                            <a:pt x="42661" y="16807"/>
                          </a:cubicBezTo>
                          <a:lnTo>
                            <a:pt x="21600" y="21600"/>
                          </a:lnTo>
                          <a:lnTo>
                            <a:pt x="461" y="2603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  <p:sp>
                  <p:nvSpPr>
                    <p:cNvPr id="7403" name="Arc 62"/>
                    <p:cNvSpPr>
                      <a:spLocks/>
                    </p:cNvSpPr>
                    <p:nvPr/>
                  </p:nvSpPr>
                  <p:spPr bwMode="auto">
                    <a:xfrm>
                      <a:off x="2347" y="3101"/>
                      <a:ext cx="124" cy="73"/>
                    </a:xfrm>
                    <a:custGeom>
                      <a:avLst/>
                      <a:gdLst>
                        <a:gd name="T0" fmla="*/ 0 w 42469"/>
                        <a:gd name="T1" fmla="*/ 0 h 26822"/>
                        <a:gd name="T2" fmla="*/ 0 w 42469"/>
                        <a:gd name="T3" fmla="*/ 0 h 26822"/>
                        <a:gd name="T4" fmla="*/ 0 w 42469"/>
                        <a:gd name="T5" fmla="*/ 0 h 26822"/>
                        <a:gd name="T6" fmla="*/ 0 60000 65536"/>
                        <a:gd name="T7" fmla="*/ 0 60000 65536"/>
                        <a:gd name="T8" fmla="*/ 0 60000 65536"/>
                        <a:gd name="T9" fmla="*/ 0 w 42469"/>
                        <a:gd name="T10" fmla="*/ 0 h 26822"/>
                        <a:gd name="T11" fmla="*/ 42469 w 42469"/>
                        <a:gd name="T12" fmla="*/ 26822 h 2682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69" h="26822" fill="none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83" y="0"/>
                            <a:pt x="39945" y="6576"/>
                            <a:pt x="42469" y="16028"/>
                          </a:cubicBezTo>
                        </a:path>
                        <a:path w="42469" h="26822" stroke="0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83" y="0"/>
                            <a:pt x="39945" y="6576"/>
                            <a:pt x="42469" y="16028"/>
                          </a:cubicBezTo>
                          <a:lnTo>
                            <a:pt x="21600" y="21600"/>
                          </a:lnTo>
                          <a:lnTo>
                            <a:pt x="640" y="26822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7399" name="Freeform 63"/>
                  <p:cNvSpPr>
                    <a:spLocks/>
                  </p:cNvSpPr>
                  <p:nvPr/>
                </p:nvSpPr>
                <p:spPr bwMode="auto">
                  <a:xfrm>
                    <a:off x="2344" y="3104"/>
                    <a:ext cx="250" cy="430"/>
                  </a:xfrm>
                  <a:custGeom>
                    <a:avLst/>
                    <a:gdLst>
                      <a:gd name="T0" fmla="*/ 0 w 501"/>
                      <a:gd name="T1" fmla="*/ 0 h 859"/>
                      <a:gd name="T2" fmla="*/ 0 w 501"/>
                      <a:gd name="T3" fmla="*/ 1 h 859"/>
                      <a:gd name="T4" fmla="*/ 0 w 501"/>
                      <a:gd name="T5" fmla="*/ 1 h 859"/>
                      <a:gd name="T6" fmla="*/ 0 w 501"/>
                      <a:gd name="T7" fmla="*/ 1 h 859"/>
                      <a:gd name="T8" fmla="*/ 0 w 501"/>
                      <a:gd name="T9" fmla="*/ 1 h 859"/>
                      <a:gd name="T10" fmla="*/ 0 w 501"/>
                      <a:gd name="T11" fmla="*/ 1 h 859"/>
                      <a:gd name="T12" fmla="*/ 0 w 501"/>
                      <a:gd name="T13" fmla="*/ 1 h 859"/>
                      <a:gd name="T14" fmla="*/ 0 w 501"/>
                      <a:gd name="T15" fmla="*/ 1 h 859"/>
                      <a:gd name="T16" fmla="*/ 0 w 501"/>
                      <a:gd name="T17" fmla="*/ 1 h 859"/>
                      <a:gd name="T18" fmla="*/ 0 w 501"/>
                      <a:gd name="T19" fmla="*/ 1 h 859"/>
                      <a:gd name="T20" fmla="*/ 0 w 501"/>
                      <a:gd name="T21" fmla="*/ 1 h 859"/>
                      <a:gd name="T22" fmla="*/ 0 w 501"/>
                      <a:gd name="T23" fmla="*/ 0 h 8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01"/>
                      <a:gd name="T37" fmla="*/ 0 h 859"/>
                      <a:gd name="T38" fmla="*/ 501 w 501"/>
                      <a:gd name="T39" fmla="*/ 859 h 85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01" h="859">
                        <a:moveTo>
                          <a:pt x="63" y="0"/>
                        </a:moveTo>
                        <a:lnTo>
                          <a:pt x="45" y="11"/>
                        </a:lnTo>
                        <a:lnTo>
                          <a:pt x="30" y="23"/>
                        </a:lnTo>
                        <a:lnTo>
                          <a:pt x="17" y="37"/>
                        </a:lnTo>
                        <a:lnTo>
                          <a:pt x="12" y="51"/>
                        </a:lnTo>
                        <a:lnTo>
                          <a:pt x="6" y="67"/>
                        </a:lnTo>
                        <a:lnTo>
                          <a:pt x="2" y="83"/>
                        </a:lnTo>
                        <a:lnTo>
                          <a:pt x="0" y="102"/>
                        </a:lnTo>
                        <a:lnTo>
                          <a:pt x="0" y="124"/>
                        </a:lnTo>
                        <a:lnTo>
                          <a:pt x="389" y="859"/>
                        </a:lnTo>
                        <a:lnTo>
                          <a:pt x="501" y="78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740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3460"/>
                    <a:ext cx="137" cy="132"/>
                  </a:xfrm>
                  <a:prstGeom prst="ellipse">
                    <a:avLst/>
                  </a:prstGeom>
                  <a:solidFill>
                    <a:srgbClr val="7F5F3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7216" name="Group 65"/>
            <p:cNvGrpSpPr>
              <a:grpSpLocks/>
            </p:cNvGrpSpPr>
            <p:nvPr/>
          </p:nvGrpSpPr>
          <p:grpSpPr bwMode="auto">
            <a:xfrm>
              <a:off x="1152" y="2304"/>
              <a:ext cx="431" cy="376"/>
              <a:chOff x="433" y="500"/>
              <a:chExt cx="3886" cy="3393"/>
            </a:xfrm>
          </p:grpSpPr>
          <p:sp>
            <p:nvSpPr>
              <p:cNvPr id="7217" name="Line 66"/>
              <p:cNvSpPr>
                <a:spLocks noChangeShapeType="1"/>
              </p:cNvSpPr>
              <p:nvPr/>
            </p:nvSpPr>
            <p:spPr bwMode="auto">
              <a:xfrm>
                <a:off x="1551" y="1649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18" name="Line 67"/>
              <p:cNvSpPr>
                <a:spLocks noChangeShapeType="1"/>
              </p:cNvSpPr>
              <p:nvPr/>
            </p:nvSpPr>
            <p:spPr bwMode="auto">
              <a:xfrm flipV="1">
                <a:off x="1639" y="1542"/>
                <a:ext cx="1" cy="10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19" name="Line 68"/>
              <p:cNvSpPr>
                <a:spLocks noChangeShapeType="1"/>
              </p:cNvSpPr>
              <p:nvPr/>
            </p:nvSpPr>
            <p:spPr bwMode="auto">
              <a:xfrm flipH="1">
                <a:off x="777" y="1542"/>
                <a:ext cx="862" cy="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0" name="Freeform 69"/>
              <p:cNvSpPr>
                <a:spLocks/>
              </p:cNvSpPr>
              <p:nvPr/>
            </p:nvSpPr>
            <p:spPr bwMode="auto">
              <a:xfrm>
                <a:off x="1531" y="1633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1" name="Line 70"/>
              <p:cNvSpPr>
                <a:spLocks noChangeShapeType="1"/>
              </p:cNvSpPr>
              <p:nvPr/>
            </p:nvSpPr>
            <p:spPr bwMode="auto">
              <a:xfrm>
                <a:off x="1224" y="1490"/>
                <a:ext cx="1" cy="103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2" name="Rectangle 71"/>
              <p:cNvSpPr>
                <a:spLocks noChangeArrowheads="1"/>
              </p:cNvSpPr>
              <p:nvPr/>
            </p:nvSpPr>
            <p:spPr bwMode="auto">
              <a:xfrm>
                <a:off x="3458" y="2888"/>
                <a:ext cx="611" cy="36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3" name="Freeform 72"/>
              <p:cNvSpPr>
                <a:spLocks/>
              </p:cNvSpPr>
              <p:nvPr/>
            </p:nvSpPr>
            <p:spPr bwMode="auto">
              <a:xfrm>
                <a:off x="4067" y="2906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4" name="Freeform 73"/>
              <p:cNvSpPr>
                <a:spLocks/>
              </p:cNvSpPr>
              <p:nvPr/>
            </p:nvSpPr>
            <p:spPr bwMode="auto">
              <a:xfrm>
                <a:off x="2661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5" name="Freeform 74"/>
              <p:cNvSpPr>
                <a:spLocks/>
              </p:cNvSpPr>
              <p:nvPr/>
            </p:nvSpPr>
            <p:spPr bwMode="auto">
              <a:xfrm>
                <a:off x="2665" y="3665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6" name="Freeform 75"/>
              <p:cNvSpPr>
                <a:spLocks/>
              </p:cNvSpPr>
              <p:nvPr/>
            </p:nvSpPr>
            <p:spPr bwMode="auto">
              <a:xfrm>
                <a:off x="2929" y="3681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7" name="Line 76"/>
              <p:cNvSpPr>
                <a:spLocks noChangeShapeType="1"/>
              </p:cNvSpPr>
              <p:nvPr/>
            </p:nvSpPr>
            <p:spPr bwMode="auto">
              <a:xfrm>
                <a:off x="2953" y="3701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8" name="Line 77"/>
              <p:cNvSpPr>
                <a:spLocks noChangeShapeType="1"/>
              </p:cNvSpPr>
              <p:nvPr/>
            </p:nvSpPr>
            <p:spPr bwMode="auto">
              <a:xfrm flipH="1">
                <a:off x="2825" y="3174"/>
                <a:ext cx="60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29" name="Line 78"/>
              <p:cNvSpPr>
                <a:spLocks noChangeShapeType="1"/>
              </p:cNvSpPr>
              <p:nvPr/>
            </p:nvSpPr>
            <p:spPr bwMode="auto">
              <a:xfrm flipV="1">
                <a:off x="2825" y="2886"/>
                <a:ext cx="1" cy="28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0" name="Line 79"/>
              <p:cNvSpPr>
                <a:spLocks noChangeShapeType="1"/>
              </p:cNvSpPr>
              <p:nvPr/>
            </p:nvSpPr>
            <p:spPr bwMode="auto">
              <a:xfrm>
                <a:off x="3567" y="1829"/>
                <a:ext cx="75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1" name="Line 80"/>
              <p:cNvSpPr>
                <a:spLocks noChangeShapeType="1"/>
              </p:cNvSpPr>
              <p:nvPr/>
            </p:nvSpPr>
            <p:spPr bwMode="auto">
              <a:xfrm>
                <a:off x="4318" y="1829"/>
                <a:ext cx="1" cy="202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2" name="Line 81"/>
              <p:cNvSpPr>
                <a:spLocks noChangeShapeType="1"/>
              </p:cNvSpPr>
              <p:nvPr/>
            </p:nvSpPr>
            <p:spPr bwMode="auto">
              <a:xfrm flipH="1">
                <a:off x="2825" y="3852"/>
                <a:ext cx="1493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3" name="Line 82"/>
              <p:cNvSpPr>
                <a:spLocks noChangeShapeType="1"/>
              </p:cNvSpPr>
              <p:nvPr/>
            </p:nvSpPr>
            <p:spPr bwMode="auto">
              <a:xfrm flipV="1">
                <a:off x="2825" y="3733"/>
                <a:ext cx="4" cy="12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4" name="Freeform 83"/>
              <p:cNvSpPr>
                <a:spLocks/>
              </p:cNvSpPr>
              <p:nvPr/>
            </p:nvSpPr>
            <p:spPr bwMode="auto">
              <a:xfrm>
                <a:off x="3548" y="1813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5" name="Line 84"/>
              <p:cNvSpPr>
                <a:spLocks noChangeShapeType="1"/>
              </p:cNvSpPr>
              <p:nvPr/>
            </p:nvSpPr>
            <p:spPr bwMode="auto">
              <a:xfrm>
                <a:off x="3779" y="3250"/>
                <a:ext cx="1" cy="15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6" name="Line 85"/>
              <p:cNvSpPr>
                <a:spLocks noChangeShapeType="1"/>
              </p:cNvSpPr>
              <p:nvPr/>
            </p:nvSpPr>
            <p:spPr bwMode="auto">
              <a:xfrm flipH="1">
                <a:off x="2897" y="3409"/>
                <a:ext cx="88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7" name="Line 86"/>
              <p:cNvSpPr>
                <a:spLocks noChangeShapeType="1"/>
              </p:cNvSpPr>
              <p:nvPr/>
            </p:nvSpPr>
            <p:spPr bwMode="auto">
              <a:xfrm>
                <a:off x="2897" y="3409"/>
                <a:ext cx="1" cy="22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8" name="Freeform 87"/>
              <p:cNvSpPr>
                <a:spLocks/>
              </p:cNvSpPr>
              <p:nvPr/>
            </p:nvSpPr>
            <p:spPr bwMode="auto">
              <a:xfrm>
                <a:off x="2877" y="3613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4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39" name="Line 88"/>
              <p:cNvSpPr>
                <a:spLocks noChangeShapeType="1"/>
              </p:cNvSpPr>
              <p:nvPr/>
            </p:nvSpPr>
            <p:spPr bwMode="auto">
              <a:xfrm>
                <a:off x="3472" y="3892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0" name="Freeform 89"/>
              <p:cNvSpPr>
                <a:spLocks/>
              </p:cNvSpPr>
              <p:nvPr/>
            </p:nvSpPr>
            <p:spPr bwMode="auto">
              <a:xfrm>
                <a:off x="2809" y="3613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1" name="Line 90"/>
              <p:cNvSpPr>
                <a:spLocks noChangeShapeType="1"/>
              </p:cNvSpPr>
              <p:nvPr/>
            </p:nvSpPr>
            <p:spPr bwMode="auto">
              <a:xfrm>
                <a:off x="2825" y="2898"/>
                <a:ext cx="1" cy="73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2" name="Freeform 91"/>
              <p:cNvSpPr>
                <a:spLocks/>
              </p:cNvSpPr>
              <p:nvPr/>
            </p:nvSpPr>
            <p:spPr bwMode="auto">
              <a:xfrm>
                <a:off x="725" y="668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3" name="Line 92"/>
              <p:cNvSpPr>
                <a:spLocks noChangeShapeType="1"/>
              </p:cNvSpPr>
              <p:nvPr/>
            </p:nvSpPr>
            <p:spPr bwMode="auto">
              <a:xfrm flipV="1">
                <a:off x="741" y="608"/>
                <a:ext cx="1" cy="8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4" name="Line 93"/>
              <p:cNvSpPr>
                <a:spLocks noChangeShapeType="1"/>
              </p:cNvSpPr>
              <p:nvPr/>
            </p:nvSpPr>
            <p:spPr bwMode="auto">
              <a:xfrm flipV="1">
                <a:off x="992" y="608"/>
                <a:ext cx="1" cy="8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5" name="Line 94"/>
              <p:cNvSpPr>
                <a:spLocks noChangeShapeType="1"/>
              </p:cNvSpPr>
              <p:nvPr/>
            </p:nvSpPr>
            <p:spPr bwMode="auto">
              <a:xfrm>
                <a:off x="992" y="608"/>
                <a:ext cx="14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6" name="Line 95"/>
              <p:cNvSpPr>
                <a:spLocks noChangeShapeType="1"/>
              </p:cNvSpPr>
              <p:nvPr/>
            </p:nvSpPr>
            <p:spPr bwMode="auto">
              <a:xfrm>
                <a:off x="1136" y="608"/>
                <a:ext cx="1" cy="79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7" name="Freeform 96"/>
              <p:cNvSpPr>
                <a:spLocks/>
              </p:cNvSpPr>
              <p:nvPr/>
            </p:nvSpPr>
            <p:spPr bwMode="auto">
              <a:xfrm>
                <a:off x="43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8" name="Freeform 97"/>
              <p:cNvSpPr>
                <a:spLocks/>
              </p:cNvSpPr>
              <p:nvPr/>
            </p:nvSpPr>
            <p:spPr bwMode="auto">
              <a:xfrm>
                <a:off x="976" y="668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49" name="Line 98"/>
              <p:cNvSpPr>
                <a:spLocks noChangeShapeType="1"/>
              </p:cNvSpPr>
              <p:nvPr/>
            </p:nvSpPr>
            <p:spPr bwMode="auto">
              <a:xfrm flipV="1">
                <a:off x="777" y="787"/>
                <a:ext cx="1" cy="1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0" name="Line 99"/>
              <p:cNvSpPr>
                <a:spLocks noChangeShapeType="1"/>
              </p:cNvSpPr>
              <p:nvPr/>
            </p:nvSpPr>
            <p:spPr bwMode="auto">
              <a:xfrm flipH="1">
                <a:off x="777" y="1398"/>
                <a:ext cx="35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1" name="Rectangle 100"/>
              <p:cNvSpPr>
                <a:spLocks noChangeArrowheads="1"/>
              </p:cNvSpPr>
              <p:nvPr/>
            </p:nvSpPr>
            <p:spPr bwMode="auto">
              <a:xfrm>
                <a:off x="493" y="915"/>
                <a:ext cx="575" cy="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2" name="Line 101"/>
              <p:cNvSpPr>
                <a:spLocks noChangeShapeType="1"/>
              </p:cNvSpPr>
              <p:nvPr/>
            </p:nvSpPr>
            <p:spPr bwMode="auto">
              <a:xfrm>
                <a:off x="489" y="953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3" name="Line 102"/>
              <p:cNvSpPr>
                <a:spLocks noChangeShapeType="1"/>
              </p:cNvSpPr>
              <p:nvPr/>
            </p:nvSpPr>
            <p:spPr bwMode="auto">
              <a:xfrm flipV="1">
                <a:off x="489" y="975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4" name="Rectangle 103"/>
              <p:cNvSpPr>
                <a:spLocks noChangeArrowheads="1"/>
              </p:cNvSpPr>
              <p:nvPr/>
            </p:nvSpPr>
            <p:spPr bwMode="auto">
              <a:xfrm>
                <a:off x="709" y="1254"/>
                <a:ext cx="144" cy="1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5" name="Freeform 104"/>
              <p:cNvSpPr>
                <a:spLocks/>
              </p:cNvSpPr>
              <p:nvPr/>
            </p:nvSpPr>
            <p:spPr bwMode="auto">
              <a:xfrm>
                <a:off x="761" y="1206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6" name="Line 105"/>
              <p:cNvSpPr>
                <a:spLocks noChangeShapeType="1"/>
              </p:cNvSpPr>
              <p:nvPr/>
            </p:nvSpPr>
            <p:spPr bwMode="auto">
              <a:xfrm flipV="1">
                <a:off x="777" y="1003"/>
                <a:ext cx="1" cy="22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7" name="Line 106"/>
              <p:cNvSpPr>
                <a:spLocks noChangeShapeType="1"/>
              </p:cNvSpPr>
              <p:nvPr/>
            </p:nvSpPr>
            <p:spPr bwMode="auto">
              <a:xfrm flipV="1">
                <a:off x="777" y="1362"/>
                <a:ext cx="1" cy="7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8" name="Rectangle 107"/>
              <p:cNvSpPr>
                <a:spLocks noChangeArrowheads="1"/>
              </p:cNvSpPr>
              <p:nvPr/>
            </p:nvSpPr>
            <p:spPr bwMode="auto">
              <a:xfrm>
                <a:off x="1571" y="1039"/>
                <a:ext cx="575" cy="2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59" name="Freeform 108"/>
              <p:cNvSpPr>
                <a:spLocks/>
              </p:cNvSpPr>
              <p:nvPr/>
            </p:nvSpPr>
            <p:spPr bwMode="auto">
              <a:xfrm>
                <a:off x="761" y="2894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0" name="Line 109"/>
              <p:cNvSpPr>
                <a:spLocks noChangeShapeType="1"/>
              </p:cNvSpPr>
              <p:nvPr/>
            </p:nvSpPr>
            <p:spPr bwMode="auto">
              <a:xfrm>
                <a:off x="777" y="2392"/>
                <a:ext cx="1" cy="52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1" name="Line 110"/>
              <p:cNvSpPr>
                <a:spLocks noChangeShapeType="1"/>
              </p:cNvSpPr>
              <p:nvPr/>
            </p:nvSpPr>
            <p:spPr bwMode="auto">
              <a:xfrm flipV="1">
                <a:off x="777" y="1414"/>
                <a:ext cx="1" cy="104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2" name="Line 111"/>
              <p:cNvSpPr>
                <a:spLocks noChangeShapeType="1"/>
              </p:cNvSpPr>
              <p:nvPr/>
            </p:nvSpPr>
            <p:spPr bwMode="auto">
              <a:xfrm flipV="1">
                <a:off x="2737" y="3550"/>
                <a:ext cx="4" cy="8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3" name="Line 112"/>
              <p:cNvSpPr>
                <a:spLocks noChangeShapeType="1"/>
              </p:cNvSpPr>
              <p:nvPr/>
            </p:nvSpPr>
            <p:spPr bwMode="auto">
              <a:xfrm flipH="1">
                <a:off x="781" y="3549"/>
                <a:ext cx="1960" cy="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4" name="Line 113"/>
              <p:cNvSpPr>
                <a:spLocks noChangeShapeType="1"/>
              </p:cNvSpPr>
              <p:nvPr/>
            </p:nvSpPr>
            <p:spPr bwMode="auto">
              <a:xfrm flipH="1" flipV="1">
                <a:off x="777" y="2899"/>
                <a:ext cx="4" cy="6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5" name="Freeform 114"/>
              <p:cNvSpPr>
                <a:spLocks/>
              </p:cNvSpPr>
              <p:nvPr/>
            </p:nvSpPr>
            <p:spPr bwMode="auto">
              <a:xfrm>
                <a:off x="43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6" name="Freeform 115"/>
              <p:cNvSpPr>
                <a:spLocks/>
              </p:cNvSpPr>
              <p:nvPr/>
            </p:nvSpPr>
            <p:spPr bwMode="auto">
              <a:xfrm>
                <a:off x="2721" y="3613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7" name="Line 116"/>
              <p:cNvSpPr>
                <a:spLocks noChangeShapeType="1"/>
              </p:cNvSpPr>
              <p:nvPr/>
            </p:nvSpPr>
            <p:spPr bwMode="auto">
              <a:xfrm flipV="1">
                <a:off x="3148" y="1486"/>
                <a:ext cx="1" cy="5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8" name="Line 117"/>
              <p:cNvSpPr>
                <a:spLocks noChangeShapeType="1"/>
              </p:cNvSpPr>
              <p:nvPr/>
            </p:nvSpPr>
            <p:spPr bwMode="auto">
              <a:xfrm flipH="1" flipV="1">
                <a:off x="3112" y="1450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69" name="Line 118"/>
              <p:cNvSpPr>
                <a:spLocks noChangeShapeType="1"/>
              </p:cNvSpPr>
              <p:nvPr/>
            </p:nvSpPr>
            <p:spPr bwMode="auto">
              <a:xfrm flipH="1">
                <a:off x="2430" y="1450"/>
                <a:ext cx="68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0" name="Freeform 119"/>
              <p:cNvSpPr>
                <a:spLocks/>
              </p:cNvSpPr>
              <p:nvPr/>
            </p:nvSpPr>
            <p:spPr bwMode="auto">
              <a:xfrm>
                <a:off x="43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1" name="Freeform 120"/>
              <p:cNvSpPr>
                <a:spLocks/>
              </p:cNvSpPr>
              <p:nvPr/>
            </p:nvSpPr>
            <p:spPr bwMode="auto">
              <a:xfrm>
                <a:off x="3132" y="1514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2" name="Freeform 121"/>
              <p:cNvSpPr>
                <a:spLocks/>
              </p:cNvSpPr>
              <p:nvPr/>
            </p:nvSpPr>
            <p:spPr bwMode="auto">
              <a:xfrm>
                <a:off x="3076" y="1557"/>
                <a:ext cx="288" cy="72"/>
              </a:xfrm>
              <a:custGeom>
                <a:avLst/>
                <a:gdLst>
                  <a:gd name="T0" fmla="*/ 0 w 288"/>
                  <a:gd name="T1" fmla="*/ 0 h 72"/>
                  <a:gd name="T2" fmla="*/ 288 w 288"/>
                  <a:gd name="T3" fmla="*/ 0 h 72"/>
                  <a:gd name="T4" fmla="*/ 252 w 288"/>
                  <a:gd name="T5" fmla="*/ 72 h 72"/>
                  <a:gd name="T6" fmla="*/ 36 w 288"/>
                  <a:gd name="T7" fmla="*/ 72 h 72"/>
                  <a:gd name="T8" fmla="*/ 0 w 28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2"/>
                  <a:gd name="T17" fmla="*/ 288 w 2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2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3" name="Freeform 122"/>
              <p:cNvSpPr>
                <a:spLocks/>
              </p:cNvSpPr>
              <p:nvPr/>
            </p:nvSpPr>
            <p:spPr bwMode="auto">
              <a:xfrm>
                <a:off x="3080" y="1561"/>
                <a:ext cx="288" cy="72"/>
              </a:xfrm>
              <a:custGeom>
                <a:avLst/>
                <a:gdLst>
                  <a:gd name="T0" fmla="*/ 0 w 288"/>
                  <a:gd name="T1" fmla="*/ 0 h 72"/>
                  <a:gd name="T2" fmla="*/ 288 w 288"/>
                  <a:gd name="T3" fmla="*/ 0 h 72"/>
                  <a:gd name="T4" fmla="*/ 252 w 288"/>
                  <a:gd name="T5" fmla="*/ 72 h 72"/>
                  <a:gd name="T6" fmla="*/ 36 w 288"/>
                  <a:gd name="T7" fmla="*/ 72 h 72"/>
                  <a:gd name="T8" fmla="*/ 0 w 288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2"/>
                  <a:gd name="T17" fmla="*/ 288 w 2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2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4" name="Freeform 123"/>
              <p:cNvSpPr>
                <a:spLocks/>
              </p:cNvSpPr>
              <p:nvPr/>
            </p:nvSpPr>
            <p:spPr bwMode="auto">
              <a:xfrm>
                <a:off x="3220" y="1657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0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0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5" name="Line 124"/>
              <p:cNvSpPr>
                <a:spLocks noChangeShapeType="1"/>
              </p:cNvSpPr>
              <p:nvPr/>
            </p:nvSpPr>
            <p:spPr bwMode="auto">
              <a:xfrm>
                <a:off x="3240" y="1629"/>
                <a:ext cx="1" cy="4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6" name="Line 125"/>
              <p:cNvSpPr>
                <a:spLocks noChangeShapeType="1"/>
              </p:cNvSpPr>
              <p:nvPr/>
            </p:nvSpPr>
            <p:spPr bwMode="auto">
              <a:xfrm flipV="1">
                <a:off x="3292" y="1486"/>
                <a:ext cx="1" cy="5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7" name="Line 126"/>
              <p:cNvSpPr>
                <a:spLocks noChangeShapeType="1"/>
              </p:cNvSpPr>
              <p:nvPr/>
            </p:nvSpPr>
            <p:spPr bwMode="auto">
              <a:xfrm flipH="1" flipV="1">
                <a:off x="3256" y="1450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8" name="Line 127"/>
              <p:cNvSpPr>
                <a:spLocks noChangeShapeType="1"/>
              </p:cNvSpPr>
              <p:nvPr/>
            </p:nvSpPr>
            <p:spPr bwMode="auto">
              <a:xfrm flipH="1">
                <a:off x="2573" y="1450"/>
                <a:ext cx="68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79" name="Freeform 128"/>
              <p:cNvSpPr>
                <a:spLocks/>
              </p:cNvSpPr>
              <p:nvPr/>
            </p:nvSpPr>
            <p:spPr bwMode="auto">
              <a:xfrm>
                <a:off x="3276" y="1514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0" name="Line 129"/>
              <p:cNvSpPr>
                <a:spLocks noChangeShapeType="1"/>
              </p:cNvSpPr>
              <p:nvPr/>
            </p:nvSpPr>
            <p:spPr bwMode="auto">
              <a:xfrm flipV="1">
                <a:off x="2589" y="1486"/>
                <a:ext cx="1" cy="1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1" name="Line 130"/>
              <p:cNvSpPr>
                <a:spLocks noChangeShapeType="1"/>
              </p:cNvSpPr>
              <p:nvPr/>
            </p:nvSpPr>
            <p:spPr bwMode="auto">
              <a:xfrm flipH="1" flipV="1">
                <a:off x="2557" y="1450"/>
                <a:ext cx="32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2" name="Line 131"/>
              <p:cNvSpPr>
                <a:spLocks noChangeShapeType="1"/>
              </p:cNvSpPr>
              <p:nvPr/>
            </p:nvSpPr>
            <p:spPr bwMode="auto">
              <a:xfrm flipH="1">
                <a:off x="1855" y="1450"/>
                <a:ext cx="702" cy="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3" name="Line 132"/>
              <p:cNvSpPr>
                <a:spLocks noChangeShapeType="1"/>
              </p:cNvSpPr>
              <p:nvPr/>
            </p:nvSpPr>
            <p:spPr bwMode="auto">
              <a:xfrm>
                <a:off x="1855" y="1454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4" name="Freeform 133"/>
              <p:cNvSpPr>
                <a:spLocks/>
              </p:cNvSpPr>
              <p:nvPr/>
            </p:nvSpPr>
            <p:spPr bwMode="auto">
              <a:xfrm>
                <a:off x="2573" y="1657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4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5" name="Rectangle 134"/>
              <p:cNvSpPr>
                <a:spLocks noChangeArrowheads="1"/>
              </p:cNvSpPr>
              <p:nvPr/>
            </p:nvSpPr>
            <p:spPr bwMode="auto">
              <a:xfrm>
                <a:off x="1390" y="1595"/>
                <a:ext cx="143" cy="14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6" name="Line 135"/>
              <p:cNvSpPr>
                <a:spLocks noChangeShapeType="1"/>
              </p:cNvSpPr>
              <p:nvPr/>
            </p:nvSpPr>
            <p:spPr bwMode="auto">
              <a:xfrm>
                <a:off x="1551" y="1701"/>
                <a:ext cx="2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7" name="Line 136"/>
              <p:cNvSpPr>
                <a:spLocks noChangeShapeType="1"/>
              </p:cNvSpPr>
              <p:nvPr/>
            </p:nvSpPr>
            <p:spPr bwMode="auto">
              <a:xfrm flipV="1">
                <a:off x="1815" y="1665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8" name="Freeform 137"/>
              <p:cNvSpPr>
                <a:spLocks/>
              </p:cNvSpPr>
              <p:nvPr/>
            </p:nvSpPr>
            <p:spPr bwMode="auto">
              <a:xfrm>
                <a:off x="1531" y="1685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89" name="Freeform 138"/>
              <p:cNvSpPr>
                <a:spLocks/>
              </p:cNvSpPr>
              <p:nvPr/>
            </p:nvSpPr>
            <p:spPr bwMode="auto">
              <a:xfrm>
                <a:off x="1220" y="1649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0" name="Line 139"/>
              <p:cNvSpPr>
                <a:spLocks noChangeShapeType="1"/>
              </p:cNvSpPr>
              <p:nvPr/>
            </p:nvSpPr>
            <p:spPr bwMode="auto">
              <a:xfrm flipH="1">
                <a:off x="1240" y="1665"/>
                <a:ext cx="14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1" name="Rectangle 140"/>
              <p:cNvSpPr>
                <a:spLocks noChangeArrowheads="1"/>
              </p:cNvSpPr>
              <p:nvPr/>
            </p:nvSpPr>
            <p:spPr bwMode="auto">
              <a:xfrm>
                <a:off x="2468" y="1703"/>
                <a:ext cx="1078" cy="2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2" name="Freeform 141"/>
              <p:cNvSpPr>
                <a:spLocks/>
              </p:cNvSpPr>
              <p:nvPr/>
            </p:nvSpPr>
            <p:spPr bwMode="auto">
              <a:xfrm>
                <a:off x="3005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3" name="Freeform 142"/>
              <p:cNvSpPr>
                <a:spLocks/>
              </p:cNvSpPr>
              <p:nvPr/>
            </p:nvSpPr>
            <p:spPr bwMode="auto">
              <a:xfrm>
                <a:off x="3009" y="2352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4" name="Freeform 143"/>
              <p:cNvSpPr>
                <a:spLocks/>
              </p:cNvSpPr>
              <p:nvPr/>
            </p:nvSpPr>
            <p:spPr bwMode="auto">
              <a:xfrm>
                <a:off x="3276" y="2332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5" name="Line 144"/>
              <p:cNvSpPr>
                <a:spLocks noChangeShapeType="1"/>
              </p:cNvSpPr>
              <p:nvPr/>
            </p:nvSpPr>
            <p:spPr bwMode="auto">
              <a:xfrm>
                <a:off x="3296" y="2348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6" name="Rectangle 145"/>
              <p:cNvSpPr>
                <a:spLocks noChangeArrowheads="1"/>
              </p:cNvSpPr>
              <p:nvPr/>
            </p:nvSpPr>
            <p:spPr bwMode="auto">
              <a:xfrm>
                <a:off x="3210" y="2359"/>
                <a:ext cx="29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297" name="Rectangle 146"/>
              <p:cNvSpPr>
                <a:spLocks noChangeArrowheads="1"/>
              </p:cNvSpPr>
              <p:nvPr/>
            </p:nvSpPr>
            <p:spPr bwMode="auto">
              <a:xfrm>
                <a:off x="3066" y="2359"/>
                <a:ext cx="27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298" name="Line 147"/>
              <p:cNvSpPr>
                <a:spLocks noChangeShapeType="1"/>
              </p:cNvSpPr>
              <p:nvPr/>
            </p:nvSpPr>
            <p:spPr bwMode="auto">
              <a:xfrm>
                <a:off x="1859" y="2080"/>
                <a:ext cx="52" cy="5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99" name="Line 148"/>
              <p:cNvSpPr>
                <a:spLocks noChangeShapeType="1"/>
              </p:cNvSpPr>
              <p:nvPr/>
            </p:nvSpPr>
            <p:spPr bwMode="auto">
              <a:xfrm>
                <a:off x="1911" y="2132"/>
                <a:ext cx="114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0" name="Line 149"/>
              <p:cNvSpPr>
                <a:spLocks noChangeShapeType="1"/>
              </p:cNvSpPr>
              <p:nvPr/>
            </p:nvSpPr>
            <p:spPr bwMode="auto">
              <a:xfrm>
                <a:off x="3060" y="2132"/>
                <a:ext cx="1" cy="19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1" name="Freeform 150"/>
              <p:cNvSpPr>
                <a:spLocks/>
              </p:cNvSpPr>
              <p:nvPr/>
            </p:nvSpPr>
            <p:spPr bwMode="auto">
              <a:xfrm>
                <a:off x="3040" y="2304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4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2" name="Line 151"/>
              <p:cNvSpPr>
                <a:spLocks noChangeShapeType="1"/>
              </p:cNvSpPr>
              <p:nvPr/>
            </p:nvSpPr>
            <p:spPr bwMode="auto">
              <a:xfrm flipV="1">
                <a:off x="3148" y="2419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3" name="Freeform 152"/>
              <p:cNvSpPr>
                <a:spLocks/>
              </p:cNvSpPr>
              <p:nvPr/>
            </p:nvSpPr>
            <p:spPr bwMode="auto">
              <a:xfrm>
                <a:off x="3204" y="2304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0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4" name="Line 153"/>
              <p:cNvSpPr>
                <a:spLocks noChangeShapeType="1"/>
              </p:cNvSpPr>
              <p:nvPr/>
            </p:nvSpPr>
            <p:spPr bwMode="auto">
              <a:xfrm flipV="1">
                <a:off x="3220" y="1988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5" name="Line 154"/>
              <p:cNvSpPr>
                <a:spLocks noChangeShapeType="1"/>
              </p:cNvSpPr>
              <p:nvPr/>
            </p:nvSpPr>
            <p:spPr bwMode="auto">
              <a:xfrm>
                <a:off x="2198" y="2024"/>
                <a:ext cx="10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6" name="Line 155"/>
              <p:cNvSpPr>
                <a:spLocks noChangeShapeType="1"/>
              </p:cNvSpPr>
              <p:nvPr/>
            </p:nvSpPr>
            <p:spPr bwMode="auto">
              <a:xfrm>
                <a:off x="2302" y="2024"/>
                <a:ext cx="2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7" name="Line 156"/>
              <p:cNvSpPr>
                <a:spLocks noChangeShapeType="1"/>
              </p:cNvSpPr>
              <p:nvPr/>
            </p:nvSpPr>
            <p:spPr bwMode="auto">
              <a:xfrm>
                <a:off x="2322" y="2024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8" name="Freeform 157"/>
              <p:cNvSpPr>
                <a:spLocks/>
              </p:cNvSpPr>
              <p:nvPr/>
            </p:nvSpPr>
            <p:spPr bwMode="auto">
              <a:xfrm>
                <a:off x="2178" y="2008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09" name="Line 158"/>
              <p:cNvSpPr>
                <a:spLocks noChangeShapeType="1"/>
              </p:cNvSpPr>
              <p:nvPr/>
            </p:nvSpPr>
            <p:spPr bwMode="auto">
              <a:xfrm>
                <a:off x="2374" y="2024"/>
                <a:ext cx="199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0" name="Freeform 159"/>
              <p:cNvSpPr>
                <a:spLocks/>
              </p:cNvSpPr>
              <p:nvPr/>
            </p:nvSpPr>
            <p:spPr bwMode="auto">
              <a:xfrm>
                <a:off x="2322" y="1988"/>
                <a:ext cx="88" cy="72"/>
              </a:xfrm>
              <a:custGeom>
                <a:avLst/>
                <a:gdLst>
                  <a:gd name="T0" fmla="*/ 0 w 88"/>
                  <a:gd name="T1" fmla="*/ 36 h 72"/>
                  <a:gd name="T2" fmla="*/ 12 w 88"/>
                  <a:gd name="T3" fmla="*/ 24 h 72"/>
                  <a:gd name="T4" fmla="*/ 32 w 88"/>
                  <a:gd name="T5" fmla="*/ 12 h 72"/>
                  <a:gd name="T6" fmla="*/ 40 w 88"/>
                  <a:gd name="T7" fmla="*/ 8 h 72"/>
                  <a:gd name="T8" fmla="*/ 56 w 88"/>
                  <a:gd name="T9" fmla="*/ 4 h 72"/>
                  <a:gd name="T10" fmla="*/ 68 w 88"/>
                  <a:gd name="T11" fmla="*/ 0 h 72"/>
                  <a:gd name="T12" fmla="*/ 88 w 88"/>
                  <a:gd name="T13" fmla="*/ 0 h 72"/>
                  <a:gd name="T14" fmla="*/ 76 w 88"/>
                  <a:gd name="T15" fmla="*/ 16 h 72"/>
                  <a:gd name="T16" fmla="*/ 76 w 88"/>
                  <a:gd name="T17" fmla="*/ 36 h 72"/>
                  <a:gd name="T18" fmla="*/ 76 w 88"/>
                  <a:gd name="T19" fmla="*/ 56 h 72"/>
                  <a:gd name="T20" fmla="*/ 88 w 88"/>
                  <a:gd name="T21" fmla="*/ 72 h 72"/>
                  <a:gd name="T22" fmla="*/ 68 w 88"/>
                  <a:gd name="T23" fmla="*/ 72 h 72"/>
                  <a:gd name="T24" fmla="*/ 56 w 88"/>
                  <a:gd name="T25" fmla="*/ 68 h 72"/>
                  <a:gd name="T26" fmla="*/ 40 w 88"/>
                  <a:gd name="T27" fmla="*/ 64 h 72"/>
                  <a:gd name="T28" fmla="*/ 32 w 88"/>
                  <a:gd name="T29" fmla="*/ 60 h 72"/>
                  <a:gd name="T30" fmla="*/ 12 w 88"/>
                  <a:gd name="T31" fmla="*/ 48 h 72"/>
                  <a:gd name="T32" fmla="*/ 0 w 88"/>
                  <a:gd name="T33" fmla="*/ 3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8"/>
                  <a:gd name="T52" fmla="*/ 0 h 72"/>
                  <a:gd name="T53" fmla="*/ 88 w 88"/>
                  <a:gd name="T54" fmla="*/ 72 h 7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8" h="72">
                    <a:moveTo>
                      <a:pt x="0" y="36"/>
                    </a:moveTo>
                    <a:lnTo>
                      <a:pt x="12" y="2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56" y="4"/>
                    </a:lnTo>
                    <a:lnTo>
                      <a:pt x="68" y="0"/>
                    </a:lnTo>
                    <a:lnTo>
                      <a:pt x="88" y="0"/>
                    </a:lnTo>
                    <a:lnTo>
                      <a:pt x="76" y="16"/>
                    </a:lnTo>
                    <a:lnTo>
                      <a:pt x="76" y="36"/>
                    </a:lnTo>
                    <a:lnTo>
                      <a:pt x="76" y="56"/>
                    </a:lnTo>
                    <a:lnTo>
                      <a:pt x="88" y="72"/>
                    </a:lnTo>
                    <a:lnTo>
                      <a:pt x="68" y="72"/>
                    </a:lnTo>
                    <a:lnTo>
                      <a:pt x="56" y="68"/>
                    </a:lnTo>
                    <a:lnTo>
                      <a:pt x="40" y="64"/>
                    </a:lnTo>
                    <a:lnTo>
                      <a:pt x="32" y="60"/>
                    </a:lnTo>
                    <a:lnTo>
                      <a:pt x="12" y="48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1" name="Line 160"/>
              <p:cNvSpPr>
                <a:spLocks noChangeShapeType="1"/>
              </p:cNvSpPr>
              <p:nvPr/>
            </p:nvSpPr>
            <p:spPr bwMode="auto">
              <a:xfrm>
                <a:off x="2286" y="2024"/>
                <a:ext cx="1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2" name="Oval 161"/>
              <p:cNvSpPr>
                <a:spLocks noChangeArrowheads="1"/>
              </p:cNvSpPr>
              <p:nvPr/>
            </p:nvSpPr>
            <p:spPr bwMode="auto">
              <a:xfrm>
                <a:off x="2304" y="2018"/>
                <a:ext cx="20" cy="1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3" name="Line 162"/>
              <p:cNvSpPr>
                <a:spLocks noChangeShapeType="1"/>
              </p:cNvSpPr>
              <p:nvPr/>
            </p:nvSpPr>
            <p:spPr bwMode="auto">
              <a:xfrm flipH="1">
                <a:off x="2478" y="2009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4" name="Freeform 163"/>
              <p:cNvSpPr>
                <a:spLocks/>
              </p:cNvSpPr>
              <p:nvPr/>
            </p:nvSpPr>
            <p:spPr bwMode="auto">
              <a:xfrm>
                <a:off x="3220" y="2204"/>
                <a:ext cx="575" cy="682"/>
              </a:xfrm>
              <a:custGeom>
                <a:avLst/>
                <a:gdLst>
                  <a:gd name="T0" fmla="*/ 575 w 575"/>
                  <a:gd name="T1" fmla="*/ 682 h 682"/>
                  <a:gd name="T2" fmla="*/ 575 w 575"/>
                  <a:gd name="T3" fmla="*/ 0 h 682"/>
                  <a:gd name="T4" fmla="*/ 0 w 575"/>
                  <a:gd name="T5" fmla="*/ 0 h 682"/>
                  <a:gd name="T6" fmla="*/ 0 60000 65536"/>
                  <a:gd name="T7" fmla="*/ 0 60000 65536"/>
                  <a:gd name="T8" fmla="*/ 0 60000 65536"/>
                  <a:gd name="T9" fmla="*/ 0 w 575"/>
                  <a:gd name="T10" fmla="*/ 0 h 682"/>
                  <a:gd name="T11" fmla="*/ 575 w 575"/>
                  <a:gd name="T12" fmla="*/ 682 h 6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5" h="682">
                    <a:moveTo>
                      <a:pt x="575" y="682"/>
                    </a:moveTo>
                    <a:lnTo>
                      <a:pt x="575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5" name="Freeform 164"/>
              <p:cNvSpPr>
                <a:spLocks/>
              </p:cNvSpPr>
              <p:nvPr/>
            </p:nvSpPr>
            <p:spPr bwMode="auto">
              <a:xfrm>
                <a:off x="2322" y="2779"/>
                <a:ext cx="1006" cy="287"/>
              </a:xfrm>
              <a:custGeom>
                <a:avLst/>
                <a:gdLst>
                  <a:gd name="T0" fmla="*/ 0 w 1006"/>
                  <a:gd name="T1" fmla="*/ 0 h 287"/>
                  <a:gd name="T2" fmla="*/ 439 w 1006"/>
                  <a:gd name="T3" fmla="*/ 0 h 287"/>
                  <a:gd name="T4" fmla="*/ 503 w 1006"/>
                  <a:gd name="T5" fmla="*/ 71 h 287"/>
                  <a:gd name="T6" fmla="*/ 563 w 1006"/>
                  <a:gd name="T7" fmla="*/ 0 h 287"/>
                  <a:gd name="T8" fmla="*/ 1006 w 1006"/>
                  <a:gd name="T9" fmla="*/ 0 h 287"/>
                  <a:gd name="T10" fmla="*/ 754 w 1006"/>
                  <a:gd name="T11" fmla="*/ 287 h 287"/>
                  <a:gd name="T12" fmla="*/ 251 w 1006"/>
                  <a:gd name="T13" fmla="*/ 28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1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4" y="287"/>
                    </a:lnTo>
                    <a:lnTo>
                      <a:pt x="251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6" name="Freeform 165"/>
              <p:cNvSpPr>
                <a:spLocks/>
              </p:cNvSpPr>
              <p:nvPr/>
            </p:nvSpPr>
            <p:spPr bwMode="auto">
              <a:xfrm>
                <a:off x="2326" y="2783"/>
                <a:ext cx="1006" cy="287"/>
              </a:xfrm>
              <a:custGeom>
                <a:avLst/>
                <a:gdLst>
                  <a:gd name="T0" fmla="*/ 0 w 1006"/>
                  <a:gd name="T1" fmla="*/ 0 h 287"/>
                  <a:gd name="T2" fmla="*/ 439 w 1006"/>
                  <a:gd name="T3" fmla="*/ 0 h 287"/>
                  <a:gd name="T4" fmla="*/ 503 w 1006"/>
                  <a:gd name="T5" fmla="*/ 71 h 287"/>
                  <a:gd name="T6" fmla="*/ 563 w 1006"/>
                  <a:gd name="T7" fmla="*/ 0 h 287"/>
                  <a:gd name="T8" fmla="*/ 1006 w 1006"/>
                  <a:gd name="T9" fmla="*/ 0 h 287"/>
                  <a:gd name="T10" fmla="*/ 754 w 1006"/>
                  <a:gd name="T11" fmla="*/ 287 h 287"/>
                  <a:gd name="T12" fmla="*/ 251 w 1006"/>
                  <a:gd name="T13" fmla="*/ 287 h 287"/>
                  <a:gd name="T14" fmla="*/ 0 w 1006"/>
                  <a:gd name="T15" fmla="*/ 0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6"/>
                  <a:gd name="T25" fmla="*/ 0 h 287"/>
                  <a:gd name="T26" fmla="*/ 1006 w 1006"/>
                  <a:gd name="T27" fmla="*/ 287 h 2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6" h="287">
                    <a:moveTo>
                      <a:pt x="0" y="0"/>
                    </a:moveTo>
                    <a:lnTo>
                      <a:pt x="439" y="0"/>
                    </a:lnTo>
                    <a:lnTo>
                      <a:pt x="503" y="71"/>
                    </a:lnTo>
                    <a:lnTo>
                      <a:pt x="563" y="0"/>
                    </a:lnTo>
                    <a:lnTo>
                      <a:pt x="1006" y="0"/>
                    </a:lnTo>
                    <a:lnTo>
                      <a:pt x="754" y="287"/>
                    </a:lnTo>
                    <a:lnTo>
                      <a:pt x="251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7" name="Line 166"/>
              <p:cNvSpPr>
                <a:spLocks noChangeShapeType="1"/>
              </p:cNvSpPr>
              <p:nvPr/>
            </p:nvSpPr>
            <p:spPr bwMode="auto">
              <a:xfrm flipV="1">
                <a:off x="1859" y="2140"/>
                <a:ext cx="1" cy="96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8" name="Line 167"/>
              <p:cNvSpPr>
                <a:spLocks noChangeShapeType="1"/>
              </p:cNvSpPr>
              <p:nvPr/>
            </p:nvSpPr>
            <p:spPr bwMode="auto">
              <a:xfrm flipH="1">
                <a:off x="1160" y="1111"/>
                <a:ext cx="104" cy="1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19" name="Freeform 168"/>
              <p:cNvSpPr>
                <a:spLocks/>
              </p:cNvSpPr>
              <p:nvPr/>
            </p:nvSpPr>
            <p:spPr bwMode="auto">
              <a:xfrm>
                <a:off x="2402" y="2922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0" name="Line 169"/>
              <p:cNvSpPr>
                <a:spLocks noChangeShapeType="1"/>
              </p:cNvSpPr>
              <p:nvPr/>
            </p:nvSpPr>
            <p:spPr bwMode="auto">
              <a:xfrm flipH="1">
                <a:off x="2322" y="2942"/>
                <a:ext cx="10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1" name="Rectangle 170"/>
              <p:cNvSpPr>
                <a:spLocks noChangeArrowheads="1"/>
              </p:cNvSpPr>
              <p:nvPr/>
            </p:nvSpPr>
            <p:spPr bwMode="auto">
              <a:xfrm>
                <a:off x="1158" y="2406"/>
                <a:ext cx="807" cy="179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2" name="Freeform 171"/>
              <p:cNvSpPr>
                <a:spLocks/>
              </p:cNvSpPr>
              <p:nvPr/>
            </p:nvSpPr>
            <p:spPr bwMode="auto">
              <a:xfrm>
                <a:off x="1631" y="2356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3" name="Line 172"/>
              <p:cNvSpPr>
                <a:spLocks noChangeShapeType="1"/>
              </p:cNvSpPr>
              <p:nvPr/>
            </p:nvSpPr>
            <p:spPr bwMode="auto">
              <a:xfrm>
                <a:off x="1647" y="2312"/>
                <a:ext cx="1" cy="6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4" name="Line 173"/>
              <p:cNvSpPr>
                <a:spLocks noChangeShapeType="1"/>
              </p:cNvSpPr>
              <p:nvPr/>
            </p:nvSpPr>
            <p:spPr bwMode="auto">
              <a:xfrm>
                <a:off x="1444" y="2691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5" name="Line 174"/>
              <p:cNvSpPr>
                <a:spLocks noChangeShapeType="1"/>
              </p:cNvSpPr>
              <p:nvPr/>
            </p:nvSpPr>
            <p:spPr bwMode="auto">
              <a:xfrm>
                <a:off x="1479" y="2727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6" name="Freeform 175"/>
              <p:cNvSpPr>
                <a:spLocks/>
              </p:cNvSpPr>
              <p:nvPr/>
            </p:nvSpPr>
            <p:spPr bwMode="auto">
              <a:xfrm>
                <a:off x="1539" y="2707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7" name="Line 176"/>
              <p:cNvSpPr>
                <a:spLocks noChangeShapeType="1"/>
              </p:cNvSpPr>
              <p:nvPr/>
            </p:nvSpPr>
            <p:spPr bwMode="auto">
              <a:xfrm>
                <a:off x="1444" y="2779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8" name="Line 177"/>
              <p:cNvSpPr>
                <a:spLocks noChangeShapeType="1"/>
              </p:cNvSpPr>
              <p:nvPr/>
            </p:nvSpPr>
            <p:spPr bwMode="auto">
              <a:xfrm>
                <a:off x="1479" y="2815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29" name="Freeform 178"/>
              <p:cNvSpPr>
                <a:spLocks/>
              </p:cNvSpPr>
              <p:nvPr/>
            </p:nvSpPr>
            <p:spPr bwMode="auto">
              <a:xfrm>
                <a:off x="1539" y="2799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0" name="Line 179"/>
              <p:cNvSpPr>
                <a:spLocks noChangeShapeType="1"/>
              </p:cNvSpPr>
              <p:nvPr/>
            </p:nvSpPr>
            <p:spPr bwMode="auto">
              <a:xfrm>
                <a:off x="1444" y="2958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1" name="Line 180"/>
              <p:cNvSpPr>
                <a:spLocks noChangeShapeType="1"/>
              </p:cNvSpPr>
              <p:nvPr/>
            </p:nvSpPr>
            <p:spPr bwMode="auto">
              <a:xfrm>
                <a:off x="1479" y="2994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2" name="Freeform 181"/>
              <p:cNvSpPr>
                <a:spLocks/>
              </p:cNvSpPr>
              <p:nvPr/>
            </p:nvSpPr>
            <p:spPr bwMode="auto">
              <a:xfrm>
                <a:off x="1539" y="2978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3" name="Line 182"/>
              <p:cNvSpPr>
                <a:spLocks noChangeShapeType="1"/>
              </p:cNvSpPr>
              <p:nvPr/>
            </p:nvSpPr>
            <p:spPr bwMode="auto">
              <a:xfrm>
                <a:off x="1444" y="3050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4" name="Line 183"/>
              <p:cNvSpPr>
                <a:spLocks noChangeShapeType="1"/>
              </p:cNvSpPr>
              <p:nvPr/>
            </p:nvSpPr>
            <p:spPr bwMode="auto">
              <a:xfrm>
                <a:off x="1479" y="3086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5" name="Freeform 184"/>
              <p:cNvSpPr>
                <a:spLocks/>
              </p:cNvSpPr>
              <p:nvPr/>
            </p:nvSpPr>
            <p:spPr bwMode="auto">
              <a:xfrm>
                <a:off x="1539" y="3066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6" name="Line 185"/>
              <p:cNvSpPr>
                <a:spLocks noChangeShapeType="1"/>
              </p:cNvSpPr>
              <p:nvPr/>
            </p:nvSpPr>
            <p:spPr bwMode="auto">
              <a:xfrm>
                <a:off x="1444" y="3138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7" name="Line 186"/>
              <p:cNvSpPr>
                <a:spLocks noChangeShapeType="1"/>
              </p:cNvSpPr>
              <p:nvPr/>
            </p:nvSpPr>
            <p:spPr bwMode="auto">
              <a:xfrm>
                <a:off x="1479" y="3174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8" name="Freeform 187"/>
              <p:cNvSpPr>
                <a:spLocks/>
              </p:cNvSpPr>
              <p:nvPr/>
            </p:nvSpPr>
            <p:spPr bwMode="auto">
              <a:xfrm>
                <a:off x="1539" y="3158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39" name="Line 188"/>
              <p:cNvSpPr>
                <a:spLocks noChangeShapeType="1"/>
              </p:cNvSpPr>
              <p:nvPr/>
            </p:nvSpPr>
            <p:spPr bwMode="auto">
              <a:xfrm>
                <a:off x="1444" y="3230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0" name="Line 189"/>
              <p:cNvSpPr>
                <a:spLocks noChangeShapeType="1"/>
              </p:cNvSpPr>
              <p:nvPr/>
            </p:nvSpPr>
            <p:spPr bwMode="auto">
              <a:xfrm>
                <a:off x="1479" y="3266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1" name="Freeform 190"/>
              <p:cNvSpPr>
                <a:spLocks/>
              </p:cNvSpPr>
              <p:nvPr/>
            </p:nvSpPr>
            <p:spPr bwMode="auto">
              <a:xfrm>
                <a:off x="1539" y="3246"/>
                <a:ext cx="48" cy="35"/>
              </a:xfrm>
              <a:custGeom>
                <a:avLst/>
                <a:gdLst>
                  <a:gd name="T0" fmla="*/ 48 w 48"/>
                  <a:gd name="T1" fmla="*/ 20 h 35"/>
                  <a:gd name="T2" fmla="*/ 0 w 48"/>
                  <a:gd name="T3" fmla="*/ 35 h 35"/>
                  <a:gd name="T4" fmla="*/ 24 w 48"/>
                  <a:gd name="T5" fmla="*/ 20 h 35"/>
                  <a:gd name="T6" fmla="*/ 0 w 48"/>
                  <a:gd name="T7" fmla="*/ 0 h 35"/>
                  <a:gd name="T8" fmla="*/ 48 w 48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5"/>
                  <a:gd name="T17" fmla="*/ 48 w 4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5">
                    <a:moveTo>
                      <a:pt x="48" y="20"/>
                    </a:moveTo>
                    <a:lnTo>
                      <a:pt x="0" y="35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2" name="Line 191"/>
              <p:cNvSpPr>
                <a:spLocks noChangeShapeType="1"/>
              </p:cNvSpPr>
              <p:nvPr/>
            </p:nvSpPr>
            <p:spPr bwMode="auto">
              <a:xfrm>
                <a:off x="1444" y="2583"/>
                <a:ext cx="1" cy="84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3" name="Line 192"/>
              <p:cNvSpPr>
                <a:spLocks noChangeShapeType="1"/>
              </p:cNvSpPr>
              <p:nvPr/>
            </p:nvSpPr>
            <p:spPr bwMode="auto">
              <a:xfrm flipV="1">
                <a:off x="2577" y="2084"/>
                <a:ext cx="1" cy="96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4" name="Line 193"/>
              <p:cNvSpPr>
                <a:spLocks noChangeShapeType="1"/>
              </p:cNvSpPr>
              <p:nvPr/>
            </p:nvSpPr>
            <p:spPr bwMode="auto">
              <a:xfrm>
                <a:off x="1855" y="1829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5" name="Line 194"/>
              <p:cNvSpPr>
                <a:spLocks noChangeShapeType="1"/>
              </p:cNvSpPr>
              <p:nvPr/>
            </p:nvSpPr>
            <p:spPr bwMode="auto">
              <a:xfrm>
                <a:off x="1891" y="1865"/>
                <a:ext cx="555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6" name="Freeform 195"/>
              <p:cNvSpPr>
                <a:spLocks/>
              </p:cNvSpPr>
              <p:nvPr/>
            </p:nvSpPr>
            <p:spPr bwMode="auto">
              <a:xfrm>
                <a:off x="2422" y="1845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4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7" name="Line 196"/>
              <p:cNvSpPr>
                <a:spLocks noChangeShapeType="1"/>
              </p:cNvSpPr>
              <p:nvPr/>
            </p:nvSpPr>
            <p:spPr bwMode="auto">
              <a:xfrm flipV="1">
                <a:off x="865" y="500"/>
                <a:ext cx="1" cy="19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8" name="Line 197"/>
              <p:cNvSpPr>
                <a:spLocks noChangeShapeType="1"/>
              </p:cNvSpPr>
              <p:nvPr/>
            </p:nvSpPr>
            <p:spPr bwMode="auto">
              <a:xfrm>
                <a:off x="865" y="500"/>
                <a:ext cx="35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49" name="Line 198"/>
              <p:cNvSpPr>
                <a:spLocks noChangeShapeType="1"/>
              </p:cNvSpPr>
              <p:nvPr/>
            </p:nvSpPr>
            <p:spPr bwMode="auto">
              <a:xfrm>
                <a:off x="1216" y="500"/>
                <a:ext cx="4" cy="168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0" name="Freeform 199"/>
              <p:cNvSpPr>
                <a:spLocks/>
              </p:cNvSpPr>
              <p:nvPr/>
            </p:nvSpPr>
            <p:spPr bwMode="auto">
              <a:xfrm>
                <a:off x="849" y="668"/>
                <a:ext cx="32" cy="47"/>
              </a:xfrm>
              <a:custGeom>
                <a:avLst/>
                <a:gdLst>
                  <a:gd name="T0" fmla="*/ 20 w 32"/>
                  <a:gd name="T1" fmla="*/ 47 h 47"/>
                  <a:gd name="T2" fmla="*/ 0 w 32"/>
                  <a:gd name="T3" fmla="*/ 0 h 47"/>
                  <a:gd name="T4" fmla="*/ 16 w 32"/>
                  <a:gd name="T5" fmla="*/ 24 h 47"/>
                  <a:gd name="T6" fmla="*/ 32 w 32"/>
                  <a:gd name="T7" fmla="*/ 0 h 47"/>
                  <a:gd name="T8" fmla="*/ 20 w 3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7"/>
                  <a:gd name="T17" fmla="*/ 32 w 3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7">
                    <a:moveTo>
                      <a:pt x="20" y="47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1" name="Line 200"/>
              <p:cNvSpPr>
                <a:spLocks noChangeShapeType="1"/>
              </p:cNvSpPr>
              <p:nvPr/>
            </p:nvSpPr>
            <p:spPr bwMode="auto">
              <a:xfrm flipV="1">
                <a:off x="2430" y="2188"/>
                <a:ext cx="1" cy="1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2" name="Line 201"/>
              <p:cNvSpPr>
                <a:spLocks noChangeShapeType="1"/>
              </p:cNvSpPr>
              <p:nvPr/>
            </p:nvSpPr>
            <p:spPr bwMode="auto">
              <a:xfrm flipH="1">
                <a:off x="1224" y="2188"/>
                <a:ext cx="120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3" name="Freeform 202"/>
              <p:cNvSpPr>
                <a:spLocks/>
              </p:cNvSpPr>
              <p:nvPr/>
            </p:nvSpPr>
            <p:spPr bwMode="auto">
              <a:xfrm>
                <a:off x="2414" y="230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20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20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4" name="Line 203"/>
              <p:cNvSpPr>
                <a:spLocks noChangeShapeType="1"/>
              </p:cNvSpPr>
              <p:nvPr/>
            </p:nvSpPr>
            <p:spPr bwMode="auto">
              <a:xfrm flipV="1">
                <a:off x="2502" y="2419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5" name="Freeform 204"/>
              <p:cNvSpPr>
                <a:spLocks/>
              </p:cNvSpPr>
              <p:nvPr/>
            </p:nvSpPr>
            <p:spPr bwMode="auto">
              <a:xfrm>
                <a:off x="2354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6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6" name="Freeform 205"/>
              <p:cNvSpPr>
                <a:spLocks/>
              </p:cNvSpPr>
              <p:nvPr/>
            </p:nvSpPr>
            <p:spPr bwMode="auto">
              <a:xfrm>
                <a:off x="2358" y="2352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6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7" name="Freeform 206"/>
              <p:cNvSpPr>
                <a:spLocks/>
              </p:cNvSpPr>
              <p:nvPr/>
            </p:nvSpPr>
            <p:spPr bwMode="auto">
              <a:xfrm>
                <a:off x="2330" y="2368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0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0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8" name="Line 207"/>
              <p:cNvSpPr>
                <a:spLocks noChangeShapeType="1"/>
              </p:cNvSpPr>
              <p:nvPr/>
            </p:nvSpPr>
            <p:spPr bwMode="auto">
              <a:xfrm flipH="1">
                <a:off x="2286" y="2384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59" name="Rectangle 208"/>
              <p:cNvSpPr>
                <a:spLocks noChangeArrowheads="1"/>
              </p:cNvSpPr>
              <p:nvPr/>
            </p:nvSpPr>
            <p:spPr bwMode="auto">
              <a:xfrm>
                <a:off x="2561" y="2359"/>
                <a:ext cx="29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360" name="Rectangle 209"/>
              <p:cNvSpPr>
                <a:spLocks noChangeArrowheads="1"/>
              </p:cNvSpPr>
              <p:nvPr/>
            </p:nvSpPr>
            <p:spPr bwMode="auto">
              <a:xfrm>
                <a:off x="2417" y="2359"/>
                <a:ext cx="271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361" name="Freeform 210"/>
              <p:cNvSpPr>
                <a:spLocks/>
              </p:cNvSpPr>
              <p:nvPr/>
            </p:nvSpPr>
            <p:spPr bwMode="auto">
              <a:xfrm>
                <a:off x="2553" y="2304"/>
                <a:ext cx="36" cy="48"/>
              </a:xfrm>
              <a:custGeom>
                <a:avLst/>
                <a:gdLst>
                  <a:gd name="T0" fmla="*/ 20 w 36"/>
                  <a:gd name="T1" fmla="*/ 48 h 48"/>
                  <a:gd name="T2" fmla="*/ 0 w 36"/>
                  <a:gd name="T3" fmla="*/ 0 h 48"/>
                  <a:gd name="T4" fmla="*/ 20 w 36"/>
                  <a:gd name="T5" fmla="*/ 20 h 48"/>
                  <a:gd name="T6" fmla="*/ 36 w 36"/>
                  <a:gd name="T7" fmla="*/ 0 h 48"/>
                  <a:gd name="T8" fmla="*/ 20 w 3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0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2" name="Line 211"/>
              <p:cNvSpPr>
                <a:spLocks noChangeShapeType="1"/>
              </p:cNvSpPr>
              <p:nvPr/>
            </p:nvSpPr>
            <p:spPr bwMode="auto">
              <a:xfrm flipV="1">
                <a:off x="2573" y="1988"/>
                <a:ext cx="1" cy="3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3" name="Freeform 212"/>
              <p:cNvSpPr>
                <a:spLocks/>
              </p:cNvSpPr>
              <p:nvPr/>
            </p:nvSpPr>
            <p:spPr bwMode="auto">
              <a:xfrm>
                <a:off x="2629" y="2044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4" name="Line 213"/>
              <p:cNvSpPr>
                <a:spLocks noChangeShapeType="1"/>
              </p:cNvSpPr>
              <p:nvPr/>
            </p:nvSpPr>
            <p:spPr bwMode="auto">
              <a:xfrm flipH="1">
                <a:off x="2581" y="2060"/>
                <a:ext cx="7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5" name="Line 214"/>
              <p:cNvSpPr>
                <a:spLocks noChangeShapeType="1"/>
              </p:cNvSpPr>
              <p:nvPr/>
            </p:nvSpPr>
            <p:spPr bwMode="auto">
              <a:xfrm flipH="1">
                <a:off x="1072" y="1111"/>
                <a:ext cx="96" cy="1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6" name="Line 215"/>
              <p:cNvSpPr>
                <a:spLocks noChangeShapeType="1"/>
              </p:cNvSpPr>
              <p:nvPr/>
            </p:nvSpPr>
            <p:spPr bwMode="auto">
              <a:xfrm flipH="1">
                <a:off x="1140" y="1111"/>
                <a:ext cx="104" cy="1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7" name="Freeform 216"/>
              <p:cNvSpPr>
                <a:spLocks/>
              </p:cNvSpPr>
              <p:nvPr/>
            </p:nvSpPr>
            <p:spPr bwMode="auto">
              <a:xfrm>
                <a:off x="1523" y="1091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0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8" name="Line 217"/>
              <p:cNvSpPr>
                <a:spLocks noChangeShapeType="1"/>
              </p:cNvSpPr>
              <p:nvPr/>
            </p:nvSpPr>
            <p:spPr bwMode="auto">
              <a:xfrm flipH="1">
                <a:off x="777" y="1111"/>
                <a:ext cx="76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69" name="Line 218"/>
              <p:cNvSpPr>
                <a:spLocks noChangeShapeType="1"/>
              </p:cNvSpPr>
              <p:nvPr/>
            </p:nvSpPr>
            <p:spPr bwMode="auto">
              <a:xfrm>
                <a:off x="1444" y="2886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0" name="Line 219"/>
              <p:cNvSpPr>
                <a:spLocks noChangeShapeType="1"/>
              </p:cNvSpPr>
              <p:nvPr/>
            </p:nvSpPr>
            <p:spPr bwMode="auto">
              <a:xfrm>
                <a:off x="1479" y="2922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1" name="Freeform 220"/>
              <p:cNvSpPr>
                <a:spLocks/>
              </p:cNvSpPr>
              <p:nvPr/>
            </p:nvSpPr>
            <p:spPr bwMode="auto">
              <a:xfrm>
                <a:off x="1539" y="2906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2" name="Line 221"/>
              <p:cNvSpPr>
                <a:spLocks noChangeShapeType="1"/>
              </p:cNvSpPr>
              <p:nvPr/>
            </p:nvSpPr>
            <p:spPr bwMode="auto">
              <a:xfrm flipV="1">
                <a:off x="1859" y="2140"/>
                <a:ext cx="1" cy="96"/>
              </a:xfrm>
              <a:prstGeom prst="line">
                <a:avLst/>
              </a:prstGeom>
              <a:noFill/>
              <a:ln w="508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3" name="Freeform 222"/>
              <p:cNvSpPr>
                <a:spLocks/>
              </p:cNvSpPr>
              <p:nvPr/>
            </p:nvSpPr>
            <p:spPr bwMode="auto">
              <a:xfrm>
                <a:off x="1839" y="2356"/>
                <a:ext cx="32" cy="48"/>
              </a:xfrm>
              <a:custGeom>
                <a:avLst/>
                <a:gdLst>
                  <a:gd name="T0" fmla="*/ 20 w 32"/>
                  <a:gd name="T1" fmla="*/ 48 h 48"/>
                  <a:gd name="T2" fmla="*/ 0 w 32"/>
                  <a:gd name="T3" fmla="*/ 0 h 48"/>
                  <a:gd name="T4" fmla="*/ 16 w 32"/>
                  <a:gd name="T5" fmla="*/ 24 h 48"/>
                  <a:gd name="T6" fmla="*/ 32 w 32"/>
                  <a:gd name="T7" fmla="*/ 0 h 48"/>
                  <a:gd name="T8" fmla="*/ 20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20" y="48"/>
                    </a:moveTo>
                    <a:lnTo>
                      <a:pt x="0" y="0"/>
                    </a:lnTo>
                    <a:lnTo>
                      <a:pt x="16" y="24"/>
                    </a:lnTo>
                    <a:lnTo>
                      <a:pt x="32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4" name="Line 223"/>
              <p:cNvSpPr>
                <a:spLocks noChangeShapeType="1"/>
              </p:cNvSpPr>
              <p:nvPr/>
            </p:nvSpPr>
            <p:spPr bwMode="auto">
              <a:xfrm flipV="1">
                <a:off x="1855" y="1326"/>
                <a:ext cx="1" cy="10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5" name="Line 224"/>
              <p:cNvSpPr>
                <a:spLocks noChangeShapeType="1"/>
              </p:cNvSpPr>
              <p:nvPr/>
            </p:nvSpPr>
            <p:spPr bwMode="auto">
              <a:xfrm>
                <a:off x="2466" y="1937"/>
                <a:ext cx="36" cy="1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6" name="Line 225"/>
              <p:cNvSpPr>
                <a:spLocks noChangeShapeType="1"/>
              </p:cNvSpPr>
              <p:nvPr/>
            </p:nvSpPr>
            <p:spPr bwMode="auto">
              <a:xfrm flipH="1">
                <a:off x="2466" y="1953"/>
                <a:ext cx="35" cy="19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7" name="Freeform 226"/>
              <p:cNvSpPr>
                <a:spLocks/>
              </p:cNvSpPr>
              <p:nvPr/>
            </p:nvSpPr>
            <p:spPr bwMode="auto">
              <a:xfrm>
                <a:off x="3551" y="1921"/>
                <a:ext cx="44" cy="36"/>
              </a:xfrm>
              <a:custGeom>
                <a:avLst/>
                <a:gdLst>
                  <a:gd name="T0" fmla="*/ 0 w 44"/>
                  <a:gd name="T1" fmla="*/ 20 h 36"/>
                  <a:gd name="T2" fmla="*/ 44 w 44"/>
                  <a:gd name="T3" fmla="*/ 0 h 36"/>
                  <a:gd name="T4" fmla="*/ 20 w 44"/>
                  <a:gd name="T5" fmla="*/ 20 h 36"/>
                  <a:gd name="T6" fmla="*/ 44 w 44"/>
                  <a:gd name="T7" fmla="*/ 36 h 36"/>
                  <a:gd name="T8" fmla="*/ 0 w 44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6"/>
                  <a:gd name="T17" fmla="*/ 44 w 4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6">
                    <a:moveTo>
                      <a:pt x="0" y="20"/>
                    </a:moveTo>
                    <a:lnTo>
                      <a:pt x="44" y="0"/>
                    </a:lnTo>
                    <a:lnTo>
                      <a:pt x="20" y="20"/>
                    </a:lnTo>
                    <a:lnTo>
                      <a:pt x="44" y="36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8" name="Line 227"/>
              <p:cNvSpPr>
                <a:spLocks noChangeShapeType="1"/>
              </p:cNvSpPr>
              <p:nvPr/>
            </p:nvSpPr>
            <p:spPr bwMode="auto">
              <a:xfrm>
                <a:off x="3571" y="1941"/>
                <a:ext cx="12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79" name="Line 228"/>
              <p:cNvSpPr>
                <a:spLocks noChangeShapeType="1"/>
              </p:cNvSpPr>
              <p:nvPr/>
            </p:nvSpPr>
            <p:spPr bwMode="auto">
              <a:xfrm>
                <a:off x="1444" y="3317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80" name="Line 229"/>
              <p:cNvSpPr>
                <a:spLocks noChangeShapeType="1"/>
              </p:cNvSpPr>
              <p:nvPr/>
            </p:nvSpPr>
            <p:spPr bwMode="auto">
              <a:xfrm>
                <a:off x="1479" y="3353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81" name="Freeform 230"/>
              <p:cNvSpPr>
                <a:spLocks/>
              </p:cNvSpPr>
              <p:nvPr/>
            </p:nvSpPr>
            <p:spPr bwMode="auto">
              <a:xfrm>
                <a:off x="1539" y="3337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4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4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82" name="Line 231"/>
              <p:cNvSpPr>
                <a:spLocks noChangeShapeType="1"/>
              </p:cNvSpPr>
              <p:nvPr/>
            </p:nvSpPr>
            <p:spPr bwMode="auto">
              <a:xfrm>
                <a:off x="976" y="911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2" name="Group 232"/>
          <p:cNvGrpSpPr>
            <a:grpSpLocks/>
          </p:cNvGrpSpPr>
          <p:nvPr/>
        </p:nvGrpSpPr>
        <p:grpSpPr bwMode="auto">
          <a:xfrm>
            <a:off x="990600" y="4724401"/>
            <a:ext cx="7696200" cy="1570038"/>
            <a:chOff x="672" y="2976"/>
            <a:chExt cx="4848" cy="989"/>
          </a:xfrm>
        </p:grpSpPr>
        <p:sp>
          <p:nvSpPr>
            <p:cNvPr id="7185" name="Text Box 233"/>
            <p:cNvSpPr txBox="1">
              <a:spLocks noChangeArrowheads="1"/>
            </p:cNvSpPr>
            <p:nvPr/>
          </p:nvSpPr>
          <p:spPr bwMode="auto">
            <a:xfrm>
              <a:off x="2064" y="2976"/>
              <a:ext cx="345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u="sng">
                  <a:latin typeface="+mj-lt"/>
                </a:rPr>
                <a:t>Best Performance/Price:</a:t>
              </a:r>
              <a:r>
                <a:rPr lang="en-US">
                  <a:latin typeface="+mj-lt"/>
                </a:rPr>
                <a:t> measured by the ratio of MIPS to size.  In power-sensitive applications MIPS/Watt is important too. </a:t>
              </a:r>
            </a:p>
          </p:txBody>
        </p:sp>
        <p:grpSp>
          <p:nvGrpSpPr>
            <p:cNvPr id="7186" name="Group 234"/>
            <p:cNvGrpSpPr>
              <a:grpSpLocks/>
            </p:cNvGrpSpPr>
            <p:nvPr/>
          </p:nvGrpSpPr>
          <p:grpSpPr bwMode="auto">
            <a:xfrm>
              <a:off x="672" y="3072"/>
              <a:ext cx="480" cy="336"/>
              <a:chOff x="528" y="2832"/>
              <a:chExt cx="720" cy="528"/>
            </a:xfrm>
          </p:grpSpPr>
          <p:grpSp>
            <p:nvGrpSpPr>
              <p:cNvPr id="7204" name="Group 235"/>
              <p:cNvGrpSpPr>
                <a:grpSpLocks/>
              </p:cNvGrpSpPr>
              <p:nvPr/>
            </p:nvGrpSpPr>
            <p:grpSpPr bwMode="auto">
              <a:xfrm>
                <a:off x="624" y="2832"/>
                <a:ext cx="624" cy="528"/>
                <a:chOff x="384" y="2688"/>
                <a:chExt cx="891" cy="754"/>
              </a:xfrm>
            </p:grpSpPr>
            <p:sp>
              <p:nvSpPr>
                <p:cNvPr id="7208" name="Freeform 236"/>
                <p:cNvSpPr>
                  <a:spLocks/>
                </p:cNvSpPr>
                <p:nvPr/>
              </p:nvSpPr>
              <p:spPr bwMode="auto">
                <a:xfrm>
                  <a:off x="750" y="2929"/>
                  <a:ext cx="215" cy="337"/>
                </a:xfrm>
                <a:custGeom>
                  <a:avLst/>
                  <a:gdLst>
                    <a:gd name="T0" fmla="*/ 1 w 430"/>
                    <a:gd name="T1" fmla="*/ 1 h 672"/>
                    <a:gd name="T2" fmla="*/ 1 w 430"/>
                    <a:gd name="T3" fmla="*/ 1 h 672"/>
                    <a:gd name="T4" fmla="*/ 1 w 430"/>
                    <a:gd name="T5" fmla="*/ 0 h 672"/>
                    <a:gd name="T6" fmla="*/ 1 w 430"/>
                    <a:gd name="T7" fmla="*/ 0 h 672"/>
                    <a:gd name="T8" fmla="*/ 1 w 430"/>
                    <a:gd name="T9" fmla="*/ 1 h 672"/>
                    <a:gd name="T10" fmla="*/ 1 w 430"/>
                    <a:gd name="T11" fmla="*/ 1 h 672"/>
                    <a:gd name="T12" fmla="*/ 1 w 430"/>
                    <a:gd name="T13" fmla="*/ 1 h 672"/>
                    <a:gd name="T14" fmla="*/ 1 w 430"/>
                    <a:gd name="T15" fmla="*/ 1 h 672"/>
                    <a:gd name="T16" fmla="*/ 1 w 430"/>
                    <a:gd name="T17" fmla="*/ 1 h 672"/>
                    <a:gd name="T18" fmla="*/ 1 w 430"/>
                    <a:gd name="T19" fmla="*/ 1 h 672"/>
                    <a:gd name="T20" fmla="*/ 1 w 430"/>
                    <a:gd name="T21" fmla="*/ 1 h 672"/>
                    <a:gd name="T22" fmla="*/ 1 w 430"/>
                    <a:gd name="T23" fmla="*/ 1 h 672"/>
                    <a:gd name="T24" fmla="*/ 1 w 430"/>
                    <a:gd name="T25" fmla="*/ 1 h 672"/>
                    <a:gd name="T26" fmla="*/ 1 w 430"/>
                    <a:gd name="T27" fmla="*/ 1 h 672"/>
                    <a:gd name="T28" fmla="*/ 1 w 430"/>
                    <a:gd name="T29" fmla="*/ 1 h 672"/>
                    <a:gd name="T30" fmla="*/ 0 w 430"/>
                    <a:gd name="T31" fmla="*/ 1 h 672"/>
                    <a:gd name="T32" fmla="*/ 1 w 430"/>
                    <a:gd name="T33" fmla="*/ 1 h 672"/>
                    <a:gd name="T34" fmla="*/ 1 w 430"/>
                    <a:gd name="T35" fmla="*/ 1 h 672"/>
                    <a:gd name="T36" fmla="*/ 1 w 430"/>
                    <a:gd name="T37" fmla="*/ 1 h 672"/>
                    <a:gd name="T38" fmla="*/ 1 w 430"/>
                    <a:gd name="T39" fmla="*/ 1 h 67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30"/>
                    <a:gd name="T61" fmla="*/ 0 h 672"/>
                    <a:gd name="T62" fmla="*/ 430 w 430"/>
                    <a:gd name="T63" fmla="*/ 672 h 67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30" h="672">
                      <a:moveTo>
                        <a:pt x="143" y="150"/>
                      </a:moveTo>
                      <a:lnTo>
                        <a:pt x="222" y="52"/>
                      </a:lnTo>
                      <a:lnTo>
                        <a:pt x="300" y="0"/>
                      </a:lnTo>
                      <a:lnTo>
                        <a:pt x="358" y="0"/>
                      </a:lnTo>
                      <a:lnTo>
                        <a:pt x="418" y="39"/>
                      </a:lnTo>
                      <a:lnTo>
                        <a:pt x="430" y="85"/>
                      </a:lnTo>
                      <a:lnTo>
                        <a:pt x="411" y="157"/>
                      </a:lnTo>
                      <a:lnTo>
                        <a:pt x="365" y="222"/>
                      </a:lnTo>
                      <a:lnTo>
                        <a:pt x="313" y="313"/>
                      </a:lnTo>
                      <a:lnTo>
                        <a:pt x="287" y="430"/>
                      </a:lnTo>
                      <a:lnTo>
                        <a:pt x="268" y="522"/>
                      </a:lnTo>
                      <a:lnTo>
                        <a:pt x="255" y="588"/>
                      </a:lnTo>
                      <a:lnTo>
                        <a:pt x="202" y="647"/>
                      </a:lnTo>
                      <a:lnTo>
                        <a:pt x="117" y="672"/>
                      </a:lnTo>
                      <a:lnTo>
                        <a:pt x="25" y="640"/>
                      </a:lnTo>
                      <a:lnTo>
                        <a:pt x="0" y="568"/>
                      </a:lnTo>
                      <a:lnTo>
                        <a:pt x="7" y="444"/>
                      </a:lnTo>
                      <a:lnTo>
                        <a:pt x="32" y="327"/>
                      </a:lnTo>
                      <a:lnTo>
                        <a:pt x="85" y="235"/>
                      </a:lnTo>
                      <a:lnTo>
                        <a:pt x="143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09" name="Freeform 237"/>
                <p:cNvSpPr>
                  <a:spLocks/>
                </p:cNvSpPr>
                <p:nvPr/>
              </p:nvSpPr>
              <p:spPr bwMode="auto">
                <a:xfrm>
                  <a:off x="606" y="2900"/>
                  <a:ext cx="288" cy="265"/>
                </a:xfrm>
                <a:custGeom>
                  <a:avLst/>
                  <a:gdLst>
                    <a:gd name="T0" fmla="*/ 1 w 575"/>
                    <a:gd name="T1" fmla="*/ 1 h 528"/>
                    <a:gd name="T2" fmla="*/ 1 w 575"/>
                    <a:gd name="T3" fmla="*/ 1 h 528"/>
                    <a:gd name="T4" fmla="*/ 1 w 575"/>
                    <a:gd name="T5" fmla="*/ 1 h 528"/>
                    <a:gd name="T6" fmla="*/ 1 w 575"/>
                    <a:gd name="T7" fmla="*/ 1 h 528"/>
                    <a:gd name="T8" fmla="*/ 1 w 575"/>
                    <a:gd name="T9" fmla="*/ 1 h 528"/>
                    <a:gd name="T10" fmla="*/ 1 w 575"/>
                    <a:gd name="T11" fmla="*/ 1 h 528"/>
                    <a:gd name="T12" fmla="*/ 1 w 575"/>
                    <a:gd name="T13" fmla="*/ 1 h 528"/>
                    <a:gd name="T14" fmla="*/ 1 w 575"/>
                    <a:gd name="T15" fmla="*/ 1 h 528"/>
                    <a:gd name="T16" fmla="*/ 1 w 575"/>
                    <a:gd name="T17" fmla="*/ 1 h 528"/>
                    <a:gd name="T18" fmla="*/ 1 w 575"/>
                    <a:gd name="T19" fmla="*/ 1 h 528"/>
                    <a:gd name="T20" fmla="*/ 1 w 575"/>
                    <a:gd name="T21" fmla="*/ 1 h 528"/>
                    <a:gd name="T22" fmla="*/ 1 w 575"/>
                    <a:gd name="T23" fmla="*/ 1 h 528"/>
                    <a:gd name="T24" fmla="*/ 1 w 575"/>
                    <a:gd name="T25" fmla="*/ 1 h 528"/>
                    <a:gd name="T26" fmla="*/ 1 w 575"/>
                    <a:gd name="T27" fmla="*/ 1 h 528"/>
                    <a:gd name="T28" fmla="*/ 1 w 575"/>
                    <a:gd name="T29" fmla="*/ 1 h 528"/>
                    <a:gd name="T30" fmla="*/ 0 w 575"/>
                    <a:gd name="T31" fmla="*/ 1 h 528"/>
                    <a:gd name="T32" fmla="*/ 1 w 575"/>
                    <a:gd name="T33" fmla="*/ 1 h 528"/>
                    <a:gd name="T34" fmla="*/ 1 w 575"/>
                    <a:gd name="T35" fmla="*/ 1 h 528"/>
                    <a:gd name="T36" fmla="*/ 1 w 575"/>
                    <a:gd name="T37" fmla="*/ 1 h 528"/>
                    <a:gd name="T38" fmla="*/ 1 w 575"/>
                    <a:gd name="T39" fmla="*/ 1 h 528"/>
                    <a:gd name="T40" fmla="*/ 1 w 575"/>
                    <a:gd name="T41" fmla="*/ 1 h 528"/>
                    <a:gd name="T42" fmla="*/ 1 w 575"/>
                    <a:gd name="T43" fmla="*/ 0 h 528"/>
                    <a:gd name="T44" fmla="*/ 1 w 575"/>
                    <a:gd name="T45" fmla="*/ 1 h 528"/>
                    <a:gd name="T46" fmla="*/ 1 w 575"/>
                    <a:gd name="T47" fmla="*/ 1 h 528"/>
                    <a:gd name="T48" fmla="*/ 1 w 575"/>
                    <a:gd name="T49" fmla="*/ 1 h 52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75"/>
                    <a:gd name="T76" fmla="*/ 0 h 528"/>
                    <a:gd name="T77" fmla="*/ 575 w 575"/>
                    <a:gd name="T78" fmla="*/ 528 h 52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75" h="528">
                      <a:moveTo>
                        <a:pt x="398" y="39"/>
                      </a:moveTo>
                      <a:lnTo>
                        <a:pt x="556" y="52"/>
                      </a:lnTo>
                      <a:lnTo>
                        <a:pt x="575" y="85"/>
                      </a:lnTo>
                      <a:lnTo>
                        <a:pt x="543" y="123"/>
                      </a:lnTo>
                      <a:lnTo>
                        <a:pt x="458" y="130"/>
                      </a:lnTo>
                      <a:lnTo>
                        <a:pt x="313" y="97"/>
                      </a:lnTo>
                      <a:lnTo>
                        <a:pt x="203" y="58"/>
                      </a:lnTo>
                      <a:lnTo>
                        <a:pt x="131" y="58"/>
                      </a:lnTo>
                      <a:lnTo>
                        <a:pt x="85" y="143"/>
                      </a:lnTo>
                      <a:lnTo>
                        <a:pt x="78" y="241"/>
                      </a:lnTo>
                      <a:lnTo>
                        <a:pt x="92" y="365"/>
                      </a:lnTo>
                      <a:lnTo>
                        <a:pt x="131" y="417"/>
                      </a:lnTo>
                      <a:lnTo>
                        <a:pt x="163" y="437"/>
                      </a:lnTo>
                      <a:lnTo>
                        <a:pt x="150" y="483"/>
                      </a:lnTo>
                      <a:lnTo>
                        <a:pt x="53" y="528"/>
                      </a:lnTo>
                      <a:lnTo>
                        <a:pt x="0" y="502"/>
                      </a:lnTo>
                      <a:lnTo>
                        <a:pt x="7" y="385"/>
                      </a:lnTo>
                      <a:lnTo>
                        <a:pt x="20" y="345"/>
                      </a:lnTo>
                      <a:lnTo>
                        <a:pt x="26" y="195"/>
                      </a:lnTo>
                      <a:lnTo>
                        <a:pt x="46" y="78"/>
                      </a:lnTo>
                      <a:lnTo>
                        <a:pt x="105" y="13"/>
                      </a:lnTo>
                      <a:lnTo>
                        <a:pt x="170" y="0"/>
                      </a:lnTo>
                      <a:lnTo>
                        <a:pt x="262" y="20"/>
                      </a:lnTo>
                      <a:lnTo>
                        <a:pt x="340" y="39"/>
                      </a:lnTo>
                      <a:lnTo>
                        <a:pt x="398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0" name="Freeform 238"/>
                <p:cNvSpPr>
                  <a:spLocks/>
                </p:cNvSpPr>
                <p:nvPr/>
              </p:nvSpPr>
              <p:spPr bwMode="auto">
                <a:xfrm>
                  <a:off x="923" y="2968"/>
                  <a:ext cx="287" cy="206"/>
                </a:xfrm>
                <a:custGeom>
                  <a:avLst/>
                  <a:gdLst>
                    <a:gd name="T0" fmla="*/ 1 w 574"/>
                    <a:gd name="T1" fmla="*/ 1 h 412"/>
                    <a:gd name="T2" fmla="*/ 1 w 574"/>
                    <a:gd name="T3" fmla="*/ 0 h 412"/>
                    <a:gd name="T4" fmla="*/ 1 w 574"/>
                    <a:gd name="T5" fmla="*/ 1 h 412"/>
                    <a:gd name="T6" fmla="*/ 1 w 574"/>
                    <a:gd name="T7" fmla="*/ 1 h 412"/>
                    <a:gd name="T8" fmla="*/ 1 w 574"/>
                    <a:gd name="T9" fmla="*/ 1 h 412"/>
                    <a:gd name="T10" fmla="*/ 1 w 574"/>
                    <a:gd name="T11" fmla="*/ 1 h 412"/>
                    <a:gd name="T12" fmla="*/ 1 w 574"/>
                    <a:gd name="T13" fmla="*/ 1 h 412"/>
                    <a:gd name="T14" fmla="*/ 1 w 574"/>
                    <a:gd name="T15" fmla="*/ 1 h 412"/>
                    <a:gd name="T16" fmla="*/ 1 w 574"/>
                    <a:gd name="T17" fmla="*/ 1 h 412"/>
                    <a:gd name="T18" fmla="*/ 1 w 574"/>
                    <a:gd name="T19" fmla="*/ 1 h 412"/>
                    <a:gd name="T20" fmla="*/ 1 w 574"/>
                    <a:gd name="T21" fmla="*/ 1 h 412"/>
                    <a:gd name="T22" fmla="*/ 1 w 574"/>
                    <a:gd name="T23" fmla="*/ 1 h 412"/>
                    <a:gd name="T24" fmla="*/ 1 w 574"/>
                    <a:gd name="T25" fmla="*/ 1 h 412"/>
                    <a:gd name="T26" fmla="*/ 1 w 574"/>
                    <a:gd name="T27" fmla="*/ 1 h 412"/>
                    <a:gd name="T28" fmla="*/ 1 w 574"/>
                    <a:gd name="T29" fmla="*/ 1 h 412"/>
                    <a:gd name="T30" fmla="*/ 1 w 574"/>
                    <a:gd name="T31" fmla="*/ 1 h 412"/>
                    <a:gd name="T32" fmla="*/ 1 w 574"/>
                    <a:gd name="T33" fmla="*/ 1 h 412"/>
                    <a:gd name="T34" fmla="*/ 1 w 574"/>
                    <a:gd name="T35" fmla="*/ 1 h 412"/>
                    <a:gd name="T36" fmla="*/ 1 w 574"/>
                    <a:gd name="T37" fmla="*/ 1 h 412"/>
                    <a:gd name="T38" fmla="*/ 1 w 574"/>
                    <a:gd name="T39" fmla="*/ 1 h 412"/>
                    <a:gd name="T40" fmla="*/ 1 w 574"/>
                    <a:gd name="T41" fmla="*/ 1 h 412"/>
                    <a:gd name="T42" fmla="*/ 1 w 574"/>
                    <a:gd name="T43" fmla="*/ 1 h 412"/>
                    <a:gd name="T44" fmla="*/ 1 w 574"/>
                    <a:gd name="T45" fmla="*/ 1 h 412"/>
                    <a:gd name="T46" fmla="*/ 1 w 574"/>
                    <a:gd name="T47" fmla="*/ 1 h 412"/>
                    <a:gd name="T48" fmla="*/ 1 w 574"/>
                    <a:gd name="T49" fmla="*/ 1 h 412"/>
                    <a:gd name="T50" fmla="*/ 1 w 574"/>
                    <a:gd name="T51" fmla="*/ 1 h 412"/>
                    <a:gd name="T52" fmla="*/ 1 w 574"/>
                    <a:gd name="T53" fmla="*/ 1 h 412"/>
                    <a:gd name="T54" fmla="*/ 1 w 574"/>
                    <a:gd name="T55" fmla="*/ 1 h 412"/>
                    <a:gd name="T56" fmla="*/ 0 w 574"/>
                    <a:gd name="T57" fmla="*/ 1 h 412"/>
                    <a:gd name="T58" fmla="*/ 0 w 574"/>
                    <a:gd name="T59" fmla="*/ 1 h 412"/>
                    <a:gd name="T60" fmla="*/ 1 w 574"/>
                    <a:gd name="T61" fmla="*/ 1 h 41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574"/>
                    <a:gd name="T94" fmla="*/ 0 h 412"/>
                    <a:gd name="T95" fmla="*/ 574 w 574"/>
                    <a:gd name="T96" fmla="*/ 412 h 41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574" h="412">
                      <a:moveTo>
                        <a:pt x="19" y="13"/>
                      </a:moveTo>
                      <a:lnTo>
                        <a:pt x="77" y="0"/>
                      </a:lnTo>
                      <a:lnTo>
                        <a:pt x="97" y="32"/>
                      </a:lnTo>
                      <a:lnTo>
                        <a:pt x="91" y="112"/>
                      </a:lnTo>
                      <a:lnTo>
                        <a:pt x="77" y="183"/>
                      </a:lnTo>
                      <a:lnTo>
                        <a:pt x="91" y="242"/>
                      </a:lnTo>
                      <a:lnTo>
                        <a:pt x="130" y="307"/>
                      </a:lnTo>
                      <a:lnTo>
                        <a:pt x="176" y="352"/>
                      </a:lnTo>
                      <a:lnTo>
                        <a:pt x="209" y="347"/>
                      </a:lnTo>
                      <a:lnTo>
                        <a:pt x="339" y="235"/>
                      </a:lnTo>
                      <a:lnTo>
                        <a:pt x="431" y="144"/>
                      </a:lnTo>
                      <a:lnTo>
                        <a:pt x="496" y="85"/>
                      </a:lnTo>
                      <a:lnTo>
                        <a:pt x="555" y="85"/>
                      </a:lnTo>
                      <a:lnTo>
                        <a:pt x="574" y="137"/>
                      </a:lnTo>
                      <a:lnTo>
                        <a:pt x="529" y="262"/>
                      </a:lnTo>
                      <a:lnTo>
                        <a:pt x="502" y="287"/>
                      </a:lnTo>
                      <a:lnTo>
                        <a:pt x="464" y="294"/>
                      </a:lnTo>
                      <a:lnTo>
                        <a:pt x="431" y="274"/>
                      </a:lnTo>
                      <a:lnTo>
                        <a:pt x="431" y="215"/>
                      </a:lnTo>
                      <a:lnTo>
                        <a:pt x="365" y="262"/>
                      </a:lnTo>
                      <a:lnTo>
                        <a:pt x="261" y="352"/>
                      </a:lnTo>
                      <a:lnTo>
                        <a:pt x="209" y="392"/>
                      </a:lnTo>
                      <a:lnTo>
                        <a:pt x="169" y="412"/>
                      </a:lnTo>
                      <a:lnTo>
                        <a:pt x="144" y="405"/>
                      </a:lnTo>
                      <a:lnTo>
                        <a:pt x="117" y="386"/>
                      </a:lnTo>
                      <a:lnTo>
                        <a:pt x="59" y="287"/>
                      </a:lnTo>
                      <a:lnTo>
                        <a:pt x="32" y="222"/>
                      </a:lnTo>
                      <a:lnTo>
                        <a:pt x="12" y="157"/>
                      </a:lnTo>
                      <a:lnTo>
                        <a:pt x="0" y="85"/>
                      </a:lnTo>
                      <a:lnTo>
                        <a:pt x="0" y="45"/>
                      </a:lnTo>
                      <a:lnTo>
                        <a:pt x="1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1" name="Freeform 239"/>
                <p:cNvSpPr>
                  <a:spLocks/>
                </p:cNvSpPr>
                <p:nvPr/>
              </p:nvSpPr>
              <p:spPr bwMode="auto">
                <a:xfrm>
                  <a:off x="780" y="3184"/>
                  <a:ext cx="495" cy="258"/>
                </a:xfrm>
                <a:custGeom>
                  <a:avLst/>
                  <a:gdLst>
                    <a:gd name="T0" fmla="*/ 0 w 992"/>
                    <a:gd name="T1" fmla="*/ 0 h 517"/>
                    <a:gd name="T2" fmla="*/ 0 w 992"/>
                    <a:gd name="T3" fmla="*/ 0 h 517"/>
                    <a:gd name="T4" fmla="*/ 0 w 992"/>
                    <a:gd name="T5" fmla="*/ 0 h 517"/>
                    <a:gd name="T6" fmla="*/ 0 w 992"/>
                    <a:gd name="T7" fmla="*/ 0 h 517"/>
                    <a:gd name="T8" fmla="*/ 0 w 992"/>
                    <a:gd name="T9" fmla="*/ 0 h 517"/>
                    <a:gd name="T10" fmla="*/ 0 w 992"/>
                    <a:gd name="T11" fmla="*/ 0 h 517"/>
                    <a:gd name="T12" fmla="*/ 0 w 992"/>
                    <a:gd name="T13" fmla="*/ 0 h 517"/>
                    <a:gd name="T14" fmla="*/ 0 w 992"/>
                    <a:gd name="T15" fmla="*/ 0 h 517"/>
                    <a:gd name="T16" fmla="*/ 0 w 992"/>
                    <a:gd name="T17" fmla="*/ 0 h 517"/>
                    <a:gd name="T18" fmla="*/ 0 w 992"/>
                    <a:gd name="T19" fmla="*/ 0 h 517"/>
                    <a:gd name="T20" fmla="*/ 0 w 992"/>
                    <a:gd name="T21" fmla="*/ 0 h 517"/>
                    <a:gd name="T22" fmla="*/ 0 w 992"/>
                    <a:gd name="T23" fmla="*/ 0 h 517"/>
                    <a:gd name="T24" fmla="*/ 0 w 992"/>
                    <a:gd name="T25" fmla="*/ 0 h 517"/>
                    <a:gd name="T26" fmla="*/ 0 w 992"/>
                    <a:gd name="T27" fmla="*/ 0 h 517"/>
                    <a:gd name="T28" fmla="*/ 0 w 992"/>
                    <a:gd name="T29" fmla="*/ 0 h 517"/>
                    <a:gd name="T30" fmla="*/ 0 w 992"/>
                    <a:gd name="T31" fmla="*/ 0 h 517"/>
                    <a:gd name="T32" fmla="*/ 0 w 992"/>
                    <a:gd name="T33" fmla="*/ 0 h 517"/>
                    <a:gd name="T34" fmla="*/ 0 w 992"/>
                    <a:gd name="T35" fmla="*/ 0 h 517"/>
                    <a:gd name="T36" fmla="*/ 0 w 992"/>
                    <a:gd name="T37" fmla="*/ 0 h 517"/>
                    <a:gd name="T38" fmla="*/ 0 w 992"/>
                    <a:gd name="T39" fmla="*/ 0 h 517"/>
                    <a:gd name="T40" fmla="*/ 0 w 992"/>
                    <a:gd name="T41" fmla="*/ 0 h 517"/>
                    <a:gd name="T42" fmla="*/ 0 w 992"/>
                    <a:gd name="T43" fmla="*/ 0 h 517"/>
                    <a:gd name="T44" fmla="*/ 0 w 992"/>
                    <a:gd name="T45" fmla="*/ 0 h 517"/>
                    <a:gd name="T46" fmla="*/ 0 w 992"/>
                    <a:gd name="T47" fmla="*/ 0 h 517"/>
                    <a:gd name="T48" fmla="*/ 0 w 992"/>
                    <a:gd name="T49" fmla="*/ 0 h 517"/>
                    <a:gd name="T50" fmla="*/ 0 w 992"/>
                    <a:gd name="T51" fmla="*/ 0 h 517"/>
                    <a:gd name="T52" fmla="*/ 0 w 992"/>
                    <a:gd name="T53" fmla="*/ 0 h 517"/>
                    <a:gd name="T54" fmla="*/ 0 w 992"/>
                    <a:gd name="T55" fmla="*/ 0 h 517"/>
                    <a:gd name="T56" fmla="*/ 0 w 992"/>
                    <a:gd name="T57" fmla="*/ 0 h 517"/>
                    <a:gd name="T58" fmla="*/ 0 w 992"/>
                    <a:gd name="T59" fmla="*/ 0 h 517"/>
                    <a:gd name="T60" fmla="*/ 0 w 992"/>
                    <a:gd name="T61" fmla="*/ 0 h 517"/>
                    <a:gd name="T62" fmla="*/ 0 w 992"/>
                    <a:gd name="T63" fmla="*/ 0 h 517"/>
                    <a:gd name="T64" fmla="*/ 0 w 992"/>
                    <a:gd name="T65" fmla="*/ 0 h 517"/>
                    <a:gd name="T66" fmla="*/ 0 w 992"/>
                    <a:gd name="T67" fmla="*/ 0 h 5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992"/>
                    <a:gd name="T103" fmla="*/ 0 h 517"/>
                    <a:gd name="T104" fmla="*/ 992 w 992"/>
                    <a:gd name="T105" fmla="*/ 517 h 51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992" h="517">
                      <a:moveTo>
                        <a:pt x="0" y="20"/>
                      </a:moveTo>
                      <a:lnTo>
                        <a:pt x="0" y="105"/>
                      </a:lnTo>
                      <a:lnTo>
                        <a:pt x="65" y="158"/>
                      </a:lnTo>
                      <a:lnTo>
                        <a:pt x="196" y="170"/>
                      </a:lnTo>
                      <a:lnTo>
                        <a:pt x="339" y="164"/>
                      </a:lnTo>
                      <a:lnTo>
                        <a:pt x="431" y="132"/>
                      </a:lnTo>
                      <a:lnTo>
                        <a:pt x="516" y="85"/>
                      </a:lnTo>
                      <a:lnTo>
                        <a:pt x="561" y="73"/>
                      </a:lnTo>
                      <a:lnTo>
                        <a:pt x="581" y="92"/>
                      </a:lnTo>
                      <a:lnTo>
                        <a:pt x="581" y="170"/>
                      </a:lnTo>
                      <a:lnTo>
                        <a:pt x="601" y="347"/>
                      </a:lnTo>
                      <a:lnTo>
                        <a:pt x="639" y="465"/>
                      </a:lnTo>
                      <a:lnTo>
                        <a:pt x="711" y="517"/>
                      </a:lnTo>
                      <a:lnTo>
                        <a:pt x="751" y="483"/>
                      </a:lnTo>
                      <a:lnTo>
                        <a:pt x="829" y="405"/>
                      </a:lnTo>
                      <a:lnTo>
                        <a:pt x="946" y="327"/>
                      </a:lnTo>
                      <a:lnTo>
                        <a:pt x="992" y="288"/>
                      </a:lnTo>
                      <a:lnTo>
                        <a:pt x="979" y="255"/>
                      </a:lnTo>
                      <a:lnTo>
                        <a:pt x="927" y="275"/>
                      </a:lnTo>
                      <a:lnTo>
                        <a:pt x="861" y="333"/>
                      </a:lnTo>
                      <a:lnTo>
                        <a:pt x="737" y="425"/>
                      </a:lnTo>
                      <a:lnTo>
                        <a:pt x="724" y="451"/>
                      </a:lnTo>
                      <a:lnTo>
                        <a:pt x="686" y="438"/>
                      </a:lnTo>
                      <a:lnTo>
                        <a:pt x="646" y="308"/>
                      </a:lnTo>
                      <a:lnTo>
                        <a:pt x="646" y="164"/>
                      </a:lnTo>
                      <a:lnTo>
                        <a:pt x="639" y="53"/>
                      </a:lnTo>
                      <a:lnTo>
                        <a:pt x="601" y="14"/>
                      </a:lnTo>
                      <a:lnTo>
                        <a:pt x="554" y="0"/>
                      </a:lnTo>
                      <a:lnTo>
                        <a:pt x="503" y="27"/>
                      </a:lnTo>
                      <a:lnTo>
                        <a:pt x="346" y="53"/>
                      </a:lnTo>
                      <a:lnTo>
                        <a:pt x="216" y="60"/>
                      </a:lnTo>
                      <a:lnTo>
                        <a:pt x="105" y="34"/>
                      </a:lnTo>
                      <a:lnTo>
                        <a:pt x="53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2" name="Freeform 240"/>
                <p:cNvSpPr>
                  <a:spLocks/>
                </p:cNvSpPr>
                <p:nvPr/>
              </p:nvSpPr>
              <p:spPr bwMode="auto">
                <a:xfrm>
                  <a:off x="384" y="3116"/>
                  <a:ext cx="451" cy="271"/>
                </a:xfrm>
                <a:custGeom>
                  <a:avLst/>
                  <a:gdLst>
                    <a:gd name="T0" fmla="*/ 1 w 901"/>
                    <a:gd name="T1" fmla="*/ 0 h 543"/>
                    <a:gd name="T2" fmla="*/ 1 w 901"/>
                    <a:gd name="T3" fmla="*/ 0 h 543"/>
                    <a:gd name="T4" fmla="*/ 1 w 901"/>
                    <a:gd name="T5" fmla="*/ 0 h 543"/>
                    <a:gd name="T6" fmla="*/ 1 w 901"/>
                    <a:gd name="T7" fmla="*/ 0 h 543"/>
                    <a:gd name="T8" fmla="*/ 1 w 901"/>
                    <a:gd name="T9" fmla="*/ 0 h 543"/>
                    <a:gd name="T10" fmla="*/ 1 w 901"/>
                    <a:gd name="T11" fmla="*/ 0 h 543"/>
                    <a:gd name="T12" fmla="*/ 1 w 901"/>
                    <a:gd name="T13" fmla="*/ 0 h 543"/>
                    <a:gd name="T14" fmla="*/ 1 w 901"/>
                    <a:gd name="T15" fmla="*/ 0 h 543"/>
                    <a:gd name="T16" fmla="*/ 1 w 901"/>
                    <a:gd name="T17" fmla="*/ 0 h 543"/>
                    <a:gd name="T18" fmla="*/ 1 w 901"/>
                    <a:gd name="T19" fmla="*/ 0 h 543"/>
                    <a:gd name="T20" fmla="*/ 1 w 901"/>
                    <a:gd name="T21" fmla="*/ 0 h 543"/>
                    <a:gd name="T22" fmla="*/ 1 w 901"/>
                    <a:gd name="T23" fmla="*/ 0 h 543"/>
                    <a:gd name="T24" fmla="*/ 1 w 901"/>
                    <a:gd name="T25" fmla="*/ 0 h 543"/>
                    <a:gd name="T26" fmla="*/ 1 w 901"/>
                    <a:gd name="T27" fmla="*/ 0 h 543"/>
                    <a:gd name="T28" fmla="*/ 1 w 901"/>
                    <a:gd name="T29" fmla="*/ 0 h 543"/>
                    <a:gd name="T30" fmla="*/ 1 w 901"/>
                    <a:gd name="T31" fmla="*/ 0 h 543"/>
                    <a:gd name="T32" fmla="*/ 1 w 901"/>
                    <a:gd name="T33" fmla="*/ 0 h 543"/>
                    <a:gd name="T34" fmla="*/ 1 w 901"/>
                    <a:gd name="T35" fmla="*/ 0 h 543"/>
                    <a:gd name="T36" fmla="*/ 1 w 901"/>
                    <a:gd name="T37" fmla="*/ 0 h 543"/>
                    <a:gd name="T38" fmla="*/ 1 w 901"/>
                    <a:gd name="T39" fmla="*/ 0 h 543"/>
                    <a:gd name="T40" fmla="*/ 0 w 901"/>
                    <a:gd name="T41" fmla="*/ 0 h 543"/>
                    <a:gd name="T42" fmla="*/ 1 w 901"/>
                    <a:gd name="T43" fmla="*/ 0 h 543"/>
                    <a:gd name="T44" fmla="*/ 1 w 901"/>
                    <a:gd name="T45" fmla="*/ 0 h 543"/>
                    <a:gd name="T46" fmla="*/ 1 w 901"/>
                    <a:gd name="T47" fmla="*/ 0 h 543"/>
                    <a:gd name="T48" fmla="*/ 1 w 901"/>
                    <a:gd name="T49" fmla="*/ 0 h 543"/>
                    <a:gd name="T50" fmla="*/ 1 w 901"/>
                    <a:gd name="T51" fmla="*/ 0 h 543"/>
                    <a:gd name="T52" fmla="*/ 1 w 901"/>
                    <a:gd name="T53" fmla="*/ 0 h 543"/>
                    <a:gd name="T54" fmla="*/ 1 w 901"/>
                    <a:gd name="T55" fmla="*/ 0 h 543"/>
                    <a:gd name="T56" fmla="*/ 1 w 901"/>
                    <a:gd name="T57" fmla="*/ 0 h 543"/>
                    <a:gd name="T58" fmla="*/ 1 w 901"/>
                    <a:gd name="T59" fmla="*/ 0 h 543"/>
                    <a:gd name="T60" fmla="*/ 1 w 901"/>
                    <a:gd name="T61" fmla="*/ 0 h 543"/>
                    <a:gd name="T62" fmla="*/ 1 w 901"/>
                    <a:gd name="T63" fmla="*/ 0 h 543"/>
                    <a:gd name="T64" fmla="*/ 1 w 901"/>
                    <a:gd name="T65" fmla="*/ 0 h 543"/>
                    <a:gd name="T66" fmla="*/ 1 w 901"/>
                    <a:gd name="T67" fmla="*/ 0 h 543"/>
                    <a:gd name="T68" fmla="*/ 1 w 901"/>
                    <a:gd name="T69" fmla="*/ 0 h 543"/>
                    <a:gd name="T70" fmla="*/ 1 w 901"/>
                    <a:gd name="T71" fmla="*/ 0 h 543"/>
                    <a:gd name="T72" fmla="*/ 1 w 901"/>
                    <a:gd name="T73" fmla="*/ 0 h 543"/>
                    <a:gd name="T74" fmla="*/ 1 w 901"/>
                    <a:gd name="T75" fmla="*/ 0 h 54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901"/>
                    <a:gd name="T115" fmla="*/ 0 h 543"/>
                    <a:gd name="T116" fmla="*/ 901 w 901"/>
                    <a:gd name="T117" fmla="*/ 543 h 54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901" h="543">
                      <a:moveTo>
                        <a:pt x="705" y="366"/>
                      </a:moveTo>
                      <a:lnTo>
                        <a:pt x="770" y="210"/>
                      </a:lnTo>
                      <a:lnTo>
                        <a:pt x="836" y="131"/>
                      </a:lnTo>
                      <a:lnTo>
                        <a:pt x="901" y="145"/>
                      </a:lnTo>
                      <a:lnTo>
                        <a:pt x="901" y="242"/>
                      </a:lnTo>
                      <a:lnTo>
                        <a:pt x="816" y="366"/>
                      </a:lnTo>
                      <a:lnTo>
                        <a:pt x="731" y="497"/>
                      </a:lnTo>
                      <a:lnTo>
                        <a:pt x="678" y="530"/>
                      </a:lnTo>
                      <a:lnTo>
                        <a:pt x="613" y="543"/>
                      </a:lnTo>
                      <a:lnTo>
                        <a:pt x="561" y="536"/>
                      </a:lnTo>
                      <a:lnTo>
                        <a:pt x="509" y="503"/>
                      </a:lnTo>
                      <a:lnTo>
                        <a:pt x="443" y="432"/>
                      </a:lnTo>
                      <a:lnTo>
                        <a:pt x="365" y="307"/>
                      </a:lnTo>
                      <a:lnTo>
                        <a:pt x="287" y="190"/>
                      </a:lnTo>
                      <a:lnTo>
                        <a:pt x="255" y="105"/>
                      </a:lnTo>
                      <a:lnTo>
                        <a:pt x="235" y="105"/>
                      </a:lnTo>
                      <a:lnTo>
                        <a:pt x="195" y="183"/>
                      </a:lnTo>
                      <a:lnTo>
                        <a:pt x="130" y="242"/>
                      </a:lnTo>
                      <a:lnTo>
                        <a:pt x="72" y="281"/>
                      </a:lnTo>
                      <a:lnTo>
                        <a:pt x="13" y="281"/>
                      </a:lnTo>
                      <a:lnTo>
                        <a:pt x="0" y="262"/>
                      </a:lnTo>
                      <a:lnTo>
                        <a:pt x="13" y="242"/>
                      </a:lnTo>
                      <a:lnTo>
                        <a:pt x="72" y="230"/>
                      </a:lnTo>
                      <a:lnTo>
                        <a:pt x="143" y="170"/>
                      </a:lnTo>
                      <a:lnTo>
                        <a:pt x="190" y="92"/>
                      </a:lnTo>
                      <a:lnTo>
                        <a:pt x="222" y="20"/>
                      </a:lnTo>
                      <a:lnTo>
                        <a:pt x="248" y="0"/>
                      </a:lnTo>
                      <a:lnTo>
                        <a:pt x="287" y="0"/>
                      </a:lnTo>
                      <a:lnTo>
                        <a:pt x="300" y="53"/>
                      </a:lnTo>
                      <a:lnTo>
                        <a:pt x="320" y="138"/>
                      </a:lnTo>
                      <a:lnTo>
                        <a:pt x="346" y="210"/>
                      </a:lnTo>
                      <a:lnTo>
                        <a:pt x="411" y="295"/>
                      </a:lnTo>
                      <a:lnTo>
                        <a:pt x="470" y="366"/>
                      </a:lnTo>
                      <a:lnTo>
                        <a:pt x="528" y="445"/>
                      </a:lnTo>
                      <a:lnTo>
                        <a:pt x="593" y="483"/>
                      </a:lnTo>
                      <a:lnTo>
                        <a:pt x="633" y="490"/>
                      </a:lnTo>
                      <a:lnTo>
                        <a:pt x="666" y="470"/>
                      </a:lnTo>
                      <a:lnTo>
                        <a:pt x="705" y="3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213" name="Freeform 241"/>
                <p:cNvSpPr>
                  <a:spLocks/>
                </p:cNvSpPr>
                <p:nvPr/>
              </p:nvSpPr>
              <p:spPr bwMode="auto">
                <a:xfrm flipH="1">
                  <a:off x="825" y="2688"/>
                  <a:ext cx="245" cy="235"/>
                </a:xfrm>
                <a:custGeom>
                  <a:avLst/>
                  <a:gdLst>
                    <a:gd name="T0" fmla="*/ 1 w 490"/>
                    <a:gd name="T1" fmla="*/ 1 h 470"/>
                    <a:gd name="T2" fmla="*/ 1 w 490"/>
                    <a:gd name="T3" fmla="*/ 1 h 470"/>
                    <a:gd name="T4" fmla="*/ 1 w 490"/>
                    <a:gd name="T5" fmla="*/ 1 h 470"/>
                    <a:gd name="T6" fmla="*/ 1 w 490"/>
                    <a:gd name="T7" fmla="*/ 0 h 470"/>
                    <a:gd name="T8" fmla="*/ 1 w 490"/>
                    <a:gd name="T9" fmla="*/ 1 h 470"/>
                    <a:gd name="T10" fmla="*/ 1 w 490"/>
                    <a:gd name="T11" fmla="*/ 1 h 470"/>
                    <a:gd name="T12" fmla="*/ 1 w 490"/>
                    <a:gd name="T13" fmla="*/ 1 h 470"/>
                    <a:gd name="T14" fmla="*/ 1 w 490"/>
                    <a:gd name="T15" fmla="*/ 1 h 470"/>
                    <a:gd name="T16" fmla="*/ 1 w 490"/>
                    <a:gd name="T17" fmla="*/ 1 h 470"/>
                    <a:gd name="T18" fmla="*/ 1 w 490"/>
                    <a:gd name="T19" fmla="*/ 1 h 470"/>
                    <a:gd name="T20" fmla="*/ 1 w 490"/>
                    <a:gd name="T21" fmla="*/ 1 h 470"/>
                    <a:gd name="T22" fmla="*/ 1 w 490"/>
                    <a:gd name="T23" fmla="*/ 1 h 470"/>
                    <a:gd name="T24" fmla="*/ 1 w 490"/>
                    <a:gd name="T25" fmla="*/ 1 h 470"/>
                    <a:gd name="T26" fmla="*/ 1 w 490"/>
                    <a:gd name="T27" fmla="*/ 1 h 470"/>
                    <a:gd name="T28" fmla="*/ 1 w 490"/>
                    <a:gd name="T29" fmla="*/ 1 h 470"/>
                    <a:gd name="T30" fmla="*/ 1 w 490"/>
                    <a:gd name="T31" fmla="*/ 1 h 470"/>
                    <a:gd name="T32" fmla="*/ 0 w 490"/>
                    <a:gd name="T33" fmla="*/ 1 h 470"/>
                    <a:gd name="T34" fmla="*/ 1 w 490"/>
                    <a:gd name="T35" fmla="*/ 1 h 470"/>
                    <a:gd name="T36" fmla="*/ 1 w 490"/>
                    <a:gd name="T37" fmla="*/ 1 h 470"/>
                    <a:gd name="T38" fmla="*/ 1 w 490"/>
                    <a:gd name="T39" fmla="*/ 1 h 47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90"/>
                    <a:gd name="T61" fmla="*/ 0 h 470"/>
                    <a:gd name="T62" fmla="*/ 490 w 490"/>
                    <a:gd name="T63" fmla="*/ 470 h 47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90" h="470">
                      <a:moveTo>
                        <a:pt x="183" y="143"/>
                      </a:moveTo>
                      <a:lnTo>
                        <a:pt x="241" y="52"/>
                      </a:lnTo>
                      <a:lnTo>
                        <a:pt x="293" y="20"/>
                      </a:lnTo>
                      <a:lnTo>
                        <a:pt x="378" y="0"/>
                      </a:lnTo>
                      <a:lnTo>
                        <a:pt x="450" y="26"/>
                      </a:lnTo>
                      <a:lnTo>
                        <a:pt x="476" y="65"/>
                      </a:lnTo>
                      <a:lnTo>
                        <a:pt x="490" y="118"/>
                      </a:lnTo>
                      <a:lnTo>
                        <a:pt x="490" y="195"/>
                      </a:lnTo>
                      <a:lnTo>
                        <a:pt x="470" y="313"/>
                      </a:lnTo>
                      <a:lnTo>
                        <a:pt x="411" y="405"/>
                      </a:lnTo>
                      <a:lnTo>
                        <a:pt x="346" y="457"/>
                      </a:lnTo>
                      <a:lnTo>
                        <a:pt x="268" y="470"/>
                      </a:lnTo>
                      <a:lnTo>
                        <a:pt x="215" y="457"/>
                      </a:lnTo>
                      <a:lnTo>
                        <a:pt x="183" y="398"/>
                      </a:lnTo>
                      <a:lnTo>
                        <a:pt x="169" y="307"/>
                      </a:lnTo>
                      <a:lnTo>
                        <a:pt x="169" y="202"/>
                      </a:lnTo>
                      <a:lnTo>
                        <a:pt x="0" y="209"/>
                      </a:lnTo>
                      <a:lnTo>
                        <a:pt x="13" y="176"/>
                      </a:lnTo>
                      <a:lnTo>
                        <a:pt x="176" y="170"/>
                      </a:lnTo>
                      <a:lnTo>
                        <a:pt x="183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7205" name="Line 242"/>
              <p:cNvSpPr>
                <a:spLocks noChangeShapeType="1"/>
              </p:cNvSpPr>
              <p:nvPr/>
            </p:nvSpPr>
            <p:spPr bwMode="auto">
              <a:xfrm>
                <a:off x="528" y="28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6" name="Line 243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7" name="Line 244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7187" name="Group 245"/>
            <p:cNvGrpSpPr>
              <a:grpSpLocks/>
            </p:cNvGrpSpPr>
            <p:nvPr/>
          </p:nvGrpSpPr>
          <p:grpSpPr bwMode="auto">
            <a:xfrm>
              <a:off x="1190" y="3456"/>
              <a:ext cx="250" cy="202"/>
              <a:chOff x="384" y="2688"/>
              <a:chExt cx="891" cy="754"/>
            </a:xfrm>
          </p:grpSpPr>
          <p:sp>
            <p:nvSpPr>
              <p:cNvPr id="7198" name="Freeform 246"/>
              <p:cNvSpPr>
                <a:spLocks/>
              </p:cNvSpPr>
              <p:nvPr/>
            </p:nvSpPr>
            <p:spPr bwMode="auto">
              <a:xfrm>
                <a:off x="750" y="2929"/>
                <a:ext cx="215" cy="337"/>
              </a:xfrm>
              <a:custGeom>
                <a:avLst/>
                <a:gdLst>
                  <a:gd name="T0" fmla="*/ 1 w 430"/>
                  <a:gd name="T1" fmla="*/ 1 h 672"/>
                  <a:gd name="T2" fmla="*/ 1 w 430"/>
                  <a:gd name="T3" fmla="*/ 1 h 672"/>
                  <a:gd name="T4" fmla="*/ 1 w 430"/>
                  <a:gd name="T5" fmla="*/ 0 h 672"/>
                  <a:gd name="T6" fmla="*/ 1 w 430"/>
                  <a:gd name="T7" fmla="*/ 0 h 672"/>
                  <a:gd name="T8" fmla="*/ 1 w 430"/>
                  <a:gd name="T9" fmla="*/ 1 h 672"/>
                  <a:gd name="T10" fmla="*/ 1 w 430"/>
                  <a:gd name="T11" fmla="*/ 1 h 672"/>
                  <a:gd name="T12" fmla="*/ 1 w 430"/>
                  <a:gd name="T13" fmla="*/ 1 h 672"/>
                  <a:gd name="T14" fmla="*/ 1 w 430"/>
                  <a:gd name="T15" fmla="*/ 1 h 672"/>
                  <a:gd name="T16" fmla="*/ 1 w 430"/>
                  <a:gd name="T17" fmla="*/ 1 h 672"/>
                  <a:gd name="T18" fmla="*/ 1 w 430"/>
                  <a:gd name="T19" fmla="*/ 1 h 672"/>
                  <a:gd name="T20" fmla="*/ 1 w 430"/>
                  <a:gd name="T21" fmla="*/ 1 h 672"/>
                  <a:gd name="T22" fmla="*/ 1 w 430"/>
                  <a:gd name="T23" fmla="*/ 1 h 672"/>
                  <a:gd name="T24" fmla="*/ 1 w 430"/>
                  <a:gd name="T25" fmla="*/ 1 h 672"/>
                  <a:gd name="T26" fmla="*/ 1 w 430"/>
                  <a:gd name="T27" fmla="*/ 1 h 672"/>
                  <a:gd name="T28" fmla="*/ 1 w 430"/>
                  <a:gd name="T29" fmla="*/ 1 h 672"/>
                  <a:gd name="T30" fmla="*/ 0 w 430"/>
                  <a:gd name="T31" fmla="*/ 1 h 672"/>
                  <a:gd name="T32" fmla="*/ 1 w 430"/>
                  <a:gd name="T33" fmla="*/ 1 h 672"/>
                  <a:gd name="T34" fmla="*/ 1 w 430"/>
                  <a:gd name="T35" fmla="*/ 1 h 672"/>
                  <a:gd name="T36" fmla="*/ 1 w 430"/>
                  <a:gd name="T37" fmla="*/ 1 h 672"/>
                  <a:gd name="T38" fmla="*/ 1 w 430"/>
                  <a:gd name="T39" fmla="*/ 1 h 6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30"/>
                  <a:gd name="T61" fmla="*/ 0 h 672"/>
                  <a:gd name="T62" fmla="*/ 430 w 430"/>
                  <a:gd name="T63" fmla="*/ 672 h 6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30" h="672">
                    <a:moveTo>
                      <a:pt x="143" y="150"/>
                    </a:moveTo>
                    <a:lnTo>
                      <a:pt x="222" y="52"/>
                    </a:lnTo>
                    <a:lnTo>
                      <a:pt x="300" y="0"/>
                    </a:lnTo>
                    <a:lnTo>
                      <a:pt x="358" y="0"/>
                    </a:lnTo>
                    <a:lnTo>
                      <a:pt x="418" y="39"/>
                    </a:lnTo>
                    <a:lnTo>
                      <a:pt x="430" y="85"/>
                    </a:lnTo>
                    <a:lnTo>
                      <a:pt x="411" y="157"/>
                    </a:lnTo>
                    <a:lnTo>
                      <a:pt x="365" y="222"/>
                    </a:lnTo>
                    <a:lnTo>
                      <a:pt x="313" y="313"/>
                    </a:lnTo>
                    <a:lnTo>
                      <a:pt x="287" y="430"/>
                    </a:lnTo>
                    <a:lnTo>
                      <a:pt x="268" y="522"/>
                    </a:lnTo>
                    <a:lnTo>
                      <a:pt x="255" y="588"/>
                    </a:lnTo>
                    <a:lnTo>
                      <a:pt x="202" y="647"/>
                    </a:lnTo>
                    <a:lnTo>
                      <a:pt x="117" y="672"/>
                    </a:lnTo>
                    <a:lnTo>
                      <a:pt x="25" y="640"/>
                    </a:lnTo>
                    <a:lnTo>
                      <a:pt x="0" y="568"/>
                    </a:lnTo>
                    <a:lnTo>
                      <a:pt x="7" y="444"/>
                    </a:lnTo>
                    <a:lnTo>
                      <a:pt x="32" y="327"/>
                    </a:lnTo>
                    <a:lnTo>
                      <a:pt x="85" y="235"/>
                    </a:lnTo>
                    <a:lnTo>
                      <a:pt x="143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9" name="Freeform 247"/>
              <p:cNvSpPr>
                <a:spLocks/>
              </p:cNvSpPr>
              <p:nvPr/>
            </p:nvSpPr>
            <p:spPr bwMode="auto">
              <a:xfrm>
                <a:off x="606" y="2900"/>
                <a:ext cx="288" cy="265"/>
              </a:xfrm>
              <a:custGeom>
                <a:avLst/>
                <a:gdLst>
                  <a:gd name="T0" fmla="*/ 1 w 575"/>
                  <a:gd name="T1" fmla="*/ 1 h 528"/>
                  <a:gd name="T2" fmla="*/ 1 w 575"/>
                  <a:gd name="T3" fmla="*/ 1 h 528"/>
                  <a:gd name="T4" fmla="*/ 1 w 575"/>
                  <a:gd name="T5" fmla="*/ 1 h 528"/>
                  <a:gd name="T6" fmla="*/ 1 w 575"/>
                  <a:gd name="T7" fmla="*/ 1 h 528"/>
                  <a:gd name="T8" fmla="*/ 1 w 575"/>
                  <a:gd name="T9" fmla="*/ 1 h 528"/>
                  <a:gd name="T10" fmla="*/ 1 w 575"/>
                  <a:gd name="T11" fmla="*/ 1 h 528"/>
                  <a:gd name="T12" fmla="*/ 1 w 575"/>
                  <a:gd name="T13" fmla="*/ 1 h 528"/>
                  <a:gd name="T14" fmla="*/ 1 w 575"/>
                  <a:gd name="T15" fmla="*/ 1 h 528"/>
                  <a:gd name="T16" fmla="*/ 1 w 575"/>
                  <a:gd name="T17" fmla="*/ 1 h 528"/>
                  <a:gd name="T18" fmla="*/ 1 w 575"/>
                  <a:gd name="T19" fmla="*/ 1 h 528"/>
                  <a:gd name="T20" fmla="*/ 1 w 575"/>
                  <a:gd name="T21" fmla="*/ 1 h 528"/>
                  <a:gd name="T22" fmla="*/ 1 w 575"/>
                  <a:gd name="T23" fmla="*/ 1 h 528"/>
                  <a:gd name="T24" fmla="*/ 1 w 575"/>
                  <a:gd name="T25" fmla="*/ 1 h 528"/>
                  <a:gd name="T26" fmla="*/ 1 w 575"/>
                  <a:gd name="T27" fmla="*/ 1 h 528"/>
                  <a:gd name="T28" fmla="*/ 1 w 575"/>
                  <a:gd name="T29" fmla="*/ 1 h 528"/>
                  <a:gd name="T30" fmla="*/ 0 w 575"/>
                  <a:gd name="T31" fmla="*/ 1 h 528"/>
                  <a:gd name="T32" fmla="*/ 1 w 575"/>
                  <a:gd name="T33" fmla="*/ 1 h 528"/>
                  <a:gd name="T34" fmla="*/ 1 w 575"/>
                  <a:gd name="T35" fmla="*/ 1 h 528"/>
                  <a:gd name="T36" fmla="*/ 1 w 575"/>
                  <a:gd name="T37" fmla="*/ 1 h 528"/>
                  <a:gd name="T38" fmla="*/ 1 w 575"/>
                  <a:gd name="T39" fmla="*/ 1 h 528"/>
                  <a:gd name="T40" fmla="*/ 1 w 575"/>
                  <a:gd name="T41" fmla="*/ 1 h 528"/>
                  <a:gd name="T42" fmla="*/ 1 w 575"/>
                  <a:gd name="T43" fmla="*/ 0 h 528"/>
                  <a:gd name="T44" fmla="*/ 1 w 575"/>
                  <a:gd name="T45" fmla="*/ 1 h 528"/>
                  <a:gd name="T46" fmla="*/ 1 w 575"/>
                  <a:gd name="T47" fmla="*/ 1 h 528"/>
                  <a:gd name="T48" fmla="*/ 1 w 575"/>
                  <a:gd name="T49" fmla="*/ 1 h 5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75"/>
                  <a:gd name="T76" fmla="*/ 0 h 528"/>
                  <a:gd name="T77" fmla="*/ 575 w 575"/>
                  <a:gd name="T78" fmla="*/ 528 h 5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75" h="528">
                    <a:moveTo>
                      <a:pt x="398" y="39"/>
                    </a:moveTo>
                    <a:lnTo>
                      <a:pt x="556" y="52"/>
                    </a:lnTo>
                    <a:lnTo>
                      <a:pt x="575" y="85"/>
                    </a:lnTo>
                    <a:lnTo>
                      <a:pt x="543" y="123"/>
                    </a:lnTo>
                    <a:lnTo>
                      <a:pt x="458" y="130"/>
                    </a:lnTo>
                    <a:lnTo>
                      <a:pt x="313" y="97"/>
                    </a:lnTo>
                    <a:lnTo>
                      <a:pt x="203" y="58"/>
                    </a:lnTo>
                    <a:lnTo>
                      <a:pt x="131" y="58"/>
                    </a:lnTo>
                    <a:lnTo>
                      <a:pt x="85" y="143"/>
                    </a:lnTo>
                    <a:lnTo>
                      <a:pt x="78" y="241"/>
                    </a:lnTo>
                    <a:lnTo>
                      <a:pt x="92" y="365"/>
                    </a:lnTo>
                    <a:lnTo>
                      <a:pt x="131" y="417"/>
                    </a:lnTo>
                    <a:lnTo>
                      <a:pt x="163" y="437"/>
                    </a:lnTo>
                    <a:lnTo>
                      <a:pt x="150" y="483"/>
                    </a:lnTo>
                    <a:lnTo>
                      <a:pt x="53" y="528"/>
                    </a:lnTo>
                    <a:lnTo>
                      <a:pt x="0" y="502"/>
                    </a:lnTo>
                    <a:lnTo>
                      <a:pt x="7" y="385"/>
                    </a:lnTo>
                    <a:lnTo>
                      <a:pt x="20" y="345"/>
                    </a:lnTo>
                    <a:lnTo>
                      <a:pt x="26" y="195"/>
                    </a:lnTo>
                    <a:lnTo>
                      <a:pt x="46" y="78"/>
                    </a:lnTo>
                    <a:lnTo>
                      <a:pt x="105" y="13"/>
                    </a:lnTo>
                    <a:lnTo>
                      <a:pt x="170" y="0"/>
                    </a:lnTo>
                    <a:lnTo>
                      <a:pt x="262" y="20"/>
                    </a:lnTo>
                    <a:lnTo>
                      <a:pt x="340" y="39"/>
                    </a:lnTo>
                    <a:lnTo>
                      <a:pt x="39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0" name="Freeform 248"/>
              <p:cNvSpPr>
                <a:spLocks/>
              </p:cNvSpPr>
              <p:nvPr/>
            </p:nvSpPr>
            <p:spPr bwMode="auto">
              <a:xfrm>
                <a:off x="923" y="2968"/>
                <a:ext cx="287" cy="206"/>
              </a:xfrm>
              <a:custGeom>
                <a:avLst/>
                <a:gdLst>
                  <a:gd name="T0" fmla="*/ 1 w 574"/>
                  <a:gd name="T1" fmla="*/ 1 h 412"/>
                  <a:gd name="T2" fmla="*/ 1 w 574"/>
                  <a:gd name="T3" fmla="*/ 0 h 412"/>
                  <a:gd name="T4" fmla="*/ 1 w 574"/>
                  <a:gd name="T5" fmla="*/ 1 h 412"/>
                  <a:gd name="T6" fmla="*/ 1 w 574"/>
                  <a:gd name="T7" fmla="*/ 1 h 412"/>
                  <a:gd name="T8" fmla="*/ 1 w 574"/>
                  <a:gd name="T9" fmla="*/ 1 h 412"/>
                  <a:gd name="T10" fmla="*/ 1 w 574"/>
                  <a:gd name="T11" fmla="*/ 1 h 412"/>
                  <a:gd name="T12" fmla="*/ 1 w 574"/>
                  <a:gd name="T13" fmla="*/ 1 h 412"/>
                  <a:gd name="T14" fmla="*/ 1 w 574"/>
                  <a:gd name="T15" fmla="*/ 1 h 412"/>
                  <a:gd name="T16" fmla="*/ 1 w 574"/>
                  <a:gd name="T17" fmla="*/ 1 h 412"/>
                  <a:gd name="T18" fmla="*/ 1 w 574"/>
                  <a:gd name="T19" fmla="*/ 1 h 412"/>
                  <a:gd name="T20" fmla="*/ 1 w 574"/>
                  <a:gd name="T21" fmla="*/ 1 h 412"/>
                  <a:gd name="T22" fmla="*/ 1 w 574"/>
                  <a:gd name="T23" fmla="*/ 1 h 412"/>
                  <a:gd name="T24" fmla="*/ 1 w 574"/>
                  <a:gd name="T25" fmla="*/ 1 h 412"/>
                  <a:gd name="T26" fmla="*/ 1 w 574"/>
                  <a:gd name="T27" fmla="*/ 1 h 412"/>
                  <a:gd name="T28" fmla="*/ 1 w 574"/>
                  <a:gd name="T29" fmla="*/ 1 h 412"/>
                  <a:gd name="T30" fmla="*/ 1 w 574"/>
                  <a:gd name="T31" fmla="*/ 1 h 412"/>
                  <a:gd name="T32" fmla="*/ 1 w 574"/>
                  <a:gd name="T33" fmla="*/ 1 h 412"/>
                  <a:gd name="T34" fmla="*/ 1 w 574"/>
                  <a:gd name="T35" fmla="*/ 1 h 412"/>
                  <a:gd name="T36" fmla="*/ 1 w 574"/>
                  <a:gd name="T37" fmla="*/ 1 h 412"/>
                  <a:gd name="T38" fmla="*/ 1 w 574"/>
                  <a:gd name="T39" fmla="*/ 1 h 412"/>
                  <a:gd name="T40" fmla="*/ 1 w 574"/>
                  <a:gd name="T41" fmla="*/ 1 h 412"/>
                  <a:gd name="T42" fmla="*/ 1 w 574"/>
                  <a:gd name="T43" fmla="*/ 1 h 412"/>
                  <a:gd name="T44" fmla="*/ 1 w 574"/>
                  <a:gd name="T45" fmla="*/ 1 h 412"/>
                  <a:gd name="T46" fmla="*/ 1 w 574"/>
                  <a:gd name="T47" fmla="*/ 1 h 412"/>
                  <a:gd name="T48" fmla="*/ 1 w 574"/>
                  <a:gd name="T49" fmla="*/ 1 h 412"/>
                  <a:gd name="T50" fmla="*/ 1 w 574"/>
                  <a:gd name="T51" fmla="*/ 1 h 412"/>
                  <a:gd name="T52" fmla="*/ 1 w 574"/>
                  <a:gd name="T53" fmla="*/ 1 h 412"/>
                  <a:gd name="T54" fmla="*/ 1 w 574"/>
                  <a:gd name="T55" fmla="*/ 1 h 412"/>
                  <a:gd name="T56" fmla="*/ 0 w 574"/>
                  <a:gd name="T57" fmla="*/ 1 h 412"/>
                  <a:gd name="T58" fmla="*/ 0 w 574"/>
                  <a:gd name="T59" fmla="*/ 1 h 412"/>
                  <a:gd name="T60" fmla="*/ 1 w 574"/>
                  <a:gd name="T61" fmla="*/ 1 h 41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74"/>
                  <a:gd name="T94" fmla="*/ 0 h 412"/>
                  <a:gd name="T95" fmla="*/ 574 w 574"/>
                  <a:gd name="T96" fmla="*/ 412 h 41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74" h="412">
                    <a:moveTo>
                      <a:pt x="19" y="13"/>
                    </a:moveTo>
                    <a:lnTo>
                      <a:pt x="77" y="0"/>
                    </a:lnTo>
                    <a:lnTo>
                      <a:pt x="97" y="32"/>
                    </a:lnTo>
                    <a:lnTo>
                      <a:pt x="91" y="112"/>
                    </a:lnTo>
                    <a:lnTo>
                      <a:pt x="77" y="183"/>
                    </a:lnTo>
                    <a:lnTo>
                      <a:pt x="91" y="242"/>
                    </a:lnTo>
                    <a:lnTo>
                      <a:pt x="130" y="307"/>
                    </a:lnTo>
                    <a:lnTo>
                      <a:pt x="176" y="352"/>
                    </a:lnTo>
                    <a:lnTo>
                      <a:pt x="209" y="347"/>
                    </a:lnTo>
                    <a:lnTo>
                      <a:pt x="339" y="235"/>
                    </a:lnTo>
                    <a:lnTo>
                      <a:pt x="431" y="144"/>
                    </a:lnTo>
                    <a:lnTo>
                      <a:pt x="496" y="85"/>
                    </a:lnTo>
                    <a:lnTo>
                      <a:pt x="555" y="85"/>
                    </a:lnTo>
                    <a:lnTo>
                      <a:pt x="574" y="137"/>
                    </a:lnTo>
                    <a:lnTo>
                      <a:pt x="529" y="262"/>
                    </a:lnTo>
                    <a:lnTo>
                      <a:pt x="502" y="287"/>
                    </a:lnTo>
                    <a:lnTo>
                      <a:pt x="464" y="294"/>
                    </a:lnTo>
                    <a:lnTo>
                      <a:pt x="431" y="274"/>
                    </a:lnTo>
                    <a:lnTo>
                      <a:pt x="431" y="215"/>
                    </a:lnTo>
                    <a:lnTo>
                      <a:pt x="365" y="262"/>
                    </a:lnTo>
                    <a:lnTo>
                      <a:pt x="261" y="352"/>
                    </a:lnTo>
                    <a:lnTo>
                      <a:pt x="209" y="392"/>
                    </a:lnTo>
                    <a:lnTo>
                      <a:pt x="169" y="412"/>
                    </a:lnTo>
                    <a:lnTo>
                      <a:pt x="144" y="405"/>
                    </a:lnTo>
                    <a:lnTo>
                      <a:pt x="117" y="386"/>
                    </a:lnTo>
                    <a:lnTo>
                      <a:pt x="59" y="287"/>
                    </a:lnTo>
                    <a:lnTo>
                      <a:pt x="32" y="222"/>
                    </a:lnTo>
                    <a:lnTo>
                      <a:pt x="12" y="157"/>
                    </a:lnTo>
                    <a:lnTo>
                      <a:pt x="0" y="85"/>
                    </a:lnTo>
                    <a:lnTo>
                      <a:pt x="0" y="45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1" name="Freeform 249"/>
              <p:cNvSpPr>
                <a:spLocks/>
              </p:cNvSpPr>
              <p:nvPr/>
            </p:nvSpPr>
            <p:spPr bwMode="auto">
              <a:xfrm>
                <a:off x="780" y="3184"/>
                <a:ext cx="495" cy="258"/>
              </a:xfrm>
              <a:custGeom>
                <a:avLst/>
                <a:gdLst>
                  <a:gd name="T0" fmla="*/ 0 w 992"/>
                  <a:gd name="T1" fmla="*/ 0 h 517"/>
                  <a:gd name="T2" fmla="*/ 0 w 992"/>
                  <a:gd name="T3" fmla="*/ 0 h 517"/>
                  <a:gd name="T4" fmla="*/ 0 w 992"/>
                  <a:gd name="T5" fmla="*/ 0 h 517"/>
                  <a:gd name="T6" fmla="*/ 0 w 992"/>
                  <a:gd name="T7" fmla="*/ 0 h 517"/>
                  <a:gd name="T8" fmla="*/ 0 w 992"/>
                  <a:gd name="T9" fmla="*/ 0 h 517"/>
                  <a:gd name="T10" fmla="*/ 0 w 992"/>
                  <a:gd name="T11" fmla="*/ 0 h 517"/>
                  <a:gd name="T12" fmla="*/ 0 w 992"/>
                  <a:gd name="T13" fmla="*/ 0 h 517"/>
                  <a:gd name="T14" fmla="*/ 0 w 992"/>
                  <a:gd name="T15" fmla="*/ 0 h 517"/>
                  <a:gd name="T16" fmla="*/ 0 w 992"/>
                  <a:gd name="T17" fmla="*/ 0 h 517"/>
                  <a:gd name="T18" fmla="*/ 0 w 992"/>
                  <a:gd name="T19" fmla="*/ 0 h 517"/>
                  <a:gd name="T20" fmla="*/ 0 w 992"/>
                  <a:gd name="T21" fmla="*/ 0 h 517"/>
                  <a:gd name="T22" fmla="*/ 0 w 992"/>
                  <a:gd name="T23" fmla="*/ 0 h 517"/>
                  <a:gd name="T24" fmla="*/ 0 w 992"/>
                  <a:gd name="T25" fmla="*/ 0 h 517"/>
                  <a:gd name="T26" fmla="*/ 0 w 992"/>
                  <a:gd name="T27" fmla="*/ 0 h 517"/>
                  <a:gd name="T28" fmla="*/ 0 w 992"/>
                  <a:gd name="T29" fmla="*/ 0 h 517"/>
                  <a:gd name="T30" fmla="*/ 0 w 992"/>
                  <a:gd name="T31" fmla="*/ 0 h 517"/>
                  <a:gd name="T32" fmla="*/ 0 w 992"/>
                  <a:gd name="T33" fmla="*/ 0 h 517"/>
                  <a:gd name="T34" fmla="*/ 0 w 992"/>
                  <a:gd name="T35" fmla="*/ 0 h 517"/>
                  <a:gd name="T36" fmla="*/ 0 w 992"/>
                  <a:gd name="T37" fmla="*/ 0 h 517"/>
                  <a:gd name="T38" fmla="*/ 0 w 992"/>
                  <a:gd name="T39" fmla="*/ 0 h 517"/>
                  <a:gd name="T40" fmla="*/ 0 w 992"/>
                  <a:gd name="T41" fmla="*/ 0 h 517"/>
                  <a:gd name="T42" fmla="*/ 0 w 992"/>
                  <a:gd name="T43" fmla="*/ 0 h 517"/>
                  <a:gd name="T44" fmla="*/ 0 w 992"/>
                  <a:gd name="T45" fmla="*/ 0 h 517"/>
                  <a:gd name="T46" fmla="*/ 0 w 992"/>
                  <a:gd name="T47" fmla="*/ 0 h 517"/>
                  <a:gd name="T48" fmla="*/ 0 w 992"/>
                  <a:gd name="T49" fmla="*/ 0 h 517"/>
                  <a:gd name="T50" fmla="*/ 0 w 992"/>
                  <a:gd name="T51" fmla="*/ 0 h 517"/>
                  <a:gd name="T52" fmla="*/ 0 w 992"/>
                  <a:gd name="T53" fmla="*/ 0 h 517"/>
                  <a:gd name="T54" fmla="*/ 0 w 992"/>
                  <a:gd name="T55" fmla="*/ 0 h 517"/>
                  <a:gd name="T56" fmla="*/ 0 w 992"/>
                  <a:gd name="T57" fmla="*/ 0 h 517"/>
                  <a:gd name="T58" fmla="*/ 0 w 992"/>
                  <a:gd name="T59" fmla="*/ 0 h 517"/>
                  <a:gd name="T60" fmla="*/ 0 w 992"/>
                  <a:gd name="T61" fmla="*/ 0 h 517"/>
                  <a:gd name="T62" fmla="*/ 0 w 992"/>
                  <a:gd name="T63" fmla="*/ 0 h 517"/>
                  <a:gd name="T64" fmla="*/ 0 w 992"/>
                  <a:gd name="T65" fmla="*/ 0 h 517"/>
                  <a:gd name="T66" fmla="*/ 0 w 992"/>
                  <a:gd name="T67" fmla="*/ 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2"/>
                  <a:gd name="T103" fmla="*/ 0 h 517"/>
                  <a:gd name="T104" fmla="*/ 992 w 992"/>
                  <a:gd name="T105" fmla="*/ 517 h 5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2" h="517">
                    <a:moveTo>
                      <a:pt x="0" y="20"/>
                    </a:moveTo>
                    <a:lnTo>
                      <a:pt x="0" y="105"/>
                    </a:lnTo>
                    <a:lnTo>
                      <a:pt x="65" y="158"/>
                    </a:lnTo>
                    <a:lnTo>
                      <a:pt x="196" y="170"/>
                    </a:lnTo>
                    <a:lnTo>
                      <a:pt x="339" y="164"/>
                    </a:lnTo>
                    <a:lnTo>
                      <a:pt x="431" y="132"/>
                    </a:lnTo>
                    <a:lnTo>
                      <a:pt x="516" y="85"/>
                    </a:lnTo>
                    <a:lnTo>
                      <a:pt x="561" y="73"/>
                    </a:lnTo>
                    <a:lnTo>
                      <a:pt x="581" y="92"/>
                    </a:lnTo>
                    <a:lnTo>
                      <a:pt x="581" y="170"/>
                    </a:lnTo>
                    <a:lnTo>
                      <a:pt x="601" y="347"/>
                    </a:lnTo>
                    <a:lnTo>
                      <a:pt x="639" y="465"/>
                    </a:lnTo>
                    <a:lnTo>
                      <a:pt x="711" y="517"/>
                    </a:lnTo>
                    <a:lnTo>
                      <a:pt x="751" y="483"/>
                    </a:lnTo>
                    <a:lnTo>
                      <a:pt x="829" y="405"/>
                    </a:lnTo>
                    <a:lnTo>
                      <a:pt x="946" y="327"/>
                    </a:lnTo>
                    <a:lnTo>
                      <a:pt x="992" y="288"/>
                    </a:lnTo>
                    <a:lnTo>
                      <a:pt x="979" y="255"/>
                    </a:lnTo>
                    <a:lnTo>
                      <a:pt x="927" y="275"/>
                    </a:lnTo>
                    <a:lnTo>
                      <a:pt x="861" y="333"/>
                    </a:lnTo>
                    <a:lnTo>
                      <a:pt x="737" y="425"/>
                    </a:lnTo>
                    <a:lnTo>
                      <a:pt x="724" y="451"/>
                    </a:lnTo>
                    <a:lnTo>
                      <a:pt x="686" y="438"/>
                    </a:lnTo>
                    <a:lnTo>
                      <a:pt x="646" y="308"/>
                    </a:lnTo>
                    <a:lnTo>
                      <a:pt x="646" y="164"/>
                    </a:lnTo>
                    <a:lnTo>
                      <a:pt x="639" y="53"/>
                    </a:lnTo>
                    <a:lnTo>
                      <a:pt x="601" y="14"/>
                    </a:lnTo>
                    <a:lnTo>
                      <a:pt x="554" y="0"/>
                    </a:lnTo>
                    <a:lnTo>
                      <a:pt x="503" y="27"/>
                    </a:lnTo>
                    <a:lnTo>
                      <a:pt x="346" y="53"/>
                    </a:lnTo>
                    <a:lnTo>
                      <a:pt x="216" y="60"/>
                    </a:lnTo>
                    <a:lnTo>
                      <a:pt x="105" y="34"/>
                    </a:lnTo>
                    <a:lnTo>
                      <a:pt x="53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2" name="Freeform 250"/>
              <p:cNvSpPr>
                <a:spLocks/>
              </p:cNvSpPr>
              <p:nvPr/>
            </p:nvSpPr>
            <p:spPr bwMode="auto">
              <a:xfrm>
                <a:off x="384" y="3116"/>
                <a:ext cx="451" cy="271"/>
              </a:xfrm>
              <a:custGeom>
                <a:avLst/>
                <a:gdLst>
                  <a:gd name="T0" fmla="*/ 1 w 901"/>
                  <a:gd name="T1" fmla="*/ 0 h 543"/>
                  <a:gd name="T2" fmla="*/ 1 w 901"/>
                  <a:gd name="T3" fmla="*/ 0 h 543"/>
                  <a:gd name="T4" fmla="*/ 1 w 901"/>
                  <a:gd name="T5" fmla="*/ 0 h 543"/>
                  <a:gd name="T6" fmla="*/ 1 w 901"/>
                  <a:gd name="T7" fmla="*/ 0 h 543"/>
                  <a:gd name="T8" fmla="*/ 1 w 901"/>
                  <a:gd name="T9" fmla="*/ 0 h 543"/>
                  <a:gd name="T10" fmla="*/ 1 w 901"/>
                  <a:gd name="T11" fmla="*/ 0 h 543"/>
                  <a:gd name="T12" fmla="*/ 1 w 901"/>
                  <a:gd name="T13" fmla="*/ 0 h 543"/>
                  <a:gd name="T14" fmla="*/ 1 w 901"/>
                  <a:gd name="T15" fmla="*/ 0 h 543"/>
                  <a:gd name="T16" fmla="*/ 1 w 901"/>
                  <a:gd name="T17" fmla="*/ 0 h 543"/>
                  <a:gd name="T18" fmla="*/ 1 w 901"/>
                  <a:gd name="T19" fmla="*/ 0 h 543"/>
                  <a:gd name="T20" fmla="*/ 1 w 901"/>
                  <a:gd name="T21" fmla="*/ 0 h 543"/>
                  <a:gd name="T22" fmla="*/ 1 w 901"/>
                  <a:gd name="T23" fmla="*/ 0 h 543"/>
                  <a:gd name="T24" fmla="*/ 1 w 901"/>
                  <a:gd name="T25" fmla="*/ 0 h 543"/>
                  <a:gd name="T26" fmla="*/ 1 w 901"/>
                  <a:gd name="T27" fmla="*/ 0 h 543"/>
                  <a:gd name="T28" fmla="*/ 1 w 901"/>
                  <a:gd name="T29" fmla="*/ 0 h 543"/>
                  <a:gd name="T30" fmla="*/ 1 w 901"/>
                  <a:gd name="T31" fmla="*/ 0 h 543"/>
                  <a:gd name="T32" fmla="*/ 1 w 901"/>
                  <a:gd name="T33" fmla="*/ 0 h 543"/>
                  <a:gd name="T34" fmla="*/ 1 w 901"/>
                  <a:gd name="T35" fmla="*/ 0 h 543"/>
                  <a:gd name="T36" fmla="*/ 1 w 901"/>
                  <a:gd name="T37" fmla="*/ 0 h 543"/>
                  <a:gd name="T38" fmla="*/ 1 w 901"/>
                  <a:gd name="T39" fmla="*/ 0 h 543"/>
                  <a:gd name="T40" fmla="*/ 0 w 901"/>
                  <a:gd name="T41" fmla="*/ 0 h 543"/>
                  <a:gd name="T42" fmla="*/ 1 w 901"/>
                  <a:gd name="T43" fmla="*/ 0 h 543"/>
                  <a:gd name="T44" fmla="*/ 1 w 901"/>
                  <a:gd name="T45" fmla="*/ 0 h 543"/>
                  <a:gd name="T46" fmla="*/ 1 w 901"/>
                  <a:gd name="T47" fmla="*/ 0 h 543"/>
                  <a:gd name="T48" fmla="*/ 1 w 901"/>
                  <a:gd name="T49" fmla="*/ 0 h 543"/>
                  <a:gd name="T50" fmla="*/ 1 w 901"/>
                  <a:gd name="T51" fmla="*/ 0 h 543"/>
                  <a:gd name="T52" fmla="*/ 1 w 901"/>
                  <a:gd name="T53" fmla="*/ 0 h 543"/>
                  <a:gd name="T54" fmla="*/ 1 w 901"/>
                  <a:gd name="T55" fmla="*/ 0 h 543"/>
                  <a:gd name="T56" fmla="*/ 1 w 901"/>
                  <a:gd name="T57" fmla="*/ 0 h 543"/>
                  <a:gd name="T58" fmla="*/ 1 w 901"/>
                  <a:gd name="T59" fmla="*/ 0 h 543"/>
                  <a:gd name="T60" fmla="*/ 1 w 901"/>
                  <a:gd name="T61" fmla="*/ 0 h 543"/>
                  <a:gd name="T62" fmla="*/ 1 w 901"/>
                  <a:gd name="T63" fmla="*/ 0 h 543"/>
                  <a:gd name="T64" fmla="*/ 1 w 901"/>
                  <a:gd name="T65" fmla="*/ 0 h 543"/>
                  <a:gd name="T66" fmla="*/ 1 w 901"/>
                  <a:gd name="T67" fmla="*/ 0 h 543"/>
                  <a:gd name="T68" fmla="*/ 1 w 901"/>
                  <a:gd name="T69" fmla="*/ 0 h 543"/>
                  <a:gd name="T70" fmla="*/ 1 w 901"/>
                  <a:gd name="T71" fmla="*/ 0 h 543"/>
                  <a:gd name="T72" fmla="*/ 1 w 901"/>
                  <a:gd name="T73" fmla="*/ 0 h 543"/>
                  <a:gd name="T74" fmla="*/ 1 w 901"/>
                  <a:gd name="T75" fmla="*/ 0 h 54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01"/>
                  <a:gd name="T115" fmla="*/ 0 h 543"/>
                  <a:gd name="T116" fmla="*/ 901 w 901"/>
                  <a:gd name="T117" fmla="*/ 543 h 54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01" h="543">
                    <a:moveTo>
                      <a:pt x="705" y="366"/>
                    </a:moveTo>
                    <a:lnTo>
                      <a:pt x="770" y="210"/>
                    </a:lnTo>
                    <a:lnTo>
                      <a:pt x="836" y="131"/>
                    </a:lnTo>
                    <a:lnTo>
                      <a:pt x="901" y="145"/>
                    </a:lnTo>
                    <a:lnTo>
                      <a:pt x="901" y="242"/>
                    </a:lnTo>
                    <a:lnTo>
                      <a:pt x="816" y="366"/>
                    </a:lnTo>
                    <a:lnTo>
                      <a:pt x="731" y="497"/>
                    </a:lnTo>
                    <a:lnTo>
                      <a:pt x="678" y="530"/>
                    </a:lnTo>
                    <a:lnTo>
                      <a:pt x="613" y="543"/>
                    </a:lnTo>
                    <a:lnTo>
                      <a:pt x="561" y="536"/>
                    </a:lnTo>
                    <a:lnTo>
                      <a:pt x="509" y="503"/>
                    </a:lnTo>
                    <a:lnTo>
                      <a:pt x="443" y="432"/>
                    </a:lnTo>
                    <a:lnTo>
                      <a:pt x="365" y="307"/>
                    </a:lnTo>
                    <a:lnTo>
                      <a:pt x="287" y="190"/>
                    </a:lnTo>
                    <a:lnTo>
                      <a:pt x="255" y="105"/>
                    </a:lnTo>
                    <a:lnTo>
                      <a:pt x="235" y="105"/>
                    </a:lnTo>
                    <a:lnTo>
                      <a:pt x="195" y="183"/>
                    </a:lnTo>
                    <a:lnTo>
                      <a:pt x="130" y="242"/>
                    </a:lnTo>
                    <a:lnTo>
                      <a:pt x="72" y="281"/>
                    </a:lnTo>
                    <a:lnTo>
                      <a:pt x="13" y="281"/>
                    </a:lnTo>
                    <a:lnTo>
                      <a:pt x="0" y="262"/>
                    </a:lnTo>
                    <a:lnTo>
                      <a:pt x="13" y="242"/>
                    </a:lnTo>
                    <a:lnTo>
                      <a:pt x="72" y="230"/>
                    </a:lnTo>
                    <a:lnTo>
                      <a:pt x="143" y="170"/>
                    </a:lnTo>
                    <a:lnTo>
                      <a:pt x="190" y="92"/>
                    </a:lnTo>
                    <a:lnTo>
                      <a:pt x="222" y="20"/>
                    </a:lnTo>
                    <a:lnTo>
                      <a:pt x="248" y="0"/>
                    </a:lnTo>
                    <a:lnTo>
                      <a:pt x="287" y="0"/>
                    </a:lnTo>
                    <a:lnTo>
                      <a:pt x="300" y="53"/>
                    </a:lnTo>
                    <a:lnTo>
                      <a:pt x="320" y="138"/>
                    </a:lnTo>
                    <a:lnTo>
                      <a:pt x="346" y="210"/>
                    </a:lnTo>
                    <a:lnTo>
                      <a:pt x="411" y="295"/>
                    </a:lnTo>
                    <a:lnTo>
                      <a:pt x="470" y="366"/>
                    </a:lnTo>
                    <a:lnTo>
                      <a:pt x="528" y="445"/>
                    </a:lnTo>
                    <a:lnTo>
                      <a:pt x="593" y="483"/>
                    </a:lnTo>
                    <a:lnTo>
                      <a:pt x="633" y="490"/>
                    </a:lnTo>
                    <a:lnTo>
                      <a:pt x="666" y="470"/>
                    </a:lnTo>
                    <a:lnTo>
                      <a:pt x="705" y="3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03" name="Freeform 251"/>
              <p:cNvSpPr>
                <a:spLocks/>
              </p:cNvSpPr>
              <p:nvPr/>
            </p:nvSpPr>
            <p:spPr bwMode="auto">
              <a:xfrm flipH="1">
                <a:off x="825" y="2688"/>
                <a:ext cx="245" cy="235"/>
              </a:xfrm>
              <a:custGeom>
                <a:avLst/>
                <a:gdLst>
                  <a:gd name="T0" fmla="*/ 1 w 490"/>
                  <a:gd name="T1" fmla="*/ 1 h 470"/>
                  <a:gd name="T2" fmla="*/ 1 w 490"/>
                  <a:gd name="T3" fmla="*/ 1 h 470"/>
                  <a:gd name="T4" fmla="*/ 1 w 490"/>
                  <a:gd name="T5" fmla="*/ 1 h 470"/>
                  <a:gd name="T6" fmla="*/ 1 w 490"/>
                  <a:gd name="T7" fmla="*/ 0 h 470"/>
                  <a:gd name="T8" fmla="*/ 1 w 490"/>
                  <a:gd name="T9" fmla="*/ 1 h 470"/>
                  <a:gd name="T10" fmla="*/ 1 w 490"/>
                  <a:gd name="T11" fmla="*/ 1 h 470"/>
                  <a:gd name="T12" fmla="*/ 1 w 490"/>
                  <a:gd name="T13" fmla="*/ 1 h 470"/>
                  <a:gd name="T14" fmla="*/ 1 w 490"/>
                  <a:gd name="T15" fmla="*/ 1 h 470"/>
                  <a:gd name="T16" fmla="*/ 1 w 490"/>
                  <a:gd name="T17" fmla="*/ 1 h 470"/>
                  <a:gd name="T18" fmla="*/ 1 w 490"/>
                  <a:gd name="T19" fmla="*/ 1 h 470"/>
                  <a:gd name="T20" fmla="*/ 1 w 490"/>
                  <a:gd name="T21" fmla="*/ 1 h 470"/>
                  <a:gd name="T22" fmla="*/ 1 w 490"/>
                  <a:gd name="T23" fmla="*/ 1 h 470"/>
                  <a:gd name="T24" fmla="*/ 1 w 490"/>
                  <a:gd name="T25" fmla="*/ 1 h 470"/>
                  <a:gd name="T26" fmla="*/ 1 w 490"/>
                  <a:gd name="T27" fmla="*/ 1 h 470"/>
                  <a:gd name="T28" fmla="*/ 1 w 490"/>
                  <a:gd name="T29" fmla="*/ 1 h 470"/>
                  <a:gd name="T30" fmla="*/ 1 w 490"/>
                  <a:gd name="T31" fmla="*/ 1 h 470"/>
                  <a:gd name="T32" fmla="*/ 0 w 490"/>
                  <a:gd name="T33" fmla="*/ 1 h 470"/>
                  <a:gd name="T34" fmla="*/ 1 w 490"/>
                  <a:gd name="T35" fmla="*/ 1 h 470"/>
                  <a:gd name="T36" fmla="*/ 1 w 490"/>
                  <a:gd name="T37" fmla="*/ 1 h 470"/>
                  <a:gd name="T38" fmla="*/ 1 w 490"/>
                  <a:gd name="T39" fmla="*/ 1 h 4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90"/>
                  <a:gd name="T61" fmla="*/ 0 h 470"/>
                  <a:gd name="T62" fmla="*/ 490 w 490"/>
                  <a:gd name="T63" fmla="*/ 470 h 47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90" h="470">
                    <a:moveTo>
                      <a:pt x="183" y="143"/>
                    </a:moveTo>
                    <a:lnTo>
                      <a:pt x="241" y="52"/>
                    </a:lnTo>
                    <a:lnTo>
                      <a:pt x="293" y="20"/>
                    </a:lnTo>
                    <a:lnTo>
                      <a:pt x="378" y="0"/>
                    </a:lnTo>
                    <a:lnTo>
                      <a:pt x="450" y="26"/>
                    </a:lnTo>
                    <a:lnTo>
                      <a:pt x="476" y="65"/>
                    </a:lnTo>
                    <a:lnTo>
                      <a:pt x="490" y="118"/>
                    </a:lnTo>
                    <a:lnTo>
                      <a:pt x="490" y="195"/>
                    </a:lnTo>
                    <a:lnTo>
                      <a:pt x="470" y="313"/>
                    </a:lnTo>
                    <a:lnTo>
                      <a:pt x="411" y="405"/>
                    </a:lnTo>
                    <a:lnTo>
                      <a:pt x="346" y="457"/>
                    </a:lnTo>
                    <a:lnTo>
                      <a:pt x="268" y="470"/>
                    </a:lnTo>
                    <a:lnTo>
                      <a:pt x="215" y="457"/>
                    </a:lnTo>
                    <a:lnTo>
                      <a:pt x="183" y="398"/>
                    </a:lnTo>
                    <a:lnTo>
                      <a:pt x="169" y="307"/>
                    </a:lnTo>
                    <a:lnTo>
                      <a:pt x="169" y="202"/>
                    </a:lnTo>
                    <a:lnTo>
                      <a:pt x="0" y="209"/>
                    </a:lnTo>
                    <a:lnTo>
                      <a:pt x="13" y="176"/>
                    </a:lnTo>
                    <a:lnTo>
                      <a:pt x="176" y="170"/>
                    </a:lnTo>
                    <a:lnTo>
                      <a:pt x="18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188" name="Line 252"/>
            <p:cNvSpPr>
              <a:spLocks noChangeShapeType="1"/>
            </p:cNvSpPr>
            <p:nvPr/>
          </p:nvSpPr>
          <p:spPr bwMode="auto">
            <a:xfrm>
              <a:off x="1152" y="3474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89" name="Line 253"/>
            <p:cNvSpPr>
              <a:spLocks noChangeShapeType="1"/>
            </p:cNvSpPr>
            <p:nvPr/>
          </p:nvSpPr>
          <p:spPr bwMode="auto">
            <a:xfrm>
              <a:off x="1152" y="3511"/>
              <a:ext cx="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7190" name="Group 254"/>
            <p:cNvGrpSpPr>
              <a:grpSpLocks/>
            </p:cNvGrpSpPr>
            <p:nvPr/>
          </p:nvGrpSpPr>
          <p:grpSpPr bwMode="auto">
            <a:xfrm>
              <a:off x="1562" y="3657"/>
              <a:ext cx="166" cy="135"/>
              <a:chOff x="384" y="2688"/>
              <a:chExt cx="891" cy="754"/>
            </a:xfrm>
          </p:grpSpPr>
          <p:sp>
            <p:nvSpPr>
              <p:cNvPr id="7192" name="Freeform 255"/>
              <p:cNvSpPr>
                <a:spLocks/>
              </p:cNvSpPr>
              <p:nvPr/>
            </p:nvSpPr>
            <p:spPr bwMode="auto">
              <a:xfrm>
                <a:off x="750" y="2929"/>
                <a:ext cx="215" cy="337"/>
              </a:xfrm>
              <a:custGeom>
                <a:avLst/>
                <a:gdLst>
                  <a:gd name="T0" fmla="*/ 1 w 430"/>
                  <a:gd name="T1" fmla="*/ 1 h 672"/>
                  <a:gd name="T2" fmla="*/ 1 w 430"/>
                  <a:gd name="T3" fmla="*/ 1 h 672"/>
                  <a:gd name="T4" fmla="*/ 1 w 430"/>
                  <a:gd name="T5" fmla="*/ 0 h 672"/>
                  <a:gd name="T6" fmla="*/ 1 w 430"/>
                  <a:gd name="T7" fmla="*/ 0 h 672"/>
                  <a:gd name="T8" fmla="*/ 1 w 430"/>
                  <a:gd name="T9" fmla="*/ 1 h 672"/>
                  <a:gd name="T10" fmla="*/ 1 w 430"/>
                  <a:gd name="T11" fmla="*/ 1 h 672"/>
                  <a:gd name="T12" fmla="*/ 1 w 430"/>
                  <a:gd name="T13" fmla="*/ 1 h 672"/>
                  <a:gd name="T14" fmla="*/ 1 w 430"/>
                  <a:gd name="T15" fmla="*/ 1 h 672"/>
                  <a:gd name="T16" fmla="*/ 1 w 430"/>
                  <a:gd name="T17" fmla="*/ 1 h 672"/>
                  <a:gd name="T18" fmla="*/ 1 w 430"/>
                  <a:gd name="T19" fmla="*/ 1 h 672"/>
                  <a:gd name="T20" fmla="*/ 1 w 430"/>
                  <a:gd name="T21" fmla="*/ 1 h 672"/>
                  <a:gd name="T22" fmla="*/ 1 w 430"/>
                  <a:gd name="T23" fmla="*/ 1 h 672"/>
                  <a:gd name="T24" fmla="*/ 1 w 430"/>
                  <a:gd name="T25" fmla="*/ 1 h 672"/>
                  <a:gd name="T26" fmla="*/ 1 w 430"/>
                  <a:gd name="T27" fmla="*/ 1 h 672"/>
                  <a:gd name="T28" fmla="*/ 1 w 430"/>
                  <a:gd name="T29" fmla="*/ 1 h 672"/>
                  <a:gd name="T30" fmla="*/ 0 w 430"/>
                  <a:gd name="T31" fmla="*/ 1 h 672"/>
                  <a:gd name="T32" fmla="*/ 1 w 430"/>
                  <a:gd name="T33" fmla="*/ 1 h 672"/>
                  <a:gd name="T34" fmla="*/ 1 w 430"/>
                  <a:gd name="T35" fmla="*/ 1 h 672"/>
                  <a:gd name="T36" fmla="*/ 1 w 430"/>
                  <a:gd name="T37" fmla="*/ 1 h 672"/>
                  <a:gd name="T38" fmla="*/ 1 w 430"/>
                  <a:gd name="T39" fmla="*/ 1 h 67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30"/>
                  <a:gd name="T61" fmla="*/ 0 h 672"/>
                  <a:gd name="T62" fmla="*/ 430 w 430"/>
                  <a:gd name="T63" fmla="*/ 672 h 67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30" h="672">
                    <a:moveTo>
                      <a:pt x="143" y="150"/>
                    </a:moveTo>
                    <a:lnTo>
                      <a:pt x="222" y="52"/>
                    </a:lnTo>
                    <a:lnTo>
                      <a:pt x="300" y="0"/>
                    </a:lnTo>
                    <a:lnTo>
                      <a:pt x="358" y="0"/>
                    </a:lnTo>
                    <a:lnTo>
                      <a:pt x="418" y="39"/>
                    </a:lnTo>
                    <a:lnTo>
                      <a:pt x="430" y="85"/>
                    </a:lnTo>
                    <a:lnTo>
                      <a:pt x="411" y="157"/>
                    </a:lnTo>
                    <a:lnTo>
                      <a:pt x="365" y="222"/>
                    </a:lnTo>
                    <a:lnTo>
                      <a:pt x="313" y="313"/>
                    </a:lnTo>
                    <a:lnTo>
                      <a:pt x="287" y="430"/>
                    </a:lnTo>
                    <a:lnTo>
                      <a:pt x="268" y="522"/>
                    </a:lnTo>
                    <a:lnTo>
                      <a:pt x="255" y="588"/>
                    </a:lnTo>
                    <a:lnTo>
                      <a:pt x="202" y="647"/>
                    </a:lnTo>
                    <a:lnTo>
                      <a:pt x="117" y="672"/>
                    </a:lnTo>
                    <a:lnTo>
                      <a:pt x="25" y="640"/>
                    </a:lnTo>
                    <a:lnTo>
                      <a:pt x="0" y="568"/>
                    </a:lnTo>
                    <a:lnTo>
                      <a:pt x="7" y="444"/>
                    </a:lnTo>
                    <a:lnTo>
                      <a:pt x="32" y="327"/>
                    </a:lnTo>
                    <a:lnTo>
                      <a:pt x="85" y="235"/>
                    </a:lnTo>
                    <a:lnTo>
                      <a:pt x="143" y="1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3" name="Freeform 256"/>
              <p:cNvSpPr>
                <a:spLocks/>
              </p:cNvSpPr>
              <p:nvPr/>
            </p:nvSpPr>
            <p:spPr bwMode="auto">
              <a:xfrm>
                <a:off x="606" y="2900"/>
                <a:ext cx="288" cy="265"/>
              </a:xfrm>
              <a:custGeom>
                <a:avLst/>
                <a:gdLst>
                  <a:gd name="T0" fmla="*/ 1 w 575"/>
                  <a:gd name="T1" fmla="*/ 1 h 528"/>
                  <a:gd name="T2" fmla="*/ 1 w 575"/>
                  <a:gd name="T3" fmla="*/ 1 h 528"/>
                  <a:gd name="T4" fmla="*/ 1 w 575"/>
                  <a:gd name="T5" fmla="*/ 1 h 528"/>
                  <a:gd name="T6" fmla="*/ 1 w 575"/>
                  <a:gd name="T7" fmla="*/ 1 h 528"/>
                  <a:gd name="T8" fmla="*/ 1 w 575"/>
                  <a:gd name="T9" fmla="*/ 1 h 528"/>
                  <a:gd name="T10" fmla="*/ 1 w 575"/>
                  <a:gd name="T11" fmla="*/ 1 h 528"/>
                  <a:gd name="T12" fmla="*/ 1 w 575"/>
                  <a:gd name="T13" fmla="*/ 1 h 528"/>
                  <a:gd name="T14" fmla="*/ 1 w 575"/>
                  <a:gd name="T15" fmla="*/ 1 h 528"/>
                  <a:gd name="T16" fmla="*/ 1 w 575"/>
                  <a:gd name="T17" fmla="*/ 1 h 528"/>
                  <a:gd name="T18" fmla="*/ 1 w 575"/>
                  <a:gd name="T19" fmla="*/ 1 h 528"/>
                  <a:gd name="T20" fmla="*/ 1 w 575"/>
                  <a:gd name="T21" fmla="*/ 1 h 528"/>
                  <a:gd name="T22" fmla="*/ 1 w 575"/>
                  <a:gd name="T23" fmla="*/ 1 h 528"/>
                  <a:gd name="T24" fmla="*/ 1 w 575"/>
                  <a:gd name="T25" fmla="*/ 1 h 528"/>
                  <a:gd name="T26" fmla="*/ 1 w 575"/>
                  <a:gd name="T27" fmla="*/ 1 h 528"/>
                  <a:gd name="T28" fmla="*/ 1 w 575"/>
                  <a:gd name="T29" fmla="*/ 1 h 528"/>
                  <a:gd name="T30" fmla="*/ 0 w 575"/>
                  <a:gd name="T31" fmla="*/ 1 h 528"/>
                  <a:gd name="T32" fmla="*/ 1 w 575"/>
                  <a:gd name="T33" fmla="*/ 1 h 528"/>
                  <a:gd name="T34" fmla="*/ 1 w 575"/>
                  <a:gd name="T35" fmla="*/ 1 h 528"/>
                  <a:gd name="T36" fmla="*/ 1 w 575"/>
                  <a:gd name="T37" fmla="*/ 1 h 528"/>
                  <a:gd name="T38" fmla="*/ 1 w 575"/>
                  <a:gd name="T39" fmla="*/ 1 h 528"/>
                  <a:gd name="T40" fmla="*/ 1 w 575"/>
                  <a:gd name="T41" fmla="*/ 1 h 528"/>
                  <a:gd name="T42" fmla="*/ 1 w 575"/>
                  <a:gd name="T43" fmla="*/ 0 h 528"/>
                  <a:gd name="T44" fmla="*/ 1 w 575"/>
                  <a:gd name="T45" fmla="*/ 1 h 528"/>
                  <a:gd name="T46" fmla="*/ 1 w 575"/>
                  <a:gd name="T47" fmla="*/ 1 h 528"/>
                  <a:gd name="T48" fmla="*/ 1 w 575"/>
                  <a:gd name="T49" fmla="*/ 1 h 5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75"/>
                  <a:gd name="T76" fmla="*/ 0 h 528"/>
                  <a:gd name="T77" fmla="*/ 575 w 575"/>
                  <a:gd name="T78" fmla="*/ 528 h 5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75" h="528">
                    <a:moveTo>
                      <a:pt x="398" y="39"/>
                    </a:moveTo>
                    <a:lnTo>
                      <a:pt x="556" y="52"/>
                    </a:lnTo>
                    <a:lnTo>
                      <a:pt x="575" y="85"/>
                    </a:lnTo>
                    <a:lnTo>
                      <a:pt x="543" y="123"/>
                    </a:lnTo>
                    <a:lnTo>
                      <a:pt x="458" y="130"/>
                    </a:lnTo>
                    <a:lnTo>
                      <a:pt x="313" y="97"/>
                    </a:lnTo>
                    <a:lnTo>
                      <a:pt x="203" y="58"/>
                    </a:lnTo>
                    <a:lnTo>
                      <a:pt x="131" y="58"/>
                    </a:lnTo>
                    <a:lnTo>
                      <a:pt x="85" y="143"/>
                    </a:lnTo>
                    <a:lnTo>
                      <a:pt x="78" y="241"/>
                    </a:lnTo>
                    <a:lnTo>
                      <a:pt x="92" y="365"/>
                    </a:lnTo>
                    <a:lnTo>
                      <a:pt x="131" y="417"/>
                    </a:lnTo>
                    <a:lnTo>
                      <a:pt x="163" y="437"/>
                    </a:lnTo>
                    <a:lnTo>
                      <a:pt x="150" y="483"/>
                    </a:lnTo>
                    <a:lnTo>
                      <a:pt x="53" y="528"/>
                    </a:lnTo>
                    <a:lnTo>
                      <a:pt x="0" y="502"/>
                    </a:lnTo>
                    <a:lnTo>
                      <a:pt x="7" y="385"/>
                    </a:lnTo>
                    <a:lnTo>
                      <a:pt x="20" y="345"/>
                    </a:lnTo>
                    <a:lnTo>
                      <a:pt x="26" y="195"/>
                    </a:lnTo>
                    <a:lnTo>
                      <a:pt x="46" y="78"/>
                    </a:lnTo>
                    <a:lnTo>
                      <a:pt x="105" y="13"/>
                    </a:lnTo>
                    <a:lnTo>
                      <a:pt x="170" y="0"/>
                    </a:lnTo>
                    <a:lnTo>
                      <a:pt x="262" y="20"/>
                    </a:lnTo>
                    <a:lnTo>
                      <a:pt x="340" y="39"/>
                    </a:lnTo>
                    <a:lnTo>
                      <a:pt x="39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4" name="Freeform 257"/>
              <p:cNvSpPr>
                <a:spLocks/>
              </p:cNvSpPr>
              <p:nvPr/>
            </p:nvSpPr>
            <p:spPr bwMode="auto">
              <a:xfrm>
                <a:off x="923" y="2968"/>
                <a:ext cx="287" cy="206"/>
              </a:xfrm>
              <a:custGeom>
                <a:avLst/>
                <a:gdLst>
                  <a:gd name="T0" fmla="*/ 1 w 574"/>
                  <a:gd name="T1" fmla="*/ 1 h 412"/>
                  <a:gd name="T2" fmla="*/ 1 w 574"/>
                  <a:gd name="T3" fmla="*/ 0 h 412"/>
                  <a:gd name="T4" fmla="*/ 1 w 574"/>
                  <a:gd name="T5" fmla="*/ 1 h 412"/>
                  <a:gd name="T6" fmla="*/ 1 w 574"/>
                  <a:gd name="T7" fmla="*/ 1 h 412"/>
                  <a:gd name="T8" fmla="*/ 1 w 574"/>
                  <a:gd name="T9" fmla="*/ 1 h 412"/>
                  <a:gd name="T10" fmla="*/ 1 w 574"/>
                  <a:gd name="T11" fmla="*/ 1 h 412"/>
                  <a:gd name="T12" fmla="*/ 1 w 574"/>
                  <a:gd name="T13" fmla="*/ 1 h 412"/>
                  <a:gd name="T14" fmla="*/ 1 w 574"/>
                  <a:gd name="T15" fmla="*/ 1 h 412"/>
                  <a:gd name="T16" fmla="*/ 1 w 574"/>
                  <a:gd name="T17" fmla="*/ 1 h 412"/>
                  <a:gd name="T18" fmla="*/ 1 w 574"/>
                  <a:gd name="T19" fmla="*/ 1 h 412"/>
                  <a:gd name="T20" fmla="*/ 1 w 574"/>
                  <a:gd name="T21" fmla="*/ 1 h 412"/>
                  <a:gd name="T22" fmla="*/ 1 w 574"/>
                  <a:gd name="T23" fmla="*/ 1 h 412"/>
                  <a:gd name="T24" fmla="*/ 1 w 574"/>
                  <a:gd name="T25" fmla="*/ 1 h 412"/>
                  <a:gd name="T26" fmla="*/ 1 w 574"/>
                  <a:gd name="T27" fmla="*/ 1 h 412"/>
                  <a:gd name="T28" fmla="*/ 1 w 574"/>
                  <a:gd name="T29" fmla="*/ 1 h 412"/>
                  <a:gd name="T30" fmla="*/ 1 w 574"/>
                  <a:gd name="T31" fmla="*/ 1 h 412"/>
                  <a:gd name="T32" fmla="*/ 1 w 574"/>
                  <a:gd name="T33" fmla="*/ 1 h 412"/>
                  <a:gd name="T34" fmla="*/ 1 w 574"/>
                  <a:gd name="T35" fmla="*/ 1 h 412"/>
                  <a:gd name="T36" fmla="*/ 1 w 574"/>
                  <a:gd name="T37" fmla="*/ 1 h 412"/>
                  <a:gd name="T38" fmla="*/ 1 w 574"/>
                  <a:gd name="T39" fmla="*/ 1 h 412"/>
                  <a:gd name="T40" fmla="*/ 1 w 574"/>
                  <a:gd name="T41" fmla="*/ 1 h 412"/>
                  <a:gd name="T42" fmla="*/ 1 w 574"/>
                  <a:gd name="T43" fmla="*/ 1 h 412"/>
                  <a:gd name="T44" fmla="*/ 1 w 574"/>
                  <a:gd name="T45" fmla="*/ 1 h 412"/>
                  <a:gd name="T46" fmla="*/ 1 w 574"/>
                  <a:gd name="T47" fmla="*/ 1 h 412"/>
                  <a:gd name="T48" fmla="*/ 1 w 574"/>
                  <a:gd name="T49" fmla="*/ 1 h 412"/>
                  <a:gd name="T50" fmla="*/ 1 w 574"/>
                  <a:gd name="T51" fmla="*/ 1 h 412"/>
                  <a:gd name="T52" fmla="*/ 1 w 574"/>
                  <a:gd name="T53" fmla="*/ 1 h 412"/>
                  <a:gd name="T54" fmla="*/ 1 w 574"/>
                  <a:gd name="T55" fmla="*/ 1 h 412"/>
                  <a:gd name="T56" fmla="*/ 0 w 574"/>
                  <a:gd name="T57" fmla="*/ 1 h 412"/>
                  <a:gd name="T58" fmla="*/ 0 w 574"/>
                  <a:gd name="T59" fmla="*/ 1 h 412"/>
                  <a:gd name="T60" fmla="*/ 1 w 574"/>
                  <a:gd name="T61" fmla="*/ 1 h 41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74"/>
                  <a:gd name="T94" fmla="*/ 0 h 412"/>
                  <a:gd name="T95" fmla="*/ 574 w 574"/>
                  <a:gd name="T96" fmla="*/ 412 h 41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74" h="412">
                    <a:moveTo>
                      <a:pt x="19" y="13"/>
                    </a:moveTo>
                    <a:lnTo>
                      <a:pt x="77" y="0"/>
                    </a:lnTo>
                    <a:lnTo>
                      <a:pt x="97" y="32"/>
                    </a:lnTo>
                    <a:lnTo>
                      <a:pt x="91" y="112"/>
                    </a:lnTo>
                    <a:lnTo>
                      <a:pt x="77" y="183"/>
                    </a:lnTo>
                    <a:lnTo>
                      <a:pt x="91" y="242"/>
                    </a:lnTo>
                    <a:lnTo>
                      <a:pt x="130" y="307"/>
                    </a:lnTo>
                    <a:lnTo>
                      <a:pt x="176" y="352"/>
                    </a:lnTo>
                    <a:lnTo>
                      <a:pt x="209" y="347"/>
                    </a:lnTo>
                    <a:lnTo>
                      <a:pt x="339" y="235"/>
                    </a:lnTo>
                    <a:lnTo>
                      <a:pt x="431" y="144"/>
                    </a:lnTo>
                    <a:lnTo>
                      <a:pt x="496" y="85"/>
                    </a:lnTo>
                    <a:lnTo>
                      <a:pt x="555" y="85"/>
                    </a:lnTo>
                    <a:lnTo>
                      <a:pt x="574" y="137"/>
                    </a:lnTo>
                    <a:lnTo>
                      <a:pt x="529" y="262"/>
                    </a:lnTo>
                    <a:lnTo>
                      <a:pt x="502" y="287"/>
                    </a:lnTo>
                    <a:lnTo>
                      <a:pt x="464" y="294"/>
                    </a:lnTo>
                    <a:lnTo>
                      <a:pt x="431" y="274"/>
                    </a:lnTo>
                    <a:lnTo>
                      <a:pt x="431" y="215"/>
                    </a:lnTo>
                    <a:lnTo>
                      <a:pt x="365" y="262"/>
                    </a:lnTo>
                    <a:lnTo>
                      <a:pt x="261" y="352"/>
                    </a:lnTo>
                    <a:lnTo>
                      <a:pt x="209" y="392"/>
                    </a:lnTo>
                    <a:lnTo>
                      <a:pt x="169" y="412"/>
                    </a:lnTo>
                    <a:lnTo>
                      <a:pt x="144" y="405"/>
                    </a:lnTo>
                    <a:lnTo>
                      <a:pt x="117" y="386"/>
                    </a:lnTo>
                    <a:lnTo>
                      <a:pt x="59" y="287"/>
                    </a:lnTo>
                    <a:lnTo>
                      <a:pt x="32" y="222"/>
                    </a:lnTo>
                    <a:lnTo>
                      <a:pt x="12" y="157"/>
                    </a:lnTo>
                    <a:lnTo>
                      <a:pt x="0" y="85"/>
                    </a:lnTo>
                    <a:lnTo>
                      <a:pt x="0" y="45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5" name="Freeform 258"/>
              <p:cNvSpPr>
                <a:spLocks/>
              </p:cNvSpPr>
              <p:nvPr/>
            </p:nvSpPr>
            <p:spPr bwMode="auto">
              <a:xfrm>
                <a:off x="780" y="3184"/>
                <a:ext cx="495" cy="258"/>
              </a:xfrm>
              <a:custGeom>
                <a:avLst/>
                <a:gdLst>
                  <a:gd name="T0" fmla="*/ 0 w 992"/>
                  <a:gd name="T1" fmla="*/ 0 h 517"/>
                  <a:gd name="T2" fmla="*/ 0 w 992"/>
                  <a:gd name="T3" fmla="*/ 0 h 517"/>
                  <a:gd name="T4" fmla="*/ 0 w 992"/>
                  <a:gd name="T5" fmla="*/ 0 h 517"/>
                  <a:gd name="T6" fmla="*/ 0 w 992"/>
                  <a:gd name="T7" fmla="*/ 0 h 517"/>
                  <a:gd name="T8" fmla="*/ 0 w 992"/>
                  <a:gd name="T9" fmla="*/ 0 h 517"/>
                  <a:gd name="T10" fmla="*/ 0 w 992"/>
                  <a:gd name="T11" fmla="*/ 0 h 517"/>
                  <a:gd name="T12" fmla="*/ 0 w 992"/>
                  <a:gd name="T13" fmla="*/ 0 h 517"/>
                  <a:gd name="T14" fmla="*/ 0 w 992"/>
                  <a:gd name="T15" fmla="*/ 0 h 517"/>
                  <a:gd name="T16" fmla="*/ 0 w 992"/>
                  <a:gd name="T17" fmla="*/ 0 h 517"/>
                  <a:gd name="T18" fmla="*/ 0 w 992"/>
                  <a:gd name="T19" fmla="*/ 0 h 517"/>
                  <a:gd name="T20" fmla="*/ 0 w 992"/>
                  <a:gd name="T21" fmla="*/ 0 h 517"/>
                  <a:gd name="T22" fmla="*/ 0 w 992"/>
                  <a:gd name="T23" fmla="*/ 0 h 517"/>
                  <a:gd name="T24" fmla="*/ 0 w 992"/>
                  <a:gd name="T25" fmla="*/ 0 h 517"/>
                  <a:gd name="T26" fmla="*/ 0 w 992"/>
                  <a:gd name="T27" fmla="*/ 0 h 517"/>
                  <a:gd name="T28" fmla="*/ 0 w 992"/>
                  <a:gd name="T29" fmla="*/ 0 h 517"/>
                  <a:gd name="T30" fmla="*/ 0 w 992"/>
                  <a:gd name="T31" fmla="*/ 0 h 517"/>
                  <a:gd name="T32" fmla="*/ 0 w 992"/>
                  <a:gd name="T33" fmla="*/ 0 h 517"/>
                  <a:gd name="T34" fmla="*/ 0 w 992"/>
                  <a:gd name="T35" fmla="*/ 0 h 517"/>
                  <a:gd name="T36" fmla="*/ 0 w 992"/>
                  <a:gd name="T37" fmla="*/ 0 h 517"/>
                  <a:gd name="T38" fmla="*/ 0 w 992"/>
                  <a:gd name="T39" fmla="*/ 0 h 517"/>
                  <a:gd name="T40" fmla="*/ 0 w 992"/>
                  <a:gd name="T41" fmla="*/ 0 h 517"/>
                  <a:gd name="T42" fmla="*/ 0 w 992"/>
                  <a:gd name="T43" fmla="*/ 0 h 517"/>
                  <a:gd name="T44" fmla="*/ 0 w 992"/>
                  <a:gd name="T45" fmla="*/ 0 h 517"/>
                  <a:gd name="T46" fmla="*/ 0 w 992"/>
                  <a:gd name="T47" fmla="*/ 0 h 517"/>
                  <a:gd name="T48" fmla="*/ 0 w 992"/>
                  <a:gd name="T49" fmla="*/ 0 h 517"/>
                  <a:gd name="T50" fmla="*/ 0 w 992"/>
                  <a:gd name="T51" fmla="*/ 0 h 517"/>
                  <a:gd name="T52" fmla="*/ 0 w 992"/>
                  <a:gd name="T53" fmla="*/ 0 h 517"/>
                  <a:gd name="T54" fmla="*/ 0 w 992"/>
                  <a:gd name="T55" fmla="*/ 0 h 517"/>
                  <a:gd name="T56" fmla="*/ 0 w 992"/>
                  <a:gd name="T57" fmla="*/ 0 h 517"/>
                  <a:gd name="T58" fmla="*/ 0 w 992"/>
                  <a:gd name="T59" fmla="*/ 0 h 517"/>
                  <a:gd name="T60" fmla="*/ 0 w 992"/>
                  <a:gd name="T61" fmla="*/ 0 h 517"/>
                  <a:gd name="T62" fmla="*/ 0 w 992"/>
                  <a:gd name="T63" fmla="*/ 0 h 517"/>
                  <a:gd name="T64" fmla="*/ 0 w 992"/>
                  <a:gd name="T65" fmla="*/ 0 h 517"/>
                  <a:gd name="T66" fmla="*/ 0 w 992"/>
                  <a:gd name="T67" fmla="*/ 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92"/>
                  <a:gd name="T103" fmla="*/ 0 h 517"/>
                  <a:gd name="T104" fmla="*/ 992 w 992"/>
                  <a:gd name="T105" fmla="*/ 517 h 5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92" h="517">
                    <a:moveTo>
                      <a:pt x="0" y="20"/>
                    </a:moveTo>
                    <a:lnTo>
                      <a:pt x="0" y="105"/>
                    </a:lnTo>
                    <a:lnTo>
                      <a:pt x="65" y="158"/>
                    </a:lnTo>
                    <a:lnTo>
                      <a:pt x="196" y="170"/>
                    </a:lnTo>
                    <a:lnTo>
                      <a:pt x="339" y="164"/>
                    </a:lnTo>
                    <a:lnTo>
                      <a:pt x="431" y="132"/>
                    </a:lnTo>
                    <a:lnTo>
                      <a:pt x="516" y="85"/>
                    </a:lnTo>
                    <a:lnTo>
                      <a:pt x="561" y="73"/>
                    </a:lnTo>
                    <a:lnTo>
                      <a:pt x="581" y="92"/>
                    </a:lnTo>
                    <a:lnTo>
                      <a:pt x="581" y="170"/>
                    </a:lnTo>
                    <a:lnTo>
                      <a:pt x="601" y="347"/>
                    </a:lnTo>
                    <a:lnTo>
                      <a:pt x="639" y="465"/>
                    </a:lnTo>
                    <a:lnTo>
                      <a:pt x="711" y="517"/>
                    </a:lnTo>
                    <a:lnTo>
                      <a:pt x="751" y="483"/>
                    </a:lnTo>
                    <a:lnTo>
                      <a:pt x="829" y="405"/>
                    </a:lnTo>
                    <a:lnTo>
                      <a:pt x="946" y="327"/>
                    </a:lnTo>
                    <a:lnTo>
                      <a:pt x="992" y="288"/>
                    </a:lnTo>
                    <a:lnTo>
                      <a:pt x="979" y="255"/>
                    </a:lnTo>
                    <a:lnTo>
                      <a:pt x="927" y="275"/>
                    </a:lnTo>
                    <a:lnTo>
                      <a:pt x="861" y="333"/>
                    </a:lnTo>
                    <a:lnTo>
                      <a:pt x="737" y="425"/>
                    </a:lnTo>
                    <a:lnTo>
                      <a:pt x="724" y="451"/>
                    </a:lnTo>
                    <a:lnTo>
                      <a:pt x="686" y="438"/>
                    </a:lnTo>
                    <a:lnTo>
                      <a:pt x="646" y="308"/>
                    </a:lnTo>
                    <a:lnTo>
                      <a:pt x="646" y="164"/>
                    </a:lnTo>
                    <a:lnTo>
                      <a:pt x="639" y="53"/>
                    </a:lnTo>
                    <a:lnTo>
                      <a:pt x="601" y="14"/>
                    </a:lnTo>
                    <a:lnTo>
                      <a:pt x="554" y="0"/>
                    </a:lnTo>
                    <a:lnTo>
                      <a:pt x="503" y="27"/>
                    </a:lnTo>
                    <a:lnTo>
                      <a:pt x="346" y="53"/>
                    </a:lnTo>
                    <a:lnTo>
                      <a:pt x="216" y="60"/>
                    </a:lnTo>
                    <a:lnTo>
                      <a:pt x="105" y="34"/>
                    </a:lnTo>
                    <a:lnTo>
                      <a:pt x="53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6" name="Freeform 259"/>
              <p:cNvSpPr>
                <a:spLocks/>
              </p:cNvSpPr>
              <p:nvPr/>
            </p:nvSpPr>
            <p:spPr bwMode="auto">
              <a:xfrm>
                <a:off x="384" y="3116"/>
                <a:ext cx="451" cy="271"/>
              </a:xfrm>
              <a:custGeom>
                <a:avLst/>
                <a:gdLst>
                  <a:gd name="T0" fmla="*/ 1 w 901"/>
                  <a:gd name="T1" fmla="*/ 0 h 543"/>
                  <a:gd name="T2" fmla="*/ 1 w 901"/>
                  <a:gd name="T3" fmla="*/ 0 h 543"/>
                  <a:gd name="T4" fmla="*/ 1 w 901"/>
                  <a:gd name="T5" fmla="*/ 0 h 543"/>
                  <a:gd name="T6" fmla="*/ 1 w 901"/>
                  <a:gd name="T7" fmla="*/ 0 h 543"/>
                  <a:gd name="T8" fmla="*/ 1 w 901"/>
                  <a:gd name="T9" fmla="*/ 0 h 543"/>
                  <a:gd name="T10" fmla="*/ 1 w 901"/>
                  <a:gd name="T11" fmla="*/ 0 h 543"/>
                  <a:gd name="T12" fmla="*/ 1 w 901"/>
                  <a:gd name="T13" fmla="*/ 0 h 543"/>
                  <a:gd name="T14" fmla="*/ 1 w 901"/>
                  <a:gd name="T15" fmla="*/ 0 h 543"/>
                  <a:gd name="T16" fmla="*/ 1 w 901"/>
                  <a:gd name="T17" fmla="*/ 0 h 543"/>
                  <a:gd name="T18" fmla="*/ 1 w 901"/>
                  <a:gd name="T19" fmla="*/ 0 h 543"/>
                  <a:gd name="T20" fmla="*/ 1 w 901"/>
                  <a:gd name="T21" fmla="*/ 0 h 543"/>
                  <a:gd name="T22" fmla="*/ 1 w 901"/>
                  <a:gd name="T23" fmla="*/ 0 h 543"/>
                  <a:gd name="T24" fmla="*/ 1 w 901"/>
                  <a:gd name="T25" fmla="*/ 0 h 543"/>
                  <a:gd name="T26" fmla="*/ 1 w 901"/>
                  <a:gd name="T27" fmla="*/ 0 h 543"/>
                  <a:gd name="T28" fmla="*/ 1 w 901"/>
                  <a:gd name="T29" fmla="*/ 0 h 543"/>
                  <a:gd name="T30" fmla="*/ 1 w 901"/>
                  <a:gd name="T31" fmla="*/ 0 h 543"/>
                  <a:gd name="T32" fmla="*/ 1 w 901"/>
                  <a:gd name="T33" fmla="*/ 0 h 543"/>
                  <a:gd name="T34" fmla="*/ 1 w 901"/>
                  <a:gd name="T35" fmla="*/ 0 h 543"/>
                  <a:gd name="T36" fmla="*/ 1 w 901"/>
                  <a:gd name="T37" fmla="*/ 0 h 543"/>
                  <a:gd name="T38" fmla="*/ 1 w 901"/>
                  <a:gd name="T39" fmla="*/ 0 h 543"/>
                  <a:gd name="T40" fmla="*/ 0 w 901"/>
                  <a:gd name="T41" fmla="*/ 0 h 543"/>
                  <a:gd name="T42" fmla="*/ 1 w 901"/>
                  <a:gd name="T43" fmla="*/ 0 h 543"/>
                  <a:gd name="T44" fmla="*/ 1 w 901"/>
                  <a:gd name="T45" fmla="*/ 0 h 543"/>
                  <a:gd name="T46" fmla="*/ 1 w 901"/>
                  <a:gd name="T47" fmla="*/ 0 h 543"/>
                  <a:gd name="T48" fmla="*/ 1 w 901"/>
                  <a:gd name="T49" fmla="*/ 0 h 543"/>
                  <a:gd name="T50" fmla="*/ 1 w 901"/>
                  <a:gd name="T51" fmla="*/ 0 h 543"/>
                  <a:gd name="T52" fmla="*/ 1 w 901"/>
                  <a:gd name="T53" fmla="*/ 0 h 543"/>
                  <a:gd name="T54" fmla="*/ 1 w 901"/>
                  <a:gd name="T55" fmla="*/ 0 h 543"/>
                  <a:gd name="T56" fmla="*/ 1 w 901"/>
                  <a:gd name="T57" fmla="*/ 0 h 543"/>
                  <a:gd name="T58" fmla="*/ 1 w 901"/>
                  <a:gd name="T59" fmla="*/ 0 h 543"/>
                  <a:gd name="T60" fmla="*/ 1 w 901"/>
                  <a:gd name="T61" fmla="*/ 0 h 543"/>
                  <a:gd name="T62" fmla="*/ 1 w 901"/>
                  <a:gd name="T63" fmla="*/ 0 h 543"/>
                  <a:gd name="T64" fmla="*/ 1 w 901"/>
                  <a:gd name="T65" fmla="*/ 0 h 543"/>
                  <a:gd name="T66" fmla="*/ 1 w 901"/>
                  <a:gd name="T67" fmla="*/ 0 h 543"/>
                  <a:gd name="T68" fmla="*/ 1 w 901"/>
                  <a:gd name="T69" fmla="*/ 0 h 543"/>
                  <a:gd name="T70" fmla="*/ 1 w 901"/>
                  <a:gd name="T71" fmla="*/ 0 h 543"/>
                  <a:gd name="T72" fmla="*/ 1 w 901"/>
                  <a:gd name="T73" fmla="*/ 0 h 543"/>
                  <a:gd name="T74" fmla="*/ 1 w 901"/>
                  <a:gd name="T75" fmla="*/ 0 h 54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01"/>
                  <a:gd name="T115" fmla="*/ 0 h 543"/>
                  <a:gd name="T116" fmla="*/ 901 w 901"/>
                  <a:gd name="T117" fmla="*/ 543 h 54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01" h="543">
                    <a:moveTo>
                      <a:pt x="705" y="366"/>
                    </a:moveTo>
                    <a:lnTo>
                      <a:pt x="770" y="210"/>
                    </a:lnTo>
                    <a:lnTo>
                      <a:pt x="836" y="131"/>
                    </a:lnTo>
                    <a:lnTo>
                      <a:pt x="901" y="145"/>
                    </a:lnTo>
                    <a:lnTo>
                      <a:pt x="901" y="242"/>
                    </a:lnTo>
                    <a:lnTo>
                      <a:pt x="816" y="366"/>
                    </a:lnTo>
                    <a:lnTo>
                      <a:pt x="731" y="497"/>
                    </a:lnTo>
                    <a:lnTo>
                      <a:pt x="678" y="530"/>
                    </a:lnTo>
                    <a:lnTo>
                      <a:pt x="613" y="543"/>
                    </a:lnTo>
                    <a:lnTo>
                      <a:pt x="561" y="536"/>
                    </a:lnTo>
                    <a:lnTo>
                      <a:pt x="509" y="503"/>
                    </a:lnTo>
                    <a:lnTo>
                      <a:pt x="443" y="432"/>
                    </a:lnTo>
                    <a:lnTo>
                      <a:pt x="365" y="307"/>
                    </a:lnTo>
                    <a:lnTo>
                      <a:pt x="287" y="190"/>
                    </a:lnTo>
                    <a:lnTo>
                      <a:pt x="255" y="105"/>
                    </a:lnTo>
                    <a:lnTo>
                      <a:pt x="235" y="105"/>
                    </a:lnTo>
                    <a:lnTo>
                      <a:pt x="195" y="183"/>
                    </a:lnTo>
                    <a:lnTo>
                      <a:pt x="130" y="242"/>
                    </a:lnTo>
                    <a:lnTo>
                      <a:pt x="72" y="281"/>
                    </a:lnTo>
                    <a:lnTo>
                      <a:pt x="13" y="281"/>
                    </a:lnTo>
                    <a:lnTo>
                      <a:pt x="0" y="262"/>
                    </a:lnTo>
                    <a:lnTo>
                      <a:pt x="13" y="242"/>
                    </a:lnTo>
                    <a:lnTo>
                      <a:pt x="72" y="230"/>
                    </a:lnTo>
                    <a:lnTo>
                      <a:pt x="143" y="170"/>
                    </a:lnTo>
                    <a:lnTo>
                      <a:pt x="190" y="92"/>
                    </a:lnTo>
                    <a:lnTo>
                      <a:pt x="222" y="20"/>
                    </a:lnTo>
                    <a:lnTo>
                      <a:pt x="248" y="0"/>
                    </a:lnTo>
                    <a:lnTo>
                      <a:pt x="287" y="0"/>
                    </a:lnTo>
                    <a:lnTo>
                      <a:pt x="300" y="53"/>
                    </a:lnTo>
                    <a:lnTo>
                      <a:pt x="320" y="138"/>
                    </a:lnTo>
                    <a:lnTo>
                      <a:pt x="346" y="210"/>
                    </a:lnTo>
                    <a:lnTo>
                      <a:pt x="411" y="295"/>
                    </a:lnTo>
                    <a:lnTo>
                      <a:pt x="470" y="366"/>
                    </a:lnTo>
                    <a:lnTo>
                      <a:pt x="528" y="445"/>
                    </a:lnTo>
                    <a:lnTo>
                      <a:pt x="593" y="483"/>
                    </a:lnTo>
                    <a:lnTo>
                      <a:pt x="633" y="490"/>
                    </a:lnTo>
                    <a:lnTo>
                      <a:pt x="666" y="470"/>
                    </a:lnTo>
                    <a:lnTo>
                      <a:pt x="705" y="3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97" name="Freeform 260"/>
              <p:cNvSpPr>
                <a:spLocks/>
              </p:cNvSpPr>
              <p:nvPr/>
            </p:nvSpPr>
            <p:spPr bwMode="auto">
              <a:xfrm flipH="1">
                <a:off x="825" y="2688"/>
                <a:ext cx="245" cy="235"/>
              </a:xfrm>
              <a:custGeom>
                <a:avLst/>
                <a:gdLst>
                  <a:gd name="T0" fmla="*/ 1 w 490"/>
                  <a:gd name="T1" fmla="*/ 1 h 470"/>
                  <a:gd name="T2" fmla="*/ 1 w 490"/>
                  <a:gd name="T3" fmla="*/ 1 h 470"/>
                  <a:gd name="T4" fmla="*/ 1 w 490"/>
                  <a:gd name="T5" fmla="*/ 1 h 470"/>
                  <a:gd name="T6" fmla="*/ 1 w 490"/>
                  <a:gd name="T7" fmla="*/ 0 h 470"/>
                  <a:gd name="T8" fmla="*/ 1 w 490"/>
                  <a:gd name="T9" fmla="*/ 1 h 470"/>
                  <a:gd name="T10" fmla="*/ 1 w 490"/>
                  <a:gd name="T11" fmla="*/ 1 h 470"/>
                  <a:gd name="T12" fmla="*/ 1 w 490"/>
                  <a:gd name="T13" fmla="*/ 1 h 470"/>
                  <a:gd name="T14" fmla="*/ 1 w 490"/>
                  <a:gd name="T15" fmla="*/ 1 h 470"/>
                  <a:gd name="T16" fmla="*/ 1 w 490"/>
                  <a:gd name="T17" fmla="*/ 1 h 470"/>
                  <a:gd name="T18" fmla="*/ 1 w 490"/>
                  <a:gd name="T19" fmla="*/ 1 h 470"/>
                  <a:gd name="T20" fmla="*/ 1 w 490"/>
                  <a:gd name="T21" fmla="*/ 1 h 470"/>
                  <a:gd name="T22" fmla="*/ 1 w 490"/>
                  <a:gd name="T23" fmla="*/ 1 h 470"/>
                  <a:gd name="T24" fmla="*/ 1 w 490"/>
                  <a:gd name="T25" fmla="*/ 1 h 470"/>
                  <a:gd name="T26" fmla="*/ 1 w 490"/>
                  <a:gd name="T27" fmla="*/ 1 h 470"/>
                  <a:gd name="T28" fmla="*/ 1 w 490"/>
                  <a:gd name="T29" fmla="*/ 1 h 470"/>
                  <a:gd name="T30" fmla="*/ 1 w 490"/>
                  <a:gd name="T31" fmla="*/ 1 h 470"/>
                  <a:gd name="T32" fmla="*/ 0 w 490"/>
                  <a:gd name="T33" fmla="*/ 1 h 470"/>
                  <a:gd name="T34" fmla="*/ 1 w 490"/>
                  <a:gd name="T35" fmla="*/ 1 h 470"/>
                  <a:gd name="T36" fmla="*/ 1 w 490"/>
                  <a:gd name="T37" fmla="*/ 1 h 470"/>
                  <a:gd name="T38" fmla="*/ 1 w 490"/>
                  <a:gd name="T39" fmla="*/ 1 h 4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90"/>
                  <a:gd name="T61" fmla="*/ 0 h 470"/>
                  <a:gd name="T62" fmla="*/ 490 w 490"/>
                  <a:gd name="T63" fmla="*/ 470 h 47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90" h="470">
                    <a:moveTo>
                      <a:pt x="183" y="143"/>
                    </a:moveTo>
                    <a:lnTo>
                      <a:pt x="241" y="52"/>
                    </a:lnTo>
                    <a:lnTo>
                      <a:pt x="293" y="20"/>
                    </a:lnTo>
                    <a:lnTo>
                      <a:pt x="378" y="0"/>
                    </a:lnTo>
                    <a:lnTo>
                      <a:pt x="450" y="26"/>
                    </a:lnTo>
                    <a:lnTo>
                      <a:pt x="476" y="65"/>
                    </a:lnTo>
                    <a:lnTo>
                      <a:pt x="490" y="118"/>
                    </a:lnTo>
                    <a:lnTo>
                      <a:pt x="490" y="195"/>
                    </a:lnTo>
                    <a:lnTo>
                      <a:pt x="470" y="313"/>
                    </a:lnTo>
                    <a:lnTo>
                      <a:pt x="411" y="405"/>
                    </a:lnTo>
                    <a:lnTo>
                      <a:pt x="346" y="457"/>
                    </a:lnTo>
                    <a:lnTo>
                      <a:pt x="268" y="470"/>
                    </a:lnTo>
                    <a:lnTo>
                      <a:pt x="215" y="457"/>
                    </a:lnTo>
                    <a:lnTo>
                      <a:pt x="183" y="398"/>
                    </a:lnTo>
                    <a:lnTo>
                      <a:pt x="169" y="307"/>
                    </a:lnTo>
                    <a:lnTo>
                      <a:pt x="169" y="202"/>
                    </a:lnTo>
                    <a:lnTo>
                      <a:pt x="0" y="209"/>
                    </a:lnTo>
                    <a:lnTo>
                      <a:pt x="13" y="176"/>
                    </a:lnTo>
                    <a:lnTo>
                      <a:pt x="176" y="170"/>
                    </a:lnTo>
                    <a:lnTo>
                      <a:pt x="18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191" name="Line 261"/>
            <p:cNvSpPr>
              <a:spLocks noChangeShapeType="1"/>
            </p:cNvSpPr>
            <p:nvPr/>
          </p:nvSpPr>
          <p:spPr bwMode="auto">
            <a:xfrm>
              <a:off x="1536" y="3696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7" name="Group 262"/>
          <p:cNvGrpSpPr>
            <a:grpSpLocks/>
          </p:cNvGrpSpPr>
          <p:nvPr/>
        </p:nvGrpSpPr>
        <p:grpSpPr bwMode="auto">
          <a:xfrm>
            <a:off x="1295400" y="1828800"/>
            <a:ext cx="7391400" cy="1200150"/>
            <a:chOff x="816" y="1152"/>
            <a:chExt cx="4656" cy="756"/>
          </a:xfrm>
        </p:grpSpPr>
        <p:grpSp>
          <p:nvGrpSpPr>
            <p:cNvPr id="7173" name="Group 263"/>
            <p:cNvGrpSpPr>
              <a:grpSpLocks/>
            </p:cNvGrpSpPr>
            <p:nvPr/>
          </p:nvGrpSpPr>
          <p:grpSpPr bwMode="auto">
            <a:xfrm>
              <a:off x="816" y="1152"/>
              <a:ext cx="720" cy="528"/>
              <a:chOff x="528" y="2832"/>
              <a:chExt cx="720" cy="528"/>
            </a:xfrm>
          </p:grpSpPr>
          <p:grpSp>
            <p:nvGrpSpPr>
              <p:cNvPr id="7175" name="Group 264"/>
              <p:cNvGrpSpPr>
                <a:grpSpLocks/>
              </p:cNvGrpSpPr>
              <p:nvPr/>
            </p:nvGrpSpPr>
            <p:grpSpPr bwMode="auto">
              <a:xfrm>
                <a:off x="624" y="2832"/>
                <a:ext cx="624" cy="528"/>
                <a:chOff x="384" y="2688"/>
                <a:chExt cx="891" cy="754"/>
              </a:xfrm>
            </p:grpSpPr>
            <p:sp>
              <p:nvSpPr>
                <p:cNvPr id="7179" name="Freeform 265"/>
                <p:cNvSpPr>
                  <a:spLocks/>
                </p:cNvSpPr>
                <p:nvPr/>
              </p:nvSpPr>
              <p:spPr bwMode="auto">
                <a:xfrm>
                  <a:off x="750" y="2929"/>
                  <a:ext cx="215" cy="337"/>
                </a:xfrm>
                <a:custGeom>
                  <a:avLst/>
                  <a:gdLst>
                    <a:gd name="T0" fmla="*/ 1 w 430"/>
                    <a:gd name="T1" fmla="*/ 1 h 672"/>
                    <a:gd name="T2" fmla="*/ 1 w 430"/>
                    <a:gd name="T3" fmla="*/ 1 h 672"/>
                    <a:gd name="T4" fmla="*/ 1 w 430"/>
                    <a:gd name="T5" fmla="*/ 0 h 672"/>
                    <a:gd name="T6" fmla="*/ 1 w 430"/>
                    <a:gd name="T7" fmla="*/ 0 h 672"/>
                    <a:gd name="T8" fmla="*/ 1 w 430"/>
                    <a:gd name="T9" fmla="*/ 1 h 672"/>
                    <a:gd name="T10" fmla="*/ 1 w 430"/>
                    <a:gd name="T11" fmla="*/ 1 h 672"/>
                    <a:gd name="T12" fmla="*/ 1 w 430"/>
                    <a:gd name="T13" fmla="*/ 1 h 672"/>
                    <a:gd name="T14" fmla="*/ 1 w 430"/>
                    <a:gd name="T15" fmla="*/ 1 h 672"/>
                    <a:gd name="T16" fmla="*/ 1 w 430"/>
                    <a:gd name="T17" fmla="*/ 1 h 672"/>
                    <a:gd name="T18" fmla="*/ 1 w 430"/>
                    <a:gd name="T19" fmla="*/ 1 h 672"/>
                    <a:gd name="T20" fmla="*/ 1 w 430"/>
                    <a:gd name="T21" fmla="*/ 1 h 672"/>
                    <a:gd name="T22" fmla="*/ 1 w 430"/>
                    <a:gd name="T23" fmla="*/ 1 h 672"/>
                    <a:gd name="T24" fmla="*/ 1 w 430"/>
                    <a:gd name="T25" fmla="*/ 1 h 672"/>
                    <a:gd name="T26" fmla="*/ 1 w 430"/>
                    <a:gd name="T27" fmla="*/ 1 h 672"/>
                    <a:gd name="T28" fmla="*/ 1 w 430"/>
                    <a:gd name="T29" fmla="*/ 1 h 672"/>
                    <a:gd name="T30" fmla="*/ 0 w 430"/>
                    <a:gd name="T31" fmla="*/ 1 h 672"/>
                    <a:gd name="T32" fmla="*/ 1 w 430"/>
                    <a:gd name="T33" fmla="*/ 1 h 672"/>
                    <a:gd name="T34" fmla="*/ 1 w 430"/>
                    <a:gd name="T35" fmla="*/ 1 h 672"/>
                    <a:gd name="T36" fmla="*/ 1 w 430"/>
                    <a:gd name="T37" fmla="*/ 1 h 672"/>
                    <a:gd name="T38" fmla="*/ 1 w 430"/>
                    <a:gd name="T39" fmla="*/ 1 h 67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30"/>
                    <a:gd name="T61" fmla="*/ 0 h 672"/>
                    <a:gd name="T62" fmla="*/ 430 w 430"/>
                    <a:gd name="T63" fmla="*/ 672 h 67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30" h="672">
                      <a:moveTo>
                        <a:pt x="143" y="150"/>
                      </a:moveTo>
                      <a:lnTo>
                        <a:pt x="222" y="52"/>
                      </a:lnTo>
                      <a:lnTo>
                        <a:pt x="300" y="0"/>
                      </a:lnTo>
                      <a:lnTo>
                        <a:pt x="358" y="0"/>
                      </a:lnTo>
                      <a:lnTo>
                        <a:pt x="418" y="39"/>
                      </a:lnTo>
                      <a:lnTo>
                        <a:pt x="430" y="85"/>
                      </a:lnTo>
                      <a:lnTo>
                        <a:pt x="411" y="157"/>
                      </a:lnTo>
                      <a:lnTo>
                        <a:pt x="365" y="222"/>
                      </a:lnTo>
                      <a:lnTo>
                        <a:pt x="313" y="313"/>
                      </a:lnTo>
                      <a:lnTo>
                        <a:pt x="287" y="430"/>
                      </a:lnTo>
                      <a:lnTo>
                        <a:pt x="268" y="522"/>
                      </a:lnTo>
                      <a:lnTo>
                        <a:pt x="255" y="588"/>
                      </a:lnTo>
                      <a:lnTo>
                        <a:pt x="202" y="647"/>
                      </a:lnTo>
                      <a:lnTo>
                        <a:pt x="117" y="672"/>
                      </a:lnTo>
                      <a:lnTo>
                        <a:pt x="25" y="640"/>
                      </a:lnTo>
                      <a:lnTo>
                        <a:pt x="0" y="568"/>
                      </a:lnTo>
                      <a:lnTo>
                        <a:pt x="7" y="444"/>
                      </a:lnTo>
                      <a:lnTo>
                        <a:pt x="32" y="327"/>
                      </a:lnTo>
                      <a:lnTo>
                        <a:pt x="85" y="235"/>
                      </a:lnTo>
                      <a:lnTo>
                        <a:pt x="143" y="1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0" name="Freeform 266"/>
                <p:cNvSpPr>
                  <a:spLocks/>
                </p:cNvSpPr>
                <p:nvPr/>
              </p:nvSpPr>
              <p:spPr bwMode="auto">
                <a:xfrm>
                  <a:off x="606" y="2900"/>
                  <a:ext cx="288" cy="265"/>
                </a:xfrm>
                <a:custGeom>
                  <a:avLst/>
                  <a:gdLst>
                    <a:gd name="T0" fmla="*/ 1 w 575"/>
                    <a:gd name="T1" fmla="*/ 1 h 528"/>
                    <a:gd name="T2" fmla="*/ 1 w 575"/>
                    <a:gd name="T3" fmla="*/ 1 h 528"/>
                    <a:gd name="T4" fmla="*/ 1 w 575"/>
                    <a:gd name="T5" fmla="*/ 1 h 528"/>
                    <a:gd name="T6" fmla="*/ 1 w 575"/>
                    <a:gd name="T7" fmla="*/ 1 h 528"/>
                    <a:gd name="T8" fmla="*/ 1 w 575"/>
                    <a:gd name="T9" fmla="*/ 1 h 528"/>
                    <a:gd name="T10" fmla="*/ 1 w 575"/>
                    <a:gd name="T11" fmla="*/ 1 h 528"/>
                    <a:gd name="T12" fmla="*/ 1 w 575"/>
                    <a:gd name="T13" fmla="*/ 1 h 528"/>
                    <a:gd name="T14" fmla="*/ 1 w 575"/>
                    <a:gd name="T15" fmla="*/ 1 h 528"/>
                    <a:gd name="T16" fmla="*/ 1 w 575"/>
                    <a:gd name="T17" fmla="*/ 1 h 528"/>
                    <a:gd name="T18" fmla="*/ 1 w 575"/>
                    <a:gd name="T19" fmla="*/ 1 h 528"/>
                    <a:gd name="T20" fmla="*/ 1 w 575"/>
                    <a:gd name="T21" fmla="*/ 1 h 528"/>
                    <a:gd name="T22" fmla="*/ 1 w 575"/>
                    <a:gd name="T23" fmla="*/ 1 h 528"/>
                    <a:gd name="T24" fmla="*/ 1 w 575"/>
                    <a:gd name="T25" fmla="*/ 1 h 528"/>
                    <a:gd name="T26" fmla="*/ 1 w 575"/>
                    <a:gd name="T27" fmla="*/ 1 h 528"/>
                    <a:gd name="T28" fmla="*/ 1 w 575"/>
                    <a:gd name="T29" fmla="*/ 1 h 528"/>
                    <a:gd name="T30" fmla="*/ 0 w 575"/>
                    <a:gd name="T31" fmla="*/ 1 h 528"/>
                    <a:gd name="T32" fmla="*/ 1 w 575"/>
                    <a:gd name="T33" fmla="*/ 1 h 528"/>
                    <a:gd name="T34" fmla="*/ 1 w 575"/>
                    <a:gd name="T35" fmla="*/ 1 h 528"/>
                    <a:gd name="T36" fmla="*/ 1 w 575"/>
                    <a:gd name="T37" fmla="*/ 1 h 528"/>
                    <a:gd name="T38" fmla="*/ 1 w 575"/>
                    <a:gd name="T39" fmla="*/ 1 h 528"/>
                    <a:gd name="T40" fmla="*/ 1 w 575"/>
                    <a:gd name="T41" fmla="*/ 1 h 528"/>
                    <a:gd name="T42" fmla="*/ 1 w 575"/>
                    <a:gd name="T43" fmla="*/ 0 h 528"/>
                    <a:gd name="T44" fmla="*/ 1 w 575"/>
                    <a:gd name="T45" fmla="*/ 1 h 528"/>
                    <a:gd name="T46" fmla="*/ 1 w 575"/>
                    <a:gd name="T47" fmla="*/ 1 h 528"/>
                    <a:gd name="T48" fmla="*/ 1 w 575"/>
                    <a:gd name="T49" fmla="*/ 1 h 52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75"/>
                    <a:gd name="T76" fmla="*/ 0 h 528"/>
                    <a:gd name="T77" fmla="*/ 575 w 575"/>
                    <a:gd name="T78" fmla="*/ 528 h 52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75" h="528">
                      <a:moveTo>
                        <a:pt x="398" y="39"/>
                      </a:moveTo>
                      <a:lnTo>
                        <a:pt x="556" y="52"/>
                      </a:lnTo>
                      <a:lnTo>
                        <a:pt x="575" y="85"/>
                      </a:lnTo>
                      <a:lnTo>
                        <a:pt x="543" y="123"/>
                      </a:lnTo>
                      <a:lnTo>
                        <a:pt x="458" y="130"/>
                      </a:lnTo>
                      <a:lnTo>
                        <a:pt x="313" y="97"/>
                      </a:lnTo>
                      <a:lnTo>
                        <a:pt x="203" y="58"/>
                      </a:lnTo>
                      <a:lnTo>
                        <a:pt x="131" y="58"/>
                      </a:lnTo>
                      <a:lnTo>
                        <a:pt x="85" y="143"/>
                      </a:lnTo>
                      <a:lnTo>
                        <a:pt x="78" y="241"/>
                      </a:lnTo>
                      <a:lnTo>
                        <a:pt x="92" y="365"/>
                      </a:lnTo>
                      <a:lnTo>
                        <a:pt x="131" y="417"/>
                      </a:lnTo>
                      <a:lnTo>
                        <a:pt x="163" y="437"/>
                      </a:lnTo>
                      <a:lnTo>
                        <a:pt x="150" y="483"/>
                      </a:lnTo>
                      <a:lnTo>
                        <a:pt x="53" y="528"/>
                      </a:lnTo>
                      <a:lnTo>
                        <a:pt x="0" y="502"/>
                      </a:lnTo>
                      <a:lnTo>
                        <a:pt x="7" y="385"/>
                      </a:lnTo>
                      <a:lnTo>
                        <a:pt x="20" y="345"/>
                      </a:lnTo>
                      <a:lnTo>
                        <a:pt x="26" y="195"/>
                      </a:lnTo>
                      <a:lnTo>
                        <a:pt x="46" y="78"/>
                      </a:lnTo>
                      <a:lnTo>
                        <a:pt x="105" y="13"/>
                      </a:lnTo>
                      <a:lnTo>
                        <a:pt x="170" y="0"/>
                      </a:lnTo>
                      <a:lnTo>
                        <a:pt x="262" y="20"/>
                      </a:lnTo>
                      <a:lnTo>
                        <a:pt x="340" y="39"/>
                      </a:lnTo>
                      <a:lnTo>
                        <a:pt x="398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1" name="Freeform 267"/>
                <p:cNvSpPr>
                  <a:spLocks/>
                </p:cNvSpPr>
                <p:nvPr/>
              </p:nvSpPr>
              <p:spPr bwMode="auto">
                <a:xfrm>
                  <a:off x="923" y="2968"/>
                  <a:ext cx="287" cy="206"/>
                </a:xfrm>
                <a:custGeom>
                  <a:avLst/>
                  <a:gdLst>
                    <a:gd name="T0" fmla="*/ 1 w 574"/>
                    <a:gd name="T1" fmla="*/ 1 h 412"/>
                    <a:gd name="T2" fmla="*/ 1 w 574"/>
                    <a:gd name="T3" fmla="*/ 0 h 412"/>
                    <a:gd name="T4" fmla="*/ 1 w 574"/>
                    <a:gd name="T5" fmla="*/ 1 h 412"/>
                    <a:gd name="T6" fmla="*/ 1 w 574"/>
                    <a:gd name="T7" fmla="*/ 1 h 412"/>
                    <a:gd name="T8" fmla="*/ 1 w 574"/>
                    <a:gd name="T9" fmla="*/ 1 h 412"/>
                    <a:gd name="T10" fmla="*/ 1 w 574"/>
                    <a:gd name="T11" fmla="*/ 1 h 412"/>
                    <a:gd name="T12" fmla="*/ 1 w 574"/>
                    <a:gd name="T13" fmla="*/ 1 h 412"/>
                    <a:gd name="T14" fmla="*/ 1 w 574"/>
                    <a:gd name="T15" fmla="*/ 1 h 412"/>
                    <a:gd name="T16" fmla="*/ 1 w 574"/>
                    <a:gd name="T17" fmla="*/ 1 h 412"/>
                    <a:gd name="T18" fmla="*/ 1 w 574"/>
                    <a:gd name="T19" fmla="*/ 1 h 412"/>
                    <a:gd name="T20" fmla="*/ 1 w 574"/>
                    <a:gd name="T21" fmla="*/ 1 h 412"/>
                    <a:gd name="T22" fmla="*/ 1 w 574"/>
                    <a:gd name="T23" fmla="*/ 1 h 412"/>
                    <a:gd name="T24" fmla="*/ 1 w 574"/>
                    <a:gd name="T25" fmla="*/ 1 h 412"/>
                    <a:gd name="T26" fmla="*/ 1 w 574"/>
                    <a:gd name="T27" fmla="*/ 1 h 412"/>
                    <a:gd name="T28" fmla="*/ 1 w 574"/>
                    <a:gd name="T29" fmla="*/ 1 h 412"/>
                    <a:gd name="T30" fmla="*/ 1 w 574"/>
                    <a:gd name="T31" fmla="*/ 1 h 412"/>
                    <a:gd name="T32" fmla="*/ 1 w 574"/>
                    <a:gd name="T33" fmla="*/ 1 h 412"/>
                    <a:gd name="T34" fmla="*/ 1 w 574"/>
                    <a:gd name="T35" fmla="*/ 1 h 412"/>
                    <a:gd name="T36" fmla="*/ 1 w 574"/>
                    <a:gd name="T37" fmla="*/ 1 h 412"/>
                    <a:gd name="T38" fmla="*/ 1 w 574"/>
                    <a:gd name="T39" fmla="*/ 1 h 412"/>
                    <a:gd name="T40" fmla="*/ 1 w 574"/>
                    <a:gd name="T41" fmla="*/ 1 h 412"/>
                    <a:gd name="T42" fmla="*/ 1 w 574"/>
                    <a:gd name="T43" fmla="*/ 1 h 412"/>
                    <a:gd name="T44" fmla="*/ 1 w 574"/>
                    <a:gd name="T45" fmla="*/ 1 h 412"/>
                    <a:gd name="T46" fmla="*/ 1 w 574"/>
                    <a:gd name="T47" fmla="*/ 1 h 412"/>
                    <a:gd name="T48" fmla="*/ 1 w 574"/>
                    <a:gd name="T49" fmla="*/ 1 h 412"/>
                    <a:gd name="T50" fmla="*/ 1 w 574"/>
                    <a:gd name="T51" fmla="*/ 1 h 412"/>
                    <a:gd name="T52" fmla="*/ 1 w 574"/>
                    <a:gd name="T53" fmla="*/ 1 h 412"/>
                    <a:gd name="T54" fmla="*/ 1 w 574"/>
                    <a:gd name="T55" fmla="*/ 1 h 412"/>
                    <a:gd name="T56" fmla="*/ 0 w 574"/>
                    <a:gd name="T57" fmla="*/ 1 h 412"/>
                    <a:gd name="T58" fmla="*/ 0 w 574"/>
                    <a:gd name="T59" fmla="*/ 1 h 412"/>
                    <a:gd name="T60" fmla="*/ 1 w 574"/>
                    <a:gd name="T61" fmla="*/ 1 h 41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574"/>
                    <a:gd name="T94" fmla="*/ 0 h 412"/>
                    <a:gd name="T95" fmla="*/ 574 w 574"/>
                    <a:gd name="T96" fmla="*/ 412 h 41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574" h="412">
                      <a:moveTo>
                        <a:pt x="19" y="13"/>
                      </a:moveTo>
                      <a:lnTo>
                        <a:pt x="77" y="0"/>
                      </a:lnTo>
                      <a:lnTo>
                        <a:pt x="97" y="32"/>
                      </a:lnTo>
                      <a:lnTo>
                        <a:pt x="91" y="112"/>
                      </a:lnTo>
                      <a:lnTo>
                        <a:pt x="77" y="183"/>
                      </a:lnTo>
                      <a:lnTo>
                        <a:pt x="91" y="242"/>
                      </a:lnTo>
                      <a:lnTo>
                        <a:pt x="130" y="307"/>
                      </a:lnTo>
                      <a:lnTo>
                        <a:pt x="176" y="352"/>
                      </a:lnTo>
                      <a:lnTo>
                        <a:pt x="209" y="347"/>
                      </a:lnTo>
                      <a:lnTo>
                        <a:pt x="339" y="235"/>
                      </a:lnTo>
                      <a:lnTo>
                        <a:pt x="431" y="144"/>
                      </a:lnTo>
                      <a:lnTo>
                        <a:pt x="496" y="85"/>
                      </a:lnTo>
                      <a:lnTo>
                        <a:pt x="555" y="85"/>
                      </a:lnTo>
                      <a:lnTo>
                        <a:pt x="574" y="137"/>
                      </a:lnTo>
                      <a:lnTo>
                        <a:pt x="529" y="262"/>
                      </a:lnTo>
                      <a:lnTo>
                        <a:pt x="502" y="287"/>
                      </a:lnTo>
                      <a:lnTo>
                        <a:pt x="464" y="294"/>
                      </a:lnTo>
                      <a:lnTo>
                        <a:pt x="431" y="274"/>
                      </a:lnTo>
                      <a:lnTo>
                        <a:pt x="431" y="215"/>
                      </a:lnTo>
                      <a:lnTo>
                        <a:pt x="365" y="262"/>
                      </a:lnTo>
                      <a:lnTo>
                        <a:pt x="261" y="352"/>
                      </a:lnTo>
                      <a:lnTo>
                        <a:pt x="209" y="392"/>
                      </a:lnTo>
                      <a:lnTo>
                        <a:pt x="169" y="412"/>
                      </a:lnTo>
                      <a:lnTo>
                        <a:pt x="144" y="405"/>
                      </a:lnTo>
                      <a:lnTo>
                        <a:pt x="117" y="386"/>
                      </a:lnTo>
                      <a:lnTo>
                        <a:pt x="59" y="287"/>
                      </a:lnTo>
                      <a:lnTo>
                        <a:pt x="32" y="222"/>
                      </a:lnTo>
                      <a:lnTo>
                        <a:pt x="12" y="157"/>
                      </a:lnTo>
                      <a:lnTo>
                        <a:pt x="0" y="85"/>
                      </a:lnTo>
                      <a:lnTo>
                        <a:pt x="0" y="45"/>
                      </a:lnTo>
                      <a:lnTo>
                        <a:pt x="19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2" name="Freeform 268"/>
                <p:cNvSpPr>
                  <a:spLocks/>
                </p:cNvSpPr>
                <p:nvPr/>
              </p:nvSpPr>
              <p:spPr bwMode="auto">
                <a:xfrm>
                  <a:off x="780" y="3184"/>
                  <a:ext cx="495" cy="258"/>
                </a:xfrm>
                <a:custGeom>
                  <a:avLst/>
                  <a:gdLst>
                    <a:gd name="T0" fmla="*/ 0 w 992"/>
                    <a:gd name="T1" fmla="*/ 0 h 517"/>
                    <a:gd name="T2" fmla="*/ 0 w 992"/>
                    <a:gd name="T3" fmla="*/ 0 h 517"/>
                    <a:gd name="T4" fmla="*/ 0 w 992"/>
                    <a:gd name="T5" fmla="*/ 0 h 517"/>
                    <a:gd name="T6" fmla="*/ 0 w 992"/>
                    <a:gd name="T7" fmla="*/ 0 h 517"/>
                    <a:gd name="T8" fmla="*/ 0 w 992"/>
                    <a:gd name="T9" fmla="*/ 0 h 517"/>
                    <a:gd name="T10" fmla="*/ 0 w 992"/>
                    <a:gd name="T11" fmla="*/ 0 h 517"/>
                    <a:gd name="T12" fmla="*/ 0 w 992"/>
                    <a:gd name="T13" fmla="*/ 0 h 517"/>
                    <a:gd name="T14" fmla="*/ 0 w 992"/>
                    <a:gd name="T15" fmla="*/ 0 h 517"/>
                    <a:gd name="T16" fmla="*/ 0 w 992"/>
                    <a:gd name="T17" fmla="*/ 0 h 517"/>
                    <a:gd name="T18" fmla="*/ 0 w 992"/>
                    <a:gd name="T19" fmla="*/ 0 h 517"/>
                    <a:gd name="T20" fmla="*/ 0 w 992"/>
                    <a:gd name="T21" fmla="*/ 0 h 517"/>
                    <a:gd name="T22" fmla="*/ 0 w 992"/>
                    <a:gd name="T23" fmla="*/ 0 h 517"/>
                    <a:gd name="T24" fmla="*/ 0 w 992"/>
                    <a:gd name="T25" fmla="*/ 0 h 517"/>
                    <a:gd name="T26" fmla="*/ 0 w 992"/>
                    <a:gd name="T27" fmla="*/ 0 h 517"/>
                    <a:gd name="T28" fmla="*/ 0 w 992"/>
                    <a:gd name="T29" fmla="*/ 0 h 517"/>
                    <a:gd name="T30" fmla="*/ 0 w 992"/>
                    <a:gd name="T31" fmla="*/ 0 h 517"/>
                    <a:gd name="T32" fmla="*/ 0 w 992"/>
                    <a:gd name="T33" fmla="*/ 0 h 517"/>
                    <a:gd name="T34" fmla="*/ 0 w 992"/>
                    <a:gd name="T35" fmla="*/ 0 h 517"/>
                    <a:gd name="T36" fmla="*/ 0 w 992"/>
                    <a:gd name="T37" fmla="*/ 0 h 517"/>
                    <a:gd name="T38" fmla="*/ 0 w 992"/>
                    <a:gd name="T39" fmla="*/ 0 h 517"/>
                    <a:gd name="T40" fmla="*/ 0 w 992"/>
                    <a:gd name="T41" fmla="*/ 0 h 517"/>
                    <a:gd name="T42" fmla="*/ 0 w 992"/>
                    <a:gd name="T43" fmla="*/ 0 h 517"/>
                    <a:gd name="T44" fmla="*/ 0 w 992"/>
                    <a:gd name="T45" fmla="*/ 0 h 517"/>
                    <a:gd name="T46" fmla="*/ 0 w 992"/>
                    <a:gd name="T47" fmla="*/ 0 h 517"/>
                    <a:gd name="T48" fmla="*/ 0 w 992"/>
                    <a:gd name="T49" fmla="*/ 0 h 517"/>
                    <a:gd name="T50" fmla="*/ 0 w 992"/>
                    <a:gd name="T51" fmla="*/ 0 h 517"/>
                    <a:gd name="T52" fmla="*/ 0 w 992"/>
                    <a:gd name="T53" fmla="*/ 0 h 517"/>
                    <a:gd name="T54" fmla="*/ 0 w 992"/>
                    <a:gd name="T55" fmla="*/ 0 h 517"/>
                    <a:gd name="T56" fmla="*/ 0 w 992"/>
                    <a:gd name="T57" fmla="*/ 0 h 517"/>
                    <a:gd name="T58" fmla="*/ 0 w 992"/>
                    <a:gd name="T59" fmla="*/ 0 h 517"/>
                    <a:gd name="T60" fmla="*/ 0 w 992"/>
                    <a:gd name="T61" fmla="*/ 0 h 517"/>
                    <a:gd name="T62" fmla="*/ 0 w 992"/>
                    <a:gd name="T63" fmla="*/ 0 h 517"/>
                    <a:gd name="T64" fmla="*/ 0 w 992"/>
                    <a:gd name="T65" fmla="*/ 0 h 517"/>
                    <a:gd name="T66" fmla="*/ 0 w 992"/>
                    <a:gd name="T67" fmla="*/ 0 h 5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992"/>
                    <a:gd name="T103" fmla="*/ 0 h 517"/>
                    <a:gd name="T104" fmla="*/ 992 w 992"/>
                    <a:gd name="T105" fmla="*/ 517 h 51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992" h="517">
                      <a:moveTo>
                        <a:pt x="0" y="20"/>
                      </a:moveTo>
                      <a:lnTo>
                        <a:pt x="0" y="105"/>
                      </a:lnTo>
                      <a:lnTo>
                        <a:pt x="65" y="158"/>
                      </a:lnTo>
                      <a:lnTo>
                        <a:pt x="196" y="170"/>
                      </a:lnTo>
                      <a:lnTo>
                        <a:pt x="339" y="164"/>
                      </a:lnTo>
                      <a:lnTo>
                        <a:pt x="431" y="132"/>
                      </a:lnTo>
                      <a:lnTo>
                        <a:pt x="516" y="85"/>
                      </a:lnTo>
                      <a:lnTo>
                        <a:pt x="561" y="73"/>
                      </a:lnTo>
                      <a:lnTo>
                        <a:pt x="581" y="92"/>
                      </a:lnTo>
                      <a:lnTo>
                        <a:pt x="581" y="170"/>
                      </a:lnTo>
                      <a:lnTo>
                        <a:pt x="601" y="347"/>
                      </a:lnTo>
                      <a:lnTo>
                        <a:pt x="639" y="465"/>
                      </a:lnTo>
                      <a:lnTo>
                        <a:pt x="711" y="517"/>
                      </a:lnTo>
                      <a:lnTo>
                        <a:pt x="751" y="483"/>
                      </a:lnTo>
                      <a:lnTo>
                        <a:pt x="829" y="405"/>
                      </a:lnTo>
                      <a:lnTo>
                        <a:pt x="946" y="327"/>
                      </a:lnTo>
                      <a:lnTo>
                        <a:pt x="992" y="288"/>
                      </a:lnTo>
                      <a:lnTo>
                        <a:pt x="979" y="255"/>
                      </a:lnTo>
                      <a:lnTo>
                        <a:pt x="927" y="275"/>
                      </a:lnTo>
                      <a:lnTo>
                        <a:pt x="861" y="333"/>
                      </a:lnTo>
                      <a:lnTo>
                        <a:pt x="737" y="425"/>
                      </a:lnTo>
                      <a:lnTo>
                        <a:pt x="724" y="451"/>
                      </a:lnTo>
                      <a:lnTo>
                        <a:pt x="686" y="438"/>
                      </a:lnTo>
                      <a:lnTo>
                        <a:pt x="646" y="308"/>
                      </a:lnTo>
                      <a:lnTo>
                        <a:pt x="646" y="164"/>
                      </a:lnTo>
                      <a:lnTo>
                        <a:pt x="639" y="53"/>
                      </a:lnTo>
                      <a:lnTo>
                        <a:pt x="601" y="14"/>
                      </a:lnTo>
                      <a:lnTo>
                        <a:pt x="554" y="0"/>
                      </a:lnTo>
                      <a:lnTo>
                        <a:pt x="503" y="27"/>
                      </a:lnTo>
                      <a:lnTo>
                        <a:pt x="346" y="53"/>
                      </a:lnTo>
                      <a:lnTo>
                        <a:pt x="216" y="60"/>
                      </a:lnTo>
                      <a:lnTo>
                        <a:pt x="105" y="34"/>
                      </a:lnTo>
                      <a:lnTo>
                        <a:pt x="53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3" name="Freeform 269"/>
                <p:cNvSpPr>
                  <a:spLocks/>
                </p:cNvSpPr>
                <p:nvPr/>
              </p:nvSpPr>
              <p:spPr bwMode="auto">
                <a:xfrm>
                  <a:off x="384" y="3116"/>
                  <a:ext cx="451" cy="271"/>
                </a:xfrm>
                <a:custGeom>
                  <a:avLst/>
                  <a:gdLst>
                    <a:gd name="T0" fmla="*/ 1 w 901"/>
                    <a:gd name="T1" fmla="*/ 0 h 543"/>
                    <a:gd name="T2" fmla="*/ 1 w 901"/>
                    <a:gd name="T3" fmla="*/ 0 h 543"/>
                    <a:gd name="T4" fmla="*/ 1 w 901"/>
                    <a:gd name="T5" fmla="*/ 0 h 543"/>
                    <a:gd name="T6" fmla="*/ 1 w 901"/>
                    <a:gd name="T7" fmla="*/ 0 h 543"/>
                    <a:gd name="T8" fmla="*/ 1 w 901"/>
                    <a:gd name="T9" fmla="*/ 0 h 543"/>
                    <a:gd name="T10" fmla="*/ 1 w 901"/>
                    <a:gd name="T11" fmla="*/ 0 h 543"/>
                    <a:gd name="T12" fmla="*/ 1 w 901"/>
                    <a:gd name="T13" fmla="*/ 0 h 543"/>
                    <a:gd name="T14" fmla="*/ 1 w 901"/>
                    <a:gd name="T15" fmla="*/ 0 h 543"/>
                    <a:gd name="T16" fmla="*/ 1 w 901"/>
                    <a:gd name="T17" fmla="*/ 0 h 543"/>
                    <a:gd name="T18" fmla="*/ 1 w 901"/>
                    <a:gd name="T19" fmla="*/ 0 h 543"/>
                    <a:gd name="T20" fmla="*/ 1 w 901"/>
                    <a:gd name="T21" fmla="*/ 0 h 543"/>
                    <a:gd name="T22" fmla="*/ 1 w 901"/>
                    <a:gd name="T23" fmla="*/ 0 h 543"/>
                    <a:gd name="T24" fmla="*/ 1 w 901"/>
                    <a:gd name="T25" fmla="*/ 0 h 543"/>
                    <a:gd name="T26" fmla="*/ 1 w 901"/>
                    <a:gd name="T27" fmla="*/ 0 h 543"/>
                    <a:gd name="T28" fmla="*/ 1 w 901"/>
                    <a:gd name="T29" fmla="*/ 0 h 543"/>
                    <a:gd name="T30" fmla="*/ 1 w 901"/>
                    <a:gd name="T31" fmla="*/ 0 h 543"/>
                    <a:gd name="T32" fmla="*/ 1 w 901"/>
                    <a:gd name="T33" fmla="*/ 0 h 543"/>
                    <a:gd name="T34" fmla="*/ 1 w 901"/>
                    <a:gd name="T35" fmla="*/ 0 h 543"/>
                    <a:gd name="T36" fmla="*/ 1 w 901"/>
                    <a:gd name="T37" fmla="*/ 0 h 543"/>
                    <a:gd name="T38" fmla="*/ 1 w 901"/>
                    <a:gd name="T39" fmla="*/ 0 h 543"/>
                    <a:gd name="T40" fmla="*/ 0 w 901"/>
                    <a:gd name="T41" fmla="*/ 0 h 543"/>
                    <a:gd name="T42" fmla="*/ 1 w 901"/>
                    <a:gd name="T43" fmla="*/ 0 h 543"/>
                    <a:gd name="T44" fmla="*/ 1 w 901"/>
                    <a:gd name="T45" fmla="*/ 0 h 543"/>
                    <a:gd name="T46" fmla="*/ 1 w 901"/>
                    <a:gd name="T47" fmla="*/ 0 h 543"/>
                    <a:gd name="T48" fmla="*/ 1 w 901"/>
                    <a:gd name="T49" fmla="*/ 0 h 543"/>
                    <a:gd name="T50" fmla="*/ 1 w 901"/>
                    <a:gd name="T51" fmla="*/ 0 h 543"/>
                    <a:gd name="T52" fmla="*/ 1 w 901"/>
                    <a:gd name="T53" fmla="*/ 0 h 543"/>
                    <a:gd name="T54" fmla="*/ 1 w 901"/>
                    <a:gd name="T55" fmla="*/ 0 h 543"/>
                    <a:gd name="T56" fmla="*/ 1 w 901"/>
                    <a:gd name="T57" fmla="*/ 0 h 543"/>
                    <a:gd name="T58" fmla="*/ 1 w 901"/>
                    <a:gd name="T59" fmla="*/ 0 h 543"/>
                    <a:gd name="T60" fmla="*/ 1 w 901"/>
                    <a:gd name="T61" fmla="*/ 0 h 543"/>
                    <a:gd name="T62" fmla="*/ 1 w 901"/>
                    <a:gd name="T63" fmla="*/ 0 h 543"/>
                    <a:gd name="T64" fmla="*/ 1 w 901"/>
                    <a:gd name="T65" fmla="*/ 0 h 543"/>
                    <a:gd name="T66" fmla="*/ 1 w 901"/>
                    <a:gd name="T67" fmla="*/ 0 h 543"/>
                    <a:gd name="T68" fmla="*/ 1 w 901"/>
                    <a:gd name="T69" fmla="*/ 0 h 543"/>
                    <a:gd name="T70" fmla="*/ 1 w 901"/>
                    <a:gd name="T71" fmla="*/ 0 h 543"/>
                    <a:gd name="T72" fmla="*/ 1 w 901"/>
                    <a:gd name="T73" fmla="*/ 0 h 543"/>
                    <a:gd name="T74" fmla="*/ 1 w 901"/>
                    <a:gd name="T75" fmla="*/ 0 h 54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901"/>
                    <a:gd name="T115" fmla="*/ 0 h 543"/>
                    <a:gd name="T116" fmla="*/ 901 w 901"/>
                    <a:gd name="T117" fmla="*/ 543 h 54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901" h="543">
                      <a:moveTo>
                        <a:pt x="705" y="366"/>
                      </a:moveTo>
                      <a:lnTo>
                        <a:pt x="770" y="210"/>
                      </a:lnTo>
                      <a:lnTo>
                        <a:pt x="836" y="131"/>
                      </a:lnTo>
                      <a:lnTo>
                        <a:pt x="901" y="145"/>
                      </a:lnTo>
                      <a:lnTo>
                        <a:pt x="901" y="242"/>
                      </a:lnTo>
                      <a:lnTo>
                        <a:pt x="816" y="366"/>
                      </a:lnTo>
                      <a:lnTo>
                        <a:pt x="731" y="497"/>
                      </a:lnTo>
                      <a:lnTo>
                        <a:pt x="678" y="530"/>
                      </a:lnTo>
                      <a:lnTo>
                        <a:pt x="613" y="543"/>
                      </a:lnTo>
                      <a:lnTo>
                        <a:pt x="561" y="536"/>
                      </a:lnTo>
                      <a:lnTo>
                        <a:pt x="509" y="503"/>
                      </a:lnTo>
                      <a:lnTo>
                        <a:pt x="443" y="432"/>
                      </a:lnTo>
                      <a:lnTo>
                        <a:pt x="365" y="307"/>
                      </a:lnTo>
                      <a:lnTo>
                        <a:pt x="287" y="190"/>
                      </a:lnTo>
                      <a:lnTo>
                        <a:pt x="255" y="105"/>
                      </a:lnTo>
                      <a:lnTo>
                        <a:pt x="235" y="105"/>
                      </a:lnTo>
                      <a:lnTo>
                        <a:pt x="195" y="183"/>
                      </a:lnTo>
                      <a:lnTo>
                        <a:pt x="130" y="242"/>
                      </a:lnTo>
                      <a:lnTo>
                        <a:pt x="72" y="281"/>
                      </a:lnTo>
                      <a:lnTo>
                        <a:pt x="13" y="281"/>
                      </a:lnTo>
                      <a:lnTo>
                        <a:pt x="0" y="262"/>
                      </a:lnTo>
                      <a:lnTo>
                        <a:pt x="13" y="242"/>
                      </a:lnTo>
                      <a:lnTo>
                        <a:pt x="72" y="230"/>
                      </a:lnTo>
                      <a:lnTo>
                        <a:pt x="143" y="170"/>
                      </a:lnTo>
                      <a:lnTo>
                        <a:pt x="190" y="92"/>
                      </a:lnTo>
                      <a:lnTo>
                        <a:pt x="222" y="20"/>
                      </a:lnTo>
                      <a:lnTo>
                        <a:pt x="248" y="0"/>
                      </a:lnTo>
                      <a:lnTo>
                        <a:pt x="287" y="0"/>
                      </a:lnTo>
                      <a:lnTo>
                        <a:pt x="300" y="53"/>
                      </a:lnTo>
                      <a:lnTo>
                        <a:pt x="320" y="138"/>
                      </a:lnTo>
                      <a:lnTo>
                        <a:pt x="346" y="210"/>
                      </a:lnTo>
                      <a:lnTo>
                        <a:pt x="411" y="295"/>
                      </a:lnTo>
                      <a:lnTo>
                        <a:pt x="470" y="366"/>
                      </a:lnTo>
                      <a:lnTo>
                        <a:pt x="528" y="445"/>
                      </a:lnTo>
                      <a:lnTo>
                        <a:pt x="593" y="483"/>
                      </a:lnTo>
                      <a:lnTo>
                        <a:pt x="633" y="490"/>
                      </a:lnTo>
                      <a:lnTo>
                        <a:pt x="666" y="470"/>
                      </a:lnTo>
                      <a:lnTo>
                        <a:pt x="705" y="3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7184" name="Freeform 270"/>
                <p:cNvSpPr>
                  <a:spLocks/>
                </p:cNvSpPr>
                <p:nvPr/>
              </p:nvSpPr>
              <p:spPr bwMode="auto">
                <a:xfrm flipH="1">
                  <a:off x="825" y="2688"/>
                  <a:ext cx="245" cy="235"/>
                </a:xfrm>
                <a:custGeom>
                  <a:avLst/>
                  <a:gdLst>
                    <a:gd name="T0" fmla="*/ 1 w 490"/>
                    <a:gd name="T1" fmla="*/ 1 h 470"/>
                    <a:gd name="T2" fmla="*/ 1 w 490"/>
                    <a:gd name="T3" fmla="*/ 1 h 470"/>
                    <a:gd name="T4" fmla="*/ 1 w 490"/>
                    <a:gd name="T5" fmla="*/ 1 h 470"/>
                    <a:gd name="T6" fmla="*/ 1 w 490"/>
                    <a:gd name="T7" fmla="*/ 0 h 470"/>
                    <a:gd name="T8" fmla="*/ 1 w 490"/>
                    <a:gd name="T9" fmla="*/ 1 h 470"/>
                    <a:gd name="T10" fmla="*/ 1 w 490"/>
                    <a:gd name="T11" fmla="*/ 1 h 470"/>
                    <a:gd name="T12" fmla="*/ 1 w 490"/>
                    <a:gd name="T13" fmla="*/ 1 h 470"/>
                    <a:gd name="T14" fmla="*/ 1 w 490"/>
                    <a:gd name="T15" fmla="*/ 1 h 470"/>
                    <a:gd name="T16" fmla="*/ 1 w 490"/>
                    <a:gd name="T17" fmla="*/ 1 h 470"/>
                    <a:gd name="T18" fmla="*/ 1 w 490"/>
                    <a:gd name="T19" fmla="*/ 1 h 470"/>
                    <a:gd name="T20" fmla="*/ 1 w 490"/>
                    <a:gd name="T21" fmla="*/ 1 h 470"/>
                    <a:gd name="T22" fmla="*/ 1 w 490"/>
                    <a:gd name="T23" fmla="*/ 1 h 470"/>
                    <a:gd name="T24" fmla="*/ 1 w 490"/>
                    <a:gd name="T25" fmla="*/ 1 h 470"/>
                    <a:gd name="T26" fmla="*/ 1 w 490"/>
                    <a:gd name="T27" fmla="*/ 1 h 470"/>
                    <a:gd name="T28" fmla="*/ 1 w 490"/>
                    <a:gd name="T29" fmla="*/ 1 h 470"/>
                    <a:gd name="T30" fmla="*/ 1 w 490"/>
                    <a:gd name="T31" fmla="*/ 1 h 470"/>
                    <a:gd name="T32" fmla="*/ 0 w 490"/>
                    <a:gd name="T33" fmla="*/ 1 h 470"/>
                    <a:gd name="T34" fmla="*/ 1 w 490"/>
                    <a:gd name="T35" fmla="*/ 1 h 470"/>
                    <a:gd name="T36" fmla="*/ 1 w 490"/>
                    <a:gd name="T37" fmla="*/ 1 h 470"/>
                    <a:gd name="T38" fmla="*/ 1 w 490"/>
                    <a:gd name="T39" fmla="*/ 1 h 47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90"/>
                    <a:gd name="T61" fmla="*/ 0 h 470"/>
                    <a:gd name="T62" fmla="*/ 490 w 490"/>
                    <a:gd name="T63" fmla="*/ 470 h 47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90" h="470">
                      <a:moveTo>
                        <a:pt x="183" y="143"/>
                      </a:moveTo>
                      <a:lnTo>
                        <a:pt x="241" y="52"/>
                      </a:lnTo>
                      <a:lnTo>
                        <a:pt x="293" y="20"/>
                      </a:lnTo>
                      <a:lnTo>
                        <a:pt x="378" y="0"/>
                      </a:lnTo>
                      <a:lnTo>
                        <a:pt x="450" y="26"/>
                      </a:lnTo>
                      <a:lnTo>
                        <a:pt x="476" y="65"/>
                      </a:lnTo>
                      <a:lnTo>
                        <a:pt x="490" y="118"/>
                      </a:lnTo>
                      <a:lnTo>
                        <a:pt x="490" y="195"/>
                      </a:lnTo>
                      <a:lnTo>
                        <a:pt x="470" y="313"/>
                      </a:lnTo>
                      <a:lnTo>
                        <a:pt x="411" y="405"/>
                      </a:lnTo>
                      <a:lnTo>
                        <a:pt x="346" y="457"/>
                      </a:lnTo>
                      <a:lnTo>
                        <a:pt x="268" y="470"/>
                      </a:lnTo>
                      <a:lnTo>
                        <a:pt x="215" y="457"/>
                      </a:lnTo>
                      <a:lnTo>
                        <a:pt x="183" y="398"/>
                      </a:lnTo>
                      <a:lnTo>
                        <a:pt x="169" y="307"/>
                      </a:lnTo>
                      <a:lnTo>
                        <a:pt x="169" y="202"/>
                      </a:lnTo>
                      <a:lnTo>
                        <a:pt x="0" y="209"/>
                      </a:lnTo>
                      <a:lnTo>
                        <a:pt x="13" y="176"/>
                      </a:lnTo>
                      <a:lnTo>
                        <a:pt x="176" y="170"/>
                      </a:lnTo>
                      <a:lnTo>
                        <a:pt x="183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7176" name="Line 271"/>
              <p:cNvSpPr>
                <a:spLocks noChangeShapeType="1"/>
              </p:cNvSpPr>
              <p:nvPr/>
            </p:nvSpPr>
            <p:spPr bwMode="auto">
              <a:xfrm>
                <a:off x="528" y="28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77" name="Line 272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78" name="Line 273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174" name="Text Box 274"/>
            <p:cNvSpPr txBox="1">
              <a:spLocks noChangeArrowheads="1"/>
            </p:cNvSpPr>
            <p:nvPr/>
          </p:nvSpPr>
          <p:spPr bwMode="auto">
            <a:xfrm>
              <a:off x="2016" y="1152"/>
              <a:ext cx="345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u="sng">
                  <a:latin typeface="+mj-lt"/>
                </a:rPr>
                <a:t>Maximum Performance:</a:t>
              </a:r>
              <a:r>
                <a:rPr lang="en-US">
                  <a:latin typeface="+mj-lt"/>
                </a:rPr>
                <a:t> measured by the numbers of instructions executed per second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Design Tradeoffs</a:t>
            </a:r>
          </a:p>
        </p:txBody>
      </p:sp>
    </p:spTree>
    <p:extLst>
      <p:ext uri="{BB962C8B-B14F-4D97-AF65-F5344CB8AC3E}">
        <p14:creationId xmlns:p14="http://schemas.microsoft.com/office/powerpoint/2010/main" val="175112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BEQ/BNE Instructions</a:t>
            </a:r>
          </a:p>
        </p:txBody>
      </p:sp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2590800" y="2990850"/>
            <a:ext cx="1397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 flipV="1">
            <a:off x="2730500" y="2820988"/>
            <a:ext cx="1588" cy="1698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H="1">
            <a:off x="1362075" y="2820988"/>
            <a:ext cx="1368425" cy="47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Freeform 6"/>
          <p:cNvSpPr>
            <a:spLocks/>
          </p:cNvSpPr>
          <p:nvPr/>
        </p:nvSpPr>
        <p:spPr bwMode="auto">
          <a:xfrm>
            <a:off x="2559050" y="29654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V="1">
            <a:off x="1508125" y="1166813"/>
            <a:ext cx="1588" cy="3048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1508125" y="1166813"/>
            <a:ext cx="5572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065338" y="1166813"/>
            <a:ext cx="0" cy="1851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Freeform 11"/>
          <p:cNvSpPr>
            <a:spLocks/>
          </p:cNvSpPr>
          <p:nvPr/>
        </p:nvSpPr>
        <p:spPr bwMode="auto">
          <a:xfrm>
            <a:off x="1476375" y="1433513"/>
            <a:ext cx="57150" cy="74612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52926" y="3251200"/>
            <a:ext cx="2703513" cy="3243263"/>
            <a:chOff x="3327" y="1809"/>
            <a:chExt cx="1703" cy="204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24" y="2874"/>
              <a:ext cx="906" cy="370"/>
              <a:chOff x="4124" y="2874"/>
              <a:chExt cx="906" cy="370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4124" y="2884"/>
                <a:ext cx="611" cy="360"/>
                <a:chOff x="4124" y="2884"/>
                <a:chExt cx="611" cy="360"/>
              </a:xfrm>
            </p:grpSpPr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4124" y="2884"/>
                  <a:ext cx="611" cy="360"/>
                  <a:chOff x="4124" y="2884"/>
                  <a:chExt cx="611" cy="360"/>
                </a:xfrm>
              </p:grpSpPr>
              <p:grpSp>
                <p:nvGrpSpPr>
                  <p:cNvPr id="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124" y="2884"/>
                    <a:ext cx="611" cy="360"/>
                    <a:chOff x="4124" y="2884"/>
                    <a:chExt cx="611" cy="360"/>
                  </a:xfrm>
                </p:grpSpPr>
                <p:sp>
                  <p:nvSpPr>
                    <p:cNvPr id="208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4" y="2884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2" y="3026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084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3" y="3170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08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86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605" y="2898"/>
                    <a:ext cx="102" cy="67"/>
                    <a:chOff x="4605" y="2898"/>
                    <a:chExt cx="102" cy="67"/>
                  </a:xfrm>
                </p:grpSpPr>
                <p:sp>
                  <p:nvSpPr>
                    <p:cNvPr id="20838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3" y="2898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083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5" y="2902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083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46" y="3150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4733" y="2874"/>
                <a:ext cx="297" cy="87"/>
                <a:chOff x="4733" y="2874"/>
                <a:chExt cx="297" cy="87"/>
              </a:xfrm>
            </p:grpSpPr>
            <p:sp>
              <p:nvSpPr>
                <p:cNvPr id="20830" name="Freeform 26"/>
                <p:cNvSpPr>
                  <a:spLocks/>
                </p:cNvSpPr>
                <p:nvPr/>
              </p:nvSpPr>
              <p:spPr bwMode="auto">
                <a:xfrm>
                  <a:off x="4733" y="2902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1" name="Line 27"/>
                <p:cNvSpPr>
                  <a:spLocks noChangeShapeType="1"/>
                </p:cNvSpPr>
                <p:nvPr/>
              </p:nvSpPr>
              <p:spPr bwMode="auto">
                <a:xfrm>
                  <a:off x="4752" y="2918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844" y="2874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 smtClean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327" y="3657"/>
              <a:ext cx="578" cy="82"/>
              <a:chOff x="3327" y="3657"/>
              <a:chExt cx="578" cy="82"/>
            </a:xfrm>
          </p:grpSpPr>
          <p:sp>
            <p:nvSpPr>
              <p:cNvPr id="20822" name="Freeform 30"/>
              <p:cNvSpPr>
                <a:spLocks/>
              </p:cNvSpPr>
              <p:nvPr/>
            </p:nvSpPr>
            <p:spPr bwMode="auto">
              <a:xfrm>
                <a:off x="3327" y="3657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3" name="Freeform 31"/>
              <p:cNvSpPr>
                <a:spLocks/>
              </p:cNvSpPr>
              <p:nvPr/>
            </p:nvSpPr>
            <p:spPr bwMode="auto">
              <a:xfrm>
                <a:off x="3331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4" name="Rectangle 32"/>
              <p:cNvSpPr>
                <a:spLocks noChangeArrowheads="1"/>
              </p:cNvSpPr>
              <p:nvPr/>
            </p:nvSpPr>
            <p:spPr bwMode="auto">
              <a:xfrm>
                <a:off x="3706" y="3672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0825" name="Freeform 33"/>
              <p:cNvSpPr>
                <a:spLocks/>
              </p:cNvSpPr>
              <p:nvPr/>
            </p:nvSpPr>
            <p:spPr bwMode="auto">
              <a:xfrm>
                <a:off x="3595" y="3677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6" name="Line 34"/>
              <p:cNvSpPr>
                <a:spLocks noChangeShapeType="1"/>
              </p:cNvSpPr>
              <p:nvPr/>
            </p:nvSpPr>
            <p:spPr bwMode="auto">
              <a:xfrm>
                <a:off x="3619" y="3697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7" name="Rectangle 35"/>
              <p:cNvSpPr>
                <a:spLocks noChangeArrowheads="1"/>
              </p:cNvSpPr>
              <p:nvPr/>
            </p:nvSpPr>
            <p:spPr bwMode="auto">
              <a:xfrm>
                <a:off x="3387" y="3660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0809" name="Line 36"/>
            <p:cNvSpPr>
              <a:spLocks noChangeShapeType="1"/>
            </p:cNvSpPr>
            <p:nvPr/>
          </p:nvSpPr>
          <p:spPr bwMode="auto">
            <a:xfrm flipH="1">
              <a:off x="3491" y="3170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0" name="Line 37"/>
            <p:cNvSpPr>
              <a:spLocks noChangeShapeType="1"/>
            </p:cNvSpPr>
            <p:nvPr/>
          </p:nvSpPr>
          <p:spPr bwMode="auto">
            <a:xfrm flipV="1">
              <a:off x="3491" y="2882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1" name="Line 38"/>
            <p:cNvSpPr>
              <a:spLocks noChangeShapeType="1"/>
            </p:cNvSpPr>
            <p:nvPr/>
          </p:nvSpPr>
          <p:spPr bwMode="auto">
            <a:xfrm>
              <a:off x="3491" y="2882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2" name="Freeform 39"/>
            <p:cNvSpPr>
              <a:spLocks/>
            </p:cNvSpPr>
            <p:nvPr/>
          </p:nvSpPr>
          <p:spPr bwMode="auto">
            <a:xfrm>
              <a:off x="4074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3" name="Line 40"/>
            <p:cNvSpPr>
              <a:spLocks noChangeShapeType="1"/>
            </p:cNvSpPr>
            <p:nvPr/>
          </p:nvSpPr>
          <p:spPr bwMode="auto">
            <a:xfrm>
              <a:off x="4233" y="1825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4" name="Line 41"/>
            <p:cNvSpPr>
              <a:spLocks noChangeShapeType="1"/>
            </p:cNvSpPr>
            <p:nvPr/>
          </p:nvSpPr>
          <p:spPr bwMode="auto">
            <a:xfrm>
              <a:off x="4984" y="1825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5" name="Line 42"/>
            <p:cNvSpPr>
              <a:spLocks noChangeShapeType="1"/>
            </p:cNvSpPr>
            <p:nvPr/>
          </p:nvSpPr>
          <p:spPr bwMode="auto">
            <a:xfrm flipH="1">
              <a:off x="3491" y="3848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6" name="Line 43"/>
            <p:cNvSpPr>
              <a:spLocks noChangeShapeType="1"/>
            </p:cNvSpPr>
            <p:nvPr/>
          </p:nvSpPr>
          <p:spPr bwMode="auto">
            <a:xfrm flipV="1">
              <a:off x="3491" y="3729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Freeform 44"/>
            <p:cNvSpPr>
              <a:spLocks/>
            </p:cNvSpPr>
            <p:nvPr/>
          </p:nvSpPr>
          <p:spPr bwMode="auto">
            <a:xfrm>
              <a:off x="4214" y="1809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45"/>
            <p:cNvSpPr>
              <a:spLocks noChangeShapeType="1"/>
            </p:cNvSpPr>
            <p:nvPr/>
          </p:nvSpPr>
          <p:spPr bwMode="auto">
            <a:xfrm>
              <a:off x="4445" y="3246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46"/>
            <p:cNvSpPr>
              <a:spLocks noChangeShapeType="1"/>
            </p:cNvSpPr>
            <p:nvPr/>
          </p:nvSpPr>
          <p:spPr bwMode="auto">
            <a:xfrm flipH="1">
              <a:off x="3563" y="3405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Line 47"/>
            <p:cNvSpPr>
              <a:spLocks noChangeShapeType="1"/>
            </p:cNvSpPr>
            <p:nvPr/>
          </p:nvSpPr>
          <p:spPr bwMode="auto">
            <a:xfrm>
              <a:off x="3563" y="3405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48"/>
            <p:cNvSpPr>
              <a:spLocks/>
            </p:cNvSpPr>
            <p:nvPr/>
          </p:nvSpPr>
          <p:spPr bwMode="auto">
            <a:xfrm>
              <a:off x="3543" y="360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Line 49"/>
          <p:cNvSpPr>
            <a:spLocks noChangeShapeType="1"/>
          </p:cNvSpPr>
          <p:nvPr/>
        </p:nvSpPr>
        <p:spPr bwMode="auto">
          <a:xfrm>
            <a:off x="5640388" y="655161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50"/>
          <p:cNvSpPr>
            <a:spLocks noChangeArrowheads="1"/>
          </p:cNvSpPr>
          <p:nvPr/>
        </p:nvSpPr>
        <p:spPr bwMode="auto">
          <a:xfrm>
            <a:off x="4168775" y="32702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493" name="Freeform 51"/>
          <p:cNvSpPr>
            <a:spLocks/>
          </p:cNvSpPr>
          <p:nvPr/>
        </p:nvSpPr>
        <p:spPr bwMode="auto">
          <a:xfrm>
            <a:off x="4587875" y="61087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52"/>
          <p:cNvSpPr>
            <a:spLocks noChangeShapeType="1"/>
          </p:cNvSpPr>
          <p:nvPr/>
        </p:nvSpPr>
        <p:spPr bwMode="auto">
          <a:xfrm>
            <a:off x="4613275" y="4973638"/>
            <a:ext cx="1588" cy="1173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404813" y="1503367"/>
            <a:ext cx="1387475" cy="130176"/>
            <a:chOff x="840" y="708"/>
            <a:chExt cx="874" cy="82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840" y="723"/>
              <a:ext cx="283" cy="67"/>
              <a:chOff x="840" y="723"/>
              <a:chExt cx="283" cy="67"/>
            </a:xfrm>
          </p:grpSpPr>
          <p:sp>
            <p:nvSpPr>
              <p:cNvPr id="20804" name="Rectangle 55"/>
              <p:cNvSpPr>
                <a:spLocks noChangeArrowheads="1"/>
              </p:cNvSpPr>
              <p:nvPr/>
            </p:nvSpPr>
            <p:spPr bwMode="auto">
              <a:xfrm>
                <a:off x="840" y="723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0805" name="Freeform 56"/>
              <p:cNvSpPr>
                <a:spLocks/>
              </p:cNvSpPr>
              <p:nvPr/>
            </p:nvSpPr>
            <p:spPr bwMode="auto">
              <a:xfrm>
                <a:off x="1076" y="727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6" name="Line 57"/>
              <p:cNvSpPr>
                <a:spLocks noChangeShapeType="1"/>
              </p:cNvSpPr>
              <p:nvPr/>
            </p:nvSpPr>
            <p:spPr bwMode="auto">
              <a:xfrm flipH="1">
                <a:off x="1032" y="747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03" y="708"/>
              <a:ext cx="611" cy="75"/>
              <a:chOff x="1103" y="708"/>
              <a:chExt cx="611" cy="75"/>
            </a:xfrm>
          </p:grpSpPr>
          <p:sp>
            <p:nvSpPr>
              <p:cNvPr id="20798" name="Freeform 59"/>
              <p:cNvSpPr>
                <a:spLocks/>
              </p:cNvSpPr>
              <p:nvPr/>
            </p:nvSpPr>
            <p:spPr bwMode="auto">
              <a:xfrm>
                <a:off x="110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9" name="Rectangle 60"/>
              <p:cNvSpPr>
                <a:spLocks noChangeArrowheads="1"/>
              </p:cNvSpPr>
              <p:nvPr/>
            </p:nvSpPr>
            <p:spPr bwMode="auto">
              <a:xfrm>
                <a:off x="1646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0800" name="Rectangle 61"/>
              <p:cNvSpPr>
                <a:spLocks noChangeArrowheads="1"/>
              </p:cNvSpPr>
              <p:nvPr/>
            </p:nvSpPr>
            <p:spPr bwMode="auto">
              <a:xfrm>
                <a:off x="152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0801" name="Rectangle 62"/>
              <p:cNvSpPr>
                <a:spLocks noChangeArrowheads="1"/>
              </p:cNvSpPr>
              <p:nvPr/>
            </p:nvSpPr>
            <p:spPr bwMode="auto">
              <a:xfrm>
                <a:off x="1395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0802" name="Rectangle 63"/>
              <p:cNvSpPr>
                <a:spLocks noChangeArrowheads="1"/>
              </p:cNvSpPr>
              <p:nvPr/>
            </p:nvSpPr>
            <p:spPr bwMode="auto">
              <a:xfrm>
                <a:off x="126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0803" name="Rectangle 64"/>
              <p:cNvSpPr>
                <a:spLocks noChangeArrowheads="1"/>
              </p:cNvSpPr>
              <p:nvPr/>
            </p:nvSpPr>
            <p:spPr bwMode="auto">
              <a:xfrm>
                <a:off x="1143" y="708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0496" name="Freeform 65"/>
          <p:cNvSpPr>
            <a:spLocks/>
          </p:cNvSpPr>
          <p:nvPr/>
        </p:nvSpPr>
        <p:spPr bwMode="auto">
          <a:xfrm>
            <a:off x="1279525" y="14335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66"/>
          <p:cNvSpPr>
            <a:spLocks noChangeShapeType="1"/>
          </p:cNvSpPr>
          <p:nvPr/>
        </p:nvSpPr>
        <p:spPr bwMode="auto">
          <a:xfrm flipV="1">
            <a:off x="1304925" y="1338263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Rectangle 67"/>
          <p:cNvSpPr>
            <a:spLocks noChangeArrowheads="1"/>
          </p:cNvSpPr>
          <p:nvPr/>
        </p:nvSpPr>
        <p:spPr bwMode="auto">
          <a:xfrm>
            <a:off x="1236811" y="1206649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499" name="Line 68"/>
          <p:cNvSpPr>
            <a:spLocks noChangeShapeType="1"/>
          </p:cNvSpPr>
          <p:nvPr/>
        </p:nvSpPr>
        <p:spPr bwMode="auto">
          <a:xfrm flipV="1">
            <a:off x="1703388" y="1338263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69"/>
          <p:cNvSpPr>
            <a:spLocks noChangeShapeType="1"/>
          </p:cNvSpPr>
          <p:nvPr/>
        </p:nvSpPr>
        <p:spPr bwMode="auto">
          <a:xfrm>
            <a:off x="1703388" y="1338263"/>
            <a:ext cx="2286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70"/>
          <p:cNvSpPr>
            <a:spLocks noChangeShapeType="1"/>
          </p:cNvSpPr>
          <p:nvPr/>
        </p:nvSpPr>
        <p:spPr bwMode="auto">
          <a:xfrm>
            <a:off x="1931988" y="1338263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71"/>
          <p:cNvSpPr>
            <a:spLocks/>
          </p:cNvSpPr>
          <p:nvPr/>
        </p:nvSpPr>
        <p:spPr bwMode="auto">
          <a:xfrm>
            <a:off x="815975" y="1501775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72"/>
          <p:cNvSpPr>
            <a:spLocks/>
          </p:cNvSpPr>
          <p:nvPr/>
        </p:nvSpPr>
        <p:spPr bwMode="auto">
          <a:xfrm>
            <a:off x="1677988" y="14335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73"/>
          <p:cNvSpPr>
            <a:spLocks/>
          </p:cNvSpPr>
          <p:nvPr/>
        </p:nvSpPr>
        <p:spPr bwMode="auto">
          <a:xfrm>
            <a:off x="1336675" y="17494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74"/>
          <p:cNvSpPr>
            <a:spLocks noChangeShapeType="1"/>
          </p:cNvSpPr>
          <p:nvPr/>
        </p:nvSpPr>
        <p:spPr bwMode="auto">
          <a:xfrm flipV="1">
            <a:off x="1362075" y="1622425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75"/>
          <p:cNvSpPr>
            <a:spLocks noChangeShapeType="1"/>
          </p:cNvSpPr>
          <p:nvPr/>
        </p:nvSpPr>
        <p:spPr bwMode="auto">
          <a:xfrm flipH="1">
            <a:off x="1362075" y="2592388"/>
            <a:ext cx="5699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904875" y="1825625"/>
            <a:ext cx="919163" cy="146050"/>
            <a:chOff x="1155" y="911"/>
            <a:chExt cx="579" cy="92"/>
          </a:xfrm>
        </p:grpSpPr>
        <p:sp>
          <p:nvSpPr>
            <p:cNvPr id="20792" name="Rectangle 77"/>
            <p:cNvSpPr>
              <a:spLocks noChangeArrowheads="1"/>
            </p:cNvSpPr>
            <p:nvPr/>
          </p:nvSpPr>
          <p:spPr bwMode="auto">
            <a:xfrm>
              <a:off x="1159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1155" y="949"/>
              <a:ext cx="64" cy="40"/>
              <a:chOff x="1155" y="949"/>
              <a:chExt cx="64" cy="40"/>
            </a:xfrm>
          </p:grpSpPr>
          <p:sp>
            <p:nvSpPr>
              <p:cNvPr id="20794" name="Line 79"/>
              <p:cNvSpPr>
                <a:spLocks noChangeShapeType="1"/>
              </p:cNvSpPr>
              <p:nvPr/>
            </p:nvSpPr>
            <p:spPr bwMode="auto">
              <a:xfrm>
                <a:off x="1155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5" name="Line 80"/>
              <p:cNvSpPr>
                <a:spLocks noChangeShapeType="1"/>
              </p:cNvSpPr>
              <p:nvPr/>
            </p:nvSpPr>
            <p:spPr bwMode="auto">
              <a:xfrm flipV="1">
                <a:off x="1155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08" name="Rectangle 81"/>
          <p:cNvSpPr>
            <a:spLocks noChangeArrowheads="1"/>
          </p:cNvSpPr>
          <p:nvPr/>
        </p:nvSpPr>
        <p:spPr bwMode="auto">
          <a:xfrm>
            <a:off x="1323975" y="1889125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0509" name="Rectangle 82"/>
          <p:cNvSpPr>
            <a:spLocks noChangeArrowheads="1"/>
          </p:cNvSpPr>
          <p:nvPr/>
        </p:nvSpPr>
        <p:spPr bwMode="auto">
          <a:xfrm>
            <a:off x="1368425" y="1863725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1254125" y="2357438"/>
            <a:ext cx="228600" cy="182562"/>
            <a:chOff x="1375" y="1246"/>
            <a:chExt cx="144" cy="115"/>
          </a:xfrm>
        </p:grpSpPr>
        <p:sp>
          <p:nvSpPr>
            <p:cNvPr id="20790" name="Rectangle 84"/>
            <p:cNvSpPr>
              <a:spLocks noChangeArrowheads="1"/>
            </p:cNvSpPr>
            <p:nvPr/>
          </p:nvSpPr>
          <p:spPr bwMode="auto">
            <a:xfrm>
              <a:off x="1375" y="125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1" name="Rectangle 85"/>
            <p:cNvSpPr>
              <a:spLocks noChangeArrowheads="1"/>
            </p:cNvSpPr>
            <p:nvPr/>
          </p:nvSpPr>
          <p:spPr bwMode="auto">
            <a:xfrm>
              <a:off x="1395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0511" name="Freeform 86"/>
          <p:cNvSpPr>
            <a:spLocks/>
          </p:cNvSpPr>
          <p:nvPr/>
        </p:nvSpPr>
        <p:spPr bwMode="auto">
          <a:xfrm>
            <a:off x="1336675" y="22875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Line 87"/>
          <p:cNvSpPr>
            <a:spLocks noChangeShapeType="1"/>
          </p:cNvSpPr>
          <p:nvPr/>
        </p:nvSpPr>
        <p:spPr bwMode="auto">
          <a:xfrm flipV="1">
            <a:off x="1362075" y="1965325"/>
            <a:ext cx="1588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88"/>
          <p:cNvSpPr>
            <a:spLocks noChangeShapeType="1"/>
          </p:cNvSpPr>
          <p:nvPr/>
        </p:nvSpPr>
        <p:spPr bwMode="auto">
          <a:xfrm flipV="1">
            <a:off x="1362075" y="2535238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2622550" y="2022475"/>
            <a:ext cx="912813" cy="455613"/>
            <a:chOff x="2237" y="1035"/>
            <a:chExt cx="575" cy="287"/>
          </a:xfrm>
          <a:solidFill>
            <a:srgbClr val="FFFF00"/>
          </a:solidFill>
        </p:grpSpPr>
        <p:sp>
          <p:nvSpPr>
            <p:cNvPr id="20785" name="Rectangle 90"/>
            <p:cNvSpPr>
              <a:spLocks noChangeArrowheads="1"/>
            </p:cNvSpPr>
            <p:nvPr/>
          </p:nvSpPr>
          <p:spPr bwMode="auto">
            <a:xfrm>
              <a:off x="2237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6" name="Rectangle 91"/>
            <p:cNvSpPr>
              <a:spLocks noChangeArrowheads="1"/>
            </p:cNvSpPr>
            <p:nvPr/>
          </p:nvSpPr>
          <p:spPr bwMode="auto">
            <a:xfrm>
              <a:off x="2417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0787" name="Rectangle 92"/>
            <p:cNvSpPr>
              <a:spLocks noChangeArrowheads="1"/>
            </p:cNvSpPr>
            <p:nvPr/>
          </p:nvSpPr>
          <p:spPr bwMode="auto">
            <a:xfrm>
              <a:off x="2465" y="111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0788" name="Rectangle 93"/>
            <p:cNvSpPr>
              <a:spLocks noChangeArrowheads="1"/>
            </p:cNvSpPr>
            <p:nvPr/>
          </p:nvSpPr>
          <p:spPr bwMode="auto">
            <a:xfrm>
              <a:off x="2257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0789" name="Rectangle 94"/>
            <p:cNvSpPr>
              <a:spLocks noChangeArrowheads="1"/>
            </p:cNvSpPr>
            <p:nvPr/>
          </p:nvSpPr>
          <p:spPr bwMode="auto">
            <a:xfrm>
              <a:off x="2505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grpSp>
        <p:nvGrpSpPr>
          <p:cNvPr id="17" name="Group 95"/>
          <p:cNvGrpSpPr>
            <a:grpSpLocks/>
          </p:cNvGrpSpPr>
          <p:nvPr/>
        </p:nvGrpSpPr>
        <p:grpSpPr bwMode="auto">
          <a:xfrm>
            <a:off x="815975" y="1501775"/>
            <a:ext cx="3683000" cy="4683125"/>
            <a:chOff x="1099" y="707"/>
            <a:chExt cx="2320" cy="2950"/>
          </a:xfrm>
        </p:grpSpPr>
        <p:sp>
          <p:nvSpPr>
            <p:cNvPr id="20777" name="Freeform 96"/>
            <p:cNvSpPr>
              <a:spLocks/>
            </p:cNvSpPr>
            <p:nvPr/>
          </p:nvSpPr>
          <p:spPr bwMode="auto">
            <a:xfrm>
              <a:off x="1427" y="2890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Line 97"/>
            <p:cNvSpPr>
              <a:spLocks noChangeShapeType="1"/>
            </p:cNvSpPr>
            <p:nvPr/>
          </p:nvSpPr>
          <p:spPr bwMode="auto">
            <a:xfrm>
              <a:off x="1443" y="2388"/>
              <a:ext cx="1" cy="5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9" name="Line 98"/>
            <p:cNvSpPr>
              <a:spLocks noChangeShapeType="1"/>
            </p:cNvSpPr>
            <p:nvPr/>
          </p:nvSpPr>
          <p:spPr bwMode="auto">
            <a:xfrm flipV="1">
              <a:off x="1443" y="1410"/>
              <a:ext cx="1" cy="10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0" name="Line 99"/>
            <p:cNvSpPr>
              <a:spLocks noChangeShapeType="1"/>
            </p:cNvSpPr>
            <p:nvPr/>
          </p:nvSpPr>
          <p:spPr bwMode="auto">
            <a:xfrm flipV="1">
              <a:off x="3403" y="3546"/>
              <a:ext cx="4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1" name="Line 100"/>
            <p:cNvSpPr>
              <a:spLocks noChangeShapeType="1"/>
            </p:cNvSpPr>
            <p:nvPr/>
          </p:nvSpPr>
          <p:spPr bwMode="auto">
            <a:xfrm flipH="1">
              <a:off x="1447" y="3545"/>
              <a:ext cx="1960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2" name="Line 101"/>
            <p:cNvSpPr>
              <a:spLocks noChangeShapeType="1"/>
            </p:cNvSpPr>
            <p:nvPr/>
          </p:nvSpPr>
          <p:spPr bwMode="auto">
            <a:xfrm flipH="1" flipV="1">
              <a:off x="1443" y="2895"/>
              <a:ext cx="4" cy="6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Freeform 102"/>
            <p:cNvSpPr>
              <a:spLocks/>
            </p:cNvSpPr>
            <p:nvPr/>
          </p:nvSpPr>
          <p:spPr bwMode="auto">
            <a:xfrm>
              <a:off x="1099" y="707"/>
              <a:ext cx="611" cy="72"/>
            </a:xfrm>
            <a:custGeom>
              <a:avLst/>
              <a:gdLst>
                <a:gd name="T0" fmla="*/ 0 w 611"/>
                <a:gd name="T1" fmla="*/ 0 h 72"/>
                <a:gd name="T2" fmla="*/ 611 w 611"/>
                <a:gd name="T3" fmla="*/ 0 h 72"/>
                <a:gd name="T4" fmla="*/ 575 w 611"/>
                <a:gd name="T5" fmla="*/ 72 h 72"/>
                <a:gd name="T6" fmla="*/ 36 w 611"/>
                <a:gd name="T7" fmla="*/ 72 h 72"/>
                <a:gd name="T8" fmla="*/ 0 w 611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2"/>
                <a:gd name="T17" fmla="*/ 611 w 61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2">
                  <a:moveTo>
                    <a:pt x="0" y="0"/>
                  </a:moveTo>
                  <a:lnTo>
                    <a:pt x="611" y="0"/>
                  </a:lnTo>
                  <a:lnTo>
                    <a:pt x="575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4" name="Freeform 103"/>
            <p:cNvSpPr>
              <a:spLocks/>
            </p:cNvSpPr>
            <p:nvPr/>
          </p:nvSpPr>
          <p:spPr bwMode="auto">
            <a:xfrm>
              <a:off x="3387" y="3609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6" name="Line 104"/>
          <p:cNvSpPr>
            <a:spLocks noChangeShapeType="1"/>
          </p:cNvSpPr>
          <p:nvPr/>
        </p:nvSpPr>
        <p:spPr bwMode="auto">
          <a:xfrm flipV="1">
            <a:off x="5126038" y="2732088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105"/>
          <p:cNvSpPr>
            <a:spLocks noChangeShapeType="1"/>
          </p:cNvSpPr>
          <p:nvPr/>
        </p:nvSpPr>
        <p:spPr bwMode="auto">
          <a:xfrm flipH="1" flipV="1">
            <a:off x="5068888" y="26749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Line 106"/>
          <p:cNvSpPr>
            <a:spLocks noChangeShapeType="1"/>
          </p:cNvSpPr>
          <p:nvPr/>
        </p:nvSpPr>
        <p:spPr bwMode="auto">
          <a:xfrm flipH="1">
            <a:off x="4038600" y="2676525"/>
            <a:ext cx="12715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Freeform 107"/>
          <p:cNvSpPr>
            <a:spLocks/>
          </p:cNvSpPr>
          <p:nvPr/>
        </p:nvSpPr>
        <p:spPr bwMode="auto">
          <a:xfrm>
            <a:off x="815975" y="1501775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Freeform 108"/>
          <p:cNvSpPr>
            <a:spLocks/>
          </p:cNvSpPr>
          <p:nvPr/>
        </p:nvSpPr>
        <p:spPr bwMode="auto">
          <a:xfrm>
            <a:off x="5100638" y="27765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Rectangle 109"/>
          <p:cNvSpPr>
            <a:spLocks noChangeArrowheads="1"/>
          </p:cNvSpPr>
          <p:nvPr/>
        </p:nvSpPr>
        <p:spPr bwMode="auto">
          <a:xfrm>
            <a:off x="4419749" y="2693988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0522" name="Freeform 110"/>
          <p:cNvSpPr>
            <a:spLocks/>
          </p:cNvSpPr>
          <p:nvPr/>
        </p:nvSpPr>
        <p:spPr bwMode="auto">
          <a:xfrm>
            <a:off x="5011738" y="2844800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111"/>
          <p:cNvSpPr>
            <a:spLocks/>
          </p:cNvSpPr>
          <p:nvPr/>
        </p:nvSpPr>
        <p:spPr bwMode="auto">
          <a:xfrm>
            <a:off x="5018088" y="2851150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Rectangle 112"/>
          <p:cNvSpPr>
            <a:spLocks noChangeArrowheads="1"/>
          </p:cNvSpPr>
          <p:nvPr/>
        </p:nvSpPr>
        <p:spPr bwMode="auto">
          <a:xfrm>
            <a:off x="5595938" y="2863850"/>
            <a:ext cx="3413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20525" name="Freeform 113"/>
          <p:cNvSpPr>
            <a:spLocks/>
          </p:cNvSpPr>
          <p:nvPr/>
        </p:nvSpPr>
        <p:spPr bwMode="auto">
          <a:xfrm>
            <a:off x="5456238" y="2876550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Line 114"/>
          <p:cNvSpPr>
            <a:spLocks noChangeShapeType="1"/>
          </p:cNvSpPr>
          <p:nvPr/>
        </p:nvSpPr>
        <p:spPr bwMode="auto">
          <a:xfrm>
            <a:off x="5487988" y="2901950"/>
            <a:ext cx="107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115"/>
          <p:cNvSpPr>
            <a:spLocks/>
          </p:cNvSpPr>
          <p:nvPr/>
        </p:nvSpPr>
        <p:spPr bwMode="auto">
          <a:xfrm>
            <a:off x="5240338" y="30035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Line 116"/>
          <p:cNvSpPr>
            <a:spLocks noChangeShapeType="1"/>
          </p:cNvSpPr>
          <p:nvPr/>
        </p:nvSpPr>
        <p:spPr bwMode="auto">
          <a:xfrm>
            <a:off x="5272088" y="2959100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Line 117"/>
          <p:cNvSpPr>
            <a:spLocks noChangeShapeType="1"/>
          </p:cNvSpPr>
          <p:nvPr/>
        </p:nvSpPr>
        <p:spPr bwMode="auto">
          <a:xfrm flipV="1">
            <a:off x="5354638" y="2732088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Line 118"/>
          <p:cNvSpPr>
            <a:spLocks noChangeShapeType="1"/>
          </p:cNvSpPr>
          <p:nvPr/>
        </p:nvSpPr>
        <p:spPr bwMode="auto">
          <a:xfrm flipH="1" flipV="1">
            <a:off x="5297488" y="26749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Freeform 120"/>
          <p:cNvSpPr>
            <a:spLocks/>
          </p:cNvSpPr>
          <p:nvPr/>
        </p:nvSpPr>
        <p:spPr bwMode="auto">
          <a:xfrm>
            <a:off x="5329238" y="27765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2" name="Rectangle 121"/>
          <p:cNvSpPr>
            <a:spLocks noChangeArrowheads="1"/>
          </p:cNvSpPr>
          <p:nvPr/>
        </p:nvSpPr>
        <p:spPr bwMode="auto">
          <a:xfrm>
            <a:off x="5486400" y="2706688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533" name="Rectangle 122"/>
          <p:cNvSpPr>
            <a:spLocks noChangeArrowheads="1"/>
          </p:cNvSpPr>
          <p:nvPr/>
        </p:nvSpPr>
        <p:spPr bwMode="auto">
          <a:xfrm>
            <a:off x="5106988" y="28511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0534" name="Rectangle 123"/>
          <p:cNvSpPr>
            <a:spLocks noChangeArrowheads="1"/>
          </p:cNvSpPr>
          <p:nvPr/>
        </p:nvSpPr>
        <p:spPr bwMode="auto">
          <a:xfrm>
            <a:off x="5335588" y="28511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0535" name="Line 124"/>
          <p:cNvSpPr>
            <a:spLocks noChangeShapeType="1"/>
          </p:cNvSpPr>
          <p:nvPr/>
        </p:nvSpPr>
        <p:spPr bwMode="auto">
          <a:xfrm flipV="1">
            <a:off x="4238625" y="2732088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6" name="Line 125"/>
          <p:cNvSpPr>
            <a:spLocks noChangeShapeType="1"/>
          </p:cNvSpPr>
          <p:nvPr/>
        </p:nvSpPr>
        <p:spPr bwMode="auto">
          <a:xfrm flipH="1" flipV="1">
            <a:off x="4187825" y="2674938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7" name="Line 126"/>
          <p:cNvSpPr>
            <a:spLocks noChangeShapeType="1"/>
          </p:cNvSpPr>
          <p:nvPr/>
        </p:nvSpPr>
        <p:spPr bwMode="auto">
          <a:xfrm flipH="1">
            <a:off x="3073400" y="2674938"/>
            <a:ext cx="111442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8" name="Line 127"/>
          <p:cNvSpPr>
            <a:spLocks noChangeShapeType="1"/>
          </p:cNvSpPr>
          <p:nvPr/>
        </p:nvSpPr>
        <p:spPr bwMode="auto">
          <a:xfrm>
            <a:off x="3073400" y="268128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9" name="Freeform 128"/>
          <p:cNvSpPr>
            <a:spLocks/>
          </p:cNvSpPr>
          <p:nvPr/>
        </p:nvSpPr>
        <p:spPr bwMode="auto">
          <a:xfrm>
            <a:off x="4213225" y="30035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Rectangle 129"/>
          <p:cNvSpPr>
            <a:spLocks noChangeArrowheads="1"/>
          </p:cNvSpPr>
          <p:nvPr/>
        </p:nvSpPr>
        <p:spPr bwMode="auto">
          <a:xfrm>
            <a:off x="3529013" y="2693988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0541" name="Rectangle 130"/>
          <p:cNvSpPr>
            <a:spLocks noChangeArrowheads="1"/>
          </p:cNvSpPr>
          <p:nvPr/>
        </p:nvSpPr>
        <p:spPr bwMode="auto">
          <a:xfrm>
            <a:off x="2322513" y="2905125"/>
            <a:ext cx="227012" cy="2286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Rectangle 131"/>
          <p:cNvSpPr>
            <a:spLocks noChangeArrowheads="1"/>
          </p:cNvSpPr>
          <p:nvPr/>
        </p:nvSpPr>
        <p:spPr bwMode="auto">
          <a:xfrm>
            <a:off x="2366963" y="2889250"/>
            <a:ext cx="1348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Helvetica"/>
              </a:rPr>
              <a:t>+</a:t>
            </a:r>
            <a:endParaRPr lang="en-US"/>
          </a:p>
        </p:txBody>
      </p:sp>
      <p:sp>
        <p:nvSpPr>
          <p:cNvPr id="20543" name="Line 132"/>
          <p:cNvSpPr>
            <a:spLocks noChangeShapeType="1"/>
          </p:cNvSpPr>
          <p:nvPr/>
        </p:nvSpPr>
        <p:spPr bwMode="auto">
          <a:xfrm>
            <a:off x="2590800" y="3073400"/>
            <a:ext cx="4191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Line 133"/>
          <p:cNvSpPr>
            <a:spLocks noChangeShapeType="1"/>
          </p:cNvSpPr>
          <p:nvPr/>
        </p:nvSpPr>
        <p:spPr bwMode="auto">
          <a:xfrm flipV="1">
            <a:off x="3009900" y="3016250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Freeform 134"/>
          <p:cNvSpPr>
            <a:spLocks/>
          </p:cNvSpPr>
          <p:nvPr/>
        </p:nvSpPr>
        <p:spPr bwMode="auto">
          <a:xfrm>
            <a:off x="2559050" y="304800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6" name="Freeform 135"/>
          <p:cNvSpPr>
            <a:spLocks/>
          </p:cNvSpPr>
          <p:nvPr/>
        </p:nvSpPr>
        <p:spPr bwMode="auto">
          <a:xfrm>
            <a:off x="2065338" y="29908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7" name="Line 136"/>
          <p:cNvSpPr>
            <a:spLocks noChangeShapeType="1"/>
          </p:cNvSpPr>
          <p:nvPr/>
        </p:nvSpPr>
        <p:spPr bwMode="auto">
          <a:xfrm flipH="1">
            <a:off x="2097088" y="3016250"/>
            <a:ext cx="2222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8" name="Rectangle 137"/>
          <p:cNvSpPr>
            <a:spLocks noChangeArrowheads="1"/>
          </p:cNvSpPr>
          <p:nvPr/>
        </p:nvSpPr>
        <p:spPr bwMode="auto">
          <a:xfrm>
            <a:off x="4046538" y="30765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Rectangle 138"/>
          <p:cNvSpPr>
            <a:spLocks noChangeArrowheads="1"/>
          </p:cNvSpPr>
          <p:nvPr/>
        </p:nvSpPr>
        <p:spPr bwMode="auto">
          <a:xfrm>
            <a:off x="4511675" y="31178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0550" name="Rectangle 139"/>
          <p:cNvSpPr>
            <a:spLocks noChangeArrowheads="1"/>
          </p:cNvSpPr>
          <p:nvPr/>
        </p:nvSpPr>
        <p:spPr bwMode="auto">
          <a:xfrm>
            <a:off x="4670425" y="32829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0551" name="Rectangle 140"/>
          <p:cNvSpPr>
            <a:spLocks noChangeArrowheads="1"/>
          </p:cNvSpPr>
          <p:nvPr/>
        </p:nvSpPr>
        <p:spPr bwMode="auto">
          <a:xfrm>
            <a:off x="4168775" y="3083222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0552" name="Rectangle 141"/>
          <p:cNvSpPr>
            <a:spLocks noChangeArrowheads="1"/>
          </p:cNvSpPr>
          <p:nvPr/>
        </p:nvSpPr>
        <p:spPr bwMode="auto">
          <a:xfrm>
            <a:off x="5195888" y="3083222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0553" name="Rectangle 142"/>
          <p:cNvSpPr>
            <a:spLocks noChangeArrowheads="1"/>
          </p:cNvSpPr>
          <p:nvPr/>
        </p:nvSpPr>
        <p:spPr bwMode="auto">
          <a:xfrm>
            <a:off x="4168775" y="34163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0554" name="Rectangle 143"/>
          <p:cNvSpPr>
            <a:spLocks noChangeArrowheads="1"/>
          </p:cNvSpPr>
          <p:nvPr/>
        </p:nvSpPr>
        <p:spPr bwMode="auto">
          <a:xfrm>
            <a:off x="5195888" y="3416300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4899025" y="4100540"/>
            <a:ext cx="835025" cy="119063"/>
            <a:chOff x="3671" y="2344"/>
            <a:chExt cx="526" cy="75"/>
          </a:xfrm>
        </p:grpSpPr>
        <p:grpSp>
          <p:nvGrpSpPr>
            <p:cNvPr id="19" name="Group 145"/>
            <p:cNvGrpSpPr>
              <a:grpSpLocks/>
            </p:cNvGrpSpPr>
            <p:nvPr/>
          </p:nvGrpSpPr>
          <p:grpSpPr bwMode="auto">
            <a:xfrm>
              <a:off x="3671" y="2344"/>
              <a:ext cx="526" cy="75"/>
              <a:chOff x="3671" y="2344"/>
              <a:chExt cx="526" cy="75"/>
            </a:xfrm>
          </p:grpSpPr>
          <p:sp>
            <p:nvSpPr>
              <p:cNvPr id="20772" name="Freeform 146"/>
              <p:cNvSpPr>
                <a:spLocks/>
              </p:cNvSpPr>
              <p:nvPr/>
            </p:nvSpPr>
            <p:spPr bwMode="auto">
              <a:xfrm>
                <a:off x="3671" y="2344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3" name="Freeform 147"/>
              <p:cNvSpPr>
                <a:spLocks/>
              </p:cNvSpPr>
              <p:nvPr/>
            </p:nvSpPr>
            <p:spPr bwMode="auto">
              <a:xfrm>
                <a:off x="3675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4" name="Rectangle 148"/>
              <p:cNvSpPr>
                <a:spLocks noChangeArrowheads="1"/>
              </p:cNvSpPr>
              <p:nvPr/>
            </p:nvSpPr>
            <p:spPr bwMode="auto">
              <a:xfrm>
                <a:off x="4054" y="2349"/>
                <a:ext cx="143" cy="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BSEL</a:t>
                </a:r>
                <a:endParaRPr lang="en-US"/>
              </a:p>
            </p:txBody>
          </p:sp>
          <p:sp>
            <p:nvSpPr>
              <p:cNvPr id="20775" name="Freeform 149"/>
              <p:cNvSpPr>
                <a:spLocks/>
              </p:cNvSpPr>
              <p:nvPr/>
            </p:nvSpPr>
            <p:spPr bwMode="auto">
              <a:xfrm>
                <a:off x="3939" y="2373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6" name="Line 150"/>
              <p:cNvSpPr>
                <a:spLocks noChangeShapeType="1"/>
              </p:cNvSpPr>
              <p:nvPr/>
            </p:nvSpPr>
            <p:spPr bwMode="auto">
              <a:xfrm>
                <a:off x="3962" y="2389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51"/>
            <p:cNvGrpSpPr>
              <a:grpSpLocks/>
            </p:cNvGrpSpPr>
            <p:nvPr/>
          </p:nvGrpSpPr>
          <p:grpSpPr bwMode="auto">
            <a:xfrm>
              <a:off x="3730" y="2356"/>
              <a:ext cx="171" cy="58"/>
              <a:chOff x="3730" y="2356"/>
              <a:chExt cx="171" cy="58"/>
            </a:xfrm>
          </p:grpSpPr>
          <p:sp>
            <p:nvSpPr>
              <p:cNvPr id="20770" name="Rectangle 152"/>
              <p:cNvSpPr>
                <a:spLocks noChangeArrowheads="1"/>
              </p:cNvSpPr>
              <p:nvPr/>
            </p:nvSpPr>
            <p:spPr bwMode="auto">
              <a:xfrm>
                <a:off x="3874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0771" name="Rectangle 153"/>
              <p:cNvSpPr>
                <a:spLocks noChangeArrowheads="1"/>
              </p:cNvSpPr>
              <p:nvPr/>
            </p:nvSpPr>
            <p:spPr bwMode="auto">
              <a:xfrm>
                <a:off x="3730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sp>
        <p:nvSpPr>
          <p:cNvPr id="20556" name="Rectangle 154"/>
          <p:cNvSpPr>
            <a:spLocks noChangeArrowheads="1"/>
          </p:cNvSpPr>
          <p:nvPr/>
        </p:nvSpPr>
        <p:spPr bwMode="auto">
          <a:xfrm>
            <a:off x="3200400" y="3810000"/>
            <a:ext cx="101441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20557" name="Line 155"/>
          <p:cNvSpPr>
            <a:spLocks noChangeShapeType="1"/>
          </p:cNvSpPr>
          <p:nvPr/>
        </p:nvSpPr>
        <p:spPr bwMode="auto">
          <a:xfrm>
            <a:off x="3079750" y="3675063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8" name="Line 156"/>
          <p:cNvSpPr>
            <a:spLocks noChangeShapeType="1"/>
          </p:cNvSpPr>
          <p:nvPr/>
        </p:nvSpPr>
        <p:spPr bwMode="auto">
          <a:xfrm>
            <a:off x="3162300" y="3757613"/>
            <a:ext cx="1824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Line 157"/>
          <p:cNvSpPr>
            <a:spLocks noChangeShapeType="1"/>
          </p:cNvSpPr>
          <p:nvPr/>
        </p:nvSpPr>
        <p:spPr bwMode="auto">
          <a:xfrm>
            <a:off x="4986338" y="3757613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0" name="Freeform 158"/>
          <p:cNvSpPr>
            <a:spLocks/>
          </p:cNvSpPr>
          <p:nvPr/>
        </p:nvSpPr>
        <p:spPr bwMode="auto">
          <a:xfrm>
            <a:off x="4954588" y="40306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1" name="Freeform 159"/>
          <p:cNvSpPr>
            <a:spLocks/>
          </p:cNvSpPr>
          <p:nvPr/>
        </p:nvSpPr>
        <p:spPr bwMode="auto">
          <a:xfrm>
            <a:off x="5100638" y="47148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2" name="Line 160"/>
          <p:cNvSpPr>
            <a:spLocks noChangeShapeType="1"/>
          </p:cNvSpPr>
          <p:nvPr/>
        </p:nvSpPr>
        <p:spPr bwMode="auto">
          <a:xfrm flipV="1">
            <a:off x="5126038" y="4213225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3" name="Freeform 161"/>
          <p:cNvSpPr>
            <a:spLocks/>
          </p:cNvSpPr>
          <p:nvPr/>
        </p:nvSpPr>
        <p:spPr bwMode="auto">
          <a:xfrm>
            <a:off x="5214938" y="40306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4" name="Line 162"/>
          <p:cNvSpPr>
            <a:spLocks noChangeShapeType="1"/>
          </p:cNvSpPr>
          <p:nvPr/>
        </p:nvSpPr>
        <p:spPr bwMode="auto">
          <a:xfrm flipV="1">
            <a:off x="5240338" y="352901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5" name="Line 163"/>
          <p:cNvSpPr>
            <a:spLocks noChangeShapeType="1"/>
          </p:cNvSpPr>
          <p:nvPr/>
        </p:nvSpPr>
        <p:spPr bwMode="auto">
          <a:xfrm>
            <a:off x="3617913" y="3586163"/>
            <a:ext cx="1651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6" name="Line 164"/>
          <p:cNvSpPr>
            <a:spLocks noChangeShapeType="1"/>
          </p:cNvSpPr>
          <p:nvPr/>
        </p:nvSpPr>
        <p:spPr bwMode="auto">
          <a:xfrm>
            <a:off x="3783013" y="3586163"/>
            <a:ext cx="31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7" name="Line 165"/>
          <p:cNvSpPr>
            <a:spLocks noChangeShapeType="1"/>
          </p:cNvSpPr>
          <p:nvPr/>
        </p:nvSpPr>
        <p:spPr bwMode="auto">
          <a:xfrm>
            <a:off x="3814763" y="358616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8" name="Freeform 166"/>
          <p:cNvSpPr>
            <a:spLocks/>
          </p:cNvSpPr>
          <p:nvPr/>
        </p:nvSpPr>
        <p:spPr bwMode="auto">
          <a:xfrm>
            <a:off x="3586163" y="3560763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9" name="Line 167"/>
          <p:cNvSpPr>
            <a:spLocks noChangeShapeType="1"/>
          </p:cNvSpPr>
          <p:nvPr/>
        </p:nvSpPr>
        <p:spPr bwMode="auto">
          <a:xfrm>
            <a:off x="3897313" y="3586163"/>
            <a:ext cx="31591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0" name="Freeform 168"/>
          <p:cNvSpPr>
            <a:spLocks/>
          </p:cNvSpPr>
          <p:nvPr/>
        </p:nvSpPr>
        <p:spPr bwMode="auto">
          <a:xfrm>
            <a:off x="3814763" y="3529013"/>
            <a:ext cx="139700" cy="114300"/>
          </a:xfrm>
          <a:custGeom>
            <a:avLst/>
            <a:gdLst>
              <a:gd name="T0" fmla="*/ 0 w 88"/>
              <a:gd name="T1" fmla="*/ 2147483647 h 72"/>
              <a:gd name="T2" fmla="*/ 2147483647 w 88"/>
              <a:gd name="T3" fmla="*/ 2147483647 h 72"/>
              <a:gd name="T4" fmla="*/ 2147483647 w 88"/>
              <a:gd name="T5" fmla="*/ 2147483647 h 72"/>
              <a:gd name="T6" fmla="*/ 2147483647 w 88"/>
              <a:gd name="T7" fmla="*/ 2147483647 h 72"/>
              <a:gd name="T8" fmla="*/ 2147483647 w 88"/>
              <a:gd name="T9" fmla="*/ 2147483647 h 72"/>
              <a:gd name="T10" fmla="*/ 2147483647 w 88"/>
              <a:gd name="T11" fmla="*/ 0 h 72"/>
              <a:gd name="T12" fmla="*/ 2147483647 w 88"/>
              <a:gd name="T13" fmla="*/ 0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0 w 88"/>
              <a:gd name="T33" fmla="*/ 2147483647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"/>
              <a:gd name="T52" fmla="*/ 0 h 72"/>
              <a:gd name="T53" fmla="*/ 88 w 88"/>
              <a:gd name="T54" fmla="*/ 72 h 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" h="72">
                <a:moveTo>
                  <a:pt x="0" y="36"/>
                </a:moveTo>
                <a:lnTo>
                  <a:pt x="12" y="24"/>
                </a:lnTo>
                <a:lnTo>
                  <a:pt x="32" y="12"/>
                </a:lnTo>
                <a:lnTo>
                  <a:pt x="40" y="8"/>
                </a:lnTo>
                <a:lnTo>
                  <a:pt x="56" y="4"/>
                </a:lnTo>
                <a:lnTo>
                  <a:pt x="68" y="0"/>
                </a:lnTo>
                <a:lnTo>
                  <a:pt x="88" y="0"/>
                </a:lnTo>
                <a:lnTo>
                  <a:pt x="76" y="16"/>
                </a:lnTo>
                <a:lnTo>
                  <a:pt x="76" y="36"/>
                </a:lnTo>
                <a:lnTo>
                  <a:pt x="76" y="56"/>
                </a:lnTo>
                <a:lnTo>
                  <a:pt x="88" y="72"/>
                </a:lnTo>
                <a:lnTo>
                  <a:pt x="68" y="72"/>
                </a:lnTo>
                <a:lnTo>
                  <a:pt x="56" y="68"/>
                </a:lnTo>
                <a:lnTo>
                  <a:pt x="40" y="64"/>
                </a:lnTo>
                <a:lnTo>
                  <a:pt x="32" y="60"/>
                </a:lnTo>
                <a:lnTo>
                  <a:pt x="12" y="48"/>
                </a:lnTo>
                <a:lnTo>
                  <a:pt x="0" y="36"/>
                </a:lnTo>
                <a:close/>
              </a:path>
            </a:pathLst>
          </a:custGeom>
          <a:solidFill>
            <a:srgbClr val="CC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1" name="Line 169"/>
          <p:cNvSpPr>
            <a:spLocks noChangeShapeType="1"/>
          </p:cNvSpPr>
          <p:nvPr/>
        </p:nvSpPr>
        <p:spPr bwMode="auto">
          <a:xfrm>
            <a:off x="3757613" y="3586163"/>
            <a:ext cx="254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2" name="Oval 170"/>
          <p:cNvSpPr>
            <a:spLocks noChangeArrowheads="1"/>
          </p:cNvSpPr>
          <p:nvPr/>
        </p:nvSpPr>
        <p:spPr bwMode="auto">
          <a:xfrm>
            <a:off x="3786188" y="3576638"/>
            <a:ext cx="31750" cy="254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3" name="Line 171"/>
          <p:cNvSpPr>
            <a:spLocks noChangeShapeType="1"/>
          </p:cNvSpPr>
          <p:nvPr/>
        </p:nvSpPr>
        <p:spPr bwMode="auto">
          <a:xfrm flipH="1">
            <a:off x="4062413" y="3562350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4" name="Rectangle 172"/>
          <p:cNvSpPr>
            <a:spLocks noChangeArrowheads="1"/>
          </p:cNvSpPr>
          <p:nvPr/>
        </p:nvSpPr>
        <p:spPr bwMode="auto">
          <a:xfrm>
            <a:off x="3486299" y="3511699"/>
            <a:ext cx="70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575" name="Freeform 173"/>
          <p:cNvSpPr>
            <a:spLocks/>
          </p:cNvSpPr>
          <p:nvPr/>
        </p:nvSpPr>
        <p:spPr bwMode="auto">
          <a:xfrm>
            <a:off x="5240338" y="3871913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6" name="Freeform 174"/>
          <p:cNvSpPr>
            <a:spLocks/>
          </p:cNvSpPr>
          <p:nvPr/>
        </p:nvSpPr>
        <p:spPr bwMode="auto">
          <a:xfrm>
            <a:off x="3814763" y="478472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7" name="Freeform 175"/>
          <p:cNvSpPr>
            <a:spLocks/>
          </p:cNvSpPr>
          <p:nvPr/>
        </p:nvSpPr>
        <p:spPr bwMode="auto">
          <a:xfrm>
            <a:off x="3821113" y="479107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8" name="Rectangle 176"/>
          <p:cNvSpPr>
            <a:spLocks noChangeArrowheads="1"/>
          </p:cNvSpPr>
          <p:nvPr/>
        </p:nvSpPr>
        <p:spPr bwMode="auto">
          <a:xfrm>
            <a:off x="4435475" y="4916488"/>
            <a:ext cx="312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0579" name="Rectangle 177"/>
          <p:cNvSpPr>
            <a:spLocks noChangeArrowheads="1"/>
          </p:cNvSpPr>
          <p:nvPr/>
        </p:nvSpPr>
        <p:spPr bwMode="auto">
          <a:xfrm>
            <a:off x="4111625" y="4833938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0580" name="Rectangle 178"/>
          <p:cNvSpPr>
            <a:spLocks noChangeArrowheads="1"/>
          </p:cNvSpPr>
          <p:nvPr/>
        </p:nvSpPr>
        <p:spPr bwMode="auto">
          <a:xfrm>
            <a:off x="5081588" y="4833938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0581" name="Freeform 180"/>
          <p:cNvSpPr>
            <a:spLocks/>
          </p:cNvSpPr>
          <p:nvPr/>
        </p:nvSpPr>
        <p:spPr bwMode="auto">
          <a:xfrm>
            <a:off x="3048000" y="4113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2" name="Line 181"/>
          <p:cNvSpPr>
            <a:spLocks noChangeShapeType="1"/>
          </p:cNvSpPr>
          <p:nvPr/>
        </p:nvSpPr>
        <p:spPr bwMode="auto">
          <a:xfrm flipV="1">
            <a:off x="3073400" y="2478088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" name="Rectangle 182"/>
          <p:cNvSpPr>
            <a:spLocks noChangeArrowheads="1"/>
          </p:cNvSpPr>
          <p:nvPr/>
        </p:nvSpPr>
        <p:spPr bwMode="auto">
          <a:xfrm>
            <a:off x="1379488" y="3006626"/>
            <a:ext cx="9361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</a:t>
            </a:r>
            <a:r>
              <a:rPr lang="en-US" sz="900" b="1">
                <a:solidFill>
                  <a:srgbClr val="FF0000"/>
                </a:solidFill>
              </a:rPr>
              <a:t>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4" name="Rectangle 183"/>
          <p:cNvSpPr>
            <a:spLocks noChangeArrowheads="1"/>
          </p:cNvSpPr>
          <p:nvPr/>
        </p:nvSpPr>
        <p:spPr bwMode="auto">
          <a:xfrm>
            <a:off x="4081463" y="3270250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585" name="Rectangle 184"/>
          <p:cNvSpPr>
            <a:spLocks noChangeArrowheads="1"/>
          </p:cNvSpPr>
          <p:nvPr/>
        </p:nvSpPr>
        <p:spPr bwMode="auto">
          <a:xfrm>
            <a:off x="5595938" y="324485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0586" name="Rectangle 185"/>
          <p:cNvSpPr>
            <a:spLocks noChangeArrowheads="1"/>
          </p:cNvSpPr>
          <p:nvPr/>
        </p:nvSpPr>
        <p:spPr bwMode="auto">
          <a:xfrm>
            <a:off x="5595938" y="3416300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0587" name="Rectangle 186"/>
          <p:cNvSpPr>
            <a:spLocks noChangeArrowheads="1"/>
          </p:cNvSpPr>
          <p:nvPr/>
        </p:nvSpPr>
        <p:spPr bwMode="auto">
          <a:xfrm>
            <a:off x="2157413" y="3444875"/>
            <a:ext cx="8146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4*SXT(ID[15:0])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8" name="Freeform 189"/>
          <p:cNvSpPr>
            <a:spLocks/>
          </p:cNvSpPr>
          <p:nvPr/>
        </p:nvSpPr>
        <p:spPr bwMode="auto">
          <a:xfrm>
            <a:off x="2546350" y="21050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9" name="Line 190"/>
          <p:cNvSpPr>
            <a:spLocks noChangeShapeType="1"/>
          </p:cNvSpPr>
          <p:nvPr/>
        </p:nvSpPr>
        <p:spPr bwMode="auto">
          <a:xfrm flipH="1">
            <a:off x="1362075" y="2136775"/>
            <a:ext cx="1216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91"/>
          <p:cNvGrpSpPr>
            <a:grpSpLocks/>
          </p:cNvGrpSpPr>
          <p:nvPr/>
        </p:nvGrpSpPr>
        <p:grpSpPr bwMode="auto">
          <a:xfrm>
            <a:off x="3509963" y="5005388"/>
            <a:ext cx="508000" cy="106362"/>
            <a:chOff x="2796" y="2914"/>
            <a:chExt cx="320" cy="67"/>
          </a:xfrm>
        </p:grpSpPr>
        <p:sp>
          <p:nvSpPr>
            <p:cNvPr id="20765" name="Freeform 192"/>
            <p:cNvSpPr>
              <a:spLocks/>
            </p:cNvSpPr>
            <p:nvPr/>
          </p:nvSpPr>
          <p:spPr bwMode="auto">
            <a:xfrm>
              <a:off x="3068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Line 193"/>
            <p:cNvSpPr>
              <a:spLocks noChangeShapeType="1"/>
            </p:cNvSpPr>
            <p:nvPr/>
          </p:nvSpPr>
          <p:spPr bwMode="auto">
            <a:xfrm flipH="1">
              <a:off x="2988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7" name="Rectangle 194"/>
            <p:cNvSpPr>
              <a:spLocks noChangeArrowheads="1"/>
            </p:cNvSpPr>
            <p:nvPr/>
          </p:nvSpPr>
          <p:spPr bwMode="auto">
            <a:xfrm>
              <a:off x="2796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2" name="Group 195"/>
          <p:cNvGrpSpPr>
            <a:grpSpLocks/>
          </p:cNvGrpSpPr>
          <p:nvPr/>
        </p:nvGrpSpPr>
        <p:grpSpPr bwMode="auto">
          <a:xfrm>
            <a:off x="1966913" y="4192588"/>
            <a:ext cx="1281112" cy="284162"/>
            <a:chOff x="1824" y="2402"/>
            <a:chExt cx="807" cy="179"/>
          </a:xfrm>
        </p:grpSpPr>
        <p:sp>
          <p:nvSpPr>
            <p:cNvPr id="20763" name="Rectangle 196"/>
            <p:cNvSpPr>
              <a:spLocks noChangeArrowheads="1"/>
            </p:cNvSpPr>
            <p:nvPr/>
          </p:nvSpPr>
          <p:spPr bwMode="auto">
            <a:xfrm>
              <a:off x="1824" y="240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197"/>
            <p:cNvSpPr>
              <a:spLocks noChangeArrowheads="1"/>
            </p:cNvSpPr>
            <p:nvPr/>
          </p:nvSpPr>
          <p:spPr bwMode="auto">
            <a:xfrm>
              <a:off x="1970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20592" name="Freeform 198"/>
          <p:cNvSpPr>
            <a:spLocks/>
          </p:cNvSpPr>
          <p:nvPr/>
        </p:nvSpPr>
        <p:spPr bwMode="auto">
          <a:xfrm>
            <a:off x="2717800" y="4113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" name="Line 199"/>
          <p:cNvSpPr>
            <a:spLocks noChangeShapeType="1"/>
          </p:cNvSpPr>
          <p:nvPr/>
        </p:nvSpPr>
        <p:spPr bwMode="auto">
          <a:xfrm>
            <a:off x="2743200" y="4043363"/>
            <a:ext cx="1588" cy="107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4" name="Rectangle 200"/>
          <p:cNvSpPr>
            <a:spLocks noChangeArrowheads="1"/>
          </p:cNvSpPr>
          <p:nvPr/>
        </p:nvSpPr>
        <p:spPr bwMode="auto">
          <a:xfrm>
            <a:off x="2708374" y="3886349"/>
            <a:ext cx="7833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0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23" name="Group 201"/>
          <p:cNvGrpSpPr>
            <a:grpSpLocks/>
          </p:cNvGrpSpPr>
          <p:nvPr/>
        </p:nvGrpSpPr>
        <p:grpSpPr bwMode="auto">
          <a:xfrm>
            <a:off x="2420938" y="4625990"/>
            <a:ext cx="642937" cy="138113"/>
            <a:chOff x="2110" y="2675"/>
            <a:chExt cx="405" cy="87"/>
          </a:xfrm>
        </p:grpSpPr>
        <p:sp>
          <p:nvSpPr>
            <p:cNvPr id="20759" name="Line 202"/>
            <p:cNvSpPr>
              <a:spLocks noChangeShapeType="1"/>
            </p:cNvSpPr>
            <p:nvPr/>
          </p:nvSpPr>
          <p:spPr bwMode="auto">
            <a:xfrm>
              <a:off x="2110" y="268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03"/>
            <p:cNvSpPr>
              <a:spLocks noChangeShapeType="1"/>
            </p:cNvSpPr>
            <p:nvPr/>
          </p:nvSpPr>
          <p:spPr bwMode="auto">
            <a:xfrm>
              <a:off x="2145" y="272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04"/>
            <p:cNvSpPr>
              <a:spLocks/>
            </p:cNvSpPr>
            <p:nvPr/>
          </p:nvSpPr>
          <p:spPr bwMode="auto">
            <a:xfrm>
              <a:off x="2205" y="270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205"/>
            <p:cNvSpPr>
              <a:spLocks noChangeArrowheads="1"/>
            </p:cNvSpPr>
            <p:nvPr/>
          </p:nvSpPr>
          <p:spPr bwMode="auto">
            <a:xfrm>
              <a:off x="2277" y="2675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4" name="Group 206"/>
          <p:cNvGrpSpPr>
            <a:grpSpLocks/>
          </p:cNvGrpSpPr>
          <p:nvPr/>
        </p:nvGrpSpPr>
        <p:grpSpPr bwMode="auto">
          <a:xfrm>
            <a:off x="2420936" y="4765691"/>
            <a:ext cx="708024" cy="138113"/>
            <a:chOff x="2110" y="2763"/>
            <a:chExt cx="446" cy="87"/>
          </a:xfrm>
        </p:grpSpPr>
        <p:sp>
          <p:nvSpPr>
            <p:cNvPr id="20755" name="Line 207"/>
            <p:cNvSpPr>
              <a:spLocks noChangeShapeType="1"/>
            </p:cNvSpPr>
            <p:nvPr/>
          </p:nvSpPr>
          <p:spPr bwMode="auto">
            <a:xfrm>
              <a:off x="2110" y="2775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08"/>
            <p:cNvSpPr>
              <a:spLocks noChangeShapeType="1"/>
            </p:cNvSpPr>
            <p:nvPr/>
          </p:nvSpPr>
          <p:spPr bwMode="auto">
            <a:xfrm>
              <a:off x="2145" y="2811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Freeform 209"/>
            <p:cNvSpPr>
              <a:spLocks/>
            </p:cNvSpPr>
            <p:nvPr/>
          </p:nvSpPr>
          <p:spPr bwMode="auto">
            <a:xfrm>
              <a:off x="2205" y="2795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Rectangle 210"/>
            <p:cNvSpPr>
              <a:spLocks noChangeArrowheads="1"/>
            </p:cNvSpPr>
            <p:nvPr/>
          </p:nvSpPr>
          <p:spPr bwMode="auto">
            <a:xfrm>
              <a:off x="2277" y="2763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5" name="Group 211"/>
          <p:cNvGrpSpPr>
            <a:grpSpLocks/>
          </p:cNvGrpSpPr>
          <p:nvPr/>
        </p:nvGrpSpPr>
        <p:grpSpPr bwMode="auto">
          <a:xfrm>
            <a:off x="2420938" y="5068904"/>
            <a:ext cx="560387" cy="150813"/>
            <a:chOff x="2110" y="2954"/>
            <a:chExt cx="353" cy="95"/>
          </a:xfrm>
        </p:grpSpPr>
        <p:sp>
          <p:nvSpPr>
            <p:cNvPr id="20751" name="Line 212"/>
            <p:cNvSpPr>
              <a:spLocks noChangeShapeType="1"/>
            </p:cNvSpPr>
            <p:nvPr/>
          </p:nvSpPr>
          <p:spPr bwMode="auto">
            <a:xfrm>
              <a:off x="2110" y="295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13"/>
            <p:cNvSpPr>
              <a:spLocks noChangeShapeType="1"/>
            </p:cNvSpPr>
            <p:nvPr/>
          </p:nvSpPr>
          <p:spPr bwMode="auto">
            <a:xfrm>
              <a:off x="2145" y="299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Freeform 214"/>
            <p:cNvSpPr>
              <a:spLocks/>
            </p:cNvSpPr>
            <p:nvPr/>
          </p:nvSpPr>
          <p:spPr bwMode="auto">
            <a:xfrm>
              <a:off x="2205" y="297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Rectangle 215"/>
            <p:cNvSpPr>
              <a:spLocks noChangeArrowheads="1"/>
            </p:cNvSpPr>
            <p:nvPr/>
          </p:nvSpPr>
          <p:spPr bwMode="auto">
            <a:xfrm>
              <a:off x="2277" y="2962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6" name="Group 216"/>
          <p:cNvGrpSpPr>
            <a:grpSpLocks/>
          </p:cNvGrpSpPr>
          <p:nvPr/>
        </p:nvGrpSpPr>
        <p:grpSpPr bwMode="auto">
          <a:xfrm>
            <a:off x="2420936" y="5195905"/>
            <a:ext cx="676274" cy="138113"/>
            <a:chOff x="2110" y="3034"/>
            <a:chExt cx="426" cy="87"/>
          </a:xfrm>
        </p:grpSpPr>
        <p:sp>
          <p:nvSpPr>
            <p:cNvPr id="20747" name="Line 217"/>
            <p:cNvSpPr>
              <a:spLocks noChangeShapeType="1"/>
            </p:cNvSpPr>
            <p:nvPr/>
          </p:nvSpPr>
          <p:spPr bwMode="auto">
            <a:xfrm>
              <a:off x="2110" y="304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218"/>
            <p:cNvSpPr>
              <a:spLocks noChangeShapeType="1"/>
            </p:cNvSpPr>
            <p:nvPr/>
          </p:nvSpPr>
          <p:spPr bwMode="auto">
            <a:xfrm>
              <a:off x="2145" y="308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Freeform 219"/>
            <p:cNvSpPr>
              <a:spLocks/>
            </p:cNvSpPr>
            <p:nvPr/>
          </p:nvSpPr>
          <p:spPr bwMode="auto">
            <a:xfrm>
              <a:off x="2205" y="306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Rectangle 220"/>
            <p:cNvSpPr>
              <a:spLocks noChangeArrowheads="1"/>
            </p:cNvSpPr>
            <p:nvPr/>
          </p:nvSpPr>
          <p:spPr bwMode="auto">
            <a:xfrm>
              <a:off x="2277" y="3034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7" name="Group 221"/>
          <p:cNvGrpSpPr>
            <a:grpSpLocks/>
          </p:cNvGrpSpPr>
          <p:nvPr/>
        </p:nvGrpSpPr>
        <p:grpSpPr bwMode="auto">
          <a:xfrm>
            <a:off x="2420938" y="5335606"/>
            <a:ext cx="642937" cy="138113"/>
            <a:chOff x="2110" y="3122"/>
            <a:chExt cx="405" cy="87"/>
          </a:xfrm>
        </p:grpSpPr>
        <p:sp>
          <p:nvSpPr>
            <p:cNvPr id="20743" name="Line 222"/>
            <p:cNvSpPr>
              <a:spLocks noChangeShapeType="1"/>
            </p:cNvSpPr>
            <p:nvPr/>
          </p:nvSpPr>
          <p:spPr bwMode="auto">
            <a:xfrm>
              <a:off x="2110" y="313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223"/>
            <p:cNvSpPr>
              <a:spLocks noChangeShapeType="1"/>
            </p:cNvSpPr>
            <p:nvPr/>
          </p:nvSpPr>
          <p:spPr bwMode="auto">
            <a:xfrm>
              <a:off x="2145" y="317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Freeform 224"/>
            <p:cNvSpPr>
              <a:spLocks/>
            </p:cNvSpPr>
            <p:nvPr/>
          </p:nvSpPr>
          <p:spPr bwMode="auto">
            <a:xfrm>
              <a:off x="2205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Rectangle 225"/>
            <p:cNvSpPr>
              <a:spLocks noChangeArrowheads="1"/>
            </p:cNvSpPr>
            <p:nvPr/>
          </p:nvSpPr>
          <p:spPr bwMode="auto">
            <a:xfrm>
              <a:off x="2277" y="3122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8" name="Group 226"/>
          <p:cNvGrpSpPr>
            <a:grpSpLocks/>
          </p:cNvGrpSpPr>
          <p:nvPr/>
        </p:nvGrpSpPr>
        <p:grpSpPr bwMode="auto">
          <a:xfrm>
            <a:off x="2420951" y="5456256"/>
            <a:ext cx="884240" cy="138113"/>
            <a:chOff x="2110" y="3198"/>
            <a:chExt cx="557" cy="87"/>
          </a:xfrm>
        </p:grpSpPr>
        <p:sp>
          <p:nvSpPr>
            <p:cNvPr id="20739" name="Line 227"/>
            <p:cNvSpPr>
              <a:spLocks noChangeShapeType="1"/>
            </p:cNvSpPr>
            <p:nvPr/>
          </p:nvSpPr>
          <p:spPr bwMode="auto">
            <a:xfrm>
              <a:off x="2110" y="322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228"/>
            <p:cNvSpPr>
              <a:spLocks noChangeShapeType="1"/>
            </p:cNvSpPr>
            <p:nvPr/>
          </p:nvSpPr>
          <p:spPr bwMode="auto">
            <a:xfrm>
              <a:off x="2145" y="326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Freeform 229"/>
            <p:cNvSpPr>
              <a:spLocks/>
            </p:cNvSpPr>
            <p:nvPr/>
          </p:nvSpPr>
          <p:spPr bwMode="auto">
            <a:xfrm>
              <a:off x="2205" y="3242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Rectangle 230"/>
            <p:cNvSpPr>
              <a:spLocks noChangeArrowheads="1"/>
            </p:cNvSpPr>
            <p:nvPr/>
          </p:nvSpPr>
          <p:spPr bwMode="auto">
            <a:xfrm>
              <a:off x="2277" y="3198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0601" name="Line 231"/>
          <p:cNvSpPr>
            <a:spLocks noChangeShapeType="1"/>
          </p:cNvSpPr>
          <p:nvPr/>
        </p:nvSpPr>
        <p:spPr bwMode="auto">
          <a:xfrm>
            <a:off x="2420938" y="4473575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2" name="Rectangle 233"/>
          <p:cNvSpPr>
            <a:spLocks noChangeArrowheads="1"/>
          </p:cNvSpPr>
          <p:nvPr/>
        </p:nvSpPr>
        <p:spPr bwMode="auto">
          <a:xfrm>
            <a:off x="3209826" y="3176736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603" name="Line 234"/>
          <p:cNvSpPr>
            <a:spLocks noChangeShapeType="1"/>
          </p:cNvSpPr>
          <p:nvPr/>
        </p:nvSpPr>
        <p:spPr bwMode="auto">
          <a:xfrm>
            <a:off x="3073400" y="3276600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4" name="Line 235"/>
          <p:cNvSpPr>
            <a:spLocks noChangeShapeType="1"/>
          </p:cNvSpPr>
          <p:nvPr/>
        </p:nvSpPr>
        <p:spPr bwMode="auto">
          <a:xfrm>
            <a:off x="3130550" y="3333750"/>
            <a:ext cx="8810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5" name="Freeform 236"/>
          <p:cNvSpPr>
            <a:spLocks/>
          </p:cNvSpPr>
          <p:nvPr/>
        </p:nvSpPr>
        <p:spPr bwMode="auto">
          <a:xfrm>
            <a:off x="3973513" y="33020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6" name="Freeform 237"/>
          <p:cNvSpPr>
            <a:spLocks/>
          </p:cNvSpPr>
          <p:nvPr/>
        </p:nvSpPr>
        <p:spPr bwMode="auto">
          <a:xfrm>
            <a:off x="4181475" y="47212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7" name="Line 238"/>
          <p:cNvSpPr>
            <a:spLocks noChangeShapeType="1"/>
          </p:cNvSpPr>
          <p:nvPr/>
        </p:nvSpPr>
        <p:spPr bwMode="auto">
          <a:xfrm>
            <a:off x="4213225" y="3541713"/>
            <a:ext cx="1588" cy="1217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" name="Rectangle 239"/>
          <p:cNvSpPr>
            <a:spLocks noChangeArrowheads="1"/>
          </p:cNvSpPr>
          <p:nvPr/>
        </p:nvSpPr>
        <p:spPr bwMode="auto">
          <a:xfrm>
            <a:off x="4386411" y="3581549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609" name="Freeform 240"/>
          <p:cNvSpPr>
            <a:spLocks/>
          </p:cNvSpPr>
          <p:nvPr/>
        </p:nvSpPr>
        <p:spPr bwMode="auto">
          <a:xfrm>
            <a:off x="4302125" y="36242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0" name="Line 241"/>
          <p:cNvSpPr>
            <a:spLocks noChangeShapeType="1"/>
          </p:cNvSpPr>
          <p:nvPr/>
        </p:nvSpPr>
        <p:spPr bwMode="auto">
          <a:xfrm flipH="1">
            <a:off x="4219575" y="3656013"/>
            <a:ext cx="1143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1" name="Line 242"/>
          <p:cNvSpPr>
            <a:spLocks noChangeShapeType="1"/>
          </p:cNvSpPr>
          <p:nvPr/>
        </p:nvSpPr>
        <p:spPr bwMode="auto">
          <a:xfrm>
            <a:off x="4043363" y="3448050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2" name="Line 243"/>
          <p:cNvSpPr>
            <a:spLocks noChangeShapeType="1"/>
          </p:cNvSpPr>
          <p:nvPr/>
        </p:nvSpPr>
        <p:spPr bwMode="auto">
          <a:xfrm flipH="1">
            <a:off x="4043363" y="3473450"/>
            <a:ext cx="55562" cy="30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44"/>
          <p:cNvGrpSpPr>
            <a:grpSpLocks/>
          </p:cNvGrpSpPr>
          <p:nvPr/>
        </p:nvGrpSpPr>
        <p:grpSpPr bwMode="auto">
          <a:xfrm>
            <a:off x="5765800" y="3409950"/>
            <a:ext cx="528638" cy="106363"/>
            <a:chOff x="4217" y="1909"/>
            <a:chExt cx="333" cy="67"/>
          </a:xfrm>
        </p:grpSpPr>
        <p:sp>
          <p:nvSpPr>
            <p:cNvPr id="20736" name="Freeform 245"/>
            <p:cNvSpPr>
              <a:spLocks/>
            </p:cNvSpPr>
            <p:nvPr/>
          </p:nvSpPr>
          <p:spPr bwMode="auto">
            <a:xfrm>
              <a:off x="4217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7" name="Line 246"/>
            <p:cNvSpPr>
              <a:spLocks noChangeShapeType="1"/>
            </p:cNvSpPr>
            <p:nvPr/>
          </p:nvSpPr>
          <p:spPr bwMode="auto">
            <a:xfrm>
              <a:off x="4237" y="193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8" name="Rectangle 247"/>
            <p:cNvSpPr>
              <a:spLocks noChangeArrowheads="1"/>
            </p:cNvSpPr>
            <p:nvPr/>
          </p:nvSpPr>
          <p:spPr bwMode="auto">
            <a:xfrm>
              <a:off x="4385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30" name="Group 248"/>
          <p:cNvGrpSpPr>
            <a:grpSpLocks/>
          </p:cNvGrpSpPr>
          <p:nvPr/>
        </p:nvGrpSpPr>
        <p:grpSpPr bwMode="auto">
          <a:xfrm>
            <a:off x="2420938" y="5619769"/>
            <a:ext cx="604837" cy="138113"/>
            <a:chOff x="2110" y="3301"/>
            <a:chExt cx="381" cy="87"/>
          </a:xfrm>
        </p:grpSpPr>
        <p:sp>
          <p:nvSpPr>
            <p:cNvPr id="20732" name="Line 249"/>
            <p:cNvSpPr>
              <a:spLocks noChangeShapeType="1"/>
            </p:cNvSpPr>
            <p:nvPr/>
          </p:nvSpPr>
          <p:spPr bwMode="auto">
            <a:xfrm>
              <a:off x="2110" y="3313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3" name="Line 250"/>
            <p:cNvSpPr>
              <a:spLocks noChangeShapeType="1"/>
            </p:cNvSpPr>
            <p:nvPr/>
          </p:nvSpPr>
          <p:spPr bwMode="auto">
            <a:xfrm>
              <a:off x="2145" y="3349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4" name="Freeform 251"/>
            <p:cNvSpPr>
              <a:spLocks/>
            </p:cNvSpPr>
            <p:nvPr/>
          </p:nvSpPr>
          <p:spPr bwMode="auto">
            <a:xfrm>
              <a:off x="2205" y="3333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5" name="Rectangle 252"/>
            <p:cNvSpPr>
              <a:spLocks noChangeArrowheads="1"/>
            </p:cNvSpPr>
            <p:nvPr/>
          </p:nvSpPr>
          <p:spPr bwMode="auto">
            <a:xfrm>
              <a:off x="2277" y="3301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31" name="Group 253"/>
          <p:cNvGrpSpPr>
            <a:grpSpLocks/>
          </p:cNvGrpSpPr>
          <p:nvPr/>
        </p:nvGrpSpPr>
        <p:grpSpPr bwMode="auto">
          <a:xfrm>
            <a:off x="1677978" y="1819275"/>
            <a:ext cx="123824" cy="152400"/>
            <a:chOff x="1642" y="907"/>
            <a:chExt cx="78" cy="96"/>
          </a:xfrm>
        </p:grpSpPr>
        <p:sp>
          <p:nvSpPr>
            <p:cNvPr id="20730" name="Line 254"/>
            <p:cNvSpPr>
              <a:spLocks noChangeShapeType="1"/>
            </p:cNvSpPr>
            <p:nvPr/>
          </p:nvSpPr>
          <p:spPr bwMode="auto">
            <a:xfrm>
              <a:off x="1642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1" name="Rectangle 255"/>
            <p:cNvSpPr>
              <a:spLocks noChangeArrowheads="1"/>
            </p:cNvSpPr>
            <p:nvPr/>
          </p:nvSpPr>
          <p:spPr bwMode="auto">
            <a:xfrm>
              <a:off x="1666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0616" name="Line 256"/>
          <p:cNvSpPr>
            <a:spLocks noChangeShapeType="1"/>
          </p:cNvSpPr>
          <p:nvPr/>
        </p:nvSpPr>
        <p:spPr bwMode="auto">
          <a:xfrm>
            <a:off x="2005013" y="1600200"/>
            <a:ext cx="160337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7" name="Text Box 257"/>
          <p:cNvSpPr txBox="1">
            <a:spLocks noChangeArrowheads="1"/>
          </p:cNvSpPr>
          <p:nvPr/>
        </p:nvSpPr>
        <p:spPr bwMode="auto">
          <a:xfrm>
            <a:off x="2120900" y="1649413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20618" name="Line 258"/>
          <p:cNvSpPr>
            <a:spLocks noChangeShapeType="1"/>
          </p:cNvSpPr>
          <p:nvPr/>
        </p:nvSpPr>
        <p:spPr bwMode="auto">
          <a:xfrm flipV="1">
            <a:off x="2614613" y="3124200"/>
            <a:ext cx="762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9" name="Rectangle 315"/>
          <p:cNvSpPr>
            <a:spLocks noChangeArrowheads="1"/>
          </p:cNvSpPr>
          <p:nvPr/>
        </p:nvSpPr>
        <p:spPr bwMode="auto">
          <a:xfrm>
            <a:off x="4092575" y="58674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0621" name="Rectangle 376"/>
          <p:cNvSpPr>
            <a:spLocks noChangeArrowheads="1"/>
          </p:cNvSpPr>
          <p:nvPr/>
        </p:nvSpPr>
        <p:spPr bwMode="auto">
          <a:xfrm>
            <a:off x="4848226" y="1363663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2" name="Rectangle 377"/>
          <p:cNvSpPr>
            <a:spLocks noChangeArrowheads="1"/>
          </p:cNvSpPr>
          <p:nvPr/>
        </p:nvSpPr>
        <p:spPr bwMode="auto">
          <a:xfrm>
            <a:off x="3810001" y="1479550"/>
            <a:ext cx="592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BEQ:</a:t>
            </a:r>
            <a:endParaRPr lang="en-US" sz="1400" dirty="0">
              <a:latin typeface="+mj-lt"/>
            </a:endParaRPr>
          </a:p>
        </p:txBody>
      </p:sp>
      <p:sp>
        <p:nvSpPr>
          <p:cNvPr id="20623" name="Rectangle 378"/>
          <p:cNvSpPr>
            <a:spLocks noChangeArrowheads="1"/>
          </p:cNvSpPr>
          <p:nvPr/>
        </p:nvSpPr>
        <p:spPr bwMode="auto">
          <a:xfrm>
            <a:off x="4311651" y="1371600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4" name="Rectangle 379"/>
          <p:cNvSpPr>
            <a:spLocks noChangeArrowheads="1"/>
          </p:cNvSpPr>
          <p:nvPr/>
        </p:nvSpPr>
        <p:spPr bwMode="auto">
          <a:xfrm>
            <a:off x="4338132" y="1510784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[Ra]=0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sp>
        <p:nvSpPr>
          <p:cNvPr id="20625" name="Rectangle 380"/>
          <p:cNvSpPr>
            <a:spLocks noChangeArrowheads="1"/>
          </p:cNvSpPr>
          <p:nvPr/>
        </p:nvSpPr>
        <p:spPr bwMode="auto">
          <a:xfrm>
            <a:off x="3792538" y="2165350"/>
            <a:ext cx="609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BNE:</a:t>
            </a:r>
            <a:endParaRPr lang="en-US" sz="1400" dirty="0">
              <a:latin typeface="+mj-lt"/>
            </a:endParaRPr>
          </a:p>
        </p:txBody>
      </p:sp>
      <p:sp>
        <p:nvSpPr>
          <p:cNvPr id="20626" name="Rectangle 381"/>
          <p:cNvSpPr>
            <a:spLocks noChangeArrowheads="1"/>
          </p:cNvSpPr>
          <p:nvPr/>
        </p:nvSpPr>
        <p:spPr bwMode="auto">
          <a:xfrm>
            <a:off x="4311651" y="2005013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7" name="Rectangle 382"/>
          <p:cNvSpPr>
            <a:spLocks noChangeArrowheads="1"/>
          </p:cNvSpPr>
          <p:nvPr/>
        </p:nvSpPr>
        <p:spPr bwMode="auto">
          <a:xfrm>
            <a:off x="4338132" y="2196584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≠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grpSp>
        <p:nvGrpSpPr>
          <p:cNvPr id="20614" name="Group 383"/>
          <p:cNvGrpSpPr>
            <a:grpSpLocks/>
          </p:cNvGrpSpPr>
          <p:nvPr/>
        </p:nvGrpSpPr>
        <p:grpSpPr bwMode="auto">
          <a:xfrm>
            <a:off x="3675063" y="1066800"/>
            <a:ext cx="4953000" cy="376238"/>
            <a:chOff x="336" y="3168"/>
            <a:chExt cx="3120" cy="237"/>
          </a:xfrm>
        </p:grpSpPr>
        <p:grpSp>
          <p:nvGrpSpPr>
            <p:cNvPr id="20615" name="Group 3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723" name="Rectangle 3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0" name="Group 3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725" name="Line 3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6" name="Line 3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7" name="Line 3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8" name="Line 3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9" name="Line 3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28" name="Group 3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717" name="Rectangle 3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9" name="Group 3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9" name="Line 3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0" name="Line 3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1" name="Line 3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2" name="Line 3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30" name="Group 3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711" name="Rectangle 4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31" name="Group 4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3" name="Line 4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4" name="Line 4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5" name="Line 4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6" name="Line 4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83" name="Text Box 4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84" name="Text Box 4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32" name="Group 4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94" name="Rectangle 4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5" name="Line 4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6" name="Line 4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7" name="Line 4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8" name="Line 4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9" name="Line 4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0" name="Line 4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1" name="Line 4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2" name="Line 4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3" name="Line 4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4" name="Line 4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5" name="Line 4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6" name="Line 4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7" name="Line 4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8" name="Line 4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9" name="Line 4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10" name="Line 4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86" name="Text Box 4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>
                  <a:latin typeface="+mj-lt"/>
                </a:rPr>
                <a:t>Literal C (signed)</a:t>
              </a:r>
            </a:p>
          </p:txBody>
        </p:sp>
        <p:grpSp>
          <p:nvGrpSpPr>
            <p:cNvPr id="20635" name="Group 4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88" name="Text Box 4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89" name="Text Box 4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0" name="Text Box 4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1" name="Text Box 4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2" name="Text Box 4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3" name="Text Box 4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0637" name="Group 434"/>
          <p:cNvGrpSpPr>
            <a:grpSpLocks/>
          </p:cNvGrpSpPr>
          <p:nvPr/>
        </p:nvGrpSpPr>
        <p:grpSpPr bwMode="auto">
          <a:xfrm>
            <a:off x="3657600" y="1784350"/>
            <a:ext cx="4953000" cy="376238"/>
            <a:chOff x="336" y="3168"/>
            <a:chExt cx="3120" cy="237"/>
          </a:xfrm>
        </p:grpSpPr>
        <p:grpSp>
          <p:nvGrpSpPr>
            <p:cNvPr id="20662" name="Group 435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673" name="Rectangle 436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68" name="Group 437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675" name="Line 438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6" name="Line 439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7" name="Line 440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8" name="Line 441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9" name="Line 442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74" name="Group 443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667" name="Rectangle 444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0" name="Group 445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9" name="Line 446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0" name="Line 447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1" name="Line 448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2" name="Line 449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81" name="Group 450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661" name="Rectangle 451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2" name="Group 452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3" name="Line 453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4" name="Line 454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5" name="Line 455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6" name="Line 456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33" name="Text Box 457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34" name="Text Box 458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85" name="Group 459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44" name="Rectangle 460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5" name="Line 461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6" name="Line 462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7" name="Line 46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8" name="Line 464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9" name="Line 46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0" name="Line 46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1" name="Line 467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2" name="Line 468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3" name="Line 469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4" name="Line 470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5" name="Line 471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6" name="Line 47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7" name="Line 473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8" name="Line 474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9" name="Line 47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60" name="Line 476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36" name="Text Box 477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687" name="Group 478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38" name="Text Box 479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39" name="Text Box 480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40" name="Text Box 481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1" name="Text Box 482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2" name="Text Box 483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3" name="Text Box 484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364" name="Group 103"/>
          <p:cNvGrpSpPr>
            <a:grpSpLocks/>
          </p:cNvGrpSpPr>
          <p:nvPr/>
        </p:nvGrpSpPr>
        <p:grpSpPr bwMode="auto">
          <a:xfrm>
            <a:off x="6463186" y="5088221"/>
            <a:ext cx="128588" cy="107949"/>
            <a:chOff x="4040" y="2913"/>
            <a:chExt cx="81" cy="68"/>
          </a:xfrm>
        </p:grpSpPr>
        <p:sp>
          <p:nvSpPr>
            <p:cNvPr id="36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6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7" name="Line 108"/>
          <p:cNvSpPr>
            <a:spLocks noChangeShapeType="1"/>
          </p:cNvSpPr>
          <p:nvPr/>
        </p:nvSpPr>
        <p:spPr bwMode="auto">
          <a:xfrm>
            <a:off x="6583265" y="5145392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" name="Rectangle 109"/>
          <p:cNvSpPr>
            <a:spLocks noChangeArrowheads="1"/>
          </p:cNvSpPr>
          <p:nvPr/>
        </p:nvSpPr>
        <p:spPr bwMode="auto">
          <a:xfrm>
            <a:off x="6727727" y="5043792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69" name="Rectangle 54"/>
          <p:cNvSpPr>
            <a:spLocks noChangeArrowheads="1"/>
          </p:cNvSpPr>
          <p:nvPr/>
        </p:nvSpPr>
        <p:spPr bwMode="auto">
          <a:xfrm>
            <a:off x="2638128" y="2502098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70" name="Rectangle 54"/>
          <p:cNvSpPr>
            <a:spLocks noChangeArrowheads="1"/>
          </p:cNvSpPr>
          <p:nvPr/>
        </p:nvSpPr>
        <p:spPr bwMode="auto">
          <a:xfrm>
            <a:off x="3098312" y="4010322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0480" name="Group 20479"/>
          <p:cNvGrpSpPr/>
          <p:nvPr/>
        </p:nvGrpSpPr>
        <p:grpSpPr>
          <a:xfrm>
            <a:off x="228600" y="3371850"/>
            <a:ext cx="1752600" cy="2363927"/>
            <a:chOff x="152400" y="3200400"/>
            <a:chExt cx="1752600" cy="2363927"/>
          </a:xfrm>
        </p:grpSpPr>
        <p:sp>
          <p:nvSpPr>
            <p:cNvPr id="380" name="TextBox 379"/>
            <p:cNvSpPr txBox="1"/>
            <p:nvPr/>
          </p:nvSpPr>
          <p:spPr>
            <a:xfrm>
              <a:off x="152400" y="3810000"/>
              <a:ext cx="1524000" cy="175432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“4*” only requires adding 0b00 to low-order bits – no HW needed!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1371600" y="3200400"/>
              <a:ext cx="533400" cy="857305"/>
              <a:chOff x="2838890" y="729676"/>
              <a:chExt cx="1234915" cy="1984813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Freeform 405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2" name="Group 391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4" name="Freeform 403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3" name="Straight Connector 392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>
                <a:endCxn id="397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Freeform 396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Freeform 397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00" name="Oval 399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reeform 400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reeform 401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07" name="TextBox 406"/>
          <p:cNvSpPr txBox="1"/>
          <p:nvPr/>
        </p:nvSpPr>
        <p:spPr>
          <a:xfrm>
            <a:off x="3657600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4401899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4600733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5154371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5914622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8425999" y="860835"/>
            <a:ext cx="259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0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5366303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6086866" y="860835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BEQ/BNE Instructions</a:t>
            </a:r>
          </a:p>
        </p:txBody>
      </p:sp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2675409" y="2917988"/>
            <a:ext cx="1397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 flipV="1">
            <a:off x="2815109" y="2748126"/>
            <a:ext cx="1588" cy="1698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H="1">
            <a:off x="1446684" y="2748126"/>
            <a:ext cx="1368425" cy="47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Freeform 6"/>
          <p:cNvSpPr>
            <a:spLocks/>
          </p:cNvSpPr>
          <p:nvPr/>
        </p:nvSpPr>
        <p:spPr bwMode="auto">
          <a:xfrm>
            <a:off x="2643659" y="28925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V="1">
            <a:off x="1592734" y="1093951"/>
            <a:ext cx="1588" cy="3048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1592734" y="1093951"/>
            <a:ext cx="5572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>
            <a:off x="2149947" y="1093951"/>
            <a:ext cx="0" cy="1851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Freeform 11"/>
          <p:cNvSpPr>
            <a:spLocks/>
          </p:cNvSpPr>
          <p:nvPr/>
        </p:nvSpPr>
        <p:spPr bwMode="auto">
          <a:xfrm>
            <a:off x="1560984" y="1360651"/>
            <a:ext cx="57150" cy="74612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37535" y="3178338"/>
            <a:ext cx="2703513" cy="3243263"/>
            <a:chOff x="3327" y="1809"/>
            <a:chExt cx="1703" cy="204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24" y="2874"/>
              <a:ext cx="906" cy="370"/>
              <a:chOff x="4124" y="2874"/>
              <a:chExt cx="906" cy="370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4124" y="2884"/>
                <a:ext cx="611" cy="360"/>
                <a:chOff x="4124" y="2884"/>
                <a:chExt cx="611" cy="360"/>
              </a:xfrm>
            </p:grpSpPr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4124" y="2884"/>
                  <a:ext cx="611" cy="360"/>
                  <a:chOff x="4124" y="2884"/>
                  <a:chExt cx="611" cy="360"/>
                </a:xfrm>
              </p:grpSpPr>
              <p:grpSp>
                <p:nvGrpSpPr>
                  <p:cNvPr id="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124" y="2884"/>
                    <a:ext cx="611" cy="360"/>
                    <a:chOff x="4124" y="2884"/>
                    <a:chExt cx="611" cy="360"/>
                  </a:xfrm>
                </p:grpSpPr>
                <p:sp>
                  <p:nvSpPr>
                    <p:cNvPr id="208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4" y="2884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2" y="3026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084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3" y="3170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08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86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4605" y="2898"/>
                    <a:ext cx="102" cy="67"/>
                    <a:chOff x="4605" y="2898"/>
                    <a:chExt cx="102" cy="67"/>
                  </a:xfrm>
                </p:grpSpPr>
                <p:sp>
                  <p:nvSpPr>
                    <p:cNvPr id="20838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3" y="2898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083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5" y="2902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0834" name="Rectangle 24"/>
                <p:cNvSpPr>
                  <a:spLocks noChangeArrowheads="1"/>
                </p:cNvSpPr>
                <p:nvPr/>
              </p:nvSpPr>
              <p:spPr bwMode="auto">
                <a:xfrm>
                  <a:off x="4146" y="3150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4733" y="2874"/>
                <a:ext cx="297" cy="87"/>
                <a:chOff x="4733" y="2874"/>
                <a:chExt cx="297" cy="87"/>
              </a:xfrm>
            </p:grpSpPr>
            <p:sp>
              <p:nvSpPr>
                <p:cNvPr id="20830" name="Freeform 26"/>
                <p:cNvSpPr>
                  <a:spLocks/>
                </p:cNvSpPr>
                <p:nvPr/>
              </p:nvSpPr>
              <p:spPr bwMode="auto">
                <a:xfrm>
                  <a:off x="4733" y="2902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1" name="Line 27"/>
                <p:cNvSpPr>
                  <a:spLocks noChangeShapeType="1"/>
                </p:cNvSpPr>
                <p:nvPr/>
              </p:nvSpPr>
              <p:spPr bwMode="auto">
                <a:xfrm>
                  <a:off x="4752" y="2918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844" y="2874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 smtClean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327" y="3657"/>
              <a:ext cx="578" cy="82"/>
              <a:chOff x="3327" y="3657"/>
              <a:chExt cx="578" cy="82"/>
            </a:xfrm>
          </p:grpSpPr>
          <p:sp>
            <p:nvSpPr>
              <p:cNvPr id="20822" name="Freeform 30"/>
              <p:cNvSpPr>
                <a:spLocks/>
              </p:cNvSpPr>
              <p:nvPr/>
            </p:nvSpPr>
            <p:spPr bwMode="auto">
              <a:xfrm>
                <a:off x="3327" y="3657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3" name="Freeform 31"/>
              <p:cNvSpPr>
                <a:spLocks/>
              </p:cNvSpPr>
              <p:nvPr/>
            </p:nvSpPr>
            <p:spPr bwMode="auto">
              <a:xfrm>
                <a:off x="3331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4" name="Rectangle 32"/>
              <p:cNvSpPr>
                <a:spLocks noChangeArrowheads="1"/>
              </p:cNvSpPr>
              <p:nvPr/>
            </p:nvSpPr>
            <p:spPr bwMode="auto">
              <a:xfrm>
                <a:off x="3706" y="3672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0825" name="Freeform 33"/>
              <p:cNvSpPr>
                <a:spLocks/>
              </p:cNvSpPr>
              <p:nvPr/>
            </p:nvSpPr>
            <p:spPr bwMode="auto">
              <a:xfrm>
                <a:off x="3595" y="3677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6" name="Line 34"/>
              <p:cNvSpPr>
                <a:spLocks noChangeShapeType="1"/>
              </p:cNvSpPr>
              <p:nvPr/>
            </p:nvSpPr>
            <p:spPr bwMode="auto">
              <a:xfrm>
                <a:off x="3619" y="3697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7" name="Rectangle 35"/>
              <p:cNvSpPr>
                <a:spLocks noChangeArrowheads="1"/>
              </p:cNvSpPr>
              <p:nvPr/>
            </p:nvSpPr>
            <p:spPr bwMode="auto">
              <a:xfrm>
                <a:off x="3387" y="3660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0809" name="Line 36"/>
            <p:cNvSpPr>
              <a:spLocks noChangeShapeType="1"/>
            </p:cNvSpPr>
            <p:nvPr/>
          </p:nvSpPr>
          <p:spPr bwMode="auto">
            <a:xfrm flipH="1">
              <a:off x="3491" y="3170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0" name="Line 37"/>
            <p:cNvSpPr>
              <a:spLocks noChangeShapeType="1"/>
            </p:cNvSpPr>
            <p:nvPr/>
          </p:nvSpPr>
          <p:spPr bwMode="auto">
            <a:xfrm flipV="1">
              <a:off x="3491" y="2882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1" name="Line 38"/>
            <p:cNvSpPr>
              <a:spLocks noChangeShapeType="1"/>
            </p:cNvSpPr>
            <p:nvPr/>
          </p:nvSpPr>
          <p:spPr bwMode="auto">
            <a:xfrm>
              <a:off x="3491" y="2882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2" name="Freeform 39"/>
            <p:cNvSpPr>
              <a:spLocks/>
            </p:cNvSpPr>
            <p:nvPr/>
          </p:nvSpPr>
          <p:spPr bwMode="auto">
            <a:xfrm>
              <a:off x="4074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3" name="Line 40"/>
            <p:cNvSpPr>
              <a:spLocks noChangeShapeType="1"/>
            </p:cNvSpPr>
            <p:nvPr/>
          </p:nvSpPr>
          <p:spPr bwMode="auto">
            <a:xfrm>
              <a:off x="4233" y="1825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4" name="Line 41"/>
            <p:cNvSpPr>
              <a:spLocks noChangeShapeType="1"/>
            </p:cNvSpPr>
            <p:nvPr/>
          </p:nvSpPr>
          <p:spPr bwMode="auto">
            <a:xfrm>
              <a:off x="4984" y="1825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5" name="Line 42"/>
            <p:cNvSpPr>
              <a:spLocks noChangeShapeType="1"/>
            </p:cNvSpPr>
            <p:nvPr/>
          </p:nvSpPr>
          <p:spPr bwMode="auto">
            <a:xfrm flipH="1">
              <a:off x="3491" y="3848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6" name="Line 43"/>
            <p:cNvSpPr>
              <a:spLocks noChangeShapeType="1"/>
            </p:cNvSpPr>
            <p:nvPr/>
          </p:nvSpPr>
          <p:spPr bwMode="auto">
            <a:xfrm flipV="1">
              <a:off x="3491" y="3729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Freeform 44"/>
            <p:cNvSpPr>
              <a:spLocks/>
            </p:cNvSpPr>
            <p:nvPr/>
          </p:nvSpPr>
          <p:spPr bwMode="auto">
            <a:xfrm>
              <a:off x="4214" y="1809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45"/>
            <p:cNvSpPr>
              <a:spLocks noChangeShapeType="1"/>
            </p:cNvSpPr>
            <p:nvPr/>
          </p:nvSpPr>
          <p:spPr bwMode="auto">
            <a:xfrm>
              <a:off x="4445" y="3246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46"/>
            <p:cNvSpPr>
              <a:spLocks noChangeShapeType="1"/>
            </p:cNvSpPr>
            <p:nvPr/>
          </p:nvSpPr>
          <p:spPr bwMode="auto">
            <a:xfrm flipH="1">
              <a:off x="3563" y="3405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Line 47"/>
            <p:cNvSpPr>
              <a:spLocks noChangeShapeType="1"/>
            </p:cNvSpPr>
            <p:nvPr/>
          </p:nvSpPr>
          <p:spPr bwMode="auto">
            <a:xfrm>
              <a:off x="3563" y="3405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48"/>
            <p:cNvSpPr>
              <a:spLocks/>
            </p:cNvSpPr>
            <p:nvPr/>
          </p:nvSpPr>
          <p:spPr bwMode="auto">
            <a:xfrm>
              <a:off x="3543" y="360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Line 49"/>
          <p:cNvSpPr>
            <a:spLocks noChangeShapeType="1"/>
          </p:cNvSpPr>
          <p:nvPr/>
        </p:nvSpPr>
        <p:spPr bwMode="auto">
          <a:xfrm>
            <a:off x="5724997" y="6478751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50"/>
          <p:cNvSpPr>
            <a:spLocks noChangeArrowheads="1"/>
          </p:cNvSpPr>
          <p:nvPr/>
        </p:nvSpPr>
        <p:spPr bwMode="auto">
          <a:xfrm>
            <a:off x="4253384" y="31973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493" name="Freeform 51"/>
          <p:cNvSpPr>
            <a:spLocks/>
          </p:cNvSpPr>
          <p:nvPr/>
        </p:nvSpPr>
        <p:spPr bwMode="auto">
          <a:xfrm>
            <a:off x="4672484" y="60358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52"/>
          <p:cNvSpPr>
            <a:spLocks noChangeShapeType="1"/>
          </p:cNvSpPr>
          <p:nvPr/>
        </p:nvSpPr>
        <p:spPr bwMode="auto">
          <a:xfrm>
            <a:off x="4697884" y="4900776"/>
            <a:ext cx="1588" cy="1173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489422" y="1430505"/>
            <a:ext cx="1387475" cy="130176"/>
            <a:chOff x="840" y="708"/>
            <a:chExt cx="874" cy="82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840" y="723"/>
              <a:ext cx="283" cy="67"/>
              <a:chOff x="840" y="723"/>
              <a:chExt cx="283" cy="67"/>
            </a:xfrm>
          </p:grpSpPr>
          <p:sp>
            <p:nvSpPr>
              <p:cNvPr id="20804" name="Rectangle 55"/>
              <p:cNvSpPr>
                <a:spLocks noChangeArrowheads="1"/>
              </p:cNvSpPr>
              <p:nvPr/>
            </p:nvSpPr>
            <p:spPr bwMode="auto">
              <a:xfrm>
                <a:off x="840" y="723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0805" name="Freeform 56"/>
              <p:cNvSpPr>
                <a:spLocks/>
              </p:cNvSpPr>
              <p:nvPr/>
            </p:nvSpPr>
            <p:spPr bwMode="auto">
              <a:xfrm>
                <a:off x="1076" y="727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6" name="Line 57"/>
              <p:cNvSpPr>
                <a:spLocks noChangeShapeType="1"/>
              </p:cNvSpPr>
              <p:nvPr/>
            </p:nvSpPr>
            <p:spPr bwMode="auto">
              <a:xfrm flipH="1">
                <a:off x="1032" y="747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1103" y="708"/>
              <a:ext cx="611" cy="75"/>
              <a:chOff x="1103" y="708"/>
              <a:chExt cx="611" cy="75"/>
            </a:xfrm>
          </p:grpSpPr>
          <p:sp>
            <p:nvSpPr>
              <p:cNvPr id="20798" name="Freeform 59"/>
              <p:cNvSpPr>
                <a:spLocks/>
              </p:cNvSpPr>
              <p:nvPr/>
            </p:nvSpPr>
            <p:spPr bwMode="auto">
              <a:xfrm>
                <a:off x="1103" y="711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9" name="Rectangle 60"/>
              <p:cNvSpPr>
                <a:spLocks noChangeArrowheads="1"/>
              </p:cNvSpPr>
              <p:nvPr/>
            </p:nvSpPr>
            <p:spPr bwMode="auto">
              <a:xfrm>
                <a:off x="1646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0800" name="Rectangle 61"/>
              <p:cNvSpPr>
                <a:spLocks noChangeArrowheads="1"/>
              </p:cNvSpPr>
              <p:nvPr/>
            </p:nvSpPr>
            <p:spPr bwMode="auto">
              <a:xfrm>
                <a:off x="152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0801" name="Rectangle 62"/>
              <p:cNvSpPr>
                <a:spLocks noChangeArrowheads="1"/>
              </p:cNvSpPr>
              <p:nvPr/>
            </p:nvSpPr>
            <p:spPr bwMode="auto">
              <a:xfrm>
                <a:off x="1395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0802" name="Rectangle 63"/>
              <p:cNvSpPr>
                <a:spLocks noChangeArrowheads="1"/>
              </p:cNvSpPr>
              <p:nvPr/>
            </p:nvSpPr>
            <p:spPr bwMode="auto">
              <a:xfrm>
                <a:off x="1267" y="708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0803" name="Rectangle 64"/>
              <p:cNvSpPr>
                <a:spLocks noChangeArrowheads="1"/>
              </p:cNvSpPr>
              <p:nvPr/>
            </p:nvSpPr>
            <p:spPr bwMode="auto">
              <a:xfrm>
                <a:off x="1143" y="708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0496" name="Freeform 65"/>
          <p:cNvSpPr>
            <a:spLocks/>
          </p:cNvSpPr>
          <p:nvPr/>
        </p:nvSpPr>
        <p:spPr bwMode="auto">
          <a:xfrm>
            <a:off x="1364134" y="1360651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66"/>
          <p:cNvSpPr>
            <a:spLocks noChangeShapeType="1"/>
          </p:cNvSpPr>
          <p:nvPr/>
        </p:nvSpPr>
        <p:spPr bwMode="auto">
          <a:xfrm flipV="1">
            <a:off x="1389534" y="1265401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Rectangle 67"/>
          <p:cNvSpPr>
            <a:spLocks noChangeArrowheads="1"/>
          </p:cNvSpPr>
          <p:nvPr/>
        </p:nvSpPr>
        <p:spPr bwMode="auto">
          <a:xfrm>
            <a:off x="1321420" y="1133787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499" name="Line 68"/>
          <p:cNvSpPr>
            <a:spLocks noChangeShapeType="1"/>
          </p:cNvSpPr>
          <p:nvPr/>
        </p:nvSpPr>
        <p:spPr bwMode="auto">
          <a:xfrm flipV="1">
            <a:off x="1787997" y="1265401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69"/>
          <p:cNvSpPr>
            <a:spLocks noChangeShapeType="1"/>
          </p:cNvSpPr>
          <p:nvPr/>
        </p:nvSpPr>
        <p:spPr bwMode="auto">
          <a:xfrm>
            <a:off x="1787997" y="1265401"/>
            <a:ext cx="2286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70"/>
          <p:cNvSpPr>
            <a:spLocks noChangeShapeType="1"/>
          </p:cNvSpPr>
          <p:nvPr/>
        </p:nvSpPr>
        <p:spPr bwMode="auto">
          <a:xfrm>
            <a:off x="2016597" y="1265401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71"/>
          <p:cNvSpPr>
            <a:spLocks/>
          </p:cNvSpPr>
          <p:nvPr/>
        </p:nvSpPr>
        <p:spPr bwMode="auto">
          <a:xfrm>
            <a:off x="900584" y="1428913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72"/>
          <p:cNvSpPr>
            <a:spLocks/>
          </p:cNvSpPr>
          <p:nvPr/>
        </p:nvSpPr>
        <p:spPr bwMode="auto">
          <a:xfrm>
            <a:off x="1762597" y="1360651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73"/>
          <p:cNvSpPr>
            <a:spLocks/>
          </p:cNvSpPr>
          <p:nvPr/>
        </p:nvSpPr>
        <p:spPr bwMode="auto">
          <a:xfrm>
            <a:off x="1421284" y="16765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74"/>
          <p:cNvSpPr>
            <a:spLocks noChangeShapeType="1"/>
          </p:cNvSpPr>
          <p:nvPr/>
        </p:nvSpPr>
        <p:spPr bwMode="auto">
          <a:xfrm flipV="1">
            <a:off x="1446684" y="1549563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75"/>
          <p:cNvSpPr>
            <a:spLocks noChangeShapeType="1"/>
          </p:cNvSpPr>
          <p:nvPr/>
        </p:nvSpPr>
        <p:spPr bwMode="auto">
          <a:xfrm flipH="1">
            <a:off x="1446684" y="2519526"/>
            <a:ext cx="5699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989484" y="1752763"/>
            <a:ext cx="919163" cy="146050"/>
            <a:chOff x="1155" y="911"/>
            <a:chExt cx="579" cy="92"/>
          </a:xfrm>
        </p:grpSpPr>
        <p:sp>
          <p:nvSpPr>
            <p:cNvPr id="20792" name="Rectangle 77"/>
            <p:cNvSpPr>
              <a:spLocks noChangeArrowheads="1"/>
            </p:cNvSpPr>
            <p:nvPr/>
          </p:nvSpPr>
          <p:spPr bwMode="auto">
            <a:xfrm>
              <a:off x="1159" y="911"/>
              <a:ext cx="575" cy="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1155" y="949"/>
              <a:ext cx="64" cy="40"/>
              <a:chOff x="1155" y="949"/>
              <a:chExt cx="64" cy="40"/>
            </a:xfrm>
          </p:grpSpPr>
          <p:sp>
            <p:nvSpPr>
              <p:cNvPr id="20794" name="Line 79"/>
              <p:cNvSpPr>
                <a:spLocks noChangeShapeType="1"/>
              </p:cNvSpPr>
              <p:nvPr/>
            </p:nvSpPr>
            <p:spPr bwMode="auto">
              <a:xfrm>
                <a:off x="1155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5" name="Line 80"/>
              <p:cNvSpPr>
                <a:spLocks noChangeShapeType="1"/>
              </p:cNvSpPr>
              <p:nvPr/>
            </p:nvSpPr>
            <p:spPr bwMode="auto">
              <a:xfrm flipV="1">
                <a:off x="1155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08" name="Rectangle 81"/>
          <p:cNvSpPr>
            <a:spLocks noChangeArrowheads="1"/>
          </p:cNvSpPr>
          <p:nvPr/>
        </p:nvSpPr>
        <p:spPr bwMode="auto">
          <a:xfrm>
            <a:off x="1408584" y="1816263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0509" name="Rectangle 82"/>
          <p:cNvSpPr>
            <a:spLocks noChangeArrowheads="1"/>
          </p:cNvSpPr>
          <p:nvPr/>
        </p:nvSpPr>
        <p:spPr bwMode="auto">
          <a:xfrm>
            <a:off x="1453034" y="1790863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1338734" y="2284576"/>
            <a:ext cx="228600" cy="182562"/>
            <a:chOff x="1375" y="1246"/>
            <a:chExt cx="144" cy="115"/>
          </a:xfrm>
        </p:grpSpPr>
        <p:sp>
          <p:nvSpPr>
            <p:cNvPr id="20790" name="Rectangle 84"/>
            <p:cNvSpPr>
              <a:spLocks noChangeArrowheads="1"/>
            </p:cNvSpPr>
            <p:nvPr/>
          </p:nvSpPr>
          <p:spPr bwMode="auto">
            <a:xfrm>
              <a:off x="1375" y="1250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1" name="Rectangle 85"/>
            <p:cNvSpPr>
              <a:spLocks noChangeArrowheads="1"/>
            </p:cNvSpPr>
            <p:nvPr/>
          </p:nvSpPr>
          <p:spPr bwMode="auto">
            <a:xfrm>
              <a:off x="1395" y="1246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0511" name="Freeform 86"/>
          <p:cNvSpPr>
            <a:spLocks/>
          </p:cNvSpPr>
          <p:nvPr/>
        </p:nvSpPr>
        <p:spPr bwMode="auto">
          <a:xfrm>
            <a:off x="1421284" y="2214726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Line 87"/>
          <p:cNvSpPr>
            <a:spLocks noChangeShapeType="1"/>
          </p:cNvSpPr>
          <p:nvPr/>
        </p:nvSpPr>
        <p:spPr bwMode="auto">
          <a:xfrm flipV="1">
            <a:off x="1446684" y="1892463"/>
            <a:ext cx="1588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88"/>
          <p:cNvSpPr>
            <a:spLocks noChangeShapeType="1"/>
          </p:cNvSpPr>
          <p:nvPr/>
        </p:nvSpPr>
        <p:spPr bwMode="auto">
          <a:xfrm flipV="1">
            <a:off x="1446684" y="2462376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2707159" y="1949613"/>
            <a:ext cx="912813" cy="455613"/>
            <a:chOff x="2237" y="1035"/>
            <a:chExt cx="575" cy="287"/>
          </a:xfrm>
          <a:solidFill>
            <a:srgbClr val="FFFF00"/>
          </a:solidFill>
        </p:grpSpPr>
        <p:sp>
          <p:nvSpPr>
            <p:cNvPr id="20785" name="Rectangle 90"/>
            <p:cNvSpPr>
              <a:spLocks noChangeArrowheads="1"/>
            </p:cNvSpPr>
            <p:nvPr/>
          </p:nvSpPr>
          <p:spPr bwMode="auto">
            <a:xfrm>
              <a:off x="2237" y="1035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6" name="Rectangle 91"/>
            <p:cNvSpPr>
              <a:spLocks noChangeArrowheads="1"/>
            </p:cNvSpPr>
            <p:nvPr/>
          </p:nvSpPr>
          <p:spPr bwMode="auto">
            <a:xfrm>
              <a:off x="2417" y="1039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0787" name="Rectangle 92"/>
            <p:cNvSpPr>
              <a:spLocks noChangeArrowheads="1"/>
            </p:cNvSpPr>
            <p:nvPr/>
          </p:nvSpPr>
          <p:spPr bwMode="auto">
            <a:xfrm>
              <a:off x="2465" y="1110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0788" name="Rectangle 93"/>
            <p:cNvSpPr>
              <a:spLocks noChangeArrowheads="1"/>
            </p:cNvSpPr>
            <p:nvPr/>
          </p:nvSpPr>
          <p:spPr bwMode="auto">
            <a:xfrm>
              <a:off x="2257" y="107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0789" name="Rectangle 94"/>
            <p:cNvSpPr>
              <a:spLocks noChangeArrowheads="1"/>
            </p:cNvSpPr>
            <p:nvPr/>
          </p:nvSpPr>
          <p:spPr bwMode="auto">
            <a:xfrm>
              <a:off x="2505" y="1242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grpSp>
        <p:nvGrpSpPr>
          <p:cNvPr id="17" name="Group 95"/>
          <p:cNvGrpSpPr>
            <a:grpSpLocks/>
          </p:cNvGrpSpPr>
          <p:nvPr/>
        </p:nvGrpSpPr>
        <p:grpSpPr bwMode="auto">
          <a:xfrm>
            <a:off x="900584" y="1428913"/>
            <a:ext cx="3683000" cy="4683125"/>
            <a:chOff x="1099" y="707"/>
            <a:chExt cx="2320" cy="2950"/>
          </a:xfrm>
        </p:grpSpPr>
        <p:sp>
          <p:nvSpPr>
            <p:cNvPr id="20777" name="Freeform 96"/>
            <p:cNvSpPr>
              <a:spLocks/>
            </p:cNvSpPr>
            <p:nvPr/>
          </p:nvSpPr>
          <p:spPr bwMode="auto">
            <a:xfrm>
              <a:off x="1427" y="2890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Line 97"/>
            <p:cNvSpPr>
              <a:spLocks noChangeShapeType="1"/>
            </p:cNvSpPr>
            <p:nvPr/>
          </p:nvSpPr>
          <p:spPr bwMode="auto">
            <a:xfrm>
              <a:off x="1443" y="2388"/>
              <a:ext cx="1" cy="5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9" name="Line 98"/>
            <p:cNvSpPr>
              <a:spLocks noChangeShapeType="1"/>
            </p:cNvSpPr>
            <p:nvPr/>
          </p:nvSpPr>
          <p:spPr bwMode="auto">
            <a:xfrm flipV="1">
              <a:off x="1443" y="1410"/>
              <a:ext cx="1" cy="10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0" name="Line 99"/>
            <p:cNvSpPr>
              <a:spLocks noChangeShapeType="1"/>
            </p:cNvSpPr>
            <p:nvPr/>
          </p:nvSpPr>
          <p:spPr bwMode="auto">
            <a:xfrm flipV="1">
              <a:off x="3403" y="3546"/>
              <a:ext cx="4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1" name="Line 100"/>
            <p:cNvSpPr>
              <a:spLocks noChangeShapeType="1"/>
            </p:cNvSpPr>
            <p:nvPr/>
          </p:nvSpPr>
          <p:spPr bwMode="auto">
            <a:xfrm flipH="1">
              <a:off x="1447" y="3545"/>
              <a:ext cx="1960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2" name="Line 101"/>
            <p:cNvSpPr>
              <a:spLocks noChangeShapeType="1"/>
            </p:cNvSpPr>
            <p:nvPr/>
          </p:nvSpPr>
          <p:spPr bwMode="auto">
            <a:xfrm flipH="1" flipV="1">
              <a:off x="1443" y="2895"/>
              <a:ext cx="4" cy="6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Freeform 102"/>
            <p:cNvSpPr>
              <a:spLocks/>
            </p:cNvSpPr>
            <p:nvPr/>
          </p:nvSpPr>
          <p:spPr bwMode="auto">
            <a:xfrm>
              <a:off x="1099" y="707"/>
              <a:ext cx="611" cy="72"/>
            </a:xfrm>
            <a:custGeom>
              <a:avLst/>
              <a:gdLst>
                <a:gd name="T0" fmla="*/ 0 w 611"/>
                <a:gd name="T1" fmla="*/ 0 h 72"/>
                <a:gd name="T2" fmla="*/ 611 w 611"/>
                <a:gd name="T3" fmla="*/ 0 h 72"/>
                <a:gd name="T4" fmla="*/ 575 w 611"/>
                <a:gd name="T5" fmla="*/ 72 h 72"/>
                <a:gd name="T6" fmla="*/ 36 w 611"/>
                <a:gd name="T7" fmla="*/ 72 h 72"/>
                <a:gd name="T8" fmla="*/ 0 w 611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2"/>
                <a:gd name="T17" fmla="*/ 611 w 61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2">
                  <a:moveTo>
                    <a:pt x="0" y="0"/>
                  </a:moveTo>
                  <a:lnTo>
                    <a:pt x="611" y="0"/>
                  </a:lnTo>
                  <a:lnTo>
                    <a:pt x="575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4" name="Freeform 103"/>
            <p:cNvSpPr>
              <a:spLocks/>
            </p:cNvSpPr>
            <p:nvPr/>
          </p:nvSpPr>
          <p:spPr bwMode="auto">
            <a:xfrm>
              <a:off x="3387" y="3609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6" name="Line 104"/>
          <p:cNvSpPr>
            <a:spLocks noChangeShapeType="1"/>
          </p:cNvSpPr>
          <p:nvPr/>
        </p:nvSpPr>
        <p:spPr bwMode="auto">
          <a:xfrm flipV="1">
            <a:off x="5210647" y="2659226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105"/>
          <p:cNvSpPr>
            <a:spLocks noChangeShapeType="1"/>
          </p:cNvSpPr>
          <p:nvPr/>
        </p:nvSpPr>
        <p:spPr bwMode="auto">
          <a:xfrm flipH="1" flipV="1">
            <a:off x="5153497" y="2602076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Line 106"/>
          <p:cNvSpPr>
            <a:spLocks noChangeShapeType="1"/>
          </p:cNvSpPr>
          <p:nvPr/>
        </p:nvSpPr>
        <p:spPr bwMode="auto">
          <a:xfrm flipH="1">
            <a:off x="4123209" y="2603663"/>
            <a:ext cx="12715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Freeform 107"/>
          <p:cNvSpPr>
            <a:spLocks/>
          </p:cNvSpPr>
          <p:nvPr/>
        </p:nvSpPr>
        <p:spPr bwMode="auto">
          <a:xfrm>
            <a:off x="900584" y="1428913"/>
            <a:ext cx="969963" cy="114300"/>
          </a:xfrm>
          <a:custGeom>
            <a:avLst/>
            <a:gdLst>
              <a:gd name="T0" fmla="*/ 0 w 611"/>
              <a:gd name="T1" fmla="*/ 0 h 72"/>
              <a:gd name="T2" fmla="*/ 2147483647 w 611"/>
              <a:gd name="T3" fmla="*/ 0 h 72"/>
              <a:gd name="T4" fmla="*/ 2147483647 w 611"/>
              <a:gd name="T5" fmla="*/ 2147483647 h 72"/>
              <a:gd name="T6" fmla="*/ 2147483647 w 611"/>
              <a:gd name="T7" fmla="*/ 2147483647 h 72"/>
              <a:gd name="T8" fmla="*/ 0 w 611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2"/>
              <a:gd name="T17" fmla="*/ 611 w 611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2">
                <a:moveTo>
                  <a:pt x="0" y="0"/>
                </a:moveTo>
                <a:lnTo>
                  <a:pt x="611" y="0"/>
                </a:lnTo>
                <a:lnTo>
                  <a:pt x="575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Freeform 108"/>
          <p:cNvSpPr>
            <a:spLocks/>
          </p:cNvSpPr>
          <p:nvPr/>
        </p:nvSpPr>
        <p:spPr bwMode="auto">
          <a:xfrm>
            <a:off x="5185247" y="2703676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Rectangle 109"/>
          <p:cNvSpPr>
            <a:spLocks noChangeArrowheads="1"/>
          </p:cNvSpPr>
          <p:nvPr/>
        </p:nvSpPr>
        <p:spPr bwMode="auto">
          <a:xfrm>
            <a:off x="4504358" y="2621126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0522" name="Freeform 110"/>
          <p:cNvSpPr>
            <a:spLocks/>
          </p:cNvSpPr>
          <p:nvPr/>
        </p:nvSpPr>
        <p:spPr bwMode="auto">
          <a:xfrm>
            <a:off x="5096347" y="277193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111"/>
          <p:cNvSpPr>
            <a:spLocks/>
          </p:cNvSpPr>
          <p:nvPr/>
        </p:nvSpPr>
        <p:spPr bwMode="auto">
          <a:xfrm>
            <a:off x="5102697" y="277828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Rectangle 112"/>
          <p:cNvSpPr>
            <a:spLocks noChangeArrowheads="1"/>
          </p:cNvSpPr>
          <p:nvPr/>
        </p:nvSpPr>
        <p:spPr bwMode="auto">
          <a:xfrm>
            <a:off x="5680547" y="2790988"/>
            <a:ext cx="3413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RA2SEL</a:t>
            </a:r>
            <a:endParaRPr lang="en-US"/>
          </a:p>
        </p:txBody>
      </p:sp>
      <p:sp>
        <p:nvSpPr>
          <p:cNvPr id="20525" name="Freeform 113"/>
          <p:cNvSpPr>
            <a:spLocks/>
          </p:cNvSpPr>
          <p:nvPr/>
        </p:nvSpPr>
        <p:spPr bwMode="auto">
          <a:xfrm>
            <a:off x="5540847" y="2803688"/>
            <a:ext cx="63500" cy="50800"/>
          </a:xfrm>
          <a:custGeom>
            <a:avLst/>
            <a:gdLst>
              <a:gd name="T0" fmla="*/ 0 w 40"/>
              <a:gd name="T1" fmla="*/ 2147483647 h 32"/>
              <a:gd name="T2" fmla="*/ 2147483647 w 40"/>
              <a:gd name="T3" fmla="*/ 0 h 32"/>
              <a:gd name="T4" fmla="*/ 2147483647 w 40"/>
              <a:gd name="T5" fmla="*/ 2147483647 h 32"/>
              <a:gd name="T6" fmla="*/ 2147483647 w 40"/>
              <a:gd name="T7" fmla="*/ 2147483647 h 32"/>
              <a:gd name="T8" fmla="*/ 0 w 40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32"/>
              <a:gd name="T17" fmla="*/ 40 w 40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32">
                <a:moveTo>
                  <a:pt x="0" y="20"/>
                </a:moveTo>
                <a:lnTo>
                  <a:pt x="40" y="0"/>
                </a:lnTo>
                <a:lnTo>
                  <a:pt x="20" y="16"/>
                </a:lnTo>
                <a:lnTo>
                  <a:pt x="40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Line 114"/>
          <p:cNvSpPr>
            <a:spLocks noChangeShapeType="1"/>
          </p:cNvSpPr>
          <p:nvPr/>
        </p:nvSpPr>
        <p:spPr bwMode="auto">
          <a:xfrm>
            <a:off x="5572597" y="2829088"/>
            <a:ext cx="107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115"/>
          <p:cNvSpPr>
            <a:spLocks/>
          </p:cNvSpPr>
          <p:nvPr/>
        </p:nvSpPr>
        <p:spPr bwMode="auto">
          <a:xfrm>
            <a:off x="5324947" y="29306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Line 116"/>
          <p:cNvSpPr>
            <a:spLocks noChangeShapeType="1"/>
          </p:cNvSpPr>
          <p:nvPr/>
        </p:nvSpPr>
        <p:spPr bwMode="auto">
          <a:xfrm>
            <a:off x="5356697" y="2886238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Line 117"/>
          <p:cNvSpPr>
            <a:spLocks noChangeShapeType="1"/>
          </p:cNvSpPr>
          <p:nvPr/>
        </p:nvSpPr>
        <p:spPr bwMode="auto">
          <a:xfrm flipV="1">
            <a:off x="5439247" y="2659226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Line 118"/>
          <p:cNvSpPr>
            <a:spLocks noChangeShapeType="1"/>
          </p:cNvSpPr>
          <p:nvPr/>
        </p:nvSpPr>
        <p:spPr bwMode="auto">
          <a:xfrm flipH="1" flipV="1">
            <a:off x="5382097" y="2602076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Freeform 120"/>
          <p:cNvSpPr>
            <a:spLocks/>
          </p:cNvSpPr>
          <p:nvPr/>
        </p:nvSpPr>
        <p:spPr bwMode="auto">
          <a:xfrm>
            <a:off x="5413847" y="2703676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2" name="Rectangle 121"/>
          <p:cNvSpPr>
            <a:spLocks noChangeArrowheads="1"/>
          </p:cNvSpPr>
          <p:nvPr/>
        </p:nvSpPr>
        <p:spPr bwMode="auto">
          <a:xfrm>
            <a:off x="5571009" y="2633826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533" name="Rectangle 122"/>
          <p:cNvSpPr>
            <a:spLocks noChangeArrowheads="1"/>
          </p:cNvSpPr>
          <p:nvPr/>
        </p:nvSpPr>
        <p:spPr bwMode="auto">
          <a:xfrm>
            <a:off x="5191597" y="277828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0534" name="Rectangle 123"/>
          <p:cNvSpPr>
            <a:spLocks noChangeArrowheads="1"/>
          </p:cNvSpPr>
          <p:nvPr/>
        </p:nvSpPr>
        <p:spPr bwMode="auto">
          <a:xfrm>
            <a:off x="5420197" y="277828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0535" name="Line 124"/>
          <p:cNvSpPr>
            <a:spLocks noChangeShapeType="1"/>
          </p:cNvSpPr>
          <p:nvPr/>
        </p:nvSpPr>
        <p:spPr bwMode="auto">
          <a:xfrm flipV="1">
            <a:off x="4323234" y="2659226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6" name="Line 125"/>
          <p:cNvSpPr>
            <a:spLocks noChangeShapeType="1"/>
          </p:cNvSpPr>
          <p:nvPr/>
        </p:nvSpPr>
        <p:spPr bwMode="auto">
          <a:xfrm flipH="1" flipV="1">
            <a:off x="4272434" y="2602076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7" name="Line 126"/>
          <p:cNvSpPr>
            <a:spLocks noChangeShapeType="1"/>
          </p:cNvSpPr>
          <p:nvPr/>
        </p:nvSpPr>
        <p:spPr bwMode="auto">
          <a:xfrm flipH="1">
            <a:off x="3158009" y="2602076"/>
            <a:ext cx="111442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8" name="Line 127"/>
          <p:cNvSpPr>
            <a:spLocks noChangeShapeType="1"/>
          </p:cNvSpPr>
          <p:nvPr/>
        </p:nvSpPr>
        <p:spPr bwMode="auto">
          <a:xfrm>
            <a:off x="3158009" y="2608426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9" name="Freeform 128"/>
          <p:cNvSpPr>
            <a:spLocks/>
          </p:cNvSpPr>
          <p:nvPr/>
        </p:nvSpPr>
        <p:spPr bwMode="auto">
          <a:xfrm>
            <a:off x="4297834" y="29306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Rectangle 129"/>
          <p:cNvSpPr>
            <a:spLocks noChangeArrowheads="1"/>
          </p:cNvSpPr>
          <p:nvPr/>
        </p:nvSpPr>
        <p:spPr bwMode="auto">
          <a:xfrm>
            <a:off x="3613622" y="2621126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0541" name="Rectangle 130"/>
          <p:cNvSpPr>
            <a:spLocks noChangeArrowheads="1"/>
          </p:cNvSpPr>
          <p:nvPr/>
        </p:nvSpPr>
        <p:spPr bwMode="auto">
          <a:xfrm>
            <a:off x="2407122" y="2832263"/>
            <a:ext cx="227012" cy="228600"/>
          </a:xfrm>
          <a:prstGeom prst="rect">
            <a:avLst/>
          </a:prstGeom>
          <a:solidFill>
            <a:srgbClr val="CCFFFF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Rectangle 131"/>
          <p:cNvSpPr>
            <a:spLocks noChangeArrowheads="1"/>
          </p:cNvSpPr>
          <p:nvPr/>
        </p:nvSpPr>
        <p:spPr bwMode="auto">
          <a:xfrm>
            <a:off x="2451572" y="2816388"/>
            <a:ext cx="1348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800">
                <a:solidFill>
                  <a:srgbClr val="FF0000"/>
                </a:solidFill>
                <a:latin typeface="Helvetica"/>
              </a:rPr>
              <a:t>+</a:t>
            </a:r>
            <a:endParaRPr lang="en-US"/>
          </a:p>
        </p:txBody>
      </p:sp>
      <p:sp>
        <p:nvSpPr>
          <p:cNvPr id="20543" name="Line 132"/>
          <p:cNvSpPr>
            <a:spLocks noChangeShapeType="1"/>
          </p:cNvSpPr>
          <p:nvPr/>
        </p:nvSpPr>
        <p:spPr bwMode="auto">
          <a:xfrm>
            <a:off x="2675409" y="3000538"/>
            <a:ext cx="4191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Line 133"/>
          <p:cNvSpPr>
            <a:spLocks noChangeShapeType="1"/>
          </p:cNvSpPr>
          <p:nvPr/>
        </p:nvSpPr>
        <p:spPr bwMode="auto">
          <a:xfrm flipV="1">
            <a:off x="3094509" y="294338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Freeform 134"/>
          <p:cNvSpPr>
            <a:spLocks/>
          </p:cNvSpPr>
          <p:nvPr/>
        </p:nvSpPr>
        <p:spPr bwMode="auto">
          <a:xfrm>
            <a:off x="2643659" y="2975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6" name="Freeform 135"/>
          <p:cNvSpPr>
            <a:spLocks/>
          </p:cNvSpPr>
          <p:nvPr/>
        </p:nvSpPr>
        <p:spPr bwMode="auto">
          <a:xfrm>
            <a:off x="2149947" y="29179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7" name="Line 136"/>
          <p:cNvSpPr>
            <a:spLocks noChangeShapeType="1"/>
          </p:cNvSpPr>
          <p:nvPr/>
        </p:nvSpPr>
        <p:spPr bwMode="auto">
          <a:xfrm flipH="1">
            <a:off x="2181697" y="2943388"/>
            <a:ext cx="2222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8" name="Rectangle 137"/>
          <p:cNvSpPr>
            <a:spLocks noChangeArrowheads="1"/>
          </p:cNvSpPr>
          <p:nvPr/>
        </p:nvSpPr>
        <p:spPr bwMode="auto">
          <a:xfrm>
            <a:off x="4131147" y="3003713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Rectangle 138"/>
          <p:cNvSpPr>
            <a:spLocks noChangeArrowheads="1"/>
          </p:cNvSpPr>
          <p:nvPr/>
        </p:nvSpPr>
        <p:spPr bwMode="auto">
          <a:xfrm>
            <a:off x="4596284" y="304498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0550" name="Rectangle 139"/>
          <p:cNvSpPr>
            <a:spLocks noChangeArrowheads="1"/>
          </p:cNvSpPr>
          <p:nvPr/>
        </p:nvSpPr>
        <p:spPr bwMode="auto">
          <a:xfrm>
            <a:off x="4755034" y="321008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0551" name="Rectangle 140"/>
          <p:cNvSpPr>
            <a:spLocks noChangeArrowheads="1"/>
          </p:cNvSpPr>
          <p:nvPr/>
        </p:nvSpPr>
        <p:spPr bwMode="auto">
          <a:xfrm>
            <a:off x="4253384" y="3010360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0552" name="Rectangle 141"/>
          <p:cNvSpPr>
            <a:spLocks noChangeArrowheads="1"/>
          </p:cNvSpPr>
          <p:nvPr/>
        </p:nvSpPr>
        <p:spPr bwMode="auto">
          <a:xfrm>
            <a:off x="5280497" y="3010360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0553" name="Rectangle 142"/>
          <p:cNvSpPr>
            <a:spLocks noChangeArrowheads="1"/>
          </p:cNvSpPr>
          <p:nvPr/>
        </p:nvSpPr>
        <p:spPr bwMode="auto">
          <a:xfrm>
            <a:off x="4253384" y="33434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0554" name="Rectangle 143"/>
          <p:cNvSpPr>
            <a:spLocks noChangeArrowheads="1"/>
          </p:cNvSpPr>
          <p:nvPr/>
        </p:nvSpPr>
        <p:spPr bwMode="auto">
          <a:xfrm>
            <a:off x="5280497" y="33434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4983634" y="4027678"/>
            <a:ext cx="835025" cy="119063"/>
            <a:chOff x="3671" y="2344"/>
            <a:chExt cx="526" cy="75"/>
          </a:xfrm>
        </p:grpSpPr>
        <p:grpSp>
          <p:nvGrpSpPr>
            <p:cNvPr id="19" name="Group 145"/>
            <p:cNvGrpSpPr>
              <a:grpSpLocks/>
            </p:cNvGrpSpPr>
            <p:nvPr/>
          </p:nvGrpSpPr>
          <p:grpSpPr bwMode="auto">
            <a:xfrm>
              <a:off x="3671" y="2344"/>
              <a:ext cx="526" cy="75"/>
              <a:chOff x="3671" y="2344"/>
              <a:chExt cx="526" cy="75"/>
            </a:xfrm>
          </p:grpSpPr>
          <p:sp>
            <p:nvSpPr>
              <p:cNvPr id="20772" name="Freeform 146"/>
              <p:cNvSpPr>
                <a:spLocks/>
              </p:cNvSpPr>
              <p:nvPr/>
            </p:nvSpPr>
            <p:spPr bwMode="auto">
              <a:xfrm>
                <a:off x="3671" y="2344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3" name="Freeform 147"/>
              <p:cNvSpPr>
                <a:spLocks/>
              </p:cNvSpPr>
              <p:nvPr/>
            </p:nvSpPr>
            <p:spPr bwMode="auto">
              <a:xfrm>
                <a:off x="3675" y="2348"/>
                <a:ext cx="287" cy="71"/>
              </a:xfrm>
              <a:custGeom>
                <a:avLst/>
                <a:gdLst>
                  <a:gd name="T0" fmla="*/ 0 w 287"/>
                  <a:gd name="T1" fmla="*/ 0 h 71"/>
                  <a:gd name="T2" fmla="*/ 287 w 287"/>
                  <a:gd name="T3" fmla="*/ 0 h 71"/>
                  <a:gd name="T4" fmla="*/ 251 w 287"/>
                  <a:gd name="T5" fmla="*/ 71 h 71"/>
                  <a:gd name="T6" fmla="*/ 35 w 287"/>
                  <a:gd name="T7" fmla="*/ 71 h 71"/>
                  <a:gd name="T8" fmla="*/ 0 w 287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7"/>
                  <a:gd name="T16" fmla="*/ 0 h 71"/>
                  <a:gd name="T17" fmla="*/ 287 w 287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7" h="71">
                    <a:moveTo>
                      <a:pt x="0" y="0"/>
                    </a:moveTo>
                    <a:lnTo>
                      <a:pt x="287" y="0"/>
                    </a:lnTo>
                    <a:lnTo>
                      <a:pt x="251" y="71"/>
                    </a:lnTo>
                    <a:lnTo>
                      <a:pt x="35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4" name="Rectangle 148"/>
              <p:cNvSpPr>
                <a:spLocks noChangeArrowheads="1"/>
              </p:cNvSpPr>
              <p:nvPr/>
            </p:nvSpPr>
            <p:spPr bwMode="auto">
              <a:xfrm>
                <a:off x="4054" y="2349"/>
                <a:ext cx="143" cy="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BSEL</a:t>
                </a:r>
                <a:endParaRPr lang="en-US"/>
              </a:p>
            </p:txBody>
          </p:sp>
          <p:sp>
            <p:nvSpPr>
              <p:cNvPr id="20775" name="Freeform 149"/>
              <p:cNvSpPr>
                <a:spLocks/>
              </p:cNvSpPr>
              <p:nvPr/>
            </p:nvSpPr>
            <p:spPr bwMode="auto">
              <a:xfrm>
                <a:off x="3939" y="2373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6" name="Line 150"/>
              <p:cNvSpPr>
                <a:spLocks noChangeShapeType="1"/>
              </p:cNvSpPr>
              <p:nvPr/>
            </p:nvSpPr>
            <p:spPr bwMode="auto">
              <a:xfrm>
                <a:off x="3962" y="2389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51"/>
            <p:cNvGrpSpPr>
              <a:grpSpLocks/>
            </p:cNvGrpSpPr>
            <p:nvPr/>
          </p:nvGrpSpPr>
          <p:grpSpPr bwMode="auto">
            <a:xfrm>
              <a:off x="3730" y="2356"/>
              <a:ext cx="171" cy="58"/>
              <a:chOff x="3730" y="2356"/>
              <a:chExt cx="171" cy="58"/>
            </a:xfrm>
          </p:grpSpPr>
          <p:sp>
            <p:nvSpPr>
              <p:cNvPr id="20770" name="Rectangle 152"/>
              <p:cNvSpPr>
                <a:spLocks noChangeArrowheads="1"/>
              </p:cNvSpPr>
              <p:nvPr/>
            </p:nvSpPr>
            <p:spPr bwMode="auto">
              <a:xfrm>
                <a:off x="3874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0771" name="Rectangle 153"/>
              <p:cNvSpPr>
                <a:spLocks noChangeArrowheads="1"/>
              </p:cNvSpPr>
              <p:nvPr/>
            </p:nvSpPr>
            <p:spPr bwMode="auto">
              <a:xfrm>
                <a:off x="3730" y="2356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sp>
        <p:nvSpPr>
          <p:cNvPr id="20556" name="Rectangle 154"/>
          <p:cNvSpPr>
            <a:spLocks noChangeArrowheads="1"/>
          </p:cNvSpPr>
          <p:nvPr/>
        </p:nvSpPr>
        <p:spPr bwMode="auto">
          <a:xfrm>
            <a:off x="3285009" y="3737138"/>
            <a:ext cx="101441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 SXT(ID[15:0])</a:t>
            </a:r>
            <a:endParaRPr lang="en-US" sz="900"/>
          </a:p>
        </p:txBody>
      </p:sp>
      <p:sp>
        <p:nvSpPr>
          <p:cNvPr id="20557" name="Line 155"/>
          <p:cNvSpPr>
            <a:spLocks noChangeShapeType="1"/>
          </p:cNvSpPr>
          <p:nvPr/>
        </p:nvSpPr>
        <p:spPr bwMode="auto">
          <a:xfrm>
            <a:off x="3164359" y="3602201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8" name="Line 156"/>
          <p:cNvSpPr>
            <a:spLocks noChangeShapeType="1"/>
          </p:cNvSpPr>
          <p:nvPr/>
        </p:nvSpPr>
        <p:spPr bwMode="auto">
          <a:xfrm>
            <a:off x="3246909" y="3684751"/>
            <a:ext cx="18240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Line 157"/>
          <p:cNvSpPr>
            <a:spLocks noChangeShapeType="1"/>
          </p:cNvSpPr>
          <p:nvPr/>
        </p:nvSpPr>
        <p:spPr bwMode="auto">
          <a:xfrm>
            <a:off x="5070947" y="3684751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0" name="Freeform 158"/>
          <p:cNvSpPr>
            <a:spLocks/>
          </p:cNvSpPr>
          <p:nvPr/>
        </p:nvSpPr>
        <p:spPr bwMode="auto">
          <a:xfrm>
            <a:off x="5039197" y="3957801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1" name="Freeform 159"/>
          <p:cNvSpPr>
            <a:spLocks/>
          </p:cNvSpPr>
          <p:nvPr/>
        </p:nvSpPr>
        <p:spPr bwMode="auto">
          <a:xfrm>
            <a:off x="5185247" y="46420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2" name="Line 160"/>
          <p:cNvSpPr>
            <a:spLocks noChangeShapeType="1"/>
          </p:cNvSpPr>
          <p:nvPr/>
        </p:nvSpPr>
        <p:spPr bwMode="auto">
          <a:xfrm flipV="1">
            <a:off x="5210647" y="414036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3" name="Freeform 161"/>
          <p:cNvSpPr>
            <a:spLocks/>
          </p:cNvSpPr>
          <p:nvPr/>
        </p:nvSpPr>
        <p:spPr bwMode="auto">
          <a:xfrm>
            <a:off x="5299547" y="3957801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4" name="Line 162"/>
          <p:cNvSpPr>
            <a:spLocks noChangeShapeType="1"/>
          </p:cNvSpPr>
          <p:nvPr/>
        </p:nvSpPr>
        <p:spPr bwMode="auto">
          <a:xfrm flipV="1">
            <a:off x="5324947" y="3456151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5" name="Line 163"/>
          <p:cNvSpPr>
            <a:spLocks noChangeShapeType="1"/>
          </p:cNvSpPr>
          <p:nvPr/>
        </p:nvSpPr>
        <p:spPr bwMode="auto">
          <a:xfrm>
            <a:off x="3702522" y="3513301"/>
            <a:ext cx="1651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6" name="Line 164"/>
          <p:cNvSpPr>
            <a:spLocks noChangeShapeType="1"/>
          </p:cNvSpPr>
          <p:nvPr/>
        </p:nvSpPr>
        <p:spPr bwMode="auto">
          <a:xfrm>
            <a:off x="3867622" y="3513301"/>
            <a:ext cx="31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7" name="Line 165"/>
          <p:cNvSpPr>
            <a:spLocks noChangeShapeType="1"/>
          </p:cNvSpPr>
          <p:nvPr/>
        </p:nvSpPr>
        <p:spPr bwMode="auto">
          <a:xfrm>
            <a:off x="3899372" y="3513301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8" name="Freeform 166"/>
          <p:cNvSpPr>
            <a:spLocks/>
          </p:cNvSpPr>
          <p:nvPr/>
        </p:nvSpPr>
        <p:spPr bwMode="auto">
          <a:xfrm>
            <a:off x="3670772" y="3487901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9" name="Line 167"/>
          <p:cNvSpPr>
            <a:spLocks noChangeShapeType="1"/>
          </p:cNvSpPr>
          <p:nvPr/>
        </p:nvSpPr>
        <p:spPr bwMode="auto">
          <a:xfrm>
            <a:off x="3981922" y="3513301"/>
            <a:ext cx="31591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0" name="Freeform 168"/>
          <p:cNvSpPr>
            <a:spLocks/>
          </p:cNvSpPr>
          <p:nvPr/>
        </p:nvSpPr>
        <p:spPr bwMode="auto">
          <a:xfrm>
            <a:off x="3899372" y="3456151"/>
            <a:ext cx="139700" cy="114300"/>
          </a:xfrm>
          <a:custGeom>
            <a:avLst/>
            <a:gdLst>
              <a:gd name="T0" fmla="*/ 0 w 88"/>
              <a:gd name="T1" fmla="*/ 2147483647 h 72"/>
              <a:gd name="T2" fmla="*/ 2147483647 w 88"/>
              <a:gd name="T3" fmla="*/ 2147483647 h 72"/>
              <a:gd name="T4" fmla="*/ 2147483647 w 88"/>
              <a:gd name="T5" fmla="*/ 2147483647 h 72"/>
              <a:gd name="T6" fmla="*/ 2147483647 w 88"/>
              <a:gd name="T7" fmla="*/ 2147483647 h 72"/>
              <a:gd name="T8" fmla="*/ 2147483647 w 88"/>
              <a:gd name="T9" fmla="*/ 2147483647 h 72"/>
              <a:gd name="T10" fmla="*/ 2147483647 w 88"/>
              <a:gd name="T11" fmla="*/ 0 h 72"/>
              <a:gd name="T12" fmla="*/ 2147483647 w 88"/>
              <a:gd name="T13" fmla="*/ 0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0 w 88"/>
              <a:gd name="T33" fmla="*/ 2147483647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8"/>
              <a:gd name="T52" fmla="*/ 0 h 72"/>
              <a:gd name="T53" fmla="*/ 88 w 88"/>
              <a:gd name="T54" fmla="*/ 72 h 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8" h="72">
                <a:moveTo>
                  <a:pt x="0" y="36"/>
                </a:moveTo>
                <a:lnTo>
                  <a:pt x="12" y="24"/>
                </a:lnTo>
                <a:lnTo>
                  <a:pt x="32" y="12"/>
                </a:lnTo>
                <a:lnTo>
                  <a:pt x="40" y="8"/>
                </a:lnTo>
                <a:lnTo>
                  <a:pt x="56" y="4"/>
                </a:lnTo>
                <a:lnTo>
                  <a:pt x="68" y="0"/>
                </a:lnTo>
                <a:lnTo>
                  <a:pt x="88" y="0"/>
                </a:lnTo>
                <a:lnTo>
                  <a:pt x="76" y="16"/>
                </a:lnTo>
                <a:lnTo>
                  <a:pt x="76" y="36"/>
                </a:lnTo>
                <a:lnTo>
                  <a:pt x="76" y="56"/>
                </a:lnTo>
                <a:lnTo>
                  <a:pt x="88" y="72"/>
                </a:lnTo>
                <a:lnTo>
                  <a:pt x="68" y="72"/>
                </a:lnTo>
                <a:lnTo>
                  <a:pt x="56" y="68"/>
                </a:lnTo>
                <a:lnTo>
                  <a:pt x="40" y="64"/>
                </a:lnTo>
                <a:lnTo>
                  <a:pt x="32" y="60"/>
                </a:lnTo>
                <a:lnTo>
                  <a:pt x="12" y="48"/>
                </a:lnTo>
                <a:lnTo>
                  <a:pt x="0" y="36"/>
                </a:lnTo>
                <a:close/>
              </a:path>
            </a:pathLst>
          </a:custGeom>
          <a:solidFill>
            <a:srgbClr val="CC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1" name="Line 169"/>
          <p:cNvSpPr>
            <a:spLocks noChangeShapeType="1"/>
          </p:cNvSpPr>
          <p:nvPr/>
        </p:nvSpPr>
        <p:spPr bwMode="auto">
          <a:xfrm>
            <a:off x="3842222" y="3513301"/>
            <a:ext cx="254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2" name="Oval 170"/>
          <p:cNvSpPr>
            <a:spLocks noChangeArrowheads="1"/>
          </p:cNvSpPr>
          <p:nvPr/>
        </p:nvSpPr>
        <p:spPr bwMode="auto">
          <a:xfrm>
            <a:off x="3870797" y="3503776"/>
            <a:ext cx="31750" cy="25400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3" name="Line 171"/>
          <p:cNvSpPr>
            <a:spLocks noChangeShapeType="1"/>
          </p:cNvSpPr>
          <p:nvPr/>
        </p:nvSpPr>
        <p:spPr bwMode="auto">
          <a:xfrm flipH="1">
            <a:off x="4147022" y="3489488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4" name="Rectangle 172"/>
          <p:cNvSpPr>
            <a:spLocks noChangeArrowheads="1"/>
          </p:cNvSpPr>
          <p:nvPr/>
        </p:nvSpPr>
        <p:spPr bwMode="auto">
          <a:xfrm>
            <a:off x="3570908" y="3438837"/>
            <a:ext cx="705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575" name="Freeform 173"/>
          <p:cNvSpPr>
            <a:spLocks/>
          </p:cNvSpPr>
          <p:nvPr/>
        </p:nvSpPr>
        <p:spPr bwMode="auto">
          <a:xfrm>
            <a:off x="5324947" y="3799051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6" name="Freeform 174"/>
          <p:cNvSpPr>
            <a:spLocks/>
          </p:cNvSpPr>
          <p:nvPr/>
        </p:nvSpPr>
        <p:spPr bwMode="auto">
          <a:xfrm>
            <a:off x="3899372" y="4711863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7" name="Freeform 175"/>
          <p:cNvSpPr>
            <a:spLocks/>
          </p:cNvSpPr>
          <p:nvPr/>
        </p:nvSpPr>
        <p:spPr bwMode="auto">
          <a:xfrm>
            <a:off x="3905722" y="4718213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8" name="Rectangle 176"/>
          <p:cNvSpPr>
            <a:spLocks noChangeArrowheads="1"/>
          </p:cNvSpPr>
          <p:nvPr/>
        </p:nvSpPr>
        <p:spPr bwMode="auto">
          <a:xfrm>
            <a:off x="4520084" y="4843626"/>
            <a:ext cx="312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0579" name="Rectangle 177"/>
          <p:cNvSpPr>
            <a:spLocks noChangeArrowheads="1"/>
          </p:cNvSpPr>
          <p:nvPr/>
        </p:nvSpPr>
        <p:spPr bwMode="auto">
          <a:xfrm>
            <a:off x="4196234" y="4761076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0580" name="Rectangle 178"/>
          <p:cNvSpPr>
            <a:spLocks noChangeArrowheads="1"/>
          </p:cNvSpPr>
          <p:nvPr/>
        </p:nvSpPr>
        <p:spPr bwMode="auto">
          <a:xfrm>
            <a:off x="5166197" y="4761076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0581" name="Freeform 180"/>
          <p:cNvSpPr>
            <a:spLocks/>
          </p:cNvSpPr>
          <p:nvPr/>
        </p:nvSpPr>
        <p:spPr bwMode="auto">
          <a:xfrm>
            <a:off x="3132609" y="4040351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2" name="Line 181"/>
          <p:cNvSpPr>
            <a:spLocks noChangeShapeType="1"/>
          </p:cNvSpPr>
          <p:nvPr/>
        </p:nvSpPr>
        <p:spPr bwMode="auto">
          <a:xfrm flipV="1">
            <a:off x="3158009" y="2405226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" name="Rectangle 182"/>
          <p:cNvSpPr>
            <a:spLocks noChangeArrowheads="1"/>
          </p:cNvSpPr>
          <p:nvPr/>
        </p:nvSpPr>
        <p:spPr bwMode="auto">
          <a:xfrm>
            <a:off x="1464097" y="2933764"/>
            <a:ext cx="9361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</a:t>
            </a:r>
            <a:r>
              <a:rPr lang="en-US" sz="900" b="1">
                <a:solidFill>
                  <a:srgbClr val="FF0000"/>
                </a:solidFill>
              </a:rPr>
              <a:t>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4" name="Rectangle 183"/>
          <p:cNvSpPr>
            <a:spLocks noChangeArrowheads="1"/>
          </p:cNvSpPr>
          <p:nvPr/>
        </p:nvSpPr>
        <p:spPr bwMode="auto">
          <a:xfrm>
            <a:off x="4166072" y="319738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0585" name="Rectangle 184"/>
          <p:cNvSpPr>
            <a:spLocks noChangeArrowheads="1"/>
          </p:cNvSpPr>
          <p:nvPr/>
        </p:nvSpPr>
        <p:spPr bwMode="auto">
          <a:xfrm>
            <a:off x="5680547" y="31719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0586" name="Rectangle 185"/>
          <p:cNvSpPr>
            <a:spLocks noChangeArrowheads="1"/>
          </p:cNvSpPr>
          <p:nvPr/>
        </p:nvSpPr>
        <p:spPr bwMode="auto">
          <a:xfrm>
            <a:off x="5680547" y="33434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0587" name="Rectangle 186"/>
          <p:cNvSpPr>
            <a:spLocks noChangeArrowheads="1"/>
          </p:cNvSpPr>
          <p:nvPr/>
        </p:nvSpPr>
        <p:spPr bwMode="auto">
          <a:xfrm>
            <a:off x="2242022" y="3372013"/>
            <a:ext cx="81462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4*SXT(ID[15:0])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20588" name="Freeform 189"/>
          <p:cNvSpPr>
            <a:spLocks/>
          </p:cNvSpPr>
          <p:nvPr/>
        </p:nvSpPr>
        <p:spPr bwMode="auto">
          <a:xfrm>
            <a:off x="2630959" y="20321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9" name="Line 190"/>
          <p:cNvSpPr>
            <a:spLocks noChangeShapeType="1"/>
          </p:cNvSpPr>
          <p:nvPr/>
        </p:nvSpPr>
        <p:spPr bwMode="auto">
          <a:xfrm flipH="1">
            <a:off x="1446684" y="2063913"/>
            <a:ext cx="1216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91"/>
          <p:cNvGrpSpPr>
            <a:grpSpLocks/>
          </p:cNvGrpSpPr>
          <p:nvPr/>
        </p:nvGrpSpPr>
        <p:grpSpPr bwMode="auto">
          <a:xfrm>
            <a:off x="3594572" y="4932526"/>
            <a:ext cx="508000" cy="106362"/>
            <a:chOff x="2796" y="2914"/>
            <a:chExt cx="320" cy="67"/>
          </a:xfrm>
        </p:grpSpPr>
        <p:sp>
          <p:nvSpPr>
            <p:cNvPr id="20765" name="Freeform 192"/>
            <p:cNvSpPr>
              <a:spLocks/>
            </p:cNvSpPr>
            <p:nvPr/>
          </p:nvSpPr>
          <p:spPr bwMode="auto">
            <a:xfrm>
              <a:off x="3068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Line 193"/>
            <p:cNvSpPr>
              <a:spLocks noChangeShapeType="1"/>
            </p:cNvSpPr>
            <p:nvPr/>
          </p:nvSpPr>
          <p:spPr bwMode="auto">
            <a:xfrm flipH="1">
              <a:off x="2988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7" name="Rectangle 194"/>
            <p:cNvSpPr>
              <a:spLocks noChangeArrowheads="1"/>
            </p:cNvSpPr>
            <p:nvPr/>
          </p:nvSpPr>
          <p:spPr bwMode="auto">
            <a:xfrm>
              <a:off x="2796" y="291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2" name="Group 195"/>
          <p:cNvGrpSpPr>
            <a:grpSpLocks/>
          </p:cNvGrpSpPr>
          <p:nvPr/>
        </p:nvGrpSpPr>
        <p:grpSpPr bwMode="auto">
          <a:xfrm>
            <a:off x="2051522" y="4119726"/>
            <a:ext cx="1281112" cy="284162"/>
            <a:chOff x="1824" y="2402"/>
            <a:chExt cx="807" cy="179"/>
          </a:xfrm>
        </p:grpSpPr>
        <p:sp>
          <p:nvSpPr>
            <p:cNvPr id="20763" name="Rectangle 196"/>
            <p:cNvSpPr>
              <a:spLocks noChangeArrowheads="1"/>
            </p:cNvSpPr>
            <p:nvPr/>
          </p:nvSpPr>
          <p:spPr bwMode="auto">
            <a:xfrm>
              <a:off x="1824" y="2402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197"/>
            <p:cNvSpPr>
              <a:spLocks noChangeArrowheads="1"/>
            </p:cNvSpPr>
            <p:nvPr/>
          </p:nvSpPr>
          <p:spPr bwMode="auto">
            <a:xfrm>
              <a:off x="1970" y="2435"/>
              <a:ext cx="630" cy="1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sp>
        <p:nvSpPr>
          <p:cNvPr id="20592" name="Freeform 198"/>
          <p:cNvSpPr>
            <a:spLocks/>
          </p:cNvSpPr>
          <p:nvPr/>
        </p:nvSpPr>
        <p:spPr bwMode="auto">
          <a:xfrm>
            <a:off x="2802409" y="4040351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3" name="Line 199"/>
          <p:cNvSpPr>
            <a:spLocks noChangeShapeType="1"/>
          </p:cNvSpPr>
          <p:nvPr/>
        </p:nvSpPr>
        <p:spPr bwMode="auto">
          <a:xfrm>
            <a:off x="2827809" y="3970501"/>
            <a:ext cx="1588" cy="107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4" name="Rectangle 200"/>
          <p:cNvSpPr>
            <a:spLocks noChangeArrowheads="1"/>
          </p:cNvSpPr>
          <p:nvPr/>
        </p:nvSpPr>
        <p:spPr bwMode="auto">
          <a:xfrm>
            <a:off x="2792983" y="3813487"/>
            <a:ext cx="7833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FF0000"/>
                </a:solidFill>
                <a:latin typeface="Helvetica"/>
                <a:cs typeface="Helvetica"/>
              </a:rPr>
              <a:t>Z</a:t>
            </a:r>
            <a:endParaRPr lang="en-US" sz="200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pSp>
        <p:nvGrpSpPr>
          <p:cNvPr id="23" name="Group 201"/>
          <p:cNvGrpSpPr>
            <a:grpSpLocks/>
          </p:cNvGrpSpPr>
          <p:nvPr/>
        </p:nvGrpSpPr>
        <p:grpSpPr bwMode="auto">
          <a:xfrm>
            <a:off x="2505547" y="4553128"/>
            <a:ext cx="642937" cy="138113"/>
            <a:chOff x="2110" y="2675"/>
            <a:chExt cx="405" cy="87"/>
          </a:xfrm>
        </p:grpSpPr>
        <p:sp>
          <p:nvSpPr>
            <p:cNvPr id="20759" name="Line 202"/>
            <p:cNvSpPr>
              <a:spLocks noChangeShapeType="1"/>
            </p:cNvSpPr>
            <p:nvPr/>
          </p:nvSpPr>
          <p:spPr bwMode="auto">
            <a:xfrm>
              <a:off x="2110" y="268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03"/>
            <p:cNvSpPr>
              <a:spLocks noChangeShapeType="1"/>
            </p:cNvSpPr>
            <p:nvPr/>
          </p:nvSpPr>
          <p:spPr bwMode="auto">
            <a:xfrm>
              <a:off x="2145" y="272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04"/>
            <p:cNvSpPr>
              <a:spLocks/>
            </p:cNvSpPr>
            <p:nvPr/>
          </p:nvSpPr>
          <p:spPr bwMode="auto">
            <a:xfrm>
              <a:off x="2205" y="270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205"/>
            <p:cNvSpPr>
              <a:spLocks noChangeArrowheads="1"/>
            </p:cNvSpPr>
            <p:nvPr/>
          </p:nvSpPr>
          <p:spPr bwMode="auto">
            <a:xfrm>
              <a:off x="2277" y="2675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4" name="Group 206"/>
          <p:cNvGrpSpPr>
            <a:grpSpLocks/>
          </p:cNvGrpSpPr>
          <p:nvPr/>
        </p:nvGrpSpPr>
        <p:grpSpPr bwMode="auto">
          <a:xfrm>
            <a:off x="2505545" y="4692829"/>
            <a:ext cx="708024" cy="138113"/>
            <a:chOff x="2110" y="2763"/>
            <a:chExt cx="446" cy="87"/>
          </a:xfrm>
        </p:grpSpPr>
        <p:sp>
          <p:nvSpPr>
            <p:cNvPr id="20755" name="Line 207"/>
            <p:cNvSpPr>
              <a:spLocks noChangeShapeType="1"/>
            </p:cNvSpPr>
            <p:nvPr/>
          </p:nvSpPr>
          <p:spPr bwMode="auto">
            <a:xfrm>
              <a:off x="2110" y="2775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08"/>
            <p:cNvSpPr>
              <a:spLocks noChangeShapeType="1"/>
            </p:cNvSpPr>
            <p:nvPr/>
          </p:nvSpPr>
          <p:spPr bwMode="auto">
            <a:xfrm>
              <a:off x="2145" y="2811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Freeform 209"/>
            <p:cNvSpPr>
              <a:spLocks/>
            </p:cNvSpPr>
            <p:nvPr/>
          </p:nvSpPr>
          <p:spPr bwMode="auto">
            <a:xfrm>
              <a:off x="2205" y="2795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Rectangle 210"/>
            <p:cNvSpPr>
              <a:spLocks noChangeArrowheads="1"/>
            </p:cNvSpPr>
            <p:nvPr/>
          </p:nvSpPr>
          <p:spPr bwMode="auto">
            <a:xfrm>
              <a:off x="2277" y="2763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5" name="Group 211"/>
          <p:cNvGrpSpPr>
            <a:grpSpLocks/>
          </p:cNvGrpSpPr>
          <p:nvPr/>
        </p:nvGrpSpPr>
        <p:grpSpPr bwMode="auto">
          <a:xfrm>
            <a:off x="2505547" y="4996042"/>
            <a:ext cx="560387" cy="150813"/>
            <a:chOff x="2110" y="2954"/>
            <a:chExt cx="353" cy="95"/>
          </a:xfrm>
        </p:grpSpPr>
        <p:sp>
          <p:nvSpPr>
            <p:cNvPr id="20751" name="Line 212"/>
            <p:cNvSpPr>
              <a:spLocks noChangeShapeType="1"/>
            </p:cNvSpPr>
            <p:nvPr/>
          </p:nvSpPr>
          <p:spPr bwMode="auto">
            <a:xfrm>
              <a:off x="2110" y="295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13"/>
            <p:cNvSpPr>
              <a:spLocks noChangeShapeType="1"/>
            </p:cNvSpPr>
            <p:nvPr/>
          </p:nvSpPr>
          <p:spPr bwMode="auto">
            <a:xfrm>
              <a:off x="2145" y="299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Freeform 214"/>
            <p:cNvSpPr>
              <a:spLocks/>
            </p:cNvSpPr>
            <p:nvPr/>
          </p:nvSpPr>
          <p:spPr bwMode="auto">
            <a:xfrm>
              <a:off x="2205" y="297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Rectangle 215"/>
            <p:cNvSpPr>
              <a:spLocks noChangeArrowheads="1"/>
            </p:cNvSpPr>
            <p:nvPr/>
          </p:nvSpPr>
          <p:spPr bwMode="auto">
            <a:xfrm>
              <a:off x="2277" y="2962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6" name="Group 216"/>
          <p:cNvGrpSpPr>
            <a:grpSpLocks/>
          </p:cNvGrpSpPr>
          <p:nvPr/>
        </p:nvGrpSpPr>
        <p:grpSpPr bwMode="auto">
          <a:xfrm>
            <a:off x="2505545" y="5123043"/>
            <a:ext cx="676274" cy="138113"/>
            <a:chOff x="2110" y="3034"/>
            <a:chExt cx="426" cy="87"/>
          </a:xfrm>
        </p:grpSpPr>
        <p:sp>
          <p:nvSpPr>
            <p:cNvPr id="20747" name="Line 217"/>
            <p:cNvSpPr>
              <a:spLocks noChangeShapeType="1"/>
            </p:cNvSpPr>
            <p:nvPr/>
          </p:nvSpPr>
          <p:spPr bwMode="auto">
            <a:xfrm>
              <a:off x="2110" y="304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218"/>
            <p:cNvSpPr>
              <a:spLocks noChangeShapeType="1"/>
            </p:cNvSpPr>
            <p:nvPr/>
          </p:nvSpPr>
          <p:spPr bwMode="auto">
            <a:xfrm>
              <a:off x="2145" y="308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Freeform 219"/>
            <p:cNvSpPr>
              <a:spLocks/>
            </p:cNvSpPr>
            <p:nvPr/>
          </p:nvSpPr>
          <p:spPr bwMode="auto">
            <a:xfrm>
              <a:off x="2205" y="306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Rectangle 220"/>
            <p:cNvSpPr>
              <a:spLocks noChangeArrowheads="1"/>
            </p:cNvSpPr>
            <p:nvPr/>
          </p:nvSpPr>
          <p:spPr bwMode="auto">
            <a:xfrm>
              <a:off x="2277" y="3034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7" name="Group 221"/>
          <p:cNvGrpSpPr>
            <a:grpSpLocks/>
          </p:cNvGrpSpPr>
          <p:nvPr/>
        </p:nvGrpSpPr>
        <p:grpSpPr bwMode="auto">
          <a:xfrm>
            <a:off x="2505547" y="5262744"/>
            <a:ext cx="642937" cy="138113"/>
            <a:chOff x="2110" y="3122"/>
            <a:chExt cx="405" cy="87"/>
          </a:xfrm>
        </p:grpSpPr>
        <p:sp>
          <p:nvSpPr>
            <p:cNvPr id="20743" name="Line 222"/>
            <p:cNvSpPr>
              <a:spLocks noChangeShapeType="1"/>
            </p:cNvSpPr>
            <p:nvPr/>
          </p:nvSpPr>
          <p:spPr bwMode="auto">
            <a:xfrm>
              <a:off x="2110" y="3134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223"/>
            <p:cNvSpPr>
              <a:spLocks noChangeShapeType="1"/>
            </p:cNvSpPr>
            <p:nvPr/>
          </p:nvSpPr>
          <p:spPr bwMode="auto">
            <a:xfrm>
              <a:off x="2145" y="317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Freeform 224"/>
            <p:cNvSpPr>
              <a:spLocks/>
            </p:cNvSpPr>
            <p:nvPr/>
          </p:nvSpPr>
          <p:spPr bwMode="auto">
            <a:xfrm>
              <a:off x="2205" y="315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Rectangle 225"/>
            <p:cNvSpPr>
              <a:spLocks noChangeArrowheads="1"/>
            </p:cNvSpPr>
            <p:nvPr/>
          </p:nvSpPr>
          <p:spPr bwMode="auto">
            <a:xfrm>
              <a:off x="2277" y="3122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28" name="Group 226"/>
          <p:cNvGrpSpPr>
            <a:grpSpLocks/>
          </p:cNvGrpSpPr>
          <p:nvPr/>
        </p:nvGrpSpPr>
        <p:grpSpPr bwMode="auto">
          <a:xfrm>
            <a:off x="2505560" y="5383394"/>
            <a:ext cx="884240" cy="138113"/>
            <a:chOff x="2110" y="3198"/>
            <a:chExt cx="557" cy="87"/>
          </a:xfrm>
        </p:grpSpPr>
        <p:sp>
          <p:nvSpPr>
            <p:cNvPr id="20739" name="Line 227"/>
            <p:cNvSpPr>
              <a:spLocks noChangeShapeType="1"/>
            </p:cNvSpPr>
            <p:nvPr/>
          </p:nvSpPr>
          <p:spPr bwMode="auto">
            <a:xfrm>
              <a:off x="2110" y="3226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228"/>
            <p:cNvSpPr>
              <a:spLocks noChangeShapeType="1"/>
            </p:cNvSpPr>
            <p:nvPr/>
          </p:nvSpPr>
          <p:spPr bwMode="auto">
            <a:xfrm>
              <a:off x="2145" y="326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Freeform 229"/>
            <p:cNvSpPr>
              <a:spLocks/>
            </p:cNvSpPr>
            <p:nvPr/>
          </p:nvSpPr>
          <p:spPr bwMode="auto">
            <a:xfrm>
              <a:off x="2205" y="3242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Rectangle 230"/>
            <p:cNvSpPr>
              <a:spLocks noChangeArrowheads="1"/>
            </p:cNvSpPr>
            <p:nvPr/>
          </p:nvSpPr>
          <p:spPr bwMode="auto">
            <a:xfrm>
              <a:off x="2277" y="3198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0601" name="Line 231"/>
          <p:cNvSpPr>
            <a:spLocks noChangeShapeType="1"/>
          </p:cNvSpPr>
          <p:nvPr/>
        </p:nvSpPr>
        <p:spPr bwMode="auto">
          <a:xfrm>
            <a:off x="2505547" y="4400713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2" name="Rectangle 233"/>
          <p:cNvSpPr>
            <a:spLocks noChangeArrowheads="1"/>
          </p:cNvSpPr>
          <p:nvPr/>
        </p:nvSpPr>
        <p:spPr bwMode="auto">
          <a:xfrm>
            <a:off x="3294435" y="3103874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0603" name="Line 234"/>
          <p:cNvSpPr>
            <a:spLocks noChangeShapeType="1"/>
          </p:cNvSpPr>
          <p:nvPr/>
        </p:nvSpPr>
        <p:spPr bwMode="auto">
          <a:xfrm>
            <a:off x="3158009" y="32037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4" name="Line 235"/>
          <p:cNvSpPr>
            <a:spLocks noChangeShapeType="1"/>
          </p:cNvSpPr>
          <p:nvPr/>
        </p:nvSpPr>
        <p:spPr bwMode="auto">
          <a:xfrm>
            <a:off x="3215159" y="3260888"/>
            <a:ext cx="8810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5" name="Freeform 236"/>
          <p:cNvSpPr>
            <a:spLocks/>
          </p:cNvSpPr>
          <p:nvPr/>
        </p:nvSpPr>
        <p:spPr bwMode="auto">
          <a:xfrm>
            <a:off x="4058122" y="32291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6" name="Freeform 237"/>
          <p:cNvSpPr>
            <a:spLocks/>
          </p:cNvSpPr>
          <p:nvPr/>
        </p:nvSpPr>
        <p:spPr bwMode="auto">
          <a:xfrm>
            <a:off x="4266084" y="4648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7" name="Line 238"/>
          <p:cNvSpPr>
            <a:spLocks noChangeShapeType="1"/>
          </p:cNvSpPr>
          <p:nvPr/>
        </p:nvSpPr>
        <p:spPr bwMode="auto">
          <a:xfrm>
            <a:off x="4297834" y="3468851"/>
            <a:ext cx="1588" cy="12176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8" name="Rectangle 239"/>
          <p:cNvSpPr>
            <a:spLocks noChangeArrowheads="1"/>
          </p:cNvSpPr>
          <p:nvPr/>
        </p:nvSpPr>
        <p:spPr bwMode="auto">
          <a:xfrm>
            <a:off x="4471020" y="3508687"/>
            <a:ext cx="128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  <a:cs typeface="Helvetica"/>
              </a:rPr>
              <a:t>JT</a:t>
            </a:r>
            <a:endParaRPr lang="en-US" sz="2400">
              <a:latin typeface="Helvetica"/>
              <a:cs typeface="Helvetica"/>
            </a:endParaRPr>
          </a:p>
        </p:txBody>
      </p:sp>
      <p:sp>
        <p:nvSpPr>
          <p:cNvPr id="20609" name="Freeform 240"/>
          <p:cNvSpPr>
            <a:spLocks/>
          </p:cNvSpPr>
          <p:nvPr/>
        </p:nvSpPr>
        <p:spPr bwMode="auto">
          <a:xfrm>
            <a:off x="4386734" y="3551401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0" name="Line 241"/>
          <p:cNvSpPr>
            <a:spLocks noChangeShapeType="1"/>
          </p:cNvSpPr>
          <p:nvPr/>
        </p:nvSpPr>
        <p:spPr bwMode="auto">
          <a:xfrm flipH="1">
            <a:off x="4304184" y="3583151"/>
            <a:ext cx="1143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1" name="Line 242"/>
          <p:cNvSpPr>
            <a:spLocks noChangeShapeType="1"/>
          </p:cNvSpPr>
          <p:nvPr/>
        </p:nvSpPr>
        <p:spPr bwMode="auto">
          <a:xfrm>
            <a:off x="4127972" y="337518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2" name="Line 243"/>
          <p:cNvSpPr>
            <a:spLocks noChangeShapeType="1"/>
          </p:cNvSpPr>
          <p:nvPr/>
        </p:nvSpPr>
        <p:spPr bwMode="auto">
          <a:xfrm flipH="1">
            <a:off x="4127972" y="3400588"/>
            <a:ext cx="55562" cy="30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44"/>
          <p:cNvGrpSpPr>
            <a:grpSpLocks/>
          </p:cNvGrpSpPr>
          <p:nvPr/>
        </p:nvGrpSpPr>
        <p:grpSpPr bwMode="auto">
          <a:xfrm>
            <a:off x="5850409" y="3337088"/>
            <a:ext cx="528638" cy="106363"/>
            <a:chOff x="4217" y="1909"/>
            <a:chExt cx="333" cy="67"/>
          </a:xfrm>
        </p:grpSpPr>
        <p:sp>
          <p:nvSpPr>
            <p:cNvPr id="20736" name="Freeform 245"/>
            <p:cNvSpPr>
              <a:spLocks/>
            </p:cNvSpPr>
            <p:nvPr/>
          </p:nvSpPr>
          <p:spPr bwMode="auto">
            <a:xfrm>
              <a:off x="4217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7" name="Line 246"/>
            <p:cNvSpPr>
              <a:spLocks noChangeShapeType="1"/>
            </p:cNvSpPr>
            <p:nvPr/>
          </p:nvSpPr>
          <p:spPr bwMode="auto">
            <a:xfrm>
              <a:off x="4237" y="193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8" name="Rectangle 247"/>
            <p:cNvSpPr>
              <a:spLocks noChangeArrowheads="1"/>
            </p:cNvSpPr>
            <p:nvPr/>
          </p:nvSpPr>
          <p:spPr bwMode="auto">
            <a:xfrm>
              <a:off x="4385" y="1909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30" name="Group 248"/>
          <p:cNvGrpSpPr>
            <a:grpSpLocks/>
          </p:cNvGrpSpPr>
          <p:nvPr/>
        </p:nvGrpSpPr>
        <p:grpSpPr bwMode="auto">
          <a:xfrm>
            <a:off x="2505547" y="5546907"/>
            <a:ext cx="604837" cy="138113"/>
            <a:chOff x="2110" y="3301"/>
            <a:chExt cx="381" cy="87"/>
          </a:xfrm>
        </p:grpSpPr>
        <p:sp>
          <p:nvSpPr>
            <p:cNvPr id="20732" name="Line 249"/>
            <p:cNvSpPr>
              <a:spLocks noChangeShapeType="1"/>
            </p:cNvSpPr>
            <p:nvPr/>
          </p:nvSpPr>
          <p:spPr bwMode="auto">
            <a:xfrm>
              <a:off x="2110" y="3313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3" name="Line 250"/>
            <p:cNvSpPr>
              <a:spLocks noChangeShapeType="1"/>
            </p:cNvSpPr>
            <p:nvPr/>
          </p:nvSpPr>
          <p:spPr bwMode="auto">
            <a:xfrm>
              <a:off x="2145" y="3349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4" name="Freeform 251"/>
            <p:cNvSpPr>
              <a:spLocks/>
            </p:cNvSpPr>
            <p:nvPr/>
          </p:nvSpPr>
          <p:spPr bwMode="auto">
            <a:xfrm>
              <a:off x="2205" y="3333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5" name="Rectangle 252"/>
            <p:cNvSpPr>
              <a:spLocks noChangeArrowheads="1"/>
            </p:cNvSpPr>
            <p:nvPr/>
          </p:nvSpPr>
          <p:spPr bwMode="auto">
            <a:xfrm>
              <a:off x="2277" y="3301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31" name="Group 253"/>
          <p:cNvGrpSpPr>
            <a:grpSpLocks/>
          </p:cNvGrpSpPr>
          <p:nvPr/>
        </p:nvGrpSpPr>
        <p:grpSpPr bwMode="auto">
          <a:xfrm>
            <a:off x="1762587" y="1746413"/>
            <a:ext cx="123824" cy="152400"/>
            <a:chOff x="1642" y="907"/>
            <a:chExt cx="78" cy="96"/>
          </a:xfrm>
        </p:grpSpPr>
        <p:sp>
          <p:nvSpPr>
            <p:cNvPr id="20730" name="Line 254"/>
            <p:cNvSpPr>
              <a:spLocks noChangeShapeType="1"/>
            </p:cNvSpPr>
            <p:nvPr/>
          </p:nvSpPr>
          <p:spPr bwMode="auto">
            <a:xfrm>
              <a:off x="1642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1" name="Rectangle 255"/>
            <p:cNvSpPr>
              <a:spLocks noChangeArrowheads="1"/>
            </p:cNvSpPr>
            <p:nvPr/>
          </p:nvSpPr>
          <p:spPr bwMode="auto">
            <a:xfrm>
              <a:off x="1666" y="927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0616" name="Line 256"/>
          <p:cNvSpPr>
            <a:spLocks noChangeShapeType="1"/>
          </p:cNvSpPr>
          <p:nvPr/>
        </p:nvSpPr>
        <p:spPr bwMode="auto">
          <a:xfrm>
            <a:off x="2089622" y="1527338"/>
            <a:ext cx="160337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7" name="Text Box 257"/>
          <p:cNvSpPr txBox="1">
            <a:spLocks noChangeArrowheads="1"/>
          </p:cNvSpPr>
          <p:nvPr/>
        </p:nvSpPr>
        <p:spPr bwMode="auto">
          <a:xfrm>
            <a:off x="2205509" y="1576551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 b="1">
                <a:solidFill>
                  <a:srgbClr val="CC0000"/>
                </a:solidFill>
              </a:rPr>
              <a:t>32</a:t>
            </a:r>
          </a:p>
        </p:txBody>
      </p:sp>
      <p:sp>
        <p:nvSpPr>
          <p:cNvPr id="20618" name="Line 258"/>
          <p:cNvSpPr>
            <a:spLocks noChangeShapeType="1"/>
          </p:cNvSpPr>
          <p:nvPr/>
        </p:nvSpPr>
        <p:spPr bwMode="auto">
          <a:xfrm flipV="1">
            <a:off x="2699222" y="3051338"/>
            <a:ext cx="762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9" name="Rectangle 315"/>
          <p:cNvSpPr>
            <a:spLocks noChangeArrowheads="1"/>
          </p:cNvSpPr>
          <p:nvPr/>
        </p:nvSpPr>
        <p:spPr bwMode="auto">
          <a:xfrm>
            <a:off x="4177184" y="5794538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0621" name="Rectangle 376"/>
          <p:cNvSpPr>
            <a:spLocks noChangeArrowheads="1"/>
          </p:cNvSpPr>
          <p:nvPr/>
        </p:nvSpPr>
        <p:spPr bwMode="auto">
          <a:xfrm>
            <a:off x="4932835" y="1290801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2" name="Rectangle 377"/>
          <p:cNvSpPr>
            <a:spLocks noChangeArrowheads="1"/>
          </p:cNvSpPr>
          <p:nvPr/>
        </p:nvSpPr>
        <p:spPr bwMode="auto">
          <a:xfrm>
            <a:off x="3894610" y="1406688"/>
            <a:ext cx="592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BEQ:</a:t>
            </a:r>
            <a:endParaRPr lang="en-US" sz="1400" dirty="0">
              <a:latin typeface="+mj-lt"/>
            </a:endParaRPr>
          </a:p>
        </p:txBody>
      </p:sp>
      <p:sp>
        <p:nvSpPr>
          <p:cNvPr id="20623" name="Rectangle 378"/>
          <p:cNvSpPr>
            <a:spLocks noChangeArrowheads="1"/>
          </p:cNvSpPr>
          <p:nvPr/>
        </p:nvSpPr>
        <p:spPr bwMode="auto">
          <a:xfrm>
            <a:off x="4396260" y="1298738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4" name="Rectangle 379"/>
          <p:cNvSpPr>
            <a:spLocks noChangeArrowheads="1"/>
          </p:cNvSpPr>
          <p:nvPr/>
        </p:nvSpPr>
        <p:spPr bwMode="auto">
          <a:xfrm>
            <a:off x="4422741" y="1437922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[Ra]=0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sp>
        <p:nvSpPr>
          <p:cNvPr id="20625" name="Rectangle 380"/>
          <p:cNvSpPr>
            <a:spLocks noChangeArrowheads="1"/>
          </p:cNvSpPr>
          <p:nvPr/>
        </p:nvSpPr>
        <p:spPr bwMode="auto">
          <a:xfrm>
            <a:off x="3877147" y="2092488"/>
            <a:ext cx="609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000000"/>
                </a:solidFill>
                <a:latin typeface="+mj-lt"/>
              </a:rPr>
              <a:t>BNE:</a:t>
            </a:r>
            <a:endParaRPr lang="en-US" sz="1400" dirty="0">
              <a:latin typeface="+mj-lt"/>
            </a:endParaRPr>
          </a:p>
        </p:txBody>
      </p:sp>
      <p:sp>
        <p:nvSpPr>
          <p:cNvPr id="20626" name="Rectangle 381"/>
          <p:cNvSpPr>
            <a:spLocks noChangeArrowheads="1"/>
          </p:cNvSpPr>
          <p:nvPr/>
        </p:nvSpPr>
        <p:spPr bwMode="auto">
          <a:xfrm>
            <a:off x="4396260" y="1932151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+mj-lt"/>
              </a:rPr>
              <a:t> </a:t>
            </a:r>
            <a:endParaRPr lang="en-US" sz="1400">
              <a:latin typeface="+mj-lt"/>
            </a:endParaRPr>
          </a:p>
        </p:txBody>
      </p:sp>
      <p:sp>
        <p:nvSpPr>
          <p:cNvPr id="20627" name="Rectangle 382"/>
          <p:cNvSpPr>
            <a:spLocks noChangeArrowheads="1"/>
          </p:cNvSpPr>
          <p:nvPr/>
        </p:nvSpPr>
        <p:spPr bwMode="auto">
          <a:xfrm>
            <a:off x="4422741" y="2123722"/>
            <a:ext cx="45688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Rc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PC+4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cs typeface="Consolas"/>
              </a:rPr>
              <a:t>; if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[Ra]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≠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0 then PC 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(PC+4)+4*SXT(C)</a:t>
            </a:r>
          </a:p>
        </p:txBody>
      </p:sp>
      <p:grpSp>
        <p:nvGrpSpPr>
          <p:cNvPr id="20614" name="Group 383"/>
          <p:cNvGrpSpPr>
            <a:grpSpLocks/>
          </p:cNvGrpSpPr>
          <p:nvPr/>
        </p:nvGrpSpPr>
        <p:grpSpPr bwMode="auto">
          <a:xfrm>
            <a:off x="3759672" y="993938"/>
            <a:ext cx="4953000" cy="376238"/>
            <a:chOff x="336" y="3168"/>
            <a:chExt cx="3120" cy="237"/>
          </a:xfrm>
        </p:grpSpPr>
        <p:grpSp>
          <p:nvGrpSpPr>
            <p:cNvPr id="20615" name="Group 384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723" name="Rectangle 385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0" name="Group 386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725" name="Line 387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6" name="Line 388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7" name="Line 389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8" name="Line 390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9" name="Line 391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28" name="Group 392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717" name="Rectangle 393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29" name="Group 394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9" name="Line 395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0" name="Line 396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1" name="Line 397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22" name="Line 398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30" name="Group 399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711" name="Rectangle 400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31" name="Group 401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713" name="Line 402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4" name="Line 403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5" name="Line 404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716" name="Line 405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83" name="Text Box 406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84" name="Text Box 407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32" name="Group 408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94" name="Rectangle 409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5" name="Line 410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6" name="Line 411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7" name="Line 41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8" name="Line 413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99" name="Line 414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0" name="Line 41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1" name="Line 416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2" name="Line 41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3" name="Line 418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4" name="Line 41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5" name="Line 420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6" name="Line 42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7" name="Line 422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8" name="Line 423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09" name="Line 424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10" name="Line 425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86" name="Text Box 426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>
                  <a:latin typeface="+mj-lt"/>
                </a:rPr>
                <a:t>Literal C (signed)</a:t>
              </a:r>
            </a:p>
          </p:txBody>
        </p:sp>
        <p:grpSp>
          <p:nvGrpSpPr>
            <p:cNvPr id="20635" name="Group 427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88" name="Text Box 428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89" name="Text Box 429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0" name="Text Box 430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1" name="Text Box 431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92" name="Text Box 432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93" name="Text Box 433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20637" name="Group 434"/>
          <p:cNvGrpSpPr>
            <a:grpSpLocks/>
          </p:cNvGrpSpPr>
          <p:nvPr/>
        </p:nvGrpSpPr>
        <p:grpSpPr bwMode="auto">
          <a:xfrm>
            <a:off x="3742209" y="1711488"/>
            <a:ext cx="4953000" cy="376238"/>
            <a:chOff x="336" y="3168"/>
            <a:chExt cx="3120" cy="237"/>
          </a:xfrm>
        </p:grpSpPr>
        <p:grpSp>
          <p:nvGrpSpPr>
            <p:cNvPr id="20662" name="Group 435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20673" name="Rectangle 436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68" name="Group 437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20675" name="Line 438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6" name="Line 439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7" name="Line 440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8" name="Line 441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9" name="Line 442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74" name="Group 443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20667" name="Rectangle 444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0" name="Group 445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9" name="Line 446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0" name="Line 447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1" name="Line 448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72" name="Line 449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0681" name="Group 450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20661" name="Rectangle 451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682" name="Group 452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20663" name="Line 453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4" name="Line 454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5" name="Line 455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666" name="Line 456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0633" name="Text Box 457"/>
            <p:cNvSpPr txBox="1">
              <a:spLocks noChangeArrowheads="1"/>
            </p:cNvSpPr>
            <p:nvPr/>
          </p:nvSpPr>
          <p:spPr bwMode="auto">
            <a:xfrm>
              <a:off x="1584" y="3168"/>
              <a:ext cx="2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Ra</a:t>
              </a:r>
            </a:p>
          </p:txBody>
        </p:sp>
        <p:sp>
          <p:nvSpPr>
            <p:cNvPr id="20634" name="Text Box 458"/>
            <p:cNvSpPr txBox="1">
              <a:spLocks noChangeArrowheads="1"/>
            </p:cNvSpPr>
            <p:nvPr/>
          </p:nvSpPr>
          <p:spPr bwMode="auto">
            <a:xfrm>
              <a:off x="1056" y="3168"/>
              <a:ext cx="25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Rc</a:t>
              </a:r>
            </a:p>
          </p:txBody>
        </p:sp>
        <p:grpSp>
          <p:nvGrpSpPr>
            <p:cNvPr id="20685" name="Group 459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20644" name="Rectangle 460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5" name="Line 461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6" name="Line 462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7" name="Line 463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8" name="Line 464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49" name="Line 465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0" name="Line 466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1" name="Line 467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2" name="Line 468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3" name="Line 469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4" name="Line 470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5" name="Line 471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6" name="Line 47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7" name="Line 473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8" name="Line 474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59" name="Line 47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60" name="Line 476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636" name="Text Box 477"/>
            <p:cNvSpPr txBox="1">
              <a:spLocks noChangeArrowheads="1"/>
            </p:cNvSpPr>
            <p:nvPr/>
          </p:nvSpPr>
          <p:spPr bwMode="auto">
            <a:xfrm>
              <a:off x="2160" y="3168"/>
              <a:ext cx="105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latin typeface="+mj-lt"/>
                </a:rPr>
                <a:t>Literal C (signed)</a:t>
              </a:r>
            </a:p>
          </p:txBody>
        </p:sp>
        <p:grpSp>
          <p:nvGrpSpPr>
            <p:cNvPr id="20687" name="Group 478"/>
            <p:cNvGrpSpPr>
              <a:grpSpLocks/>
            </p:cNvGrpSpPr>
            <p:nvPr/>
          </p:nvGrpSpPr>
          <p:grpSpPr bwMode="auto">
            <a:xfrm>
              <a:off x="336" y="3168"/>
              <a:ext cx="670" cy="194"/>
              <a:chOff x="336" y="2016"/>
              <a:chExt cx="670" cy="194"/>
            </a:xfrm>
          </p:grpSpPr>
          <p:sp>
            <p:nvSpPr>
              <p:cNvPr id="20638" name="Text Box 479"/>
              <p:cNvSpPr txBox="1">
                <a:spLocks noChangeArrowheads="1"/>
              </p:cNvSpPr>
              <p:nvPr/>
            </p:nvSpPr>
            <p:spPr bwMode="auto">
              <a:xfrm>
                <a:off x="431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39" name="Text Box 480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  <p:sp>
            <p:nvSpPr>
              <p:cNvPr id="20640" name="Text Box 481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1" name="Text Box 482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2" name="Text Box 483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1</a:t>
                </a:r>
              </a:p>
            </p:txBody>
          </p:sp>
          <p:sp>
            <p:nvSpPr>
              <p:cNvPr id="20643" name="Text Box 484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364" name="Group 103"/>
          <p:cNvGrpSpPr>
            <a:grpSpLocks/>
          </p:cNvGrpSpPr>
          <p:nvPr/>
        </p:nvGrpSpPr>
        <p:grpSpPr bwMode="auto">
          <a:xfrm>
            <a:off x="6547795" y="5015359"/>
            <a:ext cx="128588" cy="107949"/>
            <a:chOff x="4040" y="2913"/>
            <a:chExt cx="81" cy="68"/>
          </a:xfrm>
        </p:grpSpPr>
        <p:sp>
          <p:nvSpPr>
            <p:cNvPr id="36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6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7" name="Line 108"/>
          <p:cNvSpPr>
            <a:spLocks noChangeShapeType="1"/>
          </p:cNvSpPr>
          <p:nvPr/>
        </p:nvSpPr>
        <p:spPr bwMode="auto">
          <a:xfrm>
            <a:off x="6667874" y="5072530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" name="Rectangle 109"/>
          <p:cNvSpPr>
            <a:spLocks noChangeArrowheads="1"/>
          </p:cNvSpPr>
          <p:nvPr/>
        </p:nvSpPr>
        <p:spPr bwMode="auto">
          <a:xfrm>
            <a:off x="6812336" y="4970930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69" name="Rectangle 54"/>
          <p:cNvSpPr>
            <a:spLocks noChangeArrowheads="1"/>
          </p:cNvSpPr>
          <p:nvPr/>
        </p:nvSpPr>
        <p:spPr bwMode="auto">
          <a:xfrm>
            <a:off x="2722737" y="2429236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70" name="Rectangle 54"/>
          <p:cNvSpPr>
            <a:spLocks noChangeArrowheads="1"/>
          </p:cNvSpPr>
          <p:nvPr/>
        </p:nvSpPr>
        <p:spPr bwMode="auto">
          <a:xfrm>
            <a:off x="3182921" y="3937460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0591" name="Group 20590"/>
          <p:cNvGrpSpPr/>
          <p:nvPr/>
        </p:nvGrpSpPr>
        <p:grpSpPr>
          <a:xfrm>
            <a:off x="3590369" y="2755435"/>
            <a:ext cx="3878883" cy="2648578"/>
            <a:chOff x="3429560" y="2656847"/>
            <a:chExt cx="3878883" cy="2648578"/>
          </a:xfrm>
        </p:grpSpPr>
        <p:sp>
          <p:nvSpPr>
            <p:cNvPr id="371" name="TextBox 210"/>
            <p:cNvSpPr txBox="1">
              <a:spLocks noChangeArrowheads="1"/>
            </p:cNvSpPr>
            <p:nvPr/>
          </p:nvSpPr>
          <p:spPr bwMode="auto">
            <a:xfrm>
              <a:off x="3429560" y="4997648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72" name="TextBox 210"/>
            <p:cNvSpPr txBox="1">
              <a:spLocks noChangeArrowheads="1"/>
            </p:cNvSpPr>
            <p:nvPr/>
          </p:nvSpPr>
          <p:spPr bwMode="auto">
            <a:xfrm>
              <a:off x="5699224" y="3838872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74" name="TextBox 210"/>
            <p:cNvSpPr txBox="1">
              <a:spLocks noChangeArrowheads="1"/>
            </p:cNvSpPr>
            <p:nvPr/>
          </p:nvSpPr>
          <p:spPr bwMode="auto">
            <a:xfrm>
              <a:off x="7021285" y="4672607"/>
              <a:ext cx="287158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76" name="TextBox 210"/>
            <p:cNvSpPr txBox="1">
              <a:spLocks noChangeArrowheads="1"/>
            </p:cNvSpPr>
            <p:nvPr/>
          </p:nvSpPr>
          <p:spPr bwMode="auto">
            <a:xfrm>
              <a:off x="5867400" y="2656847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</p:grpSp>
      <p:grpSp>
        <p:nvGrpSpPr>
          <p:cNvPr id="20515" name="Group 20514"/>
          <p:cNvGrpSpPr/>
          <p:nvPr/>
        </p:nvGrpSpPr>
        <p:grpSpPr>
          <a:xfrm>
            <a:off x="1532409" y="2612432"/>
            <a:ext cx="6181311" cy="4016968"/>
            <a:chOff x="1371600" y="2513844"/>
            <a:chExt cx="6181311" cy="4016968"/>
          </a:xfrm>
        </p:grpSpPr>
        <p:sp>
          <p:nvSpPr>
            <p:cNvPr id="407" name="Freeform 406"/>
            <p:cNvSpPr/>
            <p:nvPr/>
          </p:nvSpPr>
          <p:spPr>
            <a:xfrm>
              <a:off x="1371600" y="2513844"/>
              <a:ext cx="3019383" cy="3576397"/>
            </a:xfrm>
            <a:custGeom>
              <a:avLst/>
              <a:gdLst>
                <a:gd name="connsiteX0" fmla="*/ 0 w 3019383"/>
                <a:gd name="connsiteY0" fmla="*/ 0 h 3576397"/>
                <a:gd name="connsiteX1" fmla="*/ 12958 w 3019383"/>
                <a:gd name="connsiteY1" fmla="*/ 3343154 h 3576397"/>
                <a:gd name="connsiteX2" fmla="*/ 3019383 w 3019383"/>
                <a:gd name="connsiteY2" fmla="*/ 3317238 h 3576397"/>
                <a:gd name="connsiteX3" fmla="*/ 3019383 w 3019383"/>
                <a:gd name="connsiteY3" fmla="*/ 3576397 h 357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9383" h="3576397">
                  <a:moveTo>
                    <a:pt x="0" y="0"/>
                  </a:moveTo>
                  <a:cubicBezTo>
                    <a:pt x="4319" y="1114385"/>
                    <a:pt x="8639" y="2228769"/>
                    <a:pt x="12958" y="3343154"/>
                  </a:cubicBezTo>
                  <a:lnTo>
                    <a:pt x="3019383" y="3317238"/>
                  </a:lnTo>
                  <a:lnTo>
                    <a:pt x="3019383" y="3576397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210"/>
            <p:cNvSpPr txBox="1">
              <a:spLocks noChangeArrowheads="1"/>
            </p:cNvSpPr>
            <p:nvPr/>
          </p:nvSpPr>
          <p:spPr bwMode="auto">
            <a:xfrm>
              <a:off x="5261317" y="595217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10" name="TextBox 210"/>
            <p:cNvSpPr txBox="1">
              <a:spLocks noChangeArrowheads="1"/>
            </p:cNvSpPr>
            <p:nvPr/>
          </p:nvSpPr>
          <p:spPr bwMode="auto">
            <a:xfrm>
              <a:off x="6275937" y="3273623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Freeform 410"/>
            <p:cNvSpPr/>
            <p:nvPr/>
          </p:nvSpPr>
          <p:spPr>
            <a:xfrm>
              <a:off x="4429859" y="2993289"/>
              <a:ext cx="3123052" cy="3537523"/>
            </a:xfrm>
            <a:custGeom>
              <a:avLst/>
              <a:gdLst>
                <a:gd name="connsiteX0" fmla="*/ 0 w 3123052"/>
                <a:gd name="connsiteY0" fmla="*/ 3304279 h 3537523"/>
                <a:gd name="connsiteX1" fmla="*/ 0 w 3123052"/>
                <a:gd name="connsiteY1" fmla="*/ 3537523 h 3537523"/>
                <a:gd name="connsiteX2" fmla="*/ 3123052 w 3123052"/>
                <a:gd name="connsiteY2" fmla="*/ 3524565 h 3537523"/>
                <a:gd name="connsiteX3" fmla="*/ 3110094 w 3123052"/>
                <a:gd name="connsiteY3" fmla="*/ 0 h 3537523"/>
                <a:gd name="connsiteX4" fmla="*/ 1347707 w 3123052"/>
                <a:gd name="connsiteY4" fmla="*/ 0 h 353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052" h="3537523">
                  <a:moveTo>
                    <a:pt x="0" y="3304279"/>
                  </a:moveTo>
                  <a:lnTo>
                    <a:pt x="0" y="3537523"/>
                  </a:lnTo>
                  <a:lnTo>
                    <a:pt x="3123052" y="3524565"/>
                  </a:lnTo>
                  <a:cubicBezTo>
                    <a:pt x="3118733" y="2349710"/>
                    <a:pt x="3114413" y="1174855"/>
                    <a:pt x="3110094" y="0"/>
                  </a:cubicBezTo>
                  <a:lnTo>
                    <a:pt x="1347707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0" name="Freeform 20489"/>
          <p:cNvSpPr/>
          <p:nvPr/>
        </p:nvSpPr>
        <p:spPr>
          <a:xfrm>
            <a:off x="2921017" y="3454699"/>
            <a:ext cx="842317" cy="570151"/>
          </a:xfrm>
          <a:custGeom>
            <a:avLst/>
            <a:gdLst>
              <a:gd name="connsiteX0" fmla="*/ 842317 w 842317"/>
              <a:gd name="connsiteY0" fmla="*/ 0 h 570151"/>
              <a:gd name="connsiteX1" fmla="*/ 0 w 842317"/>
              <a:gd name="connsiteY1" fmla="*/ 220286 h 570151"/>
              <a:gd name="connsiteX2" fmla="*/ 0 w 842317"/>
              <a:gd name="connsiteY2" fmla="*/ 570151 h 57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317" h="570151">
                <a:moveTo>
                  <a:pt x="842317" y="0"/>
                </a:moveTo>
                <a:lnTo>
                  <a:pt x="0" y="220286"/>
                </a:lnTo>
                <a:lnTo>
                  <a:pt x="0" y="570151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5" name="Group 20554"/>
          <p:cNvGrpSpPr/>
          <p:nvPr/>
        </p:nvGrpSpPr>
        <p:grpSpPr>
          <a:xfrm>
            <a:off x="2311957" y="2625390"/>
            <a:ext cx="751606" cy="505360"/>
            <a:chOff x="2151148" y="2526802"/>
            <a:chExt cx="751606" cy="505360"/>
          </a:xfrm>
        </p:grpSpPr>
        <p:sp>
          <p:nvSpPr>
            <p:cNvPr id="20495" name="Freeform 20494"/>
            <p:cNvSpPr/>
            <p:nvPr/>
          </p:nvSpPr>
          <p:spPr>
            <a:xfrm>
              <a:off x="2501034" y="3032162"/>
              <a:ext cx="401720" cy="0"/>
            </a:xfrm>
            <a:custGeom>
              <a:avLst/>
              <a:gdLst>
                <a:gd name="connsiteX0" fmla="*/ 401720 w 401720"/>
                <a:gd name="connsiteY0" fmla="*/ 0 h 0"/>
                <a:gd name="connsiteX1" fmla="*/ 349885 w 401720"/>
                <a:gd name="connsiteY1" fmla="*/ 0 h 0"/>
                <a:gd name="connsiteX2" fmla="*/ 0 w 40172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720">
                  <a:moveTo>
                    <a:pt x="401720" y="0"/>
                  </a:moveTo>
                  <a:lnTo>
                    <a:pt x="349885" y="0"/>
                  </a:lnTo>
                  <a:lnTo>
                    <a:pt x="0" y="0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7" name="Freeform 20506"/>
            <p:cNvSpPr/>
            <p:nvPr/>
          </p:nvSpPr>
          <p:spPr>
            <a:xfrm>
              <a:off x="2151148" y="2526802"/>
              <a:ext cx="557225" cy="285075"/>
            </a:xfrm>
            <a:custGeom>
              <a:avLst/>
              <a:gdLst>
                <a:gd name="connsiteX0" fmla="*/ 0 w 557225"/>
                <a:gd name="connsiteY0" fmla="*/ 0 h 285075"/>
                <a:gd name="connsiteX1" fmla="*/ 557225 w 557225"/>
                <a:gd name="connsiteY1" fmla="*/ 0 h 285075"/>
                <a:gd name="connsiteX2" fmla="*/ 557225 w 557225"/>
                <a:gd name="connsiteY2" fmla="*/ 285075 h 285075"/>
                <a:gd name="connsiteX3" fmla="*/ 362845 w 557225"/>
                <a:gd name="connsiteY3" fmla="*/ 272117 h 28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25" h="285075">
                  <a:moveTo>
                    <a:pt x="0" y="0"/>
                  </a:moveTo>
                  <a:lnTo>
                    <a:pt x="557225" y="0"/>
                  </a:lnTo>
                  <a:lnTo>
                    <a:pt x="557225" y="285075"/>
                  </a:lnTo>
                  <a:lnTo>
                    <a:pt x="362845" y="272117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90" name="Group 20589"/>
          <p:cNvGrpSpPr/>
          <p:nvPr/>
        </p:nvGrpSpPr>
        <p:grpSpPr>
          <a:xfrm>
            <a:off x="237009" y="992687"/>
            <a:ext cx="2074948" cy="1852988"/>
            <a:chOff x="76200" y="894099"/>
            <a:chExt cx="2074948" cy="1852988"/>
          </a:xfrm>
        </p:grpSpPr>
        <p:sp>
          <p:nvSpPr>
            <p:cNvPr id="377" name="TextBox 210"/>
            <p:cNvSpPr txBox="1">
              <a:spLocks noChangeArrowheads="1"/>
            </p:cNvSpPr>
            <p:nvPr/>
          </p:nvSpPr>
          <p:spPr bwMode="auto">
            <a:xfrm>
              <a:off x="76200" y="1524000"/>
              <a:ext cx="643763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 or 1</a:t>
              </a:r>
            </a:p>
          </p:txBody>
        </p:sp>
        <p:sp>
          <p:nvSpPr>
            <p:cNvPr id="20514" name="Freeform 20513"/>
            <p:cNvSpPr/>
            <p:nvPr/>
          </p:nvSpPr>
          <p:spPr>
            <a:xfrm>
              <a:off x="1399542" y="894099"/>
              <a:ext cx="751606" cy="1852988"/>
            </a:xfrm>
            <a:custGeom>
              <a:avLst/>
              <a:gdLst>
                <a:gd name="connsiteX0" fmla="*/ 751606 w 751606"/>
                <a:gd name="connsiteY0" fmla="*/ 1852988 h 1852988"/>
                <a:gd name="connsiteX1" fmla="*/ 531308 w 751606"/>
                <a:gd name="connsiteY1" fmla="*/ 1852988 h 1852988"/>
                <a:gd name="connsiteX2" fmla="*/ 518349 w 751606"/>
                <a:gd name="connsiteY2" fmla="*/ 0 h 1852988"/>
                <a:gd name="connsiteX3" fmla="*/ 0 w 751606"/>
                <a:gd name="connsiteY3" fmla="*/ 0 h 1852988"/>
                <a:gd name="connsiteX4" fmla="*/ 0 w 751606"/>
                <a:gd name="connsiteY4" fmla="*/ 336907 h 1852988"/>
                <a:gd name="connsiteX5" fmla="*/ 0 w 751606"/>
                <a:gd name="connsiteY5" fmla="*/ 336907 h 185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606" h="1852988">
                  <a:moveTo>
                    <a:pt x="751606" y="1852988"/>
                  </a:moveTo>
                  <a:lnTo>
                    <a:pt x="531308" y="1852988"/>
                  </a:lnTo>
                  <a:cubicBezTo>
                    <a:pt x="526988" y="1235325"/>
                    <a:pt x="522669" y="617663"/>
                    <a:pt x="518349" y="0"/>
                  </a:cubicBezTo>
                  <a:lnTo>
                    <a:pt x="0" y="0"/>
                  </a:lnTo>
                  <a:lnTo>
                    <a:pt x="0" y="336907"/>
                  </a:lnTo>
                  <a:lnTo>
                    <a:pt x="0" y="336907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7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Relative Instruction</a:t>
            </a:r>
          </a:p>
        </p:txBody>
      </p:sp>
      <p:sp>
        <p:nvSpPr>
          <p:cNvPr id="21506" name="Rectangle 59"/>
          <p:cNvSpPr>
            <a:spLocks noChangeArrowheads="1"/>
          </p:cNvSpPr>
          <p:nvPr/>
        </p:nvSpPr>
        <p:spPr bwMode="auto">
          <a:xfrm>
            <a:off x="457200" y="1981200"/>
            <a:ext cx="8153400" cy="351121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228600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+mj-lt"/>
              </a:rPr>
              <a:t>What</a:t>
            </a:r>
            <a:r>
              <a:rPr lang="en-US" altLang="en-US" sz="2000" dirty="0" smtClean="0">
                <a:latin typeface="+mj-lt"/>
              </a:rPr>
              <a:t>’</a:t>
            </a:r>
            <a:r>
              <a:rPr lang="en-US" altLang="ja-JP" sz="2000" dirty="0" smtClean="0">
                <a:latin typeface="+mj-lt"/>
              </a:rPr>
              <a:t>s </a:t>
            </a:r>
            <a:r>
              <a:rPr lang="en-US" altLang="ja-JP" sz="2000" dirty="0">
                <a:latin typeface="+mj-lt"/>
              </a:rPr>
              <a:t>Load Relative good for anyway???  I thought</a:t>
            </a:r>
          </a:p>
          <a:p>
            <a:pPr marL="396875" lvl="1" indent="-1778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Code is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PURE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, i.e. READ-ONLY; and stored in a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PROGRAM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region of memory;</a:t>
            </a:r>
          </a:p>
          <a:p>
            <a:pPr marL="396875" lvl="1" indent="-1778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Data is READ-WRITE, and stored either</a:t>
            </a:r>
          </a:p>
          <a:p>
            <a:pPr marL="855663" lvl="2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On the STACK (local); or</a:t>
            </a:r>
          </a:p>
          <a:p>
            <a:pPr marL="855663" lvl="2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In some GLOBAL VARIABLE region; or</a:t>
            </a:r>
          </a:p>
          <a:p>
            <a:pPr marL="855663" lvl="2" indent="-22860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• In a global storage HEAP.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+mj-lt"/>
              </a:rPr>
              <a:t>So why have an instruction designed to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load data that</a:t>
            </a:r>
            <a:r>
              <a:rPr lang="en-US" altLang="en-US" sz="2000" dirty="0">
                <a:latin typeface="+mj-lt"/>
              </a:rPr>
              <a:t>’</a:t>
            </a:r>
            <a:r>
              <a:rPr lang="en-US" altLang="ja-JP" sz="2000" dirty="0">
                <a:latin typeface="+mj-lt"/>
              </a:rPr>
              <a:t>s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near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the instruction???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371600" y="4343400"/>
            <a:ext cx="7467600" cy="2057400"/>
            <a:chOff x="816" y="2688"/>
            <a:chExt cx="4704" cy="1296"/>
          </a:xfrm>
        </p:grpSpPr>
        <p:sp>
          <p:nvSpPr>
            <p:cNvPr id="21562" name="AutoShape 61"/>
            <p:cNvSpPr>
              <a:spLocks noChangeArrowheads="1"/>
            </p:cNvSpPr>
            <p:nvPr/>
          </p:nvSpPr>
          <p:spPr bwMode="auto">
            <a:xfrm>
              <a:off x="3888" y="2688"/>
              <a:ext cx="1632" cy="1296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i="1" dirty="0">
                  <a:latin typeface="Consolas"/>
                  <a:cs typeface="Consolas"/>
                </a:rPr>
                <a:t>C:    </a:t>
              </a:r>
              <a:r>
                <a:rPr lang="en-US" sz="1200" dirty="0">
                  <a:latin typeface="Consolas"/>
                  <a:cs typeface="Consolas"/>
                </a:rPr>
                <a:t>X = X * 123456;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endParaRPr lang="en-US" sz="1200" dirty="0">
                <a:latin typeface="Consolas"/>
                <a:cs typeface="Consolas"/>
              </a:endParaRP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i="1" dirty="0">
                  <a:latin typeface="Consolas"/>
                  <a:cs typeface="Consolas"/>
                </a:rPr>
                <a:t>BETA: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LD(X, r0)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LDR(c1, r1)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MUL(r0, r1, r0)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ST(r0, X)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      ...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5000"/>
                </a:spcBef>
              </a:pPr>
              <a:r>
                <a:rPr lang="en-US" sz="1200" dirty="0">
                  <a:latin typeface="Consolas"/>
                  <a:cs typeface="Consolas"/>
                </a:rPr>
                <a:t>c1:   LONG(123456)</a:t>
              </a:r>
            </a:p>
          </p:txBody>
        </p:sp>
        <p:sp>
          <p:nvSpPr>
            <p:cNvPr id="21563" name="Text Box 62"/>
            <p:cNvSpPr txBox="1">
              <a:spLocks noChangeArrowheads="1"/>
            </p:cNvSpPr>
            <p:nvPr/>
          </p:nvSpPr>
          <p:spPr bwMode="auto">
            <a:xfrm>
              <a:off x="816" y="3504"/>
              <a:ext cx="28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solidFill>
                    <a:srgbClr val="CC0000"/>
                  </a:solidFill>
                  <a:latin typeface="+mj-lt"/>
                </a:rPr>
                <a:t>Addresses &amp; other large constants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733800" y="1143000"/>
            <a:ext cx="4953000" cy="673100"/>
            <a:chOff x="528" y="2976"/>
            <a:chExt cx="3120" cy="424"/>
          </a:xfrm>
        </p:grpSpPr>
        <p:sp>
          <p:nvSpPr>
            <p:cNvPr id="21509" name="Rectangle 64"/>
            <p:cNvSpPr>
              <a:spLocks noChangeArrowheads="1"/>
            </p:cNvSpPr>
            <p:nvPr/>
          </p:nvSpPr>
          <p:spPr bwMode="auto">
            <a:xfrm>
              <a:off x="816" y="3264"/>
              <a:ext cx="2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+mj-lt"/>
                </a:rPr>
                <a:t>LDR:</a:t>
              </a:r>
              <a:endParaRPr lang="en-US" sz="1400">
                <a:latin typeface="+mj-lt"/>
              </a:endParaRPr>
            </a:p>
          </p:txBody>
        </p:sp>
        <p:sp>
          <p:nvSpPr>
            <p:cNvPr id="21510" name="Rectangle 65"/>
            <p:cNvSpPr>
              <a:spLocks noChangeArrowheads="1"/>
            </p:cNvSpPr>
            <p:nvPr/>
          </p:nvSpPr>
          <p:spPr bwMode="auto">
            <a:xfrm>
              <a:off x="1200" y="3264"/>
              <a:ext cx="19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Mem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[PC + 4 + 4*SXT(C)]</a:t>
              </a:r>
            </a:p>
          </p:txBody>
        </p:sp>
        <p:grpSp>
          <p:nvGrpSpPr>
            <p:cNvPr id="4" name="Group 66"/>
            <p:cNvGrpSpPr>
              <a:grpSpLocks/>
            </p:cNvGrpSpPr>
            <p:nvPr/>
          </p:nvGrpSpPr>
          <p:grpSpPr bwMode="auto">
            <a:xfrm>
              <a:off x="528" y="2976"/>
              <a:ext cx="3120" cy="237"/>
              <a:chOff x="336" y="3168"/>
              <a:chExt cx="3120" cy="237"/>
            </a:xfrm>
          </p:grpSpPr>
          <p:grpSp>
            <p:nvGrpSpPr>
              <p:cNvPr id="5" name="Group 67"/>
              <p:cNvGrpSpPr>
                <a:grpSpLocks/>
              </p:cNvGrpSpPr>
              <p:nvPr/>
            </p:nvGrpSpPr>
            <p:grpSpPr bwMode="auto">
              <a:xfrm>
                <a:off x="384" y="3172"/>
                <a:ext cx="576" cy="233"/>
                <a:chOff x="2400" y="772"/>
                <a:chExt cx="576" cy="233"/>
              </a:xfrm>
            </p:grpSpPr>
            <p:sp>
              <p:nvSpPr>
                <p:cNvPr id="21555" name="Rectangle 68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6" name="Group 69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2155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9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60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6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7" name="Group 75"/>
              <p:cNvGrpSpPr>
                <a:grpSpLocks/>
              </p:cNvGrpSpPr>
              <p:nvPr/>
            </p:nvGrpSpPr>
            <p:grpSpPr bwMode="auto">
              <a:xfrm>
                <a:off x="960" y="3172"/>
                <a:ext cx="480" cy="233"/>
                <a:chOff x="2448" y="532"/>
                <a:chExt cx="480" cy="233"/>
              </a:xfrm>
            </p:grpSpPr>
            <p:sp>
              <p:nvSpPr>
                <p:cNvPr id="21549" name="Rectangle 76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8" name="Group 77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1551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5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9" name="Group 82"/>
              <p:cNvGrpSpPr>
                <a:grpSpLocks/>
              </p:cNvGrpSpPr>
              <p:nvPr/>
            </p:nvGrpSpPr>
            <p:grpSpPr bwMode="auto">
              <a:xfrm>
                <a:off x="1440" y="3172"/>
                <a:ext cx="480" cy="233"/>
                <a:chOff x="2448" y="532"/>
                <a:chExt cx="480" cy="233"/>
              </a:xfrm>
            </p:grpSpPr>
            <p:sp>
              <p:nvSpPr>
                <p:cNvPr id="21543" name="Rectangle 83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0" name="Group 84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154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4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4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54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</p:grpSp>
          <p:sp>
            <p:nvSpPr>
              <p:cNvPr id="21515" name="Text Box 89"/>
              <p:cNvSpPr txBox="1">
                <a:spLocks noChangeArrowheads="1"/>
              </p:cNvSpPr>
              <p:nvPr/>
            </p:nvSpPr>
            <p:spPr bwMode="auto">
              <a:xfrm>
                <a:off x="1584" y="3168"/>
                <a:ext cx="27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Ra</a:t>
                </a:r>
              </a:p>
            </p:txBody>
          </p:sp>
          <p:sp>
            <p:nvSpPr>
              <p:cNvPr id="21516" name="Text Box 90"/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257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Rc</a:t>
                </a:r>
              </a:p>
            </p:txBody>
          </p:sp>
          <p:grpSp>
            <p:nvGrpSpPr>
              <p:cNvPr id="11" name="Group 91"/>
              <p:cNvGrpSpPr>
                <a:grpSpLocks/>
              </p:cNvGrpSpPr>
              <p:nvPr/>
            </p:nvGrpSpPr>
            <p:grpSpPr bwMode="auto">
              <a:xfrm>
                <a:off x="1920" y="3172"/>
                <a:ext cx="1536" cy="233"/>
                <a:chOff x="1104" y="1972"/>
                <a:chExt cx="1536" cy="233"/>
              </a:xfrm>
            </p:grpSpPr>
            <p:sp>
              <p:nvSpPr>
                <p:cNvPr id="21526" name="Rectangle 92"/>
                <p:cNvSpPr>
                  <a:spLocks noChangeArrowheads="1"/>
                </p:cNvSpPr>
                <p:nvPr/>
              </p:nvSpPr>
              <p:spPr bwMode="auto">
                <a:xfrm>
                  <a:off x="1104" y="1972"/>
                  <a:ext cx="153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27" name="Line 93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28" name="Line 94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29" name="Line 95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0" name="Line 96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1" name="Line 97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2" name="Line 98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3" name="Line 99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4" name="Line 100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5" name="Line 101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6" name="Line 102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7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8" name="Line 104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39" name="Line 105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40" name="Line 106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41" name="Line 107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42" name="Line 108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18" name="Text Box 109"/>
              <p:cNvSpPr txBox="1">
                <a:spLocks noChangeArrowheads="1"/>
              </p:cNvSpPr>
              <p:nvPr/>
            </p:nvSpPr>
            <p:spPr bwMode="auto">
              <a:xfrm>
                <a:off x="2160" y="3168"/>
                <a:ext cx="105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latin typeface="+mj-lt"/>
                  </a:rPr>
                  <a:t>Literal C (signed)</a:t>
                </a:r>
              </a:p>
            </p:txBody>
          </p:sp>
          <p:grpSp>
            <p:nvGrpSpPr>
              <p:cNvPr id="12" name="Group 110"/>
              <p:cNvGrpSpPr>
                <a:grpSpLocks/>
              </p:cNvGrpSpPr>
              <p:nvPr/>
            </p:nvGrpSpPr>
            <p:grpSpPr bwMode="auto">
              <a:xfrm>
                <a:off x="336" y="3168"/>
                <a:ext cx="670" cy="194"/>
                <a:chOff x="336" y="2016"/>
                <a:chExt cx="670" cy="194"/>
              </a:xfrm>
            </p:grpSpPr>
            <p:sp>
              <p:nvSpPr>
                <p:cNvPr id="2152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1" y="2016"/>
                  <a:ext cx="191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152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623" y="2016"/>
                  <a:ext cx="191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4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815" y="2016"/>
                  <a:ext cx="191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152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>
                      <a:latin typeface="+mj-lt"/>
                    </a:rPr>
                    <a:t>1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LDR Instruction</a:t>
            </a: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3073400" y="2890838"/>
            <a:ext cx="1397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 flipV="1">
            <a:off x="3213100" y="2720975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1844675" y="2720975"/>
            <a:ext cx="1368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reeform 6"/>
          <p:cNvSpPr>
            <a:spLocks/>
          </p:cNvSpPr>
          <p:nvPr/>
        </p:nvSpPr>
        <p:spPr bwMode="auto">
          <a:xfrm>
            <a:off x="3041650" y="28654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35526" y="3151188"/>
            <a:ext cx="2703513" cy="3243262"/>
            <a:chOff x="3147" y="1813"/>
            <a:chExt cx="1703" cy="20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44" y="2878"/>
              <a:ext cx="906" cy="370"/>
              <a:chOff x="3944" y="2878"/>
              <a:chExt cx="906" cy="37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944" y="2888"/>
                <a:ext cx="611" cy="360"/>
                <a:chOff x="3944" y="2888"/>
                <a:chExt cx="611" cy="36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3944" y="2888"/>
                  <a:ext cx="611" cy="360"/>
                  <a:chOff x="3944" y="2888"/>
                  <a:chExt cx="611" cy="36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944" y="2888"/>
                    <a:ext cx="611" cy="360"/>
                    <a:chOff x="3944" y="2888"/>
                    <a:chExt cx="611" cy="360"/>
                  </a:xfrm>
                </p:grpSpPr>
                <p:sp>
                  <p:nvSpPr>
                    <p:cNvPr id="2284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4" y="2888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4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2" y="3030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285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3" y="3174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28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33" y="2890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425" y="2902"/>
                    <a:ext cx="102" cy="67"/>
                    <a:chOff x="4425" y="2902"/>
                    <a:chExt cx="102" cy="67"/>
                  </a:xfrm>
                </p:grpSpPr>
                <p:sp>
                  <p:nvSpPr>
                    <p:cNvPr id="2284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" y="2902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284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5" y="2906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2842" name="Rectangle 20"/>
                <p:cNvSpPr>
                  <a:spLocks noChangeArrowheads="1"/>
                </p:cNvSpPr>
                <p:nvPr/>
              </p:nvSpPr>
              <p:spPr bwMode="auto">
                <a:xfrm>
                  <a:off x="3966" y="3154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4553" y="2878"/>
                <a:ext cx="297" cy="87"/>
                <a:chOff x="4553" y="2878"/>
                <a:chExt cx="297" cy="87"/>
              </a:xfrm>
            </p:grpSpPr>
            <p:sp>
              <p:nvSpPr>
                <p:cNvPr id="22838" name="Freeform 22"/>
                <p:cNvSpPr>
                  <a:spLocks/>
                </p:cNvSpPr>
                <p:nvPr/>
              </p:nvSpPr>
              <p:spPr bwMode="auto">
                <a:xfrm>
                  <a:off x="4553" y="2906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9" name="Line 23"/>
                <p:cNvSpPr>
                  <a:spLocks noChangeShapeType="1"/>
                </p:cNvSpPr>
                <p:nvPr/>
              </p:nvSpPr>
              <p:spPr bwMode="auto">
                <a:xfrm>
                  <a:off x="4572" y="2922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4664" y="2878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 smtClean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147" y="3661"/>
              <a:ext cx="578" cy="82"/>
              <a:chOff x="3147" y="3661"/>
              <a:chExt cx="578" cy="82"/>
            </a:xfrm>
          </p:grpSpPr>
          <p:sp>
            <p:nvSpPr>
              <p:cNvPr id="22830" name="Freeform 26"/>
              <p:cNvSpPr>
                <a:spLocks/>
              </p:cNvSpPr>
              <p:nvPr/>
            </p:nvSpPr>
            <p:spPr bwMode="auto">
              <a:xfrm>
                <a:off x="3147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1" name="Freeform 27"/>
              <p:cNvSpPr>
                <a:spLocks/>
              </p:cNvSpPr>
              <p:nvPr/>
            </p:nvSpPr>
            <p:spPr bwMode="auto">
              <a:xfrm>
                <a:off x="3151" y="3665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2" name="Rectangle 28"/>
              <p:cNvSpPr>
                <a:spLocks noChangeArrowheads="1"/>
              </p:cNvSpPr>
              <p:nvPr/>
            </p:nvSpPr>
            <p:spPr bwMode="auto">
              <a:xfrm>
                <a:off x="3526" y="3676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2833" name="Freeform 29"/>
              <p:cNvSpPr>
                <a:spLocks/>
              </p:cNvSpPr>
              <p:nvPr/>
            </p:nvSpPr>
            <p:spPr bwMode="auto">
              <a:xfrm>
                <a:off x="3415" y="3681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4" name="Line 30"/>
              <p:cNvSpPr>
                <a:spLocks noChangeShapeType="1"/>
              </p:cNvSpPr>
              <p:nvPr/>
            </p:nvSpPr>
            <p:spPr bwMode="auto">
              <a:xfrm>
                <a:off x="3439" y="3701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5" name="Rectangle 31"/>
              <p:cNvSpPr>
                <a:spLocks noChangeArrowheads="1"/>
              </p:cNvSpPr>
              <p:nvPr/>
            </p:nvSpPr>
            <p:spPr bwMode="auto">
              <a:xfrm>
                <a:off x="3207" y="3664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2817" name="Line 32"/>
            <p:cNvSpPr>
              <a:spLocks noChangeShapeType="1"/>
            </p:cNvSpPr>
            <p:nvPr/>
          </p:nvSpPr>
          <p:spPr bwMode="auto">
            <a:xfrm flipH="1">
              <a:off x="3311" y="3174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8" name="Line 33"/>
            <p:cNvSpPr>
              <a:spLocks noChangeShapeType="1"/>
            </p:cNvSpPr>
            <p:nvPr/>
          </p:nvSpPr>
          <p:spPr bwMode="auto">
            <a:xfrm flipV="1">
              <a:off x="3311" y="2886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9" name="Line 34"/>
            <p:cNvSpPr>
              <a:spLocks noChangeShapeType="1"/>
            </p:cNvSpPr>
            <p:nvPr/>
          </p:nvSpPr>
          <p:spPr bwMode="auto">
            <a:xfrm>
              <a:off x="3311" y="2886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0" name="Freeform 35"/>
            <p:cNvSpPr>
              <a:spLocks/>
            </p:cNvSpPr>
            <p:nvPr/>
          </p:nvSpPr>
          <p:spPr bwMode="auto">
            <a:xfrm>
              <a:off x="3894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1" name="Line 36"/>
            <p:cNvSpPr>
              <a:spLocks noChangeShapeType="1"/>
            </p:cNvSpPr>
            <p:nvPr/>
          </p:nvSpPr>
          <p:spPr bwMode="auto">
            <a:xfrm>
              <a:off x="4053" y="1829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2" name="Line 37"/>
            <p:cNvSpPr>
              <a:spLocks noChangeShapeType="1"/>
            </p:cNvSpPr>
            <p:nvPr/>
          </p:nvSpPr>
          <p:spPr bwMode="auto">
            <a:xfrm>
              <a:off x="4804" y="1829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3" name="Line 38"/>
            <p:cNvSpPr>
              <a:spLocks noChangeShapeType="1"/>
            </p:cNvSpPr>
            <p:nvPr/>
          </p:nvSpPr>
          <p:spPr bwMode="auto">
            <a:xfrm flipH="1">
              <a:off x="3311" y="3852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4" name="Line 39"/>
            <p:cNvSpPr>
              <a:spLocks noChangeShapeType="1"/>
            </p:cNvSpPr>
            <p:nvPr/>
          </p:nvSpPr>
          <p:spPr bwMode="auto">
            <a:xfrm flipV="1">
              <a:off x="3311" y="3733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" name="Freeform 40"/>
            <p:cNvSpPr>
              <a:spLocks/>
            </p:cNvSpPr>
            <p:nvPr/>
          </p:nvSpPr>
          <p:spPr bwMode="auto">
            <a:xfrm>
              <a:off x="4034" y="1813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6" name="Line 41"/>
            <p:cNvSpPr>
              <a:spLocks noChangeShapeType="1"/>
            </p:cNvSpPr>
            <p:nvPr/>
          </p:nvSpPr>
          <p:spPr bwMode="auto">
            <a:xfrm>
              <a:off x="4265" y="3250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7" name="Line 42"/>
            <p:cNvSpPr>
              <a:spLocks noChangeShapeType="1"/>
            </p:cNvSpPr>
            <p:nvPr/>
          </p:nvSpPr>
          <p:spPr bwMode="auto">
            <a:xfrm flipH="1">
              <a:off x="3383" y="3409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8" name="Line 43"/>
            <p:cNvSpPr>
              <a:spLocks noChangeShapeType="1"/>
            </p:cNvSpPr>
            <p:nvPr/>
          </p:nvSpPr>
          <p:spPr bwMode="auto">
            <a:xfrm>
              <a:off x="3383" y="3409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9" name="Freeform 44"/>
            <p:cNvSpPr>
              <a:spLocks/>
            </p:cNvSpPr>
            <p:nvPr/>
          </p:nvSpPr>
          <p:spPr bwMode="auto">
            <a:xfrm>
              <a:off x="3363" y="361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Line 45"/>
          <p:cNvSpPr>
            <a:spLocks noChangeShapeType="1"/>
          </p:cNvSpPr>
          <p:nvPr/>
        </p:nvSpPr>
        <p:spPr bwMode="auto">
          <a:xfrm>
            <a:off x="6122988" y="64516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4651375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537" name="Freeform 47"/>
          <p:cNvSpPr>
            <a:spLocks/>
          </p:cNvSpPr>
          <p:nvPr/>
        </p:nvSpPr>
        <p:spPr bwMode="auto">
          <a:xfrm>
            <a:off x="50704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48"/>
          <p:cNvSpPr>
            <a:spLocks noChangeShapeType="1"/>
          </p:cNvSpPr>
          <p:nvPr/>
        </p:nvSpPr>
        <p:spPr bwMode="auto">
          <a:xfrm>
            <a:off x="5095875" y="4873625"/>
            <a:ext cx="1588" cy="1173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87413" y="1408113"/>
            <a:ext cx="1387475" cy="125412"/>
            <a:chOff x="660" y="715"/>
            <a:chExt cx="874" cy="79"/>
          </a:xfrm>
        </p:grpSpPr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660" y="727"/>
              <a:ext cx="283" cy="67"/>
              <a:chOff x="660" y="727"/>
              <a:chExt cx="283" cy="67"/>
            </a:xfrm>
          </p:grpSpPr>
          <p:sp>
            <p:nvSpPr>
              <p:cNvPr id="22812" name="Rectangle 51"/>
              <p:cNvSpPr>
                <a:spLocks noChangeArrowheads="1"/>
              </p:cNvSpPr>
              <p:nvPr/>
            </p:nvSpPr>
            <p:spPr bwMode="auto">
              <a:xfrm>
                <a:off x="660" y="727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2813" name="Freeform 52"/>
              <p:cNvSpPr>
                <a:spLocks/>
              </p:cNvSpPr>
              <p:nvPr/>
            </p:nvSpPr>
            <p:spPr bwMode="auto">
              <a:xfrm>
                <a:off x="896" y="731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14" name="Line 53"/>
              <p:cNvSpPr>
                <a:spLocks noChangeShapeType="1"/>
              </p:cNvSpPr>
              <p:nvPr/>
            </p:nvSpPr>
            <p:spPr bwMode="auto">
              <a:xfrm flipH="1">
                <a:off x="852" y="751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923" y="715"/>
              <a:ext cx="611" cy="72"/>
              <a:chOff x="923" y="715"/>
              <a:chExt cx="611" cy="72"/>
            </a:xfrm>
          </p:grpSpPr>
          <p:sp>
            <p:nvSpPr>
              <p:cNvPr id="22806" name="Freeform 55"/>
              <p:cNvSpPr>
                <a:spLocks/>
              </p:cNvSpPr>
              <p:nvPr/>
            </p:nvSpPr>
            <p:spPr bwMode="auto">
              <a:xfrm>
                <a:off x="923" y="715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07" name="Rectangle 56"/>
              <p:cNvSpPr>
                <a:spLocks noChangeArrowheads="1"/>
              </p:cNvSpPr>
              <p:nvPr/>
            </p:nvSpPr>
            <p:spPr bwMode="auto">
              <a:xfrm>
                <a:off x="1466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2808" name="Rectangle 57"/>
              <p:cNvSpPr>
                <a:spLocks noChangeArrowheads="1"/>
              </p:cNvSpPr>
              <p:nvPr/>
            </p:nvSpPr>
            <p:spPr bwMode="auto">
              <a:xfrm>
                <a:off x="1347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2809" name="Rectangle 58"/>
              <p:cNvSpPr>
                <a:spLocks noChangeArrowheads="1"/>
              </p:cNvSpPr>
              <p:nvPr/>
            </p:nvSpPr>
            <p:spPr bwMode="auto">
              <a:xfrm>
                <a:off x="1215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2810" name="Rectangle 59"/>
              <p:cNvSpPr>
                <a:spLocks noChangeArrowheads="1"/>
              </p:cNvSpPr>
              <p:nvPr/>
            </p:nvSpPr>
            <p:spPr bwMode="auto">
              <a:xfrm>
                <a:off x="1087" y="727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2811" name="Rectangle 60"/>
              <p:cNvSpPr>
                <a:spLocks noChangeArrowheads="1"/>
              </p:cNvSpPr>
              <p:nvPr/>
            </p:nvSpPr>
            <p:spPr bwMode="auto">
              <a:xfrm>
                <a:off x="963" y="727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2540" name="Freeform 61"/>
          <p:cNvSpPr>
            <a:spLocks/>
          </p:cNvSpPr>
          <p:nvPr/>
        </p:nvSpPr>
        <p:spPr bwMode="auto">
          <a:xfrm>
            <a:off x="176212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2"/>
          <p:cNvSpPr>
            <a:spLocks noChangeShapeType="1"/>
          </p:cNvSpPr>
          <p:nvPr/>
        </p:nvSpPr>
        <p:spPr bwMode="auto">
          <a:xfrm flipV="1">
            <a:off x="1787525" y="12382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63"/>
          <p:cNvSpPr>
            <a:spLocks noChangeArrowheads="1"/>
          </p:cNvSpPr>
          <p:nvPr/>
        </p:nvSpPr>
        <p:spPr bwMode="auto">
          <a:xfrm>
            <a:off x="1743075" y="113030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543" name="Line 64"/>
          <p:cNvSpPr>
            <a:spLocks noChangeShapeType="1"/>
          </p:cNvSpPr>
          <p:nvPr/>
        </p:nvSpPr>
        <p:spPr bwMode="auto">
          <a:xfrm flipV="1">
            <a:off x="2185988" y="1238250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65"/>
          <p:cNvSpPr>
            <a:spLocks noChangeShapeType="1"/>
          </p:cNvSpPr>
          <p:nvPr/>
        </p:nvSpPr>
        <p:spPr bwMode="auto">
          <a:xfrm>
            <a:off x="2185988" y="12382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66"/>
          <p:cNvSpPr>
            <a:spLocks noChangeShapeType="1"/>
          </p:cNvSpPr>
          <p:nvPr/>
        </p:nvSpPr>
        <p:spPr bwMode="auto">
          <a:xfrm>
            <a:off x="2414588" y="123825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68"/>
          <p:cNvSpPr>
            <a:spLocks/>
          </p:cNvSpPr>
          <p:nvPr/>
        </p:nvSpPr>
        <p:spPr bwMode="auto">
          <a:xfrm>
            <a:off x="2160588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Freeform 69"/>
          <p:cNvSpPr>
            <a:spLocks/>
          </p:cNvSpPr>
          <p:nvPr/>
        </p:nvSpPr>
        <p:spPr bwMode="auto">
          <a:xfrm>
            <a:off x="1819275" y="1649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70"/>
          <p:cNvSpPr>
            <a:spLocks noChangeShapeType="1"/>
          </p:cNvSpPr>
          <p:nvPr/>
        </p:nvSpPr>
        <p:spPr bwMode="auto">
          <a:xfrm flipV="1">
            <a:off x="1844675" y="1522413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71"/>
          <p:cNvSpPr>
            <a:spLocks noChangeShapeType="1"/>
          </p:cNvSpPr>
          <p:nvPr/>
        </p:nvSpPr>
        <p:spPr bwMode="auto">
          <a:xfrm flipH="1">
            <a:off x="1844675" y="2492375"/>
            <a:ext cx="5699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387475" y="1725609"/>
            <a:ext cx="919163" cy="171449"/>
            <a:chOff x="975" y="915"/>
            <a:chExt cx="579" cy="108"/>
          </a:xfrm>
        </p:grpSpPr>
        <p:grpSp>
          <p:nvGrpSpPr>
            <p:cNvPr id="14" name="Group 73"/>
            <p:cNvGrpSpPr>
              <a:grpSpLocks/>
            </p:cNvGrpSpPr>
            <p:nvPr/>
          </p:nvGrpSpPr>
          <p:grpSpPr bwMode="auto">
            <a:xfrm>
              <a:off x="975" y="915"/>
              <a:ext cx="579" cy="92"/>
              <a:chOff x="975" y="915"/>
              <a:chExt cx="579" cy="92"/>
            </a:xfrm>
          </p:grpSpPr>
          <p:sp>
            <p:nvSpPr>
              <p:cNvPr id="22800" name="Rectangle 74"/>
              <p:cNvSpPr>
                <a:spLocks noChangeArrowheads="1"/>
              </p:cNvSpPr>
              <p:nvPr/>
            </p:nvSpPr>
            <p:spPr bwMode="auto">
              <a:xfrm>
                <a:off x="979" y="915"/>
                <a:ext cx="575" cy="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975" y="953"/>
                <a:ext cx="64" cy="40"/>
                <a:chOff x="975" y="953"/>
                <a:chExt cx="64" cy="40"/>
              </a:xfrm>
            </p:grpSpPr>
            <p:sp>
              <p:nvSpPr>
                <p:cNvPr id="22802" name="Line 76"/>
                <p:cNvSpPr>
                  <a:spLocks noChangeShapeType="1"/>
                </p:cNvSpPr>
                <p:nvPr/>
              </p:nvSpPr>
              <p:spPr bwMode="auto">
                <a:xfrm>
                  <a:off x="975" y="953"/>
                  <a:ext cx="64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975" y="975"/>
                  <a:ext cx="64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797" name="Rectangle 78"/>
            <p:cNvSpPr>
              <a:spLocks noChangeArrowheads="1"/>
            </p:cNvSpPr>
            <p:nvPr/>
          </p:nvSpPr>
          <p:spPr bwMode="auto">
            <a:xfrm>
              <a:off x="1239" y="955"/>
              <a:ext cx="0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  </a:t>
              </a:r>
              <a:endParaRPr lang="en-US"/>
            </a:p>
          </p:txBody>
        </p:sp>
        <p:sp>
          <p:nvSpPr>
            <p:cNvPr id="22798" name="Rectangle 79"/>
            <p:cNvSpPr>
              <a:spLocks noChangeArrowheads="1"/>
            </p:cNvSpPr>
            <p:nvPr/>
          </p:nvSpPr>
          <p:spPr bwMode="auto">
            <a:xfrm>
              <a:off x="1267" y="939"/>
              <a:ext cx="81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PC</a:t>
              </a:r>
              <a:endParaRPr lang="en-US"/>
            </a:p>
          </p:txBody>
        </p:sp>
        <p:sp>
          <p:nvSpPr>
            <p:cNvPr id="22799" name="Rectangle 80"/>
            <p:cNvSpPr>
              <a:spLocks noChangeArrowheads="1"/>
            </p:cNvSpPr>
            <p:nvPr/>
          </p:nvSpPr>
          <p:spPr bwMode="auto">
            <a:xfrm>
              <a:off x="1327" y="923"/>
              <a:ext cx="36" cy="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500">
                  <a:solidFill>
                    <a:srgbClr val="000000"/>
                  </a:solidFill>
                  <a:latin typeface="Helvetica"/>
                </a:rPr>
                <a:t>IF</a:t>
              </a:r>
              <a:endParaRPr lang="en-US"/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1736725" y="2257425"/>
            <a:ext cx="228600" cy="182563"/>
            <a:chOff x="1195" y="1250"/>
            <a:chExt cx="144" cy="115"/>
          </a:xfrm>
        </p:grpSpPr>
        <p:sp>
          <p:nvSpPr>
            <p:cNvPr id="22794" name="Rectangle 82"/>
            <p:cNvSpPr>
              <a:spLocks noChangeArrowheads="1"/>
            </p:cNvSpPr>
            <p:nvPr/>
          </p:nvSpPr>
          <p:spPr bwMode="auto">
            <a:xfrm>
              <a:off x="1195" y="1254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5" name="Rectangle 83"/>
            <p:cNvSpPr>
              <a:spLocks noChangeArrowheads="1"/>
            </p:cNvSpPr>
            <p:nvPr/>
          </p:nvSpPr>
          <p:spPr bwMode="auto">
            <a:xfrm>
              <a:off x="1215" y="12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2552" name="Freeform 84"/>
          <p:cNvSpPr>
            <a:spLocks/>
          </p:cNvSpPr>
          <p:nvPr/>
        </p:nvSpPr>
        <p:spPr bwMode="auto">
          <a:xfrm>
            <a:off x="1819275" y="21875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85"/>
          <p:cNvSpPr>
            <a:spLocks noChangeShapeType="1"/>
          </p:cNvSpPr>
          <p:nvPr/>
        </p:nvSpPr>
        <p:spPr bwMode="auto">
          <a:xfrm flipV="1">
            <a:off x="1844675" y="1865313"/>
            <a:ext cx="1588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Line 86"/>
          <p:cNvSpPr>
            <a:spLocks noChangeShapeType="1"/>
          </p:cNvSpPr>
          <p:nvPr/>
        </p:nvSpPr>
        <p:spPr bwMode="auto">
          <a:xfrm flipV="1">
            <a:off x="1844675" y="2435225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3105150" y="1922463"/>
            <a:ext cx="912813" cy="455612"/>
            <a:chOff x="2057" y="1039"/>
            <a:chExt cx="575" cy="287"/>
          </a:xfrm>
          <a:solidFill>
            <a:srgbClr val="FFFF00"/>
          </a:solidFill>
        </p:grpSpPr>
        <p:sp>
          <p:nvSpPr>
            <p:cNvPr id="22789" name="Rectangle 88"/>
            <p:cNvSpPr>
              <a:spLocks noChangeArrowheads="1"/>
            </p:cNvSpPr>
            <p:nvPr/>
          </p:nvSpPr>
          <p:spPr bwMode="auto">
            <a:xfrm>
              <a:off x="2057" y="10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0" name="Rectangle 89"/>
            <p:cNvSpPr>
              <a:spLocks noChangeArrowheads="1"/>
            </p:cNvSpPr>
            <p:nvPr/>
          </p:nvSpPr>
          <p:spPr bwMode="auto">
            <a:xfrm>
              <a:off x="2237" y="10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2791" name="Rectangle 90"/>
            <p:cNvSpPr>
              <a:spLocks noChangeArrowheads="1"/>
            </p:cNvSpPr>
            <p:nvPr/>
          </p:nvSpPr>
          <p:spPr bwMode="auto">
            <a:xfrm>
              <a:off x="2285" y="111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2792" name="Rectangle 91"/>
            <p:cNvSpPr>
              <a:spLocks noChangeArrowheads="1"/>
            </p:cNvSpPr>
            <p:nvPr/>
          </p:nvSpPr>
          <p:spPr bwMode="auto">
            <a:xfrm>
              <a:off x="2077" y="10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2793" name="Rectangle 92"/>
            <p:cNvSpPr>
              <a:spLocks noChangeArrowheads="1"/>
            </p:cNvSpPr>
            <p:nvPr/>
          </p:nvSpPr>
          <p:spPr bwMode="auto">
            <a:xfrm>
              <a:off x="2325" y="12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2556" name="Freeform 94"/>
          <p:cNvSpPr>
            <a:spLocks/>
          </p:cNvSpPr>
          <p:nvPr/>
        </p:nvSpPr>
        <p:spPr bwMode="auto">
          <a:xfrm>
            <a:off x="1819275" y="4867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Line 95"/>
          <p:cNvSpPr>
            <a:spLocks noChangeShapeType="1"/>
          </p:cNvSpPr>
          <p:nvPr/>
        </p:nvSpPr>
        <p:spPr bwMode="auto">
          <a:xfrm>
            <a:off x="1844675" y="4070350"/>
            <a:ext cx="1588" cy="835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Line 96"/>
          <p:cNvSpPr>
            <a:spLocks noChangeShapeType="1"/>
          </p:cNvSpPr>
          <p:nvPr/>
        </p:nvSpPr>
        <p:spPr bwMode="auto">
          <a:xfrm flipV="1">
            <a:off x="1844675" y="2517775"/>
            <a:ext cx="1588" cy="1652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Line 97"/>
          <p:cNvSpPr>
            <a:spLocks noChangeShapeType="1"/>
          </p:cNvSpPr>
          <p:nvPr/>
        </p:nvSpPr>
        <p:spPr bwMode="auto">
          <a:xfrm flipV="1">
            <a:off x="4956175" y="5908675"/>
            <a:ext cx="6350" cy="1381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Line 98"/>
          <p:cNvSpPr>
            <a:spLocks noChangeShapeType="1"/>
          </p:cNvSpPr>
          <p:nvPr/>
        </p:nvSpPr>
        <p:spPr bwMode="auto">
          <a:xfrm flipH="1">
            <a:off x="1851025" y="5907088"/>
            <a:ext cx="3111500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Line 99"/>
          <p:cNvSpPr>
            <a:spLocks noChangeShapeType="1"/>
          </p:cNvSpPr>
          <p:nvPr/>
        </p:nvSpPr>
        <p:spPr bwMode="auto">
          <a:xfrm flipH="1" flipV="1">
            <a:off x="1844675" y="4875213"/>
            <a:ext cx="6350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Freeform 101"/>
          <p:cNvSpPr>
            <a:spLocks/>
          </p:cNvSpPr>
          <p:nvPr/>
        </p:nvSpPr>
        <p:spPr bwMode="auto">
          <a:xfrm>
            <a:off x="49307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3" name="Line 102"/>
          <p:cNvSpPr>
            <a:spLocks noChangeShapeType="1"/>
          </p:cNvSpPr>
          <p:nvPr/>
        </p:nvSpPr>
        <p:spPr bwMode="auto">
          <a:xfrm flipV="1">
            <a:off x="56086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103"/>
          <p:cNvSpPr>
            <a:spLocks noChangeShapeType="1"/>
          </p:cNvSpPr>
          <p:nvPr/>
        </p:nvSpPr>
        <p:spPr bwMode="auto">
          <a:xfrm flipH="1" flipV="1">
            <a:off x="55514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104"/>
          <p:cNvSpPr>
            <a:spLocks noChangeShapeType="1"/>
          </p:cNvSpPr>
          <p:nvPr/>
        </p:nvSpPr>
        <p:spPr bwMode="auto">
          <a:xfrm flipH="1">
            <a:off x="4468813" y="25749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Freeform 106"/>
          <p:cNvSpPr>
            <a:spLocks/>
          </p:cNvSpPr>
          <p:nvPr/>
        </p:nvSpPr>
        <p:spPr bwMode="auto">
          <a:xfrm>
            <a:off x="55832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Rectangle 107"/>
          <p:cNvSpPr>
            <a:spLocks noChangeArrowheads="1"/>
          </p:cNvSpPr>
          <p:nvPr/>
        </p:nvSpPr>
        <p:spPr bwMode="auto">
          <a:xfrm>
            <a:off x="4876800" y="25939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2568" name="Freeform 108"/>
          <p:cNvSpPr>
            <a:spLocks/>
          </p:cNvSpPr>
          <p:nvPr/>
        </p:nvSpPr>
        <p:spPr bwMode="auto">
          <a:xfrm>
            <a:off x="5494338" y="274478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Freeform 109"/>
          <p:cNvSpPr>
            <a:spLocks/>
          </p:cNvSpPr>
          <p:nvPr/>
        </p:nvSpPr>
        <p:spPr bwMode="auto">
          <a:xfrm>
            <a:off x="5500688" y="275113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5938838" y="2763838"/>
            <a:ext cx="481012" cy="106362"/>
            <a:chOff x="3842" y="1569"/>
            <a:chExt cx="303" cy="67"/>
          </a:xfrm>
        </p:grpSpPr>
        <p:sp>
          <p:nvSpPr>
            <p:cNvPr id="22786" name="Rectangle 111"/>
            <p:cNvSpPr>
              <a:spLocks noChangeArrowheads="1"/>
            </p:cNvSpPr>
            <p:nvPr/>
          </p:nvSpPr>
          <p:spPr bwMode="auto">
            <a:xfrm>
              <a:off x="3930" y="1569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2787" name="Freeform 112"/>
            <p:cNvSpPr>
              <a:spLocks/>
            </p:cNvSpPr>
            <p:nvPr/>
          </p:nvSpPr>
          <p:spPr bwMode="auto">
            <a:xfrm>
              <a:off x="3842" y="1577"/>
              <a:ext cx="40" cy="32"/>
            </a:xfrm>
            <a:custGeom>
              <a:avLst/>
              <a:gdLst>
                <a:gd name="T0" fmla="*/ 0 w 40"/>
                <a:gd name="T1" fmla="*/ 20 h 32"/>
                <a:gd name="T2" fmla="*/ 40 w 40"/>
                <a:gd name="T3" fmla="*/ 0 h 32"/>
                <a:gd name="T4" fmla="*/ 20 w 40"/>
                <a:gd name="T5" fmla="*/ 16 h 32"/>
                <a:gd name="T6" fmla="*/ 40 w 40"/>
                <a:gd name="T7" fmla="*/ 32 h 32"/>
                <a:gd name="T8" fmla="*/ 0 w 40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"/>
                <a:gd name="T17" fmla="*/ 40 w 4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">
                  <a:moveTo>
                    <a:pt x="0" y="20"/>
                  </a:moveTo>
                  <a:lnTo>
                    <a:pt x="40" y="0"/>
                  </a:lnTo>
                  <a:lnTo>
                    <a:pt x="20" y="16"/>
                  </a:lnTo>
                  <a:lnTo>
                    <a:pt x="40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8" name="Line 113"/>
            <p:cNvSpPr>
              <a:spLocks noChangeShapeType="1"/>
            </p:cNvSpPr>
            <p:nvPr/>
          </p:nvSpPr>
          <p:spPr bwMode="auto">
            <a:xfrm>
              <a:off x="3862" y="1593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1" name="Freeform 114"/>
          <p:cNvSpPr>
            <a:spLocks/>
          </p:cNvSpPr>
          <p:nvPr/>
        </p:nvSpPr>
        <p:spPr bwMode="auto">
          <a:xfrm>
            <a:off x="5722938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Line 115"/>
          <p:cNvSpPr>
            <a:spLocks noChangeShapeType="1"/>
          </p:cNvSpPr>
          <p:nvPr/>
        </p:nvSpPr>
        <p:spPr bwMode="auto">
          <a:xfrm>
            <a:off x="5754688" y="2859088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Line 116"/>
          <p:cNvSpPr>
            <a:spLocks noChangeShapeType="1"/>
          </p:cNvSpPr>
          <p:nvPr/>
        </p:nvSpPr>
        <p:spPr bwMode="auto">
          <a:xfrm flipV="1">
            <a:off x="58372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Line 117"/>
          <p:cNvSpPr>
            <a:spLocks noChangeShapeType="1"/>
          </p:cNvSpPr>
          <p:nvPr/>
        </p:nvSpPr>
        <p:spPr bwMode="auto">
          <a:xfrm flipH="1" flipV="1">
            <a:off x="57800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Line 118"/>
          <p:cNvSpPr>
            <a:spLocks noChangeShapeType="1"/>
          </p:cNvSpPr>
          <p:nvPr/>
        </p:nvSpPr>
        <p:spPr bwMode="auto">
          <a:xfrm flipH="1">
            <a:off x="4695825" y="2574925"/>
            <a:ext cx="10842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Freeform 119"/>
          <p:cNvSpPr>
            <a:spLocks/>
          </p:cNvSpPr>
          <p:nvPr/>
        </p:nvSpPr>
        <p:spPr bwMode="auto">
          <a:xfrm>
            <a:off x="58118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Rectangle 120"/>
          <p:cNvSpPr>
            <a:spLocks noChangeArrowheads="1"/>
          </p:cNvSpPr>
          <p:nvPr/>
        </p:nvSpPr>
        <p:spPr bwMode="auto">
          <a:xfrm>
            <a:off x="59515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578" name="Rectangle 121"/>
          <p:cNvSpPr>
            <a:spLocks noChangeArrowheads="1"/>
          </p:cNvSpPr>
          <p:nvPr/>
        </p:nvSpPr>
        <p:spPr bwMode="auto">
          <a:xfrm>
            <a:off x="55895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2579" name="Rectangle 122"/>
          <p:cNvSpPr>
            <a:spLocks noChangeArrowheads="1"/>
          </p:cNvSpPr>
          <p:nvPr/>
        </p:nvSpPr>
        <p:spPr bwMode="auto">
          <a:xfrm>
            <a:off x="58181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2580" name="Line 123"/>
          <p:cNvSpPr>
            <a:spLocks noChangeShapeType="1"/>
          </p:cNvSpPr>
          <p:nvPr/>
        </p:nvSpPr>
        <p:spPr bwMode="auto">
          <a:xfrm flipV="1">
            <a:off x="4721225" y="263207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Line 124"/>
          <p:cNvSpPr>
            <a:spLocks noChangeShapeType="1"/>
          </p:cNvSpPr>
          <p:nvPr/>
        </p:nvSpPr>
        <p:spPr bwMode="auto">
          <a:xfrm flipH="1" flipV="1">
            <a:off x="4670425" y="25749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Line 125"/>
          <p:cNvSpPr>
            <a:spLocks noChangeShapeType="1"/>
          </p:cNvSpPr>
          <p:nvPr/>
        </p:nvSpPr>
        <p:spPr bwMode="auto">
          <a:xfrm flipH="1">
            <a:off x="3556000" y="25749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Line 126"/>
          <p:cNvSpPr>
            <a:spLocks noChangeShapeType="1"/>
          </p:cNvSpPr>
          <p:nvPr/>
        </p:nvSpPr>
        <p:spPr bwMode="auto">
          <a:xfrm>
            <a:off x="3556000" y="2581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Freeform 127"/>
          <p:cNvSpPr>
            <a:spLocks/>
          </p:cNvSpPr>
          <p:nvPr/>
        </p:nvSpPr>
        <p:spPr bwMode="auto">
          <a:xfrm>
            <a:off x="4695825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Rectangle 128"/>
          <p:cNvSpPr>
            <a:spLocks noChangeArrowheads="1"/>
          </p:cNvSpPr>
          <p:nvPr/>
        </p:nvSpPr>
        <p:spPr bwMode="auto">
          <a:xfrm>
            <a:off x="3962400" y="25939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grpSp>
        <p:nvGrpSpPr>
          <p:cNvPr id="19" name="Group 129"/>
          <p:cNvGrpSpPr>
            <a:grpSpLocks/>
          </p:cNvGrpSpPr>
          <p:nvPr/>
        </p:nvGrpSpPr>
        <p:grpSpPr bwMode="auto">
          <a:xfrm>
            <a:off x="2817813" y="2776533"/>
            <a:ext cx="227012" cy="276224"/>
            <a:chOff x="1876" y="1577"/>
            <a:chExt cx="143" cy="174"/>
          </a:xfrm>
        </p:grpSpPr>
        <p:sp>
          <p:nvSpPr>
            <p:cNvPr id="22784" name="Rectangle 130"/>
            <p:cNvSpPr>
              <a:spLocks noChangeArrowheads="1"/>
            </p:cNvSpPr>
            <p:nvPr/>
          </p:nvSpPr>
          <p:spPr bwMode="auto">
            <a:xfrm>
              <a:off x="1876" y="1595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5" name="Rectangle 131"/>
            <p:cNvSpPr>
              <a:spLocks noChangeArrowheads="1"/>
            </p:cNvSpPr>
            <p:nvPr/>
          </p:nvSpPr>
          <p:spPr bwMode="auto">
            <a:xfrm>
              <a:off x="1918" y="157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2587" name="Line 132"/>
          <p:cNvSpPr>
            <a:spLocks noChangeShapeType="1"/>
          </p:cNvSpPr>
          <p:nvPr/>
        </p:nvSpPr>
        <p:spPr bwMode="auto">
          <a:xfrm>
            <a:off x="3073400" y="2973388"/>
            <a:ext cx="4191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Line 133"/>
          <p:cNvSpPr>
            <a:spLocks noChangeShapeType="1"/>
          </p:cNvSpPr>
          <p:nvPr/>
        </p:nvSpPr>
        <p:spPr bwMode="auto">
          <a:xfrm flipV="1">
            <a:off x="3492500" y="29162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Freeform 134"/>
          <p:cNvSpPr>
            <a:spLocks/>
          </p:cNvSpPr>
          <p:nvPr/>
        </p:nvSpPr>
        <p:spPr bwMode="auto">
          <a:xfrm>
            <a:off x="3041650" y="29479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Freeform 135"/>
          <p:cNvSpPr>
            <a:spLocks/>
          </p:cNvSpPr>
          <p:nvPr/>
        </p:nvSpPr>
        <p:spPr bwMode="auto">
          <a:xfrm>
            <a:off x="2547938" y="28908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Line 136"/>
          <p:cNvSpPr>
            <a:spLocks noChangeShapeType="1"/>
          </p:cNvSpPr>
          <p:nvPr/>
        </p:nvSpPr>
        <p:spPr bwMode="auto">
          <a:xfrm flipH="1">
            <a:off x="2579688" y="2916238"/>
            <a:ext cx="222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Rectangle 137"/>
          <p:cNvSpPr>
            <a:spLocks noChangeArrowheads="1"/>
          </p:cNvSpPr>
          <p:nvPr/>
        </p:nvSpPr>
        <p:spPr bwMode="auto">
          <a:xfrm>
            <a:off x="4529138" y="2976563"/>
            <a:ext cx="1711325" cy="455612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Rectangle 138"/>
          <p:cNvSpPr>
            <a:spLocks noChangeArrowheads="1"/>
          </p:cNvSpPr>
          <p:nvPr/>
        </p:nvSpPr>
        <p:spPr bwMode="auto">
          <a:xfrm>
            <a:off x="4994275" y="30178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2594" name="Rectangle 139"/>
          <p:cNvSpPr>
            <a:spLocks noChangeArrowheads="1"/>
          </p:cNvSpPr>
          <p:nvPr/>
        </p:nvSpPr>
        <p:spPr bwMode="auto">
          <a:xfrm>
            <a:off x="5153025" y="31829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2595" name="Rectangle 140"/>
          <p:cNvSpPr>
            <a:spLocks noChangeArrowheads="1"/>
          </p:cNvSpPr>
          <p:nvPr/>
        </p:nvSpPr>
        <p:spPr bwMode="auto">
          <a:xfrm>
            <a:off x="4651375" y="2991098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2596" name="Rectangle 141"/>
          <p:cNvSpPr>
            <a:spLocks noChangeArrowheads="1"/>
          </p:cNvSpPr>
          <p:nvPr/>
        </p:nvSpPr>
        <p:spPr bwMode="auto">
          <a:xfrm>
            <a:off x="5678488" y="2991098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2597" name="Rectangle 142"/>
          <p:cNvSpPr>
            <a:spLocks noChangeArrowheads="1"/>
          </p:cNvSpPr>
          <p:nvPr/>
        </p:nvSpPr>
        <p:spPr bwMode="auto">
          <a:xfrm>
            <a:off x="4651375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2598" name="Rectangle 143"/>
          <p:cNvSpPr>
            <a:spLocks noChangeArrowheads="1"/>
          </p:cNvSpPr>
          <p:nvPr/>
        </p:nvSpPr>
        <p:spPr bwMode="auto">
          <a:xfrm>
            <a:off x="5678488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2599" name="Freeform 144"/>
          <p:cNvSpPr>
            <a:spLocks/>
          </p:cNvSpPr>
          <p:nvPr/>
        </p:nvSpPr>
        <p:spPr bwMode="auto">
          <a:xfrm>
            <a:off x="5381625" y="400050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Freeform 145"/>
          <p:cNvSpPr>
            <a:spLocks/>
          </p:cNvSpPr>
          <p:nvPr/>
        </p:nvSpPr>
        <p:spPr bwMode="auto">
          <a:xfrm>
            <a:off x="5387975" y="400685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Rectangle 146"/>
          <p:cNvSpPr>
            <a:spLocks noChangeArrowheads="1"/>
          </p:cNvSpPr>
          <p:nvPr/>
        </p:nvSpPr>
        <p:spPr bwMode="auto">
          <a:xfrm>
            <a:off x="5989638" y="4021138"/>
            <a:ext cx="227012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22602" name="Freeform 147"/>
          <p:cNvSpPr>
            <a:spLocks/>
          </p:cNvSpPr>
          <p:nvPr/>
        </p:nvSpPr>
        <p:spPr bwMode="auto">
          <a:xfrm>
            <a:off x="5802313" y="4029075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Line 148"/>
          <p:cNvSpPr>
            <a:spLocks noChangeShapeType="1"/>
          </p:cNvSpPr>
          <p:nvPr/>
        </p:nvSpPr>
        <p:spPr bwMode="auto">
          <a:xfrm>
            <a:off x="5843588" y="4059238"/>
            <a:ext cx="107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49"/>
          <p:cNvGrpSpPr>
            <a:grpSpLocks/>
          </p:cNvGrpSpPr>
          <p:nvPr/>
        </p:nvGrpSpPr>
        <p:grpSpPr bwMode="auto">
          <a:xfrm>
            <a:off x="5475288" y="4019550"/>
            <a:ext cx="271462" cy="92075"/>
            <a:chOff x="3550" y="2360"/>
            <a:chExt cx="171" cy="58"/>
          </a:xfrm>
        </p:grpSpPr>
        <p:sp>
          <p:nvSpPr>
            <p:cNvPr id="22782" name="Rectangle 150"/>
            <p:cNvSpPr>
              <a:spLocks noChangeArrowheads="1"/>
            </p:cNvSpPr>
            <p:nvPr/>
          </p:nvSpPr>
          <p:spPr bwMode="auto">
            <a:xfrm>
              <a:off x="369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2783" name="Rectangle 151"/>
            <p:cNvSpPr>
              <a:spLocks noChangeArrowheads="1"/>
            </p:cNvSpPr>
            <p:nvPr/>
          </p:nvSpPr>
          <p:spPr bwMode="auto">
            <a:xfrm>
              <a:off x="3550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2605" name="Rectangle 152"/>
          <p:cNvSpPr>
            <a:spLocks noChangeArrowheads="1"/>
          </p:cNvSpPr>
          <p:nvPr/>
        </p:nvSpPr>
        <p:spPr bwMode="auto">
          <a:xfrm>
            <a:off x="3683000" y="3505200"/>
            <a:ext cx="8209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C:SXT(ID[15:0])</a:t>
            </a:r>
            <a:endParaRPr lang="en-US" sz="900"/>
          </a:p>
        </p:txBody>
      </p:sp>
      <p:sp>
        <p:nvSpPr>
          <p:cNvPr id="22606" name="Line 153"/>
          <p:cNvSpPr>
            <a:spLocks noChangeShapeType="1"/>
          </p:cNvSpPr>
          <p:nvPr/>
        </p:nvSpPr>
        <p:spPr bwMode="auto">
          <a:xfrm>
            <a:off x="3562350" y="357505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Line 154"/>
          <p:cNvSpPr>
            <a:spLocks noChangeShapeType="1"/>
          </p:cNvSpPr>
          <p:nvPr/>
        </p:nvSpPr>
        <p:spPr bwMode="auto">
          <a:xfrm>
            <a:off x="3644900" y="3657600"/>
            <a:ext cx="1824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Line 155"/>
          <p:cNvSpPr>
            <a:spLocks noChangeShapeType="1"/>
          </p:cNvSpPr>
          <p:nvPr/>
        </p:nvSpPr>
        <p:spPr bwMode="auto">
          <a:xfrm>
            <a:off x="5468938" y="3657600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Freeform 156"/>
          <p:cNvSpPr>
            <a:spLocks/>
          </p:cNvSpPr>
          <p:nvPr/>
        </p:nvSpPr>
        <p:spPr bwMode="auto">
          <a:xfrm>
            <a:off x="5437188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Freeform 157"/>
          <p:cNvSpPr>
            <a:spLocks/>
          </p:cNvSpPr>
          <p:nvPr/>
        </p:nvSpPr>
        <p:spPr bwMode="auto">
          <a:xfrm>
            <a:off x="5583238" y="46148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Line 158"/>
          <p:cNvSpPr>
            <a:spLocks noChangeShapeType="1"/>
          </p:cNvSpPr>
          <p:nvPr/>
        </p:nvSpPr>
        <p:spPr bwMode="auto">
          <a:xfrm flipV="1">
            <a:off x="5608638" y="411321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Freeform 159"/>
          <p:cNvSpPr>
            <a:spLocks/>
          </p:cNvSpPr>
          <p:nvPr/>
        </p:nvSpPr>
        <p:spPr bwMode="auto">
          <a:xfrm>
            <a:off x="5697538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Line 160"/>
          <p:cNvSpPr>
            <a:spLocks noChangeShapeType="1"/>
          </p:cNvSpPr>
          <p:nvPr/>
        </p:nvSpPr>
        <p:spPr bwMode="auto">
          <a:xfrm flipV="1">
            <a:off x="5722938" y="3429000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61"/>
          <p:cNvGrpSpPr>
            <a:grpSpLocks/>
          </p:cNvGrpSpPr>
          <p:nvPr/>
        </p:nvGrpSpPr>
        <p:grpSpPr bwMode="auto">
          <a:xfrm>
            <a:off x="3992563" y="3429000"/>
            <a:ext cx="703262" cy="114300"/>
            <a:chOff x="2616" y="1988"/>
            <a:chExt cx="443" cy="72"/>
          </a:xfrm>
        </p:grpSpPr>
        <p:sp>
          <p:nvSpPr>
            <p:cNvPr id="22772" name="Line 162"/>
            <p:cNvSpPr>
              <a:spLocks noChangeShapeType="1"/>
            </p:cNvSpPr>
            <p:nvPr/>
          </p:nvSpPr>
          <p:spPr bwMode="auto">
            <a:xfrm>
              <a:off x="2684" y="2024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3" name="Line 163"/>
            <p:cNvSpPr>
              <a:spLocks noChangeShapeType="1"/>
            </p:cNvSpPr>
            <p:nvPr/>
          </p:nvSpPr>
          <p:spPr bwMode="auto">
            <a:xfrm>
              <a:off x="2788" y="2024"/>
              <a:ext cx="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4" name="Line 164"/>
            <p:cNvSpPr>
              <a:spLocks noChangeShapeType="1"/>
            </p:cNvSpPr>
            <p:nvPr/>
          </p:nvSpPr>
          <p:spPr bwMode="auto">
            <a:xfrm>
              <a:off x="2808" y="2024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5" name="Freeform 165"/>
            <p:cNvSpPr>
              <a:spLocks/>
            </p:cNvSpPr>
            <p:nvPr/>
          </p:nvSpPr>
          <p:spPr bwMode="auto">
            <a:xfrm>
              <a:off x="2664" y="200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6" name="Line 166"/>
            <p:cNvSpPr>
              <a:spLocks noChangeShapeType="1"/>
            </p:cNvSpPr>
            <p:nvPr/>
          </p:nvSpPr>
          <p:spPr bwMode="auto">
            <a:xfrm>
              <a:off x="2860" y="2024"/>
              <a:ext cx="19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7" name="Freeform 167"/>
            <p:cNvSpPr>
              <a:spLocks/>
            </p:cNvSpPr>
            <p:nvPr/>
          </p:nvSpPr>
          <p:spPr bwMode="auto">
            <a:xfrm>
              <a:off x="2808" y="1988"/>
              <a:ext cx="88" cy="72"/>
            </a:xfrm>
            <a:custGeom>
              <a:avLst/>
              <a:gdLst>
                <a:gd name="T0" fmla="*/ 0 w 88"/>
                <a:gd name="T1" fmla="*/ 36 h 72"/>
                <a:gd name="T2" fmla="*/ 12 w 88"/>
                <a:gd name="T3" fmla="*/ 24 h 72"/>
                <a:gd name="T4" fmla="*/ 32 w 88"/>
                <a:gd name="T5" fmla="*/ 12 h 72"/>
                <a:gd name="T6" fmla="*/ 40 w 88"/>
                <a:gd name="T7" fmla="*/ 8 h 72"/>
                <a:gd name="T8" fmla="*/ 56 w 88"/>
                <a:gd name="T9" fmla="*/ 4 h 72"/>
                <a:gd name="T10" fmla="*/ 68 w 88"/>
                <a:gd name="T11" fmla="*/ 0 h 72"/>
                <a:gd name="T12" fmla="*/ 88 w 88"/>
                <a:gd name="T13" fmla="*/ 0 h 72"/>
                <a:gd name="T14" fmla="*/ 76 w 88"/>
                <a:gd name="T15" fmla="*/ 16 h 72"/>
                <a:gd name="T16" fmla="*/ 76 w 88"/>
                <a:gd name="T17" fmla="*/ 36 h 72"/>
                <a:gd name="T18" fmla="*/ 76 w 88"/>
                <a:gd name="T19" fmla="*/ 56 h 72"/>
                <a:gd name="T20" fmla="*/ 88 w 88"/>
                <a:gd name="T21" fmla="*/ 72 h 72"/>
                <a:gd name="T22" fmla="*/ 68 w 88"/>
                <a:gd name="T23" fmla="*/ 72 h 72"/>
                <a:gd name="T24" fmla="*/ 56 w 88"/>
                <a:gd name="T25" fmla="*/ 68 h 72"/>
                <a:gd name="T26" fmla="*/ 40 w 88"/>
                <a:gd name="T27" fmla="*/ 64 h 72"/>
                <a:gd name="T28" fmla="*/ 32 w 88"/>
                <a:gd name="T29" fmla="*/ 60 h 72"/>
                <a:gd name="T30" fmla="*/ 12 w 88"/>
                <a:gd name="T31" fmla="*/ 48 h 72"/>
                <a:gd name="T32" fmla="*/ 0 w 88"/>
                <a:gd name="T33" fmla="*/ 3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72"/>
                <a:gd name="T53" fmla="*/ 88 w 88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72">
                  <a:moveTo>
                    <a:pt x="0" y="36"/>
                  </a:moveTo>
                  <a:lnTo>
                    <a:pt x="12" y="2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56" y="4"/>
                  </a:lnTo>
                  <a:lnTo>
                    <a:pt x="68" y="0"/>
                  </a:lnTo>
                  <a:lnTo>
                    <a:pt x="88" y="0"/>
                  </a:lnTo>
                  <a:lnTo>
                    <a:pt x="76" y="16"/>
                  </a:lnTo>
                  <a:lnTo>
                    <a:pt x="76" y="36"/>
                  </a:lnTo>
                  <a:lnTo>
                    <a:pt x="76" y="56"/>
                  </a:lnTo>
                  <a:lnTo>
                    <a:pt x="88" y="72"/>
                  </a:lnTo>
                  <a:lnTo>
                    <a:pt x="68" y="72"/>
                  </a:lnTo>
                  <a:lnTo>
                    <a:pt x="56" y="68"/>
                  </a:lnTo>
                  <a:lnTo>
                    <a:pt x="40" y="64"/>
                  </a:lnTo>
                  <a:lnTo>
                    <a:pt x="32" y="60"/>
                  </a:lnTo>
                  <a:lnTo>
                    <a:pt x="12" y="4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8" name="Line 168"/>
            <p:cNvSpPr>
              <a:spLocks noChangeShapeType="1"/>
            </p:cNvSpPr>
            <p:nvPr/>
          </p:nvSpPr>
          <p:spPr bwMode="auto">
            <a:xfrm>
              <a:off x="2772" y="2024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9" name="Oval 169"/>
            <p:cNvSpPr>
              <a:spLocks noChangeArrowheads="1"/>
            </p:cNvSpPr>
            <p:nvPr/>
          </p:nvSpPr>
          <p:spPr bwMode="auto">
            <a:xfrm>
              <a:off x="2790" y="2018"/>
              <a:ext cx="20" cy="16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0" name="Line 170"/>
            <p:cNvSpPr>
              <a:spLocks noChangeShapeType="1"/>
            </p:cNvSpPr>
            <p:nvPr/>
          </p:nvSpPr>
          <p:spPr bwMode="auto">
            <a:xfrm flipH="1">
              <a:off x="2964" y="200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1" name="Rectangle 171"/>
            <p:cNvSpPr>
              <a:spLocks noChangeArrowheads="1"/>
            </p:cNvSpPr>
            <p:nvPr/>
          </p:nvSpPr>
          <p:spPr bwMode="auto">
            <a:xfrm>
              <a:off x="2616" y="1992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2615" name="Freeform 172"/>
          <p:cNvSpPr>
            <a:spLocks/>
          </p:cNvSpPr>
          <p:nvPr/>
        </p:nvSpPr>
        <p:spPr bwMode="auto">
          <a:xfrm>
            <a:off x="5722938" y="3771900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173"/>
          <p:cNvSpPr>
            <a:spLocks/>
          </p:cNvSpPr>
          <p:nvPr/>
        </p:nvSpPr>
        <p:spPr bwMode="auto">
          <a:xfrm>
            <a:off x="4297363" y="46847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7" name="Freeform 174"/>
          <p:cNvSpPr>
            <a:spLocks/>
          </p:cNvSpPr>
          <p:nvPr/>
        </p:nvSpPr>
        <p:spPr bwMode="auto">
          <a:xfrm>
            <a:off x="4303713" y="46910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Rectangle 175"/>
          <p:cNvSpPr>
            <a:spLocks noChangeArrowheads="1"/>
          </p:cNvSpPr>
          <p:nvPr/>
        </p:nvSpPr>
        <p:spPr bwMode="auto">
          <a:xfrm>
            <a:off x="4918075" y="4816475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2619" name="Rectangle 176"/>
          <p:cNvSpPr>
            <a:spLocks noChangeArrowheads="1"/>
          </p:cNvSpPr>
          <p:nvPr/>
        </p:nvSpPr>
        <p:spPr bwMode="auto">
          <a:xfrm>
            <a:off x="4594225" y="47339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2620" name="Rectangle 177"/>
          <p:cNvSpPr>
            <a:spLocks noChangeArrowheads="1"/>
          </p:cNvSpPr>
          <p:nvPr/>
        </p:nvSpPr>
        <p:spPr bwMode="auto">
          <a:xfrm>
            <a:off x="5564188" y="47339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2621" name="Rectangle 179"/>
          <p:cNvSpPr>
            <a:spLocks noChangeArrowheads="1"/>
          </p:cNvSpPr>
          <p:nvPr/>
        </p:nvSpPr>
        <p:spPr bwMode="auto">
          <a:xfrm>
            <a:off x="4564063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622" name="Rectangle 180"/>
          <p:cNvSpPr>
            <a:spLocks noChangeArrowheads="1"/>
          </p:cNvSpPr>
          <p:nvPr/>
        </p:nvSpPr>
        <p:spPr bwMode="auto">
          <a:xfrm>
            <a:off x="6078538" y="3144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2623" name="Rectangle 181"/>
          <p:cNvSpPr>
            <a:spLocks noChangeArrowheads="1"/>
          </p:cNvSpPr>
          <p:nvPr/>
        </p:nvSpPr>
        <p:spPr bwMode="auto">
          <a:xfrm>
            <a:off x="6078538" y="33162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22" name="Group 183"/>
          <p:cNvGrpSpPr>
            <a:grpSpLocks/>
          </p:cNvGrpSpPr>
          <p:nvPr/>
        </p:nvGrpSpPr>
        <p:grpSpPr bwMode="auto">
          <a:xfrm>
            <a:off x="3992563" y="4905375"/>
            <a:ext cx="508000" cy="106363"/>
            <a:chOff x="2616" y="2918"/>
            <a:chExt cx="320" cy="67"/>
          </a:xfrm>
        </p:grpSpPr>
        <p:sp>
          <p:nvSpPr>
            <p:cNvPr id="22769" name="Freeform 184"/>
            <p:cNvSpPr>
              <a:spLocks/>
            </p:cNvSpPr>
            <p:nvPr/>
          </p:nvSpPr>
          <p:spPr bwMode="auto">
            <a:xfrm>
              <a:off x="2888" y="29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0" name="Line 185"/>
            <p:cNvSpPr>
              <a:spLocks noChangeShapeType="1"/>
            </p:cNvSpPr>
            <p:nvPr/>
          </p:nvSpPr>
          <p:spPr bwMode="auto">
            <a:xfrm flipH="1">
              <a:off x="2808" y="29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1" name="Rectangle 186"/>
            <p:cNvSpPr>
              <a:spLocks noChangeArrowheads="1"/>
            </p:cNvSpPr>
            <p:nvPr/>
          </p:nvSpPr>
          <p:spPr bwMode="auto">
            <a:xfrm>
              <a:off x="2616" y="29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449513" y="4092575"/>
            <a:ext cx="1281112" cy="284163"/>
            <a:chOff x="1644" y="2406"/>
            <a:chExt cx="807" cy="179"/>
          </a:xfrm>
        </p:grpSpPr>
        <p:sp>
          <p:nvSpPr>
            <p:cNvPr id="22767" name="Rectangle 188"/>
            <p:cNvSpPr>
              <a:spLocks noChangeArrowheads="1"/>
            </p:cNvSpPr>
            <p:nvPr/>
          </p:nvSpPr>
          <p:spPr bwMode="auto">
            <a:xfrm>
              <a:off x="1644" y="2406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8" name="Rectangle 189"/>
            <p:cNvSpPr>
              <a:spLocks noChangeArrowheads="1"/>
            </p:cNvSpPr>
            <p:nvPr/>
          </p:nvSpPr>
          <p:spPr bwMode="auto">
            <a:xfrm>
              <a:off x="1790" y="2439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24" name="Group 190"/>
          <p:cNvGrpSpPr>
            <a:grpSpLocks/>
          </p:cNvGrpSpPr>
          <p:nvPr/>
        </p:nvGrpSpPr>
        <p:grpSpPr bwMode="auto">
          <a:xfrm>
            <a:off x="3200400" y="3810000"/>
            <a:ext cx="76200" cy="279400"/>
            <a:chOff x="2117" y="2228"/>
            <a:chExt cx="48" cy="176"/>
          </a:xfrm>
        </p:grpSpPr>
        <p:sp>
          <p:nvSpPr>
            <p:cNvPr id="22764" name="Freeform 191"/>
            <p:cNvSpPr>
              <a:spLocks/>
            </p:cNvSpPr>
            <p:nvPr/>
          </p:nvSpPr>
          <p:spPr bwMode="auto">
            <a:xfrm>
              <a:off x="2117" y="2356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5" name="Line 192"/>
            <p:cNvSpPr>
              <a:spLocks noChangeShapeType="1"/>
            </p:cNvSpPr>
            <p:nvPr/>
          </p:nvSpPr>
          <p:spPr bwMode="auto">
            <a:xfrm>
              <a:off x="2133" y="2312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2121" y="2228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grpSp>
        <p:nvGrpSpPr>
          <p:cNvPr id="25" name="Group 194"/>
          <p:cNvGrpSpPr>
            <a:grpSpLocks/>
          </p:cNvGrpSpPr>
          <p:nvPr/>
        </p:nvGrpSpPr>
        <p:grpSpPr bwMode="auto">
          <a:xfrm>
            <a:off x="2903538" y="4525978"/>
            <a:ext cx="642937" cy="138113"/>
            <a:chOff x="1930" y="2679"/>
            <a:chExt cx="405" cy="87"/>
          </a:xfrm>
        </p:grpSpPr>
        <p:sp>
          <p:nvSpPr>
            <p:cNvPr id="22760" name="Line 195"/>
            <p:cNvSpPr>
              <a:spLocks noChangeShapeType="1"/>
            </p:cNvSpPr>
            <p:nvPr/>
          </p:nvSpPr>
          <p:spPr bwMode="auto">
            <a:xfrm>
              <a:off x="1930" y="2691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1" name="Line 196"/>
            <p:cNvSpPr>
              <a:spLocks noChangeShapeType="1"/>
            </p:cNvSpPr>
            <p:nvPr/>
          </p:nvSpPr>
          <p:spPr bwMode="auto">
            <a:xfrm>
              <a:off x="1965" y="272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2" name="Freeform 197"/>
            <p:cNvSpPr>
              <a:spLocks/>
            </p:cNvSpPr>
            <p:nvPr/>
          </p:nvSpPr>
          <p:spPr bwMode="auto">
            <a:xfrm>
              <a:off x="2025" y="2707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3" name="Rectangle 198"/>
            <p:cNvSpPr>
              <a:spLocks noChangeArrowheads="1"/>
            </p:cNvSpPr>
            <p:nvPr/>
          </p:nvSpPr>
          <p:spPr bwMode="auto">
            <a:xfrm>
              <a:off x="2097" y="2679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2903536" y="4665679"/>
            <a:ext cx="708024" cy="138113"/>
            <a:chOff x="1930" y="2767"/>
            <a:chExt cx="446" cy="87"/>
          </a:xfrm>
        </p:grpSpPr>
        <p:sp>
          <p:nvSpPr>
            <p:cNvPr id="22756" name="Line 200"/>
            <p:cNvSpPr>
              <a:spLocks noChangeShapeType="1"/>
            </p:cNvSpPr>
            <p:nvPr/>
          </p:nvSpPr>
          <p:spPr bwMode="auto">
            <a:xfrm>
              <a:off x="1930" y="277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7" name="Line 201"/>
            <p:cNvSpPr>
              <a:spLocks noChangeShapeType="1"/>
            </p:cNvSpPr>
            <p:nvPr/>
          </p:nvSpPr>
          <p:spPr bwMode="auto">
            <a:xfrm>
              <a:off x="1965" y="281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8" name="Freeform 202"/>
            <p:cNvSpPr>
              <a:spLocks/>
            </p:cNvSpPr>
            <p:nvPr/>
          </p:nvSpPr>
          <p:spPr bwMode="auto">
            <a:xfrm>
              <a:off x="2025" y="27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9" name="Rectangle 203"/>
            <p:cNvSpPr>
              <a:spLocks noChangeArrowheads="1"/>
            </p:cNvSpPr>
            <p:nvPr/>
          </p:nvSpPr>
          <p:spPr bwMode="auto">
            <a:xfrm>
              <a:off x="2097" y="2767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7" name="Group 204"/>
          <p:cNvGrpSpPr>
            <a:grpSpLocks/>
          </p:cNvGrpSpPr>
          <p:nvPr/>
        </p:nvGrpSpPr>
        <p:grpSpPr bwMode="auto">
          <a:xfrm>
            <a:off x="2903538" y="4968891"/>
            <a:ext cx="560387" cy="150813"/>
            <a:chOff x="1930" y="2958"/>
            <a:chExt cx="353" cy="95"/>
          </a:xfrm>
        </p:grpSpPr>
        <p:sp>
          <p:nvSpPr>
            <p:cNvPr id="22752" name="Line 205"/>
            <p:cNvSpPr>
              <a:spLocks noChangeShapeType="1"/>
            </p:cNvSpPr>
            <p:nvPr/>
          </p:nvSpPr>
          <p:spPr bwMode="auto">
            <a:xfrm>
              <a:off x="1930" y="295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3" name="Line 206"/>
            <p:cNvSpPr>
              <a:spLocks noChangeShapeType="1"/>
            </p:cNvSpPr>
            <p:nvPr/>
          </p:nvSpPr>
          <p:spPr bwMode="auto">
            <a:xfrm>
              <a:off x="1965" y="299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4" name="Freeform 207"/>
            <p:cNvSpPr>
              <a:spLocks/>
            </p:cNvSpPr>
            <p:nvPr/>
          </p:nvSpPr>
          <p:spPr bwMode="auto">
            <a:xfrm>
              <a:off x="2025" y="297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5" name="Rectangle 208"/>
            <p:cNvSpPr>
              <a:spLocks noChangeArrowheads="1"/>
            </p:cNvSpPr>
            <p:nvPr/>
          </p:nvSpPr>
          <p:spPr bwMode="auto">
            <a:xfrm>
              <a:off x="2097" y="2966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8" name="Group 209"/>
          <p:cNvGrpSpPr>
            <a:grpSpLocks/>
          </p:cNvGrpSpPr>
          <p:nvPr/>
        </p:nvGrpSpPr>
        <p:grpSpPr bwMode="auto">
          <a:xfrm>
            <a:off x="2903536" y="5095892"/>
            <a:ext cx="676274" cy="138113"/>
            <a:chOff x="1930" y="3038"/>
            <a:chExt cx="426" cy="87"/>
          </a:xfrm>
        </p:grpSpPr>
        <p:sp>
          <p:nvSpPr>
            <p:cNvPr id="22748" name="Line 210"/>
            <p:cNvSpPr>
              <a:spLocks noChangeShapeType="1"/>
            </p:cNvSpPr>
            <p:nvPr/>
          </p:nvSpPr>
          <p:spPr bwMode="auto">
            <a:xfrm>
              <a:off x="1930" y="305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9" name="Line 211"/>
            <p:cNvSpPr>
              <a:spLocks noChangeShapeType="1"/>
            </p:cNvSpPr>
            <p:nvPr/>
          </p:nvSpPr>
          <p:spPr bwMode="auto">
            <a:xfrm>
              <a:off x="1965" y="308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0" name="Freeform 212"/>
            <p:cNvSpPr>
              <a:spLocks/>
            </p:cNvSpPr>
            <p:nvPr/>
          </p:nvSpPr>
          <p:spPr bwMode="auto">
            <a:xfrm>
              <a:off x="2025" y="306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1" name="Rectangle 213"/>
            <p:cNvSpPr>
              <a:spLocks noChangeArrowheads="1"/>
            </p:cNvSpPr>
            <p:nvPr/>
          </p:nvSpPr>
          <p:spPr bwMode="auto">
            <a:xfrm>
              <a:off x="2097" y="3038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9" name="Group 214"/>
          <p:cNvGrpSpPr>
            <a:grpSpLocks/>
          </p:cNvGrpSpPr>
          <p:nvPr/>
        </p:nvGrpSpPr>
        <p:grpSpPr bwMode="auto">
          <a:xfrm>
            <a:off x="2903538" y="5235593"/>
            <a:ext cx="642937" cy="138113"/>
            <a:chOff x="1930" y="3126"/>
            <a:chExt cx="405" cy="87"/>
          </a:xfrm>
        </p:grpSpPr>
        <p:sp>
          <p:nvSpPr>
            <p:cNvPr id="22744" name="Line 215"/>
            <p:cNvSpPr>
              <a:spLocks noChangeShapeType="1"/>
            </p:cNvSpPr>
            <p:nvPr/>
          </p:nvSpPr>
          <p:spPr bwMode="auto">
            <a:xfrm>
              <a:off x="1930" y="313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5" name="Line 216"/>
            <p:cNvSpPr>
              <a:spLocks noChangeShapeType="1"/>
            </p:cNvSpPr>
            <p:nvPr/>
          </p:nvSpPr>
          <p:spPr bwMode="auto">
            <a:xfrm>
              <a:off x="1965" y="317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6" name="Freeform 217"/>
            <p:cNvSpPr>
              <a:spLocks/>
            </p:cNvSpPr>
            <p:nvPr/>
          </p:nvSpPr>
          <p:spPr bwMode="auto">
            <a:xfrm>
              <a:off x="2025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7" name="Rectangle 218"/>
            <p:cNvSpPr>
              <a:spLocks noChangeArrowheads="1"/>
            </p:cNvSpPr>
            <p:nvPr/>
          </p:nvSpPr>
          <p:spPr bwMode="auto">
            <a:xfrm>
              <a:off x="2097" y="3126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30" name="Group 219"/>
          <p:cNvGrpSpPr>
            <a:grpSpLocks/>
          </p:cNvGrpSpPr>
          <p:nvPr/>
        </p:nvGrpSpPr>
        <p:grpSpPr bwMode="auto">
          <a:xfrm>
            <a:off x="2903547" y="5356243"/>
            <a:ext cx="884239" cy="138113"/>
            <a:chOff x="1930" y="3202"/>
            <a:chExt cx="557" cy="87"/>
          </a:xfrm>
        </p:grpSpPr>
        <p:sp>
          <p:nvSpPr>
            <p:cNvPr id="22740" name="Line 220"/>
            <p:cNvSpPr>
              <a:spLocks noChangeShapeType="1"/>
            </p:cNvSpPr>
            <p:nvPr/>
          </p:nvSpPr>
          <p:spPr bwMode="auto">
            <a:xfrm>
              <a:off x="1930" y="32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1" name="Line 221"/>
            <p:cNvSpPr>
              <a:spLocks noChangeShapeType="1"/>
            </p:cNvSpPr>
            <p:nvPr/>
          </p:nvSpPr>
          <p:spPr bwMode="auto">
            <a:xfrm>
              <a:off x="1965" y="32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" name="Freeform 222"/>
            <p:cNvSpPr>
              <a:spLocks/>
            </p:cNvSpPr>
            <p:nvPr/>
          </p:nvSpPr>
          <p:spPr bwMode="auto">
            <a:xfrm>
              <a:off x="2025" y="3246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" name="Rectangle 223"/>
            <p:cNvSpPr>
              <a:spLocks noChangeArrowheads="1"/>
            </p:cNvSpPr>
            <p:nvPr/>
          </p:nvSpPr>
          <p:spPr bwMode="auto">
            <a:xfrm>
              <a:off x="2097" y="320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2633" name="Line 224"/>
          <p:cNvSpPr>
            <a:spLocks noChangeShapeType="1"/>
          </p:cNvSpPr>
          <p:nvPr/>
        </p:nvSpPr>
        <p:spPr bwMode="auto">
          <a:xfrm>
            <a:off x="2903538" y="4373563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4" name="Rectangle 226"/>
          <p:cNvSpPr>
            <a:spLocks noChangeArrowheads="1"/>
          </p:cNvSpPr>
          <p:nvPr/>
        </p:nvSpPr>
        <p:spPr bwMode="auto">
          <a:xfrm>
            <a:off x="4449763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2635" name="Rectangle 227"/>
          <p:cNvSpPr>
            <a:spLocks noChangeArrowheads="1"/>
          </p:cNvSpPr>
          <p:nvPr/>
        </p:nvSpPr>
        <p:spPr bwMode="auto">
          <a:xfrm>
            <a:off x="3676650" y="30638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636" name="Line 228"/>
          <p:cNvSpPr>
            <a:spLocks noChangeShapeType="1"/>
          </p:cNvSpPr>
          <p:nvPr/>
        </p:nvSpPr>
        <p:spPr bwMode="auto">
          <a:xfrm>
            <a:off x="3556000" y="31765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7" name="Line 229"/>
          <p:cNvSpPr>
            <a:spLocks noChangeShapeType="1"/>
          </p:cNvSpPr>
          <p:nvPr/>
        </p:nvSpPr>
        <p:spPr bwMode="auto">
          <a:xfrm>
            <a:off x="3613150" y="3233738"/>
            <a:ext cx="8810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8" name="Freeform 230"/>
          <p:cNvSpPr>
            <a:spLocks/>
          </p:cNvSpPr>
          <p:nvPr/>
        </p:nvSpPr>
        <p:spPr bwMode="auto">
          <a:xfrm>
            <a:off x="4456113" y="32019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9" name="Line 231"/>
          <p:cNvSpPr>
            <a:spLocks noChangeShapeType="1"/>
          </p:cNvSpPr>
          <p:nvPr/>
        </p:nvSpPr>
        <p:spPr bwMode="auto">
          <a:xfrm flipV="1">
            <a:off x="1984375" y="1066800"/>
            <a:ext cx="1588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0" name="Line 232"/>
          <p:cNvSpPr>
            <a:spLocks noChangeShapeType="1"/>
          </p:cNvSpPr>
          <p:nvPr/>
        </p:nvSpPr>
        <p:spPr bwMode="auto">
          <a:xfrm>
            <a:off x="1984375" y="1066800"/>
            <a:ext cx="55721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1" name="Line 233"/>
          <p:cNvSpPr>
            <a:spLocks noChangeShapeType="1"/>
          </p:cNvSpPr>
          <p:nvPr/>
        </p:nvSpPr>
        <p:spPr bwMode="auto">
          <a:xfrm>
            <a:off x="2541588" y="1066800"/>
            <a:ext cx="4762" cy="1873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2" name="Freeform 234"/>
          <p:cNvSpPr>
            <a:spLocks/>
          </p:cNvSpPr>
          <p:nvPr/>
        </p:nvSpPr>
        <p:spPr bwMode="auto">
          <a:xfrm>
            <a:off x="195897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3" name="Line 235"/>
          <p:cNvSpPr>
            <a:spLocks noChangeShapeType="1"/>
          </p:cNvSpPr>
          <p:nvPr/>
        </p:nvSpPr>
        <p:spPr bwMode="auto">
          <a:xfrm flipV="1">
            <a:off x="4468813" y="3746500"/>
            <a:ext cx="1587" cy="2159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4" name="Line 236"/>
          <p:cNvSpPr>
            <a:spLocks noChangeShapeType="1"/>
          </p:cNvSpPr>
          <p:nvPr/>
        </p:nvSpPr>
        <p:spPr bwMode="auto">
          <a:xfrm flipH="1">
            <a:off x="2554288" y="3746500"/>
            <a:ext cx="1914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5" name="Freeform 237"/>
          <p:cNvSpPr>
            <a:spLocks/>
          </p:cNvSpPr>
          <p:nvPr/>
        </p:nvSpPr>
        <p:spPr bwMode="auto">
          <a:xfrm>
            <a:off x="4443413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6" name="Rectangle 238"/>
          <p:cNvSpPr>
            <a:spLocks noChangeArrowheads="1"/>
          </p:cNvSpPr>
          <p:nvPr/>
        </p:nvSpPr>
        <p:spPr bwMode="auto">
          <a:xfrm>
            <a:off x="2590800" y="361950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(PC+4)+4*SXT(C)</a:t>
            </a:r>
            <a:endParaRPr lang="en-US" sz="900"/>
          </a:p>
        </p:txBody>
      </p:sp>
      <p:sp>
        <p:nvSpPr>
          <p:cNvPr id="22647" name="Freeform 239"/>
          <p:cNvSpPr>
            <a:spLocks/>
          </p:cNvSpPr>
          <p:nvPr/>
        </p:nvSpPr>
        <p:spPr bwMode="auto">
          <a:xfrm>
            <a:off x="4551363" y="46148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5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8" name="Line 240"/>
          <p:cNvSpPr>
            <a:spLocks noChangeShapeType="1"/>
          </p:cNvSpPr>
          <p:nvPr/>
        </p:nvSpPr>
        <p:spPr bwMode="auto">
          <a:xfrm flipV="1">
            <a:off x="4583113" y="4113213"/>
            <a:ext cx="1587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9" name="Freeform 241"/>
          <p:cNvSpPr>
            <a:spLocks/>
          </p:cNvSpPr>
          <p:nvPr/>
        </p:nvSpPr>
        <p:spPr bwMode="auto">
          <a:xfrm>
            <a:off x="4348163" y="400050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0" name="Freeform 242"/>
          <p:cNvSpPr>
            <a:spLocks/>
          </p:cNvSpPr>
          <p:nvPr/>
        </p:nvSpPr>
        <p:spPr bwMode="auto">
          <a:xfrm>
            <a:off x="4354513" y="400685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1" name="Rectangle 243"/>
          <p:cNvSpPr>
            <a:spLocks noChangeArrowheads="1"/>
          </p:cNvSpPr>
          <p:nvPr/>
        </p:nvSpPr>
        <p:spPr bwMode="auto">
          <a:xfrm>
            <a:off x="3954463" y="4019550"/>
            <a:ext cx="2270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ASEL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652" name="Freeform 244"/>
          <p:cNvSpPr>
            <a:spLocks/>
          </p:cNvSpPr>
          <p:nvPr/>
        </p:nvSpPr>
        <p:spPr bwMode="auto">
          <a:xfrm>
            <a:off x="4310063" y="40322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3" name="Line 245"/>
          <p:cNvSpPr>
            <a:spLocks noChangeShapeType="1"/>
          </p:cNvSpPr>
          <p:nvPr/>
        </p:nvSpPr>
        <p:spPr bwMode="auto">
          <a:xfrm flipH="1">
            <a:off x="4240213" y="405765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246"/>
          <p:cNvGrpSpPr>
            <a:grpSpLocks/>
          </p:cNvGrpSpPr>
          <p:nvPr/>
        </p:nvGrpSpPr>
        <p:grpSpPr bwMode="auto">
          <a:xfrm>
            <a:off x="4449763" y="4019550"/>
            <a:ext cx="269875" cy="92075"/>
            <a:chOff x="2904" y="2360"/>
            <a:chExt cx="170" cy="58"/>
          </a:xfrm>
        </p:grpSpPr>
        <p:sp>
          <p:nvSpPr>
            <p:cNvPr id="22738" name="Rectangle 247"/>
            <p:cNvSpPr>
              <a:spLocks noChangeArrowheads="1"/>
            </p:cNvSpPr>
            <p:nvPr/>
          </p:nvSpPr>
          <p:spPr bwMode="auto">
            <a:xfrm>
              <a:off x="3047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739" name="Rectangle 248"/>
            <p:cNvSpPr>
              <a:spLocks noChangeArrowheads="1"/>
            </p:cNvSpPr>
            <p:nvPr/>
          </p:nvSpPr>
          <p:spPr bwMode="auto">
            <a:xfrm>
              <a:off x="290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655" name="Freeform 249"/>
          <p:cNvSpPr>
            <a:spLocks/>
          </p:cNvSpPr>
          <p:nvPr/>
        </p:nvSpPr>
        <p:spPr bwMode="auto">
          <a:xfrm>
            <a:off x="4664075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6" name="Line 250"/>
          <p:cNvSpPr>
            <a:spLocks noChangeShapeType="1"/>
          </p:cNvSpPr>
          <p:nvPr/>
        </p:nvSpPr>
        <p:spPr bwMode="auto">
          <a:xfrm flipV="1">
            <a:off x="4695825" y="3429000"/>
            <a:ext cx="1588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7" name="Rectangle 251"/>
          <p:cNvSpPr>
            <a:spLocks noChangeArrowheads="1"/>
          </p:cNvSpPr>
          <p:nvPr/>
        </p:nvSpPr>
        <p:spPr bwMode="auto">
          <a:xfrm>
            <a:off x="4899025" y="349885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658" name="Freeform 252"/>
          <p:cNvSpPr>
            <a:spLocks/>
          </p:cNvSpPr>
          <p:nvPr/>
        </p:nvSpPr>
        <p:spPr bwMode="auto">
          <a:xfrm>
            <a:off x="4784725" y="35179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9" name="Line 253"/>
          <p:cNvSpPr>
            <a:spLocks noChangeShapeType="1"/>
          </p:cNvSpPr>
          <p:nvPr/>
        </p:nvSpPr>
        <p:spPr bwMode="auto">
          <a:xfrm flipH="1">
            <a:off x="4708525" y="3543300"/>
            <a:ext cx="1143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0" name="Freeform 257"/>
          <p:cNvSpPr>
            <a:spLocks/>
          </p:cNvSpPr>
          <p:nvPr/>
        </p:nvSpPr>
        <p:spPr bwMode="auto">
          <a:xfrm>
            <a:off x="3028950" y="20050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1" name="Line 258"/>
          <p:cNvSpPr>
            <a:spLocks noChangeShapeType="1"/>
          </p:cNvSpPr>
          <p:nvPr/>
        </p:nvSpPr>
        <p:spPr bwMode="auto">
          <a:xfrm flipH="1">
            <a:off x="1844675" y="20367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2" name="Line 259"/>
          <p:cNvSpPr>
            <a:spLocks noChangeShapeType="1"/>
          </p:cNvSpPr>
          <p:nvPr/>
        </p:nvSpPr>
        <p:spPr bwMode="auto">
          <a:xfrm>
            <a:off x="2903538" y="4854575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3" name="Line 260"/>
          <p:cNvSpPr>
            <a:spLocks noChangeShapeType="1"/>
          </p:cNvSpPr>
          <p:nvPr/>
        </p:nvSpPr>
        <p:spPr bwMode="auto">
          <a:xfrm>
            <a:off x="2959100" y="49117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4" name="Freeform 261"/>
          <p:cNvSpPr>
            <a:spLocks/>
          </p:cNvSpPr>
          <p:nvPr/>
        </p:nvSpPr>
        <p:spPr bwMode="auto">
          <a:xfrm>
            <a:off x="3054350" y="4886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5" name="Rectangle 262"/>
          <p:cNvSpPr>
            <a:spLocks noChangeArrowheads="1"/>
          </p:cNvSpPr>
          <p:nvPr/>
        </p:nvSpPr>
        <p:spPr bwMode="auto">
          <a:xfrm>
            <a:off x="3168650" y="4810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ASEL</a:t>
            </a:r>
            <a:endParaRPr lang="en-US"/>
          </a:p>
        </p:txBody>
      </p:sp>
      <p:sp>
        <p:nvSpPr>
          <p:cNvPr id="22666" name="Freeform 264"/>
          <p:cNvSpPr>
            <a:spLocks/>
          </p:cNvSpPr>
          <p:nvPr/>
        </p:nvSpPr>
        <p:spPr bwMode="auto">
          <a:xfrm>
            <a:off x="3530600" y="4013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7" name="Line 265"/>
          <p:cNvSpPr>
            <a:spLocks noChangeShapeType="1"/>
          </p:cNvSpPr>
          <p:nvPr/>
        </p:nvSpPr>
        <p:spPr bwMode="auto">
          <a:xfrm flipV="1">
            <a:off x="3556000" y="2378075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8" name="Line 266"/>
          <p:cNvSpPr>
            <a:spLocks noChangeShapeType="1"/>
          </p:cNvSpPr>
          <p:nvPr/>
        </p:nvSpPr>
        <p:spPr bwMode="auto">
          <a:xfrm>
            <a:off x="4525963" y="33480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9" name="Line 267"/>
          <p:cNvSpPr>
            <a:spLocks noChangeShapeType="1"/>
          </p:cNvSpPr>
          <p:nvPr/>
        </p:nvSpPr>
        <p:spPr bwMode="auto">
          <a:xfrm flipH="1">
            <a:off x="4525963" y="3373438"/>
            <a:ext cx="55562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16" name="Group 268"/>
          <p:cNvGrpSpPr>
            <a:grpSpLocks/>
          </p:cNvGrpSpPr>
          <p:nvPr/>
        </p:nvGrpSpPr>
        <p:grpSpPr bwMode="auto">
          <a:xfrm>
            <a:off x="6248400" y="3309938"/>
            <a:ext cx="528638" cy="106362"/>
            <a:chOff x="4037" y="1913"/>
            <a:chExt cx="333" cy="67"/>
          </a:xfrm>
        </p:grpSpPr>
        <p:sp>
          <p:nvSpPr>
            <p:cNvPr id="22735" name="Freeform 269"/>
            <p:cNvSpPr>
              <a:spLocks/>
            </p:cNvSpPr>
            <p:nvPr/>
          </p:nvSpPr>
          <p:spPr bwMode="auto">
            <a:xfrm>
              <a:off x="4037" y="1921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" name="Line 270"/>
            <p:cNvSpPr>
              <a:spLocks noChangeShapeType="1"/>
            </p:cNvSpPr>
            <p:nvPr/>
          </p:nvSpPr>
          <p:spPr bwMode="auto">
            <a:xfrm>
              <a:off x="4057" y="1941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" name="Rectangle 271"/>
            <p:cNvSpPr>
              <a:spLocks noChangeArrowheads="1"/>
            </p:cNvSpPr>
            <p:nvPr/>
          </p:nvSpPr>
          <p:spPr bwMode="auto">
            <a:xfrm>
              <a:off x="4205" y="1913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836" name="Group 272"/>
          <p:cNvGrpSpPr>
            <a:grpSpLocks/>
          </p:cNvGrpSpPr>
          <p:nvPr/>
        </p:nvGrpSpPr>
        <p:grpSpPr bwMode="auto">
          <a:xfrm>
            <a:off x="2903538" y="5519757"/>
            <a:ext cx="604837" cy="138113"/>
            <a:chOff x="1930" y="3305"/>
            <a:chExt cx="381" cy="87"/>
          </a:xfrm>
        </p:grpSpPr>
        <p:sp>
          <p:nvSpPr>
            <p:cNvPr id="22731" name="Line 273"/>
            <p:cNvSpPr>
              <a:spLocks noChangeShapeType="1"/>
            </p:cNvSpPr>
            <p:nvPr/>
          </p:nvSpPr>
          <p:spPr bwMode="auto">
            <a:xfrm>
              <a:off x="1930" y="331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Line 274"/>
            <p:cNvSpPr>
              <a:spLocks noChangeShapeType="1"/>
            </p:cNvSpPr>
            <p:nvPr/>
          </p:nvSpPr>
          <p:spPr bwMode="auto">
            <a:xfrm>
              <a:off x="1965" y="335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3" name="Freeform 275"/>
            <p:cNvSpPr>
              <a:spLocks/>
            </p:cNvSpPr>
            <p:nvPr/>
          </p:nvSpPr>
          <p:spPr bwMode="auto">
            <a:xfrm>
              <a:off x="2025" y="3337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" name="Rectangle 276"/>
            <p:cNvSpPr>
              <a:spLocks noChangeArrowheads="1"/>
            </p:cNvSpPr>
            <p:nvPr/>
          </p:nvSpPr>
          <p:spPr bwMode="auto">
            <a:xfrm>
              <a:off x="2097" y="3305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2837" name="Group 277"/>
          <p:cNvGrpSpPr>
            <a:grpSpLocks/>
          </p:cNvGrpSpPr>
          <p:nvPr/>
        </p:nvGrpSpPr>
        <p:grpSpPr bwMode="auto">
          <a:xfrm>
            <a:off x="2160579" y="1719263"/>
            <a:ext cx="123824" cy="152400"/>
            <a:chOff x="1462" y="911"/>
            <a:chExt cx="78" cy="96"/>
          </a:xfrm>
        </p:grpSpPr>
        <p:sp>
          <p:nvSpPr>
            <p:cNvPr id="22729" name="Line 278"/>
            <p:cNvSpPr>
              <a:spLocks noChangeShapeType="1"/>
            </p:cNvSpPr>
            <p:nvPr/>
          </p:nvSpPr>
          <p:spPr bwMode="auto">
            <a:xfrm>
              <a:off x="1462" y="9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0" name="Rectangle 279"/>
            <p:cNvSpPr>
              <a:spLocks noChangeArrowheads="1"/>
            </p:cNvSpPr>
            <p:nvPr/>
          </p:nvSpPr>
          <p:spPr bwMode="auto">
            <a:xfrm>
              <a:off x="1486" y="9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2673" name="Line 280"/>
          <p:cNvSpPr>
            <a:spLocks noChangeShapeType="1"/>
          </p:cNvSpPr>
          <p:nvPr/>
        </p:nvSpPr>
        <p:spPr bwMode="auto">
          <a:xfrm>
            <a:off x="2547938" y="2940050"/>
            <a:ext cx="1587" cy="819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41" name="Group 337"/>
          <p:cNvGrpSpPr>
            <a:grpSpLocks/>
          </p:cNvGrpSpPr>
          <p:nvPr/>
        </p:nvGrpSpPr>
        <p:grpSpPr bwMode="auto">
          <a:xfrm>
            <a:off x="3733800" y="1143000"/>
            <a:ext cx="4953000" cy="673100"/>
            <a:chOff x="528" y="2976"/>
            <a:chExt cx="3120" cy="424"/>
          </a:xfrm>
        </p:grpSpPr>
        <p:sp>
          <p:nvSpPr>
            <p:cNvPr id="22676" name="Rectangle 338"/>
            <p:cNvSpPr>
              <a:spLocks noChangeArrowheads="1"/>
            </p:cNvSpPr>
            <p:nvPr/>
          </p:nvSpPr>
          <p:spPr bwMode="auto">
            <a:xfrm>
              <a:off x="816" y="3264"/>
              <a:ext cx="28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LDR:</a:t>
              </a:r>
              <a:endParaRPr lang="en-US" sz="1400" b="1"/>
            </a:p>
          </p:txBody>
        </p:sp>
        <p:sp>
          <p:nvSpPr>
            <p:cNvPr id="22677" name="Rectangle 339"/>
            <p:cNvSpPr>
              <a:spLocks noChangeArrowheads="1"/>
            </p:cNvSpPr>
            <p:nvPr/>
          </p:nvSpPr>
          <p:spPr bwMode="auto">
            <a:xfrm>
              <a:off x="1200" y="3264"/>
              <a:ext cx="164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</a:rPr>
                <a:t> Mem[PC + 4 + 4*SXT(C)]</a:t>
              </a:r>
            </a:p>
          </p:txBody>
        </p:sp>
        <p:grpSp>
          <p:nvGrpSpPr>
            <p:cNvPr id="22843" name="Group 340"/>
            <p:cNvGrpSpPr>
              <a:grpSpLocks/>
            </p:cNvGrpSpPr>
            <p:nvPr/>
          </p:nvGrpSpPr>
          <p:grpSpPr bwMode="auto">
            <a:xfrm>
              <a:off x="528" y="2976"/>
              <a:ext cx="3120" cy="192"/>
              <a:chOff x="336" y="3168"/>
              <a:chExt cx="3120" cy="192"/>
            </a:xfrm>
          </p:grpSpPr>
          <p:grpSp>
            <p:nvGrpSpPr>
              <p:cNvPr id="22845" name="Group 341"/>
              <p:cNvGrpSpPr>
                <a:grpSpLocks/>
              </p:cNvGrpSpPr>
              <p:nvPr/>
            </p:nvGrpSpPr>
            <p:grpSpPr bwMode="auto">
              <a:xfrm>
                <a:off x="384" y="3216"/>
                <a:ext cx="576" cy="144"/>
                <a:chOff x="2400" y="816"/>
                <a:chExt cx="576" cy="144"/>
              </a:xfrm>
            </p:grpSpPr>
            <p:sp>
              <p:nvSpPr>
                <p:cNvPr id="22722" name="Rectangle 342"/>
                <p:cNvSpPr>
                  <a:spLocks noChangeArrowheads="1"/>
                </p:cNvSpPr>
                <p:nvPr/>
              </p:nvSpPr>
              <p:spPr bwMode="auto">
                <a:xfrm>
                  <a:off x="2400" y="816"/>
                  <a:ext cx="57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1" name="Group 343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22724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5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6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7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8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2" name="Group 349"/>
              <p:cNvGrpSpPr>
                <a:grpSpLocks/>
              </p:cNvGrpSpPr>
              <p:nvPr/>
            </p:nvGrpSpPr>
            <p:grpSpPr bwMode="auto">
              <a:xfrm>
                <a:off x="960" y="3216"/>
                <a:ext cx="480" cy="144"/>
                <a:chOff x="2448" y="576"/>
                <a:chExt cx="480" cy="144"/>
              </a:xfrm>
            </p:grpSpPr>
            <p:sp>
              <p:nvSpPr>
                <p:cNvPr id="2271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3" name="Group 351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8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9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0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1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4" name="Group 356"/>
              <p:cNvGrpSpPr>
                <a:grpSpLocks/>
              </p:cNvGrpSpPr>
              <p:nvPr/>
            </p:nvGrpSpPr>
            <p:grpSpPr bwMode="auto">
              <a:xfrm>
                <a:off x="1440" y="3216"/>
                <a:ext cx="480" cy="144"/>
                <a:chOff x="2448" y="576"/>
                <a:chExt cx="480" cy="144"/>
              </a:xfrm>
            </p:grpSpPr>
            <p:sp>
              <p:nvSpPr>
                <p:cNvPr id="22710" name="Rectangle 357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5" name="Group 358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2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3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4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5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2682" name="Text Box 363"/>
              <p:cNvSpPr txBox="1">
                <a:spLocks noChangeArrowheads="1"/>
              </p:cNvSpPr>
              <p:nvPr/>
            </p:nvSpPr>
            <p:spPr bwMode="auto">
              <a:xfrm>
                <a:off x="1584" y="3168"/>
                <a:ext cx="239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Ra</a:t>
                </a:r>
              </a:p>
            </p:txBody>
          </p:sp>
          <p:sp>
            <p:nvSpPr>
              <p:cNvPr id="22683" name="Text Box 364"/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236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Rc</a:t>
                </a:r>
              </a:p>
            </p:txBody>
          </p:sp>
          <p:grpSp>
            <p:nvGrpSpPr>
              <p:cNvPr id="22856" name="Group 365"/>
              <p:cNvGrpSpPr>
                <a:grpSpLocks/>
              </p:cNvGrpSpPr>
              <p:nvPr/>
            </p:nvGrpSpPr>
            <p:grpSpPr bwMode="auto">
              <a:xfrm>
                <a:off x="1920" y="3216"/>
                <a:ext cx="1536" cy="144"/>
                <a:chOff x="1104" y="2016"/>
                <a:chExt cx="1536" cy="144"/>
              </a:xfrm>
            </p:grpSpPr>
            <p:sp>
              <p:nvSpPr>
                <p:cNvPr id="22693" name="Rectangle 366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153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4" name="Line 367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5" name="Line 368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6" name="Line 369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7" name="Line 370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8" name="Line 371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9" name="Line 372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0" name="Line 373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1" name="Line 374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2" name="Line 375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3" name="Line 376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4" name="Line 377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5" name="Line 378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6" name="Line 37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7" name="Line 380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8" name="Line 38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9" name="Line 382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85" name="Text Box 383"/>
              <p:cNvSpPr txBox="1">
                <a:spLocks noChangeArrowheads="1"/>
              </p:cNvSpPr>
              <p:nvPr/>
            </p:nvSpPr>
            <p:spPr bwMode="auto">
              <a:xfrm>
                <a:off x="2160" y="3168"/>
                <a:ext cx="893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Literal C (signed)</a:t>
                </a:r>
              </a:p>
            </p:txBody>
          </p:sp>
          <p:grpSp>
            <p:nvGrpSpPr>
              <p:cNvPr id="22857" name="Group 384"/>
              <p:cNvGrpSpPr>
                <a:grpSpLocks/>
              </p:cNvGrpSpPr>
              <p:nvPr/>
            </p:nvGrpSpPr>
            <p:grpSpPr bwMode="auto">
              <a:xfrm>
                <a:off x="336" y="3168"/>
                <a:ext cx="669" cy="192"/>
                <a:chOff x="336" y="2016"/>
                <a:chExt cx="669" cy="192"/>
              </a:xfrm>
            </p:grpSpPr>
            <p:sp>
              <p:nvSpPr>
                <p:cNvPr id="22687" name="Text Box 385"/>
                <p:cNvSpPr txBox="1">
                  <a:spLocks noChangeArrowheads="1"/>
                </p:cNvSpPr>
                <p:nvPr/>
              </p:nvSpPr>
              <p:spPr bwMode="auto">
                <a:xfrm>
                  <a:off x="432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88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0</a:t>
                  </a:r>
                </a:p>
              </p:txBody>
            </p:sp>
            <p:sp>
              <p:nvSpPr>
                <p:cNvPr id="22689" name="Text Box 387"/>
                <p:cNvSpPr txBox="1">
                  <a:spLocks noChangeArrowheads="1"/>
                </p:cNvSpPr>
                <p:nvPr/>
              </p:nvSpPr>
              <p:spPr bwMode="auto">
                <a:xfrm>
                  <a:off x="624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0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816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2" name="Text Box 390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</p:grpSp>
        </p:grpSp>
      </p:grpSp>
      <p:grpSp>
        <p:nvGrpSpPr>
          <p:cNvPr id="324" name="Group 103"/>
          <p:cNvGrpSpPr>
            <a:grpSpLocks/>
          </p:cNvGrpSpPr>
          <p:nvPr/>
        </p:nvGrpSpPr>
        <p:grpSpPr bwMode="auto">
          <a:xfrm>
            <a:off x="6933087" y="4988737"/>
            <a:ext cx="128588" cy="107949"/>
            <a:chOff x="4040" y="2913"/>
            <a:chExt cx="81" cy="68"/>
          </a:xfrm>
        </p:grpSpPr>
        <p:sp>
          <p:nvSpPr>
            <p:cNvPr id="32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2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" name="Line 108"/>
          <p:cNvSpPr>
            <a:spLocks noChangeShapeType="1"/>
          </p:cNvSpPr>
          <p:nvPr/>
        </p:nvSpPr>
        <p:spPr bwMode="auto">
          <a:xfrm>
            <a:off x="7053166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7197628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29" name="Rectangle 54"/>
          <p:cNvSpPr>
            <a:spLocks noChangeArrowheads="1"/>
          </p:cNvSpPr>
          <p:nvPr/>
        </p:nvSpPr>
        <p:spPr bwMode="auto">
          <a:xfrm>
            <a:off x="3126462" y="2393752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30" name="Rectangle 54"/>
          <p:cNvSpPr>
            <a:spLocks noChangeArrowheads="1"/>
          </p:cNvSpPr>
          <p:nvPr/>
        </p:nvSpPr>
        <p:spPr bwMode="auto">
          <a:xfrm>
            <a:off x="3586646" y="3901976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22550" name="Group 22549"/>
          <p:cNvGrpSpPr/>
          <p:nvPr/>
        </p:nvGrpSpPr>
        <p:grpSpPr>
          <a:xfrm>
            <a:off x="5715000" y="4715470"/>
            <a:ext cx="3505200" cy="1643543"/>
            <a:chOff x="5715000" y="4715470"/>
            <a:chExt cx="3505200" cy="1643543"/>
          </a:xfrm>
        </p:grpSpPr>
        <p:cxnSp>
          <p:nvCxnSpPr>
            <p:cNvPr id="22534" name="Straight Connector 22533"/>
            <p:cNvCxnSpPr/>
            <p:nvPr/>
          </p:nvCxnSpPr>
          <p:spPr>
            <a:xfrm flipH="1" flipV="1">
              <a:off x="5715000" y="5334000"/>
              <a:ext cx="1981200" cy="381000"/>
            </a:xfrm>
            <a:prstGeom prst="line">
              <a:avLst/>
            </a:prstGeom>
            <a:ln>
              <a:solidFill>
                <a:srgbClr val="3366FF"/>
              </a:solidFill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39" name="TextBox 22538"/>
            <p:cNvSpPr txBox="1"/>
            <p:nvPr/>
          </p:nvSpPr>
          <p:spPr>
            <a:xfrm>
              <a:off x="7620000" y="471547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Why not put the ASEL mux here?</a:t>
              </a:r>
            </a:p>
          </p:txBody>
        </p:sp>
        <p:grpSp>
          <p:nvGrpSpPr>
            <p:cNvPr id="353" name="Group 352"/>
            <p:cNvGrpSpPr/>
            <p:nvPr/>
          </p:nvGrpSpPr>
          <p:grpSpPr>
            <a:xfrm flipH="1">
              <a:off x="7772400" y="5638800"/>
              <a:ext cx="448104" cy="720213"/>
              <a:chOff x="6026434" y="3307400"/>
              <a:chExt cx="1234915" cy="1984813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7" name="Group 356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Freeform 37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9" name="Straight Connector 36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0" name="Freeform 36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59" name="Straight Connector 358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>
                <a:endCxn id="363" idx="0"/>
              </p:cNvCxnSpPr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Freeform 362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Freeform 363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5" name="Group 364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 36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LDR Instruction</a:t>
            </a: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3073400" y="2890838"/>
            <a:ext cx="1397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 flipV="1">
            <a:off x="3213100" y="2720975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1844675" y="2720975"/>
            <a:ext cx="1368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reeform 6"/>
          <p:cNvSpPr>
            <a:spLocks/>
          </p:cNvSpPr>
          <p:nvPr/>
        </p:nvSpPr>
        <p:spPr bwMode="auto">
          <a:xfrm>
            <a:off x="3041650" y="28654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35526" y="3151188"/>
            <a:ext cx="2703513" cy="3243262"/>
            <a:chOff x="3147" y="1813"/>
            <a:chExt cx="1703" cy="20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44" y="2878"/>
              <a:ext cx="906" cy="370"/>
              <a:chOff x="3944" y="2878"/>
              <a:chExt cx="906" cy="37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944" y="2888"/>
                <a:ext cx="611" cy="360"/>
                <a:chOff x="3944" y="2888"/>
                <a:chExt cx="611" cy="360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3944" y="2888"/>
                  <a:ext cx="611" cy="360"/>
                  <a:chOff x="3944" y="2888"/>
                  <a:chExt cx="611" cy="360"/>
                </a:xfrm>
              </p:grpSpPr>
              <p:grpSp>
                <p:nvGrpSpPr>
                  <p:cNvPr id="6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944" y="2888"/>
                    <a:ext cx="611" cy="360"/>
                    <a:chOff x="3944" y="2888"/>
                    <a:chExt cx="611" cy="360"/>
                  </a:xfrm>
                </p:grpSpPr>
                <p:sp>
                  <p:nvSpPr>
                    <p:cNvPr id="2284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4" y="2888"/>
                      <a:ext cx="611" cy="36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63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4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2" y="3030"/>
                      <a:ext cx="485" cy="9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1000">
                          <a:solidFill>
                            <a:srgbClr val="000000"/>
                          </a:solidFill>
                          <a:latin typeface="Helvetica"/>
                        </a:rPr>
                        <a:t>Data Memory</a:t>
                      </a:r>
                      <a:endParaRPr lang="en-US" sz="1000">
                        <a:latin typeface="Helvetica"/>
                      </a:endParaRPr>
                    </a:p>
                  </p:txBody>
                </p:sp>
                <p:sp>
                  <p:nvSpPr>
                    <p:cNvPr id="2285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3" y="3174"/>
                      <a:ext cx="66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RD</a:t>
                      </a:r>
                      <a:endParaRPr lang="en-US"/>
                    </a:p>
                  </p:txBody>
                </p:sp>
              </p:grpSp>
              <p:sp>
                <p:nvSpPr>
                  <p:cNvPr id="228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33" y="2890"/>
                    <a:ext cx="7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</a:rPr>
                      <a:t>WD</a:t>
                    </a:r>
                    <a:endParaRPr lang="en-US"/>
                  </a:p>
                </p:txBody>
              </p:sp>
              <p:grpSp>
                <p:nvGrpSpPr>
                  <p:cNvPr id="7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425" y="2902"/>
                    <a:ext cx="102" cy="67"/>
                    <a:chOff x="4425" y="2902"/>
                    <a:chExt cx="102" cy="67"/>
                  </a:xfrm>
                </p:grpSpPr>
                <p:sp>
                  <p:nvSpPr>
                    <p:cNvPr id="2284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3" y="2902"/>
                      <a:ext cx="94" cy="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algn="l" eaLnBrk="0" hangingPunct="0"/>
                      <a:r>
                        <a:rPr lang="en-US" sz="700">
                          <a:solidFill>
                            <a:srgbClr val="000000"/>
                          </a:solidFill>
                        </a:rPr>
                        <a:t>R/W</a:t>
                      </a:r>
                      <a:endParaRPr lang="en-US"/>
                    </a:p>
                  </p:txBody>
                </p:sp>
                <p:sp>
                  <p:nvSpPr>
                    <p:cNvPr id="2284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25" y="2906"/>
                      <a:ext cx="44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2842" name="Rectangle 20"/>
                <p:cNvSpPr>
                  <a:spLocks noChangeArrowheads="1"/>
                </p:cNvSpPr>
                <p:nvPr/>
              </p:nvSpPr>
              <p:spPr bwMode="auto">
                <a:xfrm>
                  <a:off x="3966" y="3154"/>
                  <a:ext cx="84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</a:rPr>
                    <a:t>Adr</a:t>
                  </a:r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4553" y="2878"/>
                <a:ext cx="297" cy="87"/>
                <a:chOff x="4553" y="2878"/>
                <a:chExt cx="297" cy="87"/>
              </a:xfrm>
            </p:grpSpPr>
            <p:sp>
              <p:nvSpPr>
                <p:cNvPr id="22838" name="Freeform 22"/>
                <p:cNvSpPr>
                  <a:spLocks/>
                </p:cNvSpPr>
                <p:nvPr/>
              </p:nvSpPr>
              <p:spPr bwMode="auto">
                <a:xfrm>
                  <a:off x="4553" y="2906"/>
                  <a:ext cx="43" cy="32"/>
                </a:xfrm>
                <a:custGeom>
                  <a:avLst/>
                  <a:gdLst>
                    <a:gd name="T0" fmla="*/ 0 w 43"/>
                    <a:gd name="T1" fmla="*/ 20 h 32"/>
                    <a:gd name="T2" fmla="*/ 43 w 43"/>
                    <a:gd name="T3" fmla="*/ 0 h 32"/>
                    <a:gd name="T4" fmla="*/ 19 w 43"/>
                    <a:gd name="T5" fmla="*/ 16 h 32"/>
                    <a:gd name="T6" fmla="*/ 43 w 43"/>
                    <a:gd name="T7" fmla="*/ 32 h 32"/>
                    <a:gd name="T8" fmla="*/ 0 w 43"/>
                    <a:gd name="T9" fmla="*/ 2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2"/>
                    <a:gd name="T17" fmla="*/ 43 w 4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2">
                      <a:moveTo>
                        <a:pt x="0" y="20"/>
                      </a:moveTo>
                      <a:lnTo>
                        <a:pt x="43" y="0"/>
                      </a:lnTo>
                      <a:lnTo>
                        <a:pt x="19" y="16"/>
                      </a:lnTo>
                      <a:lnTo>
                        <a:pt x="43" y="32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39" name="Line 23"/>
                <p:cNvSpPr>
                  <a:spLocks noChangeShapeType="1"/>
                </p:cNvSpPr>
                <p:nvPr/>
              </p:nvSpPr>
              <p:spPr bwMode="auto">
                <a:xfrm>
                  <a:off x="4572" y="2922"/>
                  <a:ext cx="88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4664" y="2878"/>
                  <a:ext cx="186" cy="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dirty="0" smtClean="0">
                      <a:solidFill>
                        <a:srgbClr val="000000"/>
                      </a:solidFill>
                    </a:rPr>
                    <a:t>MWR</a:t>
                  </a:r>
                  <a:endParaRPr lang="en-US" dirty="0"/>
                </a:p>
              </p:txBody>
            </p:sp>
          </p:grp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147" y="3661"/>
              <a:ext cx="578" cy="82"/>
              <a:chOff x="3147" y="3661"/>
              <a:chExt cx="578" cy="82"/>
            </a:xfrm>
          </p:grpSpPr>
          <p:sp>
            <p:nvSpPr>
              <p:cNvPr id="22830" name="Freeform 26"/>
              <p:cNvSpPr>
                <a:spLocks/>
              </p:cNvSpPr>
              <p:nvPr/>
            </p:nvSpPr>
            <p:spPr bwMode="auto">
              <a:xfrm>
                <a:off x="3147" y="3661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1" name="Freeform 27"/>
              <p:cNvSpPr>
                <a:spLocks/>
              </p:cNvSpPr>
              <p:nvPr/>
            </p:nvSpPr>
            <p:spPr bwMode="auto">
              <a:xfrm>
                <a:off x="3151" y="3665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2" name="Rectangle 28"/>
              <p:cNvSpPr>
                <a:spLocks noChangeArrowheads="1"/>
              </p:cNvSpPr>
              <p:nvPr/>
            </p:nvSpPr>
            <p:spPr bwMode="auto">
              <a:xfrm>
                <a:off x="3526" y="3676"/>
                <a:ext cx="199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WDSEL</a:t>
                </a:r>
                <a:endParaRPr lang="en-US"/>
              </a:p>
            </p:txBody>
          </p:sp>
          <p:sp>
            <p:nvSpPr>
              <p:cNvPr id="22833" name="Freeform 29"/>
              <p:cNvSpPr>
                <a:spLocks/>
              </p:cNvSpPr>
              <p:nvPr/>
            </p:nvSpPr>
            <p:spPr bwMode="auto">
              <a:xfrm>
                <a:off x="3415" y="3681"/>
                <a:ext cx="44" cy="35"/>
              </a:xfrm>
              <a:custGeom>
                <a:avLst/>
                <a:gdLst>
                  <a:gd name="T0" fmla="*/ 0 w 44"/>
                  <a:gd name="T1" fmla="*/ 20 h 35"/>
                  <a:gd name="T2" fmla="*/ 44 w 44"/>
                  <a:gd name="T3" fmla="*/ 0 h 35"/>
                  <a:gd name="T4" fmla="*/ 24 w 44"/>
                  <a:gd name="T5" fmla="*/ 20 h 35"/>
                  <a:gd name="T6" fmla="*/ 44 w 44"/>
                  <a:gd name="T7" fmla="*/ 35 h 35"/>
                  <a:gd name="T8" fmla="*/ 0 w 44"/>
                  <a:gd name="T9" fmla="*/ 2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20"/>
                    </a:moveTo>
                    <a:lnTo>
                      <a:pt x="44" y="0"/>
                    </a:lnTo>
                    <a:lnTo>
                      <a:pt x="24" y="20"/>
                    </a:lnTo>
                    <a:lnTo>
                      <a:pt x="44" y="3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4" name="Line 30"/>
              <p:cNvSpPr>
                <a:spLocks noChangeShapeType="1"/>
              </p:cNvSpPr>
              <p:nvPr/>
            </p:nvSpPr>
            <p:spPr bwMode="auto">
              <a:xfrm>
                <a:off x="3439" y="3701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5" name="Rectangle 31"/>
              <p:cNvSpPr>
                <a:spLocks noChangeArrowheads="1"/>
              </p:cNvSpPr>
              <p:nvPr/>
            </p:nvSpPr>
            <p:spPr bwMode="auto">
              <a:xfrm>
                <a:off x="3207" y="3664"/>
                <a:ext cx="18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0    1    2</a:t>
                </a:r>
                <a:endParaRPr lang="en-US"/>
              </a:p>
            </p:txBody>
          </p:sp>
        </p:grpSp>
        <p:sp>
          <p:nvSpPr>
            <p:cNvPr id="22817" name="Line 32"/>
            <p:cNvSpPr>
              <a:spLocks noChangeShapeType="1"/>
            </p:cNvSpPr>
            <p:nvPr/>
          </p:nvSpPr>
          <p:spPr bwMode="auto">
            <a:xfrm flipH="1">
              <a:off x="3311" y="3174"/>
              <a:ext cx="6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8" name="Line 33"/>
            <p:cNvSpPr>
              <a:spLocks noChangeShapeType="1"/>
            </p:cNvSpPr>
            <p:nvPr/>
          </p:nvSpPr>
          <p:spPr bwMode="auto">
            <a:xfrm flipV="1">
              <a:off x="3311" y="2886"/>
              <a:ext cx="1" cy="2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19" name="Line 34"/>
            <p:cNvSpPr>
              <a:spLocks noChangeShapeType="1"/>
            </p:cNvSpPr>
            <p:nvPr/>
          </p:nvSpPr>
          <p:spPr bwMode="auto">
            <a:xfrm>
              <a:off x="3311" y="2886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0" name="Freeform 35"/>
            <p:cNvSpPr>
              <a:spLocks/>
            </p:cNvSpPr>
            <p:nvPr/>
          </p:nvSpPr>
          <p:spPr bwMode="auto">
            <a:xfrm>
              <a:off x="3894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1" name="Line 36"/>
            <p:cNvSpPr>
              <a:spLocks noChangeShapeType="1"/>
            </p:cNvSpPr>
            <p:nvPr/>
          </p:nvSpPr>
          <p:spPr bwMode="auto">
            <a:xfrm>
              <a:off x="4053" y="1829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2" name="Line 37"/>
            <p:cNvSpPr>
              <a:spLocks noChangeShapeType="1"/>
            </p:cNvSpPr>
            <p:nvPr/>
          </p:nvSpPr>
          <p:spPr bwMode="auto">
            <a:xfrm>
              <a:off x="4804" y="1829"/>
              <a:ext cx="1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3" name="Line 38"/>
            <p:cNvSpPr>
              <a:spLocks noChangeShapeType="1"/>
            </p:cNvSpPr>
            <p:nvPr/>
          </p:nvSpPr>
          <p:spPr bwMode="auto">
            <a:xfrm flipH="1">
              <a:off x="3311" y="3852"/>
              <a:ext cx="1493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4" name="Line 39"/>
            <p:cNvSpPr>
              <a:spLocks noChangeShapeType="1"/>
            </p:cNvSpPr>
            <p:nvPr/>
          </p:nvSpPr>
          <p:spPr bwMode="auto">
            <a:xfrm flipV="1">
              <a:off x="3311" y="3733"/>
              <a:ext cx="4" cy="1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" name="Freeform 40"/>
            <p:cNvSpPr>
              <a:spLocks/>
            </p:cNvSpPr>
            <p:nvPr/>
          </p:nvSpPr>
          <p:spPr bwMode="auto">
            <a:xfrm>
              <a:off x="4034" y="1813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6" name="Line 41"/>
            <p:cNvSpPr>
              <a:spLocks noChangeShapeType="1"/>
            </p:cNvSpPr>
            <p:nvPr/>
          </p:nvSpPr>
          <p:spPr bwMode="auto">
            <a:xfrm>
              <a:off x="4265" y="3250"/>
              <a:ext cx="1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7" name="Line 42"/>
            <p:cNvSpPr>
              <a:spLocks noChangeShapeType="1"/>
            </p:cNvSpPr>
            <p:nvPr/>
          </p:nvSpPr>
          <p:spPr bwMode="auto">
            <a:xfrm flipH="1">
              <a:off x="3383" y="3409"/>
              <a:ext cx="8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8" name="Line 43"/>
            <p:cNvSpPr>
              <a:spLocks noChangeShapeType="1"/>
            </p:cNvSpPr>
            <p:nvPr/>
          </p:nvSpPr>
          <p:spPr bwMode="auto">
            <a:xfrm>
              <a:off x="3383" y="3409"/>
              <a:ext cx="1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9" name="Freeform 44"/>
            <p:cNvSpPr>
              <a:spLocks/>
            </p:cNvSpPr>
            <p:nvPr/>
          </p:nvSpPr>
          <p:spPr bwMode="auto">
            <a:xfrm>
              <a:off x="3363" y="361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Line 45"/>
          <p:cNvSpPr>
            <a:spLocks noChangeShapeType="1"/>
          </p:cNvSpPr>
          <p:nvPr/>
        </p:nvSpPr>
        <p:spPr bwMode="auto">
          <a:xfrm>
            <a:off x="6122988" y="64516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4651375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537" name="Freeform 47"/>
          <p:cNvSpPr>
            <a:spLocks/>
          </p:cNvSpPr>
          <p:nvPr/>
        </p:nvSpPr>
        <p:spPr bwMode="auto">
          <a:xfrm>
            <a:off x="50704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48"/>
          <p:cNvSpPr>
            <a:spLocks noChangeShapeType="1"/>
          </p:cNvSpPr>
          <p:nvPr/>
        </p:nvSpPr>
        <p:spPr bwMode="auto">
          <a:xfrm>
            <a:off x="5095875" y="4873625"/>
            <a:ext cx="1588" cy="11731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87413" y="1408113"/>
            <a:ext cx="1387475" cy="125412"/>
            <a:chOff x="660" y="715"/>
            <a:chExt cx="874" cy="79"/>
          </a:xfrm>
        </p:grpSpPr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660" y="727"/>
              <a:ext cx="283" cy="67"/>
              <a:chOff x="660" y="727"/>
              <a:chExt cx="283" cy="67"/>
            </a:xfrm>
          </p:grpSpPr>
          <p:sp>
            <p:nvSpPr>
              <p:cNvPr id="22812" name="Rectangle 51"/>
              <p:cNvSpPr>
                <a:spLocks noChangeArrowheads="1"/>
              </p:cNvSpPr>
              <p:nvPr/>
            </p:nvSpPr>
            <p:spPr bwMode="auto">
              <a:xfrm>
                <a:off x="660" y="727"/>
                <a:ext cx="184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PCSEL</a:t>
                </a:r>
                <a:endParaRPr lang="en-US"/>
              </a:p>
            </p:txBody>
          </p:sp>
          <p:sp>
            <p:nvSpPr>
              <p:cNvPr id="22813" name="Freeform 52"/>
              <p:cNvSpPr>
                <a:spLocks/>
              </p:cNvSpPr>
              <p:nvPr/>
            </p:nvSpPr>
            <p:spPr bwMode="auto">
              <a:xfrm>
                <a:off x="896" y="731"/>
                <a:ext cx="47" cy="36"/>
              </a:xfrm>
              <a:custGeom>
                <a:avLst/>
                <a:gdLst>
                  <a:gd name="T0" fmla="*/ 47 w 47"/>
                  <a:gd name="T1" fmla="*/ 20 h 36"/>
                  <a:gd name="T2" fmla="*/ 0 w 47"/>
                  <a:gd name="T3" fmla="*/ 36 h 36"/>
                  <a:gd name="T4" fmla="*/ 19 w 47"/>
                  <a:gd name="T5" fmla="*/ 20 h 36"/>
                  <a:gd name="T6" fmla="*/ 0 w 47"/>
                  <a:gd name="T7" fmla="*/ 0 h 36"/>
                  <a:gd name="T8" fmla="*/ 47 w 47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6"/>
                  <a:gd name="T17" fmla="*/ 47 w 4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6">
                    <a:moveTo>
                      <a:pt x="47" y="20"/>
                    </a:moveTo>
                    <a:lnTo>
                      <a:pt x="0" y="36"/>
                    </a:lnTo>
                    <a:lnTo>
                      <a:pt x="19" y="20"/>
                    </a:lnTo>
                    <a:lnTo>
                      <a:pt x="0" y="0"/>
                    </a:lnTo>
                    <a:lnTo>
                      <a:pt x="47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14" name="Line 53"/>
              <p:cNvSpPr>
                <a:spLocks noChangeShapeType="1"/>
              </p:cNvSpPr>
              <p:nvPr/>
            </p:nvSpPr>
            <p:spPr bwMode="auto">
              <a:xfrm flipH="1">
                <a:off x="852" y="751"/>
                <a:ext cx="6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923" y="715"/>
              <a:ext cx="611" cy="72"/>
              <a:chOff x="923" y="715"/>
              <a:chExt cx="611" cy="72"/>
            </a:xfrm>
          </p:grpSpPr>
          <p:sp>
            <p:nvSpPr>
              <p:cNvPr id="22806" name="Freeform 55"/>
              <p:cNvSpPr>
                <a:spLocks/>
              </p:cNvSpPr>
              <p:nvPr/>
            </p:nvSpPr>
            <p:spPr bwMode="auto">
              <a:xfrm>
                <a:off x="923" y="715"/>
                <a:ext cx="611" cy="72"/>
              </a:xfrm>
              <a:custGeom>
                <a:avLst/>
                <a:gdLst>
                  <a:gd name="T0" fmla="*/ 0 w 611"/>
                  <a:gd name="T1" fmla="*/ 0 h 72"/>
                  <a:gd name="T2" fmla="*/ 611 w 611"/>
                  <a:gd name="T3" fmla="*/ 0 h 72"/>
                  <a:gd name="T4" fmla="*/ 575 w 611"/>
                  <a:gd name="T5" fmla="*/ 72 h 72"/>
                  <a:gd name="T6" fmla="*/ 36 w 611"/>
                  <a:gd name="T7" fmla="*/ 72 h 72"/>
                  <a:gd name="T8" fmla="*/ 0 w 61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1"/>
                  <a:gd name="T16" fmla="*/ 0 h 72"/>
                  <a:gd name="T17" fmla="*/ 611 w 61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1" h="72">
                    <a:moveTo>
                      <a:pt x="0" y="0"/>
                    </a:moveTo>
                    <a:lnTo>
                      <a:pt x="611" y="0"/>
                    </a:lnTo>
                    <a:lnTo>
                      <a:pt x="575" y="72"/>
                    </a:lnTo>
                    <a:lnTo>
                      <a:pt x="36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07" name="Rectangle 56"/>
              <p:cNvSpPr>
                <a:spLocks noChangeArrowheads="1"/>
              </p:cNvSpPr>
              <p:nvPr/>
            </p:nvSpPr>
            <p:spPr bwMode="auto">
              <a:xfrm>
                <a:off x="1466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0</a:t>
                </a:r>
                <a:endParaRPr lang="en-US"/>
              </a:p>
            </p:txBody>
          </p:sp>
          <p:sp>
            <p:nvSpPr>
              <p:cNvPr id="22808" name="Rectangle 57"/>
              <p:cNvSpPr>
                <a:spLocks noChangeArrowheads="1"/>
              </p:cNvSpPr>
              <p:nvPr/>
            </p:nvSpPr>
            <p:spPr bwMode="auto">
              <a:xfrm>
                <a:off x="1347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1</a:t>
                </a:r>
                <a:endParaRPr lang="en-US"/>
              </a:p>
            </p:txBody>
          </p:sp>
          <p:sp>
            <p:nvSpPr>
              <p:cNvPr id="22809" name="Rectangle 58"/>
              <p:cNvSpPr>
                <a:spLocks noChangeArrowheads="1"/>
              </p:cNvSpPr>
              <p:nvPr/>
            </p:nvSpPr>
            <p:spPr bwMode="auto">
              <a:xfrm>
                <a:off x="1215" y="723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2</a:t>
                </a:r>
                <a:endParaRPr lang="en-US"/>
              </a:p>
            </p:txBody>
          </p:sp>
          <p:sp>
            <p:nvSpPr>
              <p:cNvPr id="22810" name="Rectangle 59"/>
              <p:cNvSpPr>
                <a:spLocks noChangeArrowheads="1"/>
              </p:cNvSpPr>
              <p:nvPr/>
            </p:nvSpPr>
            <p:spPr bwMode="auto">
              <a:xfrm>
                <a:off x="1087" y="727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3</a:t>
                </a:r>
                <a:endParaRPr lang="en-US"/>
              </a:p>
            </p:txBody>
          </p:sp>
          <p:sp>
            <p:nvSpPr>
              <p:cNvPr id="22811" name="Rectangle 60"/>
              <p:cNvSpPr>
                <a:spLocks noChangeArrowheads="1"/>
              </p:cNvSpPr>
              <p:nvPr/>
            </p:nvSpPr>
            <p:spPr bwMode="auto">
              <a:xfrm>
                <a:off x="963" y="727"/>
                <a:ext cx="32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/>
                  </a:rPr>
                  <a:t>4</a:t>
                </a:r>
                <a:endParaRPr lang="en-US"/>
              </a:p>
            </p:txBody>
          </p:sp>
        </p:grpSp>
      </p:grpSp>
      <p:sp>
        <p:nvSpPr>
          <p:cNvPr id="22540" name="Freeform 61"/>
          <p:cNvSpPr>
            <a:spLocks/>
          </p:cNvSpPr>
          <p:nvPr/>
        </p:nvSpPr>
        <p:spPr bwMode="auto">
          <a:xfrm>
            <a:off x="176212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62"/>
          <p:cNvSpPr>
            <a:spLocks noChangeShapeType="1"/>
          </p:cNvSpPr>
          <p:nvPr/>
        </p:nvSpPr>
        <p:spPr bwMode="auto">
          <a:xfrm flipV="1">
            <a:off x="1787525" y="12382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63"/>
          <p:cNvSpPr>
            <a:spLocks noChangeArrowheads="1"/>
          </p:cNvSpPr>
          <p:nvPr/>
        </p:nvSpPr>
        <p:spPr bwMode="auto">
          <a:xfrm>
            <a:off x="1743075" y="113030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543" name="Line 64"/>
          <p:cNvSpPr>
            <a:spLocks noChangeShapeType="1"/>
          </p:cNvSpPr>
          <p:nvPr/>
        </p:nvSpPr>
        <p:spPr bwMode="auto">
          <a:xfrm flipV="1">
            <a:off x="2185988" y="1238250"/>
            <a:ext cx="1587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65"/>
          <p:cNvSpPr>
            <a:spLocks noChangeShapeType="1"/>
          </p:cNvSpPr>
          <p:nvPr/>
        </p:nvSpPr>
        <p:spPr bwMode="auto">
          <a:xfrm>
            <a:off x="2185988" y="12382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Line 66"/>
          <p:cNvSpPr>
            <a:spLocks noChangeShapeType="1"/>
          </p:cNvSpPr>
          <p:nvPr/>
        </p:nvSpPr>
        <p:spPr bwMode="auto">
          <a:xfrm>
            <a:off x="2414588" y="123825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Freeform 68"/>
          <p:cNvSpPr>
            <a:spLocks/>
          </p:cNvSpPr>
          <p:nvPr/>
        </p:nvSpPr>
        <p:spPr bwMode="auto">
          <a:xfrm>
            <a:off x="2160588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Freeform 69"/>
          <p:cNvSpPr>
            <a:spLocks/>
          </p:cNvSpPr>
          <p:nvPr/>
        </p:nvSpPr>
        <p:spPr bwMode="auto">
          <a:xfrm>
            <a:off x="1819275" y="1649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70"/>
          <p:cNvSpPr>
            <a:spLocks noChangeShapeType="1"/>
          </p:cNvSpPr>
          <p:nvPr/>
        </p:nvSpPr>
        <p:spPr bwMode="auto">
          <a:xfrm flipV="1">
            <a:off x="1844675" y="1522413"/>
            <a:ext cx="15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71"/>
          <p:cNvSpPr>
            <a:spLocks noChangeShapeType="1"/>
          </p:cNvSpPr>
          <p:nvPr/>
        </p:nvSpPr>
        <p:spPr bwMode="auto">
          <a:xfrm flipH="1">
            <a:off x="1844675" y="2492375"/>
            <a:ext cx="5699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387475" y="1725609"/>
            <a:ext cx="919163" cy="171449"/>
            <a:chOff x="975" y="915"/>
            <a:chExt cx="579" cy="108"/>
          </a:xfrm>
        </p:grpSpPr>
        <p:grpSp>
          <p:nvGrpSpPr>
            <p:cNvPr id="14" name="Group 73"/>
            <p:cNvGrpSpPr>
              <a:grpSpLocks/>
            </p:cNvGrpSpPr>
            <p:nvPr/>
          </p:nvGrpSpPr>
          <p:grpSpPr bwMode="auto">
            <a:xfrm>
              <a:off x="975" y="915"/>
              <a:ext cx="579" cy="92"/>
              <a:chOff x="975" y="915"/>
              <a:chExt cx="579" cy="92"/>
            </a:xfrm>
          </p:grpSpPr>
          <p:sp>
            <p:nvSpPr>
              <p:cNvPr id="22800" name="Rectangle 74"/>
              <p:cNvSpPr>
                <a:spLocks noChangeArrowheads="1"/>
              </p:cNvSpPr>
              <p:nvPr/>
            </p:nvSpPr>
            <p:spPr bwMode="auto">
              <a:xfrm>
                <a:off x="979" y="915"/>
                <a:ext cx="575" cy="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975" y="953"/>
                <a:ext cx="64" cy="40"/>
                <a:chOff x="975" y="953"/>
                <a:chExt cx="64" cy="40"/>
              </a:xfrm>
            </p:grpSpPr>
            <p:sp>
              <p:nvSpPr>
                <p:cNvPr id="22802" name="Line 76"/>
                <p:cNvSpPr>
                  <a:spLocks noChangeShapeType="1"/>
                </p:cNvSpPr>
                <p:nvPr/>
              </p:nvSpPr>
              <p:spPr bwMode="auto">
                <a:xfrm>
                  <a:off x="975" y="953"/>
                  <a:ext cx="64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0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975" y="975"/>
                  <a:ext cx="64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797" name="Rectangle 78"/>
            <p:cNvSpPr>
              <a:spLocks noChangeArrowheads="1"/>
            </p:cNvSpPr>
            <p:nvPr/>
          </p:nvSpPr>
          <p:spPr bwMode="auto">
            <a:xfrm>
              <a:off x="1239" y="955"/>
              <a:ext cx="0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  </a:t>
              </a:r>
              <a:endParaRPr lang="en-US"/>
            </a:p>
          </p:txBody>
        </p:sp>
        <p:sp>
          <p:nvSpPr>
            <p:cNvPr id="22798" name="Rectangle 79"/>
            <p:cNvSpPr>
              <a:spLocks noChangeArrowheads="1"/>
            </p:cNvSpPr>
            <p:nvPr/>
          </p:nvSpPr>
          <p:spPr bwMode="auto">
            <a:xfrm>
              <a:off x="1267" y="939"/>
              <a:ext cx="81" cy="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PC</a:t>
              </a:r>
              <a:endParaRPr lang="en-US"/>
            </a:p>
          </p:txBody>
        </p:sp>
        <p:sp>
          <p:nvSpPr>
            <p:cNvPr id="22799" name="Rectangle 80"/>
            <p:cNvSpPr>
              <a:spLocks noChangeArrowheads="1"/>
            </p:cNvSpPr>
            <p:nvPr/>
          </p:nvSpPr>
          <p:spPr bwMode="auto">
            <a:xfrm>
              <a:off x="1327" y="923"/>
              <a:ext cx="36" cy="4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500">
                  <a:solidFill>
                    <a:srgbClr val="000000"/>
                  </a:solidFill>
                  <a:latin typeface="Helvetica"/>
                </a:rPr>
                <a:t>IF</a:t>
              </a:r>
              <a:endParaRPr lang="en-US"/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1736725" y="2257425"/>
            <a:ext cx="228600" cy="182563"/>
            <a:chOff x="1195" y="1250"/>
            <a:chExt cx="144" cy="115"/>
          </a:xfrm>
        </p:grpSpPr>
        <p:sp>
          <p:nvSpPr>
            <p:cNvPr id="22794" name="Rectangle 82"/>
            <p:cNvSpPr>
              <a:spLocks noChangeArrowheads="1"/>
            </p:cNvSpPr>
            <p:nvPr/>
          </p:nvSpPr>
          <p:spPr bwMode="auto">
            <a:xfrm>
              <a:off x="1195" y="1254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5" name="Rectangle 83"/>
            <p:cNvSpPr>
              <a:spLocks noChangeArrowheads="1"/>
            </p:cNvSpPr>
            <p:nvPr/>
          </p:nvSpPr>
          <p:spPr bwMode="auto">
            <a:xfrm>
              <a:off x="1215" y="1250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2552" name="Freeform 84"/>
          <p:cNvSpPr>
            <a:spLocks/>
          </p:cNvSpPr>
          <p:nvPr/>
        </p:nvSpPr>
        <p:spPr bwMode="auto">
          <a:xfrm>
            <a:off x="1819275" y="21875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85"/>
          <p:cNvSpPr>
            <a:spLocks noChangeShapeType="1"/>
          </p:cNvSpPr>
          <p:nvPr/>
        </p:nvSpPr>
        <p:spPr bwMode="auto">
          <a:xfrm flipV="1">
            <a:off x="1844675" y="1865313"/>
            <a:ext cx="1588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Line 86"/>
          <p:cNvSpPr>
            <a:spLocks noChangeShapeType="1"/>
          </p:cNvSpPr>
          <p:nvPr/>
        </p:nvSpPr>
        <p:spPr bwMode="auto">
          <a:xfrm flipV="1">
            <a:off x="1844675" y="2435225"/>
            <a:ext cx="1588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3105150" y="1922463"/>
            <a:ext cx="912813" cy="455612"/>
            <a:chOff x="2057" y="1039"/>
            <a:chExt cx="575" cy="287"/>
          </a:xfrm>
          <a:solidFill>
            <a:srgbClr val="FFFF00"/>
          </a:solidFill>
        </p:grpSpPr>
        <p:sp>
          <p:nvSpPr>
            <p:cNvPr id="22789" name="Rectangle 88"/>
            <p:cNvSpPr>
              <a:spLocks noChangeArrowheads="1"/>
            </p:cNvSpPr>
            <p:nvPr/>
          </p:nvSpPr>
          <p:spPr bwMode="auto">
            <a:xfrm>
              <a:off x="2057" y="1039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0" name="Rectangle 89"/>
            <p:cNvSpPr>
              <a:spLocks noChangeArrowheads="1"/>
            </p:cNvSpPr>
            <p:nvPr/>
          </p:nvSpPr>
          <p:spPr bwMode="auto">
            <a:xfrm>
              <a:off x="2237" y="1043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/>
            </a:p>
          </p:txBody>
        </p:sp>
        <p:sp>
          <p:nvSpPr>
            <p:cNvPr id="22791" name="Rectangle 90"/>
            <p:cNvSpPr>
              <a:spLocks noChangeArrowheads="1"/>
            </p:cNvSpPr>
            <p:nvPr/>
          </p:nvSpPr>
          <p:spPr bwMode="auto">
            <a:xfrm>
              <a:off x="2285" y="111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2792" name="Rectangle 91"/>
            <p:cNvSpPr>
              <a:spLocks noChangeArrowheads="1"/>
            </p:cNvSpPr>
            <p:nvPr/>
          </p:nvSpPr>
          <p:spPr bwMode="auto">
            <a:xfrm>
              <a:off x="2077" y="1075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2793" name="Rectangle 92"/>
            <p:cNvSpPr>
              <a:spLocks noChangeArrowheads="1"/>
            </p:cNvSpPr>
            <p:nvPr/>
          </p:nvSpPr>
          <p:spPr bwMode="auto">
            <a:xfrm>
              <a:off x="2325" y="1246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2556" name="Freeform 94"/>
          <p:cNvSpPr>
            <a:spLocks/>
          </p:cNvSpPr>
          <p:nvPr/>
        </p:nvSpPr>
        <p:spPr bwMode="auto">
          <a:xfrm>
            <a:off x="1819275" y="4867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Line 95"/>
          <p:cNvSpPr>
            <a:spLocks noChangeShapeType="1"/>
          </p:cNvSpPr>
          <p:nvPr/>
        </p:nvSpPr>
        <p:spPr bwMode="auto">
          <a:xfrm>
            <a:off x="1844675" y="4070350"/>
            <a:ext cx="1588" cy="8350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Line 96"/>
          <p:cNvSpPr>
            <a:spLocks noChangeShapeType="1"/>
          </p:cNvSpPr>
          <p:nvPr/>
        </p:nvSpPr>
        <p:spPr bwMode="auto">
          <a:xfrm flipV="1">
            <a:off x="1844675" y="2517775"/>
            <a:ext cx="1588" cy="1652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Line 97"/>
          <p:cNvSpPr>
            <a:spLocks noChangeShapeType="1"/>
          </p:cNvSpPr>
          <p:nvPr/>
        </p:nvSpPr>
        <p:spPr bwMode="auto">
          <a:xfrm flipV="1">
            <a:off x="4956175" y="5908675"/>
            <a:ext cx="6350" cy="1381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Line 98"/>
          <p:cNvSpPr>
            <a:spLocks noChangeShapeType="1"/>
          </p:cNvSpPr>
          <p:nvPr/>
        </p:nvSpPr>
        <p:spPr bwMode="auto">
          <a:xfrm flipH="1">
            <a:off x="1851025" y="5907088"/>
            <a:ext cx="3111500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Line 99"/>
          <p:cNvSpPr>
            <a:spLocks noChangeShapeType="1"/>
          </p:cNvSpPr>
          <p:nvPr/>
        </p:nvSpPr>
        <p:spPr bwMode="auto">
          <a:xfrm flipH="1" flipV="1">
            <a:off x="1844675" y="4875213"/>
            <a:ext cx="6350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Freeform 101"/>
          <p:cNvSpPr>
            <a:spLocks/>
          </p:cNvSpPr>
          <p:nvPr/>
        </p:nvSpPr>
        <p:spPr bwMode="auto">
          <a:xfrm>
            <a:off x="4930775" y="60086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3" name="Line 102"/>
          <p:cNvSpPr>
            <a:spLocks noChangeShapeType="1"/>
          </p:cNvSpPr>
          <p:nvPr/>
        </p:nvSpPr>
        <p:spPr bwMode="auto">
          <a:xfrm flipV="1">
            <a:off x="56086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Line 103"/>
          <p:cNvSpPr>
            <a:spLocks noChangeShapeType="1"/>
          </p:cNvSpPr>
          <p:nvPr/>
        </p:nvSpPr>
        <p:spPr bwMode="auto">
          <a:xfrm flipH="1" flipV="1">
            <a:off x="55514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5" name="Line 104"/>
          <p:cNvSpPr>
            <a:spLocks noChangeShapeType="1"/>
          </p:cNvSpPr>
          <p:nvPr/>
        </p:nvSpPr>
        <p:spPr bwMode="auto">
          <a:xfrm flipH="1">
            <a:off x="4468813" y="2574925"/>
            <a:ext cx="10826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Freeform 106"/>
          <p:cNvSpPr>
            <a:spLocks/>
          </p:cNvSpPr>
          <p:nvPr/>
        </p:nvSpPr>
        <p:spPr bwMode="auto">
          <a:xfrm>
            <a:off x="55832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7" name="Rectangle 107"/>
          <p:cNvSpPr>
            <a:spLocks noChangeArrowheads="1"/>
          </p:cNvSpPr>
          <p:nvPr/>
        </p:nvSpPr>
        <p:spPr bwMode="auto">
          <a:xfrm>
            <a:off x="4876800" y="2593975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2568" name="Freeform 108"/>
          <p:cNvSpPr>
            <a:spLocks/>
          </p:cNvSpPr>
          <p:nvPr/>
        </p:nvSpPr>
        <p:spPr bwMode="auto">
          <a:xfrm>
            <a:off x="5494338" y="274478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Freeform 109"/>
          <p:cNvSpPr>
            <a:spLocks/>
          </p:cNvSpPr>
          <p:nvPr/>
        </p:nvSpPr>
        <p:spPr bwMode="auto">
          <a:xfrm>
            <a:off x="5500688" y="2751138"/>
            <a:ext cx="457200" cy="114300"/>
          </a:xfrm>
          <a:custGeom>
            <a:avLst/>
            <a:gdLst>
              <a:gd name="T0" fmla="*/ 0 w 288"/>
              <a:gd name="T1" fmla="*/ 0 h 72"/>
              <a:gd name="T2" fmla="*/ 2147483647 w 288"/>
              <a:gd name="T3" fmla="*/ 0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0 w 288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2"/>
              <a:gd name="T17" fmla="*/ 288 w 288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2">
                <a:moveTo>
                  <a:pt x="0" y="0"/>
                </a:moveTo>
                <a:lnTo>
                  <a:pt x="288" y="0"/>
                </a:lnTo>
                <a:lnTo>
                  <a:pt x="252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5938838" y="2763838"/>
            <a:ext cx="481012" cy="106362"/>
            <a:chOff x="3842" y="1569"/>
            <a:chExt cx="303" cy="67"/>
          </a:xfrm>
        </p:grpSpPr>
        <p:sp>
          <p:nvSpPr>
            <p:cNvPr id="22786" name="Rectangle 111"/>
            <p:cNvSpPr>
              <a:spLocks noChangeArrowheads="1"/>
            </p:cNvSpPr>
            <p:nvPr/>
          </p:nvSpPr>
          <p:spPr bwMode="auto">
            <a:xfrm>
              <a:off x="3930" y="1569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2787" name="Freeform 112"/>
            <p:cNvSpPr>
              <a:spLocks/>
            </p:cNvSpPr>
            <p:nvPr/>
          </p:nvSpPr>
          <p:spPr bwMode="auto">
            <a:xfrm>
              <a:off x="3842" y="1577"/>
              <a:ext cx="40" cy="32"/>
            </a:xfrm>
            <a:custGeom>
              <a:avLst/>
              <a:gdLst>
                <a:gd name="T0" fmla="*/ 0 w 40"/>
                <a:gd name="T1" fmla="*/ 20 h 32"/>
                <a:gd name="T2" fmla="*/ 40 w 40"/>
                <a:gd name="T3" fmla="*/ 0 h 32"/>
                <a:gd name="T4" fmla="*/ 20 w 40"/>
                <a:gd name="T5" fmla="*/ 16 h 32"/>
                <a:gd name="T6" fmla="*/ 40 w 40"/>
                <a:gd name="T7" fmla="*/ 32 h 32"/>
                <a:gd name="T8" fmla="*/ 0 w 40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"/>
                <a:gd name="T17" fmla="*/ 40 w 4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">
                  <a:moveTo>
                    <a:pt x="0" y="20"/>
                  </a:moveTo>
                  <a:lnTo>
                    <a:pt x="40" y="0"/>
                  </a:lnTo>
                  <a:lnTo>
                    <a:pt x="20" y="16"/>
                  </a:lnTo>
                  <a:lnTo>
                    <a:pt x="40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8" name="Line 113"/>
            <p:cNvSpPr>
              <a:spLocks noChangeShapeType="1"/>
            </p:cNvSpPr>
            <p:nvPr/>
          </p:nvSpPr>
          <p:spPr bwMode="auto">
            <a:xfrm>
              <a:off x="3862" y="1593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1" name="Freeform 114"/>
          <p:cNvSpPr>
            <a:spLocks/>
          </p:cNvSpPr>
          <p:nvPr/>
        </p:nvSpPr>
        <p:spPr bwMode="auto">
          <a:xfrm>
            <a:off x="5722938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Line 115"/>
          <p:cNvSpPr>
            <a:spLocks noChangeShapeType="1"/>
          </p:cNvSpPr>
          <p:nvPr/>
        </p:nvSpPr>
        <p:spPr bwMode="auto">
          <a:xfrm>
            <a:off x="5754688" y="2859088"/>
            <a:ext cx="1587" cy="7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3" name="Line 116"/>
          <p:cNvSpPr>
            <a:spLocks noChangeShapeType="1"/>
          </p:cNvSpPr>
          <p:nvPr/>
        </p:nvSpPr>
        <p:spPr bwMode="auto">
          <a:xfrm flipV="1">
            <a:off x="5837238" y="2632075"/>
            <a:ext cx="1587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Line 117"/>
          <p:cNvSpPr>
            <a:spLocks noChangeShapeType="1"/>
          </p:cNvSpPr>
          <p:nvPr/>
        </p:nvSpPr>
        <p:spPr bwMode="auto">
          <a:xfrm flipH="1" flipV="1">
            <a:off x="5780088" y="257492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Line 118"/>
          <p:cNvSpPr>
            <a:spLocks noChangeShapeType="1"/>
          </p:cNvSpPr>
          <p:nvPr/>
        </p:nvSpPr>
        <p:spPr bwMode="auto">
          <a:xfrm flipH="1">
            <a:off x="4695825" y="2574925"/>
            <a:ext cx="108426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Freeform 119"/>
          <p:cNvSpPr>
            <a:spLocks/>
          </p:cNvSpPr>
          <p:nvPr/>
        </p:nvSpPr>
        <p:spPr bwMode="auto">
          <a:xfrm>
            <a:off x="5811838" y="267652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Rectangle 120"/>
          <p:cNvSpPr>
            <a:spLocks noChangeArrowheads="1"/>
          </p:cNvSpPr>
          <p:nvPr/>
        </p:nvSpPr>
        <p:spPr bwMode="auto">
          <a:xfrm>
            <a:off x="5951538" y="2590800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578" name="Rectangle 121"/>
          <p:cNvSpPr>
            <a:spLocks noChangeArrowheads="1"/>
          </p:cNvSpPr>
          <p:nvPr/>
        </p:nvSpPr>
        <p:spPr bwMode="auto">
          <a:xfrm>
            <a:off x="55895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2579" name="Rectangle 122"/>
          <p:cNvSpPr>
            <a:spLocks noChangeArrowheads="1"/>
          </p:cNvSpPr>
          <p:nvPr/>
        </p:nvSpPr>
        <p:spPr bwMode="auto">
          <a:xfrm>
            <a:off x="5818188" y="275113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2580" name="Line 123"/>
          <p:cNvSpPr>
            <a:spLocks noChangeShapeType="1"/>
          </p:cNvSpPr>
          <p:nvPr/>
        </p:nvSpPr>
        <p:spPr bwMode="auto">
          <a:xfrm flipV="1">
            <a:off x="4721225" y="263207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Line 124"/>
          <p:cNvSpPr>
            <a:spLocks noChangeShapeType="1"/>
          </p:cNvSpPr>
          <p:nvPr/>
        </p:nvSpPr>
        <p:spPr bwMode="auto">
          <a:xfrm flipH="1" flipV="1">
            <a:off x="4670425" y="257492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Line 125"/>
          <p:cNvSpPr>
            <a:spLocks noChangeShapeType="1"/>
          </p:cNvSpPr>
          <p:nvPr/>
        </p:nvSpPr>
        <p:spPr bwMode="auto">
          <a:xfrm flipH="1">
            <a:off x="3556000" y="25749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Line 126"/>
          <p:cNvSpPr>
            <a:spLocks noChangeShapeType="1"/>
          </p:cNvSpPr>
          <p:nvPr/>
        </p:nvSpPr>
        <p:spPr bwMode="auto">
          <a:xfrm>
            <a:off x="3556000" y="2581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Freeform 127"/>
          <p:cNvSpPr>
            <a:spLocks/>
          </p:cNvSpPr>
          <p:nvPr/>
        </p:nvSpPr>
        <p:spPr bwMode="auto">
          <a:xfrm>
            <a:off x="4695825" y="29035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Rectangle 128"/>
          <p:cNvSpPr>
            <a:spLocks noChangeArrowheads="1"/>
          </p:cNvSpPr>
          <p:nvPr/>
        </p:nvSpPr>
        <p:spPr bwMode="auto">
          <a:xfrm>
            <a:off x="3962400" y="2593975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grpSp>
        <p:nvGrpSpPr>
          <p:cNvPr id="19" name="Group 129"/>
          <p:cNvGrpSpPr>
            <a:grpSpLocks/>
          </p:cNvGrpSpPr>
          <p:nvPr/>
        </p:nvGrpSpPr>
        <p:grpSpPr bwMode="auto">
          <a:xfrm>
            <a:off x="2817813" y="2776533"/>
            <a:ext cx="227012" cy="276224"/>
            <a:chOff x="1876" y="1577"/>
            <a:chExt cx="143" cy="174"/>
          </a:xfrm>
        </p:grpSpPr>
        <p:sp>
          <p:nvSpPr>
            <p:cNvPr id="22784" name="Rectangle 130"/>
            <p:cNvSpPr>
              <a:spLocks noChangeArrowheads="1"/>
            </p:cNvSpPr>
            <p:nvPr/>
          </p:nvSpPr>
          <p:spPr bwMode="auto">
            <a:xfrm>
              <a:off x="1876" y="1595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5" name="Rectangle 131"/>
            <p:cNvSpPr>
              <a:spLocks noChangeArrowheads="1"/>
            </p:cNvSpPr>
            <p:nvPr/>
          </p:nvSpPr>
          <p:spPr bwMode="auto">
            <a:xfrm>
              <a:off x="1918" y="157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2587" name="Line 132"/>
          <p:cNvSpPr>
            <a:spLocks noChangeShapeType="1"/>
          </p:cNvSpPr>
          <p:nvPr/>
        </p:nvSpPr>
        <p:spPr bwMode="auto">
          <a:xfrm>
            <a:off x="3073400" y="2973388"/>
            <a:ext cx="4191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Line 133"/>
          <p:cNvSpPr>
            <a:spLocks noChangeShapeType="1"/>
          </p:cNvSpPr>
          <p:nvPr/>
        </p:nvSpPr>
        <p:spPr bwMode="auto">
          <a:xfrm flipV="1">
            <a:off x="3492500" y="291623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Freeform 134"/>
          <p:cNvSpPr>
            <a:spLocks/>
          </p:cNvSpPr>
          <p:nvPr/>
        </p:nvSpPr>
        <p:spPr bwMode="auto">
          <a:xfrm>
            <a:off x="3041650" y="29479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Freeform 135"/>
          <p:cNvSpPr>
            <a:spLocks/>
          </p:cNvSpPr>
          <p:nvPr/>
        </p:nvSpPr>
        <p:spPr bwMode="auto">
          <a:xfrm>
            <a:off x="2547938" y="28908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Line 136"/>
          <p:cNvSpPr>
            <a:spLocks noChangeShapeType="1"/>
          </p:cNvSpPr>
          <p:nvPr/>
        </p:nvSpPr>
        <p:spPr bwMode="auto">
          <a:xfrm flipH="1">
            <a:off x="2579688" y="2916238"/>
            <a:ext cx="222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Rectangle 137"/>
          <p:cNvSpPr>
            <a:spLocks noChangeArrowheads="1"/>
          </p:cNvSpPr>
          <p:nvPr/>
        </p:nvSpPr>
        <p:spPr bwMode="auto">
          <a:xfrm>
            <a:off x="4529138" y="2976563"/>
            <a:ext cx="1711325" cy="455612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Rectangle 138"/>
          <p:cNvSpPr>
            <a:spLocks noChangeArrowheads="1"/>
          </p:cNvSpPr>
          <p:nvPr/>
        </p:nvSpPr>
        <p:spPr bwMode="auto">
          <a:xfrm>
            <a:off x="4994275" y="3017838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2594" name="Rectangle 139"/>
          <p:cNvSpPr>
            <a:spLocks noChangeArrowheads="1"/>
          </p:cNvSpPr>
          <p:nvPr/>
        </p:nvSpPr>
        <p:spPr bwMode="auto">
          <a:xfrm>
            <a:off x="5153025" y="3182938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2595" name="Rectangle 140"/>
          <p:cNvSpPr>
            <a:spLocks noChangeArrowheads="1"/>
          </p:cNvSpPr>
          <p:nvPr/>
        </p:nvSpPr>
        <p:spPr bwMode="auto">
          <a:xfrm>
            <a:off x="4651375" y="2991098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2596" name="Rectangle 141"/>
          <p:cNvSpPr>
            <a:spLocks noChangeArrowheads="1"/>
          </p:cNvSpPr>
          <p:nvPr/>
        </p:nvSpPr>
        <p:spPr bwMode="auto">
          <a:xfrm>
            <a:off x="5678488" y="2991098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2597" name="Rectangle 142"/>
          <p:cNvSpPr>
            <a:spLocks noChangeArrowheads="1"/>
          </p:cNvSpPr>
          <p:nvPr/>
        </p:nvSpPr>
        <p:spPr bwMode="auto">
          <a:xfrm>
            <a:off x="4651375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2598" name="Rectangle 143"/>
          <p:cNvSpPr>
            <a:spLocks noChangeArrowheads="1"/>
          </p:cNvSpPr>
          <p:nvPr/>
        </p:nvSpPr>
        <p:spPr bwMode="auto">
          <a:xfrm>
            <a:off x="5678488" y="331628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2599" name="Freeform 144"/>
          <p:cNvSpPr>
            <a:spLocks/>
          </p:cNvSpPr>
          <p:nvPr/>
        </p:nvSpPr>
        <p:spPr bwMode="auto">
          <a:xfrm>
            <a:off x="5381625" y="400050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Freeform 145"/>
          <p:cNvSpPr>
            <a:spLocks/>
          </p:cNvSpPr>
          <p:nvPr/>
        </p:nvSpPr>
        <p:spPr bwMode="auto">
          <a:xfrm>
            <a:off x="5387975" y="4006850"/>
            <a:ext cx="455613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5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Rectangle 146"/>
          <p:cNvSpPr>
            <a:spLocks noChangeArrowheads="1"/>
          </p:cNvSpPr>
          <p:nvPr/>
        </p:nvSpPr>
        <p:spPr bwMode="auto">
          <a:xfrm>
            <a:off x="5989638" y="4021138"/>
            <a:ext cx="227012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BSEL</a:t>
            </a:r>
            <a:endParaRPr lang="en-US"/>
          </a:p>
        </p:txBody>
      </p:sp>
      <p:sp>
        <p:nvSpPr>
          <p:cNvPr id="22602" name="Freeform 147"/>
          <p:cNvSpPr>
            <a:spLocks/>
          </p:cNvSpPr>
          <p:nvPr/>
        </p:nvSpPr>
        <p:spPr bwMode="auto">
          <a:xfrm>
            <a:off x="5802313" y="4029075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Line 148"/>
          <p:cNvSpPr>
            <a:spLocks noChangeShapeType="1"/>
          </p:cNvSpPr>
          <p:nvPr/>
        </p:nvSpPr>
        <p:spPr bwMode="auto">
          <a:xfrm>
            <a:off x="5843588" y="4059238"/>
            <a:ext cx="107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149"/>
          <p:cNvGrpSpPr>
            <a:grpSpLocks/>
          </p:cNvGrpSpPr>
          <p:nvPr/>
        </p:nvGrpSpPr>
        <p:grpSpPr bwMode="auto">
          <a:xfrm>
            <a:off x="5475288" y="4019550"/>
            <a:ext cx="271462" cy="92075"/>
            <a:chOff x="3550" y="2360"/>
            <a:chExt cx="171" cy="58"/>
          </a:xfrm>
        </p:grpSpPr>
        <p:sp>
          <p:nvSpPr>
            <p:cNvPr id="22782" name="Rectangle 150"/>
            <p:cNvSpPr>
              <a:spLocks noChangeArrowheads="1"/>
            </p:cNvSpPr>
            <p:nvPr/>
          </p:nvSpPr>
          <p:spPr bwMode="auto">
            <a:xfrm>
              <a:off x="369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2783" name="Rectangle 151"/>
            <p:cNvSpPr>
              <a:spLocks noChangeArrowheads="1"/>
            </p:cNvSpPr>
            <p:nvPr/>
          </p:nvSpPr>
          <p:spPr bwMode="auto">
            <a:xfrm>
              <a:off x="3550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2605" name="Rectangle 152"/>
          <p:cNvSpPr>
            <a:spLocks noChangeArrowheads="1"/>
          </p:cNvSpPr>
          <p:nvPr/>
        </p:nvSpPr>
        <p:spPr bwMode="auto">
          <a:xfrm>
            <a:off x="3683000" y="3505200"/>
            <a:ext cx="8209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C:SXT(ID[15:0])</a:t>
            </a:r>
            <a:endParaRPr lang="en-US" sz="900"/>
          </a:p>
        </p:txBody>
      </p:sp>
      <p:sp>
        <p:nvSpPr>
          <p:cNvPr id="22606" name="Line 153"/>
          <p:cNvSpPr>
            <a:spLocks noChangeShapeType="1"/>
          </p:cNvSpPr>
          <p:nvPr/>
        </p:nvSpPr>
        <p:spPr bwMode="auto">
          <a:xfrm>
            <a:off x="3562350" y="357505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Line 154"/>
          <p:cNvSpPr>
            <a:spLocks noChangeShapeType="1"/>
          </p:cNvSpPr>
          <p:nvPr/>
        </p:nvSpPr>
        <p:spPr bwMode="auto">
          <a:xfrm>
            <a:off x="3644900" y="3657600"/>
            <a:ext cx="182403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Line 155"/>
          <p:cNvSpPr>
            <a:spLocks noChangeShapeType="1"/>
          </p:cNvSpPr>
          <p:nvPr/>
        </p:nvSpPr>
        <p:spPr bwMode="auto">
          <a:xfrm>
            <a:off x="5468938" y="3657600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Freeform 156"/>
          <p:cNvSpPr>
            <a:spLocks/>
          </p:cNvSpPr>
          <p:nvPr/>
        </p:nvSpPr>
        <p:spPr bwMode="auto">
          <a:xfrm>
            <a:off x="5437188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Freeform 157"/>
          <p:cNvSpPr>
            <a:spLocks/>
          </p:cNvSpPr>
          <p:nvPr/>
        </p:nvSpPr>
        <p:spPr bwMode="auto">
          <a:xfrm>
            <a:off x="5583238" y="46148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Line 158"/>
          <p:cNvSpPr>
            <a:spLocks noChangeShapeType="1"/>
          </p:cNvSpPr>
          <p:nvPr/>
        </p:nvSpPr>
        <p:spPr bwMode="auto">
          <a:xfrm flipV="1">
            <a:off x="5608638" y="4113213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Freeform 159"/>
          <p:cNvSpPr>
            <a:spLocks/>
          </p:cNvSpPr>
          <p:nvPr/>
        </p:nvSpPr>
        <p:spPr bwMode="auto">
          <a:xfrm>
            <a:off x="5697538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Line 160"/>
          <p:cNvSpPr>
            <a:spLocks noChangeShapeType="1"/>
          </p:cNvSpPr>
          <p:nvPr/>
        </p:nvSpPr>
        <p:spPr bwMode="auto">
          <a:xfrm flipV="1">
            <a:off x="5722938" y="3429000"/>
            <a:ext cx="1587" cy="533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161"/>
          <p:cNvGrpSpPr>
            <a:grpSpLocks/>
          </p:cNvGrpSpPr>
          <p:nvPr/>
        </p:nvGrpSpPr>
        <p:grpSpPr bwMode="auto">
          <a:xfrm>
            <a:off x="3992563" y="3429000"/>
            <a:ext cx="703262" cy="114300"/>
            <a:chOff x="2616" y="1988"/>
            <a:chExt cx="443" cy="72"/>
          </a:xfrm>
        </p:grpSpPr>
        <p:sp>
          <p:nvSpPr>
            <p:cNvPr id="22772" name="Line 162"/>
            <p:cNvSpPr>
              <a:spLocks noChangeShapeType="1"/>
            </p:cNvSpPr>
            <p:nvPr/>
          </p:nvSpPr>
          <p:spPr bwMode="auto">
            <a:xfrm>
              <a:off x="2684" y="2024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3" name="Line 163"/>
            <p:cNvSpPr>
              <a:spLocks noChangeShapeType="1"/>
            </p:cNvSpPr>
            <p:nvPr/>
          </p:nvSpPr>
          <p:spPr bwMode="auto">
            <a:xfrm>
              <a:off x="2788" y="2024"/>
              <a:ext cx="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4" name="Line 164"/>
            <p:cNvSpPr>
              <a:spLocks noChangeShapeType="1"/>
            </p:cNvSpPr>
            <p:nvPr/>
          </p:nvSpPr>
          <p:spPr bwMode="auto">
            <a:xfrm>
              <a:off x="2808" y="2024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5" name="Freeform 165"/>
            <p:cNvSpPr>
              <a:spLocks/>
            </p:cNvSpPr>
            <p:nvPr/>
          </p:nvSpPr>
          <p:spPr bwMode="auto">
            <a:xfrm>
              <a:off x="2664" y="2008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6" name="Line 166"/>
            <p:cNvSpPr>
              <a:spLocks noChangeShapeType="1"/>
            </p:cNvSpPr>
            <p:nvPr/>
          </p:nvSpPr>
          <p:spPr bwMode="auto">
            <a:xfrm>
              <a:off x="2860" y="2024"/>
              <a:ext cx="19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7" name="Freeform 167"/>
            <p:cNvSpPr>
              <a:spLocks/>
            </p:cNvSpPr>
            <p:nvPr/>
          </p:nvSpPr>
          <p:spPr bwMode="auto">
            <a:xfrm>
              <a:off x="2808" y="1988"/>
              <a:ext cx="88" cy="72"/>
            </a:xfrm>
            <a:custGeom>
              <a:avLst/>
              <a:gdLst>
                <a:gd name="T0" fmla="*/ 0 w 88"/>
                <a:gd name="T1" fmla="*/ 36 h 72"/>
                <a:gd name="T2" fmla="*/ 12 w 88"/>
                <a:gd name="T3" fmla="*/ 24 h 72"/>
                <a:gd name="T4" fmla="*/ 32 w 88"/>
                <a:gd name="T5" fmla="*/ 12 h 72"/>
                <a:gd name="T6" fmla="*/ 40 w 88"/>
                <a:gd name="T7" fmla="*/ 8 h 72"/>
                <a:gd name="T8" fmla="*/ 56 w 88"/>
                <a:gd name="T9" fmla="*/ 4 h 72"/>
                <a:gd name="T10" fmla="*/ 68 w 88"/>
                <a:gd name="T11" fmla="*/ 0 h 72"/>
                <a:gd name="T12" fmla="*/ 88 w 88"/>
                <a:gd name="T13" fmla="*/ 0 h 72"/>
                <a:gd name="T14" fmla="*/ 76 w 88"/>
                <a:gd name="T15" fmla="*/ 16 h 72"/>
                <a:gd name="T16" fmla="*/ 76 w 88"/>
                <a:gd name="T17" fmla="*/ 36 h 72"/>
                <a:gd name="T18" fmla="*/ 76 w 88"/>
                <a:gd name="T19" fmla="*/ 56 h 72"/>
                <a:gd name="T20" fmla="*/ 88 w 88"/>
                <a:gd name="T21" fmla="*/ 72 h 72"/>
                <a:gd name="T22" fmla="*/ 68 w 88"/>
                <a:gd name="T23" fmla="*/ 72 h 72"/>
                <a:gd name="T24" fmla="*/ 56 w 88"/>
                <a:gd name="T25" fmla="*/ 68 h 72"/>
                <a:gd name="T26" fmla="*/ 40 w 88"/>
                <a:gd name="T27" fmla="*/ 64 h 72"/>
                <a:gd name="T28" fmla="*/ 32 w 88"/>
                <a:gd name="T29" fmla="*/ 60 h 72"/>
                <a:gd name="T30" fmla="*/ 12 w 88"/>
                <a:gd name="T31" fmla="*/ 48 h 72"/>
                <a:gd name="T32" fmla="*/ 0 w 88"/>
                <a:gd name="T33" fmla="*/ 3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72"/>
                <a:gd name="T53" fmla="*/ 88 w 88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72">
                  <a:moveTo>
                    <a:pt x="0" y="36"/>
                  </a:moveTo>
                  <a:lnTo>
                    <a:pt x="12" y="2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56" y="4"/>
                  </a:lnTo>
                  <a:lnTo>
                    <a:pt x="68" y="0"/>
                  </a:lnTo>
                  <a:lnTo>
                    <a:pt x="88" y="0"/>
                  </a:lnTo>
                  <a:lnTo>
                    <a:pt x="76" y="16"/>
                  </a:lnTo>
                  <a:lnTo>
                    <a:pt x="76" y="36"/>
                  </a:lnTo>
                  <a:lnTo>
                    <a:pt x="76" y="56"/>
                  </a:lnTo>
                  <a:lnTo>
                    <a:pt x="88" y="72"/>
                  </a:lnTo>
                  <a:lnTo>
                    <a:pt x="68" y="72"/>
                  </a:lnTo>
                  <a:lnTo>
                    <a:pt x="56" y="68"/>
                  </a:lnTo>
                  <a:lnTo>
                    <a:pt x="40" y="64"/>
                  </a:lnTo>
                  <a:lnTo>
                    <a:pt x="32" y="60"/>
                  </a:lnTo>
                  <a:lnTo>
                    <a:pt x="12" y="4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8" name="Line 168"/>
            <p:cNvSpPr>
              <a:spLocks noChangeShapeType="1"/>
            </p:cNvSpPr>
            <p:nvPr/>
          </p:nvSpPr>
          <p:spPr bwMode="auto">
            <a:xfrm>
              <a:off x="2772" y="2024"/>
              <a:ext cx="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9" name="Oval 169"/>
            <p:cNvSpPr>
              <a:spLocks noChangeArrowheads="1"/>
            </p:cNvSpPr>
            <p:nvPr/>
          </p:nvSpPr>
          <p:spPr bwMode="auto">
            <a:xfrm>
              <a:off x="2790" y="2018"/>
              <a:ext cx="20" cy="16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0" name="Line 170"/>
            <p:cNvSpPr>
              <a:spLocks noChangeShapeType="1"/>
            </p:cNvSpPr>
            <p:nvPr/>
          </p:nvSpPr>
          <p:spPr bwMode="auto">
            <a:xfrm flipH="1">
              <a:off x="2964" y="200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81" name="Rectangle 171"/>
            <p:cNvSpPr>
              <a:spLocks noChangeArrowheads="1"/>
            </p:cNvSpPr>
            <p:nvPr/>
          </p:nvSpPr>
          <p:spPr bwMode="auto">
            <a:xfrm>
              <a:off x="2616" y="1992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2615" name="Freeform 172"/>
          <p:cNvSpPr>
            <a:spLocks/>
          </p:cNvSpPr>
          <p:nvPr/>
        </p:nvSpPr>
        <p:spPr bwMode="auto">
          <a:xfrm>
            <a:off x="5722938" y="3771900"/>
            <a:ext cx="912812" cy="1082675"/>
          </a:xfrm>
          <a:custGeom>
            <a:avLst/>
            <a:gdLst>
              <a:gd name="T0" fmla="*/ 2147483647 w 575"/>
              <a:gd name="T1" fmla="*/ 2147483647 h 682"/>
              <a:gd name="T2" fmla="*/ 2147483647 w 575"/>
              <a:gd name="T3" fmla="*/ 0 h 682"/>
              <a:gd name="T4" fmla="*/ 0 w 575"/>
              <a:gd name="T5" fmla="*/ 0 h 682"/>
              <a:gd name="T6" fmla="*/ 0 60000 65536"/>
              <a:gd name="T7" fmla="*/ 0 60000 65536"/>
              <a:gd name="T8" fmla="*/ 0 60000 65536"/>
              <a:gd name="T9" fmla="*/ 0 w 575"/>
              <a:gd name="T10" fmla="*/ 0 h 682"/>
              <a:gd name="T11" fmla="*/ 575 w 575"/>
              <a:gd name="T12" fmla="*/ 682 h 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" h="682">
                <a:moveTo>
                  <a:pt x="575" y="682"/>
                </a:moveTo>
                <a:lnTo>
                  <a:pt x="575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173"/>
          <p:cNvSpPr>
            <a:spLocks/>
          </p:cNvSpPr>
          <p:nvPr/>
        </p:nvSpPr>
        <p:spPr bwMode="auto">
          <a:xfrm>
            <a:off x="4297363" y="46847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7" name="Freeform 174"/>
          <p:cNvSpPr>
            <a:spLocks/>
          </p:cNvSpPr>
          <p:nvPr/>
        </p:nvSpPr>
        <p:spPr bwMode="auto">
          <a:xfrm>
            <a:off x="4303713" y="46910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Rectangle 175"/>
          <p:cNvSpPr>
            <a:spLocks noChangeArrowheads="1"/>
          </p:cNvSpPr>
          <p:nvPr/>
        </p:nvSpPr>
        <p:spPr bwMode="auto">
          <a:xfrm>
            <a:off x="4918075" y="4816475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2619" name="Rectangle 176"/>
          <p:cNvSpPr>
            <a:spLocks noChangeArrowheads="1"/>
          </p:cNvSpPr>
          <p:nvPr/>
        </p:nvSpPr>
        <p:spPr bwMode="auto">
          <a:xfrm>
            <a:off x="4594225" y="4733925"/>
            <a:ext cx="58738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2620" name="Rectangle 177"/>
          <p:cNvSpPr>
            <a:spLocks noChangeArrowheads="1"/>
          </p:cNvSpPr>
          <p:nvPr/>
        </p:nvSpPr>
        <p:spPr bwMode="auto">
          <a:xfrm>
            <a:off x="5564188" y="4733925"/>
            <a:ext cx="587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2621" name="Rectangle 179"/>
          <p:cNvSpPr>
            <a:spLocks noChangeArrowheads="1"/>
          </p:cNvSpPr>
          <p:nvPr/>
        </p:nvSpPr>
        <p:spPr bwMode="auto">
          <a:xfrm>
            <a:off x="4564063" y="3170238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2622" name="Rectangle 180"/>
          <p:cNvSpPr>
            <a:spLocks noChangeArrowheads="1"/>
          </p:cNvSpPr>
          <p:nvPr/>
        </p:nvSpPr>
        <p:spPr bwMode="auto">
          <a:xfrm>
            <a:off x="6078538" y="3144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2623" name="Rectangle 181"/>
          <p:cNvSpPr>
            <a:spLocks noChangeArrowheads="1"/>
          </p:cNvSpPr>
          <p:nvPr/>
        </p:nvSpPr>
        <p:spPr bwMode="auto">
          <a:xfrm>
            <a:off x="6078538" y="33162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grpSp>
        <p:nvGrpSpPr>
          <p:cNvPr id="22" name="Group 183"/>
          <p:cNvGrpSpPr>
            <a:grpSpLocks/>
          </p:cNvGrpSpPr>
          <p:nvPr/>
        </p:nvGrpSpPr>
        <p:grpSpPr bwMode="auto">
          <a:xfrm>
            <a:off x="3992563" y="4905375"/>
            <a:ext cx="508000" cy="106363"/>
            <a:chOff x="2616" y="2918"/>
            <a:chExt cx="320" cy="67"/>
          </a:xfrm>
        </p:grpSpPr>
        <p:sp>
          <p:nvSpPr>
            <p:cNvPr id="22769" name="Freeform 184"/>
            <p:cNvSpPr>
              <a:spLocks/>
            </p:cNvSpPr>
            <p:nvPr/>
          </p:nvSpPr>
          <p:spPr bwMode="auto">
            <a:xfrm>
              <a:off x="2888" y="29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0" name="Line 185"/>
            <p:cNvSpPr>
              <a:spLocks noChangeShapeType="1"/>
            </p:cNvSpPr>
            <p:nvPr/>
          </p:nvSpPr>
          <p:spPr bwMode="auto">
            <a:xfrm flipH="1">
              <a:off x="2808" y="29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71" name="Rectangle 186"/>
            <p:cNvSpPr>
              <a:spLocks noChangeArrowheads="1"/>
            </p:cNvSpPr>
            <p:nvPr/>
          </p:nvSpPr>
          <p:spPr bwMode="auto">
            <a:xfrm>
              <a:off x="2616" y="2918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2449513" y="4092575"/>
            <a:ext cx="1281112" cy="284163"/>
            <a:chOff x="1644" y="2406"/>
            <a:chExt cx="807" cy="179"/>
          </a:xfrm>
        </p:grpSpPr>
        <p:sp>
          <p:nvSpPr>
            <p:cNvPr id="22767" name="Rectangle 188"/>
            <p:cNvSpPr>
              <a:spLocks noChangeArrowheads="1"/>
            </p:cNvSpPr>
            <p:nvPr/>
          </p:nvSpPr>
          <p:spPr bwMode="auto">
            <a:xfrm>
              <a:off x="1644" y="2406"/>
              <a:ext cx="807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8" name="Rectangle 189"/>
            <p:cNvSpPr>
              <a:spLocks noChangeArrowheads="1"/>
            </p:cNvSpPr>
            <p:nvPr/>
          </p:nvSpPr>
          <p:spPr bwMode="auto">
            <a:xfrm>
              <a:off x="1790" y="2439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24" name="Group 190"/>
          <p:cNvGrpSpPr>
            <a:grpSpLocks/>
          </p:cNvGrpSpPr>
          <p:nvPr/>
        </p:nvGrpSpPr>
        <p:grpSpPr bwMode="auto">
          <a:xfrm>
            <a:off x="3200400" y="3810000"/>
            <a:ext cx="76200" cy="279400"/>
            <a:chOff x="2117" y="2228"/>
            <a:chExt cx="48" cy="176"/>
          </a:xfrm>
        </p:grpSpPr>
        <p:sp>
          <p:nvSpPr>
            <p:cNvPr id="22764" name="Freeform 191"/>
            <p:cNvSpPr>
              <a:spLocks/>
            </p:cNvSpPr>
            <p:nvPr/>
          </p:nvSpPr>
          <p:spPr bwMode="auto">
            <a:xfrm>
              <a:off x="2117" y="2356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5" name="Line 192"/>
            <p:cNvSpPr>
              <a:spLocks noChangeShapeType="1"/>
            </p:cNvSpPr>
            <p:nvPr/>
          </p:nvSpPr>
          <p:spPr bwMode="auto">
            <a:xfrm>
              <a:off x="2133" y="2312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2121" y="2228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grpSp>
        <p:nvGrpSpPr>
          <p:cNvPr id="25" name="Group 194"/>
          <p:cNvGrpSpPr>
            <a:grpSpLocks/>
          </p:cNvGrpSpPr>
          <p:nvPr/>
        </p:nvGrpSpPr>
        <p:grpSpPr bwMode="auto">
          <a:xfrm>
            <a:off x="2903538" y="4525978"/>
            <a:ext cx="642937" cy="138113"/>
            <a:chOff x="1930" y="2679"/>
            <a:chExt cx="405" cy="87"/>
          </a:xfrm>
        </p:grpSpPr>
        <p:sp>
          <p:nvSpPr>
            <p:cNvPr id="22760" name="Line 195"/>
            <p:cNvSpPr>
              <a:spLocks noChangeShapeType="1"/>
            </p:cNvSpPr>
            <p:nvPr/>
          </p:nvSpPr>
          <p:spPr bwMode="auto">
            <a:xfrm>
              <a:off x="1930" y="2691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1" name="Line 196"/>
            <p:cNvSpPr>
              <a:spLocks noChangeShapeType="1"/>
            </p:cNvSpPr>
            <p:nvPr/>
          </p:nvSpPr>
          <p:spPr bwMode="auto">
            <a:xfrm>
              <a:off x="1965" y="272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2" name="Freeform 197"/>
            <p:cNvSpPr>
              <a:spLocks/>
            </p:cNvSpPr>
            <p:nvPr/>
          </p:nvSpPr>
          <p:spPr bwMode="auto">
            <a:xfrm>
              <a:off x="2025" y="2707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63" name="Rectangle 198"/>
            <p:cNvSpPr>
              <a:spLocks noChangeArrowheads="1"/>
            </p:cNvSpPr>
            <p:nvPr/>
          </p:nvSpPr>
          <p:spPr bwMode="auto">
            <a:xfrm>
              <a:off x="2097" y="2679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PCSEL</a:t>
              </a:r>
              <a:endParaRPr lang="en-US"/>
            </a:p>
          </p:txBody>
        </p:sp>
      </p:grp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2903536" y="4665679"/>
            <a:ext cx="708024" cy="138113"/>
            <a:chOff x="1930" y="2767"/>
            <a:chExt cx="446" cy="87"/>
          </a:xfrm>
        </p:grpSpPr>
        <p:sp>
          <p:nvSpPr>
            <p:cNvPr id="22756" name="Line 200"/>
            <p:cNvSpPr>
              <a:spLocks noChangeShapeType="1"/>
            </p:cNvSpPr>
            <p:nvPr/>
          </p:nvSpPr>
          <p:spPr bwMode="auto">
            <a:xfrm>
              <a:off x="1930" y="2779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7" name="Line 201"/>
            <p:cNvSpPr>
              <a:spLocks noChangeShapeType="1"/>
            </p:cNvSpPr>
            <p:nvPr/>
          </p:nvSpPr>
          <p:spPr bwMode="auto">
            <a:xfrm>
              <a:off x="1965" y="281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8" name="Freeform 202"/>
            <p:cNvSpPr>
              <a:spLocks/>
            </p:cNvSpPr>
            <p:nvPr/>
          </p:nvSpPr>
          <p:spPr bwMode="auto">
            <a:xfrm>
              <a:off x="2025" y="279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9" name="Rectangle 203"/>
            <p:cNvSpPr>
              <a:spLocks noChangeArrowheads="1"/>
            </p:cNvSpPr>
            <p:nvPr/>
          </p:nvSpPr>
          <p:spPr bwMode="auto">
            <a:xfrm>
              <a:off x="2097" y="2767"/>
              <a:ext cx="2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RA2SEL</a:t>
              </a:r>
              <a:endParaRPr lang="en-US"/>
            </a:p>
          </p:txBody>
        </p:sp>
      </p:grpSp>
      <p:grpSp>
        <p:nvGrpSpPr>
          <p:cNvPr id="27" name="Group 204"/>
          <p:cNvGrpSpPr>
            <a:grpSpLocks/>
          </p:cNvGrpSpPr>
          <p:nvPr/>
        </p:nvGrpSpPr>
        <p:grpSpPr bwMode="auto">
          <a:xfrm>
            <a:off x="2903538" y="4968891"/>
            <a:ext cx="560387" cy="150813"/>
            <a:chOff x="1930" y="2958"/>
            <a:chExt cx="353" cy="95"/>
          </a:xfrm>
        </p:grpSpPr>
        <p:sp>
          <p:nvSpPr>
            <p:cNvPr id="22752" name="Line 205"/>
            <p:cNvSpPr>
              <a:spLocks noChangeShapeType="1"/>
            </p:cNvSpPr>
            <p:nvPr/>
          </p:nvSpPr>
          <p:spPr bwMode="auto">
            <a:xfrm>
              <a:off x="1930" y="295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3" name="Line 206"/>
            <p:cNvSpPr>
              <a:spLocks noChangeShapeType="1"/>
            </p:cNvSpPr>
            <p:nvPr/>
          </p:nvSpPr>
          <p:spPr bwMode="auto">
            <a:xfrm>
              <a:off x="1965" y="299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4" name="Freeform 207"/>
            <p:cNvSpPr>
              <a:spLocks/>
            </p:cNvSpPr>
            <p:nvPr/>
          </p:nvSpPr>
          <p:spPr bwMode="auto">
            <a:xfrm>
              <a:off x="2025" y="297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5" name="Rectangle 208"/>
            <p:cNvSpPr>
              <a:spLocks noChangeArrowheads="1"/>
            </p:cNvSpPr>
            <p:nvPr/>
          </p:nvSpPr>
          <p:spPr bwMode="auto">
            <a:xfrm>
              <a:off x="2097" y="2966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grpSp>
        <p:nvGrpSpPr>
          <p:cNvPr id="28" name="Group 209"/>
          <p:cNvGrpSpPr>
            <a:grpSpLocks/>
          </p:cNvGrpSpPr>
          <p:nvPr/>
        </p:nvGrpSpPr>
        <p:grpSpPr bwMode="auto">
          <a:xfrm>
            <a:off x="2903536" y="5095892"/>
            <a:ext cx="676274" cy="138113"/>
            <a:chOff x="1930" y="3038"/>
            <a:chExt cx="426" cy="87"/>
          </a:xfrm>
        </p:grpSpPr>
        <p:sp>
          <p:nvSpPr>
            <p:cNvPr id="22748" name="Line 210"/>
            <p:cNvSpPr>
              <a:spLocks noChangeShapeType="1"/>
            </p:cNvSpPr>
            <p:nvPr/>
          </p:nvSpPr>
          <p:spPr bwMode="auto">
            <a:xfrm>
              <a:off x="1930" y="305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9" name="Line 211"/>
            <p:cNvSpPr>
              <a:spLocks noChangeShapeType="1"/>
            </p:cNvSpPr>
            <p:nvPr/>
          </p:nvSpPr>
          <p:spPr bwMode="auto">
            <a:xfrm>
              <a:off x="1965" y="308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0" name="Freeform 212"/>
            <p:cNvSpPr>
              <a:spLocks/>
            </p:cNvSpPr>
            <p:nvPr/>
          </p:nvSpPr>
          <p:spPr bwMode="auto">
            <a:xfrm>
              <a:off x="2025" y="306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51" name="Rectangle 213"/>
            <p:cNvSpPr>
              <a:spLocks noChangeArrowheads="1"/>
            </p:cNvSpPr>
            <p:nvPr/>
          </p:nvSpPr>
          <p:spPr bwMode="auto">
            <a:xfrm>
              <a:off x="2097" y="3038"/>
              <a:ext cx="25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WDSEL</a:t>
              </a:r>
              <a:endParaRPr lang="en-US"/>
            </a:p>
          </p:txBody>
        </p:sp>
      </p:grpSp>
      <p:grpSp>
        <p:nvGrpSpPr>
          <p:cNvPr id="29" name="Group 214"/>
          <p:cNvGrpSpPr>
            <a:grpSpLocks/>
          </p:cNvGrpSpPr>
          <p:nvPr/>
        </p:nvGrpSpPr>
        <p:grpSpPr bwMode="auto">
          <a:xfrm>
            <a:off x="2903538" y="5235593"/>
            <a:ext cx="642937" cy="138113"/>
            <a:chOff x="1930" y="3126"/>
            <a:chExt cx="405" cy="87"/>
          </a:xfrm>
        </p:grpSpPr>
        <p:sp>
          <p:nvSpPr>
            <p:cNvPr id="22744" name="Line 215"/>
            <p:cNvSpPr>
              <a:spLocks noChangeShapeType="1"/>
            </p:cNvSpPr>
            <p:nvPr/>
          </p:nvSpPr>
          <p:spPr bwMode="auto">
            <a:xfrm>
              <a:off x="1930" y="3138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5" name="Line 216"/>
            <p:cNvSpPr>
              <a:spLocks noChangeShapeType="1"/>
            </p:cNvSpPr>
            <p:nvPr/>
          </p:nvSpPr>
          <p:spPr bwMode="auto">
            <a:xfrm>
              <a:off x="1965" y="3174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6" name="Freeform 217"/>
            <p:cNvSpPr>
              <a:spLocks/>
            </p:cNvSpPr>
            <p:nvPr/>
          </p:nvSpPr>
          <p:spPr bwMode="auto">
            <a:xfrm>
              <a:off x="2025" y="315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7" name="Rectangle 218"/>
            <p:cNvSpPr>
              <a:spLocks noChangeArrowheads="1"/>
            </p:cNvSpPr>
            <p:nvPr/>
          </p:nvSpPr>
          <p:spPr bwMode="auto">
            <a:xfrm>
              <a:off x="2097" y="3126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ALUFN</a:t>
              </a:r>
              <a:endParaRPr lang="en-US"/>
            </a:p>
          </p:txBody>
        </p:sp>
      </p:grpSp>
      <p:grpSp>
        <p:nvGrpSpPr>
          <p:cNvPr id="30" name="Group 219"/>
          <p:cNvGrpSpPr>
            <a:grpSpLocks/>
          </p:cNvGrpSpPr>
          <p:nvPr/>
        </p:nvGrpSpPr>
        <p:grpSpPr bwMode="auto">
          <a:xfrm>
            <a:off x="2903547" y="5356243"/>
            <a:ext cx="884239" cy="138113"/>
            <a:chOff x="1930" y="3202"/>
            <a:chExt cx="557" cy="87"/>
          </a:xfrm>
        </p:grpSpPr>
        <p:sp>
          <p:nvSpPr>
            <p:cNvPr id="22740" name="Line 220"/>
            <p:cNvSpPr>
              <a:spLocks noChangeShapeType="1"/>
            </p:cNvSpPr>
            <p:nvPr/>
          </p:nvSpPr>
          <p:spPr bwMode="auto">
            <a:xfrm>
              <a:off x="1930" y="32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1" name="Line 221"/>
            <p:cNvSpPr>
              <a:spLocks noChangeShapeType="1"/>
            </p:cNvSpPr>
            <p:nvPr/>
          </p:nvSpPr>
          <p:spPr bwMode="auto">
            <a:xfrm>
              <a:off x="1965" y="32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2" name="Freeform 222"/>
            <p:cNvSpPr>
              <a:spLocks/>
            </p:cNvSpPr>
            <p:nvPr/>
          </p:nvSpPr>
          <p:spPr bwMode="auto">
            <a:xfrm>
              <a:off x="2025" y="3246"/>
              <a:ext cx="48" cy="35"/>
            </a:xfrm>
            <a:custGeom>
              <a:avLst/>
              <a:gdLst>
                <a:gd name="T0" fmla="*/ 48 w 48"/>
                <a:gd name="T1" fmla="*/ 20 h 35"/>
                <a:gd name="T2" fmla="*/ 0 w 48"/>
                <a:gd name="T3" fmla="*/ 35 h 35"/>
                <a:gd name="T4" fmla="*/ 24 w 48"/>
                <a:gd name="T5" fmla="*/ 20 h 35"/>
                <a:gd name="T6" fmla="*/ 0 w 48"/>
                <a:gd name="T7" fmla="*/ 0 h 35"/>
                <a:gd name="T8" fmla="*/ 48 w 48"/>
                <a:gd name="T9" fmla="*/ 2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20"/>
                  </a:moveTo>
                  <a:lnTo>
                    <a:pt x="0" y="35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43" name="Rectangle 223"/>
            <p:cNvSpPr>
              <a:spLocks noChangeArrowheads="1"/>
            </p:cNvSpPr>
            <p:nvPr/>
          </p:nvSpPr>
          <p:spPr bwMode="auto">
            <a:xfrm>
              <a:off x="2097" y="3202"/>
              <a:ext cx="39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dirty="0" smtClean="0">
                  <a:solidFill>
                    <a:srgbClr val="000000"/>
                  </a:solidFill>
                  <a:latin typeface="Helvetica"/>
                </a:rPr>
                <a:t>MWR, MOE</a:t>
              </a:r>
              <a:endParaRPr lang="en-US" dirty="0"/>
            </a:p>
          </p:txBody>
        </p:sp>
      </p:grpSp>
      <p:sp>
        <p:nvSpPr>
          <p:cNvPr id="22633" name="Line 224"/>
          <p:cNvSpPr>
            <a:spLocks noChangeShapeType="1"/>
          </p:cNvSpPr>
          <p:nvPr/>
        </p:nvSpPr>
        <p:spPr bwMode="auto">
          <a:xfrm>
            <a:off x="2903538" y="4373563"/>
            <a:ext cx="1587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4" name="Rectangle 226"/>
          <p:cNvSpPr>
            <a:spLocks noChangeArrowheads="1"/>
          </p:cNvSpPr>
          <p:nvPr/>
        </p:nvSpPr>
        <p:spPr bwMode="auto">
          <a:xfrm>
            <a:off x="4449763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2635" name="Rectangle 227"/>
          <p:cNvSpPr>
            <a:spLocks noChangeArrowheads="1"/>
          </p:cNvSpPr>
          <p:nvPr/>
        </p:nvSpPr>
        <p:spPr bwMode="auto">
          <a:xfrm>
            <a:off x="3676650" y="30638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sp>
        <p:nvSpPr>
          <p:cNvPr id="22636" name="Line 228"/>
          <p:cNvSpPr>
            <a:spLocks noChangeShapeType="1"/>
          </p:cNvSpPr>
          <p:nvPr/>
        </p:nvSpPr>
        <p:spPr bwMode="auto">
          <a:xfrm>
            <a:off x="3556000" y="3176588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7" name="Line 229"/>
          <p:cNvSpPr>
            <a:spLocks noChangeShapeType="1"/>
          </p:cNvSpPr>
          <p:nvPr/>
        </p:nvSpPr>
        <p:spPr bwMode="auto">
          <a:xfrm>
            <a:off x="3613150" y="3233738"/>
            <a:ext cx="8810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8" name="Freeform 230"/>
          <p:cNvSpPr>
            <a:spLocks/>
          </p:cNvSpPr>
          <p:nvPr/>
        </p:nvSpPr>
        <p:spPr bwMode="auto">
          <a:xfrm>
            <a:off x="4456113" y="32019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39" name="Line 231"/>
          <p:cNvSpPr>
            <a:spLocks noChangeShapeType="1"/>
          </p:cNvSpPr>
          <p:nvPr/>
        </p:nvSpPr>
        <p:spPr bwMode="auto">
          <a:xfrm flipV="1">
            <a:off x="1984375" y="1066800"/>
            <a:ext cx="1588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0" name="Line 232"/>
          <p:cNvSpPr>
            <a:spLocks noChangeShapeType="1"/>
          </p:cNvSpPr>
          <p:nvPr/>
        </p:nvSpPr>
        <p:spPr bwMode="auto">
          <a:xfrm>
            <a:off x="1984375" y="1066800"/>
            <a:ext cx="55721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1" name="Line 233"/>
          <p:cNvSpPr>
            <a:spLocks noChangeShapeType="1"/>
          </p:cNvSpPr>
          <p:nvPr/>
        </p:nvSpPr>
        <p:spPr bwMode="auto">
          <a:xfrm>
            <a:off x="2541588" y="1066800"/>
            <a:ext cx="4762" cy="1873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2" name="Freeform 234"/>
          <p:cNvSpPr>
            <a:spLocks/>
          </p:cNvSpPr>
          <p:nvPr/>
        </p:nvSpPr>
        <p:spPr bwMode="auto">
          <a:xfrm>
            <a:off x="1958975" y="133350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3" name="Line 235"/>
          <p:cNvSpPr>
            <a:spLocks noChangeShapeType="1"/>
          </p:cNvSpPr>
          <p:nvPr/>
        </p:nvSpPr>
        <p:spPr bwMode="auto">
          <a:xfrm flipV="1">
            <a:off x="4468813" y="3746500"/>
            <a:ext cx="1587" cy="2159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4" name="Line 236"/>
          <p:cNvSpPr>
            <a:spLocks noChangeShapeType="1"/>
          </p:cNvSpPr>
          <p:nvPr/>
        </p:nvSpPr>
        <p:spPr bwMode="auto">
          <a:xfrm flipH="1">
            <a:off x="2554288" y="3746500"/>
            <a:ext cx="1914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5" name="Freeform 237"/>
          <p:cNvSpPr>
            <a:spLocks/>
          </p:cNvSpPr>
          <p:nvPr/>
        </p:nvSpPr>
        <p:spPr bwMode="auto">
          <a:xfrm>
            <a:off x="4443413" y="39306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6" name="Rectangle 238"/>
          <p:cNvSpPr>
            <a:spLocks noChangeArrowheads="1"/>
          </p:cNvSpPr>
          <p:nvPr/>
        </p:nvSpPr>
        <p:spPr bwMode="auto">
          <a:xfrm>
            <a:off x="2590800" y="361950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(PC+4)+4*SXT(C)</a:t>
            </a:r>
            <a:endParaRPr lang="en-US" sz="900"/>
          </a:p>
        </p:txBody>
      </p:sp>
      <p:sp>
        <p:nvSpPr>
          <p:cNvPr id="22647" name="Freeform 239"/>
          <p:cNvSpPr>
            <a:spLocks/>
          </p:cNvSpPr>
          <p:nvPr/>
        </p:nvSpPr>
        <p:spPr bwMode="auto">
          <a:xfrm>
            <a:off x="4551363" y="46148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5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8" name="Line 240"/>
          <p:cNvSpPr>
            <a:spLocks noChangeShapeType="1"/>
          </p:cNvSpPr>
          <p:nvPr/>
        </p:nvSpPr>
        <p:spPr bwMode="auto">
          <a:xfrm flipV="1">
            <a:off x="4583113" y="4113213"/>
            <a:ext cx="1587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49" name="Freeform 241"/>
          <p:cNvSpPr>
            <a:spLocks/>
          </p:cNvSpPr>
          <p:nvPr/>
        </p:nvSpPr>
        <p:spPr bwMode="auto">
          <a:xfrm>
            <a:off x="4348163" y="400050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0" name="Freeform 242"/>
          <p:cNvSpPr>
            <a:spLocks/>
          </p:cNvSpPr>
          <p:nvPr/>
        </p:nvSpPr>
        <p:spPr bwMode="auto">
          <a:xfrm>
            <a:off x="4354513" y="4006850"/>
            <a:ext cx="455612" cy="112713"/>
          </a:xfrm>
          <a:custGeom>
            <a:avLst/>
            <a:gdLst>
              <a:gd name="T0" fmla="*/ 0 w 287"/>
              <a:gd name="T1" fmla="*/ 0 h 71"/>
              <a:gd name="T2" fmla="*/ 2147483647 w 287"/>
              <a:gd name="T3" fmla="*/ 0 h 71"/>
              <a:gd name="T4" fmla="*/ 2147483647 w 287"/>
              <a:gd name="T5" fmla="*/ 2147483647 h 71"/>
              <a:gd name="T6" fmla="*/ 2147483647 w 287"/>
              <a:gd name="T7" fmla="*/ 2147483647 h 71"/>
              <a:gd name="T8" fmla="*/ 0 w 287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1"/>
              <a:gd name="T17" fmla="*/ 287 w 28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1">
                <a:moveTo>
                  <a:pt x="0" y="0"/>
                </a:moveTo>
                <a:lnTo>
                  <a:pt x="287" y="0"/>
                </a:lnTo>
                <a:lnTo>
                  <a:pt x="251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1" name="Rectangle 243"/>
          <p:cNvSpPr>
            <a:spLocks noChangeArrowheads="1"/>
          </p:cNvSpPr>
          <p:nvPr/>
        </p:nvSpPr>
        <p:spPr bwMode="auto">
          <a:xfrm>
            <a:off x="3954463" y="4019550"/>
            <a:ext cx="2270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FF0000"/>
                </a:solidFill>
                <a:latin typeface="Helvetica" pitchFamily="-84" charset="0"/>
              </a:rPr>
              <a:t>ASEL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652" name="Freeform 244"/>
          <p:cNvSpPr>
            <a:spLocks/>
          </p:cNvSpPr>
          <p:nvPr/>
        </p:nvSpPr>
        <p:spPr bwMode="auto">
          <a:xfrm>
            <a:off x="4310063" y="40322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3" name="Line 245"/>
          <p:cNvSpPr>
            <a:spLocks noChangeShapeType="1"/>
          </p:cNvSpPr>
          <p:nvPr/>
        </p:nvSpPr>
        <p:spPr bwMode="auto">
          <a:xfrm flipH="1">
            <a:off x="4240213" y="405765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" name="Group 246"/>
          <p:cNvGrpSpPr>
            <a:grpSpLocks/>
          </p:cNvGrpSpPr>
          <p:nvPr/>
        </p:nvGrpSpPr>
        <p:grpSpPr bwMode="auto">
          <a:xfrm>
            <a:off x="4449763" y="4019550"/>
            <a:ext cx="269875" cy="92075"/>
            <a:chOff x="2904" y="2360"/>
            <a:chExt cx="170" cy="58"/>
          </a:xfrm>
        </p:grpSpPr>
        <p:sp>
          <p:nvSpPr>
            <p:cNvPr id="22738" name="Rectangle 247"/>
            <p:cNvSpPr>
              <a:spLocks noChangeArrowheads="1"/>
            </p:cNvSpPr>
            <p:nvPr/>
          </p:nvSpPr>
          <p:spPr bwMode="auto">
            <a:xfrm>
              <a:off x="3047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739" name="Rectangle 248"/>
            <p:cNvSpPr>
              <a:spLocks noChangeArrowheads="1"/>
            </p:cNvSpPr>
            <p:nvPr/>
          </p:nvSpPr>
          <p:spPr bwMode="auto">
            <a:xfrm>
              <a:off x="2904" y="236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FF0000"/>
                  </a:solidFill>
                  <a:latin typeface="Helvetica" pitchFamily="-84" charset="0"/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655" name="Freeform 249"/>
          <p:cNvSpPr>
            <a:spLocks/>
          </p:cNvSpPr>
          <p:nvPr/>
        </p:nvSpPr>
        <p:spPr bwMode="auto">
          <a:xfrm>
            <a:off x="4664075" y="3930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6" name="Line 250"/>
          <p:cNvSpPr>
            <a:spLocks noChangeShapeType="1"/>
          </p:cNvSpPr>
          <p:nvPr/>
        </p:nvSpPr>
        <p:spPr bwMode="auto">
          <a:xfrm flipV="1">
            <a:off x="4695825" y="3429000"/>
            <a:ext cx="1588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7" name="Rectangle 251"/>
          <p:cNvSpPr>
            <a:spLocks noChangeArrowheads="1"/>
          </p:cNvSpPr>
          <p:nvPr/>
        </p:nvSpPr>
        <p:spPr bwMode="auto">
          <a:xfrm>
            <a:off x="4899025" y="3498850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2658" name="Freeform 252"/>
          <p:cNvSpPr>
            <a:spLocks/>
          </p:cNvSpPr>
          <p:nvPr/>
        </p:nvSpPr>
        <p:spPr bwMode="auto">
          <a:xfrm>
            <a:off x="4784725" y="351790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59" name="Line 253"/>
          <p:cNvSpPr>
            <a:spLocks noChangeShapeType="1"/>
          </p:cNvSpPr>
          <p:nvPr/>
        </p:nvSpPr>
        <p:spPr bwMode="auto">
          <a:xfrm flipH="1">
            <a:off x="4708525" y="3543300"/>
            <a:ext cx="1143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0" name="Freeform 257"/>
          <p:cNvSpPr>
            <a:spLocks/>
          </p:cNvSpPr>
          <p:nvPr/>
        </p:nvSpPr>
        <p:spPr bwMode="auto">
          <a:xfrm>
            <a:off x="3028950" y="20050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1" name="Line 258"/>
          <p:cNvSpPr>
            <a:spLocks noChangeShapeType="1"/>
          </p:cNvSpPr>
          <p:nvPr/>
        </p:nvSpPr>
        <p:spPr bwMode="auto">
          <a:xfrm flipH="1">
            <a:off x="1844675" y="20367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2" name="Line 259"/>
          <p:cNvSpPr>
            <a:spLocks noChangeShapeType="1"/>
          </p:cNvSpPr>
          <p:nvPr/>
        </p:nvSpPr>
        <p:spPr bwMode="auto">
          <a:xfrm>
            <a:off x="2903538" y="4854575"/>
            <a:ext cx="55562" cy="55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3" name="Line 260"/>
          <p:cNvSpPr>
            <a:spLocks noChangeShapeType="1"/>
          </p:cNvSpPr>
          <p:nvPr/>
        </p:nvSpPr>
        <p:spPr bwMode="auto">
          <a:xfrm>
            <a:off x="2959100" y="49117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4" name="Freeform 261"/>
          <p:cNvSpPr>
            <a:spLocks/>
          </p:cNvSpPr>
          <p:nvPr/>
        </p:nvSpPr>
        <p:spPr bwMode="auto">
          <a:xfrm>
            <a:off x="3054350" y="4886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5" name="Rectangle 262"/>
          <p:cNvSpPr>
            <a:spLocks noChangeArrowheads="1"/>
          </p:cNvSpPr>
          <p:nvPr/>
        </p:nvSpPr>
        <p:spPr bwMode="auto">
          <a:xfrm>
            <a:off x="3168650" y="4810125"/>
            <a:ext cx="29513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ASEL</a:t>
            </a:r>
            <a:endParaRPr lang="en-US"/>
          </a:p>
        </p:txBody>
      </p:sp>
      <p:sp>
        <p:nvSpPr>
          <p:cNvPr id="22666" name="Freeform 264"/>
          <p:cNvSpPr>
            <a:spLocks/>
          </p:cNvSpPr>
          <p:nvPr/>
        </p:nvSpPr>
        <p:spPr bwMode="auto">
          <a:xfrm>
            <a:off x="3530600" y="4013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7" name="Line 265"/>
          <p:cNvSpPr>
            <a:spLocks noChangeShapeType="1"/>
          </p:cNvSpPr>
          <p:nvPr/>
        </p:nvSpPr>
        <p:spPr bwMode="auto">
          <a:xfrm flipV="1">
            <a:off x="3556000" y="2378075"/>
            <a:ext cx="158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8" name="Line 266"/>
          <p:cNvSpPr>
            <a:spLocks noChangeShapeType="1"/>
          </p:cNvSpPr>
          <p:nvPr/>
        </p:nvSpPr>
        <p:spPr bwMode="auto">
          <a:xfrm>
            <a:off x="4525963" y="33480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69" name="Line 267"/>
          <p:cNvSpPr>
            <a:spLocks noChangeShapeType="1"/>
          </p:cNvSpPr>
          <p:nvPr/>
        </p:nvSpPr>
        <p:spPr bwMode="auto">
          <a:xfrm flipH="1">
            <a:off x="4525963" y="3373438"/>
            <a:ext cx="55562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16" name="Group 268"/>
          <p:cNvGrpSpPr>
            <a:grpSpLocks/>
          </p:cNvGrpSpPr>
          <p:nvPr/>
        </p:nvGrpSpPr>
        <p:grpSpPr bwMode="auto">
          <a:xfrm>
            <a:off x="6248400" y="3309938"/>
            <a:ext cx="528638" cy="106362"/>
            <a:chOff x="4037" y="1913"/>
            <a:chExt cx="333" cy="67"/>
          </a:xfrm>
        </p:grpSpPr>
        <p:sp>
          <p:nvSpPr>
            <p:cNvPr id="22735" name="Freeform 269"/>
            <p:cNvSpPr>
              <a:spLocks/>
            </p:cNvSpPr>
            <p:nvPr/>
          </p:nvSpPr>
          <p:spPr bwMode="auto">
            <a:xfrm>
              <a:off x="4037" y="1921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6" name="Line 270"/>
            <p:cNvSpPr>
              <a:spLocks noChangeShapeType="1"/>
            </p:cNvSpPr>
            <p:nvPr/>
          </p:nvSpPr>
          <p:spPr bwMode="auto">
            <a:xfrm>
              <a:off x="4057" y="1941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7" name="Rectangle 271"/>
            <p:cNvSpPr>
              <a:spLocks noChangeArrowheads="1"/>
            </p:cNvSpPr>
            <p:nvPr/>
          </p:nvSpPr>
          <p:spPr bwMode="auto">
            <a:xfrm>
              <a:off x="4205" y="1913"/>
              <a:ext cx="16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WERF</a:t>
              </a:r>
              <a:endParaRPr lang="en-US"/>
            </a:p>
          </p:txBody>
        </p:sp>
      </p:grpSp>
      <p:grpSp>
        <p:nvGrpSpPr>
          <p:cNvPr id="22836" name="Group 272"/>
          <p:cNvGrpSpPr>
            <a:grpSpLocks/>
          </p:cNvGrpSpPr>
          <p:nvPr/>
        </p:nvGrpSpPr>
        <p:grpSpPr bwMode="auto">
          <a:xfrm>
            <a:off x="2903538" y="5519757"/>
            <a:ext cx="604837" cy="138113"/>
            <a:chOff x="1930" y="3305"/>
            <a:chExt cx="381" cy="87"/>
          </a:xfrm>
        </p:grpSpPr>
        <p:sp>
          <p:nvSpPr>
            <p:cNvPr id="22731" name="Line 273"/>
            <p:cNvSpPr>
              <a:spLocks noChangeShapeType="1"/>
            </p:cNvSpPr>
            <p:nvPr/>
          </p:nvSpPr>
          <p:spPr bwMode="auto">
            <a:xfrm>
              <a:off x="1930" y="3317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Line 274"/>
            <p:cNvSpPr>
              <a:spLocks noChangeShapeType="1"/>
            </p:cNvSpPr>
            <p:nvPr/>
          </p:nvSpPr>
          <p:spPr bwMode="auto">
            <a:xfrm>
              <a:off x="1965" y="3353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3" name="Freeform 275"/>
            <p:cNvSpPr>
              <a:spLocks/>
            </p:cNvSpPr>
            <p:nvPr/>
          </p:nvSpPr>
          <p:spPr bwMode="auto">
            <a:xfrm>
              <a:off x="2025" y="3337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4" name="Rectangle 276"/>
            <p:cNvSpPr>
              <a:spLocks noChangeArrowheads="1"/>
            </p:cNvSpPr>
            <p:nvPr/>
          </p:nvSpPr>
          <p:spPr bwMode="auto">
            <a:xfrm>
              <a:off x="2097" y="3305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2837" name="Group 277"/>
          <p:cNvGrpSpPr>
            <a:grpSpLocks/>
          </p:cNvGrpSpPr>
          <p:nvPr/>
        </p:nvGrpSpPr>
        <p:grpSpPr bwMode="auto">
          <a:xfrm>
            <a:off x="2160579" y="1719263"/>
            <a:ext cx="123824" cy="152400"/>
            <a:chOff x="1462" y="911"/>
            <a:chExt cx="78" cy="96"/>
          </a:xfrm>
        </p:grpSpPr>
        <p:sp>
          <p:nvSpPr>
            <p:cNvPr id="22729" name="Line 278"/>
            <p:cNvSpPr>
              <a:spLocks noChangeShapeType="1"/>
            </p:cNvSpPr>
            <p:nvPr/>
          </p:nvSpPr>
          <p:spPr bwMode="auto">
            <a:xfrm>
              <a:off x="1462" y="9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30" name="Rectangle 279"/>
            <p:cNvSpPr>
              <a:spLocks noChangeArrowheads="1"/>
            </p:cNvSpPr>
            <p:nvPr/>
          </p:nvSpPr>
          <p:spPr bwMode="auto">
            <a:xfrm>
              <a:off x="1486" y="93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2673" name="Line 280"/>
          <p:cNvSpPr>
            <a:spLocks noChangeShapeType="1"/>
          </p:cNvSpPr>
          <p:nvPr/>
        </p:nvSpPr>
        <p:spPr bwMode="auto">
          <a:xfrm>
            <a:off x="2547938" y="2940050"/>
            <a:ext cx="1587" cy="819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41" name="Group 337"/>
          <p:cNvGrpSpPr>
            <a:grpSpLocks/>
          </p:cNvGrpSpPr>
          <p:nvPr/>
        </p:nvGrpSpPr>
        <p:grpSpPr bwMode="auto">
          <a:xfrm>
            <a:off x="3733800" y="1143000"/>
            <a:ext cx="4953000" cy="673100"/>
            <a:chOff x="528" y="2976"/>
            <a:chExt cx="3120" cy="424"/>
          </a:xfrm>
        </p:grpSpPr>
        <p:sp>
          <p:nvSpPr>
            <p:cNvPr id="22676" name="Rectangle 338"/>
            <p:cNvSpPr>
              <a:spLocks noChangeArrowheads="1"/>
            </p:cNvSpPr>
            <p:nvPr/>
          </p:nvSpPr>
          <p:spPr bwMode="auto">
            <a:xfrm>
              <a:off x="816" y="3264"/>
              <a:ext cx="28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LDR:</a:t>
              </a:r>
              <a:endParaRPr lang="en-US" sz="1400" b="1"/>
            </a:p>
          </p:txBody>
        </p:sp>
        <p:sp>
          <p:nvSpPr>
            <p:cNvPr id="22677" name="Rectangle 339"/>
            <p:cNvSpPr>
              <a:spLocks noChangeArrowheads="1"/>
            </p:cNvSpPr>
            <p:nvPr/>
          </p:nvSpPr>
          <p:spPr bwMode="auto">
            <a:xfrm>
              <a:off x="1200" y="3264"/>
              <a:ext cx="164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</a:rPr>
                <a:t> Mem[PC + 4 + 4*SXT(C)]</a:t>
              </a:r>
            </a:p>
          </p:txBody>
        </p:sp>
        <p:grpSp>
          <p:nvGrpSpPr>
            <p:cNvPr id="22843" name="Group 340"/>
            <p:cNvGrpSpPr>
              <a:grpSpLocks/>
            </p:cNvGrpSpPr>
            <p:nvPr/>
          </p:nvGrpSpPr>
          <p:grpSpPr bwMode="auto">
            <a:xfrm>
              <a:off x="528" y="2976"/>
              <a:ext cx="3120" cy="192"/>
              <a:chOff x="336" y="3168"/>
              <a:chExt cx="3120" cy="192"/>
            </a:xfrm>
          </p:grpSpPr>
          <p:grpSp>
            <p:nvGrpSpPr>
              <p:cNvPr id="22845" name="Group 341"/>
              <p:cNvGrpSpPr>
                <a:grpSpLocks/>
              </p:cNvGrpSpPr>
              <p:nvPr/>
            </p:nvGrpSpPr>
            <p:grpSpPr bwMode="auto">
              <a:xfrm>
                <a:off x="384" y="3216"/>
                <a:ext cx="576" cy="144"/>
                <a:chOff x="2400" y="816"/>
                <a:chExt cx="576" cy="144"/>
              </a:xfrm>
            </p:grpSpPr>
            <p:sp>
              <p:nvSpPr>
                <p:cNvPr id="22722" name="Rectangle 342"/>
                <p:cNvSpPr>
                  <a:spLocks noChangeArrowheads="1"/>
                </p:cNvSpPr>
                <p:nvPr/>
              </p:nvSpPr>
              <p:spPr bwMode="auto">
                <a:xfrm>
                  <a:off x="2400" y="816"/>
                  <a:ext cx="57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1" name="Group 343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22724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5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6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7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8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2" name="Group 349"/>
              <p:cNvGrpSpPr>
                <a:grpSpLocks/>
              </p:cNvGrpSpPr>
              <p:nvPr/>
            </p:nvGrpSpPr>
            <p:grpSpPr bwMode="auto">
              <a:xfrm>
                <a:off x="960" y="3216"/>
                <a:ext cx="480" cy="144"/>
                <a:chOff x="2448" y="576"/>
                <a:chExt cx="480" cy="144"/>
              </a:xfrm>
            </p:grpSpPr>
            <p:sp>
              <p:nvSpPr>
                <p:cNvPr id="2271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3" name="Group 351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8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9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0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21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854" name="Group 356"/>
              <p:cNvGrpSpPr>
                <a:grpSpLocks/>
              </p:cNvGrpSpPr>
              <p:nvPr/>
            </p:nvGrpSpPr>
            <p:grpSpPr bwMode="auto">
              <a:xfrm>
                <a:off x="1440" y="3216"/>
                <a:ext cx="480" cy="144"/>
                <a:chOff x="2448" y="576"/>
                <a:chExt cx="480" cy="144"/>
              </a:xfrm>
            </p:grpSpPr>
            <p:sp>
              <p:nvSpPr>
                <p:cNvPr id="22710" name="Rectangle 357"/>
                <p:cNvSpPr>
                  <a:spLocks noChangeArrowheads="1"/>
                </p:cNvSpPr>
                <p:nvPr/>
              </p:nvSpPr>
              <p:spPr bwMode="auto">
                <a:xfrm>
                  <a:off x="2448" y="576"/>
                  <a:ext cx="480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55" name="Group 358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22712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3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4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15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2682" name="Text Box 363"/>
              <p:cNvSpPr txBox="1">
                <a:spLocks noChangeArrowheads="1"/>
              </p:cNvSpPr>
              <p:nvPr/>
            </p:nvSpPr>
            <p:spPr bwMode="auto">
              <a:xfrm>
                <a:off x="1584" y="3168"/>
                <a:ext cx="239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Ra</a:t>
                </a:r>
              </a:p>
            </p:txBody>
          </p:sp>
          <p:sp>
            <p:nvSpPr>
              <p:cNvPr id="22683" name="Text Box 364"/>
              <p:cNvSpPr txBox="1">
                <a:spLocks noChangeArrowheads="1"/>
              </p:cNvSpPr>
              <p:nvPr/>
            </p:nvSpPr>
            <p:spPr bwMode="auto">
              <a:xfrm>
                <a:off x="1056" y="3168"/>
                <a:ext cx="236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Rc</a:t>
                </a:r>
              </a:p>
            </p:txBody>
          </p:sp>
          <p:grpSp>
            <p:nvGrpSpPr>
              <p:cNvPr id="22856" name="Group 365"/>
              <p:cNvGrpSpPr>
                <a:grpSpLocks/>
              </p:cNvGrpSpPr>
              <p:nvPr/>
            </p:nvGrpSpPr>
            <p:grpSpPr bwMode="auto">
              <a:xfrm>
                <a:off x="1920" y="3216"/>
                <a:ext cx="1536" cy="144"/>
                <a:chOff x="1104" y="2016"/>
                <a:chExt cx="1536" cy="144"/>
              </a:xfrm>
            </p:grpSpPr>
            <p:sp>
              <p:nvSpPr>
                <p:cNvPr id="22693" name="Rectangle 366"/>
                <p:cNvSpPr>
                  <a:spLocks noChangeArrowheads="1"/>
                </p:cNvSpPr>
                <p:nvPr/>
              </p:nvSpPr>
              <p:spPr bwMode="auto">
                <a:xfrm>
                  <a:off x="1104" y="2016"/>
                  <a:ext cx="1536" cy="144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4" name="Line 367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5" name="Line 368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6" name="Line 369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7" name="Line 370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8" name="Line 371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99" name="Line 372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0" name="Line 373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1" name="Line 374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2" name="Line 375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3" name="Line 376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4" name="Line 377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5" name="Line 378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6" name="Line 379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7" name="Line 380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8" name="Line 38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09" name="Line 382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85" name="Text Box 383"/>
              <p:cNvSpPr txBox="1">
                <a:spLocks noChangeArrowheads="1"/>
              </p:cNvSpPr>
              <p:nvPr/>
            </p:nvSpPr>
            <p:spPr bwMode="auto">
              <a:xfrm>
                <a:off x="2160" y="3168"/>
                <a:ext cx="893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Literal C (signed)</a:t>
                </a:r>
              </a:p>
            </p:txBody>
          </p:sp>
          <p:grpSp>
            <p:nvGrpSpPr>
              <p:cNvPr id="22857" name="Group 384"/>
              <p:cNvGrpSpPr>
                <a:grpSpLocks/>
              </p:cNvGrpSpPr>
              <p:nvPr/>
            </p:nvGrpSpPr>
            <p:grpSpPr bwMode="auto">
              <a:xfrm>
                <a:off x="336" y="3168"/>
                <a:ext cx="669" cy="192"/>
                <a:chOff x="336" y="2016"/>
                <a:chExt cx="669" cy="192"/>
              </a:xfrm>
            </p:grpSpPr>
            <p:sp>
              <p:nvSpPr>
                <p:cNvPr id="22687" name="Text Box 385"/>
                <p:cNvSpPr txBox="1">
                  <a:spLocks noChangeArrowheads="1"/>
                </p:cNvSpPr>
                <p:nvPr/>
              </p:nvSpPr>
              <p:spPr bwMode="auto">
                <a:xfrm>
                  <a:off x="432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88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0</a:t>
                  </a:r>
                </a:p>
              </p:txBody>
            </p:sp>
            <p:sp>
              <p:nvSpPr>
                <p:cNvPr id="22689" name="Text Box 387"/>
                <p:cNvSpPr txBox="1">
                  <a:spLocks noChangeArrowheads="1"/>
                </p:cNvSpPr>
                <p:nvPr/>
              </p:nvSpPr>
              <p:spPr bwMode="auto">
                <a:xfrm>
                  <a:off x="624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0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816" y="2016"/>
                  <a:ext cx="189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  <p:sp>
              <p:nvSpPr>
                <p:cNvPr id="22692" name="Text Box 390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1</a:t>
                  </a:r>
                </a:p>
              </p:txBody>
            </p:sp>
          </p:grpSp>
        </p:grpSp>
      </p:grpSp>
      <p:grpSp>
        <p:nvGrpSpPr>
          <p:cNvPr id="324" name="Group 103"/>
          <p:cNvGrpSpPr>
            <a:grpSpLocks/>
          </p:cNvGrpSpPr>
          <p:nvPr/>
        </p:nvGrpSpPr>
        <p:grpSpPr bwMode="auto">
          <a:xfrm>
            <a:off x="6933087" y="4988737"/>
            <a:ext cx="128588" cy="107949"/>
            <a:chOff x="4040" y="2913"/>
            <a:chExt cx="81" cy="68"/>
          </a:xfrm>
        </p:grpSpPr>
        <p:sp>
          <p:nvSpPr>
            <p:cNvPr id="325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26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" name="Line 108"/>
          <p:cNvSpPr>
            <a:spLocks noChangeShapeType="1"/>
          </p:cNvSpPr>
          <p:nvPr/>
        </p:nvSpPr>
        <p:spPr bwMode="auto">
          <a:xfrm>
            <a:off x="7053166" y="5045908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7197628" y="4944308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29" name="Rectangle 54"/>
          <p:cNvSpPr>
            <a:spLocks noChangeArrowheads="1"/>
          </p:cNvSpPr>
          <p:nvPr/>
        </p:nvSpPr>
        <p:spPr bwMode="auto">
          <a:xfrm>
            <a:off x="3126462" y="2393752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30" name="Rectangle 54"/>
          <p:cNvSpPr>
            <a:spLocks noChangeArrowheads="1"/>
          </p:cNvSpPr>
          <p:nvPr/>
        </p:nvSpPr>
        <p:spPr bwMode="auto">
          <a:xfrm>
            <a:off x="3586646" y="3901976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321" name="Group 320"/>
          <p:cNvGrpSpPr/>
          <p:nvPr/>
        </p:nvGrpSpPr>
        <p:grpSpPr>
          <a:xfrm>
            <a:off x="533400" y="1337071"/>
            <a:ext cx="6195304" cy="2885778"/>
            <a:chOff x="533400" y="1337071"/>
            <a:chExt cx="6195304" cy="2885778"/>
          </a:xfrm>
        </p:grpSpPr>
        <p:sp>
          <p:nvSpPr>
            <p:cNvPr id="332" name="TextBox 210"/>
            <p:cNvSpPr txBox="1">
              <a:spLocks noChangeArrowheads="1"/>
            </p:cNvSpPr>
            <p:nvPr/>
          </p:nvSpPr>
          <p:spPr bwMode="auto">
            <a:xfrm>
              <a:off x="6256288" y="3915072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36" name="TextBox 210"/>
            <p:cNvSpPr txBox="1">
              <a:spLocks noChangeArrowheads="1"/>
            </p:cNvSpPr>
            <p:nvPr/>
          </p:nvSpPr>
          <p:spPr bwMode="auto">
            <a:xfrm>
              <a:off x="6424464" y="2733047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37" name="TextBox 210"/>
            <p:cNvSpPr txBox="1">
              <a:spLocks noChangeArrowheads="1"/>
            </p:cNvSpPr>
            <p:nvPr/>
          </p:nvSpPr>
          <p:spPr bwMode="auto">
            <a:xfrm>
              <a:off x="533400" y="133707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22555" name="Group 22554"/>
          <p:cNvGrpSpPr/>
          <p:nvPr/>
        </p:nvGrpSpPr>
        <p:grpSpPr>
          <a:xfrm>
            <a:off x="2941630" y="3783724"/>
            <a:ext cx="1710552" cy="855225"/>
            <a:chOff x="2941630" y="3783724"/>
            <a:chExt cx="1710552" cy="855225"/>
          </a:xfrm>
        </p:grpSpPr>
        <p:sp>
          <p:nvSpPr>
            <p:cNvPr id="338" name="TextBox 210"/>
            <p:cNvSpPr txBox="1">
              <a:spLocks noChangeArrowheads="1"/>
            </p:cNvSpPr>
            <p:nvPr/>
          </p:nvSpPr>
          <p:spPr bwMode="auto">
            <a:xfrm>
              <a:off x="3923520" y="4156471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28" name="Freeform 22527"/>
            <p:cNvSpPr/>
            <p:nvPr/>
          </p:nvSpPr>
          <p:spPr>
            <a:xfrm>
              <a:off x="2941630" y="3783724"/>
              <a:ext cx="1606882" cy="207327"/>
            </a:xfrm>
            <a:custGeom>
              <a:avLst/>
              <a:gdLst>
                <a:gd name="connsiteX0" fmla="*/ 0 w 1606882"/>
                <a:gd name="connsiteY0" fmla="*/ 0 h 207327"/>
                <a:gd name="connsiteX1" fmla="*/ 1606882 w 1606882"/>
                <a:gd name="connsiteY1" fmla="*/ 0 h 207327"/>
                <a:gd name="connsiteX2" fmla="*/ 1606882 w 1606882"/>
                <a:gd name="connsiteY2" fmla="*/ 207327 h 20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6882" h="207327">
                  <a:moveTo>
                    <a:pt x="0" y="0"/>
                  </a:moveTo>
                  <a:lnTo>
                    <a:pt x="1606882" y="0"/>
                  </a:lnTo>
                  <a:lnTo>
                    <a:pt x="1606882" y="207327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4" name="Freeform 22533"/>
            <p:cNvSpPr/>
            <p:nvPr/>
          </p:nvSpPr>
          <p:spPr>
            <a:xfrm>
              <a:off x="4652182" y="4159505"/>
              <a:ext cx="0" cy="479444"/>
            </a:xfrm>
            <a:custGeom>
              <a:avLst/>
              <a:gdLst>
                <a:gd name="connsiteX0" fmla="*/ 0 w 0"/>
                <a:gd name="connsiteY0" fmla="*/ 0 h 479444"/>
                <a:gd name="connsiteX1" fmla="*/ 0 w 0"/>
                <a:gd name="connsiteY1" fmla="*/ 479444 h 47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9444">
                  <a:moveTo>
                    <a:pt x="0" y="0"/>
                  </a:moveTo>
                  <a:lnTo>
                    <a:pt x="0" y="479444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3962400" y="5029200"/>
            <a:ext cx="2063407" cy="374269"/>
            <a:chOff x="3962400" y="5029200"/>
            <a:chExt cx="2063407" cy="374269"/>
          </a:xfrm>
        </p:grpSpPr>
        <p:sp>
          <p:nvSpPr>
            <p:cNvPr id="331" name="TextBox 210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300082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539" name="Freeform 22538"/>
            <p:cNvSpPr/>
            <p:nvPr/>
          </p:nvSpPr>
          <p:spPr>
            <a:xfrm>
              <a:off x="5170531" y="5209100"/>
              <a:ext cx="855276" cy="194369"/>
            </a:xfrm>
            <a:custGeom>
              <a:avLst/>
              <a:gdLst>
                <a:gd name="connsiteX0" fmla="*/ 0 w 855276"/>
                <a:gd name="connsiteY0" fmla="*/ 0 h 194369"/>
                <a:gd name="connsiteX1" fmla="*/ 0 w 855276"/>
                <a:gd name="connsiteY1" fmla="*/ 194369 h 194369"/>
                <a:gd name="connsiteX2" fmla="*/ 855276 w 855276"/>
                <a:gd name="connsiteY2" fmla="*/ 181411 h 19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276" h="194369">
                  <a:moveTo>
                    <a:pt x="0" y="0"/>
                  </a:moveTo>
                  <a:lnTo>
                    <a:pt x="0" y="194369"/>
                  </a:lnTo>
                  <a:lnTo>
                    <a:pt x="855276" y="181411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86" name="Group 22585"/>
          <p:cNvGrpSpPr/>
          <p:nvPr/>
        </p:nvGrpSpPr>
        <p:grpSpPr>
          <a:xfrm>
            <a:off x="5287160" y="4748807"/>
            <a:ext cx="2561440" cy="1302560"/>
            <a:chOff x="5287160" y="4748807"/>
            <a:chExt cx="2561440" cy="1302560"/>
          </a:xfrm>
        </p:grpSpPr>
        <p:sp>
          <p:nvSpPr>
            <p:cNvPr id="334" name="TextBox 210"/>
            <p:cNvSpPr txBox="1">
              <a:spLocks noChangeArrowheads="1"/>
            </p:cNvSpPr>
            <p:nvPr/>
          </p:nvSpPr>
          <p:spPr bwMode="auto">
            <a:xfrm>
              <a:off x="7578349" y="4748807"/>
              <a:ext cx="270251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50" name="Freeform 22549"/>
            <p:cNvSpPr/>
            <p:nvPr/>
          </p:nvSpPr>
          <p:spPr>
            <a:xfrm>
              <a:off x="5287160" y="5481217"/>
              <a:ext cx="1412501" cy="570150"/>
            </a:xfrm>
            <a:custGeom>
              <a:avLst/>
              <a:gdLst>
                <a:gd name="connsiteX0" fmla="*/ 1412501 w 1412501"/>
                <a:gd name="connsiteY0" fmla="*/ 0 h 570150"/>
                <a:gd name="connsiteX1" fmla="*/ 1412501 w 1412501"/>
                <a:gd name="connsiteY1" fmla="*/ 298033 h 570150"/>
                <a:gd name="connsiteX2" fmla="*/ 0 w 1412501"/>
                <a:gd name="connsiteY2" fmla="*/ 298033 h 570150"/>
                <a:gd name="connsiteX3" fmla="*/ 0 w 1412501"/>
                <a:gd name="connsiteY3" fmla="*/ 570150 h 5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1" h="570150">
                  <a:moveTo>
                    <a:pt x="1412501" y="0"/>
                  </a:moveTo>
                  <a:lnTo>
                    <a:pt x="1412501" y="298033"/>
                  </a:lnTo>
                  <a:lnTo>
                    <a:pt x="0" y="298033"/>
                  </a:lnTo>
                  <a:lnTo>
                    <a:pt x="0" y="570150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70" name="Group 22569"/>
          <p:cNvGrpSpPr/>
          <p:nvPr/>
        </p:nvGrpSpPr>
        <p:grpSpPr>
          <a:xfrm>
            <a:off x="5002068" y="3045120"/>
            <a:ext cx="3071217" cy="3485692"/>
            <a:chOff x="5002068" y="3045120"/>
            <a:chExt cx="3071217" cy="3485692"/>
          </a:xfrm>
        </p:grpSpPr>
        <p:sp>
          <p:nvSpPr>
            <p:cNvPr id="333" name="TextBox 210"/>
            <p:cNvSpPr txBox="1">
              <a:spLocks noChangeArrowheads="1"/>
            </p:cNvSpPr>
            <p:nvPr/>
          </p:nvSpPr>
          <p:spPr bwMode="auto">
            <a:xfrm>
              <a:off x="5814864" y="60198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5" name="TextBox 210"/>
            <p:cNvSpPr txBox="1">
              <a:spLocks noChangeArrowheads="1"/>
            </p:cNvSpPr>
            <p:nvPr/>
          </p:nvSpPr>
          <p:spPr bwMode="auto">
            <a:xfrm>
              <a:off x="6805464" y="3200400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51" name="Freeform 22550"/>
            <p:cNvSpPr/>
            <p:nvPr/>
          </p:nvSpPr>
          <p:spPr>
            <a:xfrm>
              <a:off x="5002068" y="3045120"/>
              <a:ext cx="3071217" cy="3485692"/>
            </a:xfrm>
            <a:custGeom>
              <a:avLst/>
              <a:gdLst>
                <a:gd name="connsiteX0" fmla="*/ 0 w 3071217"/>
                <a:gd name="connsiteY0" fmla="*/ 3226532 h 3485692"/>
                <a:gd name="connsiteX1" fmla="*/ 12958 w 3071217"/>
                <a:gd name="connsiteY1" fmla="*/ 3485692 h 3485692"/>
                <a:gd name="connsiteX2" fmla="*/ 3071217 w 3071217"/>
                <a:gd name="connsiteY2" fmla="*/ 3459776 h 3485692"/>
                <a:gd name="connsiteX3" fmla="*/ 3045300 w 3071217"/>
                <a:gd name="connsiteY3" fmla="*/ 12958 h 3485692"/>
                <a:gd name="connsiteX4" fmla="*/ 1282913 w 3071217"/>
                <a:gd name="connsiteY4" fmla="*/ 0 h 348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217" h="3485692">
                  <a:moveTo>
                    <a:pt x="0" y="3226532"/>
                  </a:moveTo>
                  <a:lnTo>
                    <a:pt x="12958" y="3485692"/>
                  </a:lnTo>
                  <a:lnTo>
                    <a:pt x="3071217" y="3459776"/>
                  </a:lnTo>
                  <a:lnTo>
                    <a:pt x="3045300" y="12958"/>
                  </a:lnTo>
                  <a:lnTo>
                    <a:pt x="1282913" y="0"/>
                  </a:ln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5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What if something bad happens?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Execution of an illegal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Reference to non-existent memory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Divide by zero</a:t>
            </a:r>
          </a:p>
          <a:p>
            <a:pPr lvl="1" eaLnBrk="1" hangingPunct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Or maybe just something unanticipated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User hits a key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A packet comes in via the network</a:t>
            </a:r>
          </a:p>
          <a:p>
            <a:pPr lvl="1" eaLnBrk="1" hangingPunct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Exceptions let us handle these cases in software</a:t>
            </a:r>
            <a:r>
              <a:rPr lang="en-US" i="1" dirty="0" smtClean="0"/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Treat each case as an (implicit) procedure call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Procedure handles problem, returns to interrupted program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Transparent to interrupted program!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Important added capability: handlers for certain errors (illegal </a:t>
            </a:r>
            <a:r>
              <a:rPr lang="en-US" dirty="0" err="1" smtClean="0"/>
              <a:t>opcodes</a:t>
            </a:r>
            <a:r>
              <a:rPr lang="en-US" dirty="0" smtClean="0"/>
              <a:t>), can extend ISA using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Plan: </a:t>
            </a:r>
          </a:p>
          <a:p>
            <a:pPr lvl="1"/>
            <a:r>
              <a:rPr lang="en-US" dirty="0" smtClean="0"/>
              <a:t>Interrupt running program</a:t>
            </a:r>
          </a:p>
          <a:p>
            <a:pPr lvl="1"/>
            <a:r>
              <a:rPr lang="en-US" dirty="0" smtClean="0"/>
              <a:t>Invoke exception handler (like a procedure call)</a:t>
            </a:r>
          </a:p>
          <a:p>
            <a:pPr lvl="1"/>
            <a:r>
              <a:rPr lang="en-US" dirty="0" smtClean="0"/>
              <a:t>Return to continue execution</a:t>
            </a:r>
          </a:p>
          <a:p>
            <a:endParaRPr lang="en-US" dirty="0" smtClean="0"/>
          </a:p>
          <a:p>
            <a:r>
              <a:rPr lang="en-US" dirty="0" smtClean="0"/>
              <a:t>Exception and interrupt terms often used interchangeably, with minor distinctions: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Exceptions</a:t>
            </a:r>
            <a:r>
              <a:rPr lang="en-US" dirty="0" smtClean="0"/>
              <a:t> usually refer to </a:t>
            </a:r>
            <a:r>
              <a:rPr lang="en-US" dirty="0" smtClean="0">
                <a:solidFill>
                  <a:srgbClr val="C00000"/>
                </a:solidFill>
              </a:rPr>
              <a:t>synchronous events</a:t>
            </a:r>
            <a:r>
              <a:rPr lang="en-US" dirty="0" smtClean="0"/>
              <a:t>, generated by program (e.g., illegal instruction, divide-by-0, illegal address)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Interrupts</a:t>
            </a:r>
            <a:r>
              <a:rPr lang="en-US" dirty="0" smtClean="0"/>
              <a:t> usually refer to </a:t>
            </a:r>
            <a:r>
              <a:rPr lang="en-US" dirty="0" smtClean="0">
                <a:solidFill>
                  <a:srgbClr val="C00000"/>
                </a:solidFill>
              </a:rPr>
              <a:t>asynchronous events</a:t>
            </a:r>
            <a:r>
              <a:rPr lang="en-US" dirty="0" smtClean="0"/>
              <a:t>, generated by I/O devices (e.g., keystroke, packet received, disk transfer complete)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 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Instead of executing instruction, fake a procedure call</a:t>
            </a:r>
          </a:p>
          <a:p>
            <a:pPr lvl="1"/>
            <a:r>
              <a:rPr lang="en-US" dirty="0" smtClean="0"/>
              <a:t>Save current PC+4 (as branches do)</a:t>
            </a:r>
          </a:p>
          <a:p>
            <a:pPr lvl="1"/>
            <a:r>
              <a:rPr lang="en-US" dirty="0" smtClean="0"/>
              <a:t>Load PC with exception vector: 0x4 for synchronous events, 0x8 for asynchronous events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save PC+4 in register R30 (which we call XP)</a:t>
            </a:r>
          </a:p>
          <a:p>
            <a:pPr lvl="1"/>
            <a:r>
              <a:rPr lang="en-US" dirty="0" smtClean="0"/>
              <a:t>… and prohibit programs from using XP (why?)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Example: DIV unimplemented</a:t>
            </a:r>
            <a:endParaRPr lang="en-US" dirty="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752600" y="4800600"/>
            <a:ext cx="16433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>
                <a:latin typeface="Consolas" pitchFamily="49" charset="0"/>
                <a:cs typeface="Consolas" pitchFamily="49" charset="0"/>
              </a:rPr>
              <a:t>LD(R31,A,R0)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LD(R31,B,R1)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DIV(R0,R1,R2)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ST(R2,C,R31)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724400" y="4337050"/>
            <a:ext cx="44288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 err="1">
                <a:latin typeface="Consolas" pitchFamily="49" charset="0"/>
                <a:cs typeface="Consolas" pitchFamily="49" charset="0"/>
              </a:rPr>
              <a:t>IllOp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PUSH(XP)</a:t>
            </a:r>
          </a:p>
          <a:p>
            <a:pPr algn="l" eaLnBrk="0" hangingPunct="0"/>
            <a:endParaRPr lang="en-US" sz="1600" dirty="0">
              <a:latin typeface="+mn-lt"/>
            </a:endParaRPr>
          </a:p>
          <a:p>
            <a:pPr algn="l" eaLnBrk="0" hangingPunct="0"/>
            <a:r>
              <a:rPr lang="en-US" sz="1600" dirty="0">
                <a:latin typeface="+mn-lt"/>
              </a:rPr>
              <a:t>   </a:t>
            </a:r>
            <a:r>
              <a:rPr lang="en-US" sz="1600" dirty="0" smtClean="0">
                <a:latin typeface="+mn-lt"/>
              </a:rPr>
              <a:t>    </a:t>
            </a:r>
            <a:r>
              <a:rPr lang="en-US" sz="1600" i="1" dirty="0" smtClean="0">
                <a:latin typeface="+mj-lt"/>
              </a:rPr>
              <a:t>Fetch </a:t>
            </a:r>
            <a:r>
              <a:rPr lang="en-US" sz="1600" i="1" dirty="0">
                <a:latin typeface="+mj-lt"/>
              </a:rPr>
              <a:t>inst. at </a:t>
            </a:r>
            <a:r>
              <a:rPr lang="en-US" sz="1600" i="1" dirty="0" err="1">
                <a:latin typeface="+mj-lt"/>
              </a:rPr>
              <a:t>Mem</a:t>
            </a:r>
            <a:r>
              <a:rPr lang="en-US" sz="1600" i="1" dirty="0">
                <a:latin typeface="+mj-lt"/>
              </a:rPr>
              <a:t>[</a:t>
            </a:r>
            <a:r>
              <a:rPr lang="en-US" sz="1600" i="1" dirty="0" err="1">
                <a:latin typeface="+mj-lt"/>
              </a:rPr>
              <a:t>Reg</a:t>
            </a:r>
            <a:r>
              <a:rPr lang="en-US" sz="1600" i="1" dirty="0">
                <a:latin typeface="+mj-lt"/>
              </a:rPr>
              <a:t>[XP]–4]</a:t>
            </a:r>
            <a:br>
              <a:rPr lang="en-US" sz="1600" i="1" dirty="0">
                <a:latin typeface="+mj-lt"/>
              </a:rPr>
            </a:br>
            <a:r>
              <a:rPr lang="en-US" sz="1600" i="1" dirty="0">
                <a:latin typeface="+mj-lt"/>
              </a:rPr>
              <a:t>       check for DIV </a:t>
            </a:r>
            <a:r>
              <a:rPr lang="en-US" sz="1600" i="1" dirty="0" err="1">
                <a:latin typeface="+mj-lt"/>
              </a:rPr>
              <a:t>opcode</a:t>
            </a:r>
            <a:r>
              <a:rPr lang="en-US" sz="1600" i="1" dirty="0">
                <a:latin typeface="+mj-lt"/>
              </a:rPr>
              <a:t>, get </a:t>
            </a:r>
            <a:r>
              <a:rPr lang="en-US" sz="1600" i="1" dirty="0" err="1">
                <a:latin typeface="+mj-lt"/>
              </a:rPr>
              <a:t>reg</a:t>
            </a:r>
            <a:r>
              <a:rPr lang="en-US" sz="1600" i="1" dirty="0">
                <a:latin typeface="+mj-lt"/>
              </a:rPr>
              <a:t> numbers</a:t>
            </a:r>
            <a:br>
              <a:rPr lang="en-US" sz="1600" i="1" dirty="0">
                <a:latin typeface="+mj-lt"/>
              </a:rPr>
            </a:br>
            <a:r>
              <a:rPr lang="en-US" sz="1600" i="1" dirty="0">
                <a:latin typeface="+mj-lt"/>
              </a:rPr>
              <a:t>       perform operation in SW, fill result </a:t>
            </a:r>
            <a:r>
              <a:rPr lang="en-US" sz="1600" i="1" dirty="0" err="1">
                <a:latin typeface="+mj-lt"/>
              </a:rPr>
              <a:t>reg</a:t>
            </a:r>
            <a:endParaRPr lang="en-US" sz="1600" i="1" dirty="0">
              <a:latin typeface="+mj-lt"/>
            </a:endParaRPr>
          </a:p>
          <a:p>
            <a:pPr algn="l" eaLnBrk="0" hangingPunct="0"/>
            <a:endParaRPr lang="en-US" sz="1600" i="1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sz="1600" dirty="0">
                <a:latin typeface="Consolas" pitchFamily="49" charset="0"/>
                <a:cs typeface="Consolas" pitchFamily="49" charset="0"/>
              </a:rPr>
              <a:t>   POP(XP)</a:t>
            </a:r>
          </a:p>
          <a:p>
            <a:pPr algn="l" eaLnBrk="0" hangingPunct="0"/>
            <a:r>
              <a:rPr lang="en-US" sz="1600" dirty="0">
                <a:latin typeface="Consolas" pitchFamily="49" charset="0"/>
                <a:cs typeface="Consolas" pitchFamily="49" charset="0"/>
              </a:rPr>
              <a:t>   JMP(XP)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V="1">
            <a:off x="3429000" y="4419600"/>
            <a:ext cx="1066800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H="1" flipV="1">
            <a:off x="3352800" y="5638800"/>
            <a:ext cx="114300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810000" y="4876800"/>
            <a:ext cx="11849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CC0000"/>
                </a:solidFill>
                <a:latin typeface="+mj-lt"/>
              </a:rPr>
              <a:t>Forced by</a:t>
            </a:r>
          </a:p>
          <a:p>
            <a:pPr algn="l" eaLnBrk="0" hangingPunct="0"/>
            <a:r>
              <a:rPr lang="en-US" sz="1600" dirty="0">
                <a:solidFill>
                  <a:srgbClr val="CC0000"/>
                </a:solidFill>
                <a:latin typeface="+mj-lt"/>
              </a:rPr>
              <a:t>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 animBg="1"/>
      <p:bldP spid="25606" grpId="0" animBg="1"/>
      <p:bldP spid="2560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Exceptions</a:t>
            </a:r>
          </a:p>
        </p:txBody>
      </p:sp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588120" y="354464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(PC+4)+4*SXT(C)</a:t>
            </a:r>
            <a:endParaRPr lang="en-US" sz="900">
              <a:latin typeface="Helvetica"/>
            </a:endParaRPr>
          </a:p>
        </p:txBody>
      </p:sp>
      <p:sp>
        <p:nvSpPr>
          <p:cNvPr id="26638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26920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ASEL</a:t>
              </a:r>
              <a:endParaRPr lang="en-US"/>
            </a:p>
          </p:txBody>
        </p:sp>
        <p:sp>
          <p:nvSpPr>
            <p:cNvPr id="26923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26926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6927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  <a:solidFill>
            <a:srgbClr val="FFFF00"/>
          </a:solidFill>
        </p:grpSpPr>
        <p:sp>
          <p:nvSpPr>
            <p:cNvPr id="26917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5" cy="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/>
                </a:rPr>
                <a:t>Data Memory</a:t>
              </a:r>
              <a:endParaRPr lang="en-US" sz="1000">
                <a:latin typeface="Helvetica"/>
              </a:endParaRPr>
            </a:p>
          </p:txBody>
        </p:sp>
        <p:sp>
          <p:nvSpPr>
            <p:cNvPr id="26919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/>
            </a:p>
          </p:txBody>
        </p:sp>
      </p:grpSp>
      <p:sp>
        <p:nvSpPr>
          <p:cNvPr id="26642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/>
          </a:p>
        </p:txBody>
      </p:sp>
      <p:sp>
        <p:nvSpPr>
          <p:cNvPr id="26643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851650" y="4843463"/>
            <a:ext cx="157163" cy="106362"/>
            <a:chOff x="4458" y="2823"/>
            <a:chExt cx="99" cy="67"/>
          </a:xfrm>
        </p:grpSpPr>
        <p:sp>
          <p:nvSpPr>
            <p:cNvPr id="26915" name="Rectangle 33"/>
            <p:cNvSpPr>
              <a:spLocks noChangeArrowheads="1"/>
            </p:cNvSpPr>
            <p:nvPr/>
          </p:nvSpPr>
          <p:spPr bwMode="auto">
            <a:xfrm>
              <a:off x="4463" y="2823"/>
              <a:ext cx="9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R/W</a:t>
              </a:r>
              <a:endParaRPr lang="en-US"/>
            </a:p>
          </p:txBody>
        </p:sp>
        <p:sp>
          <p:nvSpPr>
            <p:cNvPr id="26916" name="Line 34"/>
            <p:cNvSpPr>
              <a:spLocks noChangeShapeType="1"/>
            </p:cNvSpPr>
            <p:nvPr/>
          </p:nvSpPr>
          <p:spPr bwMode="auto">
            <a:xfrm>
              <a:off x="4458" y="2825"/>
              <a:ext cx="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5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826000" y="6043613"/>
            <a:ext cx="904875" cy="127000"/>
            <a:chOff x="3182" y="3579"/>
            <a:chExt cx="570" cy="80"/>
          </a:xfrm>
        </p:grpSpPr>
        <p:sp>
          <p:nvSpPr>
            <p:cNvPr id="26895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98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  <p:sp>
          <p:nvSpPr>
            <p:cNvPr id="26899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S</a:t>
              </a:r>
              <a:endParaRPr lang="en-US"/>
            </a:p>
          </p:txBody>
        </p:sp>
        <p:sp>
          <p:nvSpPr>
            <p:cNvPr id="26900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901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L</a:t>
              </a:r>
              <a:endParaRPr lang="en-US"/>
            </a:p>
          </p:txBody>
        </p:sp>
        <p:sp>
          <p:nvSpPr>
            <p:cNvPr id="26902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905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6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7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8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9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  <p:sp>
          <p:nvSpPr>
            <p:cNvPr id="26910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1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2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3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4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2</a:t>
              </a:r>
              <a:endParaRPr lang="en-US"/>
            </a:p>
          </p:txBody>
        </p:sp>
      </p:grpSp>
      <p:sp>
        <p:nvSpPr>
          <p:cNvPr id="26648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59"/>
          <p:cNvSpPr>
            <a:spLocks noChangeArrowheads="1"/>
          </p:cNvSpPr>
          <p:nvPr/>
        </p:nvSpPr>
        <p:spPr bwMode="auto">
          <a:xfrm>
            <a:off x="4633913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650" name="Rectangle 60"/>
          <p:cNvSpPr>
            <a:spLocks noChangeArrowheads="1"/>
          </p:cNvSpPr>
          <p:nvPr/>
        </p:nvSpPr>
        <p:spPr bwMode="auto">
          <a:xfrm>
            <a:off x="3581400" y="3124200"/>
            <a:ext cx="6128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800"/>
          </a:p>
        </p:txBody>
      </p:sp>
      <p:sp>
        <p:nvSpPr>
          <p:cNvPr id="26651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656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657" name="Rectangle 67"/>
          <p:cNvSpPr>
            <a:spLocks noChangeArrowheads="1"/>
          </p:cNvSpPr>
          <p:nvPr/>
        </p:nvSpPr>
        <p:spPr bwMode="auto">
          <a:xfrm>
            <a:off x="3917950" y="3041650"/>
            <a:ext cx="10264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XP</a:t>
            </a:r>
            <a:endParaRPr lang="en-US"/>
          </a:p>
        </p:txBody>
      </p:sp>
      <p:sp>
        <p:nvSpPr>
          <p:cNvPr id="26658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1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3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4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5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26891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26893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94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68" name="Rectangle 82"/>
          <p:cNvSpPr>
            <a:spLocks noChangeArrowheads="1"/>
          </p:cNvSpPr>
          <p:nvPr/>
        </p:nvSpPr>
        <p:spPr bwMode="auto">
          <a:xfrm>
            <a:off x="1754188" y="1730375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6669" name="Rectangle 83"/>
          <p:cNvSpPr>
            <a:spLocks noChangeArrowheads="1"/>
          </p:cNvSpPr>
          <p:nvPr/>
        </p:nvSpPr>
        <p:spPr bwMode="auto">
          <a:xfrm>
            <a:off x="1797050" y="1704975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sp>
        <p:nvSpPr>
          <p:cNvPr id="26670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2" name="Rectangle 86"/>
          <p:cNvSpPr>
            <a:spLocks noChangeArrowheads="1"/>
          </p:cNvSpPr>
          <p:nvPr/>
        </p:nvSpPr>
        <p:spPr bwMode="auto">
          <a:xfrm>
            <a:off x="1725613" y="1090613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26889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6674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5" name="Line 91"/>
          <p:cNvSpPr>
            <a:spLocks noChangeShapeType="1"/>
          </p:cNvSpPr>
          <p:nvPr/>
        </p:nvSpPr>
        <p:spPr bwMode="auto">
          <a:xfrm flipV="1">
            <a:off x="1838325" y="1822450"/>
            <a:ext cx="15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6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7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8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9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1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  <a:solidFill>
            <a:srgbClr val="FFFF00"/>
          </a:solidFill>
        </p:grpSpPr>
        <p:sp>
          <p:nvSpPr>
            <p:cNvPr id="26884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26886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6887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6888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6683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4" name="Line 105"/>
          <p:cNvSpPr>
            <a:spLocks noChangeShapeType="1"/>
          </p:cNvSpPr>
          <p:nvPr/>
        </p:nvSpPr>
        <p:spPr bwMode="auto">
          <a:xfrm>
            <a:off x="1838325" y="4025900"/>
            <a:ext cx="1588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5" name="Line 106"/>
          <p:cNvSpPr>
            <a:spLocks noChangeShapeType="1"/>
          </p:cNvSpPr>
          <p:nvPr/>
        </p:nvSpPr>
        <p:spPr bwMode="auto">
          <a:xfrm flipV="1">
            <a:off x="1838325" y="2478088"/>
            <a:ext cx="1588" cy="1658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6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7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8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9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Rectangle 111"/>
          <p:cNvSpPr>
            <a:spLocks noChangeArrowheads="1"/>
          </p:cNvSpPr>
          <p:nvPr/>
        </p:nvSpPr>
        <p:spPr bwMode="auto">
          <a:xfrm>
            <a:off x="4876800" y="2559050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6691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2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3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4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5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6" name="Rectangle 117"/>
          <p:cNvSpPr>
            <a:spLocks noChangeArrowheads="1"/>
          </p:cNvSpPr>
          <p:nvPr/>
        </p:nvSpPr>
        <p:spPr bwMode="auto">
          <a:xfrm>
            <a:off x="3962400" y="2559050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6697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8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26881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6882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00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1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2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3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4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5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6" name="Rectangle 130"/>
          <p:cNvSpPr>
            <a:spLocks noChangeArrowheads="1"/>
          </p:cNvSpPr>
          <p:nvPr/>
        </p:nvSpPr>
        <p:spPr bwMode="auto">
          <a:xfrm>
            <a:off x="5867400" y="25304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2795588" y="2738434"/>
            <a:ext cx="227012" cy="276224"/>
            <a:chOff x="1903" y="1497"/>
            <a:chExt cx="143" cy="174"/>
          </a:xfrm>
        </p:grpSpPr>
        <p:sp>
          <p:nvSpPr>
            <p:cNvPr id="26879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6708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9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0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1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2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3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4" name="Rectangle 140"/>
          <p:cNvSpPr>
            <a:spLocks noChangeArrowheads="1"/>
          </p:cNvSpPr>
          <p:nvPr/>
        </p:nvSpPr>
        <p:spPr bwMode="auto">
          <a:xfrm>
            <a:off x="4976813" y="29781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6715" name="Rectangle 141"/>
          <p:cNvSpPr>
            <a:spLocks noChangeArrowheads="1"/>
          </p:cNvSpPr>
          <p:nvPr/>
        </p:nvSpPr>
        <p:spPr bwMode="auto">
          <a:xfrm>
            <a:off x="5138738" y="31432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6716" name="Rectangle 142"/>
          <p:cNvSpPr>
            <a:spLocks noChangeArrowheads="1"/>
          </p:cNvSpPr>
          <p:nvPr/>
        </p:nvSpPr>
        <p:spPr bwMode="auto">
          <a:xfrm>
            <a:off x="4633913" y="2940347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6717" name="Rectangle 143"/>
          <p:cNvSpPr>
            <a:spLocks noChangeArrowheads="1"/>
          </p:cNvSpPr>
          <p:nvPr/>
        </p:nvSpPr>
        <p:spPr bwMode="auto">
          <a:xfrm>
            <a:off x="5661025" y="2940347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6718" name="Rectangle 144"/>
          <p:cNvSpPr>
            <a:spLocks noChangeArrowheads="1"/>
          </p:cNvSpPr>
          <p:nvPr/>
        </p:nvSpPr>
        <p:spPr bwMode="auto">
          <a:xfrm>
            <a:off x="4633913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6719" name="Rectangle 145"/>
          <p:cNvSpPr>
            <a:spLocks noChangeArrowheads="1"/>
          </p:cNvSpPr>
          <p:nvPr/>
        </p:nvSpPr>
        <p:spPr bwMode="auto">
          <a:xfrm>
            <a:off x="5661025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6720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1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26876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26877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26874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875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6724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800" dirty="0">
                <a:solidFill>
                  <a:srgbClr val="000000"/>
                </a:solidFill>
                <a:latin typeface="Helvetica"/>
              </a:rPr>
              <a:t>C: SXT(ID</a:t>
            </a:r>
            <a:r>
              <a:rPr lang="en-US" sz="800" dirty="0" smtClean="0">
                <a:solidFill>
                  <a:srgbClr val="000000"/>
                </a:solidFill>
                <a:latin typeface="Helvetica"/>
              </a:rPr>
              <a:t>[15:0]</a:t>
            </a:r>
            <a:r>
              <a:rPr lang="en-US" sz="800" dirty="0">
                <a:solidFill>
                  <a:srgbClr val="000000"/>
                </a:solidFill>
                <a:latin typeface="Helvetica"/>
              </a:rPr>
              <a:t>)</a:t>
            </a:r>
            <a:endParaRPr lang="en-US" sz="800" dirty="0"/>
          </a:p>
        </p:txBody>
      </p:sp>
      <p:sp>
        <p:nvSpPr>
          <p:cNvPr id="26725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6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7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8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9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0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1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2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2686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34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5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6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7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8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9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6740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6741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6742" name="Rectangle 183"/>
          <p:cNvSpPr>
            <a:spLocks noChangeArrowheads="1"/>
          </p:cNvSpPr>
          <p:nvPr/>
        </p:nvSpPr>
        <p:spPr bwMode="auto">
          <a:xfrm>
            <a:off x="4881563" y="3455988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6743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4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5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6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7" name="Rectangle 188"/>
          <p:cNvSpPr>
            <a:spLocks noChangeArrowheads="1"/>
          </p:cNvSpPr>
          <p:nvPr/>
        </p:nvSpPr>
        <p:spPr bwMode="auto">
          <a:xfrm>
            <a:off x="4549775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748" name="Rectangle 189"/>
          <p:cNvSpPr>
            <a:spLocks noChangeArrowheads="1"/>
          </p:cNvSpPr>
          <p:nvPr/>
        </p:nvSpPr>
        <p:spPr bwMode="auto">
          <a:xfrm>
            <a:off x="6061075" y="31003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6749" name="Rectangle 190"/>
          <p:cNvSpPr>
            <a:spLocks noChangeArrowheads="1"/>
          </p:cNvSpPr>
          <p:nvPr/>
        </p:nvSpPr>
        <p:spPr bwMode="auto">
          <a:xfrm>
            <a:off x="6061075" y="3271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6750" name="Line 191"/>
          <p:cNvSpPr>
            <a:spLocks noChangeShapeType="1"/>
          </p:cNvSpPr>
          <p:nvPr/>
        </p:nvSpPr>
        <p:spPr bwMode="auto">
          <a:xfrm>
            <a:off x="6264275" y="3136900"/>
            <a:ext cx="11953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1" name="Line 192"/>
          <p:cNvSpPr>
            <a:spLocks noChangeShapeType="1"/>
          </p:cNvSpPr>
          <p:nvPr/>
        </p:nvSpPr>
        <p:spPr bwMode="auto">
          <a:xfrm>
            <a:off x="7456488" y="3136900"/>
            <a:ext cx="1587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2" name="Line 193"/>
          <p:cNvSpPr>
            <a:spLocks noChangeShapeType="1"/>
          </p:cNvSpPr>
          <p:nvPr/>
        </p:nvSpPr>
        <p:spPr bwMode="auto">
          <a:xfrm flipH="1">
            <a:off x="5083175" y="6351588"/>
            <a:ext cx="23764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3" name="Line 194"/>
          <p:cNvSpPr>
            <a:spLocks noChangeShapeType="1"/>
          </p:cNvSpPr>
          <p:nvPr/>
        </p:nvSpPr>
        <p:spPr bwMode="auto">
          <a:xfrm flipV="1">
            <a:off x="5084763" y="6156325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4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5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6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7" name="Line 198"/>
          <p:cNvSpPr>
            <a:spLocks noChangeShapeType="1"/>
          </p:cNvSpPr>
          <p:nvPr/>
        </p:nvSpPr>
        <p:spPr bwMode="auto">
          <a:xfrm flipV="1">
            <a:off x="4948238" y="5867400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8" name="Line 199"/>
          <p:cNvSpPr>
            <a:spLocks noChangeShapeType="1"/>
          </p:cNvSpPr>
          <p:nvPr/>
        </p:nvSpPr>
        <p:spPr bwMode="auto">
          <a:xfrm flipH="1">
            <a:off x="1838325" y="5868988"/>
            <a:ext cx="3117850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9" name="Line 200"/>
          <p:cNvSpPr>
            <a:spLocks noChangeShapeType="1"/>
          </p:cNvSpPr>
          <p:nvPr/>
        </p:nvSpPr>
        <p:spPr bwMode="auto">
          <a:xfrm flipH="1" flipV="1">
            <a:off x="1839913" y="4833938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0" name="Freeform 201"/>
          <p:cNvSpPr>
            <a:spLocks/>
          </p:cNvSpPr>
          <p:nvPr/>
        </p:nvSpPr>
        <p:spPr bwMode="auto">
          <a:xfrm>
            <a:off x="4924425" y="5969000"/>
            <a:ext cx="52388" cy="74613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3"/>
              <a:gd name="T17" fmla="*/ 66 w 66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26861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17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26859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18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26856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64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5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6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7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8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9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19"/>
          <p:cNvGrpSpPr>
            <a:grpSpLocks/>
          </p:cNvGrpSpPr>
          <p:nvPr/>
        </p:nvGrpSpPr>
        <p:grpSpPr bwMode="auto">
          <a:xfrm>
            <a:off x="2890838" y="4772041"/>
            <a:ext cx="555625" cy="138113"/>
            <a:chOff x="1963" y="2778"/>
            <a:chExt cx="350" cy="87"/>
          </a:xfrm>
        </p:grpSpPr>
        <p:sp>
          <p:nvSpPr>
            <p:cNvPr id="26852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ASEL</a:t>
              </a:r>
              <a:endParaRPr lang="en-US"/>
            </a:p>
          </p:txBody>
        </p:sp>
      </p:grpSp>
      <p:grpSp>
        <p:nvGrpSpPr>
          <p:cNvPr id="20" name="Group 224"/>
          <p:cNvGrpSpPr>
            <a:grpSpLocks/>
          </p:cNvGrpSpPr>
          <p:nvPr/>
        </p:nvGrpSpPr>
        <p:grpSpPr bwMode="auto">
          <a:xfrm>
            <a:off x="2890838" y="4929203"/>
            <a:ext cx="555625" cy="150813"/>
            <a:chOff x="1963" y="2877"/>
            <a:chExt cx="350" cy="95"/>
          </a:xfrm>
        </p:grpSpPr>
        <p:sp>
          <p:nvSpPr>
            <p:cNvPr id="26848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26772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3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4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5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6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7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8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9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0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1" name="Rectangle 238"/>
          <p:cNvSpPr>
            <a:spLocks noChangeArrowheads="1"/>
          </p:cNvSpPr>
          <p:nvPr/>
        </p:nvSpPr>
        <p:spPr bwMode="auto">
          <a:xfrm>
            <a:off x="3151188" y="4486275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26782" name="Rectangle 239"/>
          <p:cNvSpPr>
            <a:spLocks noChangeArrowheads="1"/>
          </p:cNvSpPr>
          <p:nvPr/>
        </p:nvSpPr>
        <p:spPr bwMode="auto">
          <a:xfrm>
            <a:off x="3151188" y="4629150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RA2SEL</a:t>
            </a:r>
            <a:endParaRPr lang="en-US"/>
          </a:p>
        </p:txBody>
      </p:sp>
      <p:sp>
        <p:nvSpPr>
          <p:cNvPr id="26783" name="Rectangle 240"/>
          <p:cNvSpPr>
            <a:spLocks noChangeArrowheads="1"/>
          </p:cNvSpPr>
          <p:nvPr/>
        </p:nvSpPr>
        <p:spPr bwMode="auto">
          <a:xfrm>
            <a:off x="3151188" y="5056188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WDSEL</a:t>
            </a:r>
            <a:endParaRPr lang="en-US"/>
          </a:p>
        </p:txBody>
      </p:sp>
      <p:sp>
        <p:nvSpPr>
          <p:cNvPr id="26784" name="Rectangle 241"/>
          <p:cNvSpPr>
            <a:spLocks noChangeArrowheads="1"/>
          </p:cNvSpPr>
          <p:nvPr/>
        </p:nvSpPr>
        <p:spPr bwMode="auto">
          <a:xfrm>
            <a:off x="3151188" y="5199063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26785" name="Rectangle 242"/>
          <p:cNvSpPr>
            <a:spLocks noChangeArrowheads="1"/>
          </p:cNvSpPr>
          <p:nvPr/>
        </p:nvSpPr>
        <p:spPr bwMode="auto">
          <a:xfrm>
            <a:off x="3151188" y="5316538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000000"/>
                </a:solidFill>
                <a:latin typeface="Helvetica"/>
              </a:rPr>
              <a:t>MWR. MOE</a:t>
            </a:r>
            <a:endParaRPr lang="en-US" dirty="0"/>
          </a:p>
        </p:txBody>
      </p:sp>
      <p:sp>
        <p:nvSpPr>
          <p:cNvPr id="26786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7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8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9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0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1" name="Rectangle 248"/>
          <p:cNvSpPr>
            <a:spLocks noChangeArrowheads="1"/>
          </p:cNvSpPr>
          <p:nvPr/>
        </p:nvSpPr>
        <p:spPr bwMode="auto">
          <a:xfrm>
            <a:off x="4435475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6792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793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794" name="Rectangle 251"/>
          <p:cNvSpPr>
            <a:spLocks noChangeArrowheads="1"/>
          </p:cNvSpPr>
          <p:nvPr/>
        </p:nvSpPr>
        <p:spPr bwMode="auto">
          <a:xfrm>
            <a:off x="7229475" y="4800600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000000"/>
                </a:solidFill>
                <a:latin typeface="Helvetica"/>
              </a:rPr>
              <a:t>MWR</a:t>
            </a:r>
            <a:endParaRPr lang="en-US" dirty="0"/>
          </a:p>
        </p:txBody>
      </p:sp>
      <p:grpSp>
        <p:nvGrpSpPr>
          <p:cNvPr id="21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26842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/>
            </a:p>
          </p:txBody>
        </p:sp>
        <p:sp>
          <p:nvSpPr>
            <p:cNvPr id="26844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/>
            </a:p>
          </p:txBody>
        </p:sp>
        <p:sp>
          <p:nvSpPr>
            <p:cNvPr id="26845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/>
            </a:p>
          </p:txBody>
        </p:sp>
        <p:sp>
          <p:nvSpPr>
            <p:cNvPr id="26846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/>
            </a:p>
          </p:txBody>
        </p:sp>
        <p:sp>
          <p:nvSpPr>
            <p:cNvPr id="26847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/>
            </a:p>
          </p:txBody>
        </p:sp>
      </p:grpSp>
      <p:sp>
        <p:nvSpPr>
          <p:cNvPr id="26796" name="Rectangle 259"/>
          <p:cNvSpPr>
            <a:spLocks noChangeArrowheads="1"/>
          </p:cNvSpPr>
          <p:nvPr/>
        </p:nvSpPr>
        <p:spPr bwMode="auto">
          <a:xfrm>
            <a:off x="1296988" y="1076325"/>
            <a:ext cx="169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7" name="Rectangle 260"/>
          <p:cNvSpPr>
            <a:spLocks noChangeArrowheads="1"/>
          </p:cNvSpPr>
          <p:nvPr/>
        </p:nvSpPr>
        <p:spPr bwMode="auto">
          <a:xfrm>
            <a:off x="1525588" y="99060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ILL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8" name="Rectangle 261"/>
          <p:cNvSpPr>
            <a:spLocks noChangeArrowheads="1"/>
          </p:cNvSpPr>
          <p:nvPr/>
        </p:nvSpPr>
        <p:spPr bwMode="auto">
          <a:xfrm>
            <a:off x="1525588" y="107315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OP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9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0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1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2" name="Line 265"/>
          <p:cNvSpPr>
            <a:spLocks noChangeShapeType="1"/>
          </p:cNvSpPr>
          <p:nvPr/>
        </p:nvSpPr>
        <p:spPr bwMode="auto">
          <a:xfrm>
            <a:off x="1581150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3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4" name="Line 267"/>
          <p:cNvSpPr>
            <a:spLocks noChangeShapeType="1"/>
          </p:cNvSpPr>
          <p:nvPr/>
        </p:nvSpPr>
        <p:spPr bwMode="auto">
          <a:xfrm>
            <a:off x="4316413" y="3192463"/>
            <a:ext cx="169862" cy="15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5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6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7" name="Rectangle 270"/>
          <p:cNvSpPr>
            <a:spLocks noChangeArrowheads="1"/>
          </p:cNvSpPr>
          <p:nvPr/>
        </p:nvSpPr>
        <p:spPr bwMode="auto">
          <a:xfrm>
            <a:off x="4149725" y="2820988"/>
            <a:ext cx="26670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08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9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0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1" name="Rectangle 274"/>
          <p:cNvSpPr>
            <a:spLocks noChangeArrowheads="1"/>
          </p:cNvSpPr>
          <p:nvPr/>
        </p:nvSpPr>
        <p:spPr bwMode="auto">
          <a:xfrm>
            <a:off x="3151188" y="5657850"/>
            <a:ext cx="39984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12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3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4" name="Rectangle 277"/>
          <p:cNvSpPr>
            <a:spLocks noChangeArrowheads="1"/>
          </p:cNvSpPr>
          <p:nvPr/>
        </p:nvSpPr>
        <p:spPr bwMode="auto">
          <a:xfrm>
            <a:off x="2781300" y="3773488"/>
            <a:ext cx="20519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IRQ</a:t>
            </a:r>
            <a:endParaRPr lang="en-US"/>
          </a:p>
        </p:txBody>
      </p:sp>
      <p:sp>
        <p:nvSpPr>
          <p:cNvPr id="26815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6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7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8" name="Line 281"/>
          <p:cNvSpPr>
            <a:spLocks noChangeShapeType="1"/>
          </p:cNvSpPr>
          <p:nvPr/>
        </p:nvSpPr>
        <p:spPr bwMode="auto">
          <a:xfrm flipH="1">
            <a:off x="4548188" y="3311525"/>
            <a:ext cx="49212" cy="301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9" name="Freeform 282"/>
          <p:cNvSpPr>
            <a:spLocks/>
          </p:cNvSpPr>
          <p:nvPr/>
        </p:nvSpPr>
        <p:spPr bwMode="auto">
          <a:xfrm>
            <a:off x="4519613" y="3300413"/>
            <a:ext cx="73025" cy="60325"/>
          </a:xfrm>
          <a:custGeom>
            <a:avLst/>
            <a:gdLst>
              <a:gd name="T0" fmla="*/ 0 w 94"/>
              <a:gd name="T1" fmla="*/ 2147483647 h 76"/>
              <a:gd name="T2" fmla="*/ 2147483647 w 94"/>
              <a:gd name="T3" fmla="*/ 0 h 76"/>
              <a:gd name="T4" fmla="*/ 2147483647 w 94"/>
              <a:gd name="T5" fmla="*/ 2147483647 h 76"/>
              <a:gd name="T6" fmla="*/ 2147483647 w 94"/>
              <a:gd name="T7" fmla="*/ 2147483647 h 76"/>
              <a:gd name="T8" fmla="*/ 0 w 94"/>
              <a:gd name="T9" fmla="*/ 2147483647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76"/>
              <a:gd name="T17" fmla="*/ 94 w 94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76">
                <a:moveTo>
                  <a:pt x="0" y="76"/>
                </a:moveTo>
                <a:lnTo>
                  <a:pt x="60" y="0"/>
                </a:lnTo>
                <a:lnTo>
                  <a:pt x="38" y="52"/>
                </a:lnTo>
                <a:lnTo>
                  <a:pt x="94" y="56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83"/>
          <p:cNvGrpSpPr>
            <a:grpSpLocks/>
          </p:cNvGrpSpPr>
          <p:nvPr/>
        </p:nvGrpSpPr>
        <p:grpSpPr bwMode="auto">
          <a:xfrm>
            <a:off x="6238875" y="3265488"/>
            <a:ext cx="509588" cy="106362"/>
            <a:chOff x="4072" y="1829"/>
            <a:chExt cx="321" cy="67"/>
          </a:xfrm>
        </p:grpSpPr>
        <p:sp>
          <p:nvSpPr>
            <p:cNvPr id="26836" name="Freeform 284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Line 285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Rectangle 286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39" name="Rectangle 287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840" name="Rectangle 288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</a:t>
              </a:r>
              <a:endParaRPr lang="en-US"/>
            </a:p>
          </p:txBody>
        </p:sp>
        <p:sp>
          <p:nvSpPr>
            <p:cNvPr id="26841" name="Rectangle 289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F</a:t>
              </a:r>
              <a:endParaRPr lang="en-US"/>
            </a:p>
          </p:txBody>
        </p:sp>
      </p:grpSp>
      <p:grpSp>
        <p:nvGrpSpPr>
          <p:cNvPr id="23" name="Group 290"/>
          <p:cNvGrpSpPr>
            <a:grpSpLocks/>
          </p:cNvGrpSpPr>
          <p:nvPr/>
        </p:nvGrpSpPr>
        <p:grpSpPr bwMode="auto">
          <a:xfrm>
            <a:off x="2890838" y="5483244"/>
            <a:ext cx="600075" cy="138113"/>
            <a:chOff x="1963" y="3226"/>
            <a:chExt cx="378" cy="87"/>
          </a:xfrm>
        </p:grpSpPr>
        <p:sp>
          <p:nvSpPr>
            <p:cNvPr id="26832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4" name="Group 295"/>
          <p:cNvGrpSpPr>
            <a:grpSpLocks/>
          </p:cNvGrpSpPr>
          <p:nvPr/>
        </p:nvGrpSpPr>
        <p:grpSpPr bwMode="auto">
          <a:xfrm>
            <a:off x="2151073" y="1676400"/>
            <a:ext cx="115888" cy="155575"/>
            <a:chOff x="1497" y="828"/>
            <a:chExt cx="73" cy="98"/>
          </a:xfrm>
        </p:grpSpPr>
        <p:sp>
          <p:nvSpPr>
            <p:cNvPr id="26830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6823" name="Line 298"/>
          <p:cNvSpPr>
            <a:spLocks noChangeShapeType="1"/>
          </p:cNvSpPr>
          <p:nvPr/>
        </p:nvSpPr>
        <p:spPr bwMode="auto">
          <a:xfrm>
            <a:off x="4037013" y="3074988"/>
            <a:ext cx="1571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24" name="Rectangle 299"/>
          <p:cNvSpPr>
            <a:spLocks noChangeArrowheads="1"/>
          </p:cNvSpPr>
          <p:nvPr/>
        </p:nvSpPr>
        <p:spPr bwMode="auto">
          <a:xfrm>
            <a:off x="4191000" y="1314450"/>
            <a:ext cx="44920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Other: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Xadr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6825" name="Rectangle 300"/>
          <p:cNvSpPr>
            <a:spLocks noChangeArrowheads="1"/>
          </p:cNvSpPr>
          <p:nvPr/>
        </p:nvSpPr>
        <p:spPr bwMode="auto">
          <a:xfrm>
            <a:off x="4191000" y="1066800"/>
            <a:ext cx="46048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Bad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Opcode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: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IllOp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25" name="Group 301"/>
          <p:cNvGrpSpPr>
            <a:grpSpLocks/>
          </p:cNvGrpSpPr>
          <p:nvPr/>
        </p:nvGrpSpPr>
        <p:grpSpPr bwMode="auto">
          <a:xfrm>
            <a:off x="914400" y="1384300"/>
            <a:ext cx="454025" cy="106363"/>
            <a:chOff x="690" y="644"/>
            <a:chExt cx="286" cy="67"/>
          </a:xfrm>
        </p:grpSpPr>
        <p:sp>
          <p:nvSpPr>
            <p:cNvPr id="26827" name="Rectangle 302"/>
            <p:cNvSpPr>
              <a:spLocks noChangeArrowheads="1"/>
            </p:cNvSpPr>
            <p:nvPr/>
          </p:nvSpPr>
          <p:spPr bwMode="auto">
            <a:xfrm>
              <a:off x="690" y="64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PCSEL</a:t>
              </a:r>
              <a:endParaRPr lang="en-US"/>
            </a:p>
          </p:txBody>
        </p:sp>
        <p:sp>
          <p:nvSpPr>
            <p:cNvPr id="26828" name="Freeform 303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Line 304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" name="Group 103"/>
          <p:cNvGrpSpPr>
            <a:grpSpLocks/>
          </p:cNvGrpSpPr>
          <p:nvPr/>
        </p:nvGrpSpPr>
        <p:grpSpPr bwMode="auto">
          <a:xfrm>
            <a:off x="6911920" y="4959104"/>
            <a:ext cx="128588" cy="107949"/>
            <a:chOff x="4040" y="2913"/>
            <a:chExt cx="81" cy="68"/>
          </a:xfrm>
        </p:grpSpPr>
        <p:sp>
          <p:nvSpPr>
            <p:cNvPr id="309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" name="Line 108"/>
          <p:cNvSpPr>
            <a:spLocks noChangeShapeType="1"/>
          </p:cNvSpPr>
          <p:nvPr/>
        </p:nvSpPr>
        <p:spPr bwMode="auto">
          <a:xfrm>
            <a:off x="7031999" y="5016275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Rectangle 109"/>
          <p:cNvSpPr>
            <a:spLocks noChangeArrowheads="1"/>
          </p:cNvSpPr>
          <p:nvPr/>
        </p:nvSpPr>
        <p:spPr bwMode="auto">
          <a:xfrm>
            <a:off x="7176461" y="491467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3118574" y="2338536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14" name="Rectangle 54"/>
          <p:cNvSpPr>
            <a:spLocks noChangeArrowheads="1"/>
          </p:cNvSpPr>
          <p:nvPr/>
        </p:nvSpPr>
        <p:spPr bwMode="auto">
          <a:xfrm>
            <a:off x="3578758" y="3846760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Exceptions</a:t>
            </a:r>
          </a:p>
        </p:txBody>
      </p:sp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3065463" y="28543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 flipV="1">
            <a:off x="3203575" y="2679700"/>
            <a:ext cx="1588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835150" y="2681288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Freeform 6"/>
          <p:cNvSpPr>
            <a:spLocks/>
          </p:cNvSpPr>
          <p:nvPr/>
        </p:nvSpPr>
        <p:spPr bwMode="auto">
          <a:xfrm>
            <a:off x="3032125" y="2827338"/>
            <a:ext cx="71438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V="1">
            <a:off x="1981200" y="1023938"/>
            <a:ext cx="1588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1978025" y="1027113"/>
            <a:ext cx="5667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2540000" y="1023938"/>
            <a:ext cx="6350" cy="26844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Freeform 10"/>
          <p:cNvSpPr>
            <a:spLocks/>
          </p:cNvSpPr>
          <p:nvPr/>
        </p:nvSpPr>
        <p:spPr bwMode="auto">
          <a:xfrm>
            <a:off x="195421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V="1">
            <a:off x="4460875" y="3703638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H="1">
            <a:off x="2547938" y="3706813"/>
            <a:ext cx="19208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Freeform 13"/>
          <p:cNvSpPr>
            <a:spLocks/>
          </p:cNvSpPr>
          <p:nvPr/>
        </p:nvSpPr>
        <p:spPr bwMode="auto">
          <a:xfrm>
            <a:off x="4437063" y="3887788"/>
            <a:ext cx="52387" cy="74612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4"/>
              <a:gd name="T17" fmla="*/ 66 w 66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2588120" y="3544640"/>
            <a:ext cx="9299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(PC+4)+4*SXT(C)</a:t>
            </a:r>
            <a:endParaRPr lang="en-US" sz="900">
              <a:latin typeface="Helvetica"/>
            </a:endParaRPr>
          </a:p>
        </p:txBody>
      </p:sp>
      <p:sp>
        <p:nvSpPr>
          <p:cNvPr id="26638" name="Freeform 15"/>
          <p:cNvSpPr>
            <a:spLocks/>
          </p:cNvSpPr>
          <p:nvPr/>
        </p:nvSpPr>
        <p:spPr bwMode="auto">
          <a:xfrm>
            <a:off x="4549775" y="4573588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4576763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40175" y="3956050"/>
            <a:ext cx="863600" cy="128588"/>
            <a:chOff x="2624" y="2264"/>
            <a:chExt cx="544" cy="81"/>
          </a:xfrm>
        </p:grpSpPr>
        <p:sp>
          <p:nvSpPr>
            <p:cNvPr id="26920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1 w 574"/>
                <a:gd name="T3" fmla="*/ 0 h 144"/>
                <a:gd name="T4" fmla="*/ 1 w 574"/>
                <a:gd name="T5" fmla="*/ 1 h 144"/>
                <a:gd name="T6" fmla="*/ 1 w 574"/>
                <a:gd name="T7" fmla="*/ 1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4"/>
                <a:gd name="T16" fmla="*/ 0 h 144"/>
                <a:gd name="T17" fmla="*/ 574 w 57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Rectangle 20"/>
            <p:cNvSpPr>
              <a:spLocks noChangeArrowheads="1"/>
            </p:cNvSpPr>
            <p:nvPr/>
          </p:nvSpPr>
          <p:spPr bwMode="auto">
            <a:xfrm>
              <a:off x="2624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ASEL</a:t>
              </a:r>
              <a:endParaRPr lang="en-US"/>
            </a:p>
          </p:txBody>
        </p:sp>
        <p:sp>
          <p:nvSpPr>
            <p:cNvPr id="26923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66"/>
                <a:gd name="T17" fmla="*/ 91 w 91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936" y="2281"/>
              <a:ext cx="170" cy="58"/>
              <a:chOff x="2936" y="2281"/>
              <a:chExt cx="170" cy="58"/>
            </a:xfrm>
          </p:grpSpPr>
          <p:sp>
            <p:nvSpPr>
              <p:cNvPr id="26926" name="Rectangle 24"/>
              <p:cNvSpPr>
                <a:spLocks noChangeArrowheads="1"/>
              </p:cNvSpPr>
              <p:nvPr/>
            </p:nvSpPr>
            <p:spPr bwMode="auto">
              <a:xfrm>
                <a:off x="3079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0</a:t>
                </a:r>
                <a:endParaRPr lang="en-US"/>
              </a:p>
            </p:txBody>
          </p:sp>
          <p:sp>
            <p:nvSpPr>
              <p:cNvPr id="26927" name="Rectangle 25"/>
              <p:cNvSpPr>
                <a:spLocks noChangeArrowheads="1"/>
              </p:cNvSpPr>
              <p:nvPr/>
            </p:nvSpPr>
            <p:spPr bwMode="auto">
              <a:xfrm>
                <a:off x="2936" y="2281"/>
                <a:ext cx="27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600">
                    <a:solidFill>
                      <a:srgbClr val="000000"/>
                    </a:solidFill>
                    <a:latin typeface="Helvetica" pitchFamily="-84" charset="0"/>
                  </a:rPr>
                  <a:t>1</a:t>
                </a:r>
                <a:endParaRPr lang="en-US"/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88063" y="4818063"/>
            <a:ext cx="969962" cy="569912"/>
            <a:chOff x="3977" y="2807"/>
            <a:chExt cx="611" cy="359"/>
          </a:xfrm>
          <a:solidFill>
            <a:srgbClr val="FFFF00"/>
          </a:solidFill>
        </p:grpSpPr>
        <p:sp>
          <p:nvSpPr>
            <p:cNvPr id="26917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Rectangle 28"/>
            <p:cNvSpPr>
              <a:spLocks noChangeArrowheads="1"/>
            </p:cNvSpPr>
            <p:nvPr/>
          </p:nvSpPr>
          <p:spPr bwMode="auto">
            <a:xfrm>
              <a:off x="4014" y="2944"/>
              <a:ext cx="485" cy="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>
                  <a:solidFill>
                    <a:srgbClr val="000000"/>
                  </a:solidFill>
                  <a:latin typeface="Helvetica"/>
                </a:rPr>
                <a:t>Data Memory</a:t>
              </a:r>
              <a:endParaRPr lang="en-US" sz="1000">
                <a:latin typeface="Helvetica"/>
              </a:endParaRPr>
            </a:p>
          </p:txBody>
        </p:sp>
        <p:sp>
          <p:nvSpPr>
            <p:cNvPr id="26919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RD</a:t>
              </a:r>
              <a:endParaRPr lang="en-US"/>
            </a:p>
          </p:txBody>
        </p:sp>
      </p:grpSp>
      <p:sp>
        <p:nvSpPr>
          <p:cNvPr id="26642" name="Rectangle 30"/>
          <p:cNvSpPr>
            <a:spLocks noChangeArrowheads="1"/>
          </p:cNvSpPr>
          <p:nvPr/>
        </p:nvSpPr>
        <p:spPr bwMode="auto">
          <a:xfrm>
            <a:off x="6545263" y="4824413"/>
            <a:ext cx="1222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WD</a:t>
            </a:r>
            <a:endParaRPr lang="en-US"/>
          </a:p>
        </p:txBody>
      </p:sp>
      <p:sp>
        <p:nvSpPr>
          <p:cNvPr id="26643" name="Rectangle 31"/>
          <p:cNvSpPr>
            <a:spLocks noChangeArrowheads="1"/>
          </p:cNvSpPr>
          <p:nvPr/>
        </p:nvSpPr>
        <p:spPr bwMode="auto">
          <a:xfrm>
            <a:off x="6118225" y="5241925"/>
            <a:ext cx="133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</a:rPr>
              <a:t>Adr</a:t>
            </a:r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851650" y="4843463"/>
            <a:ext cx="157163" cy="106362"/>
            <a:chOff x="4458" y="2823"/>
            <a:chExt cx="99" cy="67"/>
          </a:xfrm>
        </p:grpSpPr>
        <p:sp>
          <p:nvSpPr>
            <p:cNvPr id="26915" name="Rectangle 33"/>
            <p:cNvSpPr>
              <a:spLocks noChangeArrowheads="1"/>
            </p:cNvSpPr>
            <p:nvPr/>
          </p:nvSpPr>
          <p:spPr bwMode="auto">
            <a:xfrm>
              <a:off x="4463" y="2823"/>
              <a:ext cx="9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</a:rPr>
                <a:t>R/W</a:t>
              </a:r>
              <a:endParaRPr lang="en-US"/>
            </a:p>
          </p:txBody>
        </p:sp>
        <p:sp>
          <p:nvSpPr>
            <p:cNvPr id="26916" name="Line 34"/>
            <p:cNvSpPr>
              <a:spLocks noChangeShapeType="1"/>
            </p:cNvSpPr>
            <p:nvPr/>
          </p:nvSpPr>
          <p:spPr bwMode="auto">
            <a:xfrm>
              <a:off x="4458" y="2825"/>
              <a:ext cx="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5" name="Freeform 35"/>
          <p:cNvSpPr>
            <a:spLocks/>
          </p:cNvSpPr>
          <p:nvPr/>
        </p:nvSpPr>
        <p:spPr bwMode="auto">
          <a:xfrm>
            <a:off x="7058025" y="4848225"/>
            <a:ext cx="69850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/>
        </p:nvSpPr>
        <p:spPr bwMode="auto">
          <a:xfrm>
            <a:off x="7089775" y="487521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826000" y="6043613"/>
            <a:ext cx="904875" cy="127000"/>
            <a:chOff x="3182" y="3579"/>
            <a:chExt cx="570" cy="80"/>
          </a:xfrm>
        </p:grpSpPr>
        <p:sp>
          <p:nvSpPr>
            <p:cNvPr id="26895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1 w 573"/>
                <a:gd name="T3" fmla="*/ 0 h 144"/>
                <a:gd name="T4" fmla="*/ 1 w 573"/>
                <a:gd name="T5" fmla="*/ 0 h 144"/>
                <a:gd name="T6" fmla="*/ 1 w 573"/>
                <a:gd name="T7" fmla="*/ 0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"/>
                <a:gd name="T16" fmla="*/ 0 h 144"/>
                <a:gd name="T17" fmla="*/ 573 w 5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98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  <p:sp>
          <p:nvSpPr>
            <p:cNvPr id="26899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S</a:t>
              </a:r>
              <a:endParaRPr lang="en-US"/>
            </a:p>
          </p:txBody>
        </p:sp>
        <p:sp>
          <p:nvSpPr>
            <p:cNvPr id="26900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901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L</a:t>
              </a:r>
              <a:endParaRPr lang="en-US"/>
            </a:p>
          </p:txBody>
        </p:sp>
        <p:sp>
          <p:nvSpPr>
            <p:cNvPr id="26902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905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6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7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8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09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  <p:sp>
          <p:nvSpPr>
            <p:cNvPr id="26910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1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2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3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 </a:t>
              </a:r>
              <a:endParaRPr lang="en-US"/>
            </a:p>
          </p:txBody>
        </p:sp>
        <p:sp>
          <p:nvSpPr>
            <p:cNvPr id="26914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2</a:t>
              </a:r>
              <a:endParaRPr lang="en-US"/>
            </a:p>
          </p:txBody>
        </p:sp>
      </p:grpSp>
      <p:sp>
        <p:nvSpPr>
          <p:cNvPr id="26648" name="Line 58"/>
          <p:cNvSpPr>
            <a:spLocks noChangeShapeType="1"/>
          </p:cNvSpPr>
          <p:nvPr/>
        </p:nvSpPr>
        <p:spPr bwMode="auto">
          <a:xfrm>
            <a:off x="6116638" y="6413500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59"/>
          <p:cNvSpPr>
            <a:spLocks noChangeArrowheads="1"/>
          </p:cNvSpPr>
          <p:nvPr/>
        </p:nvSpPr>
        <p:spPr bwMode="auto">
          <a:xfrm>
            <a:off x="4633913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650" name="Rectangle 60"/>
          <p:cNvSpPr>
            <a:spLocks noChangeArrowheads="1"/>
          </p:cNvSpPr>
          <p:nvPr/>
        </p:nvSpPr>
        <p:spPr bwMode="auto">
          <a:xfrm>
            <a:off x="3581400" y="3124200"/>
            <a:ext cx="6128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800"/>
          </a:p>
        </p:txBody>
      </p:sp>
      <p:sp>
        <p:nvSpPr>
          <p:cNvPr id="26651" name="Line 61"/>
          <p:cNvSpPr>
            <a:spLocks noChangeShapeType="1"/>
          </p:cNvSpPr>
          <p:nvPr/>
        </p:nvSpPr>
        <p:spPr bwMode="auto">
          <a:xfrm>
            <a:off x="3546475" y="3217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62"/>
          <p:cNvSpPr>
            <a:spLocks noChangeShapeType="1"/>
          </p:cNvSpPr>
          <p:nvPr/>
        </p:nvSpPr>
        <p:spPr bwMode="auto">
          <a:xfrm>
            <a:off x="3603625" y="3278188"/>
            <a:ext cx="5651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Freeform 63"/>
          <p:cNvSpPr>
            <a:spLocks/>
          </p:cNvSpPr>
          <p:nvPr/>
        </p:nvSpPr>
        <p:spPr bwMode="auto">
          <a:xfrm>
            <a:off x="4129088" y="3251200"/>
            <a:ext cx="73025" cy="52388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Freeform 64"/>
          <p:cNvSpPr>
            <a:spLocks/>
          </p:cNvSpPr>
          <p:nvPr/>
        </p:nvSpPr>
        <p:spPr bwMode="auto">
          <a:xfrm>
            <a:off x="4202113" y="3022600"/>
            <a:ext cx="114300" cy="312738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395"/>
              <a:gd name="T17" fmla="*/ 144 w 144"/>
              <a:gd name="T18" fmla="*/ 395 h 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Rectangle 65"/>
          <p:cNvSpPr>
            <a:spLocks noChangeArrowheads="1"/>
          </p:cNvSpPr>
          <p:nvPr/>
        </p:nvSpPr>
        <p:spPr bwMode="auto">
          <a:xfrm>
            <a:off x="4232275" y="321310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656" name="Rectangle 66"/>
          <p:cNvSpPr>
            <a:spLocks noChangeArrowheads="1"/>
          </p:cNvSpPr>
          <p:nvPr/>
        </p:nvSpPr>
        <p:spPr bwMode="auto">
          <a:xfrm>
            <a:off x="4232275" y="3070225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657" name="Rectangle 67"/>
          <p:cNvSpPr>
            <a:spLocks noChangeArrowheads="1"/>
          </p:cNvSpPr>
          <p:nvPr/>
        </p:nvSpPr>
        <p:spPr bwMode="auto">
          <a:xfrm>
            <a:off x="3917950" y="3041650"/>
            <a:ext cx="10264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XP</a:t>
            </a:r>
            <a:endParaRPr lang="en-US"/>
          </a:p>
        </p:txBody>
      </p:sp>
      <p:sp>
        <p:nvSpPr>
          <p:cNvPr id="26658" name="Freeform 68"/>
          <p:cNvSpPr>
            <a:spLocks/>
          </p:cNvSpPr>
          <p:nvPr/>
        </p:nvSpPr>
        <p:spPr bwMode="auto">
          <a:xfrm>
            <a:off x="4129088" y="3052763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Freeform 69"/>
          <p:cNvSpPr>
            <a:spLocks/>
          </p:cNvSpPr>
          <p:nvPr/>
        </p:nvSpPr>
        <p:spPr bwMode="auto">
          <a:xfrm>
            <a:off x="5062538" y="597058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Line 70"/>
          <p:cNvSpPr>
            <a:spLocks noChangeShapeType="1"/>
          </p:cNvSpPr>
          <p:nvPr/>
        </p:nvSpPr>
        <p:spPr bwMode="auto">
          <a:xfrm>
            <a:off x="5089525" y="4833938"/>
            <a:ext cx="1588" cy="11763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1" name="Line 71"/>
          <p:cNvSpPr>
            <a:spLocks noChangeShapeType="1"/>
          </p:cNvSpPr>
          <p:nvPr/>
        </p:nvSpPr>
        <p:spPr bwMode="auto">
          <a:xfrm flipH="1">
            <a:off x="5086350" y="5273675"/>
            <a:ext cx="9683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Line 72"/>
          <p:cNvSpPr>
            <a:spLocks noChangeShapeType="1"/>
          </p:cNvSpPr>
          <p:nvPr/>
        </p:nvSpPr>
        <p:spPr bwMode="auto">
          <a:xfrm flipV="1">
            <a:off x="5089525" y="4814888"/>
            <a:ext cx="1588" cy="461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3" name="Line 73"/>
          <p:cNvSpPr>
            <a:spLocks noChangeShapeType="1"/>
          </p:cNvSpPr>
          <p:nvPr/>
        </p:nvSpPr>
        <p:spPr bwMode="auto">
          <a:xfrm>
            <a:off x="5089525" y="481806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4" name="Freeform 74"/>
          <p:cNvSpPr>
            <a:spLocks/>
          </p:cNvSpPr>
          <p:nvPr/>
        </p:nvSpPr>
        <p:spPr bwMode="auto">
          <a:xfrm>
            <a:off x="6015038" y="5246688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5" name="Freeform 75"/>
          <p:cNvSpPr>
            <a:spLocks/>
          </p:cNvSpPr>
          <p:nvPr/>
        </p:nvSpPr>
        <p:spPr bwMode="auto">
          <a:xfrm>
            <a:off x="1811338" y="16097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Line 76"/>
          <p:cNvSpPr>
            <a:spLocks noChangeShapeType="1"/>
          </p:cNvSpPr>
          <p:nvPr/>
        </p:nvSpPr>
        <p:spPr bwMode="auto">
          <a:xfrm flipV="1">
            <a:off x="1838325" y="1479550"/>
            <a:ext cx="1588" cy="169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377950" y="1685925"/>
            <a:ext cx="915988" cy="142875"/>
            <a:chOff x="1010" y="834"/>
            <a:chExt cx="577" cy="90"/>
          </a:xfrm>
        </p:grpSpPr>
        <p:sp>
          <p:nvSpPr>
            <p:cNvPr id="26891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</p:grpSpPr>
          <p:sp>
            <p:nvSpPr>
              <p:cNvPr id="26893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94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68" name="Rectangle 82"/>
          <p:cNvSpPr>
            <a:spLocks noChangeArrowheads="1"/>
          </p:cNvSpPr>
          <p:nvPr/>
        </p:nvSpPr>
        <p:spPr bwMode="auto">
          <a:xfrm>
            <a:off x="1754188" y="1730375"/>
            <a:ext cx="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/>
          </a:p>
        </p:txBody>
      </p:sp>
      <p:sp>
        <p:nvSpPr>
          <p:cNvPr id="26669" name="Rectangle 83"/>
          <p:cNvSpPr>
            <a:spLocks noChangeArrowheads="1"/>
          </p:cNvSpPr>
          <p:nvPr/>
        </p:nvSpPr>
        <p:spPr bwMode="auto">
          <a:xfrm>
            <a:off x="1797050" y="1704975"/>
            <a:ext cx="12824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/>
          </a:p>
        </p:txBody>
      </p:sp>
      <p:sp>
        <p:nvSpPr>
          <p:cNvPr id="26670" name="Freeform 84"/>
          <p:cNvSpPr>
            <a:spLocks/>
          </p:cNvSpPr>
          <p:nvPr/>
        </p:nvSpPr>
        <p:spPr bwMode="auto">
          <a:xfrm>
            <a:off x="175418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1" name="Line 85"/>
          <p:cNvSpPr>
            <a:spLocks noChangeShapeType="1"/>
          </p:cNvSpPr>
          <p:nvPr/>
        </p:nvSpPr>
        <p:spPr bwMode="auto">
          <a:xfrm flipV="1">
            <a:off x="1781175" y="1195388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2" name="Rectangle 86"/>
          <p:cNvSpPr>
            <a:spLocks noChangeArrowheads="1"/>
          </p:cNvSpPr>
          <p:nvPr/>
        </p:nvSpPr>
        <p:spPr bwMode="auto">
          <a:xfrm>
            <a:off x="1725613" y="1090613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1724025" y="2214563"/>
            <a:ext cx="228600" cy="182562"/>
            <a:chOff x="1228" y="1167"/>
            <a:chExt cx="144" cy="115"/>
          </a:xfrm>
        </p:grpSpPr>
        <p:sp>
          <p:nvSpPr>
            <p:cNvPr id="26889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Helvetica" pitchFamily="-84" charset="0"/>
                </a:rPr>
                <a:t>+4</a:t>
              </a:r>
              <a:endParaRPr lang="en-US"/>
            </a:p>
          </p:txBody>
        </p:sp>
      </p:grpSp>
      <p:sp>
        <p:nvSpPr>
          <p:cNvPr id="26674" name="Freeform 90"/>
          <p:cNvSpPr>
            <a:spLocks/>
          </p:cNvSpPr>
          <p:nvPr/>
        </p:nvSpPr>
        <p:spPr bwMode="auto">
          <a:xfrm>
            <a:off x="1811338" y="21510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5" name="Line 91"/>
          <p:cNvSpPr>
            <a:spLocks noChangeShapeType="1"/>
          </p:cNvSpPr>
          <p:nvPr/>
        </p:nvSpPr>
        <p:spPr bwMode="auto">
          <a:xfrm flipV="1">
            <a:off x="1838325" y="1822450"/>
            <a:ext cx="15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6" name="Line 92"/>
          <p:cNvSpPr>
            <a:spLocks noChangeShapeType="1"/>
          </p:cNvSpPr>
          <p:nvPr/>
        </p:nvSpPr>
        <p:spPr bwMode="auto">
          <a:xfrm flipV="1">
            <a:off x="1838325" y="2392363"/>
            <a:ext cx="1588" cy="1190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7" name="Line 93"/>
          <p:cNvSpPr>
            <a:spLocks noChangeShapeType="1"/>
          </p:cNvSpPr>
          <p:nvPr/>
        </p:nvSpPr>
        <p:spPr bwMode="auto">
          <a:xfrm flipV="1">
            <a:off x="2179638" y="1195388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8" name="Line 94"/>
          <p:cNvSpPr>
            <a:spLocks noChangeShapeType="1"/>
          </p:cNvSpPr>
          <p:nvPr/>
        </p:nvSpPr>
        <p:spPr bwMode="auto">
          <a:xfrm>
            <a:off x="2176463" y="1198563"/>
            <a:ext cx="234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9" name="Line 95"/>
          <p:cNvSpPr>
            <a:spLocks noChangeShapeType="1"/>
          </p:cNvSpPr>
          <p:nvPr/>
        </p:nvSpPr>
        <p:spPr bwMode="auto">
          <a:xfrm>
            <a:off x="2408238" y="1195388"/>
            <a:ext cx="1587" cy="12604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Freeform 96"/>
          <p:cNvSpPr>
            <a:spLocks/>
          </p:cNvSpPr>
          <p:nvPr/>
        </p:nvSpPr>
        <p:spPr bwMode="auto">
          <a:xfrm>
            <a:off x="2152650" y="12954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1" name="Line 97"/>
          <p:cNvSpPr>
            <a:spLocks noChangeShapeType="1"/>
          </p:cNvSpPr>
          <p:nvPr/>
        </p:nvSpPr>
        <p:spPr bwMode="auto">
          <a:xfrm flipH="1">
            <a:off x="1835150" y="2452688"/>
            <a:ext cx="5762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3092450" y="1882775"/>
            <a:ext cx="912813" cy="455613"/>
            <a:chOff x="2090" y="958"/>
            <a:chExt cx="575" cy="287"/>
          </a:xfrm>
          <a:solidFill>
            <a:srgbClr val="FFFF00"/>
          </a:solidFill>
        </p:grpSpPr>
        <p:sp>
          <p:nvSpPr>
            <p:cNvPr id="26884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  <a:latin typeface="Helvetica" pitchFamily="-84" charset="0"/>
                </a:rPr>
                <a:t>Instruction</a:t>
              </a:r>
              <a:endParaRPr lang="en-US" dirty="0"/>
            </a:p>
          </p:txBody>
        </p:sp>
        <p:sp>
          <p:nvSpPr>
            <p:cNvPr id="26886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>
                  <a:solidFill>
                    <a:srgbClr val="000000"/>
                  </a:solidFill>
                  <a:latin typeface="Helvetica" pitchFamily="-84" charset="0"/>
                </a:rPr>
                <a:t>Memory</a:t>
              </a:r>
              <a:endParaRPr lang="en-US"/>
            </a:p>
          </p:txBody>
        </p:sp>
        <p:sp>
          <p:nvSpPr>
            <p:cNvPr id="26887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</a:t>
              </a:r>
              <a:endParaRPr lang="en-US"/>
            </a:p>
          </p:txBody>
        </p:sp>
        <p:sp>
          <p:nvSpPr>
            <p:cNvPr id="26888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D</a:t>
              </a:r>
              <a:endParaRPr lang="en-US"/>
            </a:p>
          </p:txBody>
        </p:sp>
      </p:grpSp>
      <p:sp>
        <p:nvSpPr>
          <p:cNvPr id="26683" name="Freeform 104"/>
          <p:cNvSpPr>
            <a:spLocks/>
          </p:cNvSpPr>
          <p:nvPr/>
        </p:nvSpPr>
        <p:spPr bwMode="auto">
          <a:xfrm>
            <a:off x="1811338" y="48307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4" name="Line 105"/>
          <p:cNvSpPr>
            <a:spLocks noChangeShapeType="1"/>
          </p:cNvSpPr>
          <p:nvPr/>
        </p:nvSpPr>
        <p:spPr bwMode="auto">
          <a:xfrm>
            <a:off x="1838325" y="4025900"/>
            <a:ext cx="1588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5" name="Line 106"/>
          <p:cNvSpPr>
            <a:spLocks noChangeShapeType="1"/>
          </p:cNvSpPr>
          <p:nvPr/>
        </p:nvSpPr>
        <p:spPr bwMode="auto">
          <a:xfrm flipV="1">
            <a:off x="1838325" y="2478088"/>
            <a:ext cx="1588" cy="1658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6" name="Line 107"/>
          <p:cNvSpPr>
            <a:spLocks noChangeShapeType="1"/>
          </p:cNvSpPr>
          <p:nvPr/>
        </p:nvSpPr>
        <p:spPr bwMode="auto">
          <a:xfrm flipV="1">
            <a:off x="56022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7" name="Line 108"/>
          <p:cNvSpPr>
            <a:spLocks noChangeShapeType="1"/>
          </p:cNvSpPr>
          <p:nvPr/>
        </p:nvSpPr>
        <p:spPr bwMode="auto">
          <a:xfrm flipH="1" flipV="1">
            <a:off x="55419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8" name="Line 109"/>
          <p:cNvSpPr>
            <a:spLocks noChangeShapeType="1"/>
          </p:cNvSpPr>
          <p:nvPr/>
        </p:nvSpPr>
        <p:spPr bwMode="auto">
          <a:xfrm flipH="1">
            <a:off x="4459288" y="2536825"/>
            <a:ext cx="10890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9" name="Freeform 110"/>
          <p:cNvSpPr>
            <a:spLocks/>
          </p:cNvSpPr>
          <p:nvPr/>
        </p:nvSpPr>
        <p:spPr bwMode="auto">
          <a:xfrm>
            <a:off x="5575300" y="2638425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0" name="Rectangle 111"/>
          <p:cNvSpPr>
            <a:spLocks noChangeArrowheads="1"/>
          </p:cNvSpPr>
          <p:nvPr/>
        </p:nvSpPr>
        <p:spPr bwMode="auto">
          <a:xfrm>
            <a:off x="4876800" y="2559050"/>
            <a:ext cx="693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Rb: ID[15:11]</a:t>
            </a:r>
            <a:endParaRPr lang="en-US" sz="900"/>
          </a:p>
        </p:txBody>
      </p:sp>
      <p:sp>
        <p:nvSpPr>
          <p:cNvPr id="26691" name="Line 112"/>
          <p:cNvSpPr>
            <a:spLocks noChangeShapeType="1"/>
          </p:cNvSpPr>
          <p:nvPr/>
        </p:nvSpPr>
        <p:spPr bwMode="auto">
          <a:xfrm flipV="1">
            <a:off x="4718050" y="2590800"/>
            <a:ext cx="1588" cy="315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2" name="Line 113"/>
          <p:cNvSpPr>
            <a:spLocks noChangeShapeType="1"/>
          </p:cNvSpPr>
          <p:nvPr/>
        </p:nvSpPr>
        <p:spPr bwMode="auto">
          <a:xfrm flipH="1" flipV="1">
            <a:off x="4660900" y="2535238"/>
            <a:ext cx="60325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3" name="Line 114"/>
          <p:cNvSpPr>
            <a:spLocks noChangeShapeType="1"/>
          </p:cNvSpPr>
          <p:nvPr/>
        </p:nvSpPr>
        <p:spPr bwMode="auto">
          <a:xfrm flipH="1">
            <a:off x="3546475" y="2535238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4" name="Line 115"/>
          <p:cNvSpPr>
            <a:spLocks noChangeShapeType="1"/>
          </p:cNvSpPr>
          <p:nvPr/>
        </p:nvSpPr>
        <p:spPr bwMode="auto">
          <a:xfrm>
            <a:off x="3549650" y="25400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5" name="Freeform 116"/>
          <p:cNvSpPr>
            <a:spLocks/>
          </p:cNvSpPr>
          <p:nvPr/>
        </p:nvSpPr>
        <p:spPr bwMode="auto">
          <a:xfrm>
            <a:off x="4691063" y="286702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6" name="Rectangle 117"/>
          <p:cNvSpPr>
            <a:spLocks noChangeArrowheads="1"/>
          </p:cNvSpPr>
          <p:nvPr/>
        </p:nvSpPr>
        <p:spPr bwMode="auto">
          <a:xfrm>
            <a:off x="3962400" y="2559050"/>
            <a:ext cx="69362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Ra: ID[20:16]</a:t>
            </a:r>
            <a:endParaRPr lang="en-US" sz="900"/>
          </a:p>
        </p:txBody>
      </p:sp>
      <p:sp>
        <p:nvSpPr>
          <p:cNvPr id="26697" name="Freeform 118"/>
          <p:cNvSpPr>
            <a:spLocks/>
          </p:cNvSpPr>
          <p:nvPr/>
        </p:nvSpPr>
        <p:spPr bwMode="auto">
          <a:xfrm>
            <a:off x="5481638" y="270192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98" name="Freeform 119"/>
          <p:cNvSpPr>
            <a:spLocks/>
          </p:cNvSpPr>
          <p:nvPr/>
        </p:nvSpPr>
        <p:spPr bwMode="auto">
          <a:xfrm>
            <a:off x="5487988" y="2708275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5926138" y="2724150"/>
            <a:ext cx="476250" cy="106363"/>
            <a:chOff x="3875" y="1488"/>
            <a:chExt cx="300" cy="67"/>
          </a:xfrm>
        </p:grpSpPr>
        <p:sp>
          <p:nvSpPr>
            <p:cNvPr id="26881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5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RA2SEL</a:t>
              </a:r>
              <a:endParaRPr lang="en-US"/>
            </a:p>
          </p:txBody>
        </p:sp>
        <p:sp>
          <p:nvSpPr>
            <p:cNvPr id="26882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00" name="Freeform 124"/>
          <p:cNvSpPr>
            <a:spLocks/>
          </p:cNvSpPr>
          <p:nvPr/>
        </p:nvSpPr>
        <p:spPr bwMode="auto">
          <a:xfrm>
            <a:off x="5718175" y="28638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1" name="Line 125"/>
          <p:cNvSpPr>
            <a:spLocks noChangeShapeType="1"/>
          </p:cNvSpPr>
          <p:nvPr/>
        </p:nvSpPr>
        <p:spPr bwMode="auto">
          <a:xfrm>
            <a:off x="5745163" y="2819400"/>
            <a:ext cx="1587" cy="84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2" name="Line 126"/>
          <p:cNvSpPr>
            <a:spLocks noChangeShapeType="1"/>
          </p:cNvSpPr>
          <p:nvPr/>
        </p:nvSpPr>
        <p:spPr bwMode="auto">
          <a:xfrm flipV="1">
            <a:off x="5830888" y="2590800"/>
            <a:ext cx="1587" cy="87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3" name="Line 127"/>
          <p:cNvSpPr>
            <a:spLocks noChangeShapeType="1"/>
          </p:cNvSpPr>
          <p:nvPr/>
        </p:nvSpPr>
        <p:spPr bwMode="auto">
          <a:xfrm flipH="1" flipV="1">
            <a:off x="5770563" y="2536825"/>
            <a:ext cx="61912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4" name="Line 128"/>
          <p:cNvSpPr>
            <a:spLocks noChangeShapeType="1"/>
          </p:cNvSpPr>
          <p:nvPr/>
        </p:nvSpPr>
        <p:spPr bwMode="auto">
          <a:xfrm flipH="1">
            <a:off x="4686300" y="2536825"/>
            <a:ext cx="10906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5" name="Freeform 129"/>
          <p:cNvSpPr>
            <a:spLocks/>
          </p:cNvSpPr>
          <p:nvPr/>
        </p:nvSpPr>
        <p:spPr bwMode="auto">
          <a:xfrm>
            <a:off x="5803900" y="263842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6" name="Rectangle 130"/>
          <p:cNvSpPr>
            <a:spLocks noChangeArrowheads="1"/>
          </p:cNvSpPr>
          <p:nvPr/>
        </p:nvSpPr>
        <p:spPr bwMode="auto">
          <a:xfrm>
            <a:off x="5867400" y="2530475"/>
            <a:ext cx="6894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Rc: ID[25:21]</a:t>
            </a:r>
            <a:endParaRPr lang="en-US" sz="900"/>
          </a:p>
        </p:txBody>
      </p: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2795588" y="2738434"/>
            <a:ext cx="227012" cy="276224"/>
            <a:chOff x="1903" y="1497"/>
            <a:chExt cx="143" cy="174"/>
          </a:xfrm>
        </p:grpSpPr>
        <p:sp>
          <p:nvSpPr>
            <p:cNvPr id="26879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/>
            </a:p>
          </p:txBody>
        </p:sp>
      </p:grpSp>
      <p:sp>
        <p:nvSpPr>
          <p:cNvPr id="26708" name="Line 134"/>
          <p:cNvSpPr>
            <a:spLocks noChangeShapeType="1"/>
          </p:cNvSpPr>
          <p:nvPr/>
        </p:nvSpPr>
        <p:spPr bwMode="auto">
          <a:xfrm>
            <a:off x="3065463" y="2936875"/>
            <a:ext cx="423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09" name="Line 135"/>
          <p:cNvSpPr>
            <a:spLocks noChangeShapeType="1"/>
          </p:cNvSpPr>
          <p:nvPr/>
        </p:nvSpPr>
        <p:spPr bwMode="auto">
          <a:xfrm flipV="1">
            <a:off x="3482975" y="2876550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0" name="Freeform 136"/>
          <p:cNvSpPr>
            <a:spLocks/>
          </p:cNvSpPr>
          <p:nvPr/>
        </p:nvSpPr>
        <p:spPr bwMode="auto">
          <a:xfrm>
            <a:off x="3032125" y="2909888"/>
            <a:ext cx="71438" cy="52387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5"/>
              <a:gd name="T17" fmla="*/ 90 w 90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1" name="Freeform 137"/>
          <p:cNvSpPr>
            <a:spLocks/>
          </p:cNvSpPr>
          <p:nvPr/>
        </p:nvSpPr>
        <p:spPr bwMode="auto">
          <a:xfrm>
            <a:off x="2538413" y="2852738"/>
            <a:ext cx="71437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6"/>
              <a:gd name="T17" fmla="*/ 90 w 90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2" name="Line 138"/>
          <p:cNvSpPr>
            <a:spLocks noChangeShapeType="1"/>
          </p:cNvSpPr>
          <p:nvPr/>
        </p:nvSpPr>
        <p:spPr bwMode="auto">
          <a:xfrm flipH="1">
            <a:off x="2571750" y="2879725"/>
            <a:ext cx="2270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3" name="Rectangle 139"/>
          <p:cNvSpPr>
            <a:spLocks noChangeArrowheads="1"/>
          </p:cNvSpPr>
          <p:nvPr/>
        </p:nvSpPr>
        <p:spPr bwMode="auto">
          <a:xfrm>
            <a:off x="4519613" y="2936875"/>
            <a:ext cx="1711325" cy="455613"/>
          </a:xfrm>
          <a:prstGeom prst="rect">
            <a:avLst/>
          </a:prstGeom>
          <a:solidFill>
            <a:srgbClr val="CC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4" name="Rectangle 140"/>
          <p:cNvSpPr>
            <a:spLocks noChangeArrowheads="1"/>
          </p:cNvSpPr>
          <p:nvPr/>
        </p:nvSpPr>
        <p:spPr bwMode="auto">
          <a:xfrm>
            <a:off x="4976813" y="2978150"/>
            <a:ext cx="6157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/>
          </a:p>
        </p:txBody>
      </p:sp>
      <p:sp>
        <p:nvSpPr>
          <p:cNvPr id="26715" name="Rectangle 141"/>
          <p:cNvSpPr>
            <a:spLocks noChangeArrowheads="1"/>
          </p:cNvSpPr>
          <p:nvPr/>
        </p:nvSpPr>
        <p:spPr bwMode="auto">
          <a:xfrm>
            <a:off x="5138738" y="3143250"/>
            <a:ext cx="2650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/>
          </a:p>
        </p:txBody>
      </p:sp>
      <p:sp>
        <p:nvSpPr>
          <p:cNvPr id="26716" name="Rectangle 142"/>
          <p:cNvSpPr>
            <a:spLocks noChangeArrowheads="1"/>
          </p:cNvSpPr>
          <p:nvPr/>
        </p:nvSpPr>
        <p:spPr bwMode="auto">
          <a:xfrm>
            <a:off x="4633913" y="2940347"/>
            <a:ext cx="17462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/>
          </a:p>
        </p:txBody>
      </p:sp>
      <p:sp>
        <p:nvSpPr>
          <p:cNvPr id="26717" name="Rectangle 143"/>
          <p:cNvSpPr>
            <a:spLocks noChangeArrowheads="1"/>
          </p:cNvSpPr>
          <p:nvPr/>
        </p:nvSpPr>
        <p:spPr bwMode="auto">
          <a:xfrm>
            <a:off x="5661025" y="2940347"/>
            <a:ext cx="17953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/>
          </a:p>
        </p:txBody>
      </p:sp>
      <p:sp>
        <p:nvSpPr>
          <p:cNvPr id="26718" name="Rectangle 144"/>
          <p:cNvSpPr>
            <a:spLocks noChangeArrowheads="1"/>
          </p:cNvSpPr>
          <p:nvPr/>
        </p:nvSpPr>
        <p:spPr bwMode="auto">
          <a:xfrm>
            <a:off x="4633913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/>
          </a:p>
        </p:txBody>
      </p:sp>
      <p:sp>
        <p:nvSpPr>
          <p:cNvPr id="26719" name="Rectangle 145"/>
          <p:cNvSpPr>
            <a:spLocks noChangeArrowheads="1"/>
          </p:cNvSpPr>
          <p:nvPr/>
        </p:nvSpPr>
        <p:spPr bwMode="auto">
          <a:xfrm>
            <a:off x="5661025" y="3271838"/>
            <a:ext cx="17958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/>
          </a:p>
        </p:txBody>
      </p:sp>
      <p:sp>
        <p:nvSpPr>
          <p:cNvPr id="26720" name="Freeform 146"/>
          <p:cNvSpPr>
            <a:spLocks/>
          </p:cNvSpPr>
          <p:nvPr/>
        </p:nvSpPr>
        <p:spPr bwMode="auto">
          <a:xfrm>
            <a:off x="5368925" y="395605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1" name="Freeform 147"/>
          <p:cNvSpPr>
            <a:spLocks/>
          </p:cNvSpPr>
          <p:nvPr/>
        </p:nvSpPr>
        <p:spPr bwMode="auto">
          <a:xfrm>
            <a:off x="5375275" y="3962400"/>
            <a:ext cx="455613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144"/>
              <a:gd name="T17" fmla="*/ 575 w 575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811838" y="3978275"/>
            <a:ext cx="400050" cy="106363"/>
            <a:chOff x="3803" y="2278"/>
            <a:chExt cx="252" cy="67"/>
          </a:xfrm>
        </p:grpSpPr>
        <p:sp>
          <p:nvSpPr>
            <p:cNvPr id="26876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BSEL</a:t>
              </a:r>
              <a:endParaRPr lang="en-US"/>
            </a:p>
          </p:txBody>
        </p:sp>
        <p:sp>
          <p:nvSpPr>
            <p:cNvPr id="26877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5461000" y="3983038"/>
            <a:ext cx="271463" cy="92075"/>
            <a:chOff x="3582" y="2281"/>
            <a:chExt cx="171" cy="58"/>
          </a:xfrm>
        </p:grpSpPr>
        <p:sp>
          <p:nvSpPr>
            <p:cNvPr id="26874" name="Rectangle 153"/>
            <p:cNvSpPr>
              <a:spLocks noChangeArrowheads="1"/>
            </p:cNvSpPr>
            <p:nvPr/>
          </p:nvSpPr>
          <p:spPr bwMode="auto">
            <a:xfrm>
              <a:off x="3726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26875" name="Rectangle 154"/>
            <p:cNvSpPr>
              <a:spLocks noChangeArrowheads="1"/>
            </p:cNvSpPr>
            <p:nvPr/>
          </p:nvSpPr>
          <p:spPr bwMode="auto">
            <a:xfrm>
              <a:off x="3582" y="2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26724" name="Rectangle 155"/>
          <p:cNvSpPr>
            <a:spLocks noChangeArrowheads="1"/>
          </p:cNvSpPr>
          <p:nvPr/>
        </p:nvSpPr>
        <p:spPr bwMode="auto">
          <a:xfrm>
            <a:off x="3665538" y="3505200"/>
            <a:ext cx="9064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sz="800" dirty="0">
                <a:solidFill>
                  <a:srgbClr val="000000"/>
                </a:solidFill>
                <a:latin typeface="Helvetica"/>
              </a:rPr>
              <a:t>C: SXT(ID</a:t>
            </a:r>
            <a:r>
              <a:rPr lang="en-US" sz="800" dirty="0" smtClean="0">
                <a:solidFill>
                  <a:srgbClr val="000000"/>
                </a:solidFill>
                <a:latin typeface="Helvetica"/>
              </a:rPr>
              <a:t>[15:0]</a:t>
            </a:r>
            <a:r>
              <a:rPr lang="en-US" sz="800" dirty="0">
                <a:solidFill>
                  <a:srgbClr val="000000"/>
                </a:solidFill>
                <a:latin typeface="Helvetica"/>
              </a:rPr>
              <a:t>)</a:t>
            </a:r>
            <a:endParaRPr lang="en-US" sz="800" dirty="0"/>
          </a:p>
        </p:txBody>
      </p:sp>
      <p:sp>
        <p:nvSpPr>
          <p:cNvPr id="26725" name="Line 156"/>
          <p:cNvSpPr>
            <a:spLocks noChangeShapeType="1"/>
          </p:cNvSpPr>
          <p:nvPr/>
        </p:nvSpPr>
        <p:spPr bwMode="auto">
          <a:xfrm>
            <a:off x="3549650" y="3532188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6" name="Line 157"/>
          <p:cNvSpPr>
            <a:spLocks noChangeShapeType="1"/>
          </p:cNvSpPr>
          <p:nvPr/>
        </p:nvSpPr>
        <p:spPr bwMode="auto">
          <a:xfrm>
            <a:off x="3632200" y="3617913"/>
            <a:ext cx="18303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7" name="Line 158"/>
          <p:cNvSpPr>
            <a:spLocks noChangeShapeType="1"/>
          </p:cNvSpPr>
          <p:nvPr/>
        </p:nvSpPr>
        <p:spPr bwMode="auto">
          <a:xfrm>
            <a:off x="5459413" y="3614738"/>
            <a:ext cx="1587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8" name="Freeform 159"/>
          <p:cNvSpPr>
            <a:spLocks/>
          </p:cNvSpPr>
          <p:nvPr/>
        </p:nvSpPr>
        <p:spPr bwMode="auto">
          <a:xfrm>
            <a:off x="5432425" y="38925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29" name="Freeform 160"/>
          <p:cNvSpPr>
            <a:spLocks/>
          </p:cNvSpPr>
          <p:nvPr/>
        </p:nvSpPr>
        <p:spPr bwMode="auto">
          <a:xfrm>
            <a:off x="5575300" y="4573588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0" name="Line 161"/>
          <p:cNvSpPr>
            <a:spLocks noChangeShapeType="1"/>
          </p:cNvSpPr>
          <p:nvPr/>
        </p:nvSpPr>
        <p:spPr bwMode="auto">
          <a:xfrm flipV="1">
            <a:off x="5602288" y="40735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1" name="Freeform 162"/>
          <p:cNvSpPr>
            <a:spLocks/>
          </p:cNvSpPr>
          <p:nvPr/>
        </p:nvSpPr>
        <p:spPr bwMode="auto">
          <a:xfrm>
            <a:off x="5689600" y="3889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2" name="Line 163"/>
          <p:cNvSpPr>
            <a:spLocks noChangeShapeType="1"/>
          </p:cNvSpPr>
          <p:nvPr/>
        </p:nvSpPr>
        <p:spPr bwMode="auto">
          <a:xfrm flipV="1">
            <a:off x="5716588" y="3389313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64"/>
          <p:cNvGrpSpPr>
            <a:grpSpLocks/>
          </p:cNvGrpSpPr>
          <p:nvPr/>
        </p:nvGrpSpPr>
        <p:grpSpPr bwMode="auto">
          <a:xfrm>
            <a:off x="3978275" y="3389313"/>
            <a:ext cx="711200" cy="114300"/>
            <a:chOff x="2648" y="1907"/>
            <a:chExt cx="448" cy="72"/>
          </a:xfrm>
        </p:grpSpPr>
        <p:sp>
          <p:nvSpPr>
            <p:cNvPr id="26864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1 w 179"/>
                <a:gd name="T17" fmla="*/ 1 h 144"/>
                <a:gd name="T18" fmla="*/ 1 w 179"/>
                <a:gd name="T19" fmla="*/ 0 h 144"/>
                <a:gd name="T20" fmla="*/ 1 w 179"/>
                <a:gd name="T21" fmla="*/ 0 h 144"/>
                <a:gd name="T22" fmla="*/ 1 w 179"/>
                <a:gd name="T23" fmla="*/ 1 h 144"/>
                <a:gd name="T24" fmla="*/ 1 w 179"/>
                <a:gd name="T25" fmla="*/ 1 h 144"/>
                <a:gd name="T26" fmla="*/ 1 w 179"/>
                <a:gd name="T27" fmla="*/ 1 h 144"/>
                <a:gd name="T28" fmla="*/ 1 w 179"/>
                <a:gd name="T29" fmla="*/ 1 h 144"/>
                <a:gd name="T30" fmla="*/ 1 w 179"/>
                <a:gd name="T31" fmla="*/ 1 h 144"/>
                <a:gd name="T32" fmla="*/ 1 w 179"/>
                <a:gd name="T33" fmla="*/ 1 h 144"/>
                <a:gd name="T34" fmla="*/ 1 w 179"/>
                <a:gd name="T35" fmla="*/ 1 h 144"/>
                <a:gd name="T36" fmla="*/ 1 w 179"/>
                <a:gd name="T37" fmla="*/ 1 h 144"/>
                <a:gd name="T38" fmla="*/ 1 w 179"/>
                <a:gd name="T39" fmla="*/ 1 h 144"/>
                <a:gd name="T40" fmla="*/ 1 w 179"/>
                <a:gd name="T41" fmla="*/ 1 h 144"/>
                <a:gd name="T42" fmla="*/ 1 w 179"/>
                <a:gd name="T43" fmla="*/ 1 h 144"/>
                <a:gd name="T44" fmla="*/ 1 w 179"/>
                <a:gd name="T45" fmla="*/ 1 h 144"/>
                <a:gd name="T46" fmla="*/ 1 w 179"/>
                <a:gd name="T47" fmla="*/ 1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9"/>
                <a:gd name="T88" fmla="*/ 0 h 144"/>
                <a:gd name="T89" fmla="*/ 179 w 179"/>
                <a:gd name="T90" fmla="*/ 144 h 1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C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34" name="Line 175"/>
          <p:cNvSpPr>
            <a:spLocks noChangeShapeType="1"/>
          </p:cNvSpPr>
          <p:nvPr/>
        </p:nvSpPr>
        <p:spPr bwMode="auto">
          <a:xfrm flipV="1">
            <a:off x="6626225" y="3730625"/>
            <a:ext cx="1588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5" name="Line 176"/>
          <p:cNvSpPr>
            <a:spLocks noChangeShapeType="1"/>
          </p:cNvSpPr>
          <p:nvPr/>
        </p:nvSpPr>
        <p:spPr bwMode="auto">
          <a:xfrm flipH="1">
            <a:off x="5713413" y="3733800"/>
            <a:ext cx="9159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6" name="Freeform 177"/>
          <p:cNvSpPr>
            <a:spLocks/>
          </p:cNvSpPr>
          <p:nvPr/>
        </p:nvSpPr>
        <p:spPr bwMode="auto">
          <a:xfrm>
            <a:off x="6599238" y="4741863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1"/>
              <a:gd name="T17" fmla="*/ 66 w 66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7" name="Freeform 178"/>
          <p:cNvSpPr>
            <a:spLocks/>
          </p:cNvSpPr>
          <p:nvPr/>
        </p:nvSpPr>
        <p:spPr bwMode="auto">
          <a:xfrm>
            <a:off x="4284663" y="464026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8" name="Freeform 179"/>
          <p:cNvSpPr>
            <a:spLocks/>
          </p:cNvSpPr>
          <p:nvPr/>
        </p:nvSpPr>
        <p:spPr bwMode="auto">
          <a:xfrm>
            <a:off x="4291013" y="4646613"/>
            <a:ext cx="1597025" cy="455612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12"/>
              <a:gd name="T25" fmla="*/ 0 h 574"/>
              <a:gd name="T26" fmla="*/ 2012 w 2012"/>
              <a:gd name="T27" fmla="*/ 574 h 5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39" name="Rectangle 180"/>
          <p:cNvSpPr>
            <a:spLocks noChangeArrowheads="1"/>
          </p:cNvSpPr>
          <p:nvPr/>
        </p:nvSpPr>
        <p:spPr bwMode="auto">
          <a:xfrm>
            <a:off x="4902200" y="4781550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 b="1">
                <a:solidFill>
                  <a:srgbClr val="000000"/>
                </a:solidFill>
                <a:latin typeface="Helvetica" pitchFamily="-84" charset="0"/>
              </a:rPr>
              <a:t>ALU</a:t>
            </a:r>
            <a:endParaRPr lang="en-US"/>
          </a:p>
        </p:txBody>
      </p:sp>
      <p:sp>
        <p:nvSpPr>
          <p:cNvPr id="26740" name="Rectangle 181"/>
          <p:cNvSpPr>
            <a:spLocks noChangeArrowheads="1"/>
          </p:cNvSpPr>
          <p:nvPr/>
        </p:nvSpPr>
        <p:spPr bwMode="auto">
          <a:xfrm>
            <a:off x="4578350" y="4691063"/>
            <a:ext cx="587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A</a:t>
            </a:r>
            <a:endParaRPr lang="en-US"/>
          </a:p>
        </p:txBody>
      </p:sp>
      <p:sp>
        <p:nvSpPr>
          <p:cNvPr id="26741" name="Rectangle 182"/>
          <p:cNvSpPr>
            <a:spLocks noChangeArrowheads="1"/>
          </p:cNvSpPr>
          <p:nvPr/>
        </p:nvSpPr>
        <p:spPr bwMode="auto">
          <a:xfrm>
            <a:off x="5548313" y="4691063"/>
            <a:ext cx="5873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 pitchFamily="-84" charset="0"/>
              </a:rPr>
              <a:t>B</a:t>
            </a:r>
            <a:endParaRPr lang="en-US"/>
          </a:p>
        </p:txBody>
      </p:sp>
      <p:sp>
        <p:nvSpPr>
          <p:cNvPr id="26742" name="Rectangle 183"/>
          <p:cNvSpPr>
            <a:spLocks noChangeArrowheads="1"/>
          </p:cNvSpPr>
          <p:nvPr/>
        </p:nvSpPr>
        <p:spPr bwMode="auto">
          <a:xfrm>
            <a:off x="4881563" y="3455988"/>
            <a:ext cx="115416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/>
          </a:p>
        </p:txBody>
      </p:sp>
      <p:sp>
        <p:nvSpPr>
          <p:cNvPr id="26743" name="Freeform 184"/>
          <p:cNvSpPr>
            <a:spLocks/>
          </p:cNvSpPr>
          <p:nvPr/>
        </p:nvSpPr>
        <p:spPr bwMode="auto">
          <a:xfrm>
            <a:off x="4778375" y="34798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66"/>
              <a:gd name="T17" fmla="*/ 91 w 91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4" name="Line 185"/>
          <p:cNvSpPr>
            <a:spLocks noChangeShapeType="1"/>
          </p:cNvSpPr>
          <p:nvPr/>
        </p:nvSpPr>
        <p:spPr bwMode="auto">
          <a:xfrm flipH="1">
            <a:off x="4695825" y="3506788"/>
            <a:ext cx="1222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5" name="Freeform 186"/>
          <p:cNvSpPr>
            <a:spLocks/>
          </p:cNvSpPr>
          <p:nvPr/>
        </p:nvSpPr>
        <p:spPr bwMode="auto">
          <a:xfrm>
            <a:off x="3522663" y="39751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2"/>
              <a:gd name="T17" fmla="*/ 65 w 6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6" name="Line 187"/>
          <p:cNvSpPr>
            <a:spLocks noChangeShapeType="1"/>
          </p:cNvSpPr>
          <p:nvPr/>
        </p:nvSpPr>
        <p:spPr bwMode="auto">
          <a:xfrm flipV="1">
            <a:off x="3549650" y="2335213"/>
            <a:ext cx="1588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47" name="Rectangle 188"/>
          <p:cNvSpPr>
            <a:spLocks noChangeArrowheads="1"/>
          </p:cNvSpPr>
          <p:nvPr/>
        </p:nvSpPr>
        <p:spPr bwMode="auto">
          <a:xfrm>
            <a:off x="4549775" y="3128963"/>
            <a:ext cx="14131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/>
          </a:p>
        </p:txBody>
      </p:sp>
      <p:sp>
        <p:nvSpPr>
          <p:cNvPr id="26748" name="Rectangle 189"/>
          <p:cNvSpPr>
            <a:spLocks noChangeArrowheads="1"/>
          </p:cNvSpPr>
          <p:nvPr/>
        </p:nvSpPr>
        <p:spPr bwMode="auto">
          <a:xfrm>
            <a:off x="6061075" y="310038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/>
          </a:p>
        </p:txBody>
      </p:sp>
      <p:sp>
        <p:nvSpPr>
          <p:cNvPr id="26749" name="Rectangle 190"/>
          <p:cNvSpPr>
            <a:spLocks noChangeArrowheads="1"/>
          </p:cNvSpPr>
          <p:nvPr/>
        </p:nvSpPr>
        <p:spPr bwMode="auto">
          <a:xfrm>
            <a:off x="6061075" y="3271838"/>
            <a:ext cx="1538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/>
          </a:p>
        </p:txBody>
      </p:sp>
      <p:sp>
        <p:nvSpPr>
          <p:cNvPr id="26750" name="Line 191"/>
          <p:cNvSpPr>
            <a:spLocks noChangeShapeType="1"/>
          </p:cNvSpPr>
          <p:nvPr/>
        </p:nvSpPr>
        <p:spPr bwMode="auto">
          <a:xfrm>
            <a:off x="6264275" y="3136900"/>
            <a:ext cx="11953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1" name="Line 192"/>
          <p:cNvSpPr>
            <a:spLocks noChangeShapeType="1"/>
          </p:cNvSpPr>
          <p:nvPr/>
        </p:nvSpPr>
        <p:spPr bwMode="auto">
          <a:xfrm>
            <a:off x="7456488" y="3136900"/>
            <a:ext cx="1587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2" name="Line 193"/>
          <p:cNvSpPr>
            <a:spLocks noChangeShapeType="1"/>
          </p:cNvSpPr>
          <p:nvPr/>
        </p:nvSpPr>
        <p:spPr bwMode="auto">
          <a:xfrm flipH="1">
            <a:off x="5083175" y="6351588"/>
            <a:ext cx="23764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3" name="Line 194"/>
          <p:cNvSpPr>
            <a:spLocks noChangeShapeType="1"/>
          </p:cNvSpPr>
          <p:nvPr/>
        </p:nvSpPr>
        <p:spPr bwMode="auto">
          <a:xfrm flipV="1">
            <a:off x="5084763" y="6156325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4" name="Freeform 195"/>
          <p:cNvSpPr>
            <a:spLocks/>
          </p:cNvSpPr>
          <p:nvPr/>
        </p:nvSpPr>
        <p:spPr bwMode="auto">
          <a:xfrm>
            <a:off x="6232525" y="3111500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68"/>
              <a:gd name="T17" fmla="*/ 90 w 90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5" name="Freeform 196"/>
          <p:cNvSpPr>
            <a:spLocks/>
          </p:cNvSpPr>
          <p:nvPr/>
        </p:nvSpPr>
        <p:spPr bwMode="auto">
          <a:xfrm>
            <a:off x="3019425" y="19685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6" name="Line 197"/>
          <p:cNvSpPr>
            <a:spLocks noChangeShapeType="1"/>
          </p:cNvSpPr>
          <p:nvPr/>
        </p:nvSpPr>
        <p:spPr bwMode="auto">
          <a:xfrm flipH="1">
            <a:off x="1835150" y="1995488"/>
            <a:ext cx="12239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7" name="Line 198"/>
          <p:cNvSpPr>
            <a:spLocks noChangeShapeType="1"/>
          </p:cNvSpPr>
          <p:nvPr/>
        </p:nvSpPr>
        <p:spPr bwMode="auto">
          <a:xfrm flipV="1">
            <a:off x="4948238" y="5867400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8" name="Line 199"/>
          <p:cNvSpPr>
            <a:spLocks noChangeShapeType="1"/>
          </p:cNvSpPr>
          <p:nvPr/>
        </p:nvSpPr>
        <p:spPr bwMode="auto">
          <a:xfrm flipH="1">
            <a:off x="1838325" y="5868988"/>
            <a:ext cx="3117850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59" name="Line 200"/>
          <p:cNvSpPr>
            <a:spLocks noChangeShapeType="1"/>
          </p:cNvSpPr>
          <p:nvPr/>
        </p:nvSpPr>
        <p:spPr bwMode="auto">
          <a:xfrm flipH="1" flipV="1">
            <a:off x="1839913" y="4833938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0" name="Freeform 201"/>
          <p:cNvSpPr>
            <a:spLocks/>
          </p:cNvSpPr>
          <p:nvPr/>
        </p:nvSpPr>
        <p:spPr bwMode="auto">
          <a:xfrm>
            <a:off x="4924425" y="5969000"/>
            <a:ext cx="52388" cy="74613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3"/>
              <a:gd name="T17" fmla="*/ 66 w 66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02"/>
          <p:cNvGrpSpPr>
            <a:grpSpLocks/>
          </p:cNvGrpSpPr>
          <p:nvPr/>
        </p:nvGrpSpPr>
        <p:grpSpPr bwMode="auto">
          <a:xfrm>
            <a:off x="3978275" y="4860925"/>
            <a:ext cx="512763" cy="106363"/>
            <a:chOff x="2648" y="2834"/>
            <a:chExt cx="323" cy="67"/>
          </a:xfrm>
        </p:grpSpPr>
        <p:sp>
          <p:nvSpPr>
            <p:cNvPr id="26861" name="Freeform 203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Line 204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Rectangle 205"/>
            <p:cNvSpPr>
              <a:spLocks noChangeArrowheads="1"/>
            </p:cNvSpPr>
            <p:nvPr/>
          </p:nvSpPr>
          <p:spPr bwMode="auto">
            <a:xfrm>
              <a:off x="2648" y="283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ALUFN</a:t>
              </a:r>
              <a:endParaRPr lang="en-US"/>
            </a:p>
          </p:txBody>
        </p:sp>
      </p:grpSp>
      <p:grpSp>
        <p:nvGrpSpPr>
          <p:cNvPr id="17" name="Group 206"/>
          <p:cNvGrpSpPr>
            <a:grpSpLocks/>
          </p:cNvGrpSpPr>
          <p:nvPr/>
        </p:nvGrpSpPr>
        <p:grpSpPr bwMode="auto">
          <a:xfrm>
            <a:off x="2436813" y="4048125"/>
            <a:ext cx="1284287" cy="284163"/>
            <a:chOff x="1677" y="2322"/>
            <a:chExt cx="809" cy="179"/>
          </a:xfrm>
        </p:grpSpPr>
        <p:sp>
          <p:nvSpPr>
            <p:cNvPr id="26859" name="Rectangle 207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CC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Rectangle 208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/>
            </a:p>
          </p:txBody>
        </p:sp>
      </p:grpSp>
      <p:grpSp>
        <p:nvGrpSpPr>
          <p:cNvPr id="18" name="Group 209"/>
          <p:cNvGrpSpPr>
            <a:grpSpLocks/>
          </p:cNvGrpSpPr>
          <p:nvPr/>
        </p:nvGrpSpPr>
        <p:grpSpPr bwMode="auto">
          <a:xfrm>
            <a:off x="3179763" y="3773488"/>
            <a:ext cx="69850" cy="274637"/>
            <a:chOff x="2145" y="2149"/>
            <a:chExt cx="44" cy="173"/>
          </a:xfrm>
        </p:grpSpPr>
        <p:sp>
          <p:nvSpPr>
            <p:cNvPr id="26856" name="Freeform 210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Line 211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Rectangle 212"/>
            <p:cNvSpPr>
              <a:spLocks noChangeArrowheads="1"/>
            </p:cNvSpPr>
            <p:nvPr/>
          </p:nvSpPr>
          <p:spPr bwMode="auto">
            <a:xfrm>
              <a:off x="2145" y="214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/>
            </a:p>
          </p:txBody>
        </p:sp>
      </p:grpSp>
      <p:sp>
        <p:nvSpPr>
          <p:cNvPr id="26764" name="Line 213"/>
          <p:cNvSpPr>
            <a:spLocks noChangeShapeType="1"/>
          </p:cNvSpPr>
          <p:nvPr/>
        </p:nvSpPr>
        <p:spPr bwMode="auto">
          <a:xfrm>
            <a:off x="2890838" y="4500563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5" name="Line 214"/>
          <p:cNvSpPr>
            <a:spLocks noChangeShapeType="1"/>
          </p:cNvSpPr>
          <p:nvPr/>
        </p:nvSpPr>
        <p:spPr bwMode="auto">
          <a:xfrm>
            <a:off x="2946400" y="456088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6" name="Freeform 215"/>
          <p:cNvSpPr>
            <a:spLocks/>
          </p:cNvSpPr>
          <p:nvPr/>
        </p:nvSpPr>
        <p:spPr bwMode="auto">
          <a:xfrm>
            <a:off x="3048000" y="45339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7" name="Line 216"/>
          <p:cNvSpPr>
            <a:spLocks noChangeShapeType="1"/>
          </p:cNvSpPr>
          <p:nvPr/>
        </p:nvSpPr>
        <p:spPr bwMode="auto">
          <a:xfrm>
            <a:off x="2890838" y="4643438"/>
            <a:ext cx="61912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8" name="Line 217"/>
          <p:cNvSpPr>
            <a:spLocks noChangeShapeType="1"/>
          </p:cNvSpPr>
          <p:nvPr/>
        </p:nvSpPr>
        <p:spPr bwMode="auto">
          <a:xfrm>
            <a:off x="2946400" y="4703763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69" name="Freeform 218"/>
          <p:cNvSpPr>
            <a:spLocks/>
          </p:cNvSpPr>
          <p:nvPr/>
        </p:nvSpPr>
        <p:spPr bwMode="auto">
          <a:xfrm>
            <a:off x="3048000" y="46767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219"/>
          <p:cNvGrpSpPr>
            <a:grpSpLocks/>
          </p:cNvGrpSpPr>
          <p:nvPr/>
        </p:nvGrpSpPr>
        <p:grpSpPr bwMode="auto">
          <a:xfrm>
            <a:off x="2890838" y="4772041"/>
            <a:ext cx="555625" cy="138113"/>
            <a:chOff x="1963" y="2778"/>
            <a:chExt cx="350" cy="87"/>
          </a:xfrm>
        </p:grpSpPr>
        <p:sp>
          <p:nvSpPr>
            <p:cNvPr id="26852" name="Line 220"/>
            <p:cNvSpPr>
              <a:spLocks noChangeShapeType="1"/>
            </p:cNvSpPr>
            <p:nvPr/>
          </p:nvSpPr>
          <p:spPr bwMode="auto">
            <a:xfrm>
              <a:off x="1963" y="278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Line 221"/>
            <p:cNvSpPr>
              <a:spLocks noChangeShapeType="1"/>
            </p:cNvSpPr>
            <p:nvPr/>
          </p:nvSpPr>
          <p:spPr bwMode="auto">
            <a:xfrm>
              <a:off x="1998" y="2825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22"/>
            <p:cNvSpPr>
              <a:spLocks/>
            </p:cNvSpPr>
            <p:nvPr/>
          </p:nvSpPr>
          <p:spPr bwMode="auto">
            <a:xfrm>
              <a:off x="2062" y="2808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Rectangle 223"/>
            <p:cNvSpPr>
              <a:spLocks noChangeArrowheads="1"/>
            </p:cNvSpPr>
            <p:nvPr/>
          </p:nvSpPr>
          <p:spPr bwMode="auto">
            <a:xfrm>
              <a:off x="2127" y="2778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ASEL</a:t>
              </a:r>
              <a:endParaRPr lang="en-US"/>
            </a:p>
          </p:txBody>
        </p:sp>
      </p:grpSp>
      <p:grpSp>
        <p:nvGrpSpPr>
          <p:cNvPr id="20" name="Group 224"/>
          <p:cNvGrpSpPr>
            <a:grpSpLocks/>
          </p:cNvGrpSpPr>
          <p:nvPr/>
        </p:nvGrpSpPr>
        <p:grpSpPr bwMode="auto">
          <a:xfrm>
            <a:off x="2890838" y="4929203"/>
            <a:ext cx="555625" cy="150813"/>
            <a:chOff x="1963" y="2877"/>
            <a:chExt cx="350" cy="95"/>
          </a:xfrm>
        </p:grpSpPr>
        <p:sp>
          <p:nvSpPr>
            <p:cNvPr id="26848" name="Line 225"/>
            <p:cNvSpPr>
              <a:spLocks noChangeShapeType="1"/>
            </p:cNvSpPr>
            <p:nvPr/>
          </p:nvSpPr>
          <p:spPr bwMode="auto">
            <a:xfrm>
              <a:off x="1963" y="2877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Line 226"/>
            <p:cNvSpPr>
              <a:spLocks noChangeShapeType="1"/>
            </p:cNvSpPr>
            <p:nvPr/>
          </p:nvSpPr>
          <p:spPr bwMode="auto">
            <a:xfrm>
              <a:off x="1998" y="2914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7"/>
            <p:cNvSpPr>
              <a:spLocks/>
            </p:cNvSpPr>
            <p:nvPr/>
          </p:nvSpPr>
          <p:spPr bwMode="auto">
            <a:xfrm>
              <a:off x="2062" y="2897"/>
              <a:ext cx="46" cy="33"/>
            </a:xfrm>
            <a:custGeom>
              <a:avLst/>
              <a:gdLst>
                <a:gd name="T0" fmla="*/ 1 w 92"/>
                <a:gd name="T1" fmla="*/ 1 h 66"/>
                <a:gd name="T2" fmla="*/ 0 w 92"/>
                <a:gd name="T3" fmla="*/ 1 h 66"/>
                <a:gd name="T4" fmla="*/ 1 w 92"/>
                <a:gd name="T5" fmla="*/ 1 h 66"/>
                <a:gd name="T6" fmla="*/ 0 w 92"/>
                <a:gd name="T7" fmla="*/ 0 h 66"/>
                <a:gd name="T8" fmla="*/ 1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Rectangle 228"/>
            <p:cNvSpPr>
              <a:spLocks noChangeArrowheads="1"/>
            </p:cNvSpPr>
            <p:nvPr/>
          </p:nvSpPr>
          <p:spPr bwMode="auto">
            <a:xfrm>
              <a:off x="2127" y="2885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BSEL</a:t>
              </a:r>
              <a:endParaRPr lang="en-US"/>
            </a:p>
          </p:txBody>
        </p:sp>
      </p:grpSp>
      <p:sp>
        <p:nvSpPr>
          <p:cNvPr id="26772" name="Line 229"/>
          <p:cNvSpPr>
            <a:spLocks noChangeShapeType="1"/>
          </p:cNvSpPr>
          <p:nvPr/>
        </p:nvSpPr>
        <p:spPr bwMode="auto">
          <a:xfrm>
            <a:off x="2890838" y="507047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3" name="Line 230"/>
          <p:cNvSpPr>
            <a:spLocks noChangeShapeType="1"/>
          </p:cNvSpPr>
          <p:nvPr/>
        </p:nvSpPr>
        <p:spPr bwMode="auto">
          <a:xfrm>
            <a:off x="2946400" y="513080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4" name="Freeform 231"/>
          <p:cNvSpPr>
            <a:spLocks/>
          </p:cNvSpPr>
          <p:nvPr/>
        </p:nvSpPr>
        <p:spPr bwMode="auto">
          <a:xfrm>
            <a:off x="3048000" y="5103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5" name="Line 232"/>
          <p:cNvSpPr>
            <a:spLocks noChangeShapeType="1"/>
          </p:cNvSpPr>
          <p:nvPr/>
        </p:nvSpPr>
        <p:spPr bwMode="auto">
          <a:xfrm>
            <a:off x="2890838" y="5213350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6" name="Line 233"/>
          <p:cNvSpPr>
            <a:spLocks noChangeShapeType="1"/>
          </p:cNvSpPr>
          <p:nvPr/>
        </p:nvSpPr>
        <p:spPr bwMode="auto">
          <a:xfrm>
            <a:off x="2946400" y="5273675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7" name="Freeform 234"/>
          <p:cNvSpPr>
            <a:spLocks/>
          </p:cNvSpPr>
          <p:nvPr/>
        </p:nvSpPr>
        <p:spPr bwMode="auto">
          <a:xfrm>
            <a:off x="3048000" y="52466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8" name="Line 235"/>
          <p:cNvSpPr>
            <a:spLocks noChangeShapeType="1"/>
          </p:cNvSpPr>
          <p:nvPr/>
        </p:nvSpPr>
        <p:spPr bwMode="auto">
          <a:xfrm>
            <a:off x="2890838" y="5356225"/>
            <a:ext cx="61912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79" name="Line 236"/>
          <p:cNvSpPr>
            <a:spLocks noChangeShapeType="1"/>
          </p:cNvSpPr>
          <p:nvPr/>
        </p:nvSpPr>
        <p:spPr bwMode="auto">
          <a:xfrm>
            <a:off x="2946400" y="5416550"/>
            <a:ext cx="1412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0" name="Freeform 237"/>
          <p:cNvSpPr>
            <a:spLocks/>
          </p:cNvSpPr>
          <p:nvPr/>
        </p:nvSpPr>
        <p:spPr bwMode="auto">
          <a:xfrm>
            <a:off x="3048000" y="53895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1" name="Rectangle 238"/>
          <p:cNvSpPr>
            <a:spLocks noChangeArrowheads="1"/>
          </p:cNvSpPr>
          <p:nvPr/>
        </p:nvSpPr>
        <p:spPr bwMode="auto">
          <a:xfrm>
            <a:off x="3151188" y="4486275"/>
            <a:ext cx="37848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PCSEL</a:t>
            </a:r>
            <a:endParaRPr lang="en-US"/>
          </a:p>
        </p:txBody>
      </p:sp>
      <p:sp>
        <p:nvSpPr>
          <p:cNvPr id="26782" name="Rectangle 239"/>
          <p:cNvSpPr>
            <a:spLocks noChangeArrowheads="1"/>
          </p:cNvSpPr>
          <p:nvPr/>
        </p:nvSpPr>
        <p:spPr bwMode="auto">
          <a:xfrm>
            <a:off x="3151188" y="4629150"/>
            <a:ext cx="44267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RA2SEL</a:t>
            </a:r>
            <a:endParaRPr lang="en-US"/>
          </a:p>
        </p:txBody>
      </p:sp>
      <p:sp>
        <p:nvSpPr>
          <p:cNvPr id="26783" name="Rectangle 240"/>
          <p:cNvSpPr>
            <a:spLocks noChangeArrowheads="1"/>
          </p:cNvSpPr>
          <p:nvPr/>
        </p:nvSpPr>
        <p:spPr bwMode="auto">
          <a:xfrm>
            <a:off x="3151188" y="5056188"/>
            <a:ext cx="4104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WDSEL</a:t>
            </a:r>
            <a:endParaRPr lang="en-US"/>
          </a:p>
        </p:txBody>
      </p:sp>
      <p:sp>
        <p:nvSpPr>
          <p:cNvPr id="26784" name="Rectangle 241"/>
          <p:cNvSpPr>
            <a:spLocks noChangeArrowheads="1"/>
          </p:cNvSpPr>
          <p:nvPr/>
        </p:nvSpPr>
        <p:spPr bwMode="auto">
          <a:xfrm>
            <a:off x="3151188" y="5199063"/>
            <a:ext cx="37837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ALUFN</a:t>
            </a:r>
            <a:endParaRPr lang="en-US"/>
          </a:p>
        </p:txBody>
      </p:sp>
      <p:sp>
        <p:nvSpPr>
          <p:cNvPr id="26785" name="Rectangle 242"/>
          <p:cNvSpPr>
            <a:spLocks noChangeArrowheads="1"/>
          </p:cNvSpPr>
          <p:nvPr/>
        </p:nvSpPr>
        <p:spPr bwMode="auto">
          <a:xfrm>
            <a:off x="3151188" y="5316538"/>
            <a:ext cx="6190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000000"/>
                </a:solidFill>
                <a:latin typeface="Helvetica"/>
              </a:rPr>
              <a:t>MWR. MOE</a:t>
            </a:r>
            <a:endParaRPr lang="en-US" dirty="0"/>
          </a:p>
        </p:txBody>
      </p:sp>
      <p:sp>
        <p:nvSpPr>
          <p:cNvPr id="26786" name="Line 243"/>
          <p:cNvSpPr>
            <a:spLocks noChangeShapeType="1"/>
          </p:cNvSpPr>
          <p:nvPr/>
        </p:nvSpPr>
        <p:spPr bwMode="auto">
          <a:xfrm>
            <a:off x="2894013" y="4329113"/>
            <a:ext cx="1587" cy="1346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7" name="Line 244"/>
          <p:cNvSpPr>
            <a:spLocks noChangeShapeType="1"/>
          </p:cNvSpPr>
          <p:nvPr/>
        </p:nvSpPr>
        <p:spPr bwMode="auto">
          <a:xfrm>
            <a:off x="6600825" y="5387975"/>
            <a:ext cx="1588" cy="258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8" name="Line 245"/>
          <p:cNvSpPr>
            <a:spLocks noChangeShapeType="1"/>
          </p:cNvSpPr>
          <p:nvPr/>
        </p:nvSpPr>
        <p:spPr bwMode="auto">
          <a:xfrm flipH="1">
            <a:off x="5197475" y="5643563"/>
            <a:ext cx="14065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89" name="Line 246"/>
          <p:cNvSpPr>
            <a:spLocks noChangeShapeType="1"/>
          </p:cNvSpPr>
          <p:nvPr/>
        </p:nvSpPr>
        <p:spPr bwMode="auto">
          <a:xfrm>
            <a:off x="5200650" y="5640388"/>
            <a:ext cx="1588" cy="3698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0" name="Freeform 247"/>
          <p:cNvSpPr>
            <a:spLocks/>
          </p:cNvSpPr>
          <p:nvPr/>
        </p:nvSpPr>
        <p:spPr bwMode="auto">
          <a:xfrm>
            <a:off x="5173663" y="597058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"/>
              <a:gd name="T16" fmla="*/ 0 h 91"/>
              <a:gd name="T17" fmla="*/ 65 w 6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1" name="Rectangle 248"/>
          <p:cNvSpPr>
            <a:spLocks noChangeArrowheads="1"/>
          </p:cNvSpPr>
          <p:nvPr/>
        </p:nvSpPr>
        <p:spPr bwMode="auto">
          <a:xfrm>
            <a:off x="4435475" y="5715000"/>
            <a:ext cx="29192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26792" name="Rectangle 249"/>
          <p:cNvSpPr>
            <a:spLocks noChangeArrowheads="1"/>
          </p:cNvSpPr>
          <p:nvPr/>
        </p:nvSpPr>
        <p:spPr bwMode="auto">
          <a:xfrm>
            <a:off x="55753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/>
          </a:p>
        </p:txBody>
      </p:sp>
      <p:sp>
        <p:nvSpPr>
          <p:cNvPr id="26793" name="Rectangle 250"/>
          <p:cNvSpPr>
            <a:spLocks noChangeArrowheads="1"/>
          </p:cNvSpPr>
          <p:nvPr/>
        </p:nvSpPr>
        <p:spPr bwMode="auto">
          <a:xfrm>
            <a:off x="5803900" y="2713038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/>
          </a:p>
        </p:txBody>
      </p:sp>
      <p:sp>
        <p:nvSpPr>
          <p:cNvPr id="26794" name="Rectangle 251"/>
          <p:cNvSpPr>
            <a:spLocks noChangeArrowheads="1"/>
          </p:cNvSpPr>
          <p:nvPr/>
        </p:nvSpPr>
        <p:spPr bwMode="auto">
          <a:xfrm>
            <a:off x="7229475" y="4800600"/>
            <a:ext cx="28690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solidFill>
                  <a:srgbClr val="000000"/>
                </a:solidFill>
                <a:latin typeface="Helvetica"/>
              </a:rPr>
              <a:t>MWR</a:t>
            </a:r>
            <a:endParaRPr lang="en-US" dirty="0"/>
          </a:p>
        </p:txBody>
      </p:sp>
      <p:grpSp>
        <p:nvGrpSpPr>
          <p:cNvPr id="21" name="Group 252"/>
          <p:cNvGrpSpPr>
            <a:grpSpLocks/>
          </p:cNvGrpSpPr>
          <p:nvPr/>
        </p:nvGrpSpPr>
        <p:grpSpPr bwMode="auto">
          <a:xfrm>
            <a:off x="1295400" y="1368425"/>
            <a:ext cx="969963" cy="114300"/>
            <a:chOff x="958" y="634"/>
            <a:chExt cx="611" cy="72"/>
          </a:xfrm>
        </p:grpSpPr>
        <p:sp>
          <p:nvSpPr>
            <p:cNvPr id="26842" name="Freeform 253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 w 1222"/>
                <a:gd name="T3" fmla="*/ 0 h 143"/>
                <a:gd name="T4" fmla="*/ 1 w 1222"/>
                <a:gd name="T5" fmla="*/ 1 h 143"/>
                <a:gd name="T6" fmla="*/ 1 w 1222"/>
                <a:gd name="T7" fmla="*/ 1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2"/>
                <a:gd name="T16" fmla="*/ 0 h 143"/>
                <a:gd name="T17" fmla="*/ 1222 w 1222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Rectangle 254"/>
            <p:cNvSpPr>
              <a:spLocks noChangeArrowheads="1"/>
            </p:cNvSpPr>
            <p:nvPr/>
          </p:nvSpPr>
          <p:spPr bwMode="auto">
            <a:xfrm>
              <a:off x="149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/>
            </a:p>
          </p:txBody>
        </p:sp>
        <p:sp>
          <p:nvSpPr>
            <p:cNvPr id="26844" name="Rectangle 255"/>
            <p:cNvSpPr>
              <a:spLocks noChangeArrowheads="1"/>
            </p:cNvSpPr>
            <p:nvPr/>
          </p:nvSpPr>
          <p:spPr bwMode="auto">
            <a:xfrm>
              <a:off x="1381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/>
            </a:p>
          </p:txBody>
        </p:sp>
        <p:sp>
          <p:nvSpPr>
            <p:cNvPr id="26845" name="Rectangle 256"/>
            <p:cNvSpPr>
              <a:spLocks noChangeArrowheads="1"/>
            </p:cNvSpPr>
            <p:nvPr/>
          </p:nvSpPr>
          <p:spPr bwMode="auto">
            <a:xfrm>
              <a:off x="1248" y="64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/>
            </a:p>
          </p:txBody>
        </p:sp>
        <p:sp>
          <p:nvSpPr>
            <p:cNvPr id="26846" name="Rectangle 257"/>
            <p:cNvSpPr>
              <a:spLocks noChangeArrowheads="1"/>
            </p:cNvSpPr>
            <p:nvPr/>
          </p:nvSpPr>
          <p:spPr bwMode="auto">
            <a:xfrm>
              <a:off x="1120" y="64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/>
            </a:p>
          </p:txBody>
        </p:sp>
        <p:sp>
          <p:nvSpPr>
            <p:cNvPr id="26847" name="Rectangle 258"/>
            <p:cNvSpPr>
              <a:spLocks noChangeArrowheads="1"/>
            </p:cNvSpPr>
            <p:nvPr/>
          </p:nvSpPr>
          <p:spPr bwMode="auto">
            <a:xfrm>
              <a:off x="995" y="647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/>
            </a:p>
          </p:txBody>
        </p:sp>
      </p:grpSp>
      <p:sp>
        <p:nvSpPr>
          <p:cNvPr id="26796" name="Rectangle 259"/>
          <p:cNvSpPr>
            <a:spLocks noChangeArrowheads="1"/>
          </p:cNvSpPr>
          <p:nvPr/>
        </p:nvSpPr>
        <p:spPr bwMode="auto">
          <a:xfrm>
            <a:off x="1296988" y="1076325"/>
            <a:ext cx="169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XAdr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7" name="Rectangle 260"/>
          <p:cNvSpPr>
            <a:spLocks noChangeArrowheads="1"/>
          </p:cNvSpPr>
          <p:nvPr/>
        </p:nvSpPr>
        <p:spPr bwMode="auto">
          <a:xfrm>
            <a:off x="1525588" y="99060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ILL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8" name="Rectangle 261"/>
          <p:cNvSpPr>
            <a:spLocks noChangeArrowheads="1"/>
          </p:cNvSpPr>
          <p:nvPr/>
        </p:nvSpPr>
        <p:spPr bwMode="auto">
          <a:xfrm>
            <a:off x="1525588" y="1073150"/>
            <a:ext cx="11541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OP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799" name="Freeform 262"/>
          <p:cNvSpPr>
            <a:spLocks/>
          </p:cNvSpPr>
          <p:nvPr/>
        </p:nvSpPr>
        <p:spPr bwMode="auto">
          <a:xfrm>
            <a:off x="1354138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0" name="Line 263"/>
          <p:cNvSpPr>
            <a:spLocks noChangeShapeType="1"/>
          </p:cNvSpPr>
          <p:nvPr/>
        </p:nvSpPr>
        <p:spPr bwMode="auto">
          <a:xfrm>
            <a:off x="1381125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1" name="Freeform 264"/>
          <p:cNvSpPr>
            <a:spLocks/>
          </p:cNvSpPr>
          <p:nvPr/>
        </p:nvSpPr>
        <p:spPr bwMode="auto">
          <a:xfrm>
            <a:off x="1554163" y="12954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2" name="Line 265"/>
          <p:cNvSpPr>
            <a:spLocks noChangeShapeType="1"/>
          </p:cNvSpPr>
          <p:nvPr/>
        </p:nvSpPr>
        <p:spPr bwMode="auto">
          <a:xfrm>
            <a:off x="1581150" y="1166813"/>
            <a:ext cx="1588" cy="1682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3" name="Freeform 266"/>
          <p:cNvSpPr>
            <a:spLocks/>
          </p:cNvSpPr>
          <p:nvPr/>
        </p:nvSpPr>
        <p:spPr bwMode="auto">
          <a:xfrm>
            <a:off x="4446588" y="31654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4" name="Line 267"/>
          <p:cNvSpPr>
            <a:spLocks noChangeShapeType="1"/>
          </p:cNvSpPr>
          <p:nvPr/>
        </p:nvSpPr>
        <p:spPr bwMode="auto">
          <a:xfrm>
            <a:off x="4316413" y="3192463"/>
            <a:ext cx="169862" cy="15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5" name="Freeform 268"/>
          <p:cNvSpPr>
            <a:spLocks/>
          </p:cNvSpPr>
          <p:nvPr/>
        </p:nvSpPr>
        <p:spPr bwMode="auto">
          <a:xfrm>
            <a:off x="4235450" y="297815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6" name="Line 269"/>
          <p:cNvSpPr>
            <a:spLocks noChangeShapeType="1"/>
          </p:cNvSpPr>
          <p:nvPr/>
        </p:nvSpPr>
        <p:spPr bwMode="auto">
          <a:xfrm flipV="1">
            <a:off x="4262438" y="290512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7" name="Rectangle 270"/>
          <p:cNvSpPr>
            <a:spLocks noChangeArrowheads="1"/>
          </p:cNvSpPr>
          <p:nvPr/>
        </p:nvSpPr>
        <p:spPr bwMode="auto">
          <a:xfrm>
            <a:off x="4149725" y="2820988"/>
            <a:ext cx="26670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6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08" name="Line 271"/>
          <p:cNvSpPr>
            <a:spLocks noChangeShapeType="1"/>
          </p:cNvSpPr>
          <p:nvPr/>
        </p:nvSpPr>
        <p:spPr bwMode="auto">
          <a:xfrm>
            <a:off x="2890838" y="5668963"/>
            <a:ext cx="61912" cy="61912"/>
          </a:xfrm>
          <a:prstGeom prst="line">
            <a:avLst/>
          </a:prstGeom>
          <a:noFill/>
          <a:ln w="79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09" name="Line 272"/>
          <p:cNvSpPr>
            <a:spLocks noChangeShapeType="1"/>
          </p:cNvSpPr>
          <p:nvPr/>
        </p:nvSpPr>
        <p:spPr bwMode="auto">
          <a:xfrm>
            <a:off x="2946400" y="5729288"/>
            <a:ext cx="141288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0" name="Freeform 273"/>
          <p:cNvSpPr>
            <a:spLocks/>
          </p:cNvSpPr>
          <p:nvPr/>
        </p:nvSpPr>
        <p:spPr bwMode="auto">
          <a:xfrm>
            <a:off x="3048000" y="57023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6"/>
              <a:gd name="T17" fmla="*/ 92 w 92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1" name="Rectangle 274"/>
          <p:cNvSpPr>
            <a:spLocks noChangeArrowheads="1"/>
          </p:cNvSpPr>
          <p:nvPr/>
        </p:nvSpPr>
        <p:spPr bwMode="auto">
          <a:xfrm>
            <a:off x="3151188" y="5657850"/>
            <a:ext cx="39984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WASEL</a:t>
            </a:r>
            <a:endParaRPr lang="en-US"/>
          </a:p>
        </p:txBody>
      </p:sp>
      <p:sp>
        <p:nvSpPr>
          <p:cNvPr id="26812" name="Freeform 275"/>
          <p:cNvSpPr>
            <a:spLocks/>
          </p:cNvSpPr>
          <p:nvPr/>
        </p:nvSpPr>
        <p:spPr bwMode="auto">
          <a:xfrm>
            <a:off x="2822575" y="39751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3" name="Line 276"/>
          <p:cNvSpPr>
            <a:spLocks noChangeShapeType="1"/>
          </p:cNvSpPr>
          <p:nvPr/>
        </p:nvSpPr>
        <p:spPr bwMode="auto">
          <a:xfrm>
            <a:off x="2849563" y="3902075"/>
            <a:ext cx="1587" cy="1127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4" name="Rectangle 277"/>
          <p:cNvSpPr>
            <a:spLocks noChangeArrowheads="1"/>
          </p:cNvSpPr>
          <p:nvPr/>
        </p:nvSpPr>
        <p:spPr bwMode="auto">
          <a:xfrm>
            <a:off x="2781300" y="3773488"/>
            <a:ext cx="20519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Helvetica"/>
              </a:rPr>
              <a:t>IRQ</a:t>
            </a:r>
            <a:endParaRPr lang="en-US"/>
          </a:p>
        </p:txBody>
      </p:sp>
      <p:sp>
        <p:nvSpPr>
          <p:cNvPr id="26815" name="Freeform 278"/>
          <p:cNvSpPr>
            <a:spLocks/>
          </p:cNvSpPr>
          <p:nvPr/>
        </p:nvSpPr>
        <p:spPr bwMode="auto">
          <a:xfrm>
            <a:off x="4662488" y="38893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6" name="Line 279"/>
          <p:cNvSpPr>
            <a:spLocks noChangeShapeType="1"/>
          </p:cNvSpPr>
          <p:nvPr/>
        </p:nvSpPr>
        <p:spPr bwMode="auto">
          <a:xfrm flipV="1">
            <a:off x="4689475" y="3389313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7" name="Line 280"/>
          <p:cNvSpPr>
            <a:spLocks noChangeShapeType="1"/>
          </p:cNvSpPr>
          <p:nvPr/>
        </p:nvSpPr>
        <p:spPr bwMode="auto">
          <a:xfrm>
            <a:off x="4516438" y="3276600"/>
            <a:ext cx="80962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8" name="Line 281"/>
          <p:cNvSpPr>
            <a:spLocks noChangeShapeType="1"/>
          </p:cNvSpPr>
          <p:nvPr/>
        </p:nvSpPr>
        <p:spPr bwMode="auto">
          <a:xfrm flipH="1">
            <a:off x="4548188" y="3311525"/>
            <a:ext cx="49212" cy="301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19" name="Freeform 282"/>
          <p:cNvSpPr>
            <a:spLocks/>
          </p:cNvSpPr>
          <p:nvPr/>
        </p:nvSpPr>
        <p:spPr bwMode="auto">
          <a:xfrm>
            <a:off x="4519613" y="3300413"/>
            <a:ext cx="73025" cy="60325"/>
          </a:xfrm>
          <a:custGeom>
            <a:avLst/>
            <a:gdLst>
              <a:gd name="T0" fmla="*/ 0 w 94"/>
              <a:gd name="T1" fmla="*/ 2147483647 h 76"/>
              <a:gd name="T2" fmla="*/ 2147483647 w 94"/>
              <a:gd name="T3" fmla="*/ 0 h 76"/>
              <a:gd name="T4" fmla="*/ 2147483647 w 94"/>
              <a:gd name="T5" fmla="*/ 2147483647 h 76"/>
              <a:gd name="T6" fmla="*/ 2147483647 w 94"/>
              <a:gd name="T7" fmla="*/ 2147483647 h 76"/>
              <a:gd name="T8" fmla="*/ 0 w 94"/>
              <a:gd name="T9" fmla="*/ 2147483647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"/>
              <a:gd name="T16" fmla="*/ 0 h 76"/>
              <a:gd name="T17" fmla="*/ 94 w 94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" h="76">
                <a:moveTo>
                  <a:pt x="0" y="76"/>
                </a:moveTo>
                <a:lnTo>
                  <a:pt x="60" y="0"/>
                </a:lnTo>
                <a:lnTo>
                  <a:pt x="38" y="52"/>
                </a:lnTo>
                <a:lnTo>
                  <a:pt x="94" y="56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83"/>
          <p:cNvGrpSpPr>
            <a:grpSpLocks/>
          </p:cNvGrpSpPr>
          <p:nvPr/>
        </p:nvGrpSpPr>
        <p:grpSpPr bwMode="auto">
          <a:xfrm>
            <a:off x="6238875" y="3265488"/>
            <a:ext cx="509588" cy="106362"/>
            <a:chOff x="4072" y="1829"/>
            <a:chExt cx="321" cy="67"/>
          </a:xfrm>
        </p:grpSpPr>
        <p:sp>
          <p:nvSpPr>
            <p:cNvPr id="26836" name="Freeform 284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66"/>
                <a:gd name="T17" fmla="*/ 90 w 9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Line 285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Rectangle 286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W</a:t>
              </a:r>
              <a:endParaRPr lang="en-US"/>
            </a:p>
          </p:txBody>
        </p:sp>
        <p:sp>
          <p:nvSpPr>
            <p:cNvPr id="26839" name="Rectangle 287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E</a:t>
              </a:r>
              <a:endParaRPr lang="en-US"/>
            </a:p>
          </p:txBody>
        </p:sp>
        <p:sp>
          <p:nvSpPr>
            <p:cNvPr id="26840" name="Rectangle 288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R</a:t>
              </a:r>
              <a:endParaRPr lang="en-US"/>
            </a:p>
          </p:txBody>
        </p:sp>
        <p:sp>
          <p:nvSpPr>
            <p:cNvPr id="26841" name="Rectangle 289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F</a:t>
              </a:r>
              <a:endParaRPr lang="en-US"/>
            </a:p>
          </p:txBody>
        </p:sp>
      </p:grpSp>
      <p:grpSp>
        <p:nvGrpSpPr>
          <p:cNvPr id="23" name="Group 290"/>
          <p:cNvGrpSpPr>
            <a:grpSpLocks/>
          </p:cNvGrpSpPr>
          <p:nvPr/>
        </p:nvGrpSpPr>
        <p:grpSpPr bwMode="auto">
          <a:xfrm>
            <a:off x="2890838" y="5483244"/>
            <a:ext cx="600075" cy="138113"/>
            <a:chOff x="1963" y="3226"/>
            <a:chExt cx="378" cy="87"/>
          </a:xfrm>
        </p:grpSpPr>
        <p:sp>
          <p:nvSpPr>
            <p:cNvPr id="26832" name="Line 291"/>
            <p:cNvSpPr>
              <a:spLocks noChangeShapeType="1"/>
            </p:cNvSpPr>
            <p:nvPr/>
          </p:nvSpPr>
          <p:spPr bwMode="auto">
            <a:xfrm>
              <a:off x="1963" y="323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92"/>
            <p:cNvSpPr>
              <a:spLocks noChangeShapeType="1"/>
            </p:cNvSpPr>
            <p:nvPr/>
          </p:nvSpPr>
          <p:spPr bwMode="auto">
            <a:xfrm>
              <a:off x="1998" y="3273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Freeform 293"/>
            <p:cNvSpPr>
              <a:spLocks/>
            </p:cNvSpPr>
            <p:nvPr/>
          </p:nvSpPr>
          <p:spPr bwMode="auto">
            <a:xfrm>
              <a:off x="2062" y="3257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6"/>
                <a:gd name="T17" fmla="*/ 92 w 9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Rectangle 294"/>
            <p:cNvSpPr>
              <a:spLocks noChangeArrowheads="1"/>
            </p:cNvSpPr>
            <p:nvPr/>
          </p:nvSpPr>
          <p:spPr bwMode="auto">
            <a:xfrm>
              <a:off x="2127" y="3226"/>
              <a:ext cx="21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/>
                </a:rPr>
                <a:t>WERF</a:t>
              </a:r>
              <a:endParaRPr lang="en-US"/>
            </a:p>
          </p:txBody>
        </p:sp>
      </p:grpSp>
      <p:grpSp>
        <p:nvGrpSpPr>
          <p:cNvPr id="24" name="Group 295"/>
          <p:cNvGrpSpPr>
            <a:grpSpLocks/>
          </p:cNvGrpSpPr>
          <p:nvPr/>
        </p:nvGrpSpPr>
        <p:grpSpPr bwMode="auto">
          <a:xfrm>
            <a:off x="2151073" y="1676400"/>
            <a:ext cx="115888" cy="155575"/>
            <a:chOff x="1497" y="828"/>
            <a:chExt cx="73" cy="98"/>
          </a:xfrm>
        </p:grpSpPr>
        <p:sp>
          <p:nvSpPr>
            <p:cNvPr id="26830" name="Line 296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Rectangle 297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/>
            </a:p>
          </p:txBody>
        </p:sp>
      </p:grpSp>
      <p:sp>
        <p:nvSpPr>
          <p:cNvPr id="26823" name="Line 298"/>
          <p:cNvSpPr>
            <a:spLocks noChangeShapeType="1"/>
          </p:cNvSpPr>
          <p:nvPr/>
        </p:nvSpPr>
        <p:spPr bwMode="auto">
          <a:xfrm>
            <a:off x="4037013" y="3074988"/>
            <a:ext cx="1571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24" name="Rectangle 299"/>
          <p:cNvSpPr>
            <a:spLocks noChangeArrowheads="1"/>
          </p:cNvSpPr>
          <p:nvPr/>
        </p:nvSpPr>
        <p:spPr bwMode="auto">
          <a:xfrm>
            <a:off x="4191000" y="1314450"/>
            <a:ext cx="44920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Other: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Xadr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6825" name="Rectangle 300"/>
          <p:cNvSpPr>
            <a:spLocks noChangeArrowheads="1"/>
          </p:cNvSpPr>
          <p:nvPr/>
        </p:nvSpPr>
        <p:spPr bwMode="auto">
          <a:xfrm>
            <a:off x="4191000" y="1066800"/>
            <a:ext cx="46048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Bad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Opcode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: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Reg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[XP]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PC+4;  PC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  <a:sym typeface="Symbol" pitchFamily="18" charset="2"/>
              </a:rPr>
              <a:t>←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“</a:t>
            </a:r>
            <a:r>
              <a:rPr lang="en-US" altLang="ja-JP" sz="1600" dirty="0" err="1">
                <a:solidFill>
                  <a:srgbClr val="000000"/>
                </a:solidFill>
                <a:latin typeface="Consolas"/>
                <a:cs typeface="Consolas"/>
              </a:rPr>
              <a:t>IllOp</a:t>
            </a:r>
            <a:r>
              <a:rPr lang="ja-JP" altLang="en-US" sz="1600" dirty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25" name="Group 301"/>
          <p:cNvGrpSpPr>
            <a:grpSpLocks/>
          </p:cNvGrpSpPr>
          <p:nvPr/>
        </p:nvGrpSpPr>
        <p:grpSpPr bwMode="auto">
          <a:xfrm>
            <a:off x="914400" y="1384300"/>
            <a:ext cx="454025" cy="106363"/>
            <a:chOff x="690" y="644"/>
            <a:chExt cx="286" cy="67"/>
          </a:xfrm>
        </p:grpSpPr>
        <p:sp>
          <p:nvSpPr>
            <p:cNvPr id="26827" name="Rectangle 302"/>
            <p:cNvSpPr>
              <a:spLocks noChangeArrowheads="1"/>
            </p:cNvSpPr>
            <p:nvPr/>
          </p:nvSpPr>
          <p:spPr bwMode="auto">
            <a:xfrm>
              <a:off x="690" y="644"/>
              <a:ext cx="18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>
                  <a:solidFill>
                    <a:srgbClr val="000000"/>
                  </a:solidFill>
                  <a:latin typeface="Helvetica" pitchFamily="-84" charset="0"/>
                </a:rPr>
                <a:t>PCSEL</a:t>
              </a:r>
              <a:endParaRPr lang="en-US"/>
            </a:p>
          </p:txBody>
        </p:sp>
        <p:sp>
          <p:nvSpPr>
            <p:cNvPr id="26828" name="Freeform 303"/>
            <p:cNvSpPr>
              <a:spLocks/>
            </p:cNvSpPr>
            <p:nvPr/>
          </p:nvSpPr>
          <p:spPr bwMode="auto">
            <a:xfrm>
              <a:off x="931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5"/>
                <a:gd name="T17" fmla="*/ 92 w 9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Line 304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" name="Group 103"/>
          <p:cNvGrpSpPr>
            <a:grpSpLocks/>
          </p:cNvGrpSpPr>
          <p:nvPr/>
        </p:nvGrpSpPr>
        <p:grpSpPr bwMode="auto">
          <a:xfrm>
            <a:off x="6911920" y="4959104"/>
            <a:ext cx="128588" cy="107949"/>
            <a:chOff x="4040" y="2913"/>
            <a:chExt cx="81" cy="68"/>
          </a:xfrm>
        </p:grpSpPr>
        <p:sp>
          <p:nvSpPr>
            <p:cNvPr id="309" name="Rectangle 104"/>
            <p:cNvSpPr>
              <a:spLocks noChangeArrowheads="1"/>
            </p:cNvSpPr>
            <p:nvPr/>
          </p:nvSpPr>
          <p:spPr bwMode="auto">
            <a:xfrm>
              <a:off x="4040" y="2913"/>
              <a:ext cx="8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dirty="0" smtClean="0">
                  <a:latin typeface="Helvetica"/>
                </a:rPr>
                <a:t>OE</a:t>
              </a:r>
              <a:endParaRPr lang="en-US" dirty="0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" name="Line 108"/>
          <p:cNvSpPr>
            <a:spLocks noChangeShapeType="1"/>
          </p:cNvSpPr>
          <p:nvPr/>
        </p:nvSpPr>
        <p:spPr bwMode="auto">
          <a:xfrm>
            <a:off x="7031999" y="5016275"/>
            <a:ext cx="1381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" name="Rectangle 109"/>
          <p:cNvSpPr>
            <a:spLocks noChangeArrowheads="1"/>
          </p:cNvSpPr>
          <p:nvPr/>
        </p:nvSpPr>
        <p:spPr bwMode="auto">
          <a:xfrm>
            <a:off x="7176461" y="4914675"/>
            <a:ext cx="268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dirty="0" smtClean="0">
                <a:latin typeface="Helvetica"/>
              </a:rPr>
              <a:t>MOE</a:t>
            </a:r>
            <a:endParaRPr lang="en-US" dirty="0"/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3118574" y="2338536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  <p:sp>
        <p:nvSpPr>
          <p:cNvPr id="314" name="Rectangle 54"/>
          <p:cNvSpPr>
            <a:spLocks noChangeArrowheads="1"/>
          </p:cNvSpPr>
          <p:nvPr/>
        </p:nvSpPr>
        <p:spPr bwMode="auto">
          <a:xfrm>
            <a:off x="3578758" y="3846760"/>
            <a:ext cx="4808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ID[31:26]</a:t>
            </a:r>
            <a:endParaRPr lang="en-US" sz="900"/>
          </a:p>
        </p:txBody>
      </p:sp>
      <p:grpSp>
        <p:nvGrpSpPr>
          <p:cNvPr id="30" name="Group 29"/>
          <p:cNvGrpSpPr/>
          <p:nvPr/>
        </p:nvGrpSpPr>
        <p:grpSpPr>
          <a:xfrm>
            <a:off x="3923520" y="2733047"/>
            <a:ext cx="3941987" cy="2603930"/>
            <a:chOff x="3923520" y="2733047"/>
            <a:chExt cx="3941987" cy="2603930"/>
          </a:xfrm>
        </p:grpSpPr>
        <p:sp>
          <p:nvSpPr>
            <p:cNvPr id="315" name="TextBox 210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16" name="TextBox 210"/>
            <p:cNvSpPr txBox="1">
              <a:spLocks noChangeArrowheads="1"/>
            </p:cNvSpPr>
            <p:nvPr/>
          </p:nvSpPr>
          <p:spPr bwMode="auto">
            <a:xfrm>
              <a:off x="6256288" y="3915072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18" name="TextBox 210"/>
            <p:cNvSpPr txBox="1">
              <a:spLocks noChangeArrowheads="1"/>
            </p:cNvSpPr>
            <p:nvPr/>
          </p:nvSpPr>
          <p:spPr bwMode="auto">
            <a:xfrm>
              <a:off x="7578349" y="4748807"/>
              <a:ext cx="287158" cy="4616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sz="12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20" name="TextBox 210"/>
            <p:cNvSpPr txBox="1">
              <a:spLocks noChangeArrowheads="1"/>
            </p:cNvSpPr>
            <p:nvPr/>
          </p:nvSpPr>
          <p:spPr bwMode="auto">
            <a:xfrm>
              <a:off x="6424464" y="2733047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  <p:sp>
          <p:nvSpPr>
            <p:cNvPr id="322" name="TextBox 210"/>
            <p:cNvSpPr txBox="1">
              <a:spLocks noChangeArrowheads="1"/>
            </p:cNvSpPr>
            <p:nvPr/>
          </p:nvSpPr>
          <p:spPr bwMode="auto">
            <a:xfrm>
              <a:off x="3923520" y="4156471"/>
              <a:ext cx="304240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--</a:t>
              </a:r>
            </a:p>
          </p:txBody>
        </p:sp>
      </p:grpSp>
      <p:sp>
        <p:nvSpPr>
          <p:cNvPr id="323" name="Freeform 322"/>
          <p:cNvSpPr/>
          <p:nvPr/>
        </p:nvSpPr>
        <p:spPr>
          <a:xfrm>
            <a:off x="1801263" y="2513844"/>
            <a:ext cx="3019383" cy="3576397"/>
          </a:xfrm>
          <a:custGeom>
            <a:avLst/>
            <a:gdLst>
              <a:gd name="connsiteX0" fmla="*/ 0 w 3019383"/>
              <a:gd name="connsiteY0" fmla="*/ 0 h 3576397"/>
              <a:gd name="connsiteX1" fmla="*/ 12958 w 3019383"/>
              <a:gd name="connsiteY1" fmla="*/ 3343154 h 3576397"/>
              <a:gd name="connsiteX2" fmla="*/ 3019383 w 3019383"/>
              <a:gd name="connsiteY2" fmla="*/ 3317238 h 3576397"/>
              <a:gd name="connsiteX3" fmla="*/ 3019383 w 3019383"/>
              <a:gd name="connsiteY3" fmla="*/ 3576397 h 357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383" h="3576397">
                <a:moveTo>
                  <a:pt x="0" y="0"/>
                </a:moveTo>
                <a:cubicBezTo>
                  <a:pt x="4319" y="1114385"/>
                  <a:pt x="8639" y="2228769"/>
                  <a:pt x="12958" y="3343154"/>
                </a:cubicBezTo>
                <a:lnTo>
                  <a:pt x="3019383" y="3317238"/>
                </a:lnTo>
                <a:lnTo>
                  <a:pt x="3019383" y="3576397"/>
                </a:lnTo>
              </a:path>
            </a:pathLst>
          </a:custGeom>
          <a:ln w="571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4" name="Group 323"/>
          <p:cNvGrpSpPr/>
          <p:nvPr/>
        </p:nvGrpSpPr>
        <p:grpSpPr>
          <a:xfrm>
            <a:off x="4859522" y="2993289"/>
            <a:ext cx="3123052" cy="3537523"/>
            <a:chOff x="4859522" y="2993289"/>
            <a:chExt cx="3123052" cy="3537523"/>
          </a:xfrm>
        </p:grpSpPr>
        <p:sp>
          <p:nvSpPr>
            <p:cNvPr id="325" name="TextBox 210"/>
            <p:cNvSpPr txBox="1">
              <a:spLocks noChangeArrowheads="1"/>
            </p:cNvSpPr>
            <p:nvPr/>
          </p:nvSpPr>
          <p:spPr bwMode="auto">
            <a:xfrm>
              <a:off x="5690980" y="6029919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26" name="TextBox 210"/>
            <p:cNvSpPr txBox="1">
              <a:spLocks noChangeArrowheads="1"/>
            </p:cNvSpPr>
            <p:nvPr/>
          </p:nvSpPr>
          <p:spPr bwMode="auto">
            <a:xfrm>
              <a:off x="6705600" y="3273623"/>
              <a:ext cx="284515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7" name="Freeform 326"/>
            <p:cNvSpPr/>
            <p:nvPr/>
          </p:nvSpPr>
          <p:spPr>
            <a:xfrm>
              <a:off x="4859522" y="2993289"/>
              <a:ext cx="3123052" cy="3537523"/>
            </a:xfrm>
            <a:custGeom>
              <a:avLst/>
              <a:gdLst>
                <a:gd name="connsiteX0" fmla="*/ 0 w 3123052"/>
                <a:gd name="connsiteY0" fmla="*/ 3304279 h 3537523"/>
                <a:gd name="connsiteX1" fmla="*/ 0 w 3123052"/>
                <a:gd name="connsiteY1" fmla="*/ 3537523 h 3537523"/>
                <a:gd name="connsiteX2" fmla="*/ 3123052 w 3123052"/>
                <a:gd name="connsiteY2" fmla="*/ 3524565 h 3537523"/>
                <a:gd name="connsiteX3" fmla="*/ 3110094 w 3123052"/>
                <a:gd name="connsiteY3" fmla="*/ 0 h 3537523"/>
                <a:gd name="connsiteX4" fmla="*/ 1347707 w 3123052"/>
                <a:gd name="connsiteY4" fmla="*/ 0 h 353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052" h="3537523">
                  <a:moveTo>
                    <a:pt x="0" y="3304279"/>
                  </a:moveTo>
                  <a:lnTo>
                    <a:pt x="0" y="3537523"/>
                  </a:lnTo>
                  <a:lnTo>
                    <a:pt x="3123052" y="3524565"/>
                  </a:lnTo>
                  <a:cubicBezTo>
                    <a:pt x="3118733" y="2349710"/>
                    <a:pt x="3114413" y="1174855"/>
                    <a:pt x="3110094" y="0"/>
                  </a:cubicBezTo>
                  <a:lnTo>
                    <a:pt x="1347707" y="0"/>
                  </a:lnTo>
                </a:path>
              </a:pathLst>
            </a:custGeom>
            <a:ln w="5715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787916"/>
            <a:ext cx="964682" cy="1043861"/>
            <a:chOff x="533400" y="787916"/>
            <a:chExt cx="964682" cy="1043861"/>
          </a:xfrm>
        </p:grpSpPr>
        <p:sp>
          <p:nvSpPr>
            <p:cNvPr id="321" name="TextBox 210"/>
            <p:cNvSpPr txBox="1">
              <a:spLocks noChangeArrowheads="1"/>
            </p:cNvSpPr>
            <p:nvPr/>
          </p:nvSpPr>
          <p:spPr bwMode="auto">
            <a:xfrm>
              <a:off x="533400" y="1524000"/>
              <a:ext cx="643763" cy="30777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3 or 4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498082" y="787916"/>
              <a:ext cx="0" cy="533400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 28"/>
          <p:cNvSpPr/>
          <p:nvPr/>
        </p:nvSpPr>
        <p:spPr>
          <a:xfrm>
            <a:off x="3861700" y="3019205"/>
            <a:ext cx="622019" cy="155495"/>
          </a:xfrm>
          <a:custGeom>
            <a:avLst/>
            <a:gdLst>
              <a:gd name="connsiteX0" fmla="*/ 0 w 622019"/>
              <a:gd name="connsiteY0" fmla="*/ 0 h 155495"/>
              <a:gd name="connsiteX1" fmla="*/ 362844 w 622019"/>
              <a:gd name="connsiteY1" fmla="*/ 0 h 155495"/>
              <a:gd name="connsiteX2" fmla="*/ 349885 w 622019"/>
              <a:gd name="connsiteY2" fmla="*/ 155495 h 155495"/>
              <a:gd name="connsiteX3" fmla="*/ 622019 w 622019"/>
              <a:gd name="connsiteY3" fmla="*/ 155495 h 15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19" h="155495">
                <a:moveTo>
                  <a:pt x="0" y="0"/>
                </a:moveTo>
                <a:lnTo>
                  <a:pt x="362844" y="0"/>
                </a:lnTo>
                <a:lnTo>
                  <a:pt x="349885" y="155495"/>
                </a:lnTo>
                <a:lnTo>
                  <a:pt x="622019" y="155495"/>
                </a:ln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210"/>
          <p:cNvSpPr txBox="1">
            <a:spLocks noChangeArrowheads="1"/>
          </p:cNvSpPr>
          <p:nvPr/>
        </p:nvSpPr>
        <p:spPr bwMode="auto">
          <a:xfrm>
            <a:off x="4105621" y="2438400"/>
            <a:ext cx="284515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66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  <p:bldP spid="29" grpId="0" animBg="1"/>
      <p:bldP spid="3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“Iron Law” of performance: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Options to reduce execution time:</a:t>
            </a:r>
          </a:p>
          <a:p>
            <a:pPr lvl="1"/>
            <a:r>
              <a:rPr lang="en-US" dirty="0" smtClean="0"/>
              <a:t>Executed instructions </a:t>
            </a:r>
            <a:r>
              <a:rPr lang="en-US" dirty="0" smtClean="0">
                <a:latin typeface="Wingdings" pitchFamily="2" charset="2"/>
              </a:rPr>
              <a:t>â</a:t>
            </a:r>
            <a:r>
              <a:rPr lang="en-US" dirty="0" smtClean="0"/>
              <a:t> (work/instruction </a:t>
            </a:r>
            <a:r>
              <a:rPr lang="en-US" dirty="0" smtClean="0">
                <a:latin typeface="Wingdings" pitchFamily="2" charset="2"/>
              </a:rPr>
              <a:t>á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Cycles per instruction (CPI) </a:t>
            </a:r>
            <a:r>
              <a:rPr lang="en-US" dirty="0" smtClean="0">
                <a:latin typeface="Wingdings" pitchFamily="2" charset="2"/>
              </a:rPr>
              <a:t>â</a:t>
            </a:r>
            <a:endParaRPr lang="en-US" dirty="0" smtClean="0"/>
          </a:p>
          <a:p>
            <a:pPr lvl="1"/>
            <a:r>
              <a:rPr lang="en-US" dirty="0" smtClean="0"/>
              <a:t>Cycle time </a:t>
            </a:r>
            <a:r>
              <a:rPr lang="en-US" dirty="0" smtClean="0">
                <a:latin typeface="Wingdings" pitchFamily="2" charset="2"/>
              </a:rPr>
              <a:t>â</a:t>
            </a:r>
            <a:r>
              <a:rPr lang="en-US" dirty="0" smtClean="0"/>
              <a:t> (frequency </a:t>
            </a:r>
            <a:r>
              <a:rPr lang="en-US" dirty="0" smtClean="0">
                <a:latin typeface="Wingdings" pitchFamily="2" charset="2"/>
              </a:rPr>
              <a:t>á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Today: Simple, CPI=1 but low-frequency Beta</a:t>
            </a:r>
          </a:p>
          <a:p>
            <a:pPr lvl="1"/>
            <a:r>
              <a:rPr lang="en-US" dirty="0" smtClean="0"/>
              <a:t>Later: Pipelining to increase frequency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Performance</a:t>
            </a: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99067" y="1752600"/>
          <a:ext cx="4905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4" imgW="2704618" imgH="418893" progId="Equation.3">
                  <p:embed/>
                </p:oleObj>
              </mc:Choice>
              <mc:Fallback>
                <p:oleObj name="Equation" r:id="rId4" imgW="2704618" imgH="41889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67" y="1752600"/>
                        <a:ext cx="49053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018867" y="1752600"/>
          <a:ext cx="15917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6" imgW="825110" imgH="393539" progId="Equation.3">
                  <p:embed/>
                </p:oleObj>
              </mc:Choice>
              <mc:Fallback>
                <p:oleObj name="Equation" r:id="rId6" imgW="825110" imgH="39353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867" y="1752600"/>
                        <a:ext cx="15917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Beta: Our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Final Answer</a:t>
            </a:r>
            <a:r>
              <a:rPr lang="ja-JP" altLang="en-US" dirty="0" smtClean="0"/>
              <a:t>”</a:t>
            </a:r>
            <a:endParaRPr lang="en-US" dirty="0" smtClean="0"/>
          </a:p>
        </p:txBody>
      </p:sp>
      <p:sp>
        <p:nvSpPr>
          <p:cNvPr id="300" name="Line 2"/>
          <p:cNvSpPr>
            <a:spLocks noChangeShapeType="1"/>
          </p:cNvSpPr>
          <p:nvPr/>
        </p:nvSpPr>
        <p:spPr bwMode="auto">
          <a:xfrm>
            <a:off x="3225800" y="3068638"/>
            <a:ext cx="1412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Line 3"/>
          <p:cNvSpPr>
            <a:spLocks noChangeShapeType="1"/>
          </p:cNvSpPr>
          <p:nvPr/>
        </p:nvSpPr>
        <p:spPr bwMode="auto">
          <a:xfrm flipV="1">
            <a:off x="3363913" y="2894013"/>
            <a:ext cx="1587" cy="177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Line 4"/>
          <p:cNvSpPr>
            <a:spLocks noChangeShapeType="1"/>
          </p:cNvSpPr>
          <p:nvPr/>
        </p:nvSpPr>
        <p:spPr bwMode="auto">
          <a:xfrm flipH="1">
            <a:off x="1995488" y="2895600"/>
            <a:ext cx="137160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Freeform 5"/>
          <p:cNvSpPr>
            <a:spLocks/>
          </p:cNvSpPr>
          <p:nvPr/>
        </p:nvSpPr>
        <p:spPr bwMode="auto">
          <a:xfrm>
            <a:off x="3192463" y="3041650"/>
            <a:ext cx="71437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Line 6"/>
          <p:cNvSpPr>
            <a:spLocks noChangeShapeType="1"/>
          </p:cNvSpPr>
          <p:nvPr/>
        </p:nvSpPr>
        <p:spPr bwMode="auto">
          <a:xfrm>
            <a:off x="2705100" y="2811463"/>
            <a:ext cx="1588" cy="16510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Line 7"/>
          <p:cNvSpPr>
            <a:spLocks noChangeShapeType="1"/>
          </p:cNvSpPr>
          <p:nvPr/>
        </p:nvSpPr>
        <p:spPr bwMode="auto">
          <a:xfrm flipV="1">
            <a:off x="2141538" y="947737"/>
            <a:ext cx="1587" cy="311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8"/>
          <p:cNvSpPr>
            <a:spLocks noChangeShapeType="1"/>
          </p:cNvSpPr>
          <p:nvPr/>
        </p:nvSpPr>
        <p:spPr bwMode="auto">
          <a:xfrm>
            <a:off x="2138363" y="950912"/>
            <a:ext cx="5667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Line 9"/>
          <p:cNvSpPr>
            <a:spLocks noChangeShapeType="1"/>
          </p:cNvSpPr>
          <p:nvPr/>
        </p:nvSpPr>
        <p:spPr bwMode="auto">
          <a:xfrm>
            <a:off x="2701924" y="952500"/>
            <a:ext cx="4763" cy="2970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Freeform 10"/>
          <p:cNvSpPr>
            <a:spLocks/>
          </p:cNvSpPr>
          <p:nvPr/>
        </p:nvSpPr>
        <p:spPr bwMode="auto">
          <a:xfrm>
            <a:off x="211455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Line 11"/>
          <p:cNvSpPr>
            <a:spLocks noChangeShapeType="1"/>
          </p:cNvSpPr>
          <p:nvPr/>
        </p:nvSpPr>
        <p:spPr bwMode="auto">
          <a:xfrm flipV="1">
            <a:off x="4621213" y="3917950"/>
            <a:ext cx="3175" cy="2254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Line 12"/>
          <p:cNvSpPr>
            <a:spLocks noChangeShapeType="1"/>
          </p:cNvSpPr>
          <p:nvPr/>
        </p:nvSpPr>
        <p:spPr bwMode="auto">
          <a:xfrm flipH="1">
            <a:off x="2708275" y="3921125"/>
            <a:ext cx="19208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Freeform 13"/>
          <p:cNvSpPr>
            <a:spLocks/>
          </p:cNvSpPr>
          <p:nvPr/>
        </p:nvSpPr>
        <p:spPr bwMode="auto">
          <a:xfrm>
            <a:off x="4597400" y="4102100"/>
            <a:ext cx="52388" cy="74613"/>
          </a:xfrm>
          <a:custGeom>
            <a:avLst/>
            <a:gdLst>
              <a:gd name="T0" fmla="*/ 2147483647 w 66"/>
              <a:gd name="T1" fmla="*/ 2147483647 h 94"/>
              <a:gd name="T2" fmla="*/ 0 w 66"/>
              <a:gd name="T3" fmla="*/ 0 h 94"/>
              <a:gd name="T4" fmla="*/ 2147483647 w 66"/>
              <a:gd name="T5" fmla="*/ 2147483647 h 94"/>
              <a:gd name="T6" fmla="*/ 2147483647 w 66"/>
              <a:gd name="T7" fmla="*/ 2147483647 h 94"/>
              <a:gd name="T8" fmla="*/ 2147483647 w 66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4">
                <a:moveTo>
                  <a:pt x="32" y="94"/>
                </a:moveTo>
                <a:lnTo>
                  <a:pt x="0" y="0"/>
                </a:lnTo>
                <a:lnTo>
                  <a:pt x="32" y="48"/>
                </a:lnTo>
                <a:lnTo>
                  <a:pt x="66" y="2"/>
                </a:lnTo>
                <a:lnTo>
                  <a:pt x="32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Rectangle 14"/>
          <p:cNvSpPr>
            <a:spLocks noChangeArrowheads="1"/>
          </p:cNvSpPr>
          <p:nvPr/>
        </p:nvSpPr>
        <p:spPr bwMode="auto">
          <a:xfrm>
            <a:off x="2827338" y="3797300"/>
            <a:ext cx="72331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(PC+4)+4*SXT(C)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13" name="Freeform 15"/>
          <p:cNvSpPr>
            <a:spLocks/>
          </p:cNvSpPr>
          <p:nvPr/>
        </p:nvSpPr>
        <p:spPr bwMode="auto">
          <a:xfrm>
            <a:off x="4710113" y="4787900"/>
            <a:ext cx="50800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Line 16"/>
          <p:cNvSpPr>
            <a:spLocks noChangeShapeType="1"/>
          </p:cNvSpPr>
          <p:nvPr/>
        </p:nvSpPr>
        <p:spPr bwMode="auto">
          <a:xfrm flipV="1">
            <a:off x="4737100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5" name="Group 17"/>
          <p:cNvGrpSpPr>
            <a:grpSpLocks/>
          </p:cNvGrpSpPr>
          <p:nvPr/>
        </p:nvGrpSpPr>
        <p:grpSpPr bwMode="auto">
          <a:xfrm>
            <a:off x="4138613" y="4170363"/>
            <a:ext cx="825500" cy="128587"/>
            <a:chOff x="2648" y="2264"/>
            <a:chExt cx="520" cy="81"/>
          </a:xfrm>
        </p:grpSpPr>
        <p:sp>
          <p:nvSpPr>
            <p:cNvPr id="316" name="Freeform 18"/>
            <p:cNvSpPr>
              <a:spLocks/>
            </p:cNvSpPr>
            <p:nvPr/>
          </p:nvSpPr>
          <p:spPr bwMode="auto">
            <a:xfrm>
              <a:off x="2877" y="2264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19"/>
            <p:cNvSpPr>
              <a:spLocks/>
            </p:cNvSpPr>
            <p:nvPr/>
          </p:nvSpPr>
          <p:spPr bwMode="auto">
            <a:xfrm>
              <a:off x="2881" y="2268"/>
              <a:ext cx="287" cy="72"/>
            </a:xfrm>
            <a:custGeom>
              <a:avLst/>
              <a:gdLst>
                <a:gd name="T0" fmla="*/ 0 w 574"/>
                <a:gd name="T1" fmla="*/ 0 h 144"/>
                <a:gd name="T2" fmla="*/ 5 w 574"/>
                <a:gd name="T3" fmla="*/ 0 h 144"/>
                <a:gd name="T4" fmla="*/ 4 w 574"/>
                <a:gd name="T5" fmla="*/ 2 h 144"/>
                <a:gd name="T6" fmla="*/ 1 w 574"/>
                <a:gd name="T7" fmla="*/ 2 h 144"/>
                <a:gd name="T8" fmla="*/ 0 w 57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4" h="144">
                  <a:moveTo>
                    <a:pt x="0" y="0"/>
                  </a:moveTo>
                  <a:lnTo>
                    <a:pt x="574" y="0"/>
                  </a:lnTo>
                  <a:lnTo>
                    <a:pt x="503" y="144"/>
                  </a:lnTo>
                  <a:lnTo>
                    <a:pt x="7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2ED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0"/>
            <p:cNvSpPr>
              <a:spLocks noChangeArrowheads="1"/>
            </p:cNvSpPr>
            <p:nvPr/>
          </p:nvSpPr>
          <p:spPr bwMode="auto">
            <a:xfrm>
              <a:off x="2648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>
                <a:latin typeface="Tekton" charset="0"/>
              </a:endParaRPr>
            </a:p>
          </p:txBody>
        </p:sp>
        <p:sp>
          <p:nvSpPr>
            <p:cNvPr id="319" name="Freeform 21"/>
            <p:cNvSpPr>
              <a:spLocks/>
            </p:cNvSpPr>
            <p:nvPr/>
          </p:nvSpPr>
          <p:spPr bwMode="auto">
            <a:xfrm>
              <a:off x="2853" y="2287"/>
              <a:ext cx="46" cy="33"/>
            </a:xfrm>
            <a:custGeom>
              <a:avLst/>
              <a:gdLst>
                <a:gd name="T0" fmla="*/ 1 w 91"/>
                <a:gd name="T1" fmla="*/ 1 h 66"/>
                <a:gd name="T2" fmla="*/ 0 w 91"/>
                <a:gd name="T3" fmla="*/ 1 h 66"/>
                <a:gd name="T4" fmla="*/ 1 w 91"/>
                <a:gd name="T5" fmla="*/ 1 h 66"/>
                <a:gd name="T6" fmla="*/ 0 w 91"/>
                <a:gd name="T7" fmla="*/ 0 h 66"/>
                <a:gd name="T8" fmla="*/ 1 w 91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6">
                  <a:moveTo>
                    <a:pt x="91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2"/>
            <p:cNvSpPr>
              <a:spLocks noChangeShapeType="1"/>
            </p:cNvSpPr>
            <p:nvPr/>
          </p:nvSpPr>
          <p:spPr bwMode="auto">
            <a:xfrm flipH="1">
              <a:off x="2807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1" name="Group 23"/>
            <p:cNvGrpSpPr>
              <a:grpSpLocks/>
            </p:cNvGrpSpPr>
            <p:nvPr/>
          </p:nvGrpSpPr>
          <p:grpSpPr bwMode="auto">
            <a:xfrm>
              <a:off x="2936" y="2269"/>
              <a:ext cx="170" cy="58"/>
              <a:chOff x="2936" y="2269"/>
              <a:chExt cx="170" cy="58"/>
            </a:xfrm>
          </p:grpSpPr>
          <p:sp>
            <p:nvSpPr>
              <p:cNvPr id="322" name="Rectangle 24"/>
              <p:cNvSpPr>
                <a:spLocks noChangeArrowheads="1"/>
              </p:cNvSpPr>
              <p:nvPr/>
            </p:nvSpPr>
            <p:spPr bwMode="auto">
              <a:xfrm>
                <a:off x="3079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>
                  <a:latin typeface="Tekton" charset="0"/>
                </a:endParaRPr>
              </a:p>
            </p:txBody>
          </p:sp>
          <p:sp>
            <p:nvSpPr>
              <p:cNvPr id="323" name="Rectangle 25"/>
              <p:cNvSpPr>
                <a:spLocks noChangeArrowheads="1"/>
              </p:cNvSpPr>
              <p:nvPr/>
            </p:nvSpPr>
            <p:spPr bwMode="auto">
              <a:xfrm>
                <a:off x="2936" y="2269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6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>
                  <a:latin typeface="Tekton" charset="0"/>
                </a:endParaRPr>
              </a:p>
            </p:txBody>
          </p:sp>
        </p:grpSp>
      </p:grpSp>
      <p:grpSp>
        <p:nvGrpSpPr>
          <p:cNvPr id="324" name="Group 26"/>
          <p:cNvGrpSpPr>
            <a:grpSpLocks/>
          </p:cNvGrpSpPr>
          <p:nvPr/>
        </p:nvGrpSpPr>
        <p:grpSpPr bwMode="auto">
          <a:xfrm>
            <a:off x="6248400" y="5032375"/>
            <a:ext cx="969963" cy="569913"/>
            <a:chOff x="3977" y="2807"/>
            <a:chExt cx="611" cy="359"/>
          </a:xfrm>
        </p:grpSpPr>
        <p:sp>
          <p:nvSpPr>
            <p:cNvPr id="325" name="Rectangle 27"/>
            <p:cNvSpPr>
              <a:spLocks noChangeArrowheads="1"/>
            </p:cNvSpPr>
            <p:nvPr/>
          </p:nvSpPr>
          <p:spPr bwMode="auto">
            <a:xfrm>
              <a:off x="3977" y="2807"/>
              <a:ext cx="611" cy="35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28"/>
            <p:cNvSpPr>
              <a:spLocks noChangeArrowheads="1"/>
            </p:cNvSpPr>
            <p:nvPr/>
          </p:nvSpPr>
          <p:spPr bwMode="auto">
            <a:xfrm>
              <a:off x="4026" y="2853"/>
              <a:ext cx="3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Data</a:t>
              </a:r>
            </a:p>
            <a:p>
              <a:pPr eaLnBrk="0" hangingPunct="0"/>
              <a:r>
                <a:rPr lang="en-US" sz="1000" b="1">
                  <a:solidFill>
                    <a:srgbClr val="000000"/>
                  </a:solidFill>
                  <a:latin typeface="Helvetica"/>
                </a:rPr>
                <a:t>Memory</a:t>
              </a:r>
              <a:endParaRPr lang="en-US" sz="1000" b="1">
                <a:latin typeface="Helvetica"/>
              </a:endParaRPr>
            </a:p>
          </p:txBody>
        </p:sp>
        <p:sp>
          <p:nvSpPr>
            <p:cNvPr id="327" name="Rectangle 29"/>
            <p:cNvSpPr>
              <a:spLocks noChangeArrowheads="1"/>
            </p:cNvSpPr>
            <p:nvPr/>
          </p:nvSpPr>
          <p:spPr bwMode="auto">
            <a:xfrm>
              <a:off x="4265" y="3093"/>
              <a:ext cx="6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Tekton" charset="0"/>
                </a:rPr>
                <a:t>RD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328" name="Rectangle 30"/>
          <p:cNvSpPr>
            <a:spLocks noChangeArrowheads="1"/>
          </p:cNvSpPr>
          <p:nvPr/>
        </p:nvSpPr>
        <p:spPr bwMode="auto">
          <a:xfrm>
            <a:off x="6705600" y="5038725"/>
            <a:ext cx="11588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329" name="Rectangle 31"/>
          <p:cNvSpPr>
            <a:spLocks noChangeArrowheads="1"/>
          </p:cNvSpPr>
          <p:nvPr/>
        </p:nvSpPr>
        <p:spPr bwMode="auto">
          <a:xfrm>
            <a:off x="6278563" y="5456238"/>
            <a:ext cx="1333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Adr</a:t>
            </a:r>
            <a:endParaRPr lang="en-US">
              <a:latin typeface="Tekton" charset="0"/>
            </a:endParaRPr>
          </a:p>
        </p:txBody>
      </p:sp>
      <p:sp>
        <p:nvSpPr>
          <p:cNvPr id="330" name="Rectangle 33"/>
          <p:cNvSpPr>
            <a:spLocks noChangeArrowheads="1"/>
          </p:cNvSpPr>
          <p:nvPr/>
        </p:nvSpPr>
        <p:spPr bwMode="auto">
          <a:xfrm>
            <a:off x="7051675" y="5051425"/>
            <a:ext cx="1539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331" name="Freeform 35"/>
          <p:cNvSpPr>
            <a:spLocks/>
          </p:cNvSpPr>
          <p:nvPr/>
        </p:nvSpPr>
        <p:spPr bwMode="auto">
          <a:xfrm>
            <a:off x="7218363" y="5062538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" name="Line 36"/>
          <p:cNvSpPr>
            <a:spLocks noChangeShapeType="1"/>
          </p:cNvSpPr>
          <p:nvPr/>
        </p:nvSpPr>
        <p:spPr bwMode="auto">
          <a:xfrm>
            <a:off x="7250113" y="50895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3" name="Group 37"/>
          <p:cNvGrpSpPr>
            <a:grpSpLocks/>
          </p:cNvGrpSpPr>
          <p:nvPr/>
        </p:nvGrpSpPr>
        <p:grpSpPr bwMode="auto">
          <a:xfrm>
            <a:off x="4986338" y="6257925"/>
            <a:ext cx="904875" cy="127000"/>
            <a:chOff x="3182" y="3579"/>
            <a:chExt cx="570" cy="80"/>
          </a:xfrm>
        </p:grpSpPr>
        <p:sp>
          <p:nvSpPr>
            <p:cNvPr id="334" name="Freeform 38"/>
            <p:cNvSpPr>
              <a:spLocks/>
            </p:cNvSpPr>
            <p:nvPr/>
          </p:nvSpPr>
          <p:spPr bwMode="auto">
            <a:xfrm>
              <a:off x="3182" y="3579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39"/>
            <p:cNvSpPr>
              <a:spLocks/>
            </p:cNvSpPr>
            <p:nvPr/>
          </p:nvSpPr>
          <p:spPr bwMode="auto">
            <a:xfrm>
              <a:off x="3186" y="3583"/>
              <a:ext cx="287" cy="71"/>
            </a:xfrm>
            <a:custGeom>
              <a:avLst/>
              <a:gdLst>
                <a:gd name="T0" fmla="*/ 0 w 573"/>
                <a:gd name="T1" fmla="*/ 0 h 144"/>
                <a:gd name="T2" fmla="*/ 5 w 573"/>
                <a:gd name="T3" fmla="*/ 0 h 144"/>
                <a:gd name="T4" fmla="*/ 4 w 573"/>
                <a:gd name="T5" fmla="*/ 1 h 144"/>
                <a:gd name="T6" fmla="*/ 1 w 573"/>
                <a:gd name="T7" fmla="*/ 1 h 144"/>
                <a:gd name="T8" fmla="*/ 0 w 573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3" h="144">
                  <a:moveTo>
                    <a:pt x="0" y="0"/>
                  </a:moveTo>
                  <a:lnTo>
                    <a:pt x="573" y="0"/>
                  </a:lnTo>
                  <a:lnTo>
                    <a:pt x="503" y="144"/>
                  </a:lnTo>
                  <a:lnTo>
                    <a:pt x="7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Rectangle 40"/>
            <p:cNvSpPr>
              <a:spLocks noChangeArrowheads="1"/>
            </p:cNvSpPr>
            <p:nvPr/>
          </p:nvSpPr>
          <p:spPr bwMode="auto">
            <a:xfrm>
              <a:off x="3556" y="3592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337" name="Rectangle 41"/>
            <p:cNvSpPr>
              <a:spLocks noChangeArrowheads="1"/>
            </p:cNvSpPr>
            <p:nvPr/>
          </p:nvSpPr>
          <p:spPr bwMode="auto">
            <a:xfrm>
              <a:off x="3607" y="3592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  <p:sp>
          <p:nvSpPr>
            <p:cNvPr id="338" name="Rectangle 42"/>
            <p:cNvSpPr>
              <a:spLocks noChangeArrowheads="1"/>
            </p:cNvSpPr>
            <p:nvPr/>
          </p:nvSpPr>
          <p:spPr bwMode="auto">
            <a:xfrm>
              <a:off x="3647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S</a:t>
              </a:r>
              <a:endParaRPr lang="en-US">
                <a:latin typeface="Tekton" charset="0"/>
              </a:endParaRPr>
            </a:p>
          </p:txBody>
        </p:sp>
        <p:sp>
          <p:nvSpPr>
            <p:cNvPr id="339" name="Rectangle 43"/>
            <p:cNvSpPr>
              <a:spLocks noChangeArrowheads="1"/>
            </p:cNvSpPr>
            <p:nvPr/>
          </p:nvSpPr>
          <p:spPr bwMode="auto">
            <a:xfrm>
              <a:off x="3684" y="3592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340" name="Rectangle 44"/>
            <p:cNvSpPr>
              <a:spLocks noChangeArrowheads="1"/>
            </p:cNvSpPr>
            <p:nvPr/>
          </p:nvSpPr>
          <p:spPr bwMode="auto">
            <a:xfrm>
              <a:off x="3721" y="359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L</a:t>
              </a:r>
              <a:endParaRPr lang="en-US">
                <a:latin typeface="Tekton" charset="0"/>
              </a:endParaRPr>
            </a:p>
          </p:txBody>
        </p:sp>
        <p:sp>
          <p:nvSpPr>
            <p:cNvPr id="341" name="Freeform 45"/>
            <p:cNvSpPr>
              <a:spLocks/>
            </p:cNvSpPr>
            <p:nvPr/>
          </p:nvSpPr>
          <p:spPr bwMode="auto">
            <a:xfrm>
              <a:off x="3451" y="3602"/>
              <a:ext cx="46" cy="33"/>
            </a:xfrm>
            <a:custGeom>
              <a:avLst/>
              <a:gdLst>
                <a:gd name="T0" fmla="*/ 0 w 92"/>
                <a:gd name="T1" fmla="*/ 1 h 66"/>
                <a:gd name="T2" fmla="*/ 1 w 92"/>
                <a:gd name="T3" fmla="*/ 0 h 66"/>
                <a:gd name="T4" fmla="*/ 1 w 92"/>
                <a:gd name="T5" fmla="*/ 1 h 66"/>
                <a:gd name="T6" fmla="*/ 1 w 92"/>
                <a:gd name="T7" fmla="*/ 1 h 66"/>
                <a:gd name="T8" fmla="*/ 0 w 92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0" y="34"/>
                  </a:moveTo>
                  <a:lnTo>
                    <a:pt x="92" y="0"/>
                  </a:lnTo>
                  <a:lnTo>
                    <a:pt x="46" y="34"/>
                  </a:lnTo>
                  <a:lnTo>
                    <a:pt x="92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46"/>
            <p:cNvSpPr>
              <a:spLocks noChangeShapeType="1"/>
            </p:cNvSpPr>
            <p:nvPr/>
          </p:nvSpPr>
          <p:spPr bwMode="auto">
            <a:xfrm>
              <a:off x="3472" y="3619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Rectangle 47"/>
            <p:cNvSpPr>
              <a:spLocks noChangeArrowheads="1"/>
            </p:cNvSpPr>
            <p:nvPr/>
          </p:nvSpPr>
          <p:spPr bwMode="auto">
            <a:xfrm>
              <a:off x="3239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344" name="Rectangle 48"/>
            <p:cNvSpPr>
              <a:spLocks noChangeArrowheads="1"/>
            </p:cNvSpPr>
            <p:nvPr/>
          </p:nvSpPr>
          <p:spPr bwMode="auto">
            <a:xfrm>
              <a:off x="326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5" name="Rectangle 49"/>
            <p:cNvSpPr>
              <a:spLocks noChangeArrowheads="1"/>
            </p:cNvSpPr>
            <p:nvPr/>
          </p:nvSpPr>
          <p:spPr bwMode="auto">
            <a:xfrm>
              <a:off x="327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6" name="Rectangle 50"/>
            <p:cNvSpPr>
              <a:spLocks noChangeArrowheads="1"/>
            </p:cNvSpPr>
            <p:nvPr/>
          </p:nvSpPr>
          <p:spPr bwMode="auto">
            <a:xfrm>
              <a:off x="329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7" name="Rectangle 51"/>
            <p:cNvSpPr>
              <a:spLocks noChangeArrowheads="1"/>
            </p:cNvSpPr>
            <p:nvPr/>
          </p:nvSpPr>
          <p:spPr bwMode="auto">
            <a:xfrm>
              <a:off x="3303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48" name="Rectangle 52"/>
            <p:cNvSpPr>
              <a:spLocks noChangeArrowheads="1"/>
            </p:cNvSpPr>
            <p:nvPr/>
          </p:nvSpPr>
          <p:spPr bwMode="auto">
            <a:xfrm>
              <a:off x="3316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349" name="Rectangle 53"/>
            <p:cNvSpPr>
              <a:spLocks noChangeArrowheads="1"/>
            </p:cNvSpPr>
            <p:nvPr/>
          </p:nvSpPr>
          <p:spPr bwMode="auto">
            <a:xfrm>
              <a:off x="3341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0" name="Rectangle 54"/>
            <p:cNvSpPr>
              <a:spLocks noChangeArrowheads="1"/>
            </p:cNvSpPr>
            <p:nvPr/>
          </p:nvSpPr>
          <p:spPr bwMode="auto">
            <a:xfrm>
              <a:off x="3354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1" name="Rectangle 55"/>
            <p:cNvSpPr>
              <a:spLocks noChangeArrowheads="1"/>
            </p:cNvSpPr>
            <p:nvPr/>
          </p:nvSpPr>
          <p:spPr bwMode="auto">
            <a:xfrm>
              <a:off x="3367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2" name="Rectangle 56"/>
            <p:cNvSpPr>
              <a:spLocks noChangeArrowheads="1"/>
            </p:cNvSpPr>
            <p:nvPr/>
          </p:nvSpPr>
          <p:spPr bwMode="auto">
            <a:xfrm>
              <a:off x="3380" y="358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>
                <a:latin typeface="Tekton" charset="0"/>
              </a:endParaRPr>
            </a:p>
          </p:txBody>
        </p:sp>
        <p:sp>
          <p:nvSpPr>
            <p:cNvPr id="353" name="Rectangle 57"/>
            <p:cNvSpPr>
              <a:spLocks noChangeArrowheads="1"/>
            </p:cNvSpPr>
            <p:nvPr/>
          </p:nvSpPr>
          <p:spPr bwMode="auto">
            <a:xfrm>
              <a:off x="3393" y="358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354" name="Line 58"/>
          <p:cNvSpPr>
            <a:spLocks noChangeShapeType="1"/>
          </p:cNvSpPr>
          <p:nvPr/>
        </p:nvSpPr>
        <p:spPr bwMode="auto">
          <a:xfrm>
            <a:off x="6276975" y="66278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5" name="Rectangle 59"/>
          <p:cNvSpPr>
            <a:spLocks noChangeArrowheads="1"/>
          </p:cNvSpPr>
          <p:nvPr/>
        </p:nvSpPr>
        <p:spPr bwMode="auto">
          <a:xfrm>
            <a:off x="4794250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356" name="Rectangle 60"/>
          <p:cNvSpPr>
            <a:spLocks noChangeArrowheads="1"/>
          </p:cNvSpPr>
          <p:nvPr/>
        </p:nvSpPr>
        <p:spPr bwMode="auto">
          <a:xfrm>
            <a:off x="3797300" y="3375025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357" name="Line 61"/>
          <p:cNvSpPr>
            <a:spLocks noChangeShapeType="1"/>
          </p:cNvSpPr>
          <p:nvPr/>
        </p:nvSpPr>
        <p:spPr bwMode="auto">
          <a:xfrm>
            <a:off x="3706813" y="3432175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" name="Line 62"/>
          <p:cNvSpPr>
            <a:spLocks noChangeShapeType="1"/>
          </p:cNvSpPr>
          <p:nvPr/>
        </p:nvSpPr>
        <p:spPr bwMode="auto">
          <a:xfrm>
            <a:off x="3763963" y="3492500"/>
            <a:ext cx="5651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" name="Freeform 63"/>
          <p:cNvSpPr>
            <a:spLocks/>
          </p:cNvSpPr>
          <p:nvPr/>
        </p:nvSpPr>
        <p:spPr bwMode="auto">
          <a:xfrm>
            <a:off x="4289425" y="3465513"/>
            <a:ext cx="73025" cy="52387"/>
          </a:xfrm>
          <a:custGeom>
            <a:avLst/>
            <a:gdLst>
              <a:gd name="T0" fmla="*/ 2147483647 w 92"/>
              <a:gd name="T1" fmla="*/ 2147483647 h 65"/>
              <a:gd name="T2" fmla="*/ 0 w 92"/>
              <a:gd name="T3" fmla="*/ 2147483647 h 65"/>
              <a:gd name="T4" fmla="*/ 2147483647 w 92"/>
              <a:gd name="T5" fmla="*/ 2147483647 h 65"/>
              <a:gd name="T6" fmla="*/ 0 w 92"/>
              <a:gd name="T7" fmla="*/ 0 h 65"/>
              <a:gd name="T8" fmla="*/ 2147483647 w 92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46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" name="Freeform 64"/>
          <p:cNvSpPr>
            <a:spLocks/>
          </p:cNvSpPr>
          <p:nvPr/>
        </p:nvSpPr>
        <p:spPr bwMode="auto">
          <a:xfrm>
            <a:off x="4362450" y="3236913"/>
            <a:ext cx="114300" cy="312737"/>
          </a:xfrm>
          <a:custGeom>
            <a:avLst/>
            <a:gdLst>
              <a:gd name="T0" fmla="*/ 0 w 144"/>
              <a:gd name="T1" fmla="*/ 0 h 395"/>
              <a:gd name="T2" fmla="*/ 0 w 144"/>
              <a:gd name="T3" fmla="*/ 2147483647 h 395"/>
              <a:gd name="T4" fmla="*/ 2147483647 w 144"/>
              <a:gd name="T5" fmla="*/ 2147483647 h 395"/>
              <a:gd name="T6" fmla="*/ 2147483647 w 144"/>
              <a:gd name="T7" fmla="*/ 2147483647 h 395"/>
              <a:gd name="T8" fmla="*/ 0 w 144"/>
              <a:gd name="T9" fmla="*/ 0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395">
                <a:moveTo>
                  <a:pt x="0" y="0"/>
                </a:moveTo>
                <a:lnTo>
                  <a:pt x="0" y="395"/>
                </a:lnTo>
                <a:lnTo>
                  <a:pt x="144" y="323"/>
                </a:lnTo>
                <a:lnTo>
                  <a:pt x="144" y="72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1" name="Rectangle 65"/>
          <p:cNvSpPr>
            <a:spLocks noChangeArrowheads="1"/>
          </p:cNvSpPr>
          <p:nvPr/>
        </p:nvSpPr>
        <p:spPr bwMode="auto">
          <a:xfrm>
            <a:off x="4392613" y="3427413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362" name="Rectangle 66"/>
          <p:cNvSpPr>
            <a:spLocks noChangeArrowheads="1"/>
          </p:cNvSpPr>
          <p:nvPr/>
        </p:nvSpPr>
        <p:spPr bwMode="auto">
          <a:xfrm>
            <a:off x="4392613" y="32845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363" name="Rectangle 67"/>
          <p:cNvSpPr>
            <a:spLocks noChangeArrowheads="1"/>
          </p:cNvSpPr>
          <p:nvPr/>
        </p:nvSpPr>
        <p:spPr bwMode="auto">
          <a:xfrm>
            <a:off x="4078288" y="3255963"/>
            <a:ext cx="10264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XP</a:t>
            </a:r>
            <a:endParaRPr lang="en-US">
              <a:latin typeface="Tekton" charset="0"/>
            </a:endParaRPr>
          </a:p>
        </p:txBody>
      </p:sp>
      <p:sp>
        <p:nvSpPr>
          <p:cNvPr id="364" name="Freeform 68"/>
          <p:cNvSpPr>
            <a:spLocks/>
          </p:cNvSpPr>
          <p:nvPr/>
        </p:nvSpPr>
        <p:spPr bwMode="auto">
          <a:xfrm>
            <a:off x="4289425" y="3267075"/>
            <a:ext cx="73025" cy="50800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5" name="Freeform 69"/>
          <p:cNvSpPr>
            <a:spLocks/>
          </p:cNvSpPr>
          <p:nvPr/>
        </p:nvSpPr>
        <p:spPr bwMode="auto">
          <a:xfrm>
            <a:off x="5222875" y="6184900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Line 70"/>
          <p:cNvSpPr>
            <a:spLocks noChangeShapeType="1"/>
          </p:cNvSpPr>
          <p:nvPr/>
        </p:nvSpPr>
        <p:spPr bwMode="auto">
          <a:xfrm>
            <a:off x="5249863" y="5048250"/>
            <a:ext cx="1587" cy="11763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" name="Line 71"/>
          <p:cNvSpPr>
            <a:spLocks noChangeShapeType="1"/>
          </p:cNvSpPr>
          <p:nvPr/>
        </p:nvSpPr>
        <p:spPr bwMode="auto">
          <a:xfrm flipH="1">
            <a:off x="5246688" y="5487988"/>
            <a:ext cx="9683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" name="Line 72"/>
          <p:cNvSpPr>
            <a:spLocks noChangeShapeType="1"/>
          </p:cNvSpPr>
          <p:nvPr/>
        </p:nvSpPr>
        <p:spPr bwMode="auto">
          <a:xfrm flipV="1">
            <a:off x="5249863" y="5029200"/>
            <a:ext cx="1587" cy="4619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Line 73"/>
          <p:cNvSpPr>
            <a:spLocks noChangeShapeType="1"/>
          </p:cNvSpPr>
          <p:nvPr/>
        </p:nvSpPr>
        <p:spPr bwMode="auto">
          <a:xfrm>
            <a:off x="5249863" y="50323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Freeform 74"/>
          <p:cNvSpPr>
            <a:spLocks/>
          </p:cNvSpPr>
          <p:nvPr/>
        </p:nvSpPr>
        <p:spPr bwMode="auto">
          <a:xfrm>
            <a:off x="6175375" y="5461000"/>
            <a:ext cx="73025" cy="52388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Freeform 75"/>
          <p:cNvSpPr>
            <a:spLocks/>
          </p:cNvSpPr>
          <p:nvPr/>
        </p:nvSpPr>
        <p:spPr bwMode="auto">
          <a:xfrm>
            <a:off x="1971675" y="18240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3" name="Group 77"/>
          <p:cNvGrpSpPr>
            <a:grpSpLocks/>
          </p:cNvGrpSpPr>
          <p:nvPr/>
        </p:nvGrpSpPr>
        <p:grpSpPr bwMode="auto">
          <a:xfrm>
            <a:off x="1538288" y="1900238"/>
            <a:ext cx="915987" cy="142875"/>
            <a:chOff x="1010" y="834"/>
            <a:chExt cx="577" cy="90"/>
          </a:xfrm>
          <a:solidFill>
            <a:srgbClr val="D4E2ED"/>
          </a:solidFill>
        </p:grpSpPr>
        <p:sp>
          <p:nvSpPr>
            <p:cNvPr id="374" name="Rectangle 78"/>
            <p:cNvSpPr>
              <a:spLocks noChangeArrowheads="1"/>
            </p:cNvSpPr>
            <p:nvPr/>
          </p:nvSpPr>
          <p:spPr bwMode="auto">
            <a:xfrm>
              <a:off x="1012" y="834"/>
              <a:ext cx="575" cy="9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5" name="Group 79"/>
            <p:cNvGrpSpPr>
              <a:grpSpLocks/>
            </p:cNvGrpSpPr>
            <p:nvPr/>
          </p:nvGrpSpPr>
          <p:grpSpPr bwMode="auto">
            <a:xfrm>
              <a:off x="1010" y="872"/>
              <a:ext cx="62" cy="40"/>
              <a:chOff x="1010" y="872"/>
              <a:chExt cx="62" cy="40"/>
            </a:xfrm>
            <a:grpFill/>
          </p:grpSpPr>
          <p:sp>
            <p:nvSpPr>
              <p:cNvPr id="376" name="Line 80"/>
              <p:cNvSpPr>
                <a:spLocks noChangeShapeType="1"/>
              </p:cNvSpPr>
              <p:nvPr/>
            </p:nvSpPr>
            <p:spPr bwMode="auto">
              <a:xfrm>
                <a:off x="1010" y="87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81"/>
              <p:cNvSpPr>
                <a:spLocks noChangeShapeType="1"/>
              </p:cNvSpPr>
              <p:nvPr/>
            </p:nvSpPr>
            <p:spPr bwMode="auto">
              <a:xfrm flipV="1">
                <a:off x="1010" y="892"/>
                <a:ext cx="62" cy="20"/>
              </a:xfrm>
              <a:prstGeom prst="line">
                <a:avLst/>
              </a:prstGeom>
              <a:grpFill/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8" name="Rectangle 82"/>
          <p:cNvSpPr>
            <a:spLocks noChangeArrowheads="1"/>
          </p:cNvSpPr>
          <p:nvPr/>
        </p:nvSpPr>
        <p:spPr bwMode="auto">
          <a:xfrm>
            <a:off x="1914525" y="1944688"/>
            <a:ext cx="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  </a:t>
            </a:r>
            <a:endParaRPr lang="en-US">
              <a:latin typeface="Tekton" charset="0"/>
            </a:endParaRPr>
          </a:p>
        </p:txBody>
      </p:sp>
      <p:sp>
        <p:nvSpPr>
          <p:cNvPr id="379" name="Rectangle 83"/>
          <p:cNvSpPr>
            <a:spLocks noChangeArrowheads="1"/>
          </p:cNvSpPr>
          <p:nvPr/>
        </p:nvSpPr>
        <p:spPr bwMode="auto">
          <a:xfrm>
            <a:off x="1957388" y="1919288"/>
            <a:ext cx="12824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PC</a:t>
            </a:r>
            <a:endParaRPr lang="en-US">
              <a:latin typeface="Tekton" charset="0"/>
            </a:endParaRPr>
          </a:p>
        </p:txBody>
      </p:sp>
      <p:sp>
        <p:nvSpPr>
          <p:cNvPr id="380" name="Freeform 84"/>
          <p:cNvSpPr>
            <a:spLocks/>
          </p:cNvSpPr>
          <p:nvPr/>
        </p:nvSpPr>
        <p:spPr bwMode="auto">
          <a:xfrm>
            <a:off x="191452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85"/>
          <p:cNvSpPr>
            <a:spLocks noChangeShapeType="1"/>
          </p:cNvSpPr>
          <p:nvPr/>
        </p:nvSpPr>
        <p:spPr bwMode="auto">
          <a:xfrm flipV="1">
            <a:off x="1941513" y="1119187"/>
            <a:ext cx="1587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Rectangle 86"/>
          <p:cNvSpPr>
            <a:spLocks noChangeArrowheads="1"/>
          </p:cNvSpPr>
          <p:nvPr/>
        </p:nvSpPr>
        <p:spPr bwMode="auto">
          <a:xfrm>
            <a:off x="1885950" y="1014412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grpSp>
        <p:nvGrpSpPr>
          <p:cNvPr id="383" name="Group 87"/>
          <p:cNvGrpSpPr>
            <a:grpSpLocks/>
          </p:cNvGrpSpPr>
          <p:nvPr/>
        </p:nvGrpSpPr>
        <p:grpSpPr bwMode="auto">
          <a:xfrm>
            <a:off x="1884363" y="2428875"/>
            <a:ext cx="228600" cy="182563"/>
            <a:chOff x="1228" y="1167"/>
            <a:chExt cx="144" cy="115"/>
          </a:xfrm>
        </p:grpSpPr>
        <p:sp>
          <p:nvSpPr>
            <p:cNvPr id="384" name="Rectangle 88"/>
            <p:cNvSpPr>
              <a:spLocks noChangeArrowheads="1"/>
            </p:cNvSpPr>
            <p:nvPr/>
          </p:nvSpPr>
          <p:spPr bwMode="auto">
            <a:xfrm>
              <a:off x="1228" y="1173"/>
              <a:ext cx="144" cy="108"/>
            </a:xfrm>
            <a:prstGeom prst="rect">
              <a:avLst/>
            </a:prstGeom>
            <a:solidFill>
              <a:srgbClr val="D4E2E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Rectangle 89"/>
            <p:cNvSpPr>
              <a:spLocks noChangeArrowheads="1"/>
            </p:cNvSpPr>
            <p:nvPr/>
          </p:nvSpPr>
          <p:spPr bwMode="auto">
            <a:xfrm>
              <a:off x="1248" y="116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dirty="0">
                <a:latin typeface="Tekton" charset="0"/>
              </a:endParaRPr>
            </a:p>
          </p:txBody>
        </p:sp>
      </p:grpSp>
      <p:sp>
        <p:nvSpPr>
          <p:cNvPr id="386" name="Freeform 90"/>
          <p:cNvSpPr>
            <a:spLocks/>
          </p:cNvSpPr>
          <p:nvPr/>
        </p:nvSpPr>
        <p:spPr bwMode="auto">
          <a:xfrm>
            <a:off x="1971675" y="23653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91"/>
          <p:cNvSpPr>
            <a:spLocks noChangeShapeType="1"/>
          </p:cNvSpPr>
          <p:nvPr/>
        </p:nvSpPr>
        <p:spPr bwMode="auto">
          <a:xfrm flipV="1">
            <a:off x="1998663" y="2036763"/>
            <a:ext cx="15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92"/>
          <p:cNvSpPr>
            <a:spLocks noChangeShapeType="1"/>
          </p:cNvSpPr>
          <p:nvPr/>
        </p:nvSpPr>
        <p:spPr bwMode="auto">
          <a:xfrm flipV="1">
            <a:off x="1998663" y="2606675"/>
            <a:ext cx="1587" cy="1190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93"/>
          <p:cNvSpPr>
            <a:spLocks noChangeShapeType="1"/>
          </p:cNvSpPr>
          <p:nvPr/>
        </p:nvSpPr>
        <p:spPr bwMode="auto">
          <a:xfrm flipV="1">
            <a:off x="2339975" y="1119187"/>
            <a:ext cx="1588" cy="1397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Line 94"/>
          <p:cNvSpPr>
            <a:spLocks noChangeShapeType="1"/>
          </p:cNvSpPr>
          <p:nvPr/>
        </p:nvSpPr>
        <p:spPr bwMode="auto">
          <a:xfrm>
            <a:off x="2336800" y="11223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Line 95"/>
          <p:cNvSpPr>
            <a:spLocks noChangeShapeType="1"/>
          </p:cNvSpPr>
          <p:nvPr/>
        </p:nvSpPr>
        <p:spPr bwMode="auto">
          <a:xfrm flipH="1">
            <a:off x="2570162" y="1120776"/>
            <a:ext cx="1587" cy="1549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96"/>
          <p:cNvSpPr>
            <a:spLocks/>
          </p:cNvSpPr>
          <p:nvPr/>
        </p:nvSpPr>
        <p:spPr bwMode="auto">
          <a:xfrm>
            <a:off x="2312988" y="1219200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" name="Line 97"/>
          <p:cNvSpPr>
            <a:spLocks noChangeShapeType="1"/>
          </p:cNvSpPr>
          <p:nvPr/>
        </p:nvSpPr>
        <p:spPr bwMode="auto">
          <a:xfrm flipH="1">
            <a:off x="1995488" y="2667000"/>
            <a:ext cx="5762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4" name="Group 98"/>
          <p:cNvGrpSpPr>
            <a:grpSpLocks/>
          </p:cNvGrpSpPr>
          <p:nvPr/>
        </p:nvGrpSpPr>
        <p:grpSpPr bwMode="auto">
          <a:xfrm>
            <a:off x="3252788" y="2097088"/>
            <a:ext cx="912812" cy="455612"/>
            <a:chOff x="2090" y="958"/>
            <a:chExt cx="575" cy="287"/>
          </a:xfrm>
        </p:grpSpPr>
        <p:sp>
          <p:nvSpPr>
            <p:cNvPr id="395" name="Rectangle 99"/>
            <p:cNvSpPr>
              <a:spLocks noChangeArrowheads="1"/>
            </p:cNvSpPr>
            <p:nvPr/>
          </p:nvSpPr>
          <p:spPr bwMode="auto">
            <a:xfrm>
              <a:off x="2090" y="958"/>
              <a:ext cx="575" cy="28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Rectangle 100"/>
            <p:cNvSpPr>
              <a:spLocks noChangeArrowheads="1"/>
            </p:cNvSpPr>
            <p:nvPr/>
          </p:nvSpPr>
          <p:spPr bwMode="auto">
            <a:xfrm>
              <a:off x="2267" y="962"/>
              <a:ext cx="3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397" name="Rectangle 101"/>
            <p:cNvSpPr>
              <a:spLocks noChangeArrowheads="1"/>
            </p:cNvSpPr>
            <p:nvPr/>
          </p:nvSpPr>
          <p:spPr bwMode="auto">
            <a:xfrm>
              <a:off x="2315" y="103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900" b="1" dirty="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dirty="0">
                <a:latin typeface="Tekton" charset="0"/>
              </a:endParaRPr>
            </a:p>
          </p:txBody>
        </p:sp>
        <p:sp>
          <p:nvSpPr>
            <p:cNvPr id="398" name="Rectangle 102"/>
            <p:cNvSpPr>
              <a:spLocks noChangeArrowheads="1"/>
            </p:cNvSpPr>
            <p:nvPr/>
          </p:nvSpPr>
          <p:spPr bwMode="auto">
            <a:xfrm>
              <a:off x="2108" y="991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>
                <a:latin typeface="Tekton" charset="0"/>
              </a:endParaRPr>
            </a:p>
          </p:txBody>
        </p:sp>
        <p:sp>
          <p:nvSpPr>
            <p:cNvPr id="399" name="Rectangle 103"/>
            <p:cNvSpPr>
              <a:spLocks noChangeArrowheads="1"/>
            </p:cNvSpPr>
            <p:nvPr/>
          </p:nvSpPr>
          <p:spPr bwMode="auto">
            <a:xfrm>
              <a:off x="2358" y="1163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400" name="Freeform 104"/>
          <p:cNvSpPr>
            <a:spLocks/>
          </p:cNvSpPr>
          <p:nvPr/>
        </p:nvSpPr>
        <p:spPr bwMode="auto">
          <a:xfrm>
            <a:off x="1971675" y="50450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105"/>
          <p:cNvSpPr>
            <a:spLocks noChangeShapeType="1"/>
          </p:cNvSpPr>
          <p:nvPr/>
        </p:nvSpPr>
        <p:spPr bwMode="auto">
          <a:xfrm>
            <a:off x="1998663" y="4240213"/>
            <a:ext cx="1587" cy="844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106"/>
          <p:cNvSpPr>
            <a:spLocks noChangeShapeType="1"/>
          </p:cNvSpPr>
          <p:nvPr/>
        </p:nvSpPr>
        <p:spPr bwMode="auto">
          <a:xfrm flipV="1">
            <a:off x="1998663" y="2692400"/>
            <a:ext cx="1587" cy="1658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107"/>
          <p:cNvSpPr>
            <a:spLocks noChangeShapeType="1"/>
          </p:cNvSpPr>
          <p:nvPr/>
        </p:nvSpPr>
        <p:spPr bwMode="auto">
          <a:xfrm flipV="1">
            <a:off x="57626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Line 108"/>
          <p:cNvSpPr>
            <a:spLocks noChangeShapeType="1"/>
          </p:cNvSpPr>
          <p:nvPr/>
        </p:nvSpPr>
        <p:spPr bwMode="auto">
          <a:xfrm flipH="1" flipV="1">
            <a:off x="57023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" name="Line 109"/>
          <p:cNvSpPr>
            <a:spLocks noChangeShapeType="1"/>
          </p:cNvSpPr>
          <p:nvPr/>
        </p:nvSpPr>
        <p:spPr bwMode="auto">
          <a:xfrm flipH="1">
            <a:off x="4619625" y="2751138"/>
            <a:ext cx="1089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Freeform 110"/>
          <p:cNvSpPr>
            <a:spLocks/>
          </p:cNvSpPr>
          <p:nvPr/>
        </p:nvSpPr>
        <p:spPr bwMode="auto">
          <a:xfrm>
            <a:off x="5735638" y="2852738"/>
            <a:ext cx="52387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Rectangle 111"/>
          <p:cNvSpPr>
            <a:spLocks noChangeArrowheads="1"/>
          </p:cNvSpPr>
          <p:nvPr/>
        </p:nvSpPr>
        <p:spPr bwMode="auto">
          <a:xfrm>
            <a:off x="5213350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Rb: ID[15:11]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408" name="Line 112"/>
          <p:cNvSpPr>
            <a:spLocks noChangeShapeType="1"/>
          </p:cNvSpPr>
          <p:nvPr/>
        </p:nvSpPr>
        <p:spPr bwMode="auto">
          <a:xfrm flipV="1">
            <a:off x="4878388" y="2805113"/>
            <a:ext cx="1587" cy="3159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" name="Line 113"/>
          <p:cNvSpPr>
            <a:spLocks noChangeShapeType="1"/>
          </p:cNvSpPr>
          <p:nvPr/>
        </p:nvSpPr>
        <p:spPr bwMode="auto">
          <a:xfrm flipH="1" flipV="1">
            <a:off x="4821238" y="2749550"/>
            <a:ext cx="60325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" name="Line 114"/>
          <p:cNvSpPr>
            <a:spLocks noChangeShapeType="1"/>
          </p:cNvSpPr>
          <p:nvPr/>
        </p:nvSpPr>
        <p:spPr bwMode="auto">
          <a:xfrm flipH="1">
            <a:off x="3706813" y="2749550"/>
            <a:ext cx="11207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Line 115"/>
          <p:cNvSpPr>
            <a:spLocks noChangeShapeType="1"/>
          </p:cNvSpPr>
          <p:nvPr/>
        </p:nvSpPr>
        <p:spPr bwMode="auto">
          <a:xfrm>
            <a:off x="3709988" y="275431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Freeform 116"/>
          <p:cNvSpPr>
            <a:spLocks/>
          </p:cNvSpPr>
          <p:nvPr/>
        </p:nvSpPr>
        <p:spPr bwMode="auto">
          <a:xfrm>
            <a:off x="4851400" y="308133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" name="Rectangle 117"/>
          <p:cNvSpPr>
            <a:spLocks noChangeArrowheads="1"/>
          </p:cNvSpPr>
          <p:nvPr/>
        </p:nvSpPr>
        <p:spPr bwMode="auto">
          <a:xfrm>
            <a:off x="4308475" y="2773363"/>
            <a:ext cx="52892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Ra: ID[20:16]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414" name="Freeform 118"/>
          <p:cNvSpPr>
            <a:spLocks/>
          </p:cNvSpPr>
          <p:nvPr/>
        </p:nvSpPr>
        <p:spPr bwMode="auto">
          <a:xfrm>
            <a:off x="5641975" y="291623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Freeform 119"/>
          <p:cNvSpPr>
            <a:spLocks/>
          </p:cNvSpPr>
          <p:nvPr/>
        </p:nvSpPr>
        <p:spPr bwMode="auto">
          <a:xfrm>
            <a:off x="5648325" y="2922588"/>
            <a:ext cx="457200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6" name="Group 120"/>
          <p:cNvGrpSpPr>
            <a:grpSpLocks/>
          </p:cNvGrpSpPr>
          <p:nvPr/>
        </p:nvGrpSpPr>
        <p:grpSpPr bwMode="auto">
          <a:xfrm>
            <a:off x="6086475" y="2938463"/>
            <a:ext cx="473075" cy="106362"/>
            <a:chOff x="3875" y="1488"/>
            <a:chExt cx="298" cy="67"/>
          </a:xfrm>
        </p:grpSpPr>
        <p:sp>
          <p:nvSpPr>
            <p:cNvPr id="417" name="Rectangle 121"/>
            <p:cNvSpPr>
              <a:spLocks noChangeArrowheads="1"/>
            </p:cNvSpPr>
            <p:nvPr/>
          </p:nvSpPr>
          <p:spPr bwMode="auto">
            <a:xfrm>
              <a:off x="3960" y="1488"/>
              <a:ext cx="21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RA2SEL</a:t>
              </a:r>
              <a:endParaRPr lang="en-US">
                <a:latin typeface="Tekton" charset="0"/>
              </a:endParaRPr>
            </a:p>
          </p:txBody>
        </p:sp>
        <p:sp>
          <p:nvSpPr>
            <p:cNvPr id="418" name="Freeform 122"/>
            <p:cNvSpPr>
              <a:spLocks/>
            </p:cNvSpPr>
            <p:nvPr/>
          </p:nvSpPr>
          <p:spPr bwMode="auto">
            <a:xfrm>
              <a:off x="3875" y="149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Line 123"/>
            <p:cNvSpPr>
              <a:spLocks noChangeShapeType="1"/>
            </p:cNvSpPr>
            <p:nvPr/>
          </p:nvSpPr>
          <p:spPr bwMode="auto">
            <a:xfrm>
              <a:off x="3896" y="151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" name="Freeform 124"/>
          <p:cNvSpPr>
            <a:spLocks/>
          </p:cNvSpPr>
          <p:nvPr/>
        </p:nvSpPr>
        <p:spPr bwMode="auto">
          <a:xfrm>
            <a:off x="5878513" y="30781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Line 125"/>
          <p:cNvSpPr>
            <a:spLocks noChangeShapeType="1"/>
          </p:cNvSpPr>
          <p:nvPr/>
        </p:nvSpPr>
        <p:spPr bwMode="auto">
          <a:xfrm>
            <a:off x="5905500" y="3033713"/>
            <a:ext cx="1588" cy="841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" name="Line 126"/>
          <p:cNvSpPr>
            <a:spLocks noChangeShapeType="1"/>
          </p:cNvSpPr>
          <p:nvPr/>
        </p:nvSpPr>
        <p:spPr bwMode="auto">
          <a:xfrm flipV="1">
            <a:off x="5991225" y="2805113"/>
            <a:ext cx="1588" cy="873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Line 127"/>
          <p:cNvSpPr>
            <a:spLocks noChangeShapeType="1"/>
          </p:cNvSpPr>
          <p:nvPr/>
        </p:nvSpPr>
        <p:spPr bwMode="auto">
          <a:xfrm flipH="1" flipV="1">
            <a:off x="5930900" y="2751138"/>
            <a:ext cx="61913" cy="603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" name="Line 128"/>
          <p:cNvSpPr>
            <a:spLocks noChangeShapeType="1"/>
          </p:cNvSpPr>
          <p:nvPr/>
        </p:nvSpPr>
        <p:spPr bwMode="auto">
          <a:xfrm flipH="1">
            <a:off x="4846638" y="2751138"/>
            <a:ext cx="1090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129"/>
          <p:cNvSpPr>
            <a:spLocks/>
          </p:cNvSpPr>
          <p:nvPr/>
        </p:nvSpPr>
        <p:spPr bwMode="auto">
          <a:xfrm>
            <a:off x="5964238" y="2852738"/>
            <a:ext cx="52387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Rectangle 130"/>
          <p:cNvSpPr>
            <a:spLocks noChangeArrowheads="1"/>
          </p:cNvSpPr>
          <p:nvPr/>
        </p:nvSpPr>
        <p:spPr bwMode="auto">
          <a:xfrm>
            <a:off x="6046788" y="2773363"/>
            <a:ext cx="5257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Rc: ID[25:21]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427" name="Group 131"/>
          <p:cNvGrpSpPr>
            <a:grpSpLocks/>
          </p:cNvGrpSpPr>
          <p:nvPr/>
        </p:nvGrpSpPr>
        <p:grpSpPr bwMode="auto">
          <a:xfrm>
            <a:off x="2955925" y="2952750"/>
            <a:ext cx="227013" cy="255588"/>
            <a:chOff x="1903" y="1497"/>
            <a:chExt cx="143" cy="161"/>
          </a:xfrm>
          <a:solidFill>
            <a:srgbClr val="D4E2ED"/>
          </a:solidFill>
        </p:grpSpPr>
        <p:sp>
          <p:nvSpPr>
            <p:cNvPr id="428" name="Rectangle 132"/>
            <p:cNvSpPr>
              <a:spLocks noChangeArrowheads="1"/>
            </p:cNvSpPr>
            <p:nvPr/>
          </p:nvSpPr>
          <p:spPr bwMode="auto">
            <a:xfrm>
              <a:off x="1903" y="1514"/>
              <a:ext cx="143" cy="1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Rectangle 133"/>
            <p:cNvSpPr>
              <a:spLocks noChangeArrowheads="1"/>
            </p:cNvSpPr>
            <p:nvPr/>
          </p:nvSpPr>
          <p:spPr bwMode="auto">
            <a:xfrm>
              <a:off x="1940" y="1497"/>
              <a:ext cx="69" cy="1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Helvetica"/>
                </a:rPr>
                <a:t>+</a:t>
              </a:r>
              <a:endParaRPr lang="en-US" sz="1600" dirty="0">
                <a:latin typeface="Tekton" charset="0"/>
              </a:endParaRPr>
            </a:p>
          </p:txBody>
        </p:sp>
      </p:grpSp>
      <p:sp>
        <p:nvSpPr>
          <p:cNvPr id="430" name="Line 134"/>
          <p:cNvSpPr>
            <a:spLocks noChangeShapeType="1"/>
          </p:cNvSpPr>
          <p:nvPr/>
        </p:nvSpPr>
        <p:spPr bwMode="auto">
          <a:xfrm>
            <a:off x="3225800" y="3151188"/>
            <a:ext cx="4238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Line 135"/>
          <p:cNvSpPr>
            <a:spLocks noChangeShapeType="1"/>
          </p:cNvSpPr>
          <p:nvPr/>
        </p:nvSpPr>
        <p:spPr bwMode="auto">
          <a:xfrm flipV="1">
            <a:off x="3643313" y="3090863"/>
            <a:ext cx="63500" cy="63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Freeform 136"/>
          <p:cNvSpPr>
            <a:spLocks/>
          </p:cNvSpPr>
          <p:nvPr/>
        </p:nvSpPr>
        <p:spPr bwMode="auto">
          <a:xfrm>
            <a:off x="3192463" y="3124200"/>
            <a:ext cx="71437" cy="52388"/>
          </a:xfrm>
          <a:custGeom>
            <a:avLst/>
            <a:gdLst>
              <a:gd name="T0" fmla="*/ 0 w 90"/>
              <a:gd name="T1" fmla="*/ 2147483647 h 65"/>
              <a:gd name="T2" fmla="*/ 2147483647 w 90"/>
              <a:gd name="T3" fmla="*/ 0 h 65"/>
              <a:gd name="T4" fmla="*/ 2147483647 w 90"/>
              <a:gd name="T5" fmla="*/ 2147483647 h 65"/>
              <a:gd name="T6" fmla="*/ 2147483647 w 90"/>
              <a:gd name="T7" fmla="*/ 2147483647 h 65"/>
              <a:gd name="T8" fmla="*/ 0 w 90"/>
              <a:gd name="T9" fmla="*/ 21474836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5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5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Freeform 137"/>
          <p:cNvSpPr>
            <a:spLocks/>
          </p:cNvSpPr>
          <p:nvPr/>
        </p:nvSpPr>
        <p:spPr bwMode="auto">
          <a:xfrm>
            <a:off x="2698750" y="3067050"/>
            <a:ext cx="71438" cy="52388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Line 138"/>
          <p:cNvSpPr>
            <a:spLocks noChangeShapeType="1"/>
          </p:cNvSpPr>
          <p:nvPr/>
        </p:nvSpPr>
        <p:spPr bwMode="auto">
          <a:xfrm flipH="1">
            <a:off x="2732088" y="3094038"/>
            <a:ext cx="2270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Rectangle 139"/>
          <p:cNvSpPr>
            <a:spLocks noChangeArrowheads="1"/>
          </p:cNvSpPr>
          <p:nvPr/>
        </p:nvSpPr>
        <p:spPr bwMode="auto">
          <a:xfrm>
            <a:off x="4679950" y="3151188"/>
            <a:ext cx="1711325" cy="455612"/>
          </a:xfrm>
          <a:prstGeom prst="rect">
            <a:avLst/>
          </a:prstGeom>
          <a:solidFill>
            <a:srgbClr val="D4E2ED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Rectangle 140"/>
          <p:cNvSpPr>
            <a:spLocks noChangeArrowheads="1"/>
          </p:cNvSpPr>
          <p:nvPr/>
        </p:nvSpPr>
        <p:spPr bwMode="auto">
          <a:xfrm>
            <a:off x="5137150" y="3192463"/>
            <a:ext cx="615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Register</a:t>
            </a:r>
            <a:endParaRPr lang="en-US">
              <a:latin typeface="Tekton" charset="0"/>
            </a:endParaRPr>
          </a:p>
        </p:txBody>
      </p:sp>
      <p:sp>
        <p:nvSpPr>
          <p:cNvPr id="437" name="Rectangle 141"/>
          <p:cNvSpPr>
            <a:spLocks noChangeArrowheads="1"/>
          </p:cNvSpPr>
          <p:nvPr/>
        </p:nvSpPr>
        <p:spPr bwMode="auto">
          <a:xfrm>
            <a:off x="5299075" y="3357563"/>
            <a:ext cx="2650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/>
              </a:rPr>
              <a:t>File</a:t>
            </a:r>
            <a:endParaRPr lang="en-US">
              <a:latin typeface="Tekton" charset="0"/>
            </a:endParaRPr>
          </a:p>
        </p:txBody>
      </p:sp>
      <p:sp>
        <p:nvSpPr>
          <p:cNvPr id="438" name="Rectangle 142"/>
          <p:cNvSpPr>
            <a:spLocks noChangeArrowheads="1"/>
          </p:cNvSpPr>
          <p:nvPr/>
        </p:nvSpPr>
        <p:spPr bwMode="auto">
          <a:xfrm>
            <a:off x="4794250" y="3163888"/>
            <a:ext cx="17462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RA1</a:t>
            </a:r>
            <a:endParaRPr lang="en-US">
              <a:latin typeface="Tekton" charset="0"/>
            </a:endParaRPr>
          </a:p>
        </p:txBody>
      </p:sp>
      <p:sp>
        <p:nvSpPr>
          <p:cNvPr id="439" name="Rectangle 143"/>
          <p:cNvSpPr>
            <a:spLocks noChangeArrowheads="1"/>
          </p:cNvSpPr>
          <p:nvPr/>
        </p:nvSpPr>
        <p:spPr bwMode="auto">
          <a:xfrm>
            <a:off x="5821363" y="3163888"/>
            <a:ext cx="17953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RA2</a:t>
            </a:r>
            <a:endParaRPr lang="en-US">
              <a:latin typeface="Tekton" charset="0"/>
            </a:endParaRPr>
          </a:p>
        </p:txBody>
      </p:sp>
      <p:sp>
        <p:nvSpPr>
          <p:cNvPr id="440" name="Rectangle 144"/>
          <p:cNvSpPr>
            <a:spLocks noChangeArrowheads="1"/>
          </p:cNvSpPr>
          <p:nvPr/>
        </p:nvSpPr>
        <p:spPr bwMode="auto">
          <a:xfrm>
            <a:off x="4794250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RD1</a:t>
            </a:r>
            <a:endParaRPr lang="en-US">
              <a:latin typeface="Tekton" charset="0"/>
            </a:endParaRPr>
          </a:p>
        </p:txBody>
      </p:sp>
      <p:sp>
        <p:nvSpPr>
          <p:cNvPr id="441" name="Rectangle 145"/>
          <p:cNvSpPr>
            <a:spLocks noChangeArrowheads="1"/>
          </p:cNvSpPr>
          <p:nvPr/>
        </p:nvSpPr>
        <p:spPr bwMode="auto">
          <a:xfrm>
            <a:off x="5821363" y="3486150"/>
            <a:ext cx="17958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RD2</a:t>
            </a:r>
            <a:endParaRPr lang="en-US">
              <a:latin typeface="Tekton" charset="0"/>
            </a:endParaRPr>
          </a:p>
        </p:txBody>
      </p:sp>
      <p:sp>
        <p:nvSpPr>
          <p:cNvPr id="442" name="Freeform 146"/>
          <p:cNvSpPr>
            <a:spLocks/>
          </p:cNvSpPr>
          <p:nvPr/>
        </p:nvSpPr>
        <p:spPr bwMode="auto">
          <a:xfrm>
            <a:off x="5529263" y="417036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147"/>
          <p:cNvSpPr>
            <a:spLocks/>
          </p:cNvSpPr>
          <p:nvPr/>
        </p:nvSpPr>
        <p:spPr bwMode="auto">
          <a:xfrm>
            <a:off x="5535613" y="4176713"/>
            <a:ext cx="455612" cy="114300"/>
          </a:xfrm>
          <a:custGeom>
            <a:avLst/>
            <a:gdLst>
              <a:gd name="T0" fmla="*/ 0 w 575"/>
              <a:gd name="T1" fmla="*/ 0 h 144"/>
              <a:gd name="T2" fmla="*/ 2147483647 w 575"/>
              <a:gd name="T3" fmla="*/ 0 h 144"/>
              <a:gd name="T4" fmla="*/ 2147483647 w 575"/>
              <a:gd name="T5" fmla="*/ 2147483647 h 144"/>
              <a:gd name="T6" fmla="*/ 2147483647 w 575"/>
              <a:gd name="T7" fmla="*/ 2147483647 h 144"/>
              <a:gd name="T8" fmla="*/ 0 w 575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5" h="144">
                <a:moveTo>
                  <a:pt x="0" y="0"/>
                </a:moveTo>
                <a:lnTo>
                  <a:pt x="575" y="0"/>
                </a:lnTo>
                <a:lnTo>
                  <a:pt x="503" y="144"/>
                </a:lnTo>
                <a:lnTo>
                  <a:pt x="72" y="14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44" name="Group 148"/>
          <p:cNvGrpSpPr>
            <a:grpSpLocks/>
          </p:cNvGrpSpPr>
          <p:nvPr/>
        </p:nvGrpSpPr>
        <p:grpSpPr bwMode="auto">
          <a:xfrm>
            <a:off x="5972175" y="4192588"/>
            <a:ext cx="398463" cy="106362"/>
            <a:chOff x="3803" y="2278"/>
            <a:chExt cx="251" cy="67"/>
          </a:xfrm>
        </p:grpSpPr>
        <p:sp>
          <p:nvSpPr>
            <p:cNvPr id="445" name="Rectangle 149"/>
            <p:cNvSpPr>
              <a:spLocks noChangeArrowheads="1"/>
            </p:cNvSpPr>
            <p:nvPr/>
          </p:nvSpPr>
          <p:spPr bwMode="auto">
            <a:xfrm>
              <a:off x="3912" y="2278"/>
              <a:ext cx="14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>
                <a:latin typeface="Tekton" charset="0"/>
              </a:endParaRPr>
            </a:p>
          </p:txBody>
        </p:sp>
        <p:sp>
          <p:nvSpPr>
            <p:cNvPr id="446" name="Freeform 150"/>
            <p:cNvSpPr>
              <a:spLocks/>
            </p:cNvSpPr>
            <p:nvPr/>
          </p:nvSpPr>
          <p:spPr bwMode="auto">
            <a:xfrm>
              <a:off x="3803" y="2287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Line 151"/>
            <p:cNvSpPr>
              <a:spLocks noChangeShapeType="1"/>
            </p:cNvSpPr>
            <p:nvPr/>
          </p:nvSpPr>
          <p:spPr bwMode="auto">
            <a:xfrm>
              <a:off x="3824" y="2304"/>
              <a:ext cx="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" name="Group 152"/>
          <p:cNvGrpSpPr>
            <a:grpSpLocks/>
          </p:cNvGrpSpPr>
          <p:nvPr/>
        </p:nvGrpSpPr>
        <p:grpSpPr bwMode="auto">
          <a:xfrm>
            <a:off x="5621338" y="4171950"/>
            <a:ext cx="271462" cy="92075"/>
            <a:chOff x="3582" y="2265"/>
            <a:chExt cx="171" cy="58"/>
          </a:xfrm>
        </p:grpSpPr>
        <p:sp>
          <p:nvSpPr>
            <p:cNvPr id="449" name="Rectangle 153"/>
            <p:cNvSpPr>
              <a:spLocks noChangeArrowheads="1"/>
            </p:cNvSpPr>
            <p:nvPr/>
          </p:nvSpPr>
          <p:spPr bwMode="auto">
            <a:xfrm>
              <a:off x="3726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450" name="Rectangle 154"/>
            <p:cNvSpPr>
              <a:spLocks noChangeArrowheads="1"/>
            </p:cNvSpPr>
            <p:nvPr/>
          </p:nvSpPr>
          <p:spPr bwMode="auto">
            <a:xfrm>
              <a:off x="3582" y="226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451" name="Rectangle 155"/>
          <p:cNvSpPr>
            <a:spLocks noChangeArrowheads="1"/>
          </p:cNvSpPr>
          <p:nvPr/>
        </p:nvSpPr>
        <p:spPr bwMode="auto">
          <a:xfrm>
            <a:off x="3825875" y="3719513"/>
            <a:ext cx="9064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C: SXT(ID[15:0])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452" name="Line 156"/>
          <p:cNvSpPr>
            <a:spLocks noChangeShapeType="1"/>
          </p:cNvSpPr>
          <p:nvPr/>
        </p:nvSpPr>
        <p:spPr bwMode="auto">
          <a:xfrm>
            <a:off x="3709988" y="3746500"/>
            <a:ext cx="88900" cy="88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157"/>
          <p:cNvSpPr>
            <a:spLocks noChangeShapeType="1"/>
          </p:cNvSpPr>
          <p:nvPr/>
        </p:nvSpPr>
        <p:spPr bwMode="auto">
          <a:xfrm>
            <a:off x="3792538" y="3832225"/>
            <a:ext cx="18303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4" name="Line 158"/>
          <p:cNvSpPr>
            <a:spLocks noChangeShapeType="1"/>
          </p:cNvSpPr>
          <p:nvPr/>
        </p:nvSpPr>
        <p:spPr bwMode="auto">
          <a:xfrm>
            <a:off x="5619750" y="3829050"/>
            <a:ext cx="1588" cy="31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" name="Freeform 159"/>
          <p:cNvSpPr>
            <a:spLocks/>
          </p:cNvSpPr>
          <p:nvPr/>
        </p:nvSpPr>
        <p:spPr bwMode="auto">
          <a:xfrm>
            <a:off x="5592763" y="41068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Freeform 160"/>
          <p:cNvSpPr>
            <a:spLocks/>
          </p:cNvSpPr>
          <p:nvPr/>
        </p:nvSpPr>
        <p:spPr bwMode="auto">
          <a:xfrm>
            <a:off x="5735638" y="4787900"/>
            <a:ext cx="52387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5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" name="Line 161"/>
          <p:cNvSpPr>
            <a:spLocks noChangeShapeType="1"/>
          </p:cNvSpPr>
          <p:nvPr/>
        </p:nvSpPr>
        <p:spPr bwMode="auto">
          <a:xfrm flipV="1">
            <a:off x="5762625" y="4287838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Freeform 162"/>
          <p:cNvSpPr>
            <a:spLocks/>
          </p:cNvSpPr>
          <p:nvPr/>
        </p:nvSpPr>
        <p:spPr bwMode="auto">
          <a:xfrm>
            <a:off x="5849938" y="4103688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" name="Line 163"/>
          <p:cNvSpPr>
            <a:spLocks noChangeShapeType="1"/>
          </p:cNvSpPr>
          <p:nvPr/>
        </p:nvSpPr>
        <p:spPr bwMode="auto">
          <a:xfrm flipV="1">
            <a:off x="5876925" y="3603625"/>
            <a:ext cx="1588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" name="Group 164"/>
          <p:cNvGrpSpPr>
            <a:grpSpLocks/>
          </p:cNvGrpSpPr>
          <p:nvPr/>
        </p:nvGrpSpPr>
        <p:grpSpPr bwMode="auto">
          <a:xfrm>
            <a:off x="4138613" y="3603625"/>
            <a:ext cx="711200" cy="114300"/>
            <a:chOff x="2648" y="1907"/>
            <a:chExt cx="448" cy="72"/>
          </a:xfrm>
        </p:grpSpPr>
        <p:sp>
          <p:nvSpPr>
            <p:cNvPr id="461" name="Line 165"/>
            <p:cNvSpPr>
              <a:spLocks noChangeShapeType="1"/>
            </p:cNvSpPr>
            <p:nvPr/>
          </p:nvSpPr>
          <p:spPr bwMode="auto">
            <a:xfrm>
              <a:off x="2720" y="1945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Line 166"/>
            <p:cNvSpPr>
              <a:spLocks noChangeShapeType="1"/>
            </p:cNvSpPr>
            <p:nvPr/>
          </p:nvSpPr>
          <p:spPr bwMode="auto">
            <a:xfrm>
              <a:off x="2823" y="1945"/>
              <a:ext cx="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Line 167"/>
            <p:cNvSpPr>
              <a:spLocks noChangeShapeType="1"/>
            </p:cNvSpPr>
            <p:nvPr/>
          </p:nvSpPr>
          <p:spPr bwMode="auto">
            <a:xfrm>
              <a:off x="2843" y="1945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Freeform 168"/>
            <p:cNvSpPr>
              <a:spLocks/>
            </p:cNvSpPr>
            <p:nvPr/>
          </p:nvSpPr>
          <p:spPr bwMode="auto">
            <a:xfrm>
              <a:off x="2699" y="1928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169"/>
            <p:cNvSpPr>
              <a:spLocks noChangeShapeType="1"/>
            </p:cNvSpPr>
            <p:nvPr/>
          </p:nvSpPr>
          <p:spPr bwMode="auto">
            <a:xfrm>
              <a:off x="2895" y="1945"/>
              <a:ext cx="2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170"/>
            <p:cNvSpPr>
              <a:spLocks/>
            </p:cNvSpPr>
            <p:nvPr/>
          </p:nvSpPr>
          <p:spPr bwMode="auto">
            <a:xfrm>
              <a:off x="2841" y="1907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1 h 144"/>
                <a:gd name="T4" fmla="*/ 1 w 179"/>
                <a:gd name="T5" fmla="*/ 1 h 144"/>
                <a:gd name="T6" fmla="*/ 1 w 179"/>
                <a:gd name="T7" fmla="*/ 1 h 144"/>
                <a:gd name="T8" fmla="*/ 1 w 179"/>
                <a:gd name="T9" fmla="*/ 1 h 144"/>
                <a:gd name="T10" fmla="*/ 1 w 179"/>
                <a:gd name="T11" fmla="*/ 1 h 144"/>
                <a:gd name="T12" fmla="*/ 1 w 179"/>
                <a:gd name="T13" fmla="*/ 1 h 144"/>
                <a:gd name="T14" fmla="*/ 1 w 179"/>
                <a:gd name="T15" fmla="*/ 1 h 144"/>
                <a:gd name="T16" fmla="*/ 2 w 179"/>
                <a:gd name="T17" fmla="*/ 1 h 144"/>
                <a:gd name="T18" fmla="*/ 2 w 179"/>
                <a:gd name="T19" fmla="*/ 0 h 144"/>
                <a:gd name="T20" fmla="*/ 2 w 179"/>
                <a:gd name="T21" fmla="*/ 0 h 144"/>
                <a:gd name="T22" fmla="*/ 2 w 179"/>
                <a:gd name="T23" fmla="*/ 1 h 144"/>
                <a:gd name="T24" fmla="*/ 2 w 179"/>
                <a:gd name="T25" fmla="*/ 1 h 144"/>
                <a:gd name="T26" fmla="*/ 2 w 179"/>
                <a:gd name="T27" fmla="*/ 1 h 144"/>
                <a:gd name="T28" fmla="*/ 2 w 179"/>
                <a:gd name="T29" fmla="*/ 1 h 144"/>
                <a:gd name="T30" fmla="*/ 2 w 179"/>
                <a:gd name="T31" fmla="*/ 1 h 144"/>
                <a:gd name="T32" fmla="*/ 2 w 179"/>
                <a:gd name="T33" fmla="*/ 1 h 144"/>
                <a:gd name="T34" fmla="*/ 2 w 179"/>
                <a:gd name="T35" fmla="*/ 1 h 144"/>
                <a:gd name="T36" fmla="*/ 2 w 179"/>
                <a:gd name="T37" fmla="*/ 2 h 144"/>
                <a:gd name="T38" fmla="*/ 2 w 179"/>
                <a:gd name="T39" fmla="*/ 2 h 144"/>
                <a:gd name="T40" fmla="*/ 2 w 179"/>
                <a:gd name="T41" fmla="*/ 2 h 144"/>
                <a:gd name="T42" fmla="*/ 1 w 179"/>
                <a:gd name="T43" fmla="*/ 2 h 144"/>
                <a:gd name="T44" fmla="*/ 1 w 179"/>
                <a:gd name="T45" fmla="*/ 2 h 144"/>
                <a:gd name="T46" fmla="*/ 1 w 179"/>
                <a:gd name="T47" fmla="*/ 2 h 144"/>
                <a:gd name="T48" fmla="*/ 1 w 179"/>
                <a:gd name="T49" fmla="*/ 1 h 144"/>
                <a:gd name="T50" fmla="*/ 1 w 179"/>
                <a:gd name="T51" fmla="*/ 1 h 144"/>
                <a:gd name="T52" fmla="*/ 1 w 179"/>
                <a:gd name="T53" fmla="*/ 1 h 144"/>
                <a:gd name="T54" fmla="*/ 1 w 179"/>
                <a:gd name="T55" fmla="*/ 1 h 144"/>
                <a:gd name="T56" fmla="*/ 0 w 179"/>
                <a:gd name="T57" fmla="*/ 1 h 1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9" h="144">
                  <a:moveTo>
                    <a:pt x="0" y="72"/>
                  </a:moveTo>
                  <a:lnTo>
                    <a:pt x="16" y="58"/>
                  </a:lnTo>
                  <a:lnTo>
                    <a:pt x="32" y="46"/>
                  </a:lnTo>
                  <a:lnTo>
                    <a:pt x="48" y="34"/>
                  </a:lnTo>
                  <a:lnTo>
                    <a:pt x="66" y="22"/>
                  </a:lnTo>
                  <a:lnTo>
                    <a:pt x="88" y="14"/>
                  </a:lnTo>
                  <a:lnTo>
                    <a:pt x="111" y="6"/>
                  </a:lnTo>
                  <a:lnTo>
                    <a:pt x="127" y="4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9" y="0"/>
                  </a:lnTo>
                  <a:lnTo>
                    <a:pt x="167" y="16"/>
                  </a:lnTo>
                  <a:lnTo>
                    <a:pt x="159" y="32"/>
                  </a:lnTo>
                  <a:lnTo>
                    <a:pt x="153" y="52"/>
                  </a:lnTo>
                  <a:lnTo>
                    <a:pt x="153" y="72"/>
                  </a:lnTo>
                  <a:lnTo>
                    <a:pt x="153" y="92"/>
                  </a:lnTo>
                  <a:lnTo>
                    <a:pt x="159" y="112"/>
                  </a:lnTo>
                  <a:lnTo>
                    <a:pt x="167" y="128"/>
                  </a:lnTo>
                  <a:lnTo>
                    <a:pt x="179" y="144"/>
                  </a:lnTo>
                  <a:lnTo>
                    <a:pt x="159" y="144"/>
                  </a:lnTo>
                  <a:lnTo>
                    <a:pt x="143" y="142"/>
                  </a:lnTo>
                  <a:lnTo>
                    <a:pt x="127" y="140"/>
                  </a:lnTo>
                  <a:lnTo>
                    <a:pt x="111" y="138"/>
                  </a:lnTo>
                  <a:lnTo>
                    <a:pt x="88" y="130"/>
                  </a:lnTo>
                  <a:lnTo>
                    <a:pt x="66" y="122"/>
                  </a:lnTo>
                  <a:lnTo>
                    <a:pt x="48" y="110"/>
                  </a:lnTo>
                  <a:lnTo>
                    <a:pt x="32" y="98"/>
                  </a:lnTo>
                  <a:lnTo>
                    <a:pt x="16" y="8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4E2ED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Line 171"/>
            <p:cNvSpPr>
              <a:spLocks noChangeShapeType="1"/>
            </p:cNvSpPr>
            <p:nvPr/>
          </p:nvSpPr>
          <p:spPr bwMode="auto">
            <a:xfrm>
              <a:off x="2806" y="1945"/>
              <a:ext cx="2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Oval 172"/>
            <p:cNvSpPr>
              <a:spLocks noChangeArrowheads="1"/>
            </p:cNvSpPr>
            <p:nvPr/>
          </p:nvSpPr>
          <p:spPr bwMode="auto">
            <a:xfrm>
              <a:off x="2825" y="1936"/>
              <a:ext cx="18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Line 173"/>
            <p:cNvSpPr>
              <a:spLocks noChangeShapeType="1"/>
            </p:cNvSpPr>
            <p:nvPr/>
          </p:nvSpPr>
          <p:spPr bwMode="auto">
            <a:xfrm flipH="1">
              <a:off x="2999" y="1926"/>
              <a:ext cx="39" cy="3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174"/>
            <p:cNvSpPr>
              <a:spLocks noChangeArrowheads="1"/>
            </p:cNvSpPr>
            <p:nvPr/>
          </p:nvSpPr>
          <p:spPr bwMode="auto">
            <a:xfrm>
              <a:off x="2648" y="1911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/>
                </a:rPr>
                <a:t>Z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471" name="Line 175"/>
          <p:cNvSpPr>
            <a:spLocks noChangeShapeType="1"/>
          </p:cNvSpPr>
          <p:nvPr/>
        </p:nvSpPr>
        <p:spPr bwMode="auto">
          <a:xfrm flipV="1">
            <a:off x="6786563" y="3944938"/>
            <a:ext cx="1587" cy="1050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Line 176"/>
          <p:cNvSpPr>
            <a:spLocks noChangeShapeType="1"/>
          </p:cNvSpPr>
          <p:nvPr/>
        </p:nvSpPr>
        <p:spPr bwMode="auto">
          <a:xfrm flipH="1">
            <a:off x="5873750" y="3948113"/>
            <a:ext cx="9159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3" name="Freeform 177"/>
          <p:cNvSpPr>
            <a:spLocks/>
          </p:cNvSpPr>
          <p:nvPr/>
        </p:nvSpPr>
        <p:spPr bwMode="auto">
          <a:xfrm>
            <a:off x="6759575" y="4956175"/>
            <a:ext cx="52388" cy="73025"/>
          </a:xfrm>
          <a:custGeom>
            <a:avLst/>
            <a:gdLst>
              <a:gd name="T0" fmla="*/ 2147483647 w 66"/>
              <a:gd name="T1" fmla="*/ 2147483647 h 91"/>
              <a:gd name="T2" fmla="*/ 0 w 66"/>
              <a:gd name="T3" fmla="*/ 0 h 91"/>
              <a:gd name="T4" fmla="*/ 2147483647 w 66"/>
              <a:gd name="T5" fmla="*/ 2147483647 h 91"/>
              <a:gd name="T6" fmla="*/ 2147483647 w 66"/>
              <a:gd name="T7" fmla="*/ 0 h 91"/>
              <a:gd name="T8" fmla="*/ 2147483647 w 66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6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178"/>
          <p:cNvSpPr>
            <a:spLocks/>
          </p:cNvSpPr>
          <p:nvPr/>
        </p:nvSpPr>
        <p:spPr bwMode="auto">
          <a:xfrm>
            <a:off x="4445000" y="485457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" name="Freeform 179"/>
          <p:cNvSpPr>
            <a:spLocks/>
          </p:cNvSpPr>
          <p:nvPr/>
        </p:nvSpPr>
        <p:spPr bwMode="auto">
          <a:xfrm>
            <a:off x="4451350" y="4860925"/>
            <a:ext cx="1597025" cy="455613"/>
          </a:xfrm>
          <a:custGeom>
            <a:avLst/>
            <a:gdLst>
              <a:gd name="T0" fmla="*/ 0 w 2012"/>
              <a:gd name="T1" fmla="*/ 0 h 574"/>
              <a:gd name="T2" fmla="*/ 2147483647 w 2012"/>
              <a:gd name="T3" fmla="*/ 0 h 574"/>
              <a:gd name="T4" fmla="*/ 2147483647 w 2012"/>
              <a:gd name="T5" fmla="*/ 2147483647 h 574"/>
              <a:gd name="T6" fmla="*/ 2147483647 w 2012"/>
              <a:gd name="T7" fmla="*/ 0 h 574"/>
              <a:gd name="T8" fmla="*/ 2147483647 w 2012"/>
              <a:gd name="T9" fmla="*/ 0 h 574"/>
              <a:gd name="T10" fmla="*/ 2147483647 w 2012"/>
              <a:gd name="T11" fmla="*/ 2147483647 h 574"/>
              <a:gd name="T12" fmla="*/ 2147483647 w 2012"/>
              <a:gd name="T13" fmla="*/ 2147483647 h 574"/>
              <a:gd name="T14" fmla="*/ 0 w 2012"/>
              <a:gd name="T15" fmla="*/ 0 h 5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12" h="574">
                <a:moveTo>
                  <a:pt x="0" y="0"/>
                </a:moveTo>
                <a:lnTo>
                  <a:pt x="880" y="0"/>
                </a:lnTo>
                <a:lnTo>
                  <a:pt x="1006" y="144"/>
                </a:lnTo>
                <a:lnTo>
                  <a:pt x="1132" y="0"/>
                </a:lnTo>
                <a:lnTo>
                  <a:pt x="2012" y="0"/>
                </a:lnTo>
                <a:lnTo>
                  <a:pt x="1509" y="574"/>
                </a:lnTo>
                <a:lnTo>
                  <a:pt x="50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D4E2E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6" name="Rectangle 180"/>
          <p:cNvSpPr>
            <a:spLocks noChangeArrowheads="1"/>
          </p:cNvSpPr>
          <p:nvPr/>
        </p:nvSpPr>
        <p:spPr bwMode="auto">
          <a:xfrm>
            <a:off x="5062538" y="4995863"/>
            <a:ext cx="312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ALU</a:t>
            </a:r>
            <a:endParaRPr lang="en-US">
              <a:latin typeface="Tekton" charset="0"/>
            </a:endParaRPr>
          </a:p>
        </p:txBody>
      </p:sp>
      <p:sp>
        <p:nvSpPr>
          <p:cNvPr id="477" name="Rectangle 181"/>
          <p:cNvSpPr>
            <a:spLocks noChangeArrowheads="1"/>
          </p:cNvSpPr>
          <p:nvPr/>
        </p:nvSpPr>
        <p:spPr bwMode="auto">
          <a:xfrm>
            <a:off x="4708525" y="4864100"/>
            <a:ext cx="58738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A</a:t>
            </a:r>
            <a:endParaRPr lang="en-US">
              <a:latin typeface="Tekton" charset="0"/>
            </a:endParaRPr>
          </a:p>
        </p:txBody>
      </p:sp>
      <p:sp>
        <p:nvSpPr>
          <p:cNvPr id="478" name="Rectangle 182"/>
          <p:cNvSpPr>
            <a:spLocks noChangeArrowheads="1"/>
          </p:cNvSpPr>
          <p:nvPr/>
        </p:nvSpPr>
        <p:spPr bwMode="auto">
          <a:xfrm>
            <a:off x="5741988" y="4864100"/>
            <a:ext cx="58737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</a:rPr>
              <a:t>B</a:t>
            </a:r>
            <a:endParaRPr lang="en-US">
              <a:latin typeface="Tekton" charset="0"/>
            </a:endParaRPr>
          </a:p>
        </p:txBody>
      </p:sp>
      <p:sp>
        <p:nvSpPr>
          <p:cNvPr id="479" name="Rectangle 183"/>
          <p:cNvSpPr>
            <a:spLocks noChangeArrowheads="1"/>
          </p:cNvSpPr>
          <p:nvPr/>
        </p:nvSpPr>
        <p:spPr bwMode="auto">
          <a:xfrm>
            <a:off x="5041900" y="3670300"/>
            <a:ext cx="11541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JT</a:t>
            </a:r>
            <a:endParaRPr lang="en-US">
              <a:latin typeface="Tekton" charset="0"/>
            </a:endParaRPr>
          </a:p>
        </p:txBody>
      </p:sp>
      <p:sp>
        <p:nvSpPr>
          <p:cNvPr id="480" name="Freeform 184"/>
          <p:cNvSpPr>
            <a:spLocks/>
          </p:cNvSpPr>
          <p:nvPr/>
        </p:nvSpPr>
        <p:spPr bwMode="auto">
          <a:xfrm>
            <a:off x="4938713" y="3694113"/>
            <a:ext cx="73025" cy="52387"/>
          </a:xfrm>
          <a:custGeom>
            <a:avLst/>
            <a:gdLst>
              <a:gd name="T0" fmla="*/ 2147483647 w 91"/>
              <a:gd name="T1" fmla="*/ 2147483647 h 66"/>
              <a:gd name="T2" fmla="*/ 0 w 91"/>
              <a:gd name="T3" fmla="*/ 2147483647 h 66"/>
              <a:gd name="T4" fmla="*/ 2147483647 w 91"/>
              <a:gd name="T5" fmla="*/ 2147483647 h 66"/>
              <a:gd name="T6" fmla="*/ 0 w 91"/>
              <a:gd name="T7" fmla="*/ 0 h 66"/>
              <a:gd name="T8" fmla="*/ 2147483647 w 91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66">
                <a:moveTo>
                  <a:pt x="91" y="34"/>
                </a:moveTo>
                <a:lnTo>
                  <a:pt x="0" y="66"/>
                </a:lnTo>
                <a:lnTo>
                  <a:pt x="45" y="34"/>
                </a:lnTo>
                <a:lnTo>
                  <a:pt x="0" y="0"/>
                </a:lnTo>
                <a:lnTo>
                  <a:pt x="9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" name="Line 185"/>
          <p:cNvSpPr>
            <a:spLocks noChangeShapeType="1"/>
          </p:cNvSpPr>
          <p:nvPr/>
        </p:nvSpPr>
        <p:spPr bwMode="auto">
          <a:xfrm flipH="1">
            <a:off x="4856163" y="3721100"/>
            <a:ext cx="1222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" name="Line 186"/>
          <p:cNvSpPr>
            <a:spLocks noChangeShapeType="1"/>
          </p:cNvSpPr>
          <p:nvPr/>
        </p:nvSpPr>
        <p:spPr bwMode="auto">
          <a:xfrm flipV="1">
            <a:off x="3709988" y="3841750"/>
            <a:ext cx="1587" cy="157163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3" name="Freeform 187"/>
          <p:cNvSpPr>
            <a:spLocks/>
          </p:cNvSpPr>
          <p:nvPr/>
        </p:nvSpPr>
        <p:spPr bwMode="auto">
          <a:xfrm>
            <a:off x="3683000" y="4189413"/>
            <a:ext cx="52388" cy="73025"/>
          </a:xfrm>
          <a:custGeom>
            <a:avLst/>
            <a:gdLst>
              <a:gd name="T0" fmla="*/ 2147483647 w 65"/>
              <a:gd name="T1" fmla="*/ 2147483647 h 92"/>
              <a:gd name="T2" fmla="*/ 0 w 65"/>
              <a:gd name="T3" fmla="*/ 0 h 92"/>
              <a:gd name="T4" fmla="*/ 2147483647 w 65"/>
              <a:gd name="T5" fmla="*/ 2147483647 h 92"/>
              <a:gd name="T6" fmla="*/ 2147483647 w 65"/>
              <a:gd name="T7" fmla="*/ 0 h 92"/>
              <a:gd name="T8" fmla="*/ 2147483647 w 65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2">
                <a:moveTo>
                  <a:pt x="33" y="92"/>
                </a:moveTo>
                <a:lnTo>
                  <a:pt x="0" y="0"/>
                </a:lnTo>
                <a:lnTo>
                  <a:pt x="33" y="46"/>
                </a:lnTo>
                <a:lnTo>
                  <a:pt x="65" y="0"/>
                </a:lnTo>
                <a:lnTo>
                  <a:pt x="3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4" name="Line 188"/>
          <p:cNvSpPr>
            <a:spLocks noChangeShapeType="1"/>
          </p:cNvSpPr>
          <p:nvPr/>
        </p:nvSpPr>
        <p:spPr bwMode="auto">
          <a:xfrm flipV="1">
            <a:off x="3709988" y="2549525"/>
            <a:ext cx="1587" cy="1679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Rectangle 189"/>
          <p:cNvSpPr>
            <a:spLocks noChangeArrowheads="1"/>
          </p:cNvSpPr>
          <p:nvPr/>
        </p:nvSpPr>
        <p:spPr bwMode="auto">
          <a:xfrm>
            <a:off x="4710113" y="3343275"/>
            <a:ext cx="1413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WA</a:t>
            </a:r>
            <a:endParaRPr lang="en-US">
              <a:latin typeface="Tekton" charset="0"/>
            </a:endParaRPr>
          </a:p>
        </p:txBody>
      </p:sp>
      <p:sp>
        <p:nvSpPr>
          <p:cNvPr id="486" name="Rectangle 190"/>
          <p:cNvSpPr>
            <a:spLocks noChangeArrowheads="1"/>
          </p:cNvSpPr>
          <p:nvPr/>
        </p:nvSpPr>
        <p:spPr bwMode="auto">
          <a:xfrm>
            <a:off x="6221413" y="331470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WD</a:t>
            </a:r>
            <a:endParaRPr lang="en-US">
              <a:latin typeface="Tekton" charset="0"/>
            </a:endParaRPr>
          </a:p>
        </p:txBody>
      </p:sp>
      <p:sp>
        <p:nvSpPr>
          <p:cNvPr id="487" name="Rectangle 191"/>
          <p:cNvSpPr>
            <a:spLocks noChangeArrowheads="1"/>
          </p:cNvSpPr>
          <p:nvPr/>
        </p:nvSpPr>
        <p:spPr bwMode="auto">
          <a:xfrm>
            <a:off x="6221413" y="3486150"/>
            <a:ext cx="15388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/>
              </a:rPr>
              <a:t>WE</a:t>
            </a:r>
            <a:endParaRPr lang="en-US">
              <a:latin typeface="Tekton" charset="0"/>
            </a:endParaRPr>
          </a:p>
        </p:txBody>
      </p:sp>
      <p:sp>
        <p:nvSpPr>
          <p:cNvPr id="488" name="Line 192"/>
          <p:cNvSpPr>
            <a:spLocks noChangeShapeType="1"/>
          </p:cNvSpPr>
          <p:nvPr/>
        </p:nvSpPr>
        <p:spPr bwMode="auto">
          <a:xfrm>
            <a:off x="6424613" y="3351213"/>
            <a:ext cx="11953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Line 193"/>
          <p:cNvSpPr>
            <a:spLocks noChangeShapeType="1"/>
          </p:cNvSpPr>
          <p:nvPr/>
        </p:nvSpPr>
        <p:spPr bwMode="auto">
          <a:xfrm>
            <a:off x="7616825" y="3351213"/>
            <a:ext cx="1588" cy="32194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" name="Line 194"/>
          <p:cNvSpPr>
            <a:spLocks noChangeShapeType="1"/>
          </p:cNvSpPr>
          <p:nvPr/>
        </p:nvSpPr>
        <p:spPr bwMode="auto">
          <a:xfrm flipH="1">
            <a:off x="5243513" y="6565900"/>
            <a:ext cx="23764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Line 195"/>
          <p:cNvSpPr>
            <a:spLocks noChangeShapeType="1"/>
          </p:cNvSpPr>
          <p:nvPr/>
        </p:nvSpPr>
        <p:spPr bwMode="auto">
          <a:xfrm flipV="1">
            <a:off x="5245100" y="6370638"/>
            <a:ext cx="6350" cy="2032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" name="Freeform 196"/>
          <p:cNvSpPr>
            <a:spLocks/>
          </p:cNvSpPr>
          <p:nvPr/>
        </p:nvSpPr>
        <p:spPr bwMode="auto">
          <a:xfrm>
            <a:off x="6392863" y="3325813"/>
            <a:ext cx="69850" cy="53975"/>
          </a:xfrm>
          <a:custGeom>
            <a:avLst/>
            <a:gdLst>
              <a:gd name="T0" fmla="*/ 0 w 90"/>
              <a:gd name="T1" fmla="*/ 2147483647 h 68"/>
              <a:gd name="T2" fmla="*/ 2147483647 w 90"/>
              <a:gd name="T3" fmla="*/ 0 h 68"/>
              <a:gd name="T4" fmla="*/ 2147483647 w 90"/>
              <a:gd name="T5" fmla="*/ 2147483647 h 68"/>
              <a:gd name="T6" fmla="*/ 2147483647 w 90"/>
              <a:gd name="T7" fmla="*/ 2147483647 h 68"/>
              <a:gd name="T8" fmla="*/ 0 w 90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8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8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" name="Line 197"/>
          <p:cNvSpPr>
            <a:spLocks noChangeShapeType="1"/>
          </p:cNvSpPr>
          <p:nvPr/>
        </p:nvSpPr>
        <p:spPr bwMode="auto">
          <a:xfrm flipH="1">
            <a:off x="2489200" y="2209800"/>
            <a:ext cx="15875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4" name="Line 198"/>
          <p:cNvSpPr>
            <a:spLocks noChangeShapeType="1"/>
          </p:cNvSpPr>
          <p:nvPr/>
        </p:nvSpPr>
        <p:spPr bwMode="auto">
          <a:xfrm flipH="1">
            <a:off x="2600325" y="2209800"/>
            <a:ext cx="165100" cy="1588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Freeform 199"/>
          <p:cNvSpPr>
            <a:spLocks/>
          </p:cNvSpPr>
          <p:nvPr/>
        </p:nvSpPr>
        <p:spPr bwMode="auto">
          <a:xfrm>
            <a:off x="3179763" y="21828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" name="Line 200"/>
          <p:cNvSpPr>
            <a:spLocks noChangeShapeType="1"/>
          </p:cNvSpPr>
          <p:nvPr/>
        </p:nvSpPr>
        <p:spPr bwMode="auto">
          <a:xfrm flipH="1">
            <a:off x="1995488" y="2209800"/>
            <a:ext cx="12239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Line 201"/>
          <p:cNvSpPr>
            <a:spLocks noChangeShapeType="1"/>
          </p:cNvSpPr>
          <p:nvPr/>
        </p:nvSpPr>
        <p:spPr bwMode="auto">
          <a:xfrm flipV="1">
            <a:off x="5108575" y="6081713"/>
            <a:ext cx="3175" cy="142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Line 202"/>
          <p:cNvSpPr>
            <a:spLocks noChangeShapeType="1"/>
          </p:cNvSpPr>
          <p:nvPr/>
        </p:nvSpPr>
        <p:spPr bwMode="auto">
          <a:xfrm flipH="1">
            <a:off x="1998663" y="6083300"/>
            <a:ext cx="3117850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Line 203"/>
          <p:cNvSpPr>
            <a:spLocks noChangeShapeType="1"/>
          </p:cNvSpPr>
          <p:nvPr/>
        </p:nvSpPr>
        <p:spPr bwMode="auto">
          <a:xfrm flipH="1" flipV="1">
            <a:off x="2000250" y="5048250"/>
            <a:ext cx="3175" cy="1044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Freeform 204"/>
          <p:cNvSpPr>
            <a:spLocks/>
          </p:cNvSpPr>
          <p:nvPr/>
        </p:nvSpPr>
        <p:spPr bwMode="auto">
          <a:xfrm>
            <a:off x="5084763" y="6183313"/>
            <a:ext cx="52387" cy="74612"/>
          </a:xfrm>
          <a:custGeom>
            <a:avLst/>
            <a:gdLst>
              <a:gd name="T0" fmla="*/ 2147483647 w 66"/>
              <a:gd name="T1" fmla="*/ 2147483647 h 93"/>
              <a:gd name="T2" fmla="*/ 0 w 66"/>
              <a:gd name="T3" fmla="*/ 0 h 93"/>
              <a:gd name="T4" fmla="*/ 2147483647 w 66"/>
              <a:gd name="T5" fmla="*/ 2147483647 h 93"/>
              <a:gd name="T6" fmla="*/ 2147483647 w 66"/>
              <a:gd name="T7" fmla="*/ 2147483647 h 93"/>
              <a:gd name="T8" fmla="*/ 2147483647 w 66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3">
                <a:moveTo>
                  <a:pt x="32" y="93"/>
                </a:moveTo>
                <a:lnTo>
                  <a:pt x="0" y="0"/>
                </a:lnTo>
                <a:lnTo>
                  <a:pt x="32" y="47"/>
                </a:lnTo>
                <a:lnTo>
                  <a:pt x="66" y="2"/>
                </a:lnTo>
                <a:lnTo>
                  <a:pt x="32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" name="Group 205"/>
          <p:cNvGrpSpPr>
            <a:grpSpLocks/>
          </p:cNvGrpSpPr>
          <p:nvPr/>
        </p:nvGrpSpPr>
        <p:grpSpPr bwMode="auto">
          <a:xfrm>
            <a:off x="4138613" y="5075238"/>
            <a:ext cx="512762" cy="106362"/>
            <a:chOff x="2648" y="2834"/>
            <a:chExt cx="323" cy="67"/>
          </a:xfrm>
        </p:grpSpPr>
        <p:sp>
          <p:nvSpPr>
            <p:cNvPr id="502" name="Freeform 206"/>
            <p:cNvSpPr>
              <a:spLocks/>
            </p:cNvSpPr>
            <p:nvPr/>
          </p:nvSpPr>
          <p:spPr bwMode="auto">
            <a:xfrm>
              <a:off x="2925" y="2844"/>
              <a:ext cx="46" cy="32"/>
            </a:xfrm>
            <a:custGeom>
              <a:avLst/>
              <a:gdLst>
                <a:gd name="T0" fmla="*/ 1 w 92"/>
                <a:gd name="T1" fmla="*/ 0 h 66"/>
                <a:gd name="T2" fmla="*/ 0 w 92"/>
                <a:gd name="T3" fmla="*/ 0 h 66"/>
                <a:gd name="T4" fmla="*/ 1 w 92"/>
                <a:gd name="T5" fmla="*/ 0 h 66"/>
                <a:gd name="T6" fmla="*/ 0 w 92"/>
                <a:gd name="T7" fmla="*/ 0 h 66"/>
                <a:gd name="T8" fmla="*/ 1 w 9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6">
                  <a:moveTo>
                    <a:pt x="92" y="34"/>
                  </a:moveTo>
                  <a:lnTo>
                    <a:pt x="0" y="66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7"/>
            <p:cNvSpPr>
              <a:spLocks noChangeShapeType="1"/>
            </p:cNvSpPr>
            <p:nvPr/>
          </p:nvSpPr>
          <p:spPr bwMode="auto">
            <a:xfrm flipH="1">
              <a:off x="2843" y="2861"/>
              <a:ext cx="1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Rectangle 208"/>
            <p:cNvSpPr>
              <a:spLocks noChangeArrowheads="1"/>
            </p:cNvSpPr>
            <p:nvPr/>
          </p:nvSpPr>
          <p:spPr bwMode="auto">
            <a:xfrm>
              <a:off x="2648" y="283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505" name="Group 209"/>
          <p:cNvGrpSpPr>
            <a:grpSpLocks/>
          </p:cNvGrpSpPr>
          <p:nvPr/>
        </p:nvGrpSpPr>
        <p:grpSpPr bwMode="auto">
          <a:xfrm>
            <a:off x="2597150" y="4262438"/>
            <a:ext cx="1284288" cy="284162"/>
            <a:chOff x="1677" y="2322"/>
            <a:chExt cx="809" cy="179"/>
          </a:xfrm>
        </p:grpSpPr>
        <p:sp>
          <p:nvSpPr>
            <p:cNvPr id="506" name="Rectangle 210"/>
            <p:cNvSpPr>
              <a:spLocks noChangeArrowheads="1"/>
            </p:cNvSpPr>
            <p:nvPr/>
          </p:nvSpPr>
          <p:spPr bwMode="auto">
            <a:xfrm>
              <a:off x="1677" y="2322"/>
              <a:ext cx="809" cy="179"/>
            </a:xfrm>
            <a:prstGeom prst="rect">
              <a:avLst/>
            </a:prstGeom>
            <a:solidFill>
              <a:srgbClr val="D4E2ED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Rectangle 211"/>
            <p:cNvSpPr>
              <a:spLocks noChangeArrowheads="1"/>
            </p:cNvSpPr>
            <p:nvPr/>
          </p:nvSpPr>
          <p:spPr bwMode="auto">
            <a:xfrm>
              <a:off x="1822" y="2361"/>
              <a:ext cx="6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Helvetica"/>
                </a:rPr>
                <a:t>Control Logic</a:t>
              </a:r>
              <a:endParaRPr lang="en-US">
                <a:latin typeface="Tekton" charset="0"/>
              </a:endParaRPr>
            </a:p>
          </p:txBody>
        </p:sp>
      </p:grpSp>
      <p:grpSp>
        <p:nvGrpSpPr>
          <p:cNvPr id="508" name="Group 212"/>
          <p:cNvGrpSpPr>
            <a:grpSpLocks/>
          </p:cNvGrpSpPr>
          <p:nvPr/>
        </p:nvGrpSpPr>
        <p:grpSpPr bwMode="auto">
          <a:xfrm>
            <a:off x="3340100" y="3987800"/>
            <a:ext cx="65088" cy="274638"/>
            <a:chOff x="2145" y="2149"/>
            <a:chExt cx="41" cy="173"/>
          </a:xfrm>
        </p:grpSpPr>
        <p:sp>
          <p:nvSpPr>
            <p:cNvPr id="509" name="Freeform 213"/>
            <p:cNvSpPr>
              <a:spLocks/>
            </p:cNvSpPr>
            <p:nvPr/>
          </p:nvSpPr>
          <p:spPr bwMode="auto">
            <a:xfrm>
              <a:off x="2153" y="227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Line 214"/>
            <p:cNvSpPr>
              <a:spLocks noChangeShapeType="1"/>
            </p:cNvSpPr>
            <p:nvPr/>
          </p:nvSpPr>
          <p:spPr bwMode="auto">
            <a:xfrm>
              <a:off x="2170" y="2230"/>
              <a:ext cx="1" cy="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Rectangle 215"/>
            <p:cNvSpPr>
              <a:spLocks noChangeArrowheads="1"/>
            </p:cNvSpPr>
            <p:nvPr/>
          </p:nvSpPr>
          <p:spPr bwMode="auto">
            <a:xfrm>
              <a:off x="2145" y="2149"/>
              <a:ext cx="3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Z</a:t>
              </a:r>
              <a:endParaRPr lang="en-US" sz="70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512" name="Line 216"/>
          <p:cNvSpPr>
            <a:spLocks noChangeShapeType="1"/>
          </p:cNvSpPr>
          <p:nvPr/>
        </p:nvSpPr>
        <p:spPr bwMode="auto">
          <a:xfrm>
            <a:off x="3051175" y="461486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217"/>
          <p:cNvSpPr>
            <a:spLocks noChangeShapeType="1"/>
          </p:cNvSpPr>
          <p:nvPr/>
        </p:nvSpPr>
        <p:spPr bwMode="auto">
          <a:xfrm>
            <a:off x="3106738" y="467518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Freeform 218"/>
          <p:cNvSpPr>
            <a:spLocks/>
          </p:cNvSpPr>
          <p:nvPr/>
        </p:nvSpPr>
        <p:spPr bwMode="auto">
          <a:xfrm>
            <a:off x="3208338" y="4648200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Line 219"/>
          <p:cNvSpPr>
            <a:spLocks noChangeShapeType="1"/>
          </p:cNvSpPr>
          <p:nvPr/>
        </p:nvSpPr>
        <p:spPr bwMode="auto">
          <a:xfrm>
            <a:off x="3051175" y="475773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Line 220"/>
          <p:cNvSpPr>
            <a:spLocks noChangeShapeType="1"/>
          </p:cNvSpPr>
          <p:nvPr/>
        </p:nvSpPr>
        <p:spPr bwMode="auto">
          <a:xfrm>
            <a:off x="3106738" y="4818063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Freeform 221"/>
          <p:cNvSpPr>
            <a:spLocks/>
          </p:cNvSpPr>
          <p:nvPr/>
        </p:nvSpPr>
        <p:spPr bwMode="auto">
          <a:xfrm>
            <a:off x="3208338" y="4791075"/>
            <a:ext cx="73025" cy="52388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223"/>
          <p:cNvSpPr>
            <a:spLocks noChangeShapeType="1"/>
          </p:cNvSpPr>
          <p:nvPr/>
        </p:nvSpPr>
        <p:spPr bwMode="auto">
          <a:xfrm>
            <a:off x="3051175" y="4900613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Line 224"/>
          <p:cNvSpPr>
            <a:spLocks noChangeShapeType="1"/>
          </p:cNvSpPr>
          <p:nvPr/>
        </p:nvSpPr>
        <p:spPr bwMode="auto">
          <a:xfrm>
            <a:off x="3106738" y="49609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Freeform 225"/>
          <p:cNvSpPr>
            <a:spLocks/>
          </p:cNvSpPr>
          <p:nvPr/>
        </p:nvSpPr>
        <p:spPr bwMode="auto">
          <a:xfrm>
            <a:off x="3208338" y="4933950"/>
            <a:ext cx="73025" cy="52388"/>
          </a:xfrm>
          <a:custGeom>
            <a:avLst/>
            <a:gdLst>
              <a:gd name="T0" fmla="*/ 2147483647 w 92"/>
              <a:gd name="T1" fmla="*/ 1500151811 h 66"/>
              <a:gd name="T2" fmla="*/ 0 w 92"/>
              <a:gd name="T3" fmla="*/ 2147483647 h 66"/>
              <a:gd name="T4" fmla="*/ 1500123206 w 92"/>
              <a:gd name="T5" fmla="*/ 1500151811 h 66"/>
              <a:gd name="T6" fmla="*/ 0 w 92"/>
              <a:gd name="T7" fmla="*/ 0 h 66"/>
              <a:gd name="T8" fmla="*/ 2147483647 w 92"/>
              <a:gd name="T9" fmla="*/ 150015181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Rectangle 226"/>
          <p:cNvSpPr>
            <a:spLocks noChangeArrowheads="1"/>
          </p:cNvSpPr>
          <p:nvPr/>
        </p:nvSpPr>
        <p:spPr bwMode="auto">
          <a:xfrm>
            <a:off x="3289300" y="4751388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22" name="Line 228"/>
          <p:cNvSpPr>
            <a:spLocks noChangeShapeType="1"/>
          </p:cNvSpPr>
          <p:nvPr/>
        </p:nvSpPr>
        <p:spPr bwMode="auto">
          <a:xfrm>
            <a:off x="3051175" y="5043488"/>
            <a:ext cx="61913" cy="61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229"/>
          <p:cNvSpPr>
            <a:spLocks noChangeShapeType="1"/>
          </p:cNvSpPr>
          <p:nvPr/>
        </p:nvSpPr>
        <p:spPr bwMode="auto">
          <a:xfrm>
            <a:off x="3106738" y="510222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Freeform 230"/>
          <p:cNvSpPr>
            <a:spLocks/>
          </p:cNvSpPr>
          <p:nvPr/>
        </p:nvSpPr>
        <p:spPr bwMode="auto">
          <a:xfrm>
            <a:off x="3208338" y="5075238"/>
            <a:ext cx="73025" cy="52387"/>
          </a:xfrm>
          <a:custGeom>
            <a:avLst/>
            <a:gdLst>
              <a:gd name="T0" fmla="*/ 2147483647 w 92"/>
              <a:gd name="T1" fmla="*/ 1500094601 h 66"/>
              <a:gd name="T2" fmla="*/ 0 w 92"/>
              <a:gd name="T3" fmla="*/ 2147483647 h 66"/>
              <a:gd name="T4" fmla="*/ 1500123206 w 92"/>
              <a:gd name="T5" fmla="*/ 1500094601 h 66"/>
              <a:gd name="T6" fmla="*/ 0 w 92"/>
              <a:gd name="T7" fmla="*/ 0 h 66"/>
              <a:gd name="T8" fmla="*/ 2147483647 w 92"/>
              <a:gd name="T9" fmla="*/ 150009460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Rectangle 231"/>
          <p:cNvSpPr>
            <a:spLocks noChangeArrowheads="1"/>
          </p:cNvSpPr>
          <p:nvPr/>
        </p:nvSpPr>
        <p:spPr bwMode="auto">
          <a:xfrm>
            <a:off x="3289300" y="4887913"/>
            <a:ext cx="2301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BSEL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26" name="Line 232"/>
          <p:cNvSpPr>
            <a:spLocks noChangeShapeType="1"/>
          </p:cNvSpPr>
          <p:nvPr/>
        </p:nvSpPr>
        <p:spPr bwMode="auto">
          <a:xfrm>
            <a:off x="3051175" y="518477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Line 233"/>
          <p:cNvSpPr>
            <a:spLocks noChangeShapeType="1"/>
          </p:cNvSpPr>
          <p:nvPr/>
        </p:nvSpPr>
        <p:spPr bwMode="auto">
          <a:xfrm>
            <a:off x="3106738" y="52451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Freeform 234"/>
          <p:cNvSpPr>
            <a:spLocks/>
          </p:cNvSpPr>
          <p:nvPr/>
        </p:nvSpPr>
        <p:spPr bwMode="auto">
          <a:xfrm>
            <a:off x="3208338" y="521811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Line 235"/>
          <p:cNvSpPr>
            <a:spLocks noChangeShapeType="1"/>
          </p:cNvSpPr>
          <p:nvPr/>
        </p:nvSpPr>
        <p:spPr bwMode="auto">
          <a:xfrm>
            <a:off x="3051175" y="532765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Line 236"/>
          <p:cNvSpPr>
            <a:spLocks noChangeShapeType="1"/>
          </p:cNvSpPr>
          <p:nvPr/>
        </p:nvSpPr>
        <p:spPr bwMode="auto">
          <a:xfrm>
            <a:off x="3106738" y="5387975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Freeform 237"/>
          <p:cNvSpPr>
            <a:spLocks/>
          </p:cNvSpPr>
          <p:nvPr/>
        </p:nvSpPr>
        <p:spPr bwMode="auto">
          <a:xfrm>
            <a:off x="3208338" y="53609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Line 238"/>
          <p:cNvSpPr>
            <a:spLocks noChangeShapeType="1"/>
          </p:cNvSpPr>
          <p:nvPr/>
        </p:nvSpPr>
        <p:spPr bwMode="auto">
          <a:xfrm>
            <a:off x="3051175" y="5470525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Line 239"/>
          <p:cNvSpPr>
            <a:spLocks noChangeShapeType="1"/>
          </p:cNvSpPr>
          <p:nvPr/>
        </p:nvSpPr>
        <p:spPr bwMode="auto">
          <a:xfrm>
            <a:off x="3106738" y="553085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Freeform 240"/>
          <p:cNvSpPr>
            <a:spLocks/>
          </p:cNvSpPr>
          <p:nvPr/>
        </p:nvSpPr>
        <p:spPr bwMode="auto">
          <a:xfrm>
            <a:off x="3208338" y="5503863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Rectangle 241"/>
          <p:cNvSpPr>
            <a:spLocks noChangeArrowheads="1"/>
          </p:cNvSpPr>
          <p:nvPr/>
        </p:nvSpPr>
        <p:spPr bwMode="auto">
          <a:xfrm>
            <a:off x="3289300" y="53228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PCSEL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6" name="Rectangle 242"/>
          <p:cNvSpPr>
            <a:spLocks noChangeArrowheads="1"/>
          </p:cNvSpPr>
          <p:nvPr/>
        </p:nvSpPr>
        <p:spPr bwMode="auto">
          <a:xfrm>
            <a:off x="3289300" y="5462588"/>
            <a:ext cx="3460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RA2SEL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7" name="Rectangle 243"/>
          <p:cNvSpPr>
            <a:spLocks noChangeArrowheads="1"/>
          </p:cNvSpPr>
          <p:nvPr/>
        </p:nvSpPr>
        <p:spPr bwMode="auto">
          <a:xfrm>
            <a:off x="3289300" y="5773738"/>
            <a:ext cx="3206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WDSEL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8" name="Rectangle 244"/>
          <p:cNvSpPr>
            <a:spLocks noChangeArrowheads="1"/>
          </p:cNvSpPr>
          <p:nvPr/>
        </p:nvSpPr>
        <p:spPr bwMode="auto">
          <a:xfrm>
            <a:off x="3289300" y="4611688"/>
            <a:ext cx="2952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ALUFN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539" name="Line 246"/>
          <p:cNvSpPr>
            <a:spLocks noChangeShapeType="1"/>
          </p:cNvSpPr>
          <p:nvPr/>
        </p:nvSpPr>
        <p:spPr bwMode="auto">
          <a:xfrm>
            <a:off x="3054350" y="4543425"/>
            <a:ext cx="0" cy="1400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247"/>
          <p:cNvSpPr>
            <a:spLocks noChangeShapeType="1"/>
          </p:cNvSpPr>
          <p:nvPr/>
        </p:nvSpPr>
        <p:spPr bwMode="auto">
          <a:xfrm>
            <a:off x="6761163" y="5602288"/>
            <a:ext cx="1587" cy="258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248"/>
          <p:cNvSpPr>
            <a:spLocks noChangeShapeType="1"/>
          </p:cNvSpPr>
          <p:nvPr/>
        </p:nvSpPr>
        <p:spPr bwMode="auto">
          <a:xfrm flipH="1">
            <a:off x="5357813" y="5857875"/>
            <a:ext cx="14065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Line 249"/>
          <p:cNvSpPr>
            <a:spLocks noChangeShapeType="1"/>
          </p:cNvSpPr>
          <p:nvPr/>
        </p:nvSpPr>
        <p:spPr bwMode="auto">
          <a:xfrm>
            <a:off x="5360988" y="5854700"/>
            <a:ext cx="1587" cy="3698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Freeform 250"/>
          <p:cNvSpPr>
            <a:spLocks/>
          </p:cNvSpPr>
          <p:nvPr/>
        </p:nvSpPr>
        <p:spPr bwMode="auto">
          <a:xfrm>
            <a:off x="5334000" y="6184900"/>
            <a:ext cx="52388" cy="73025"/>
          </a:xfrm>
          <a:custGeom>
            <a:avLst/>
            <a:gdLst>
              <a:gd name="T0" fmla="*/ 2147483647 w 65"/>
              <a:gd name="T1" fmla="*/ 2147483647 h 91"/>
              <a:gd name="T2" fmla="*/ 0 w 65"/>
              <a:gd name="T3" fmla="*/ 0 h 91"/>
              <a:gd name="T4" fmla="*/ 2147483647 w 65"/>
              <a:gd name="T5" fmla="*/ 2147483647 h 91"/>
              <a:gd name="T6" fmla="*/ 2147483647 w 65"/>
              <a:gd name="T7" fmla="*/ 0 h 91"/>
              <a:gd name="T8" fmla="*/ 2147483647 w 65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" h="91">
                <a:moveTo>
                  <a:pt x="34" y="91"/>
                </a:moveTo>
                <a:lnTo>
                  <a:pt x="0" y="0"/>
                </a:lnTo>
                <a:lnTo>
                  <a:pt x="34" y="45"/>
                </a:lnTo>
                <a:lnTo>
                  <a:pt x="65" y="0"/>
                </a:lnTo>
                <a:lnTo>
                  <a:pt x="34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Line 251"/>
          <p:cNvSpPr>
            <a:spLocks noChangeShapeType="1"/>
          </p:cNvSpPr>
          <p:nvPr/>
        </p:nvSpPr>
        <p:spPr bwMode="auto">
          <a:xfrm flipV="1">
            <a:off x="4849813" y="3756025"/>
            <a:ext cx="1587" cy="15875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Rectangle 252"/>
          <p:cNvSpPr>
            <a:spLocks noChangeArrowheads="1"/>
          </p:cNvSpPr>
          <p:nvPr/>
        </p:nvSpPr>
        <p:spPr bwMode="auto">
          <a:xfrm>
            <a:off x="4595813" y="5929313"/>
            <a:ext cx="29192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900">
                <a:solidFill>
                  <a:srgbClr val="000000"/>
                </a:solidFill>
                <a:latin typeface="Helvetica"/>
              </a:rPr>
              <a:t>PC+4</a:t>
            </a:r>
            <a:endParaRPr lang="en-US" sz="900">
              <a:latin typeface="Helvetica"/>
            </a:endParaRPr>
          </a:p>
        </p:txBody>
      </p:sp>
      <p:sp>
        <p:nvSpPr>
          <p:cNvPr id="546" name="Rectangle 253"/>
          <p:cNvSpPr>
            <a:spLocks noChangeArrowheads="1"/>
          </p:cNvSpPr>
          <p:nvPr/>
        </p:nvSpPr>
        <p:spPr bwMode="auto">
          <a:xfrm>
            <a:off x="57356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0</a:t>
            </a:r>
            <a:endParaRPr lang="en-US">
              <a:latin typeface="Tekton" charset="0"/>
            </a:endParaRPr>
          </a:p>
        </p:txBody>
      </p:sp>
      <p:sp>
        <p:nvSpPr>
          <p:cNvPr id="547" name="Rectangle 254"/>
          <p:cNvSpPr>
            <a:spLocks noChangeArrowheads="1"/>
          </p:cNvSpPr>
          <p:nvPr/>
        </p:nvSpPr>
        <p:spPr bwMode="auto">
          <a:xfrm>
            <a:off x="5964238" y="29273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  <a:latin typeface="Helvetica"/>
              </a:rPr>
              <a:t>1</a:t>
            </a:r>
            <a:endParaRPr lang="en-US">
              <a:latin typeface="Tekton" charset="0"/>
            </a:endParaRPr>
          </a:p>
        </p:txBody>
      </p:sp>
      <p:sp>
        <p:nvSpPr>
          <p:cNvPr id="548" name="Rectangle 255"/>
          <p:cNvSpPr>
            <a:spLocks noChangeArrowheads="1"/>
          </p:cNvSpPr>
          <p:nvPr/>
        </p:nvSpPr>
        <p:spPr bwMode="auto">
          <a:xfrm>
            <a:off x="7389813" y="5014913"/>
            <a:ext cx="2238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549" name="Group 256"/>
          <p:cNvGrpSpPr>
            <a:grpSpLocks/>
          </p:cNvGrpSpPr>
          <p:nvPr/>
        </p:nvGrpSpPr>
        <p:grpSpPr bwMode="auto">
          <a:xfrm>
            <a:off x="1455738" y="1292225"/>
            <a:ext cx="969962" cy="114300"/>
            <a:chOff x="958" y="634"/>
            <a:chExt cx="611" cy="7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50" name="Freeform 257"/>
            <p:cNvSpPr>
              <a:spLocks/>
            </p:cNvSpPr>
            <p:nvPr/>
          </p:nvSpPr>
          <p:spPr bwMode="auto">
            <a:xfrm>
              <a:off x="958" y="634"/>
              <a:ext cx="611" cy="72"/>
            </a:xfrm>
            <a:custGeom>
              <a:avLst/>
              <a:gdLst>
                <a:gd name="T0" fmla="*/ 0 w 1222"/>
                <a:gd name="T1" fmla="*/ 0 h 143"/>
                <a:gd name="T2" fmla="*/ 10 w 1222"/>
                <a:gd name="T3" fmla="*/ 0 h 143"/>
                <a:gd name="T4" fmla="*/ 9 w 1222"/>
                <a:gd name="T5" fmla="*/ 2 h 143"/>
                <a:gd name="T6" fmla="*/ 1 w 1222"/>
                <a:gd name="T7" fmla="*/ 2 h 143"/>
                <a:gd name="T8" fmla="*/ 0 w 1222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2" h="143">
                  <a:moveTo>
                    <a:pt x="0" y="0"/>
                  </a:moveTo>
                  <a:lnTo>
                    <a:pt x="1222" y="0"/>
                  </a:lnTo>
                  <a:lnTo>
                    <a:pt x="1150" y="143"/>
                  </a:lnTo>
                  <a:lnTo>
                    <a:pt x="72" y="1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Rectangle 258"/>
            <p:cNvSpPr>
              <a:spLocks noChangeArrowheads="1"/>
            </p:cNvSpPr>
            <p:nvPr/>
          </p:nvSpPr>
          <p:spPr bwMode="auto">
            <a:xfrm>
              <a:off x="149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</a:t>
              </a:r>
              <a:endParaRPr lang="en-US">
                <a:latin typeface="Tekton" charset="0"/>
              </a:endParaRPr>
            </a:p>
          </p:txBody>
        </p:sp>
        <p:sp>
          <p:nvSpPr>
            <p:cNvPr id="552" name="Rectangle 259"/>
            <p:cNvSpPr>
              <a:spLocks noChangeArrowheads="1"/>
            </p:cNvSpPr>
            <p:nvPr/>
          </p:nvSpPr>
          <p:spPr bwMode="auto">
            <a:xfrm>
              <a:off x="1381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1</a:t>
              </a:r>
              <a:endParaRPr lang="en-US">
                <a:latin typeface="Tekton" charset="0"/>
              </a:endParaRPr>
            </a:p>
          </p:txBody>
        </p:sp>
        <p:sp>
          <p:nvSpPr>
            <p:cNvPr id="553" name="Rectangle 260"/>
            <p:cNvSpPr>
              <a:spLocks noChangeArrowheads="1"/>
            </p:cNvSpPr>
            <p:nvPr/>
          </p:nvSpPr>
          <p:spPr bwMode="auto">
            <a:xfrm>
              <a:off x="1248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2</a:t>
              </a:r>
              <a:endParaRPr lang="en-US">
                <a:latin typeface="Tekton" charset="0"/>
              </a:endParaRPr>
            </a:p>
          </p:txBody>
        </p:sp>
        <p:sp>
          <p:nvSpPr>
            <p:cNvPr id="554" name="Rectangle 261"/>
            <p:cNvSpPr>
              <a:spLocks noChangeArrowheads="1"/>
            </p:cNvSpPr>
            <p:nvPr/>
          </p:nvSpPr>
          <p:spPr bwMode="auto">
            <a:xfrm>
              <a:off x="1120" y="635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3</a:t>
              </a:r>
              <a:endParaRPr lang="en-US">
                <a:latin typeface="Tekton" charset="0"/>
              </a:endParaRPr>
            </a:p>
          </p:txBody>
        </p:sp>
        <p:sp>
          <p:nvSpPr>
            <p:cNvPr id="555" name="Rectangle 262"/>
            <p:cNvSpPr>
              <a:spLocks noChangeArrowheads="1"/>
            </p:cNvSpPr>
            <p:nvPr/>
          </p:nvSpPr>
          <p:spPr bwMode="auto">
            <a:xfrm>
              <a:off x="995" y="635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56" name="Rectangle 263"/>
          <p:cNvSpPr>
            <a:spLocks noChangeArrowheads="1"/>
          </p:cNvSpPr>
          <p:nvPr/>
        </p:nvSpPr>
        <p:spPr bwMode="auto">
          <a:xfrm>
            <a:off x="1457325" y="1000125"/>
            <a:ext cx="177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XAdr</a:t>
            </a:r>
            <a:endParaRPr lang="en-US">
              <a:latin typeface="Tekton" charset="0"/>
            </a:endParaRPr>
          </a:p>
        </p:txBody>
      </p:sp>
      <p:sp>
        <p:nvSpPr>
          <p:cNvPr id="557" name="Rectangle 264"/>
          <p:cNvSpPr>
            <a:spLocks noChangeArrowheads="1"/>
          </p:cNvSpPr>
          <p:nvPr/>
        </p:nvSpPr>
        <p:spPr bwMode="auto">
          <a:xfrm>
            <a:off x="1685925" y="91440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ILL</a:t>
            </a:r>
            <a:endParaRPr lang="en-US">
              <a:latin typeface="Tekton" charset="0"/>
            </a:endParaRPr>
          </a:p>
        </p:txBody>
      </p:sp>
      <p:sp>
        <p:nvSpPr>
          <p:cNvPr id="558" name="Rectangle 265"/>
          <p:cNvSpPr>
            <a:spLocks noChangeArrowheads="1"/>
          </p:cNvSpPr>
          <p:nvPr/>
        </p:nvSpPr>
        <p:spPr bwMode="auto">
          <a:xfrm>
            <a:off x="1685925" y="996950"/>
            <a:ext cx="11541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OP</a:t>
            </a:r>
            <a:endParaRPr lang="en-US">
              <a:latin typeface="Tekton" charset="0"/>
            </a:endParaRPr>
          </a:p>
        </p:txBody>
      </p:sp>
      <p:sp>
        <p:nvSpPr>
          <p:cNvPr id="559" name="Freeform 266"/>
          <p:cNvSpPr>
            <a:spLocks/>
          </p:cNvSpPr>
          <p:nvPr/>
        </p:nvSpPr>
        <p:spPr bwMode="auto">
          <a:xfrm>
            <a:off x="1514475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0" name="Line 267"/>
          <p:cNvSpPr>
            <a:spLocks noChangeShapeType="1"/>
          </p:cNvSpPr>
          <p:nvPr/>
        </p:nvSpPr>
        <p:spPr bwMode="auto">
          <a:xfrm>
            <a:off x="1541463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Freeform 268"/>
          <p:cNvSpPr>
            <a:spLocks/>
          </p:cNvSpPr>
          <p:nvPr/>
        </p:nvSpPr>
        <p:spPr bwMode="auto">
          <a:xfrm>
            <a:off x="1714500" y="1219200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2" name="Line 269"/>
          <p:cNvSpPr>
            <a:spLocks noChangeShapeType="1"/>
          </p:cNvSpPr>
          <p:nvPr/>
        </p:nvSpPr>
        <p:spPr bwMode="auto">
          <a:xfrm>
            <a:off x="1741488" y="1090612"/>
            <a:ext cx="1587" cy="1682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Freeform 270"/>
          <p:cNvSpPr>
            <a:spLocks/>
          </p:cNvSpPr>
          <p:nvPr/>
        </p:nvSpPr>
        <p:spPr bwMode="auto">
          <a:xfrm>
            <a:off x="4606925" y="3379788"/>
            <a:ext cx="73025" cy="52387"/>
          </a:xfrm>
          <a:custGeom>
            <a:avLst/>
            <a:gdLst>
              <a:gd name="T0" fmla="*/ 2147483647 w 92"/>
              <a:gd name="T1" fmla="*/ 2147483647 h 66"/>
              <a:gd name="T2" fmla="*/ 0 w 92"/>
              <a:gd name="T3" fmla="*/ 2147483647 h 66"/>
              <a:gd name="T4" fmla="*/ 2147483647 w 92"/>
              <a:gd name="T5" fmla="*/ 2147483647 h 66"/>
              <a:gd name="T6" fmla="*/ 0 w 92"/>
              <a:gd name="T7" fmla="*/ 0 h 66"/>
              <a:gd name="T8" fmla="*/ 2147483647 w 92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Line 271"/>
          <p:cNvSpPr>
            <a:spLocks noChangeShapeType="1"/>
          </p:cNvSpPr>
          <p:nvPr/>
        </p:nvSpPr>
        <p:spPr bwMode="auto">
          <a:xfrm>
            <a:off x="4476750" y="3406775"/>
            <a:ext cx="1698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Freeform 272"/>
          <p:cNvSpPr>
            <a:spLocks/>
          </p:cNvSpPr>
          <p:nvPr/>
        </p:nvSpPr>
        <p:spPr bwMode="auto">
          <a:xfrm>
            <a:off x="4395788" y="319246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6" name="Line 273"/>
          <p:cNvSpPr>
            <a:spLocks noChangeShapeType="1"/>
          </p:cNvSpPr>
          <p:nvPr/>
        </p:nvSpPr>
        <p:spPr bwMode="auto">
          <a:xfrm flipV="1">
            <a:off x="4422775" y="311943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Rectangle 274"/>
          <p:cNvSpPr>
            <a:spLocks noChangeArrowheads="1"/>
          </p:cNvSpPr>
          <p:nvPr/>
        </p:nvSpPr>
        <p:spPr bwMode="auto">
          <a:xfrm>
            <a:off x="4310063" y="3035300"/>
            <a:ext cx="26930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latin typeface="Helvetica"/>
              </a:rPr>
              <a:t>WASEL</a:t>
            </a:r>
            <a:endParaRPr lang="en-US">
              <a:latin typeface="Tekton" charset="0"/>
            </a:endParaRPr>
          </a:p>
        </p:txBody>
      </p:sp>
      <p:sp>
        <p:nvSpPr>
          <p:cNvPr id="568" name="Line 275"/>
          <p:cNvSpPr>
            <a:spLocks noChangeShapeType="1"/>
          </p:cNvSpPr>
          <p:nvPr/>
        </p:nvSpPr>
        <p:spPr bwMode="auto">
          <a:xfrm>
            <a:off x="3051175" y="578326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Line 276"/>
          <p:cNvSpPr>
            <a:spLocks noChangeShapeType="1"/>
          </p:cNvSpPr>
          <p:nvPr/>
        </p:nvSpPr>
        <p:spPr bwMode="auto">
          <a:xfrm>
            <a:off x="3106738" y="584358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Rectangle 278"/>
          <p:cNvSpPr>
            <a:spLocks noChangeArrowheads="1"/>
          </p:cNvSpPr>
          <p:nvPr/>
        </p:nvSpPr>
        <p:spPr bwMode="auto">
          <a:xfrm>
            <a:off x="3289300" y="5611813"/>
            <a:ext cx="3111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WASEL</a:t>
            </a:r>
          </a:p>
        </p:txBody>
      </p:sp>
      <p:sp>
        <p:nvSpPr>
          <p:cNvPr id="571" name="Freeform 279"/>
          <p:cNvSpPr>
            <a:spLocks/>
          </p:cNvSpPr>
          <p:nvPr/>
        </p:nvSpPr>
        <p:spPr bwMode="auto">
          <a:xfrm>
            <a:off x="2982913" y="4189413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" name="Line 280"/>
          <p:cNvSpPr>
            <a:spLocks noChangeShapeType="1"/>
          </p:cNvSpPr>
          <p:nvPr/>
        </p:nvSpPr>
        <p:spPr bwMode="auto">
          <a:xfrm>
            <a:off x="3009900" y="4116388"/>
            <a:ext cx="1588" cy="1127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Rectangle 281"/>
          <p:cNvSpPr>
            <a:spLocks noChangeArrowheads="1"/>
          </p:cNvSpPr>
          <p:nvPr/>
        </p:nvSpPr>
        <p:spPr bwMode="auto">
          <a:xfrm>
            <a:off x="2941638" y="3987800"/>
            <a:ext cx="1666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latin typeface="Helvetica" charset="0"/>
                <a:cs typeface="Helvetica" charset="0"/>
              </a:rPr>
              <a:t>IRQ</a:t>
            </a:r>
          </a:p>
        </p:txBody>
      </p:sp>
      <p:sp>
        <p:nvSpPr>
          <p:cNvPr id="574" name="Freeform 282"/>
          <p:cNvSpPr>
            <a:spLocks/>
          </p:cNvSpPr>
          <p:nvPr/>
        </p:nvSpPr>
        <p:spPr bwMode="auto">
          <a:xfrm>
            <a:off x="4822825" y="4103688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Line 283"/>
          <p:cNvSpPr>
            <a:spLocks noChangeShapeType="1"/>
          </p:cNvSpPr>
          <p:nvPr/>
        </p:nvSpPr>
        <p:spPr bwMode="auto">
          <a:xfrm flipV="1">
            <a:off x="4849813" y="3603625"/>
            <a:ext cx="1587" cy="539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284"/>
          <p:cNvSpPr>
            <a:spLocks noChangeShapeType="1"/>
          </p:cNvSpPr>
          <p:nvPr/>
        </p:nvSpPr>
        <p:spPr bwMode="auto">
          <a:xfrm>
            <a:off x="4676775" y="3490913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285"/>
          <p:cNvSpPr>
            <a:spLocks noChangeShapeType="1"/>
          </p:cNvSpPr>
          <p:nvPr/>
        </p:nvSpPr>
        <p:spPr bwMode="auto">
          <a:xfrm flipH="1">
            <a:off x="4676775" y="3525838"/>
            <a:ext cx="80963" cy="365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8" name="Group 287"/>
          <p:cNvGrpSpPr>
            <a:grpSpLocks/>
          </p:cNvGrpSpPr>
          <p:nvPr/>
        </p:nvGrpSpPr>
        <p:grpSpPr bwMode="auto">
          <a:xfrm>
            <a:off x="6399213" y="3479800"/>
            <a:ext cx="509587" cy="106363"/>
            <a:chOff x="4072" y="1829"/>
            <a:chExt cx="321" cy="67"/>
          </a:xfrm>
        </p:grpSpPr>
        <p:sp>
          <p:nvSpPr>
            <p:cNvPr id="579" name="Freeform 288"/>
            <p:cNvSpPr>
              <a:spLocks/>
            </p:cNvSpPr>
            <p:nvPr/>
          </p:nvSpPr>
          <p:spPr bwMode="auto">
            <a:xfrm>
              <a:off x="4072" y="1842"/>
              <a:ext cx="45" cy="33"/>
            </a:xfrm>
            <a:custGeom>
              <a:avLst/>
              <a:gdLst>
                <a:gd name="T0" fmla="*/ 0 w 90"/>
                <a:gd name="T1" fmla="*/ 1 h 66"/>
                <a:gd name="T2" fmla="*/ 1 w 90"/>
                <a:gd name="T3" fmla="*/ 0 h 66"/>
                <a:gd name="T4" fmla="*/ 1 w 90"/>
                <a:gd name="T5" fmla="*/ 1 h 66"/>
                <a:gd name="T6" fmla="*/ 1 w 90"/>
                <a:gd name="T7" fmla="*/ 1 h 66"/>
                <a:gd name="T8" fmla="*/ 0 w 90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66">
                  <a:moveTo>
                    <a:pt x="0" y="34"/>
                  </a:moveTo>
                  <a:lnTo>
                    <a:pt x="90" y="0"/>
                  </a:lnTo>
                  <a:lnTo>
                    <a:pt x="44" y="34"/>
                  </a:lnTo>
                  <a:lnTo>
                    <a:pt x="90" y="6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89"/>
            <p:cNvSpPr>
              <a:spLocks noChangeShapeType="1"/>
            </p:cNvSpPr>
            <p:nvPr/>
          </p:nvSpPr>
          <p:spPr bwMode="auto">
            <a:xfrm>
              <a:off x="4093" y="1859"/>
              <a:ext cx="1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Rectangle 290"/>
            <p:cNvSpPr>
              <a:spLocks noChangeArrowheads="1"/>
            </p:cNvSpPr>
            <p:nvPr/>
          </p:nvSpPr>
          <p:spPr bwMode="auto">
            <a:xfrm>
              <a:off x="4236" y="1829"/>
              <a:ext cx="5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W</a:t>
              </a:r>
              <a:endParaRPr lang="en-US">
                <a:latin typeface="Tekton" charset="0"/>
              </a:endParaRPr>
            </a:p>
          </p:txBody>
        </p:sp>
        <p:sp>
          <p:nvSpPr>
            <p:cNvPr id="582" name="Rectangle 291"/>
            <p:cNvSpPr>
              <a:spLocks noChangeArrowheads="1"/>
            </p:cNvSpPr>
            <p:nvPr/>
          </p:nvSpPr>
          <p:spPr bwMode="auto">
            <a:xfrm>
              <a:off x="4286" y="1829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US">
                <a:latin typeface="Tekton" charset="0"/>
              </a:endParaRPr>
            </a:p>
          </p:txBody>
        </p:sp>
        <p:sp>
          <p:nvSpPr>
            <p:cNvPr id="583" name="Rectangle 292"/>
            <p:cNvSpPr>
              <a:spLocks noChangeArrowheads="1"/>
            </p:cNvSpPr>
            <p:nvPr/>
          </p:nvSpPr>
          <p:spPr bwMode="auto">
            <a:xfrm>
              <a:off x="4321" y="1829"/>
              <a:ext cx="4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US">
                <a:latin typeface="Tekton" charset="0"/>
              </a:endParaRPr>
            </a:p>
          </p:txBody>
        </p:sp>
        <p:sp>
          <p:nvSpPr>
            <p:cNvPr id="584" name="Rectangle 293"/>
            <p:cNvSpPr>
              <a:spLocks noChangeArrowheads="1"/>
            </p:cNvSpPr>
            <p:nvPr/>
          </p:nvSpPr>
          <p:spPr bwMode="auto">
            <a:xfrm>
              <a:off x="4359" y="1829"/>
              <a:ext cx="3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F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85" name="Line 295"/>
          <p:cNvSpPr>
            <a:spLocks noChangeShapeType="1"/>
          </p:cNvSpPr>
          <p:nvPr/>
        </p:nvSpPr>
        <p:spPr bwMode="auto">
          <a:xfrm>
            <a:off x="3051175" y="5613400"/>
            <a:ext cx="61913" cy="61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Line 296"/>
          <p:cNvSpPr>
            <a:spLocks noChangeShapeType="1"/>
          </p:cNvSpPr>
          <p:nvPr/>
        </p:nvSpPr>
        <p:spPr bwMode="auto">
          <a:xfrm>
            <a:off x="3106738" y="56721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Freeform 297"/>
          <p:cNvSpPr>
            <a:spLocks/>
          </p:cNvSpPr>
          <p:nvPr/>
        </p:nvSpPr>
        <p:spPr bwMode="auto">
          <a:xfrm>
            <a:off x="3208338" y="5646738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Rectangle 298"/>
          <p:cNvSpPr>
            <a:spLocks noChangeArrowheads="1"/>
          </p:cNvSpPr>
          <p:nvPr/>
        </p:nvSpPr>
        <p:spPr bwMode="auto">
          <a:xfrm>
            <a:off x="3289300" y="5926138"/>
            <a:ext cx="2635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WERF</a:t>
            </a:r>
            <a:endParaRPr lang="en-US" sz="700">
              <a:latin typeface="Helvetica" charset="0"/>
              <a:cs typeface="Helvetica" charset="0"/>
            </a:endParaRPr>
          </a:p>
        </p:txBody>
      </p:sp>
      <p:grpSp>
        <p:nvGrpSpPr>
          <p:cNvPr id="589" name="Group 299"/>
          <p:cNvGrpSpPr>
            <a:grpSpLocks/>
          </p:cNvGrpSpPr>
          <p:nvPr/>
        </p:nvGrpSpPr>
        <p:grpSpPr bwMode="auto">
          <a:xfrm>
            <a:off x="2311400" y="1890713"/>
            <a:ext cx="115888" cy="155575"/>
            <a:chOff x="1497" y="828"/>
            <a:chExt cx="73" cy="98"/>
          </a:xfrm>
        </p:grpSpPr>
        <p:sp>
          <p:nvSpPr>
            <p:cNvPr id="590" name="Line 300"/>
            <p:cNvSpPr>
              <a:spLocks noChangeShapeType="1"/>
            </p:cNvSpPr>
            <p:nvPr/>
          </p:nvSpPr>
          <p:spPr bwMode="auto">
            <a:xfrm>
              <a:off x="1497" y="828"/>
              <a:ext cx="1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Rectangle 301"/>
            <p:cNvSpPr>
              <a:spLocks noChangeArrowheads="1"/>
            </p:cNvSpPr>
            <p:nvPr/>
          </p:nvSpPr>
          <p:spPr bwMode="auto">
            <a:xfrm>
              <a:off x="1516" y="853"/>
              <a:ext cx="5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  <a:latin typeface="Helvetica"/>
                </a:rPr>
                <a:t>00</a:t>
              </a:r>
              <a:endParaRPr lang="en-US">
                <a:latin typeface="Tekton" charset="0"/>
              </a:endParaRPr>
            </a:p>
          </p:txBody>
        </p:sp>
      </p:grpSp>
      <p:sp>
        <p:nvSpPr>
          <p:cNvPr id="592" name="Line 302"/>
          <p:cNvSpPr>
            <a:spLocks noChangeShapeType="1"/>
          </p:cNvSpPr>
          <p:nvPr/>
        </p:nvSpPr>
        <p:spPr bwMode="auto">
          <a:xfrm>
            <a:off x="4197350" y="3289300"/>
            <a:ext cx="157163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" name="Group 303"/>
          <p:cNvGrpSpPr>
            <a:grpSpLocks/>
          </p:cNvGrpSpPr>
          <p:nvPr/>
        </p:nvGrpSpPr>
        <p:grpSpPr bwMode="auto">
          <a:xfrm>
            <a:off x="1074738" y="1308100"/>
            <a:ext cx="428625" cy="106362"/>
            <a:chOff x="690" y="644"/>
            <a:chExt cx="270" cy="67"/>
          </a:xfrm>
        </p:grpSpPr>
        <p:sp>
          <p:nvSpPr>
            <p:cNvPr id="594" name="Rectangle 304"/>
            <p:cNvSpPr>
              <a:spLocks noChangeArrowheads="1"/>
            </p:cNvSpPr>
            <p:nvPr/>
          </p:nvSpPr>
          <p:spPr bwMode="auto">
            <a:xfrm>
              <a:off x="690" y="644"/>
              <a:ext cx="18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700">
                  <a:solidFill>
                    <a:srgbClr val="000000"/>
                  </a:solidFill>
                  <a:latin typeface="Helvetica" charset="0"/>
                </a:rPr>
                <a:t>PCSEL</a:t>
              </a:r>
              <a:endParaRPr lang="en-US">
                <a:latin typeface="Tekton" charset="0"/>
              </a:endParaRPr>
            </a:p>
          </p:txBody>
        </p:sp>
        <p:sp>
          <p:nvSpPr>
            <p:cNvPr id="595" name="Freeform 305"/>
            <p:cNvSpPr>
              <a:spLocks/>
            </p:cNvSpPr>
            <p:nvPr/>
          </p:nvSpPr>
          <p:spPr bwMode="auto">
            <a:xfrm>
              <a:off x="915" y="653"/>
              <a:ext cx="45" cy="33"/>
            </a:xfrm>
            <a:custGeom>
              <a:avLst/>
              <a:gdLst>
                <a:gd name="T0" fmla="*/ 0 w 92"/>
                <a:gd name="T1" fmla="*/ 1 h 65"/>
                <a:gd name="T2" fmla="*/ 0 w 92"/>
                <a:gd name="T3" fmla="*/ 1 h 65"/>
                <a:gd name="T4" fmla="*/ 0 w 92"/>
                <a:gd name="T5" fmla="*/ 1 h 65"/>
                <a:gd name="T6" fmla="*/ 0 w 92"/>
                <a:gd name="T7" fmla="*/ 0 h 65"/>
                <a:gd name="T8" fmla="*/ 0 w 92"/>
                <a:gd name="T9" fmla="*/ 1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65">
                  <a:moveTo>
                    <a:pt x="92" y="34"/>
                  </a:moveTo>
                  <a:lnTo>
                    <a:pt x="0" y="65"/>
                  </a:lnTo>
                  <a:lnTo>
                    <a:pt x="46" y="34"/>
                  </a:lnTo>
                  <a:lnTo>
                    <a:pt x="0" y="0"/>
                  </a:lnTo>
                  <a:lnTo>
                    <a:pt x="9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" name="Line 306"/>
            <p:cNvSpPr>
              <a:spLocks noChangeShapeType="1"/>
            </p:cNvSpPr>
            <p:nvPr/>
          </p:nvSpPr>
          <p:spPr bwMode="auto">
            <a:xfrm flipH="1">
              <a:off x="885" y="670"/>
              <a:ext cx="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7" name="Line 284"/>
          <p:cNvSpPr>
            <a:spLocks noChangeShapeType="1"/>
          </p:cNvSpPr>
          <p:nvPr/>
        </p:nvSpPr>
        <p:spPr bwMode="auto">
          <a:xfrm flipH="1">
            <a:off x="7131050" y="5467350"/>
            <a:ext cx="80963" cy="38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285"/>
          <p:cNvSpPr>
            <a:spLocks noChangeShapeType="1"/>
          </p:cNvSpPr>
          <p:nvPr/>
        </p:nvSpPr>
        <p:spPr bwMode="auto">
          <a:xfrm>
            <a:off x="7131050" y="5502275"/>
            <a:ext cx="80963" cy="36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Rectangle 33"/>
          <p:cNvSpPr>
            <a:spLocks noChangeArrowheads="1"/>
          </p:cNvSpPr>
          <p:nvPr/>
        </p:nvSpPr>
        <p:spPr bwMode="auto">
          <a:xfrm>
            <a:off x="7058025" y="5213350"/>
            <a:ext cx="1301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Tekton" charset="0"/>
              </a:rPr>
              <a:t>OE</a:t>
            </a:r>
            <a:endParaRPr lang="en-US">
              <a:latin typeface="Tekton" charset="0"/>
            </a:endParaRPr>
          </a:p>
        </p:txBody>
      </p:sp>
      <p:sp>
        <p:nvSpPr>
          <p:cNvPr id="600" name="Line 36"/>
          <p:cNvSpPr>
            <a:spLocks noChangeShapeType="1"/>
          </p:cNvSpPr>
          <p:nvPr/>
        </p:nvSpPr>
        <p:spPr bwMode="auto">
          <a:xfrm>
            <a:off x="7240588" y="5257800"/>
            <a:ext cx="1412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Rectangle 255"/>
          <p:cNvSpPr>
            <a:spLocks noChangeArrowheads="1"/>
          </p:cNvSpPr>
          <p:nvPr/>
        </p:nvSpPr>
        <p:spPr bwMode="auto">
          <a:xfrm>
            <a:off x="7380288" y="5183188"/>
            <a:ext cx="2047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02" name="Freeform 35"/>
          <p:cNvSpPr>
            <a:spLocks/>
          </p:cNvSpPr>
          <p:nvPr/>
        </p:nvSpPr>
        <p:spPr bwMode="auto">
          <a:xfrm>
            <a:off x="7213600" y="5230813"/>
            <a:ext cx="69850" cy="52387"/>
          </a:xfrm>
          <a:custGeom>
            <a:avLst/>
            <a:gdLst>
              <a:gd name="T0" fmla="*/ 0 w 90"/>
              <a:gd name="T1" fmla="*/ 2147483647 h 66"/>
              <a:gd name="T2" fmla="*/ 2147483647 w 90"/>
              <a:gd name="T3" fmla="*/ 0 h 66"/>
              <a:gd name="T4" fmla="*/ 2147483647 w 90"/>
              <a:gd name="T5" fmla="*/ 2147483647 h 66"/>
              <a:gd name="T6" fmla="*/ 2147483647 w 90"/>
              <a:gd name="T7" fmla="*/ 2147483647 h 66"/>
              <a:gd name="T8" fmla="*/ 0 w 90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66">
                <a:moveTo>
                  <a:pt x="0" y="34"/>
                </a:moveTo>
                <a:lnTo>
                  <a:pt x="90" y="0"/>
                </a:lnTo>
                <a:lnTo>
                  <a:pt x="44" y="34"/>
                </a:lnTo>
                <a:lnTo>
                  <a:pt x="90" y="66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Rectangle 231"/>
          <p:cNvSpPr>
            <a:spLocks noChangeArrowheads="1"/>
          </p:cNvSpPr>
          <p:nvPr/>
        </p:nvSpPr>
        <p:spPr bwMode="auto">
          <a:xfrm>
            <a:off x="3289300" y="5027613"/>
            <a:ext cx="2047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MOE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04" name="Rectangle 231"/>
          <p:cNvSpPr>
            <a:spLocks noChangeArrowheads="1"/>
          </p:cNvSpPr>
          <p:nvPr/>
        </p:nvSpPr>
        <p:spPr bwMode="auto">
          <a:xfrm>
            <a:off x="3289300" y="5176838"/>
            <a:ext cx="223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rgbClr val="000000"/>
                </a:solidFill>
                <a:latin typeface="Helvetica" charset="0"/>
                <a:cs typeface="Helvetica" charset="0"/>
              </a:rPr>
              <a:t>MWR</a:t>
            </a:r>
            <a:endParaRPr lang="en-US" sz="700">
              <a:latin typeface="Helvetica" charset="0"/>
              <a:cs typeface="Helvetica" charset="0"/>
            </a:endParaRPr>
          </a:p>
        </p:txBody>
      </p:sp>
      <p:sp>
        <p:nvSpPr>
          <p:cNvPr id="605" name="Freeform 297"/>
          <p:cNvSpPr>
            <a:spLocks/>
          </p:cNvSpPr>
          <p:nvPr/>
        </p:nvSpPr>
        <p:spPr bwMode="auto">
          <a:xfrm>
            <a:off x="3221038" y="581660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Line 275"/>
          <p:cNvSpPr>
            <a:spLocks noChangeShapeType="1"/>
          </p:cNvSpPr>
          <p:nvPr/>
        </p:nvSpPr>
        <p:spPr bwMode="auto">
          <a:xfrm>
            <a:off x="3051175" y="5929313"/>
            <a:ext cx="61913" cy="61912"/>
          </a:xfrm>
          <a:prstGeom prst="line">
            <a:avLst/>
          </a:prstGeom>
          <a:noFill/>
          <a:ln w="793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Line 276"/>
          <p:cNvSpPr>
            <a:spLocks noChangeShapeType="1"/>
          </p:cNvSpPr>
          <p:nvPr/>
        </p:nvSpPr>
        <p:spPr bwMode="auto">
          <a:xfrm>
            <a:off x="3106738" y="5989638"/>
            <a:ext cx="141287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Freeform 297"/>
          <p:cNvSpPr>
            <a:spLocks/>
          </p:cNvSpPr>
          <p:nvPr/>
        </p:nvSpPr>
        <p:spPr bwMode="auto">
          <a:xfrm>
            <a:off x="3221038" y="5962650"/>
            <a:ext cx="73025" cy="50800"/>
          </a:xfrm>
          <a:custGeom>
            <a:avLst/>
            <a:gdLst>
              <a:gd name="T0" fmla="*/ 2147483647 w 92"/>
              <a:gd name="T1" fmla="*/ 911755321 h 66"/>
              <a:gd name="T2" fmla="*/ 0 w 92"/>
              <a:gd name="T3" fmla="*/ 1824102539 h 66"/>
              <a:gd name="T4" fmla="*/ 1500123206 w 92"/>
              <a:gd name="T5" fmla="*/ 911755321 h 66"/>
              <a:gd name="T6" fmla="*/ 0 w 92"/>
              <a:gd name="T7" fmla="*/ 0 h 66"/>
              <a:gd name="T8" fmla="*/ 2147483647 w 92"/>
              <a:gd name="T9" fmla="*/ 91175532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" h="66">
                <a:moveTo>
                  <a:pt x="92" y="34"/>
                </a:moveTo>
                <a:lnTo>
                  <a:pt x="0" y="66"/>
                </a:lnTo>
                <a:lnTo>
                  <a:pt x="46" y="34"/>
                </a:lnTo>
                <a:lnTo>
                  <a:pt x="0" y="0"/>
                </a:lnTo>
                <a:lnTo>
                  <a:pt x="92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Rectangle 54"/>
          <p:cNvSpPr>
            <a:spLocks noChangeArrowheads="1"/>
          </p:cNvSpPr>
          <p:nvPr/>
        </p:nvSpPr>
        <p:spPr bwMode="auto">
          <a:xfrm>
            <a:off x="3323928" y="2552165"/>
            <a:ext cx="37054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ID[31:0]</a:t>
            </a:r>
            <a:endParaRPr lang="en-US" sz="800"/>
          </a:p>
        </p:txBody>
      </p:sp>
      <p:sp>
        <p:nvSpPr>
          <p:cNvPr id="610" name="Rectangle 54"/>
          <p:cNvSpPr>
            <a:spLocks noChangeArrowheads="1"/>
          </p:cNvSpPr>
          <p:nvPr/>
        </p:nvSpPr>
        <p:spPr bwMode="auto">
          <a:xfrm>
            <a:off x="3718062" y="4060389"/>
            <a:ext cx="4274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>
                <a:latin typeface="Helvetica"/>
              </a:rPr>
              <a:t>ID[31:26]</a:t>
            </a:r>
            <a:endParaRPr lang="en-US" sz="800"/>
          </a:p>
        </p:txBody>
      </p:sp>
      <p:sp>
        <p:nvSpPr>
          <p:cNvPr id="611" name="Line 25"/>
          <p:cNvSpPr>
            <a:spLocks noChangeShapeType="1"/>
          </p:cNvSpPr>
          <p:nvPr/>
        </p:nvSpPr>
        <p:spPr bwMode="auto">
          <a:xfrm flipV="1">
            <a:off x="2105120" y="138430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2" name="Freeform 87"/>
          <p:cNvSpPr>
            <a:spLocks/>
          </p:cNvSpPr>
          <p:nvPr/>
        </p:nvSpPr>
        <p:spPr bwMode="auto">
          <a:xfrm>
            <a:off x="1689100" y="1600200"/>
            <a:ext cx="6080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3" name="Group 91"/>
          <p:cNvGrpSpPr>
            <a:grpSpLocks/>
          </p:cNvGrpSpPr>
          <p:nvPr/>
        </p:nvGrpSpPr>
        <p:grpSpPr bwMode="auto">
          <a:xfrm>
            <a:off x="1860649" y="1600200"/>
            <a:ext cx="269875" cy="92075"/>
            <a:chOff x="3195" y="2316"/>
            <a:chExt cx="170" cy="58"/>
          </a:xfrm>
          <a:noFill/>
        </p:grpSpPr>
        <p:sp>
          <p:nvSpPr>
            <p:cNvPr id="614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615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616" name="Freeform 28"/>
          <p:cNvSpPr>
            <a:spLocks/>
          </p:cNvSpPr>
          <p:nvPr/>
        </p:nvSpPr>
        <p:spPr bwMode="auto">
          <a:xfrm>
            <a:off x="2074863" y="15271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7" name="Line 25"/>
          <p:cNvSpPr>
            <a:spLocks noChangeShapeType="1"/>
          </p:cNvSpPr>
          <p:nvPr/>
        </p:nvSpPr>
        <p:spPr bwMode="auto">
          <a:xfrm flipH="1" flipV="1">
            <a:off x="1993900" y="1711325"/>
            <a:ext cx="4857" cy="2072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8" name="Line 25"/>
          <p:cNvSpPr>
            <a:spLocks noChangeShapeType="1"/>
          </p:cNvSpPr>
          <p:nvPr/>
        </p:nvSpPr>
        <p:spPr bwMode="auto">
          <a:xfrm flipH="1" flipV="1">
            <a:off x="1882775" y="1489074"/>
            <a:ext cx="95" cy="929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19" name="Freeform 28"/>
          <p:cNvSpPr>
            <a:spLocks/>
          </p:cNvSpPr>
          <p:nvPr/>
        </p:nvSpPr>
        <p:spPr bwMode="auto">
          <a:xfrm>
            <a:off x="1852613" y="152082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20" name="Text Box 61"/>
          <p:cNvSpPr txBox="1">
            <a:spLocks noChangeArrowheads="1"/>
          </p:cNvSpPr>
          <p:nvPr/>
        </p:nvSpPr>
        <p:spPr bwMode="auto">
          <a:xfrm>
            <a:off x="1311275" y="1403350"/>
            <a:ext cx="3898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600">
                <a:latin typeface="Helvetica"/>
                <a:cs typeface="Helvetica"/>
              </a:rPr>
              <a:t>Reset</a:t>
            </a:r>
          </a:p>
        </p:txBody>
      </p:sp>
      <p:sp>
        <p:nvSpPr>
          <p:cNvPr id="621" name="Text Box 61"/>
          <p:cNvSpPr txBox="1">
            <a:spLocks noChangeArrowheads="1"/>
          </p:cNvSpPr>
          <p:nvPr/>
        </p:nvSpPr>
        <p:spPr bwMode="auto">
          <a:xfrm>
            <a:off x="1171575" y="1558409"/>
            <a:ext cx="49244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700">
                <a:latin typeface="Helvetica"/>
                <a:cs typeface="Helvetica"/>
              </a:rPr>
              <a:t>RESET</a:t>
            </a:r>
          </a:p>
        </p:txBody>
      </p:sp>
      <p:cxnSp>
        <p:nvCxnSpPr>
          <p:cNvPr id="622" name="Straight Arrow Connector 621"/>
          <p:cNvCxnSpPr/>
          <p:nvPr/>
        </p:nvCxnSpPr>
        <p:spPr>
          <a:xfrm>
            <a:off x="1593850" y="1657350"/>
            <a:ext cx="133350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Freeform 28"/>
          <p:cNvSpPr>
            <a:spLocks/>
          </p:cNvSpPr>
          <p:nvPr/>
        </p:nvSpPr>
        <p:spPr bwMode="auto">
          <a:xfrm rot="16200000">
            <a:off x="1668464" y="16160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24" name="Line 94"/>
          <p:cNvSpPr>
            <a:spLocks noChangeShapeType="1"/>
          </p:cNvSpPr>
          <p:nvPr/>
        </p:nvSpPr>
        <p:spPr bwMode="auto">
          <a:xfrm>
            <a:off x="1651000" y="1490662"/>
            <a:ext cx="2349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4535240"/>
            <a:ext cx="7924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048000"/>
            <a:ext cx="7924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Control Logic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Implementation choices:</a:t>
            </a:r>
          </a:p>
          <a:p>
            <a:pPr lvl="1"/>
            <a:r>
              <a:rPr lang="en-US" dirty="0" smtClean="0"/>
              <a:t>64-location ROM indexed by </a:t>
            </a:r>
            <a:r>
              <a:rPr lang="en-US" dirty="0" err="1" smtClean="0"/>
              <a:t>opcode</a:t>
            </a:r>
            <a:r>
              <a:rPr lang="en-US" dirty="0" smtClean="0"/>
              <a:t> with external logic to handle changes due to Z and IRQ inputs</a:t>
            </a:r>
          </a:p>
          <a:p>
            <a:pPr lvl="1"/>
            <a:r>
              <a:rPr lang="en-US" dirty="0" smtClean="0"/>
              <a:t>Entirely combinational logic (faster, but much more work!)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69127"/>
              </p:ext>
            </p:extLst>
          </p:nvPr>
        </p:nvGraphicFramePr>
        <p:xfrm>
          <a:off x="685800" y="1143004"/>
          <a:ext cx="7924804" cy="3682996"/>
        </p:xfrm>
        <a:graphic>
          <a:graphicData uri="http://schemas.openxmlformats.org/drawingml/2006/table">
            <a:tbl>
              <a:tblPr/>
              <a:tblGrid>
                <a:gridCol w="876109"/>
                <a:gridCol w="378320"/>
                <a:gridCol w="378320"/>
                <a:gridCol w="756639"/>
                <a:gridCol w="756639"/>
                <a:gridCol w="517701"/>
                <a:gridCol w="517701"/>
                <a:gridCol w="517701"/>
                <a:gridCol w="378320"/>
                <a:gridCol w="1234517"/>
                <a:gridCol w="1234517"/>
                <a:gridCol w="378320"/>
              </a:tblGrid>
              <a:tr h="744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 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RESET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IRQ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OP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OPC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LD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LDR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ST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JMP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BEQ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BNE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ILLOP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ALUFN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F(op)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F(op)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"+"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"A"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"+"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ASEL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BSEL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MOE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  <a:cs typeface="Consolas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MWR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PCSEL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Z ? 1 : 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Z ? 0 : 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RA2SEL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WASEL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WDSEL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/>
                        </a:rPr>
                        <a:t>WERF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--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3" descr="Fran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3388"/>
            <a:ext cx="14255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14" descr="H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1644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AutoShape 15"/>
          <p:cNvSpPr>
            <a:spLocks noChangeArrowheads="1"/>
          </p:cNvSpPr>
          <p:nvPr/>
        </p:nvSpPr>
        <p:spPr bwMode="auto">
          <a:xfrm>
            <a:off x="1219200" y="1371600"/>
            <a:ext cx="2073275" cy="1600200"/>
          </a:xfrm>
          <a:prstGeom prst="wedgeRectCallout">
            <a:avLst>
              <a:gd name="adj1" fmla="val 43620"/>
              <a:gd name="adj2" fmla="val 61708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>
              <a:latin typeface="Comic Sans MS"/>
              <a:cs typeface="Comic Sans MS"/>
            </a:endParaRPr>
          </a:p>
        </p:txBody>
      </p:sp>
      <p:sp>
        <p:nvSpPr>
          <p:cNvPr id="29701" name="AutoShape 16"/>
          <p:cNvSpPr>
            <a:spLocks noChangeArrowheads="1"/>
          </p:cNvSpPr>
          <p:nvPr/>
        </p:nvSpPr>
        <p:spPr bwMode="auto">
          <a:xfrm>
            <a:off x="5943600" y="1371600"/>
            <a:ext cx="2057400" cy="1600200"/>
          </a:xfrm>
          <a:prstGeom prst="wedgeRectCallout">
            <a:avLst>
              <a:gd name="adj1" fmla="val -38630"/>
              <a:gd name="adj2" fmla="val 62301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/>
          <a:lstStyle/>
          <a:p>
            <a:pPr algn="ctr" eaLnBrk="0" hangingPunct="0">
              <a:buFontTx/>
              <a:buChar char="•"/>
            </a:pPr>
            <a:endParaRPr lang="en-US" sz="2000" b="1"/>
          </a:p>
        </p:txBody>
      </p:sp>
      <p:sp>
        <p:nvSpPr>
          <p:cNvPr id="29702" name="Text Box 17"/>
          <p:cNvSpPr txBox="1">
            <a:spLocks noChangeArrowheads="1"/>
          </p:cNvSpPr>
          <p:nvPr/>
        </p:nvSpPr>
        <p:spPr bwMode="auto">
          <a:xfrm>
            <a:off x="1371601" y="1490663"/>
            <a:ext cx="175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>
                <a:latin typeface="Comic Sans MS"/>
                <a:cs typeface="Comic Sans MS"/>
              </a:rPr>
              <a:t>Is </a:t>
            </a:r>
            <a:r>
              <a:rPr lang="en-US" sz="1800" i="1" dirty="0">
                <a:solidFill>
                  <a:srgbClr val="FF3300"/>
                </a:solidFill>
                <a:latin typeface="Comic Sans MS"/>
                <a:cs typeface="Comic Sans MS"/>
              </a:rPr>
              <a:t>that</a:t>
            </a:r>
            <a:r>
              <a:rPr lang="en-US" sz="1800" i="1" dirty="0">
                <a:latin typeface="Comic Sans MS"/>
                <a:cs typeface="Comic Sans MS"/>
              </a:rPr>
              <a:t> all there is to building a processor???</a:t>
            </a:r>
          </a:p>
        </p:txBody>
      </p:sp>
      <p:sp>
        <p:nvSpPr>
          <p:cNvPr id="29703" name="Text Box 18"/>
          <p:cNvSpPr txBox="1">
            <a:spLocks noChangeArrowheads="1"/>
          </p:cNvSpPr>
          <p:nvPr/>
        </p:nvSpPr>
        <p:spPr bwMode="auto">
          <a:xfrm>
            <a:off x="5943600" y="1492250"/>
            <a:ext cx="2133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/>
            <a:r>
              <a:rPr lang="en-US" sz="1600" i="1" dirty="0">
                <a:latin typeface="Comic Sans MS"/>
                <a:cs typeface="Comic Sans MS"/>
              </a:rPr>
              <a:t>No.</a:t>
            </a:r>
          </a:p>
          <a:p>
            <a:pPr algn="ctr"/>
            <a:r>
              <a:rPr lang="en-US" sz="1600" i="1" dirty="0">
                <a:latin typeface="Comic Sans MS"/>
                <a:cs typeface="Comic Sans MS"/>
              </a:rPr>
              <a:t>You’</a:t>
            </a:r>
            <a:r>
              <a:rPr lang="en-US" altLang="ja-JP" sz="1600" i="1" dirty="0">
                <a:latin typeface="Comic Sans MS"/>
                <a:cs typeface="Comic Sans MS"/>
              </a:rPr>
              <a:t>ve </a:t>
            </a:r>
            <a:r>
              <a:rPr lang="en-US" altLang="ja-JP" sz="1600" i="1" dirty="0" err="1">
                <a:latin typeface="Comic Sans MS"/>
                <a:cs typeface="Comic Sans MS"/>
              </a:rPr>
              <a:t>gotta</a:t>
            </a:r>
            <a:r>
              <a:rPr lang="en-US" altLang="ja-JP" sz="1600" i="1" dirty="0">
                <a:latin typeface="Comic Sans MS"/>
                <a:cs typeface="Comic Sans MS"/>
              </a:rPr>
              <a:t> print up all those little</a:t>
            </a:r>
          </a:p>
          <a:p>
            <a:pPr algn="ctr"/>
            <a:r>
              <a:rPr lang="ja-JP" altLang="en-US" sz="1600" i="1" dirty="0">
                <a:latin typeface="Comic Sans MS"/>
                <a:cs typeface="Comic Sans MS"/>
              </a:rPr>
              <a:t>“</a:t>
            </a:r>
            <a:r>
              <a:rPr lang="en-US" altLang="ja-JP" sz="1600" i="1" dirty="0">
                <a:latin typeface="Comic Sans MS"/>
                <a:cs typeface="Comic Sans MS"/>
              </a:rPr>
              <a:t>Beta Inside</a:t>
            </a:r>
            <a:r>
              <a:rPr lang="ja-JP" altLang="en-US" sz="1600" i="1" dirty="0">
                <a:latin typeface="Comic Sans MS"/>
                <a:cs typeface="Comic Sans MS"/>
              </a:rPr>
              <a:t>”</a:t>
            </a:r>
            <a:r>
              <a:rPr lang="en-US" altLang="ja-JP" sz="1600" i="1" dirty="0">
                <a:latin typeface="Comic Sans MS"/>
                <a:cs typeface="Comic Sans MS"/>
              </a:rPr>
              <a:t> stickers.</a:t>
            </a:r>
            <a:endParaRPr lang="en-US" sz="1600" i="1" dirty="0">
              <a:latin typeface="Comic Sans MS"/>
              <a:cs typeface="Comic Sans MS"/>
            </a:endParaRPr>
          </a:p>
        </p:txBody>
      </p:sp>
      <p:pic>
        <p:nvPicPr>
          <p:cNvPr id="29704" name="Picture 38" descr="beta_insi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105400"/>
            <a:ext cx="14366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Reminder: Beta ISA</a:t>
            </a:r>
          </a:p>
        </p:txBody>
      </p:sp>
      <p:sp>
        <p:nvSpPr>
          <p:cNvPr id="9218" name="AutoShape 264"/>
          <p:cNvSpPr>
            <a:spLocks noChangeArrowheads="1"/>
          </p:cNvSpPr>
          <p:nvPr/>
        </p:nvSpPr>
        <p:spPr bwMode="auto">
          <a:xfrm>
            <a:off x="6553200" y="1526977"/>
            <a:ext cx="2286000" cy="228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r>
              <a:rPr lang="en-US" sz="1600" dirty="0">
                <a:latin typeface="+mj-lt"/>
              </a:rPr>
              <a:t>Instruction classes</a:t>
            </a:r>
          </a:p>
          <a:p>
            <a:pPr algn="l" eaLnBrk="0" hangingPunct="0"/>
            <a:r>
              <a:rPr lang="en-US" sz="1600" dirty="0">
                <a:latin typeface="+mj-lt"/>
              </a:rPr>
              <a:t>distinguished by</a:t>
            </a:r>
          </a:p>
          <a:p>
            <a:pPr algn="l" eaLnBrk="0" hangingPunct="0"/>
            <a:r>
              <a:rPr lang="en-US" sz="1600" dirty="0">
                <a:latin typeface="+mj-lt"/>
              </a:rPr>
              <a:t>OPCODE:</a:t>
            </a:r>
          </a:p>
          <a:p>
            <a:pPr algn="l" eaLnBrk="0" hangingPunct="0"/>
            <a:r>
              <a:rPr lang="en-US" sz="1600" dirty="0">
                <a:latin typeface="+mj-lt"/>
              </a:rPr>
              <a:t>   OP </a:t>
            </a:r>
          </a:p>
          <a:p>
            <a:pPr algn="l" eaLnBrk="0" hangingPunct="0"/>
            <a:r>
              <a:rPr lang="en-US" sz="1600" dirty="0">
                <a:latin typeface="+mj-lt"/>
              </a:rPr>
              <a:t>   OPC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MEM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</a:t>
            </a:r>
            <a:r>
              <a:rPr lang="en-US" sz="1600" dirty="0" smtClean="0">
                <a:latin typeface="+mj-lt"/>
              </a:rPr>
              <a:t>Control Flow</a:t>
            </a:r>
            <a:endParaRPr lang="en-US" sz="1600" dirty="0">
              <a:latin typeface="+mj-lt"/>
            </a:endParaRPr>
          </a:p>
        </p:txBody>
      </p:sp>
      <p:grpSp>
        <p:nvGrpSpPr>
          <p:cNvPr id="13" name="Group 584"/>
          <p:cNvGrpSpPr>
            <a:grpSpLocks/>
          </p:cNvGrpSpPr>
          <p:nvPr/>
        </p:nvGrpSpPr>
        <p:grpSpPr bwMode="auto">
          <a:xfrm>
            <a:off x="533400" y="1374577"/>
            <a:ext cx="4953000" cy="1160463"/>
            <a:chOff x="336" y="960"/>
            <a:chExt cx="3120" cy="731"/>
          </a:xfrm>
        </p:grpSpPr>
        <p:sp>
          <p:nvSpPr>
            <p:cNvPr id="9376" name="Rectangle 194"/>
            <p:cNvSpPr>
              <a:spLocks noChangeArrowheads="1"/>
            </p:cNvSpPr>
            <p:nvPr/>
          </p:nvSpPr>
          <p:spPr bwMode="auto">
            <a:xfrm>
              <a:off x="624" y="1536"/>
              <a:ext cx="26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rgbClr val="000000"/>
                  </a:solidFill>
                </a:rPr>
                <a:t>Operate </a:t>
              </a:r>
              <a:r>
                <a:rPr lang="en-US" sz="1600" dirty="0">
                  <a:solidFill>
                    <a:srgbClr val="000000"/>
                  </a:solidFill>
                </a:rPr>
                <a:t>class: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[Ra] op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Rb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</a:t>
              </a:r>
              <a:endParaRPr lang="en-US" sz="1400" dirty="0">
                <a:latin typeface="Consolas"/>
                <a:cs typeface="Consolas"/>
              </a:endParaRPr>
            </a:p>
          </p:txBody>
        </p:sp>
        <p:grpSp>
          <p:nvGrpSpPr>
            <p:cNvPr id="14" name="Group 582"/>
            <p:cNvGrpSpPr>
              <a:grpSpLocks/>
            </p:cNvGrpSpPr>
            <p:nvPr/>
          </p:nvGrpSpPr>
          <p:grpSpPr bwMode="auto">
            <a:xfrm>
              <a:off x="336" y="960"/>
              <a:ext cx="3120" cy="525"/>
              <a:chOff x="336" y="1008"/>
              <a:chExt cx="3120" cy="525"/>
            </a:xfrm>
          </p:grpSpPr>
          <p:grpSp>
            <p:nvGrpSpPr>
              <p:cNvPr id="15" name="Group 368"/>
              <p:cNvGrpSpPr>
                <a:grpSpLocks/>
              </p:cNvGrpSpPr>
              <p:nvPr/>
            </p:nvGrpSpPr>
            <p:grpSpPr bwMode="auto">
              <a:xfrm>
                <a:off x="384" y="1300"/>
                <a:ext cx="3072" cy="233"/>
                <a:chOff x="1152" y="2692"/>
                <a:chExt cx="3072" cy="233"/>
              </a:xfrm>
            </p:grpSpPr>
            <p:grpSp>
              <p:nvGrpSpPr>
                <p:cNvPr id="16" name="Group 369"/>
                <p:cNvGrpSpPr>
                  <a:grpSpLocks/>
                </p:cNvGrpSpPr>
                <p:nvPr/>
              </p:nvGrpSpPr>
              <p:grpSpPr bwMode="auto">
                <a:xfrm>
                  <a:off x="1152" y="2692"/>
                  <a:ext cx="576" cy="233"/>
                  <a:chOff x="2400" y="772"/>
                  <a:chExt cx="576" cy="233"/>
                </a:xfrm>
              </p:grpSpPr>
              <p:sp>
                <p:nvSpPr>
                  <p:cNvPr id="9436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772"/>
                    <a:ext cx="576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2496" y="912"/>
                    <a:ext cx="384" cy="48"/>
                    <a:chOff x="2496" y="816"/>
                    <a:chExt cx="384" cy="144"/>
                  </a:xfrm>
                </p:grpSpPr>
                <p:sp>
                  <p:nvSpPr>
                    <p:cNvPr id="9438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9" name="Line 3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2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0" name="Line 3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1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2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" name="Group 377"/>
                <p:cNvGrpSpPr>
                  <a:grpSpLocks/>
                </p:cNvGrpSpPr>
                <p:nvPr/>
              </p:nvGrpSpPr>
              <p:grpSpPr bwMode="auto">
                <a:xfrm>
                  <a:off x="1728" y="2692"/>
                  <a:ext cx="480" cy="233"/>
                  <a:chOff x="2448" y="532"/>
                  <a:chExt cx="480" cy="233"/>
                </a:xfrm>
              </p:grpSpPr>
              <p:sp>
                <p:nvSpPr>
                  <p:cNvPr id="9430" name="Rectangle 378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532"/>
                    <a:ext cx="480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9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2544" y="672"/>
                    <a:ext cx="288" cy="48"/>
                    <a:chOff x="2544" y="576"/>
                    <a:chExt cx="288" cy="144"/>
                  </a:xfrm>
                </p:grpSpPr>
                <p:sp>
                  <p:nvSpPr>
                    <p:cNvPr id="9432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3" name="Line 3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4" name="Line 3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5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" name="Group 384"/>
                <p:cNvGrpSpPr>
                  <a:grpSpLocks/>
                </p:cNvGrpSpPr>
                <p:nvPr/>
              </p:nvGrpSpPr>
              <p:grpSpPr bwMode="auto">
                <a:xfrm>
                  <a:off x="2208" y="2692"/>
                  <a:ext cx="480" cy="233"/>
                  <a:chOff x="2448" y="532"/>
                  <a:chExt cx="480" cy="233"/>
                </a:xfrm>
              </p:grpSpPr>
              <p:sp>
                <p:nvSpPr>
                  <p:cNvPr id="9424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532"/>
                    <a:ext cx="480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1" name="Group 386"/>
                  <p:cNvGrpSpPr>
                    <a:grpSpLocks/>
                  </p:cNvGrpSpPr>
                  <p:nvPr/>
                </p:nvGrpSpPr>
                <p:grpSpPr bwMode="auto">
                  <a:xfrm>
                    <a:off x="2544" y="672"/>
                    <a:ext cx="288" cy="48"/>
                    <a:chOff x="2544" y="576"/>
                    <a:chExt cx="288" cy="144"/>
                  </a:xfrm>
                </p:grpSpPr>
                <p:sp>
                  <p:nvSpPr>
                    <p:cNvPr id="9426" name="Line 3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7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8" name="Line 3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9" name="Line 3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391"/>
                <p:cNvGrpSpPr>
                  <a:grpSpLocks/>
                </p:cNvGrpSpPr>
                <p:nvPr/>
              </p:nvGrpSpPr>
              <p:grpSpPr bwMode="auto">
                <a:xfrm>
                  <a:off x="2688" y="2692"/>
                  <a:ext cx="480" cy="233"/>
                  <a:chOff x="2448" y="532"/>
                  <a:chExt cx="480" cy="233"/>
                </a:xfrm>
              </p:grpSpPr>
              <p:sp>
                <p:nvSpPr>
                  <p:cNvPr id="9418" name="Rectangle 39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532"/>
                    <a:ext cx="480" cy="23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3" name="Group 393"/>
                  <p:cNvGrpSpPr>
                    <a:grpSpLocks/>
                  </p:cNvGrpSpPr>
                  <p:nvPr/>
                </p:nvGrpSpPr>
                <p:grpSpPr bwMode="auto">
                  <a:xfrm>
                    <a:off x="2544" y="672"/>
                    <a:ext cx="288" cy="48"/>
                    <a:chOff x="2544" y="576"/>
                    <a:chExt cx="288" cy="144"/>
                  </a:xfrm>
                </p:grpSpPr>
                <p:sp>
                  <p:nvSpPr>
                    <p:cNvPr id="9420" name="Line 3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1" name="Line 3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2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23" name="Line 3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57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398"/>
                <p:cNvGrpSpPr>
                  <a:grpSpLocks/>
                </p:cNvGrpSpPr>
                <p:nvPr/>
              </p:nvGrpSpPr>
              <p:grpSpPr bwMode="auto">
                <a:xfrm>
                  <a:off x="3168" y="2692"/>
                  <a:ext cx="1056" cy="233"/>
                  <a:chOff x="3168" y="1684"/>
                  <a:chExt cx="1056" cy="233"/>
                </a:xfrm>
              </p:grpSpPr>
              <p:sp>
                <p:nvSpPr>
                  <p:cNvPr id="9405" name="Rectangle 39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684"/>
                    <a:ext cx="1056" cy="233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 type="none" w="sm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5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3264" y="1824"/>
                    <a:ext cx="384" cy="48"/>
                    <a:chOff x="2496" y="816"/>
                    <a:chExt cx="384" cy="144"/>
                  </a:xfrm>
                </p:grpSpPr>
                <p:sp>
                  <p:nvSpPr>
                    <p:cNvPr id="9413" name="Line 4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4" name="Line 4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2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5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6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17" name="Line 4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816"/>
                      <a:ext cx="0" cy="144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bg2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407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08" name="Line 40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09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0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1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2" name="Line 411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824"/>
                    <a:ext cx="0" cy="48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379" name="AutoShape 413"/>
              <p:cNvSpPr>
                <a:spLocks/>
              </p:cNvSpPr>
              <p:nvPr/>
            </p:nvSpPr>
            <p:spPr bwMode="auto">
              <a:xfrm rot="5400000" flipV="1">
                <a:off x="601" y="935"/>
                <a:ext cx="142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0" name="AutoShape 414"/>
              <p:cNvSpPr>
                <a:spLocks/>
              </p:cNvSpPr>
              <p:nvPr/>
            </p:nvSpPr>
            <p:spPr bwMode="auto">
              <a:xfrm rot="5400000" flipV="1">
                <a:off x="1129" y="983"/>
                <a:ext cx="143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1" name="AutoShape 415"/>
              <p:cNvSpPr>
                <a:spLocks/>
              </p:cNvSpPr>
              <p:nvPr/>
            </p:nvSpPr>
            <p:spPr bwMode="auto">
              <a:xfrm rot="5400000" flipV="1">
                <a:off x="1609" y="983"/>
                <a:ext cx="143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2" name="AutoShape 416"/>
              <p:cNvSpPr>
                <a:spLocks/>
              </p:cNvSpPr>
              <p:nvPr/>
            </p:nvSpPr>
            <p:spPr bwMode="auto">
              <a:xfrm rot="5400000" flipV="1">
                <a:off x="2089" y="983"/>
                <a:ext cx="143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3" name="AutoShape 417"/>
              <p:cNvSpPr>
                <a:spLocks/>
              </p:cNvSpPr>
              <p:nvPr/>
            </p:nvSpPr>
            <p:spPr bwMode="auto">
              <a:xfrm rot="5400000" flipV="1">
                <a:off x="2857" y="696"/>
                <a:ext cx="141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84" name="Text Box 418"/>
              <p:cNvSpPr txBox="1">
                <a:spLocks noChangeArrowheads="1"/>
              </p:cNvSpPr>
              <p:nvPr/>
            </p:nvSpPr>
            <p:spPr bwMode="auto">
              <a:xfrm>
                <a:off x="576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6</a:t>
                </a:r>
              </a:p>
            </p:txBody>
          </p:sp>
          <p:sp>
            <p:nvSpPr>
              <p:cNvPr id="9385" name="Text Box 419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5</a:t>
                </a:r>
              </a:p>
            </p:txBody>
          </p:sp>
          <p:sp>
            <p:nvSpPr>
              <p:cNvPr id="9386" name="Text Box 420"/>
              <p:cNvSpPr txBox="1">
                <a:spLocks noChangeArrowheads="1"/>
              </p:cNvSpPr>
              <p:nvPr/>
            </p:nvSpPr>
            <p:spPr bwMode="auto">
              <a:xfrm>
                <a:off x="1584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5</a:t>
                </a:r>
              </a:p>
            </p:txBody>
          </p:sp>
          <p:sp>
            <p:nvSpPr>
              <p:cNvPr id="9387" name="Text Box 421"/>
              <p:cNvSpPr txBox="1">
                <a:spLocks noChangeArrowheads="1"/>
              </p:cNvSpPr>
              <p:nvPr/>
            </p:nvSpPr>
            <p:spPr bwMode="auto">
              <a:xfrm>
                <a:off x="2064" y="1008"/>
                <a:ext cx="192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5</a:t>
                </a:r>
              </a:p>
            </p:txBody>
          </p:sp>
          <p:sp>
            <p:nvSpPr>
              <p:cNvPr id="9388" name="Text Box 422"/>
              <p:cNvSpPr txBox="1">
                <a:spLocks noChangeArrowheads="1"/>
              </p:cNvSpPr>
              <p:nvPr/>
            </p:nvSpPr>
            <p:spPr bwMode="auto">
              <a:xfrm>
                <a:off x="2688" y="1008"/>
                <a:ext cx="48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11</a:t>
                </a:r>
              </a:p>
            </p:txBody>
          </p:sp>
          <p:sp>
            <p:nvSpPr>
              <p:cNvPr id="9389" name="Text Box 424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26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Ra</a:t>
                </a:r>
              </a:p>
            </p:txBody>
          </p:sp>
          <p:sp>
            <p:nvSpPr>
              <p:cNvPr id="9390" name="Text Box 426"/>
              <p:cNvSpPr txBox="1">
                <a:spLocks noChangeArrowheads="1"/>
              </p:cNvSpPr>
              <p:nvPr/>
            </p:nvSpPr>
            <p:spPr bwMode="auto">
              <a:xfrm>
                <a:off x="1056" y="1296"/>
                <a:ext cx="25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err="1"/>
                  <a:t>Rc</a:t>
                </a:r>
                <a:endParaRPr lang="en-US" sz="1400" dirty="0"/>
              </a:p>
            </p:txBody>
          </p:sp>
          <p:sp>
            <p:nvSpPr>
              <p:cNvPr id="9391" name="Text Box 428"/>
              <p:cNvSpPr txBox="1">
                <a:spLocks noChangeArrowheads="1"/>
              </p:cNvSpPr>
              <p:nvPr/>
            </p:nvSpPr>
            <p:spPr bwMode="auto">
              <a:xfrm>
                <a:off x="2064" y="1296"/>
                <a:ext cx="26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Rb</a:t>
                </a:r>
              </a:p>
            </p:txBody>
          </p:sp>
          <p:sp>
            <p:nvSpPr>
              <p:cNvPr id="9392" name="Text Box 429"/>
              <p:cNvSpPr txBox="1">
                <a:spLocks noChangeArrowheads="1"/>
              </p:cNvSpPr>
              <p:nvPr/>
            </p:nvSpPr>
            <p:spPr bwMode="auto">
              <a:xfrm>
                <a:off x="2640" y="1296"/>
                <a:ext cx="669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(UNUSED)</a:t>
                </a:r>
              </a:p>
            </p:txBody>
          </p:sp>
          <p:sp>
            <p:nvSpPr>
              <p:cNvPr id="9393" name="Text Box 509"/>
              <p:cNvSpPr txBox="1">
                <a:spLocks noChangeArrowheads="1"/>
              </p:cNvSpPr>
              <p:nvPr/>
            </p:nvSpPr>
            <p:spPr bwMode="auto">
              <a:xfrm>
                <a:off x="437" y="1296"/>
                <a:ext cx="179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9394" name="Text Box 510"/>
              <p:cNvSpPr txBox="1">
                <a:spLocks noChangeArrowheads="1"/>
              </p:cNvSpPr>
              <p:nvPr/>
            </p:nvSpPr>
            <p:spPr bwMode="auto">
              <a:xfrm>
                <a:off x="336" y="129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9395" name="Text Box 511"/>
              <p:cNvSpPr txBox="1">
                <a:spLocks noChangeArrowheads="1"/>
              </p:cNvSpPr>
              <p:nvPr/>
            </p:nvSpPr>
            <p:spPr bwMode="auto">
              <a:xfrm>
                <a:off x="615" y="1296"/>
                <a:ext cx="192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grpSp>
            <p:nvGrpSpPr>
              <p:cNvPr id="26" name="Group 515"/>
              <p:cNvGrpSpPr>
                <a:grpSpLocks/>
              </p:cNvGrpSpPr>
              <p:nvPr/>
            </p:nvGrpSpPr>
            <p:grpSpPr bwMode="auto">
              <a:xfrm>
                <a:off x="528" y="1296"/>
                <a:ext cx="479" cy="194"/>
                <a:chOff x="576" y="1344"/>
                <a:chExt cx="479" cy="194"/>
              </a:xfrm>
            </p:grpSpPr>
            <p:sp>
              <p:nvSpPr>
                <p:cNvPr id="9397" name="Text Box 512"/>
                <p:cNvSpPr txBox="1">
                  <a:spLocks noChangeArrowheads="1"/>
                </p:cNvSpPr>
                <p:nvPr/>
              </p:nvSpPr>
              <p:spPr bwMode="auto">
                <a:xfrm>
                  <a:off x="576" y="1344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</a:p>
              </p:txBody>
            </p:sp>
            <p:sp>
              <p:nvSpPr>
                <p:cNvPr id="9398" name="Text Box 513"/>
                <p:cNvSpPr txBox="1">
                  <a:spLocks noChangeArrowheads="1"/>
                </p:cNvSpPr>
                <p:nvPr/>
              </p:nvSpPr>
              <p:spPr bwMode="auto">
                <a:xfrm>
                  <a:off x="863" y="1344"/>
                  <a:ext cx="192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99" name="Text Box 514"/>
                <p:cNvSpPr txBox="1">
                  <a:spLocks noChangeArrowheads="1"/>
                </p:cNvSpPr>
                <p:nvPr/>
              </p:nvSpPr>
              <p:spPr bwMode="auto">
                <a:xfrm>
                  <a:off x="768" y="1344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X</a:t>
                  </a:r>
                </a:p>
              </p:txBody>
            </p:sp>
          </p:grpSp>
        </p:grpSp>
      </p:grpSp>
      <p:grpSp>
        <p:nvGrpSpPr>
          <p:cNvPr id="27" name="Group 585"/>
          <p:cNvGrpSpPr>
            <a:grpSpLocks/>
          </p:cNvGrpSpPr>
          <p:nvPr/>
        </p:nvGrpSpPr>
        <p:grpSpPr bwMode="auto">
          <a:xfrm>
            <a:off x="533400" y="2517577"/>
            <a:ext cx="4953000" cy="1160463"/>
            <a:chOff x="336" y="1680"/>
            <a:chExt cx="3120" cy="731"/>
          </a:xfrm>
        </p:grpSpPr>
        <p:sp>
          <p:nvSpPr>
            <p:cNvPr id="9322" name="Rectangle 116"/>
            <p:cNvSpPr>
              <a:spLocks noChangeArrowheads="1"/>
            </p:cNvSpPr>
            <p:nvPr/>
          </p:nvSpPr>
          <p:spPr bwMode="auto">
            <a:xfrm>
              <a:off x="624" y="2256"/>
              <a:ext cx="254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rgbClr val="000000"/>
                  </a:solidFill>
                </a:rPr>
                <a:t>Operate </a:t>
              </a:r>
              <a:r>
                <a:rPr lang="en-US" sz="1600" dirty="0">
                  <a:solidFill>
                    <a:srgbClr val="000000"/>
                  </a:solidFill>
                </a:rPr>
                <a:t>class: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[Ra] op SXT(C)</a:t>
              </a:r>
            </a:p>
          </p:txBody>
        </p:sp>
        <p:grpSp>
          <p:nvGrpSpPr>
            <p:cNvPr id="28" name="Group 583"/>
            <p:cNvGrpSpPr>
              <a:grpSpLocks/>
            </p:cNvGrpSpPr>
            <p:nvPr/>
          </p:nvGrpSpPr>
          <p:grpSpPr bwMode="auto">
            <a:xfrm>
              <a:off x="336" y="1680"/>
              <a:ext cx="3120" cy="525"/>
              <a:chOff x="336" y="1728"/>
              <a:chExt cx="3120" cy="525"/>
            </a:xfrm>
          </p:grpSpPr>
          <p:grpSp>
            <p:nvGrpSpPr>
              <p:cNvPr id="29" name="Group 432"/>
              <p:cNvGrpSpPr>
                <a:grpSpLocks/>
              </p:cNvGrpSpPr>
              <p:nvPr/>
            </p:nvGrpSpPr>
            <p:grpSpPr bwMode="auto">
              <a:xfrm>
                <a:off x="384" y="2020"/>
                <a:ext cx="576" cy="233"/>
                <a:chOff x="2400" y="772"/>
                <a:chExt cx="576" cy="233"/>
              </a:xfrm>
            </p:grpSpPr>
            <p:sp>
              <p:nvSpPr>
                <p:cNvPr id="9369" name="Rectangle 433"/>
                <p:cNvSpPr>
                  <a:spLocks noChangeArrowheads="1"/>
                </p:cNvSpPr>
                <p:nvPr/>
              </p:nvSpPr>
              <p:spPr bwMode="auto">
                <a:xfrm>
                  <a:off x="2400" y="772"/>
                  <a:ext cx="57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0" name="Group 434"/>
                <p:cNvGrpSpPr>
                  <a:grpSpLocks/>
                </p:cNvGrpSpPr>
                <p:nvPr/>
              </p:nvGrpSpPr>
              <p:grpSpPr bwMode="auto">
                <a:xfrm>
                  <a:off x="2496" y="912"/>
                  <a:ext cx="384" cy="48"/>
                  <a:chOff x="2496" y="816"/>
                  <a:chExt cx="384" cy="144"/>
                </a:xfrm>
              </p:grpSpPr>
              <p:sp>
                <p:nvSpPr>
                  <p:cNvPr id="9371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2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3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4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5" name="Line 43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440"/>
              <p:cNvGrpSpPr>
                <a:grpSpLocks/>
              </p:cNvGrpSpPr>
              <p:nvPr/>
            </p:nvGrpSpPr>
            <p:grpSpPr bwMode="auto">
              <a:xfrm>
                <a:off x="960" y="2020"/>
                <a:ext cx="480" cy="233"/>
                <a:chOff x="2448" y="532"/>
                <a:chExt cx="480" cy="233"/>
              </a:xfrm>
            </p:grpSpPr>
            <p:sp>
              <p:nvSpPr>
                <p:cNvPr id="9363" name="Rectangle 441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56" name="Group 442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9365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6" name="Line 444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7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8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7" name="Group 447"/>
              <p:cNvGrpSpPr>
                <a:grpSpLocks/>
              </p:cNvGrpSpPr>
              <p:nvPr/>
            </p:nvGrpSpPr>
            <p:grpSpPr bwMode="auto">
              <a:xfrm>
                <a:off x="1440" y="2020"/>
                <a:ext cx="480" cy="233"/>
                <a:chOff x="2448" y="532"/>
                <a:chExt cx="480" cy="233"/>
              </a:xfrm>
            </p:grpSpPr>
            <p:sp>
              <p:nvSpPr>
                <p:cNvPr id="9357" name="Rectangle 448"/>
                <p:cNvSpPr>
                  <a:spLocks noChangeArrowheads="1"/>
                </p:cNvSpPr>
                <p:nvPr/>
              </p:nvSpPr>
              <p:spPr bwMode="auto">
                <a:xfrm>
                  <a:off x="2448" y="532"/>
                  <a:ext cx="480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58" name="Group 449"/>
                <p:cNvGrpSpPr>
                  <a:grpSpLocks/>
                </p:cNvGrpSpPr>
                <p:nvPr/>
              </p:nvGrpSpPr>
              <p:grpSpPr bwMode="auto">
                <a:xfrm>
                  <a:off x="2544" y="672"/>
                  <a:ext cx="288" cy="48"/>
                  <a:chOff x="2544" y="576"/>
                  <a:chExt cx="288" cy="144"/>
                </a:xfrm>
              </p:grpSpPr>
              <p:sp>
                <p:nvSpPr>
                  <p:cNvPr id="9359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0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1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2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576"/>
                    <a:ext cx="0" cy="144"/>
                  </a:xfrm>
                  <a:prstGeom prst="line">
                    <a:avLst/>
                  </a:prstGeom>
                  <a:noFill/>
                  <a:ln w="3175">
                    <a:solidFill>
                      <a:schemeClr val="bg2"/>
                    </a:solidFill>
                    <a:round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327" name="AutoShape 480"/>
              <p:cNvSpPr>
                <a:spLocks/>
              </p:cNvSpPr>
              <p:nvPr/>
            </p:nvSpPr>
            <p:spPr bwMode="auto">
              <a:xfrm rot="5400000" flipV="1">
                <a:off x="2617" y="1176"/>
                <a:ext cx="141" cy="1536"/>
              </a:xfrm>
              <a:prstGeom prst="leftBrace">
                <a:avLst>
                  <a:gd name="adj1" fmla="val 8888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28" name="Text Box 485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48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16</a:t>
                </a:r>
              </a:p>
            </p:txBody>
          </p:sp>
          <p:sp>
            <p:nvSpPr>
              <p:cNvPr id="9329" name="Text Box 486"/>
              <p:cNvSpPr txBox="1">
                <a:spLocks noChangeArrowheads="1"/>
              </p:cNvSpPr>
              <p:nvPr/>
            </p:nvSpPr>
            <p:spPr bwMode="auto">
              <a:xfrm>
                <a:off x="1584" y="2016"/>
                <a:ext cx="261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Ra</a:t>
                </a:r>
              </a:p>
            </p:txBody>
          </p:sp>
          <p:sp>
            <p:nvSpPr>
              <p:cNvPr id="9330" name="Text Box 487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5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Rc</a:t>
                </a:r>
              </a:p>
            </p:txBody>
          </p:sp>
          <p:grpSp>
            <p:nvGrpSpPr>
              <p:cNvPr id="259" name="Group 491"/>
              <p:cNvGrpSpPr>
                <a:grpSpLocks/>
              </p:cNvGrpSpPr>
              <p:nvPr/>
            </p:nvGrpSpPr>
            <p:grpSpPr bwMode="auto">
              <a:xfrm>
                <a:off x="1920" y="2020"/>
                <a:ext cx="1536" cy="233"/>
                <a:chOff x="1104" y="1972"/>
                <a:chExt cx="1536" cy="233"/>
              </a:xfrm>
            </p:grpSpPr>
            <p:sp>
              <p:nvSpPr>
                <p:cNvPr id="9340" name="Rectangle 492"/>
                <p:cNvSpPr>
                  <a:spLocks noChangeArrowheads="1"/>
                </p:cNvSpPr>
                <p:nvPr/>
              </p:nvSpPr>
              <p:spPr bwMode="auto">
                <a:xfrm>
                  <a:off x="1104" y="1972"/>
                  <a:ext cx="1536" cy="233"/>
                </a:xfrm>
                <a:prstGeom prst="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 type="none" w="sm" len="med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1" name="Line 493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2" name="Line 494"/>
                <p:cNvSpPr>
                  <a:spLocks noChangeShapeType="1"/>
                </p:cNvSpPr>
                <p:nvPr/>
              </p:nvSpPr>
              <p:spPr bwMode="auto">
                <a:xfrm>
                  <a:off x="129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3" name="Line 495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4" name="Line 496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5" name="Line 497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6" name="Line 498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7" name="Line 499"/>
                <p:cNvSpPr>
                  <a:spLocks noChangeShapeType="1"/>
                </p:cNvSpPr>
                <p:nvPr/>
              </p:nvSpPr>
              <p:spPr bwMode="auto">
                <a:xfrm>
                  <a:off x="168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8" name="Line 500"/>
                <p:cNvSpPr>
                  <a:spLocks noChangeShapeType="1"/>
                </p:cNvSpPr>
                <p:nvPr/>
              </p:nvSpPr>
              <p:spPr bwMode="auto">
                <a:xfrm>
                  <a:off x="177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49" name="Line 501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0" name="Line 502"/>
                <p:cNvSpPr>
                  <a:spLocks noChangeShapeType="1"/>
                </p:cNvSpPr>
                <p:nvPr/>
              </p:nvSpPr>
              <p:spPr bwMode="auto">
                <a:xfrm>
                  <a:off x="196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1" name="Line 503"/>
                <p:cNvSpPr>
                  <a:spLocks noChangeShapeType="1"/>
                </p:cNvSpPr>
                <p:nvPr/>
              </p:nvSpPr>
              <p:spPr bwMode="auto">
                <a:xfrm>
                  <a:off x="206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2" name="Line 504"/>
                <p:cNvSpPr>
                  <a:spLocks noChangeShapeType="1"/>
                </p:cNvSpPr>
                <p:nvPr/>
              </p:nvSpPr>
              <p:spPr bwMode="auto">
                <a:xfrm>
                  <a:off x="2160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3" name="Line 505"/>
                <p:cNvSpPr>
                  <a:spLocks noChangeShapeType="1"/>
                </p:cNvSpPr>
                <p:nvPr/>
              </p:nvSpPr>
              <p:spPr bwMode="auto">
                <a:xfrm>
                  <a:off x="2256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4" name="Line 506"/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5" name="Line 507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56" name="Line 508"/>
                <p:cNvSpPr>
                  <a:spLocks noChangeShapeType="1"/>
                </p:cNvSpPr>
                <p:nvPr/>
              </p:nvSpPr>
              <p:spPr bwMode="auto">
                <a:xfrm>
                  <a:off x="2544" y="2112"/>
                  <a:ext cx="0" cy="48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332" name="Text Box 490"/>
              <p:cNvSpPr txBox="1">
                <a:spLocks noChangeArrowheads="1"/>
              </p:cNvSpPr>
              <p:nvPr/>
            </p:nvSpPr>
            <p:spPr bwMode="auto">
              <a:xfrm>
                <a:off x="2160" y="2016"/>
                <a:ext cx="977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Literal C (signed)</a:t>
                </a:r>
              </a:p>
            </p:txBody>
          </p:sp>
          <p:grpSp>
            <p:nvGrpSpPr>
              <p:cNvPr id="260" name="Group 523"/>
              <p:cNvGrpSpPr>
                <a:grpSpLocks/>
              </p:cNvGrpSpPr>
              <p:nvPr/>
            </p:nvGrpSpPr>
            <p:grpSpPr bwMode="auto">
              <a:xfrm>
                <a:off x="336" y="2016"/>
                <a:ext cx="671" cy="194"/>
                <a:chOff x="336" y="2016"/>
                <a:chExt cx="671" cy="194"/>
              </a:xfrm>
            </p:grpSpPr>
            <p:sp>
              <p:nvSpPr>
                <p:cNvPr id="9334" name="Text Box 524"/>
                <p:cNvSpPr txBox="1">
                  <a:spLocks noChangeArrowheads="1"/>
                </p:cNvSpPr>
                <p:nvPr/>
              </p:nvSpPr>
              <p:spPr bwMode="auto">
                <a:xfrm>
                  <a:off x="437" y="2016"/>
                  <a:ext cx="179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335" name="Text Box 525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336" name="Text Box 526"/>
                <p:cNvSpPr txBox="1">
                  <a:spLocks noChangeArrowheads="1"/>
                </p:cNvSpPr>
                <p:nvPr/>
              </p:nvSpPr>
              <p:spPr bwMode="auto">
                <a:xfrm>
                  <a:off x="623" y="2016"/>
                  <a:ext cx="192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37" name="Text Box 527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38" name="Text Box 528"/>
                <p:cNvSpPr txBox="1">
                  <a:spLocks noChangeArrowheads="1"/>
                </p:cNvSpPr>
                <p:nvPr/>
              </p:nvSpPr>
              <p:spPr bwMode="auto">
                <a:xfrm>
                  <a:off x="815" y="2016"/>
                  <a:ext cx="192" cy="19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  <p:sp>
              <p:nvSpPr>
                <p:cNvPr id="9339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00" cy="19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/>
                    <a:t>X</a:t>
                  </a:r>
                </a:p>
              </p:txBody>
            </p:sp>
          </p:grpSp>
        </p:grpSp>
      </p:grpSp>
      <p:sp>
        <p:nvSpPr>
          <p:cNvPr id="9295" name="Rectangle 117"/>
          <p:cNvSpPr>
            <a:spLocks noChangeArrowheads="1"/>
          </p:cNvSpPr>
          <p:nvPr/>
        </p:nvSpPr>
        <p:spPr bwMode="auto">
          <a:xfrm>
            <a:off x="990600" y="3733800"/>
            <a:ext cx="1867151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dirty="0" err="1">
                <a:solidFill>
                  <a:srgbClr val="000000"/>
                </a:solidFill>
              </a:rPr>
              <a:t>Opcodes</a:t>
            </a:r>
            <a:r>
              <a:rPr lang="en-US" sz="1400" dirty="0">
                <a:solidFill>
                  <a:srgbClr val="000000"/>
                </a:solidFill>
              </a:rPr>
              <a:t>, both formats:</a:t>
            </a:r>
            <a:endParaRPr lang="en-US" sz="1400" dirty="0"/>
          </a:p>
        </p:txBody>
      </p:sp>
      <p:sp>
        <p:nvSpPr>
          <p:cNvPr id="9296" name="Rectangle 118"/>
          <p:cNvSpPr>
            <a:spLocks noChangeArrowheads="1"/>
          </p:cNvSpPr>
          <p:nvPr/>
        </p:nvSpPr>
        <p:spPr bwMode="auto">
          <a:xfrm>
            <a:off x="990600" y="3820012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98" name="Rectangle 120"/>
          <p:cNvSpPr>
            <a:spLocks noChangeArrowheads="1"/>
          </p:cNvSpPr>
          <p:nvPr/>
        </p:nvSpPr>
        <p:spPr bwMode="auto">
          <a:xfrm>
            <a:off x="1943853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0" name="Rectangle 122"/>
          <p:cNvSpPr>
            <a:spLocks noChangeArrowheads="1"/>
          </p:cNvSpPr>
          <p:nvPr/>
        </p:nvSpPr>
        <p:spPr bwMode="auto">
          <a:xfrm>
            <a:off x="2741874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2" name="Rectangle 124"/>
          <p:cNvSpPr>
            <a:spLocks noChangeArrowheads="1"/>
          </p:cNvSpPr>
          <p:nvPr/>
        </p:nvSpPr>
        <p:spPr bwMode="auto">
          <a:xfrm>
            <a:off x="3649213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4" name="Rectangle 126"/>
          <p:cNvSpPr>
            <a:spLocks noChangeArrowheads="1"/>
          </p:cNvSpPr>
          <p:nvPr/>
        </p:nvSpPr>
        <p:spPr bwMode="auto">
          <a:xfrm>
            <a:off x="4394762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05" name="Rectangle 127"/>
          <p:cNvSpPr>
            <a:spLocks noChangeArrowheads="1"/>
          </p:cNvSpPr>
          <p:nvPr/>
        </p:nvSpPr>
        <p:spPr bwMode="auto">
          <a:xfrm>
            <a:off x="4521570" y="3926840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grpSp>
        <p:nvGrpSpPr>
          <p:cNvPr id="2" name="Group 1"/>
          <p:cNvGrpSpPr/>
          <p:nvPr/>
        </p:nvGrpSpPr>
        <p:grpSpPr>
          <a:xfrm>
            <a:off x="1629017" y="3926840"/>
            <a:ext cx="3839247" cy="215530"/>
            <a:chOff x="1629017" y="3926840"/>
            <a:chExt cx="3839247" cy="215530"/>
          </a:xfrm>
        </p:grpSpPr>
        <p:sp>
          <p:nvSpPr>
            <p:cNvPr id="9297" name="Rectangle 119"/>
            <p:cNvSpPr>
              <a:spLocks noChangeArrowheads="1"/>
            </p:cNvSpPr>
            <p:nvPr/>
          </p:nvSpPr>
          <p:spPr bwMode="auto">
            <a:xfrm>
              <a:off x="1629017" y="3926840"/>
              <a:ext cx="30827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ADD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99" name="Rectangle 121"/>
            <p:cNvSpPr>
              <a:spLocks noChangeArrowheads="1"/>
            </p:cNvSpPr>
            <p:nvPr/>
          </p:nvSpPr>
          <p:spPr bwMode="auto">
            <a:xfrm>
              <a:off x="2429224" y="3926840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SUB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01" name="Rectangle 123"/>
            <p:cNvSpPr>
              <a:spLocks noChangeArrowheads="1"/>
            </p:cNvSpPr>
            <p:nvPr/>
          </p:nvSpPr>
          <p:spPr bwMode="auto">
            <a:xfrm>
              <a:off x="3266600" y="3926840"/>
              <a:ext cx="395731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MUL*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03" name="Rectangle 125"/>
            <p:cNvSpPr>
              <a:spLocks noChangeArrowheads="1"/>
            </p:cNvSpPr>
            <p:nvPr/>
          </p:nvSpPr>
          <p:spPr bwMode="auto">
            <a:xfrm>
              <a:off x="4097417" y="3926840"/>
              <a:ext cx="395731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DIV*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06" name="Rectangle 128"/>
            <p:cNvSpPr>
              <a:spLocks noChangeArrowheads="1"/>
            </p:cNvSpPr>
            <p:nvPr/>
          </p:nvSpPr>
          <p:spPr bwMode="auto">
            <a:xfrm>
              <a:off x="4768629" y="3926840"/>
              <a:ext cx="699635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</a:rPr>
                <a:t>*optional</a:t>
              </a:r>
              <a:endParaRPr lang="en-US" sz="1400"/>
            </a:p>
          </p:txBody>
        </p:sp>
      </p:grpSp>
      <p:sp>
        <p:nvSpPr>
          <p:cNvPr id="9308" name="Rectangle 131"/>
          <p:cNvSpPr>
            <a:spLocks noChangeArrowheads="1"/>
          </p:cNvSpPr>
          <p:nvPr/>
        </p:nvSpPr>
        <p:spPr bwMode="auto">
          <a:xfrm>
            <a:off x="2324279" y="4091767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10" name="Rectangle 133"/>
          <p:cNvSpPr>
            <a:spLocks noChangeArrowheads="1"/>
          </p:cNvSpPr>
          <p:nvPr/>
        </p:nvSpPr>
        <p:spPr bwMode="auto">
          <a:xfrm>
            <a:off x="2934273" y="4091767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140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29017" y="4091767"/>
            <a:ext cx="2131700" cy="215530"/>
            <a:chOff x="1629017" y="4091767"/>
            <a:chExt cx="2131700" cy="215530"/>
          </a:xfrm>
        </p:grpSpPr>
        <p:sp>
          <p:nvSpPr>
            <p:cNvPr id="9307" name="Rectangle 130"/>
            <p:cNvSpPr>
              <a:spLocks noChangeArrowheads="1"/>
            </p:cNvSpPr>
            <p:nvPr/>
          </p:nvSpPr>
          <p:spPr bwMode="auto">
            <a:xfrm>
              <a:off x="1629017" y="4091767"/>
              <a:ext cx="49411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CMPEQ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309" name="Rectangle 132"/>
            <p:cNvSpPr>
              <a:spLocks noChangeArrowheads="1"/>
            </p:cNvSpPr>
            <p:nvPr/>
          </p:nvSpPr>
          <p:spPr bwMode="auto">
            <a:xfrm>
              <a:off x="2429224" y="4091767"/>
              <a:ext cx="49411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CMPLE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1" name="Rectangle 134"/>
            <p:cNvSpPr>
              <a:spLocks noChangeArrowheads="1"/>
            </p:cNvSpPr>
            <p:nvPr/>
          </p:nvSpPr>
          <p:spPr bwMode="auto">
            <a:xfrm>
              <a:off x="3266600" y="4091767"/>
              <a:ext cx="49411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CMPLT</a:t>
              </a:r>
              <a:endParaRPr lang="en-US" sz="1400">
                <a:latin typeface="Consolas"/>
                <a:cs typeface="Consolas"/>
              </a:endParaRPr>
            </a:p>
          </p:txBody>
        </p:sp>
      </p:grpSp>
      <p:sp>
        <p:nvSpPr>
          <p:cNvPr id="9313" name="Rectangle 137"/>
          <p:cNvSpPr>
            <a:spLocks noChangeArrowheads="1"/>
          </p:cNvSpPr>
          <p:nvPr/>
        </p:nvSpPr>
        <p:spPr bwMode="auto">
          <a:xfrm>
            <a:off x="1943853" y="4256695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15" name="Rectangle 139"/>
          <p:cNvSpPr>
            <a:spLocks noChangeArrowheads="1"/>
          </p:cNvSpPr>
          <p:nvPr/>
        </p:nvSpPr>
        <p:spPr bwMode="auto">
          <a:xfrm>
            <a:off x="2636929" y="4256695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18" name="Rectangle 143"/>
          <p:cNvSpPr>
            <a:spLocks noChangeArrowheads="1"/>
          </p:cNvSpPr>
          <p:nvPr/>
        </p:nvSpPr>
        <p:spPr bwMode="auto">
          <a:xfrm>
            <a:off x="1926362" y="4421622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320" name="Rectangle 145"/>
          <p:cNvSpPr>
            <a:spLocks noChangeArrowheads="1"/>
          </p:cNvSpPr>
          <p:nvPr/>
        </p:nvSpPr>
        <p:spPr bwMode="auto">
          <a:xfrm>
            <a:off x="2741874" y="4421622"/>
            <a:ext cx="0" cy="21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629017" y="4421622"/>
            <a:ext cx="1932742" cy="215530"/>
            <a:chOff x="1629017" y="4421622"/>
            <a:chExt cx="1932742" cy="215530"/>
          </a:xfrm>
        </p:grpSpPr>
        <p:sp>
          <p:nvSpPr>
            <p:cNvPr id="9317" name="Rectangle 142"/>
            <p:cNvSpPr>
              <a:spLocks noChangeArrowheads="1"/>
            </p:cNvSpPr>
            <p:nvPr/>
          </p:nvSpPr>
          <p:spPr bwMode="auto">
            <a:xfrm>
              <a:off x="1629017" y="4421622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SHL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9" name="Rectangle 144"/>
            <p:cNvSpPr>
              <a:spLocks noChangeArrowheads="1"/>
            </p:cNvSpPr>
            <p:nvPr/>
          </p:nvSpPr>
          <p:spPr bwMode="auto">
            <a:xfrm>
              <a:off x="2429224" y="4421622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SHR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21" name="Rectangle 146"/>
            <p:cNvSpPr>
              <a:spLocks noChangeArrowheads="1"/>
            </p:cNvSpPr>
            <p:nvPr/>
          </p:nvSpPr>
          <p:spPr bwMode="auto">
            <a:xfrm>
              <a:off x="3266600" y="4421622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SRA</a:t>
              </a:r>
              <a:endParaRPr lang="en-US" sz="1400">
                <a:latin typeface="Consolas"/>
                <a:cs typeface="Consola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29017" y="4256695"/>
            <a:ext cx="2864131" cy="226775"/>
            <a:chOff x="1629017" y="4256695"/>
            <a:chExt cx="2864131" cy="226775"/>
          </a:xfrm>
        </p:grpSpPr>
        <p:sp>
          <p:nvSpPr>
            <p:cNvPr id="9312" name="Rectangle 136"/>
            <p:cNvSpPr>
              <a:spLocks noChangeArrowheads="1"/>
            </p:cNvSpPr>
            <p:nvPr/>
          </p:nvSpPr>
          <p:spPr bwMode="auto">
            <a:xfrm>
              <a:off x="1629017" y="4256695"/>
              <a:ext cx="308277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AND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4" name="Rectangle 138"/>
            <p:cNvSpPr>
              <a:spLocks noChangeArrowheads="1"/>
            </p:cNvSpPr>
            <p:nvPr/>
          </p:nvSpPr>
          <p:spPr bwMode="auto">
            <a:xfrm>
              <a:off x="2429224" y="4256695"/>
              <a:ext cx="196772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OR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316" name="Rectangle 140"/>
            <p:cNvSpPr>
              <a:spLocks noChangeArrowheads="1"/>
            </p:cNvSpPr>
            <p:nvPr/>
          </p:nvSpPr>
          <p:spPr bwMode="auto">
            <a:xfrm>
              <a:off x="3266600" y="4256695"/>
              <a:ext cx="295159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XOR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224" name="Rectangle 140"/>
            <p:cNvSpPr>
              <a:spLocks noChangeArrowheads="1"/>
            </p:cNvSpPr>
            <p:nvPr/>
          </p:nvSpPr>
          <p:spPr bwMode="auto">
            <a:xfrm>
              <a:off x="4097417" y="4267940"/>
              <a:ext cx="395731" cy="21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XNOR</a:t>
              </a:r>
              <a:endParaRPr lang="en-US" sz="1400">
                <a:latin typeface="Consolas"/>
                <a:cs typeface="Consolas"/>
              </a:endParaRPr>
            </a:p>
          </p:txBody>
        </p:sp>
      </p:grpSp>
      <p:sp>
        <p:nvSpPr>
          <p:cNvPr id="9228" name="Rectangle 248"/>
          <p:cNvSpPr>
            <a:spLocks noChangeArrowheads="1"/>
          </p:cNvSpPr>
          <p:nvPr/>
        </p:nvSpPr>
        <p:spPr bwMode="auto">
          <a:xfrm>
            <a:off x="1309688" y="5336977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31" name="Rectangle 251"/>
          <p:cNvSpPr>
            <a:spLocks noChangeArrowheads="1"/>
          </p:cNvSpPr>
          <p:nvPr/>
        </p:nvSpPr>
        <p:spPr bwMode="auto">
          <a:xfrm>
            <a:off x="1765300" y="5565577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34" name="Rectangle 254"/>
          <p:cNvSpPr>
            <a:spLocks noChangeArrowheads="1"/>
          </p:cNvSpPr>
          <p:nvPr/>
        </p:nvSpPr>
        <p:spPr bwMode="auto">
          <a:xfrm>
            <a:off x="1858963" y="5786240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37" name="Rectangle 257"/>
          <p:cNvSpPr>
            <a:spLocks noChangeArrowheads="1"/>
          </p:cNvSpPr>
          <p:nvPr/>
        </p:nvSpPr>
        <p:spPr bwMode="auto">
          <a:xfrm>
            <a:off x="1322388" y="5794177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sp>
        <p:nvSpPr>
          <p:cNvPr id="9240" name="Rectangle 260"/>
          <p:cNvSpPr>
            <a:spLocks noChangeArrowheads="1"/>
          </p:cNvSpPr>
          <p:nvPr/>
        </p:nvSpPr>
        <p:spPr bwMode="auto">
          <a:xfrm>
            <a:off x="1322388" y="5970390"/>
            <a:ext cx="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1400"/>
          </a:p>
        </p:txBody>
      </p:sp>
      <p:grpSp>
        <p:nvGrpSpPr>
          <p:cNvPr id="7" name="Group 6"/>
          <p:cNvGrpSpPr/>
          <p:nvPr/>
        </p:nvGrpSpPr>
        <p:grpSpPr>
          <a:xfrm>
            <a:off x="1066800" y="5108377"/>
            <a:ext cx="3616325" cy="669925"/>
            <a:chOff x="1066800" y="5108377"/>
            <a:chExt cx="3616325" cy="669925"/>
          </a:xfrm>
        </p:grpSpPr>
        <p:sp>
          <p:nvSpPr>
            <p:cNvPr id="9227" name="Rectangle 247"/>
            <p:cNvSpPr>
              <a:spLocks noChangeArrowheads="1"/>
            </p:cNvSpPr>
            <p:nvPr/>
          </p:nvSpPr>
          <p:spPr bwMode="auto">
            <a:xfrm>
              <a:off x="1066800" y="5108377"/>
              <a:ext cx="52387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LD:</a:t>
              </a:r>
              <a:endParaRPr lang="en-US" sz="1400">
                <a:latin typeface="Consolas"/>
                <a:cs typeface="Consolas"/>
              </a:endParaRPr>
            </a:p>
          </p:txBody>
        </p:sp>
        <p:sp>
          <p:nvSpPr>
            <p:cNvPr id="9229" name="Rectangle 249"/>
            <p:cNvSpPr>
              <a:spLocks noChangeArrowheads="1"/>
            </p:cNvSpPr>
            <p:nvPr/>
          </p:nvSpPr>
          <p:spPr bwMode="auto">
            <a:xfrm>
              <a:off x="1524000" y="5108377"/>
              <a:ext cx="2862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]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Mem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cs typeface="Consolas"/>
                </a:rPr>
                <a:t>Reg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[Ra]+SXT(C)]</a:t>
              </a:r>
            </a:p>
          </p:txBody>
        </p:sp>
        <p:sp>
          <p:nvSpPr>
            <p:cNvPr id="9230" name="Rectangle 250"/>
            <p:cNvSpPr>
              <a:spLocks noChangeArrowheads="1"/>
            </p:cNvSpPr>
            <p:nvPr/>
          </p:nvSpPr>
          <p:spPr bwMode="auto">
            <a:xfrm>
              <a:off x="1066800" y="5336977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ST: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32" name="Rectangle 252"/>
            <p:cNvSpPr>
              <a:spLocks noChangeArrowheads="1"/>
            </p:cNvSpPr>
            <p:nvPr/>
          </p:nvSpPr>
          <p:spPr bwMode="auto">
            <a:xfrm>
              <a:off x="1524000" y="5336977"/>
              <a:ext cx="2862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Mem[Reg[Ra]+SXT(C)]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Reg[Rc]</a:t>
              </a:r>
            </a:p>
          </p:txBody>
        </p:sp>
        <p:sp>
          <p:nvSpPr>
            <p:cNvPr id="9241" name="Rectangle 261"/>
            <p:cNvSpPr>
              <a:spLocks noChangeArrowheads="1"/>
            </p:cNvSpPr>
            <p:nvPr/>
          </p:nvSpPr>
          <p:spPr bwMode="auto">
            <a:xfrm>
              <a:off x="1066800" y="5562402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LDR: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42" name="Rectangle 263"/>
            <p:cNvSpPr>
              <a:spLocks noChangeArrowheads="1"/>
            </p:cNvSpPr>
            <p:nvPr/>
          </p:nvSpPr>
          <p:spPr bwMode="auto">
            <a:xfrm>
              <a:off x="1524000" y="5562402"/>
              <a:ext cx="31591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Mem[PC + 4 + 4*SXT(C)]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66800" y="5791002"/>
            <a:ext cx="5886451" cy="673100"/>
            <a:chOff x="1066800" y="5791002"/>
            <a:chExt cx="5886451" cy="673100"/>
          </a:xfrm>
        </p:grpSpPr>
        <p:sp>
          <p:nvSpPr>
            <p:cNvPr id="9233" name="Rectangle 253"/>
            <p:cNvSpPr>
              <a:spLocks noChangeArrowheads="1"/>
            </p:cNvSpPr>
            <p:nvPr/>
          </p:nvSpPr>
          <p:spPr bwMode="auto">
            <a:xfrm>
              <a:off x="1066800" y="6248202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JMP: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35" name="Rectangle 255"/>
            <p:cNvSpPr>
              <a:spLocks noChangeArrowheads="1"/>
            </p:cNvSpPr>
            <p:nvPr/>
          </p:nvSpPr>
          <p:spPr bwMode="auto">
            <a:xfrm>
              <a:off x="1524000" y="6248202"/>
              <a:ext cx="28622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PC+4;  PC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Reg[Ra]</a:t>
              </a:r>
            </a:p>
          </p:txBody>
        </p:sp>
        <p:sp>
          <p:nvSpPr>
            <p:cNvPr id="9236" name="Rectangle 256"/>
            <p:cNvSpPr>
              <a:spLocks noChangeArrowheads="1"/>
            </p:cNvSpPr>
            <p:nvPr/>
          </p:nvSpPr>
          <p:spPr bwMode="auto">
            <a:xfrm>
              <a:off x="1066800" y="5806877"/>
              <a:ext cx="4572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BEQ: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38" name="Rectangle 258"/>
            <p:cNvSpPr>
              <a:spLocks noChangeArrowheads="1"/>
            </p:cNvSpPr>
            <p:nvPr/>
          </p:nvSpPr>
          <p:spPr bwMode="auto">
            <a:xfrm>
              <a:off x="1524000" y="5791002"/>
              <a:ext cx="5429251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PC+4;  if Reg[Ra]=0  then  PC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PC+4+4*SXT(C)</a:t>
              </a:r>
            </a:p>
          </p:txBody>
        </p:sp>
        <p:sp>
          <p:nvSpPr>
            <p:cNvPr id="9239" name="Rectangle 259"/>
            <p:cNvSpPr>
              <a:spLocks noChangeArrowheads="1"/>
            </p:cNvSpPr>
            <p:nvPr/>
          </p:nvSpPr>
          <p:spPr bwMode="auto">
            <a:xfrm>
              <a:off x="1066800" y="6035477"/>
              <a:ext cx="6096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BNE: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43" name="Rectangle 265"/>
            <p:cNvSpPr>
              <a:spLocks noChangeArrowheads="1"/>
            </p:cNvSpPr>
            <p:nvPr/>
          </p:nvSpPr>
          <p:spPr bwMode="auto">
            <a:xfrm>
              <a:off x="1524000" y="6019602"/>
              <a:ext cx="5429251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Reg[Rc]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PC+4;  if Reg[Ra]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≠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0  then  PC 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  <a:sym typeface="Symbol" pitchFamily="18" charset="2"/>
                </a:rPr>
                <a:t>←</a:t>
              </a:r>
              <a:r>
                <a:rPr lang="en-US" sz="1400">
                  <a:solidFill>
                    <a:srgbClr val="000000"/>
                  </a:solidFill>
                  <a:latin typeface="Consolas"/>
                  <a:cs typeface="Consolas"/>
                </a:rPr>
                <a:t> PC+4+4*SXT(C)</a:t>
              </a:r>
            </a:p>
          </p:txBody>
        </p:sp>
      </p:grpSp>
      <p:grpSp>
        <p:nvGrpSpPr>
          <p:cNvPr id="263" name="Group 581"/>
          <p:cNvGrpSpPr>
            <a:grpSpLocks/>
          </p:cNvGrpSpPr>
          <p:nvPr/>
        </p:nvGrpSpPr>
        <p:grpSpPr bwMode="auto">
          <a:xfrm>
            <a:off x="533400" y="4727377"/>
            <a:ext cx="4953001" cy="376238"/>
            <a:chOff x="336" y="3168"/>
            <a:chExt cx="3120" cy="237"/>
          </a:xfrm>
        </p:grpSpPr>
        <p:grpSp>
          <p:nvGrpSpPr>
            <p:cNvPr id="264" name="Group 530"/>
            <p:cNvGrpSpPr>
              <a:grpSpLocks/>
            </p:cNvGrpSpPr>
            <p:nvPr/>
          </p:nvGrpSpPr>
          <p:grpSpPr bwMode="auto">
            <a:xfrm>
              <a:off x="384" y="3172"/>
              <a:ext cx="576" cy="233"/>
              <a:chOff x="2400" y="772"/>
              <a:chExt cx="576" cy="233"/>
            </a:xfrm>
          </p:grpSpPr>
          <p:sp>
            <p:nvSpPr>
              <p:cNvPr id="9288" name="Rectangle 531"/>
              <p:cNvSpPr>
                <a:spLocks noChangeArrowheads="1"/>
              </p:cNvSpPr>
              <p:nvPr/>
            </p:nvSpPr>
            <p:spPr bwMode="auto">
              <a:xfrm>
                <a:off x="2400" y="772"/>
                <a:ext cx="57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65" name="Group 532"/>
              <p:cNvGrpSpPr>
                <a:grpSpLocks/>
              </p:cNvGrpSpPr>
              <p:nvPr/>
            </p:nvGrpSpPr>
            <p:grpSpPr bwMode="auto">
              <a:xfrm>
                <a:off x="2496" y="912"/>
                <a:ext cx="384" cy="48"/>
                <a:chOff x="2496" y="816"/>
                <a:chExt cx="384" cy="144"/>
              </a:xfrm>
            </p:grpSpPr>
            <p:sp>
              <p:nvSpPr>
                <p:cNvPr id="9290" name="Line 533"/>
                <p:cNvSpPr>
                  <a:spLocks noChangeShapeType="1"/>
                </p:cNvSpPr>
                <p:nvPr/>
              </p:nvSpPr>
              <p:spPr bwMode="auto">
                <a:xfrm>
                  <a:off x="2496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1" name="Line 534"/>
                <p:cNvSpPr>
                  <a:spLocks noChangeShapeType="1"/>
                </p:cNvSpPr>
                <p:nvPr/>
              </p:nvSpPr>
              <p:spPr bwMode="auto">
                <a:xfrm>
                  <a:off x="2592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2" name="Line 535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3" name="Line 536"/>
                <p:cNvSpPr>
                  <a:spLocks noChangeShapeType="1"/>
                </p:cNvSpPr>
                <p:nvPr/>
              </p:nvSpPr>
              <p:spPr bwMode="auto">
                <a:xfrm>
                  <a:off x="2784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94" name="Line 537"/>
                <p:cNvSpPr>
                  <a:spLocks noChangeShapeType="1"/>
                </p:cNvSpPr>
                <p:nvPr/>
              </p:nvSpPr>
              <p:spPr bwMode="auto">
                <a:xfrm>
                  <a:off x="2880" y="81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" name="Group 538"/>
            <p:cNvGrpSpPr>
              <a:grpSpLocks/>
            </p:cNvGrpSpPr>
            <p:nvPr/>
          </p:nvGrpSpPr>
          <p:grpSpPr bwMode="auto">
            <a:xfrm>
              <a:off x="960" y="3172"/>
              <a:ext cx="480" cy="233"/>
              <a:chOff x="2448" y="532"/>
              <a:chExt cx="480" cy="233"/>
            </a:xfrm>
          </p:grpSpPr>
          <p:sp>
            <p:nvSpPr>
              <p:cNvPr id="9282" name="Rectangle 539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67" name="Group 540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9284" name="Line 541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5" name="Line 542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6" name="Line 543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7" name="Line 544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8" name="Group 545"/>
            <p:cNvGrpSpPr>
              <a:grpSpLocks/>
            </p:cNvGrpSpPr>
            <p:nvPr/>
          </p:nvGrpSpPr>
          <p:grpSpPr bwMode="auto">
            <a:xfrm>
              <a:off x="1440" y="3172"/>
              <a:ext cx="480" cy="233"/>
              <a:chOff x="2448" y="532"/>
              <a:chExt cx="480" cy="233"/>
            </a:xfrm>
          </p:grpSpPr>
          <p:sp>
            <p:nvSpPr>
              <p:cNvPr id="9276" name="Rectangle 546"/>
              <p:cNvSpPr>
                <a:spLocks noChangeArrowheads="1"/>
              </p:cNvSpPr>
              <p:nvPr/>
            </p:nvSpPr>
            <p:spPr bwMode="auto">
              <a:xfrm>
                <a:off x="2448" y="532"/>
                <a:ext cx="480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69" name="Group 547"/>
              <p:cNvGrpSpPr>
                <a:grpSpLocks/>
              </p:cNvGrpSpPr>
              <p:nvPr/>
            </p:nvGrpSpPr>
            <p:grpSpPr bwMode="auto">
              <a:xfrm>
                <a:off x="2544" y="672"/>
                <a:ext cx="288" cy="48"/>
                <a:chOff x="2544" y="576"/>
                <a:chExt cx="288" cy="144"/>
              </a:xfrm>
            </p:grpSpPr>
            <p:sp>
              <p:nvSpPr>
                <p:cNvPr id="9278" name="Line 548"/>
                <p:cNvSpPr>
                  <a:spLocks noChangeShapeType="1"/>
                </p:cNvSpPr>
                <p:nvPr/>
              </p:nvSpPr>
              <p:spPr bwMode="auto">
                <a:xfrm>
                  <a:off x="2544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79" name="Line 549"/>
                <p:cNvSpPr>
                  <a:spLocks noChangeShapeType="1"/>
                </p:cNvSpPr>
                <p:nvPr/>
              </p:nvSpPr>
              <p:spPr bwMode="auto">
                <a:xfrm>
                  <a:off x="2640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0" name="Line 550"/>
                <p:cNvSpPr>
                  <a:spLocks noChangeShapeType="1"/>
                </p:cNvSpPr>
                <p:nvPr/>
              </p:nvSpPr>
              <p:spPr bwMode="auto">
                <a:xfrm>
                  <a:off x="2736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81" name="Line 551"/>
                <p:cNvSpPr>
                  <a:spLocks noChangeShapeType="1"/>
                </p:cNvSpPr>
                <p:nvPr/>
              </p:nvSpPr>
              <p:spPr bwMode="auto">
                <a:xfrm>
                  <a:off x="2832" y="57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9248" name="Text Box 552"/>
            <p:cNvSpPr txBox="1">
              <a:spLocks noChangeArrowheads="1"/>
            </p:cNvSpPr>
            <p:nvPr/>
          </p:nvSpPr>
          <p:spPr bwMode="auto">
            <a:xfrm>
              <a:off x="1584" y="3168"/>
              <a:ext cx="26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Ra</a:t>
              </a:r>
            </a:p>
          </p:txBody>
        </p:sp>
        <p:sp>
          <p:nvSpPr>
            <p:cNvPr id="9249" name="Text Box 553"/>
            <p:cNvSpPr txBox="1">
              <a:spLocks noChangeArrowheads="1"/>
            </p:cNvSpPr>
            <p:nvPr/>
          </p:nvSpPr>
          <p:spPr bwMode="auto">
            <a:xfrm>
              <a:off x="1056" y="3168"/>
              <a:ext cx="255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Rc</a:t>
              </a:r>
            </a:p>
          </p:txBody>
        </p:sp>
        <p:grpSp>
          <p:nvGrpSpPr>
            <p:cNvPr id="270" name="Group 554"/>
            <p:cNvGrpSpPr>
              <a:grpSpLocks/>
            </p:cNvGrpSpPr>
            <p:nvPr/>
          </p:nvGrpSpPr>
          <p:grpSpPr bwMode="auto">
            <a:xfrm>
              <a:off x="1920" y="3172"/>
              <a:ext cx="1536" cy="233"/>
              <a:chOff x="1104" y="1972"/>
              <a:chExt cx="1536" cy="233"/>
            </a:xfrm>
          </p:grpSpPr>
          <p:sp>
            <p:nvSpPr>
              <p:cNvPr id="9259" name="Rectangle 555"/>
              <p:cNvSpPr>
                <a:spLocks noChangeArrowheads="1"/>
              </p:cNvSpPr>
              <p:nvPr/>
            </p:nvSpPr>
            <p:spPr bwMode="auto">
              <a:xfrm>
                <a:off x="1104" y="1972"/>
                <a:ext cx="1536" cy="233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0" name="Line 556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1" name="Line 557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2" name="Line 558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3" name="Line 559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4" name="Line 560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5" name="Line 561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6" name="Line 562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7" name="Line 563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8" name="Line 564"/>
              <p:cNvSpPr>
                <a:spLocks noChangeShapeType="1"/>
              </p:cNvSpPr>
              <p:nvPr/>
            </p:nvSpPr>
            <p:spPr bwMode="auto">
              <a:xfrm>
                <a:off x="187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9" name="Line 565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0" name="Line 566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1" name="Line 567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2" name="Line 568"/>
              <p:cNvSpPr>
                <a:spLocks noChangeShapeType="1"/>
              </p:cNvSpPr>
              <p:nvPr/>
            </p:nvSpPr>
            <p:spPr bwMode="auto">
              <a:xfrm>
                <a:off x="2256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3" name="Line 569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4" name="Line 570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75" name="Line 571"/>
              <p:cNvSpPr>
                <a:spLocks noChangeShapeType="1"/>
              </p:cNvSpPr>
              <p:nvPr/>
            </p:nvSpPr>
            <p:spPr bwMode="auto">
              <a:xfrm>
                <a:off x="2544" y="2112"/>
                <a:ext cx="0" cy="4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251" name="Text Box 572"/>
            <p:cNvSpPr txBox="1">
              <a:spLocks noChangeArrowheads="1"/>
            </p:cNvSpPr>
            <p:nvPr/>
          </p:nvSpPr>
          <p:spPr bwMode="auto">
            <a:xfrm>
              <a:off x="2160" y="3168"/>
              <a:ext cx="977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Literal C (signed)</a:t>
              </a:r>
            </a:p>
          </p:txBody>
        </p:sp>
        <p:grpSp>
          <p:nvGrpSpPr>
            <p:cNvPr id="273" name="Group 573"/>
            <p:cNvGrpSpPr>
              <a:grpSpLocks/>
            </p:cNvGrpSpPr>
            <p:nvPr/>
          </p:nvGrpSpPr>
          <p:grpSpPr bwMode="auto">
            <a:xfrm>
              <a:off x="336" y="3168"/>
              <a:ext cx="671" cy="194"/>
              <a:chOff x="336" y="2016"/>
              <a:chExt cx="671" cy="194"/>
            </a:xfrm>
          </p:grpSpPr>
          <p:sp>
            <p:nvSpPr>
              <p:cNvPr id="9253" name="Text Box 574"/>
              <p:cNvSpPr txBox="1">
                <a:spLocks noChangeArrowheads="1"/>
              </p:cNvSpPr>
              <p:nvPr/>
            </p:nvSpPr>
            <p:spPr bwMode="auto">
              <a:xfrm>
                <a:off x="437" y="2016"/>
                <a:ext cx="179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9254" name="Text Box 575"/>
              <p:cNvSpPr txBox="1">
                <a:spLocks noChangeArrowheads="1"/>
              </p:cNvSpPr>
              <p:nvPr/>
            </p:nvSpPr>
            <p:spPr bwMode="auto">
              <a:xfrm>
                <a:off x="336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9255" name="Text Box 576"/>
              <p:cNvSpPr txBox="1">
                <a:spLocks noChangeArrowheads="1"/>
              </p:cNvSpPr>
              <p:nvPr/>
            </p:nvSpPr>
            <p:spPr bwMode="auto">
              <a:xfrm>
                <a:off x="623" y="2016"/>
                <a:ext cx="192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sp>
            <p:nvSpPr>
              <p:cNvPr id="9256" name="Text Box 577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sp>
            <p:nvSpPr>
              <p:cNvPr id="9257" name="Text Box 578"/>
              <p:cNvSpPr txBox="1">
                <a:spLocks noChangeArrowheads="1"/>
              </p:cNvSpPr>
              <p:nvPr/>
            </p:nvSpPr>
            <p:spPr bwMode="auto">
              <a:xfrm>
                <a:off x="815" y="2016"/>
                <a:ext cx="192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  <p:sp>
            <p:nvSpPr>
              <p:cNvPr id="9258" name="Text Box 579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/>
                  <a:t>X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Approach: Incremental Featurism</a:t>
            </a:r>
          </a:p>
        </p:txBody>
      </p:sp>
      <p:sp>
        <p:nvSpPr>
          <p:cNvPr id="67" name="Content Placeholder 66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</a:t>
            </a:r>
            <a:r>
              <a:rPr lang="en-US" altLang="en-US" dirty="0" smtClean="0"/>
              <a:t>’</a:t>
            </a:r>
            <a:r>
              <a:rPr lang="en-US" altLang="ja-JP" dirty="0" smtClean="0"/>
              <a:t>ll implement </a:t>
            </a:r>
            <a:r>
              <a:rPr lang="en-US" altLang="ja-JP" dirty="0" err="1" smtClean="0"/>
              <a:t>datapaths</a:t>
            </a:r>
            <a:r>
              <a:rPr lang="en-US" altLang="ja-JP" dirty="0" smtClean="0"/>
              <a:t> for each instruction class individually, and merge them (using </a:t>
            </a:r>
            <a:r>
              <a:rPr lang="en-US" altLang="ja-JP" dirty="0" err="1" smtClean="0"/>
              <a:t>MUXes</a:t>
            </a:r>
            <a:r>
              <a:rPr lang="en-US" altLang="ja-JP" dirty="0" smtClean="0"/>
              <a:t>, etc)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76200" y="2792640"/>
            <a:ext cx="4876800" cy="1530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   Steps</a:t>
            </a:r>
            <a:r>
              <a:rPr lang="en-US" sz="2400" dirty="0">
                <a:latin typeface="+mj-lt"/>
              </a:rPr>
              <a:t>: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1. </a:t>
            </a:r>
            <a:r>
              <a:rPr lang="en-US" sz="2000" dirty="0" smtClean="0">
                <a:latin typeface="+mj-lt"/>
              </a:rPr>
              <a:t>ALU instructions</a:t>
            </a:r>
            <a:endParaRPr lang="en-US" sz="2000" dirty="0">
              <a:latin typeface="+mj-lt"/>
            </a:endParaRP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2. Load &amp; </a:t>
            </a:r>
            <a:r>
              <a:rPr lang="en-US" sz="2000" dirty="0" smtClean="0">
                <a:latin typeface="+mj-lt"/>
              </a:rPr>
              <a:t>store instructions</a:t>
            </a:r>
            <a:endParaRPr lang="en-US" sz="2000" dirty="0">
              <a:latin typeface="+mj-lt"/>
            </a:endParaRP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3. Jump &amp; </a:t>
            </a:r>
            <a:r>
              <a:rPr lang="en-US" sz="2000" dirty="0" smtClean="0">
                <a:latin typeface="+mj-lt"/>
              </a:rPr>
              <a:t>branch </a:t>
            </a:r>
            <a:r>
              <a:rPr lang="en-US" sz="2000" dirty="0">
                <a:latin typeface="+mj-lt"/>
              </a:rPr>
              <a:t>instructions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4. </a:t>
            </a:r>
            <a:r>
              <a:rPr lang="en-US" sz="2000" dirty="0" smtClean="0">
                <a:latin typeface="+mj-lt"/>
              </a:rPr>
              <a:t>Exceptions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800600" y="2743200"/>
            <a:ext cx="3090863" cy="811213"/>
            <a:chOff x="3024" y="1728"/>
            <a:chExt cx="1947" cy="51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264" y="2064"/>
              <a:ext cx="568" cy="100"/>
              <a:chOff x="620" y="3305"/>
              <a:chExt cx="568" cy="100"/>
            </a:xfrm>
          </p:grpSpPr>
          <p:sp>
            <p:nvSpPr>
              <p:cNvPr id="10302" name="Rectangle 7"/>
              <p:cNvSpPr>
                <a:spLocks noChangeArrowheads="1"/>
              </p:cNvSpPr>
              <p:nvPr/>
            </p:nvSpPr>
            <p:spPr bwMode="auto">
              <a:xfrm>
                <a:off x="620" y="3305"/>
                <a:ext cx="568" cy="100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620" y="3355"/>
                <a:ext cx="59" cy="37"/>
                <a:chOff x="620" y="3355"/>
                <a:chExt cx="59" cy="37"/>
              </a:xfrm>
            </p:grpSpPr>
            <p:sp>
              <p:nvSpPr>
                <p:cNvPr id="10304" name="Line 9"/>
                <p:cNvSpPr>
                  <a:spLocks noChangeShapeType="1"/>
                </p:cNvSpPr>
                <p:nvPr/>
              </p:nvSpPr>
              <p:spPr bwMode="auto">
                <a:xfrm>
                  <a:off x="620" y="3355"/>
                  <a:ext cx="59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20" y="3376"/>
                  <a:ext cx="59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00" name="Rectangle 11"/>
            <p:cNvSpPr>
              <a:spLocks noChangeArrowheads="1"/>
            </p:cNvSpPr>
            <p:nvPr/>
          </p:nvSpPr>
          <p:spPr bwMode="auto">
            <a:xfrm>
              <a:off x="3024" y="1728"/>
              <a:ext cx="1947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 dirty="0" smtClean="0">
                  <a:latin typeface="+mn-lt"/>
                </a:rPr>
                <a:t>Component Repertoire: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301" name="Text Box 12"/>
            <p:cNvSpPr txBox="1">
              <a:spLocks noChangeArrowheads="1"/>
            </p:cNvSpPr>
            <p:nvPr/>
          </p:nvSpPr>
          <p:spPr bwMode="auto">
            <a:xfrm>
              <a:off x="4166" y="1987"/>
              <a:ext cx="7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latin typeface="+mn-lt"/>
                </a:rPr>
                <a:t>Registers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181601" y="3641725"/>
            <a:ext cx="2303463" cy="400050"/>
            <a:chOff x="3264" y="2294"/>
            <a:chExt cx="1451" cy="252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264" y="2352"/>
              <a:ext cx="720" cy="144"/>
              <a:chOff x="872" y="3623"/>
              <a:chExt cx="720" cy="144"/>
            </a:xfrm>
          </p:grpSpPr>
          <p:sp>
            <p:nvSpPr>
              <p:cNvPr id="10292" name="Freeform 15"/>
              <p:cNvSpPr>
                <a:spLocks/>
              </p:cNvSpPr>
              <p:nvPr/>
            </p:nvSpPr>
            <p:spPr bwMode="auto">
              <a:xfrm>
                <a:off x="872" y="3623"/>
                <a:ext cx="570" cy="137"/>
              </a:xfrm>
              <a:custGeom>
                <a:avLst/>
                <a:gdLst>
                  <a:gd name="T0" fmla="*/ 0 w 570"/>
                  <a:gd name="T1" fmla="*/ 0 h 137"/>
                  <a:gd name="T2" fmla="*/ 570 w 570"/>
                  <a:gd name="T3" fmla="*/ 0 h 137"/>
                  <a:gd name="T4" fmla="*/ 499 w 570"/>
                  <a:gd name="T5" fmla="*/ 137 h 137"/>
                  <a:gd name="T6" fmla="*/ 71 w 570"/>
                  <a:gd name="T7" fmla="*/ 137 h 137"/>
                  <a:gd name="T8" fmla="*/ 0 w 570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7"/>
                  <a:gd name="T17" fmla="*/ 570 w 570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7">
                    <a:moveTo>
                      <a:pt x="0" y="0"/>
                    </a:moveTo>
                    <a:lnTo>
                      <a:pt x="570" y="0"/>
                    </a:lnTo>
                    <a:lnTo>
                      <a:pt x="499" y="137"/>
                    </a:lnTo>
                    <a:lnTo>
                      <a:pt x="71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3" name="Freeform 16"/>
              <p:cNvSpPr>
                <a:spLocks/>
              </p:cNvSpPr>
              <p:nvPr/>
            </p:nvSpPr>
            <p:spPr bwMode="auto">
              <a:xfrm>
                <a:off x="880" y="3631"/>
                <a:ext cx="570" cy="136"/>
              </a:xfrm>
              <a:custGeom>
                <a:avLst/>
                <a:gdLst>
                  <a:gd name="T0" fmla="*/ 0 w 570"/>
                  <a:gd name="T1" fmla="*/ 0 h 136"/>
                  <a:gd name="T2" fmla="*/ 570 w 570"/>
                  <a:gd name="T3" fmla="*/ 0 h 136"/>
                  <a:gd name="T4" fmla="*/ 498 w 570"/>
                  <a:gd name="T5" fmla="*/ 136 h 136"/>
                  <a:gd name="T6" fmla="*/ 71 w 570"/>
                  <a:gd name="T7" fmla="*/ 136 h 136"/>
                  <a:gd name="T8" fmla="*/ 0 w 570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6"/>
                  <a:gd name="T17" fmla="*/ 570 w 570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6">
                    <a:moveTo>
                      <a:pt x="0" y="0"/>
                    </a:moveTo>
                    <a:lnTo>
                      <a:pt x="570" y="0"/>
                    </a:lnTo>
                    <a:lnTo>
                      <a:pt x="498" y="136"/>
                    </a:lnTo>
                    <a:lnTo>
                      <a:pt x="71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4" name="Arc 17"/>
              <p:cNvSpPr>
                <a:spLocks/>
              </p:cNvSpPr>
              <p:nvPr/>
            </p:nvSpPr>
            <p:spPr bwMode="auto">
              <a:xfrm>
                <a:off x="1418" y="3668"/>
                <a:ext cx="95" cy="63"/>
              </a:xfrm>
              <a:custGeom>
                <a:avLst/>
                <a:gdLst>
                  <a:gd name="T0" fmla="*/ 0 w 21600"/>
                  <a:gd name="T1" fmla="*/ 0 h 14846"/>
                  <a:gd name="T2" fmla="*/ 0 w 21600"/>
                  <a:gd name="T3" fmla="*/ 0 h 14846"/>
                  <a:gd name="T4" fmla="*/ 0 w 21600"/>
                  <a:gd name="T5" fmla="*/ 0 h 148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846"/>
                  <a:gd name="T11" fmla="*/ 21600 w 21600"/>
                  <a:gd name="T12" fmla="*/ 14846 h 148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846" fill="none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</a:path>
                  <a:path w="21600" h="14846" stroke="0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  <a:lnTo>
                      <a:pt x="0" y="7423"/>
                    </a:lnTo>
                    <a:lnTo>
                      <a:pt x="20284" y="-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5" name="Line 18"/>
              <p:cNvSpPr>
                <a:spLocks noChangeShapeType="1"/>
              </p:cNvSpPr>
              <p:nvPr/>
            </p:nvSpPr>
            <p:spPr bwMode="auto">
              <a:xfrm>
                <a:off x="1497" y="3691"/>
                <a:ext cx="9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1014" y="3623"/>
                <a:ext cx="319" cy="114"/>
                <a:chOff x="1014" y="3623"/>
                <a:chExt cx="319" cy="114"/>
              </a:xfrm>
            </p:grpSpPr>
            <p:sp>
              <p:nvSpPr>
                <p:cNvPr id="10297" name="Rectangle 20"/>
                <p:cNvSpPr>
                  <a:spLocks noChangeArrowheads="1"/>
                </p:cNvSpPr>
                <p:nvPr/>
              </p:nvSpPr>
              <p:spPr bwMode="auto">
                <a:xfrm>
                  <a:off x="1014" y="3631"/>
                  <a:ext cx="49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100">
                      <a:solidFill>
                        <a:srgbClr val="000000"/>
                      </a:solidFill>
                      <a:latin typeface="Helvetica" pitchFamily="-84" charset="0"/>
                    </a:rPr>
                    <a:t>0</a:t>
                  </a:r>
                  <a:endParaRPr lang="en-US"/>
                </a:p>
              </p:txBody>
            </p:sp>
            <p:sp>
              <p:nvSpPr>
                <p:cNvPr id="10298" name="Rectangle 21"/>
                <p:cNvSpPr>
                  <a:spLocks noChangeArrowheads="1"/>
                </p:cNvSpPr>
                <p:nvPr/>
              </p:nvSpPr>
              <p:spPr bwMode="auto">
                <a:xfrm>
                  <a:off x="1284" y="3623"/>
                  <a:ext cx="49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100">
                      <a:solidFill>
                        <a:srgbClr val="000000"/>
                      </a:solidFill>
                      <a:latin typeface="Helvetica" pitchFamily="-84" charset="0"/>
                    </a:rPr>
                    <a:t>1</a:t>
                  </a:r>
                  <a:endParaRPr lang="en-US"/>
                </a:p>
              </p:txBody>
            </p:sp>
          </p:grpSp>
        </p:grpSp>
        <p:sp>
          <p:nvSpPr>
            <p:cNvPr id="10291" name="Text Box 22"/>
            <p:cNvSpPr txBox="1">
              <a:spLocks noChangeArrowheads="1"/>
            </p:cNvSpPr>
            <p:nvPr/>
          </p:nvSpPr>
          <p:spPr bwMode="auto">
            <a:xfrm>
              <a:off x="4176" y="2294"/>
              <a:ext cx="5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 err="1">
                  <a:latin typeface="+mn-lt"/>
                </a:rPr>
                <a:t>Muxes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953000" y="4251325"/>
            <a:ext cx="3652838" cy="466725"/>
            <a:chOff x="3120" y="2678"/>
            <a:chExt cx="2301" cy="294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3120" y="2688"/>
              <a:ext cx="820" cy="284"/>
              <a:chOff x="2080" y="2879"/>
              <a:chExt cx="820" cy="284"/>
            </a:xfrm>
          </p:grpSpPr>
          <p:sp>
            <p:nvSpPr>
              <p:cNvPr id="10282" name="Freeform 25"/>
              <p:cNvSpPr>
                <a:spLocks/>
              </p:cNvSpPr>
              <p:nvPr/>
            </p:nvSpPr>
            <p:spPr bwMode="auto">
              <a:xfrm>
                <a:off x="2112" y="2879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3" name="Freeform 26"/>
              <p:cNvSpPr>
                <a:spLocks/>
              </p:cNvSpPr>
              <p:nvPr/>
            </p:nvSpPr>
            <p:spPr bwMode="auto">
              <a:xfrm>
                <a:off x="2116" y="2883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080" y="2910"/>
                <a:ext cx="683" cy="165"/>
                <a:chOff x="2080" y="2910"/>
                <a:chExt cx="683" cy="165"/>
              </a:xfrm>
            </p:grpSpPr>
            <p:sp>
              <p:nvSpPr>
                <p:cNvPr id="10285" name="Rectangle 28"/>
                <p:cNvSpPr>
                  <a:spLocks noChangeArrowheads="1"/>
                </p:cNvSpPr>
                <p:nvPr/>
              </p:nvSpPr>
              <p:spPr bwMode="auto">
                <a:xfrm>
                  <a:off x="2413" y="2960"/>
                  <a:ext cx="197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200" b="1">
                      <a:solidFill>
                        <a:srgbClr val="000000"/>
                      </a:solidFill>
                      <a:latin typeface="Helvetica" pitchFamily="-84" charset="0"/>
                    </a:rPr>
                    <a:t>ALU</a:t>
                  </a:r>
                  <a:endParaRPr lang="en-US"/>
                </a:p>
              </p:txBody>
            </p:sp>
            <p:sp>
              <p:nvSpPr>
                <p:cNvPr id="10286" name="Rectangle 29"/>
                <p:cNvSpPr>
                  <a:spLocks noChangeArrowheads="1"/>
                </p:cNvSpPr>
                <p:nvPr/>
              </p:nvSpPr>
              <p:spPr bwMode="auto">
                <a:xfrm>
                  <a:off x="2262" y="2910"/>
                  <a:ext cx="37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 pitchFamily="-84" charset="0"/>
                    </a:rPr>
                    <a:t>A</a:t>
                  </a:r>
                  <a:endParaRPr lang="en-US"/>
                </a:p>
              </p:txBody>
            </p:sp>
            <p:sp>
              <p:nvSpPr>
                <p:cNvPr id="10287" name="Rectangle 30"/>
                <p:cNvSpPr>
                  <a:spLocks noChangeArrowheads="1"/>
                </p:cNvSpPr>
                <p:nvPr/>
              </p:nvSpPr>
              <p:spPr bwMode="auto">
                <a:xfrm>
                  <a:off x="2726" y="2910"/>
                  <a:ext cx="37" cy="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>
                      <a:solidFill>
                        <a:srgbClr val="000000"/>
                      </a:solidFill>
                      <a:latin typeface="Helvetica" pitchFamily="-84" charset="0"/>
                    </a:rPr>
                    <a:t>B</a:t>
                  </a:r>
                  <a:endParaRPr lang="en-US"/>
                </a:p>
              </p:txBody>
            </p:sp>
            <p:sp>
              <p:nvSpPr>
                <p:cNvPr id="10288" name="Arc 31"/>
                <p:cNvSpPr>
                  <a:spLocks/>
                </p:cNvSpPr>
                <p:nvPr/>
              </p:nvSpPr>
              <p:spPr bwMode="auto">
                <a:xfrm>
                  <a:off x="2159" y="3007"/>
                  <a:ext cx="48" cy="32"/>
                </a:xfrm>
                <a:custGeom>
                  <a:avLst/>
                  <a:gdLst>
                    <a:gd name="T0" fmla="*/ 0 w 21600"/>
                    <a:gd name="T1" fmla="*/ 0 h 14688"/>
                    <a:gd name="T2" fmla="*/ 0 w 21600"/>
                    <a:gd name="T3" fmla="*/ 0 h 14688"/>
                    <a:gd name="T4" fmla="*/ 0 w 21600"/>
                    <a:gd name="T5" fmla="*/ 0 h 1468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4688"/>
                    <a:gd name="T11" fmla="*/ 21600 w 21600"/>
                    <a:gd name="T12" fmla="*/ 14688 h 146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4688" fill="none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0" y="4839"/>
                        <a:pt x="435" y="2354"/>
                        <a:pt x="1286" y="-1"/>
                      </a:cubicBezTo>
                    </a:path>
                    <a:path w="21600" h="14688" stroke="0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0" y="4839"/>
                        <a:pt x="435" y="2354"/>
                        <a:pt x="1286" y="-1"/>
                      </a:cubicBezTo>
                      <a:lnTo>
                        <a:pt x="21600" y="7344"/>
                      </a:lnTo>
                      <a:lnTo>
                        <a:pt x="1286" y="146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080" y="3019"/>
                  <a:ext cx="79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281" name="Text Box 33"/>
            <p:cNvSpPr txBox="1">
              <a:spLocks noChangeArrowheads="1"/>
            </p:cNvSpPr>
            <p:nvPr/>
          </p:nvSpPr>
          <p:spPr bwMode="auto">
            <a:xfrm>
              <a:off x="4176" y="2678"/>
              <a:ext cx="12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ja-JP" altLang="en-US" sz="2000">
                  <a:latin typeface="+mn-lt"/>
                </a:rPr>
                <a:t>“</a:t>
              </a:r>
              <a:r>
                <a:rPr lang="en-US" altLang="ja-JP" sz="2000" dirty="0">
                  <a:latin typeface="+mn-lt"/>
                </a:rPr>
                <a:t>Black box</a:t>
              </a:r>
              <a:r>
                <a:rPr lang="ja-JP" altLang="en-US" sz="2000">
                  <a:latin typeface="+mn-lt"/>
                </a:rPr>
                <a:t>”</a:t>
              </a:r>
              <a:r>
                <a:rPr lang="en-US" altLang="ja-JP" sz="2000" dirty="0">
                  <a:latin typeface="+mn-lt"/>
                </a:rPr>
                <a:t> ALU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010150" y="5005388"/>
            <a:ext cx="3595688" cy="1335087"/>
            <a:chOff x="3155" y="3155"/>
            <a:chExt cx="2265" cy="841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4848" y="3299"/>
              <a:ext cx="572" cy="424"/>
              <a:chOff x="4124" y="3339"/>
              <a:chExt cx="572" cy="424"/>
            </a:xfrm>
          </p:grpSpPr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4128" y="3339"/>
                <a:ext cx="568" cy="424"/>
                <a:chOff x="4128" y="3339"/>
                <a:chExt cx="568" cy="424"/>
              </a:xfrm>
            </p:grpSpPr>
            <p:sp>
              <p:nvSpPr>
                <p:cNvPr id="10272" name="Rectangle 37"/>
                <p:cNvSpPr>
                  <a:spLocks noChangeArrowheads="1"/>
                </p:cNvSpPr>
                <p:nvPr/>
              </p:nvSpPr>
              <p:spPr bwMode="auto">
                <a:xfrm>
                  <a:off x="4128" y="3339"/>
                  <a:ext cx="568" cy="424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3" name="Rectangle 38"/>
                <p:cNvSpPr>
                  <a:spLocks noChangeArrowheads="1"/>
                </p:cNvSpPr>
                <p:nvPr/>
              </p:nvSpPr>
              <p:spPr bwMode="auto">
                <a:xfrm>
                  <a:off x="4440" y="3468"/>
                  <a:ext cx="156" cy="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b="1">
                      <a:solidFill>
                        <a:srgbClr val="000000"/>
                      </a:solidFill>
                      <a:latin typeface="Helvetica" pitchFamily="-84" charset="0"/>
                    </a:rPr>
                    <a:t>Data</a:t>
                  </a:r>
                  <a:endParaRPr lang="en-US"/>
                </a:p>
              </p:txBody>
            </p:sp>
            <p:sp>
              <p:nvSpPr>
                <p:cNvPr id="10274" name="Rectangle 39"/>
                <p:cNvSpPr>
                  <a:spLocks noChangeArrowheads="1"/>
                </p:cNvSpPr>
                <p:nvPr/>
              </p:nvSpPr>
              <p:spPr bwMode="auto">
                <a:xfrm>
                  <a:off x="4380" y="3539"/>
                  <a:ext cx="276" cy="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900" b="1">
                      <a:solidFill>
                        <a:srgbClr val="000000"/>
                      </a:solidFill>
                      <a:latin typeface="Helvetica" pitchFamily="-84" charset="0"/>
                    </a:rPr>
                    <a:t>Memory</a:t>
                  </a:r>
                  <a:endParaRPr lang="en-US"/>
                </a:p>
              </p:txBody>
            </p:sp>
            <p:grpSp>
              <p:nvGrpSpPr>
                <p:cNvPr id="14" name="Group 40"/>
                <p:cNvGrpSpPr>
                  <a:grpSpLocks/>
                </p:cNvGrpSpPr>
                <p:nvPr/>
              </p:nvGrpSpPr>
              <p:grpSpPr bwMode="auto">
                <a:xfrm>
                  <a:off x="4167" y="3366"/>
                  <a:ext cx="109" cy="386"/>
                  <a:chOff x="4167" y="3366"/>
                  <a:chExt cx="109" cy="386"/>
                </a:xfrm>
              </p:grpSpPr>
              <p:sp>
                <p:nvSpPr>
                  <p:cNvPr id="1027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366"/>
                    <a:ext cx="93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WD</a:t>
                    </a:r>
                    <a:endParaRPr lang="en-US"/>
                  </a:p>
                </p:txBody>
              </p:sp>
              <p:sp>
                <p:nvSpPr>
                  <p:cNvPr id="1027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473"/>
                    <a:ext cx="37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A</a:t>
                    </a:r>
                    <a:endParaRPr lang="en-US"/>
                  </a:p>
                </p:txBody>
              </p:sp>
              <p:sp>
                <p:nvSpPr>
                  <p:cNvPr id="1027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579"/>
                    <a:ext cx="81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RD</a:t>
                    </a:r>
                    <a:endParaRPr lang="en-US"/>
                  </a:p>
                </p:txBody>
              </p:sp>
              <p:sp>
                <p:nvSpPr>
                  <p:cNvPr id="1027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3685"/>
                    <a:ext cx="109" cy="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eaLnBrk="0" hangingPunct="0"/>
                    <a:r>
                      <a:rPr lang="en-US" sz="700">
                        <a:solidFill>
                          <a:srgbClr val="000000"/>
                        </a:solidFill>
                        <a:latin typeface="Helvetica" pitchFamily="-84" charset="0"/>
                      </a:rPr>
                      <a:t>R/W</a:t>
                    </a:r>
                    <a:endParaRPr lang="en-US"/>
                  </a:p>
                </p:txBody>
              </p:sp>
            </p:grpSp>
          </p:grpSp>
          <p:sp>
            <p:nvSpPr>
              <p:cNvPr id="10270" name="Line 45"/>
              <p:cNvSpPr>
                <a:spLocks noChangeShapeType="1"/>
              </p:cNvSpPr>
              <p:nvPr/>
            </p:nvSpPr>
            <p:spPr bwMode="auto">
              <a:xfrm>
                <a:off x="4124" y="3496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Line 46"/>
              <p:cNvSpPr>
                <a:spLocks noChangeShapeType="1"/>
              </p:cNvSpPr>
              <p:nvPr/>
            </p:nvSpPr>
            <p:spPr bwMode="auto">
              <a:xfrm flipH="1">
                <a:off x="4215" y="3681"/>
                <a:ext cx="5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3155" y="3155"/>
              <a:ext cx="685" cy="685"/>
              <a:chOff x="1953" y="3489"/>
              <a:chExt cx="685" cy="685"/>
            </a:xfrm>
          </p:grpSpPr>
          <p:sp>
            <p:nvSpPr>
              <p:cNvPr id="10257" name="Rectangle 48"/>
              <p:cNvSpPr>
                <a:spLocks noChangeArrowheads="1"/>
              </p:cNvSpPr>
              <p:nvPr/>
            </p:nvSpPr>
            <p:spPr bwMode="auto">
              <a:xfrm>
                <a:off x="1953" y="3489"/>
                <a:ext cx="685" cy="685"/>
              </a:xfrm>
              <a:prstGeom prst="rect">
                <a:avLst/>
              </a:prstGeom>
              <a:solidFill>
                <a:srgbClr val="CC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Rectangle 49"/>
              <p:cNvSpPr>
                <a:spLocks noChangeArrowheads="1"/>
              </p:cNvSpPr>
              <p:nvPr/>
            </p:nvSpPr>
            <p:spPr bwMode="auto">
              <a:xfrm>
                <a:off x="2201" y="3689"/>
                <a:ext cx="352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100" b="1">
                    <a:solidFill>
                      <a:srgbClr val="000000"/>
                    </a:solidFill>
                    <a:latin typeface="Helvetica" pitchFamily="-84" charset="0"/>
                  </a:rPr>
                  <a:t>Register</a:t>
                </a:r>
                <a:endParaRPr lang="en-US"/>
              </a:p>
            </p:txBody>
          </p:sp>
          <p:sp>
            <p:nvSpPr>
              <p:cNvPr id="10259" name="Rectangle 50"/>
              <p:cNvSpPr>
                <a:spLocks noChangeArrowheads="1"/>
              </p:cNvSpPr>
              <p:nvPr/>
            </p:nvSpPr>
            <p:spPr bwMode="auto">
              <a:xfrm>
                <a:off x="2296" y="3774"/>
                <a:ext cx="152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100" b="1">
                    <a:solidFill>
                      <a:srgbClr val="000000"/>
                    </a:solidFill>
                    <a:latin typeface="Helvetica" pitchFamily="-84" charset="0"/>
                  </a:rPr>
                  <a:t>File</a:t>
                </a:r>
                <a:endParaRPr lang="en-US"/>
              </a:p>
            </p:txBody>
          </p:sp>
          <p:sp>
            <p:nvSpPr>
              <p:cNvPr id="10260" name="Rectangle 51"/>
              <p:cNvSpPr>
                <a:spLocks noChangeArrowheads="1"/>
              </p:cNvSpPr>
              <p:nvPr/>
            </p:nvSpPr>
            <p:spPr bwMode="auto">
              <a:xfrm>
                <a:off x="2224" y="3860"/>
                <a:ext cx="308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100" b="1">
                    <a:solidFill>
                      <a:srgbClr val="000000"/>
                    </a:solidFill>
                    <a:latin typeface="Helvetica" pitchFamily="-84" charset="0"/>
                  </a:rPr>
                  <a:t>(3-port)</a:t>
                </a:r>
                <a:endParaRPr lang="en-US"/>
              </a:p>
            </p:txBody>
          </p:sp>
          <p:sp>
            <p:nvSpPr>
              <p:cNvPr id="10261" name="Rectangle 52"/>
              <p:cNvSpPr>
                <a:spLocks noChangeArrowheads="1"/>
              </p:cNvSpPr>
              <p:nvPr/>
            </p:nvSpPr>
            <p:spPr bwMode="auto">
              <a:xfrm>
                <a:off x="2063" y="3527"/>
                <a:ext cx="125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RA1</a:t>
                </a:r>
                <a:endParaRPr lang="en-US"/>
              </a:p>
            </p:txBody>
          </p:sp>
          <p:sp>
            <p:nvSpPr>
              <p:cNvPr id="10262" name="Rectangle 53"/>
              <p:cNvSpPr>
                <a:spLocks noChangeArrowheads="1"/>
              </p:cNvSpPr>
              <p:nvPr/>
            </p:nvSpPr>
            <p:spPr bwMode="auto">
              <a:xfrm>
                <a:off x="2405" y="3527"/>
                <a:ext cx="125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RA2</a:t>
                </a:r>
                <a:endParaRPr lang="en-US"/>
              </a:p>
            </p:txBody>
          </p:sp>
          <p:sp>
            <p:nvSpPr>
              <p:cNvPr id="10263" name="Rectangle 54"/>
              <p:cNvSpPr>
                <a:spLocks noChangeArrowheads="1"/>
              </p:cNvSpPr>
              <p:nvPr/>
            </p:nvSpPr>
            <p:spPr bwMode="auto">
              <a:xfrm>
                <a:off x="2006" y="3651"/>
                <a:ext cx="10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WA</a:t>
                </a:r>
                <a:endParaRPr lang="en-US"/>
              </a:p>
            </p:txBody>
          </p:sp>
          <p:sp>
            <p:nvSpPr>
              <p:cNvPr id="10264" name="Rectangle 55"/>
              <p:cNvSpPr>
                <a:spLocks noChangeArrowheads="1"/>
              </p:cNvSpPr>
              <p:nvPr/>
            </p:nvSpPr>
            <p:spPr bwMode="auto">
              <a:xfrm>
                <a:off x="2006" y="3779"/>
                <a:ext cx="103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WE</a:t>
                </a:r>
                <a:endParaRPr lang="en-US"/>
              </a:p>
            </p:txBody>
          </p:sp>
          <p:sp>
            <p:nvSpPr>
              <p:cNvPr id="10265" name="Rectangle 56"/>
              <p:cNvSpPr>
                <a:spLocks noChangeArrowheads="1"/>
              </p:cNvSpPr>
              <p:nvPr/>
            </p:nvSpPr>
            <p:spPr bwMode="auto">
              <a:xfrm>
                <a:off x="2001" y="3907"/>
                <a:ext cx="10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WD</a:t>
                </a:r>
                <a:endParaRPr lang="en-US"/>
              </a:p>
            </p:txBody>
          </p:sp>
          <p:sp>
            <p:nvSpPr>
              <p:cNvPr id="10266" name="Rectangle 57"/>
              <p:cNvSpPr>
                <a:spLocks noChangeArrowheads="1"/>
              </p:cNvSpPr>
              <p:nvPr/>
            </p:nvSpPr>
            <p:spPr bwMode="auto">
              <a:xfrm>
                <a:off x="2125" y="4078"/>
                <a:ext cx="128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RD1</a:t>
                </a:r>
                <a:endParaRPr lang="en-US"/>
              </a:p>
            </p:txBody>
          </p:sp>
          <p:sp>
            <p:nvSpPr>
              <p:cNvPr id="10267" name="Rectangle 58"/>
              <p:cNvSpPr>
                <a:spLocks noChangeArrowheads="1"/>
              </p:cNvSpPr>
              <p:nvPr/>
            </p:nvSpPr>
            <p:spPr bwMode="auto">
              <a:xfrm>
                <a:off x="2428" y="4078"/>
                <a:ext cx="128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>
                    <a:solidFill>
                      <a:srgbClr val="000000"/>
                    </a:solidFill>
                    <a:latin typeface="Helvetica" pitchFamily="-84" charset="0"/>
                  </a:rPr>
                  <a:t>RD2</a:t>
                </a:r>
                <a:endParaRPr lang="en-US"/>
              </a:p>
            </p:txBody>
          </p:sp>
          <p:sp>
            <p:nvSpPr>
              <p:cNvPr id="10268" name="Freeform 59"/>
              <p:cNvSpPr>
                <a:spLocks/>
              </p:cNvSpPr>
              <p:nvPr/>
            </p:nvSpPr>
            <p:spPr bwMode="auto">
              <a:xfrm>
                <a:off x="1954" y="4074"/>
                <a:ext cx="76" cy="85"/>
              </a:xfrm>
              <a:custGeom>
                <a:avLst/>
                <a:gdLst>
                  <a:gd name="T0" fmla="*/ 0 w 76"/>
                  <a:gd name="T1" fmla="*/ 0 h 85"/>
                  <a:gd name="T2" fmla="*/ 76 w 76"/>
                  <a:gd name="T3" fmla="*/ 42 h 85"/>
                  <a:gd name="T4" fmla="*/ 0 w 76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85"/>
                  <a:gd name="T11" fmla="*/ 76 w 76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85">
                    <a:moveTo>
                      <a:pt x="0" y="0"/>
                    </a:moveTo>
                    <a:lnTo>
                      <a:pt x="76" y="42"/>
                    </a:lnTo>
                    <a:lnTo>
                      <a:pt x="0" y="85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080" y="3347"/>
              <a:ext cx="568" cy="280"/>
              <a:chOff x="3404" y="2787"/>
              <a:chExt cx="568" cy="280"/>
            </a:xfrm>
          </p:grpSpPr>
          <p:sp>
            <p:nvSpPr>
              <p:cNvPr id="10252" name="Rectangle 61"/>
              <p:cNvSpPr>
                <a:spLocks noChangeArrowheads="1"/>
              </p:cNvSpPr>
              <p:nvPr/>
            </p:nvSpPr>
            <p:spPr bwMode="auto">
              <a:xfrm>
                <a:off x="3404" y="2787"/>
                <a:ext cx="568" cy="280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Rectangle 62"/>
              <p:cNvSpPr>
                <a:spLocks noChangeArrowheads="1"/>
              </p:cNvSpPr>
              <p:nvPr/>
            </p:nvSpPr>
            <p:spPr bwMode="auto">
              <a:xfrm>
                <a:off x="3585" y="2845"/>
                <a:ext cx="372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000000"/>
                    </a:solidFill>
                    <a:latin typeface="Helvetica" pitchFamily="-84" charset="0"/>
                  </a:rPr>
                  <a:t>Instruction</a:t>
                </a:r>
                <a:endParaRPr lang="en-US"/>
              </a:p>
            </p:txBody>
          </p:sp>
          <p:sp>
            <p:nvSpPr>
              <p:cNvPr id="10254" name="Rectangle 63"/>
              <p:cNvSpPr>
                <a:spLocks noChangeArrowheads="1"/>
              </p:cNvSpPr>
              <p:nvPr/>
            </p:nvSpPr>
            <p:spPr bwMode="auto">
              <a:xfrm>
                <a:off x="3633" y="2915"/>
                <a:ext cx="276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900" b="1">
                    <a:solidFill>
                      <a:srgbClr val="000000"/>
                    </a:solidFill>
                    <a:latin typeface="Helvetica" pitchFamily="-84" charset="0"/>
                  </a:rPr>
                  <a:t>Memory</a:t>
                </a:r>
                <a:endParaRPr lang="en-US"/>
              </a:p>
            </p:txBody>
          </p:sp>
          <p:sp>
            <p:nvSpPr>
              <p:cNvPr id="10255" name="Rectangle 64"/>
              <p:cNvSpPr>
                <a:spLocks noChangeArrowheads="1"/>
              </p:cNvSpPr>
              <p:nvPr/>
            </p:nvSpPr>
            <p:spPr bwMode="auto">
              <a:xfrm>
                <a:off x="3424" y="2818"/>
                <a:ext cx="37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A</a:t>
                </a:r>
                <a:endParaRPr lang="en-US"/>
              </a:p>
            </p:txBody>
          </p:sp>
          <p:sp>
            <p:nvSpPr>
              <p:cNvPr id="10256" name="Rectangle 65"/>
              <p:cNvSpPr>
                <a:spLocks noChangeArrowheads="1"/>
              </p:cNvSpPr>
              <p:nvPr/>
            </p:nvSpPr>
            <p:spPr bwMode="auto">
              <a:xfrm>
                <a:off x="3424" y="2958"/>
                <a:ext cx="40" cy="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>
                    <a:solidFill>
                      <a:srgbClr val="000000"/>
                    </a:solidFill>
                    <a:latin typeface="Helvetica" pitchFamily="-84" charset="0"/>
                  </a:rPr>
                  <a:t>D</a:t>
                </a:r>
                <a:endParaRPr lang="en-US"/>
              </a:p>
            </p:txBody>
          </p:sp>
        </p:grpSp>
        <p:sp>
          <p:nvSpPr>
            <p:cNvPr id="10251" name="Text Box 66"/>
            <p:cNvSpPr txBox="1">
              <a:spLocks noChangeArrowheads="1"/>
            </p:cNvSpPr>
            <p:nvPr/>
          </p:nvSpPr>
          <p:spPr bwMode="auto">
            <a:xfrm>
              <a:off x="3932" y="3744"/>
              <a:ext cx="7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>
                  <a:latin typeface="+mn-lt"/>
                </a:rPr>
                <a:t>Memories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4837360" y="2286000"/>
            <a:ext cx="1944440" cy="1295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133928" y="1524000"/>
            <a:ext cx="1198216" cy="2590800"/>
            <a:chOff x="7133928" y="1524000"/>
            <a:chExt cx="1198216" cy="2590800"/>
          </a:xfrm>
        </p:grpSpPr>
        <p:sp>
          <p:nvSpPr>
            <p:cNvPr id="158" name="Rectangle 157"/>
            <p:cNvSpPr/>
            <p:nvPr/>
          </p:nvSpPr>
          <p:spPr>
            <a:xfrm>
              <a:off x="7951144" y="1524000"/>
              <a:ext cx="381000" cy="2590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133928" y="1524000"/>
              <a:ext cx="381000" cy="2590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234"/>
          <p:cNvGrpSpPr>
            <a:grpSpLocks/>
          </p:cNvGrpSpPr>
          <p:nvPr/>
        </p:nvGrpSpPr>
        <p:grpSpPr bwMode="auto">
          <a:xfrm>
            <a:off x="2590800" y="2489200"/>
            <a:ext cx="2438400" cy="3892550"/>
            <a:chOff x="1727" y="1568"/>
            <a:chExt cx="1536" cy="2452"/>
          </a:xfrm>
        </p:grpSpPr>
        <p:sp>
          <p:nvSpPr>
            <p:cNvPr id="161" name="Oval 230"/>
            <p:cNvSpPr>
              <a:spLocks noChangeArrowheads="1"/>
            </p:cNvSpPr>
            <p:nvPr/>
          </p:nvSpPr>
          <p:spPr bwMode="auto">
            <a:xfrm>
              <a:off x="2156" y="1568"/>
              <a:ext cx="445" cy="333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Oval 229"/>
            <p:cNvSpPr>
              <a:spLocks noChangeArrowheads="1"/>
            </p:cNvSpPr>
            <p:nvPr/>
          </p:nvSpPr>
          <p:spPr bwMode="auto">
            <a:xfrm>
              <a:off x="1727" y="2831"/>
              <a:ext cx="1536" cy="1189"/>
            </a:xfrm>
            <a:prstGeom prst="ellipse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" name="Line 231"/>
            <p:cNvSpPr>
              <a:spLocks noChangeShapeType="1"/>
            </p:cNvSpPr>
            <p:nvPr/>
          </p:nvSpPr>
          <p:spPr bwMode="auto">
            <a:xfrm flipH="1">
              <a:off x="1727" y="1724"/>
              <a:ext cx="429" cy="164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" name="Line 232"/>
            <p:cNvSpPr>
              <a:spLocks noChangeShapeType="1"/>
            </p:cNvSpPr>
            <p:nvPr/>
          </p:nvSpPr>
          <p:spPr bwMode="auto">
            <a:xfrm>
              <a:off x="2601" y="1711"/>
              <a:ext cx="662" cy="159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65" name="Group 209"/>
            <p:cNvGrpSpPr>
              <a:grpSpLocks/>
            </p:cNvGrpSpPr>
            <p:nvPr/>
          </p:nvGrpSpPr>
          <p:grpSpPr bwMode="auto">
            <a:xfrm>
              <a:off x="1837" y="2829"/>
              <a:ext cx="946" cy="1191"/>
              <a:chOff x="3086" y="1847"/>
              <a:chExt cx="946" cy="1191"/>
            </a:xfrm>
          </p:grpSpPr>
          <p:sp>
            <p:nvSpPr>
              <p:cNvPr id="166" name="Rectangle 210"/>
              <p:cNvSpPr>
                <a:spLocks noChangeArrowheads="1"/>
              </p:cNvSpPr>
              <p:nvPr/>
            </p:nvSpPr>
            <p:spPr bwMode="auto">
              <a:xfrm>
                <a:off x="3600" y="2495"/>
                <a:ext cx="240" cy="22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" name="Text Box 211"/>
              <p:cNvSpPr txBox="1">
                <a:spLocks noChangeArrowheads="1"/>
              </p:cNvSpPr>
              <p:nvPr/>
            </p:nvSpPr>
            <p:spPr bwMode="auto">
              <a:xfrm>
                <a:off x="3638" y="2473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>
                    <a:latin typeface="Arial"/>
                    <a:cs typeface="Arial"/>
                  </a:rPr>
                  <a:t>D</a:t>
                </a:r>
              </a:p>
              <a:p>
                <a:pPr algn="l"/>
                <a:r>
                  <a:rPr lang="en-US" sz="1200">
                    <a:latin typeface="Arial"/>
                    <a:cs typeface="Arial"/>
                  </a:rPr>
                  <a:t>Q</a:t>
                </a:r>
              </a:p>
            </p:txBody>
          </p:sp>
          <p:sp>
            <p:nvSpPr>
              <p:cNvPr id="168" name="AutoShape 212"/>
              <p:cNvSpPr>
                <a:spLocks noChangeArrowheads="1"/>
              </p:cNvSpPr>
              <p:nvPr/>
            </p:nvSpPr>
            <p:spPr bwMode="auto">
              <a:xfrm rot="5400000">
                <a:off x="3619" y="2572"/>
                <a:ext cx="57" cy="9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AutoShape 213"/>
              <p:cNvSpPr>
                <a:spLocks noChangeArrowheads="1"/>
              </p:cNvSpPr>
              <p:nvPr/>
            </p:nvSpPr>
            <p:spPr bwMode="auto">
              <a:xfrm>
                <a:off x="3504" y="2237"/>
                <a:ext cx="432" cy="1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6 h 21600"/>
                  <a:gd name="T14" fmla="*/ 17100 w 21600"/>
                  <a:gd name="T15" fmla="*/ 170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214"/>
              <p:cNvSpPr>
                <a:spLocks noChangeShapeType="1"/>
              </p:cNvSpPr>
              <p:nvPr/>
            </p:nvSpPr>
            <p:spPr bwMode="auto">
              <a:xfrm>
                <a:off x="3724" y="2400"/>
                <a:ext cx="0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215"/>
              <p:cNvSpPr>
                <a:spLocks noChangeShapeType="1"/>
              </p:cNvSpPr>
              <p:nvPr/>
            </p:nvSpPr>
            <p:spPr bwMode="auto">
              <a:xfrm>
                <a:off x="3724" y="2723"/>
                <a:ext cx="0" cy="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2" name="Line 216"/>
              <p:cNvSpPr>
                <a:spLocks noChangeShapeType="1"/>
              </p:cNvSpPr>
              <p:nvPr/>
            </p:nvSpPr>
            <p:spPr bwMode="auto">
              <a:xfrm flipH="1">
                <a:off x="3312" y="262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" name="Text Box 217"/>
              <p:cNvSpPr txBox="1">
                <a:spLocks noChangeArrowheads="1"/>
              </p:cNvSpPr>
              <p:nvPr/>
            </p:nvSpPr>
            <p:spPr bwMode="auto">
              <a:xfrm>
                <a:off x="3558" y="2204"/>
                <a:ext cx="3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>
                    <a:latin typeface="Arial"/>
                    <a:cs typeface="Arial"/>
                  </a:rPr>
                  <a:t>1    0 </a:t>
                </a:r>
              </a:p>
            </p:txBody>
          </p:sp>
          <p:sp>
            <p:nvSpPr>
              <p:cNvPr id="174" name="Text Box 218"/>
              <p:cNvSpPr txBox="1">
                <a:spLocks noChangeArrowheads="1"/>
              </p:cNvSpPr>
              <p:nvPr/>
            </p:nvSpPr>
            <p:spPr bwMode="auto">
              <a:xfrm>
                <a:off x="3440" y="2274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200">
                    <a:latin typeface="Arial"/>
                    <a:cs typeface="Arial"/>
                  </a:rPr>
                  <a:t>s</a:t>
                </a:r>
              </a:p>
            </p:txBody>
          </p:sp>
          <p:sp>
            <p:nvSpPr>
              <p:cNvPr id="175" name="Line 219"/>
              <p:cNvSpPr>
                <a:spLocks noChangeShapeType="1"/>
              </p:cNvSpPr>
              <p:nvPr/>
            </p:nvSpPr>
            <p:spPr bwMode="auto">
              <a:xfrm flipV="1">
                <a:off x="3817" y="2121"/>
                <a:ext cx="0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6" name="Line 220"/>
              <p:cNvSpPr>
                <a:spLocks noChangeShapeType="1"/>
              </p:cNvSpPr>
              <p:nvPr/>
            </p:nvSpPr>
            <p:spPr bwMode="auto">
              <a:xfrm>
                <a:off x="3724" y="2784"/>
                <a:ext cx="3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7" name="Line 221"/>
              <p:cNvSpPr>
                <a:spLocks noChangeShapeType="1"/>
              </p:cNvSpPr>
              <p:nvPr/>
            </p:nvSpPr>
            <p:spPr bwMode="auto">
              <a:xfrm>
                <a:off x="3817" y="2121"/>
                <a:ext cx="2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22"/>
              <p:cNvSpPr>
                <a:spLocks noChangeShapeType="1"/>
              </p:cNvSpPr>
              <p:nvPr/>
            </p:nvSpPr>
            <p:spPr bwMode="auto">
              <a:xfrm>
                <a:off x="4032" y="2119"/>
                <a:ext cx="0" cy="6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9" name="Line 223"/>
              <p:cNvSpPr>
                <a:spLocks noChangeShapeType="1"/>
              </p:cNvSpPr>
              <p:nvPr/>
            </p:nvSpPr>
            <p:spPr bwMode="auto">
              <a:xfrm flipV="1">
                <a:off x="3648" y="2004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Line 224"/>
              <p:cNvSpPr>
                <a:spLocks noChangeShapeType="1"/>
              </p:cNvSpPr>
              <p:nvPr/>
            </p:nvSpPr>
            <p:spPr bwMode="auto">
              <a:xfrm flipH="1">
                <a:off x="3312" y="2328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Text Box 225"/>
              <p:cNvSpPr txBox="1">
                <a:spLocks noChangeArrowheads="1"/>
              </p:cNvSpPr>
              <p:nvPr/>
            </p:nvSpPr>
            <p:spPr bwMode="auto">
              <a:xfrm>
                <a:off x="3628" y="2844"/>
                <a:ext cx="20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Q</a:t>
                </a:r>
              </a:p>
            </p:txBody>
          </p:sp>
          <p:sp>
            <p:nvSpPr>
              <p:cNvPr id="182" name="Text Box 226"/>
              <p:cNvSpPr txBox="1">
                <a:spLocks noChangeArrowheads="1"/>
              </p:cNvSpPr>
              <p:nvPr/>
            </p:nvSpPr>
            <p:spPr bwMode="auto">
              <a:xfrm>
                <a:off x="3554" y="1847"/>
                <a:ext cx="19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D</a:t>
                </a:r>
              </a:p>
            </p:txBody>
          </p:sp>
          <p:sp>
            <p:nvSpPr>
              <p:cNvPr id="183" name="Text Box 227"/>
              <p:cNvSpPr txBox="1">
                <a:spLocks noChangeArrowheads="1"/>
              </p:cNvSpPr>
              <p:nvPr/>
            </p:nvSpPr>
            <p:spPr bwMode="auto">
              <a:xfrm>
                <a:off x="3086" y="2227"/>
                <a:ext cx="27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EN</a:t>
                </a:r>
              </a:p>
            </p:txBody>
          </p:sp>
          <p:sp>
            <p:nvSpPr>
              <p:cNvPr id="184" name="Text Box 228"/>
              <p:cNvSpPr txBox="1">
                <a:spLocks noChangeArrowheads="1"/>
              </p:cNvSpPr>
              <p:nvPr/>
            </p:nvSpPr>
            <p:spPr bwMode="auto">
              <a:xfrm>
                <a:off x="3112" y="2521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400">
                    <a:latin typeface="Arial"/>
                    <a:cs typeface="Arial"/>
                  </a:rPr>
                  <a:t>clk</a:t>
                </a:r>
              </a:p>
            </p:txBody>
          </p:sp>
        </p:grp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Multi-Ported Register File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85800" y="1371600"/>
            <a:ext cx="8458200" cy="4332288"/>
            <a:chOff x="432" y="1272"/>
            <a:chExt cx="5328" cy="2729"/>
          </a:xfrm>
        </p:grpSpPr>
        <p:sp>
          <p:nvSpPr>
            <p:cNvPr id="11349" name="Rectangle 52"/>
            <p:cNvSpPr>
              <a:spLocks noChangeArrowheads="1"/>
            </p:cNvSpPr>
            <p:nvPr/>
          </p:nvSpPr>
          <p:spPr bwMode="auto">
            <a:xfrm>
              <a:off x="432" y="1296"/>
              <a:ext cx="2352" cy="148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53"/>
            <p:cNvSpPr>
              <a:spLocks noChangeArrowheads="1"/>
            </p:cNvSpPr>
            <p:nvPr/>
          </p:nvSpPr>
          <p:spPr bwMode="auto">
            <a:xfrm>
              <a:off x="4256" y="1663"/>
              <a:ext cx="1044" cy="1043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54"/>
            <p:cNvSpPr>
              <a:spLocks noChangeArrowheads="1"/>
            </p:cNvSpPr>
            <p:nvPr/>
          </p:nvSpPr>
          <p:spPr bwMode="auto">
            <a:xfrm>
              <a:off x="4633" y="1967"/>
              <a:ext cx="4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>
                  <a:solidFill>
                    <a:srgbClr val="000000"/>
                  </a:solidFill>
                  <a:latin typeface="Helvetica" pitchFamily="-84" charset="0"/>
                </a:rPr>
                <a:t>Register</a:t>
              </a:r>
              <a:endParaRPr lang="en-US"/>
            </a:p>
          </p:txBody>
        </p:sp>
        <p:sp>
          <p:nvSpPr>
            <p:cNvPr id="11352" name="Rectangle 55"/>
            <p:cNvSpPr>
              <a:spLocks noChangeArrowheads="1"/>
            </p:cNvSpPr>
            <p:nvPr/>
          </p:nvSpPr>
          <p:spPr bwMode="auto">
            <a:xfrm>
              <a:off x="4778" y="2097"/>
              <a:ext cx="21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>
                  <a:solidFill>
                    <a:srgbClr val="000000"/>
                  </a:solidFill>
                  <a:latin typeface="Helvetica" pitchFamily="-84" charset="0"/>
                </a:rPr>
                <a:t>File</a:t>
              </a:r>
              <a:endParaRPr lang="en-US"/>
            </a:p>
          </p:txBody>
        </p:sp>
        <p:sp>
          <p:nvSpPr>
            <p:cNvPr id="11353" name="Rectangle 56"/>
            <p:cNvSpPr>
              <a:spLocks noChangeArrowheads="1"/>
            </p:cNvSpPr>
            <p:nvPr/>
          </p:nvSpPr>
          <p:spPr bwMode="auto">
            <a:xfrm>
              <a:off x="4670" y="2228"/>
              <a:ext cx="42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>
                  <a:solidFill>
                    <a:srgbClr val="000000"/>
                  </a:solidFill>
                  <a:latin typeface="Helvetica" pitchFamily="-84" charset="0"/>
                </a:rPr>
                <a:t>(3-port)</a:t>
              </a:r>
              <a:endParaRPr lang="en-US"/>
            </a:p>
          </p:txBody>
        </p:sp>
        <p:sp>
          <p:nvSpPr>
            <p:cNvPr id="11354" name="Rectangle 57"/>
            <p:cNvSpPr>
              <a:spLocks noChangeArrowheads="1"/>
            </p:cNvSpPr>
            <p:nvPr/>
          </p:nvSpPr>
          <p:spPr bwMode="auto">
            <a:xfrm>
              <a:off x="4476" y="1679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RA1</a:t>
              </a:r>
              <a:endParaRPr lang="en-US"/>
            </a:p>
          </p:txBody>
        </p:sp>
        <p:sp>
          <p:nvSpPr>
            <p:cNvPr id="11355" name="Rectangle 58"/>
            <p:cNvSpPr>
              <a:spLocks noChangeArrowheads="1"/>
            </p:cNvSpPr>
            <p:nvPr/>
          </p:nvSpPr>
          <p:spPr bwMode="auto">
            <a:xfrm>
              <a:off x="4963" y="1673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RA2</a:t>
              </a:r>
              <a:endParaRPr lang="en-US"/>
            </a:p>
          </p:txBody>
        </p:sp>
        <p:sp>
          <p:nvSpPr>
            <p:cNvPr id="11356" name="Rectangle 59"/>
            <p:cNvSpPr>
              <a:spLocks noChangeArrowheads="1"/>
            </p:cNvSpPr>
            <p:nvPr/>
          </p:nvSpPr>
          <p:spPr bwMode="auto">
            <a:xfrm>
              <a:off x="4291" y="1909"/>
              <a:ext cx="16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WA</a:t>
              </a:r>
              <a:endParaRPr lang="en-US"/>
            </a:p>
          </p:txBody>
        </p:sp>
        <p:sp>
          <p:nvSpPr>
            <p:cNvPr id="11357" name="Rectangle 60"/>
            <p:cNvSpPr>
              <a:spLocks noChangeArrowheads="1"/>
            </p:cNvSpPr>
            <p:nvPr/>
          </p:nvSpPr>
          <p:spPr bwMode="auto">
            <a:xfrm>
              <a:off x="4291" y="2105"/>
              <a:ext cx="16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WE</a:t>
              </a:r>
              <a:endParaRPr lang="en-US"/>
            </a:p>
          </p:txBody>
        </p:sp>
        <p:sp>
          <p:nvSpPr>
            <p:cNvPr id="11358" name="Rectangle 61"/>
            <p:cNvSpPr>
              <a:spLocks noChangeArrowheads="1"/>
            </p:cNvSpPr>
            <p:nvPr/>
          </p:nvSpPr>
          <p:spPr bwMode="auto">
            <a:xfrm>
              <a:off x="4284" y="2300"/>
              <a:ext cx="1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WD</a:t>
              </a:r>
              <a:endParaRPr lang="en-US"/>
            </a:p>
          </p:txBody>
        </p:sp>
        <p:sp>
          <p:nvSpPr>
            <p:cNvPr id="11359" name="Rectangle 62"/>
            <p:cNvSpPr>
              <a:spLocks noChangeArrowheads="1"/>
            </p:cNvSpPr>
            <p:nvPr/>
          </p:nvSpPr>
          <p:spPr bwMode="auto">
            <a:xfrm>
              <a:off x="4488" y="2561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RD1</a:t>
              </a:r>
              <a:endParaRPr lang="en-US"/>
            </a:p>
          </p:txBody>
        </p:sp>
        <p:sp>
          <p:nvSpPr>
            <p:cNvPr id="11360" name="Rectangle 63"/>
            <p:cNvSpPr>
              <a:spLocks noChangeArrowheads="1"/>
            </p:cNvSpPr>
            <p:nvPr/>
          </p:nvSpPr>
          <p:spPr bwMode="auto">
            <a:xfrm>
              <a:off x="4981" y="2561"/>
              <a:ext cx="21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  <a:latin typeface="Helvetica" pitchFamily="-84" charset="0"/>
                </a:rPr>
                <a:t>RD2</a:t>
              </a:r>
              <a:endParaRPr lang="en-US"/>
            </a:p>
          </p:txBody>
        </p:sp>
        <p:sp>
          <p:nvSpPr>
            <p:cNvPr id="11361" name="Arc 64"/>
            <p:cNvSpPr>
              <a:spLocks/>
            </p:cNvSpPr>
            <p:nvPr/>
          </p:nvSpPr>
          <p:spPr bwMode="auto">
            <a:xfrm>
              <a:off x="4155" y="1937"/>
              <a:ext cx="87" cy="60"/>
            </a:xfrm>
            <a:custGeom>
              <a:avLst/>
              <a:gdLst>
                <a:gd name="T0" fmla="*/ 0 w 21600"/>
                <a:gd name="T1" fmla="*/ 0 h 14812"/>
                <a:gd name="T2" fmla="*/ 0 w 21600"/>
                <a:gd name="T3" fmla="*/ 0 h 14812"/>
                <a:gd name="T4" fmla="*/ 0 w 21600"/>
                <a:gd name="T5" fmla="*/ 0 h 148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812"/>
                <a:gd name="T11" fmla="*/ 21600 w 21600"/>
                <a:gd name="T12" fmla="*/ 14812 h 148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812" fill="none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</a:path>
                <a:path w="21600" h="14812" stroke="0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  <a:lnTo>
                    <a:pt x="21600" y="7406"/>
                  </a:lnTo>
                  <a:lnTo>
                    <a:pt x="1309" y="148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Line 65"/>
            <p:cNvSpPr>
              <a:spLocks noChangeShapeType="1"/>
            </p:cNvSpPr>
            <p:nvPr/>
          </p:nvSpPr>
          <p:spPr bwMode="auto">
            <a:xfrm flipH="1">
              <a:off x="3764" y="1967"/>
              <a:ext cx="3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Arc 66"/>
            <p:cNvSpPr>
              <a:spLocks/>
            </p:cNvSpPr>
            <p:nvPr/>
          </p:nvSpPr>
          <p:spPr bwMode="auto">
            <a:xfrm>
              <a:off x="4155" y="2133"/>
              <a:ext cx="87" cy="60"/>
            </a:xfrm>
            <a:custGeom>
              <a:avLst/>
              <a:gdLst>
                <a:gd name="T0" fmla="*/ 0 w 21600"/>
                <a:gd name="T1" fmla="*/ 0 h 14914"/>
                <a:gd name="T2" fmla="*/ 0 w 21600"/>
                <a:gd name="T3" fmla="*/ 0 h 14914"/>
                <a:gd name="T4" fmla="*/ 0 w 21600"/>
                <a:gd name="T5" fmla="*/ 0 h 1491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914"/>
                <a:gd name="T11" fmla="*/ 21600 w 21600"/>
                <a:gd name="T12" fmla="*/ 14914 h 149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914" fill="none" extrusionOk="0">
                  <a:moveTo>
                    <a:pt x="1323" y="14913"/>
                  </a:moveTo>
                  <a:cubicBezTo>
                    <a:pt x="447" y="12529"/>
                    <a:pt x="0" y="10009"/>
                    <a:pt x="0" y="7470"/>
                  </a:cubicBezTo>
                  <a:cubicBezTo>
                    <a:pt x="0" y="4920"/>
                    <a:pt x="451" y="2391"/>
                    <a:pt x="1332" y="-1"/>
                  </a:cubicBezTo>
                </a:path>
                <a:path w="21600" h="14914" stroke="0" extrusionOk="0">
                  <a:moveTo>
                    <a:pt x="1323" y="14913"/>
                  </a:moveTo>
                  <a:cubicBezTo>
                    <a:pt x="447" y="12529"/>
                    <a:pt x="0" y="10009"/>
                    <a:pt x="0" y="7470"/>
                  </a:cubicBezTo>
                  <a:cubicBezTo>
                    <a:pt x="0" y="4920"/>
                    <a:pt x="451" y="2391"/>
                    <a:pt x="1332" y="-1"/>
                  </a:cubicBezTo>
                  <a:lnTo>
                    <a:pt x="21600" y="7470"/>
                  </a:lnTo>
                  <a:lnTo>
                    <a:pt x="1323" y="149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Line 67"/>
            <p:cNvSpPr>
              <a:spLocks noChangeShapeType="1"/>
            </p:cNvSpPr>
            <p:nvPr/>
          </p:nvSpPr>
          <p:spPr bwMode="auto">
            <a:xfrm flipH="1">
              <a:off x="3778" y="2163"/>
              <a:ext cx="38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Arc 68"/>
            <p:cNvSpPr>
              <a:spLocks/>
            </p:cNvSpPr>
            <p:nvPr/>
          </p:nvSpPr>
          <p:spPr bwMode="auto">
            <a:xfrm>
              <a:off x="4155" y="2321"/>
              <a:ext cx="87" cy="60"/>
            </a:xfrm>
            <a:custGeom>
              <a:avLst/>
              <a:gdLst>
                <a:gd name="T0" fmla="*/ 0 w 21600"/>
                <a:gd name="T1" fmla="*/ 0 h 14812"/>
                <a:gd name="T2" fmla="*/ 0 w 21600"/>
                <a:gd name="T3" fmla="*/ 0 h 14812"/>
                <a:gd name="T4" fmla="*/ 0 w 21600"/>
                <a:gd name="T5" fmla="*/ 0 h 148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812"/>
                <a:gd name="T11" fmla="*/ 21600 w 21600"/>
                <a:gd name="T12" fmla="*/ 14812 h 148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812" fill="none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</a:path>
                <a:path w="21600" h="14812" stroke="0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  <a:lnTo>
                    <a:pt x="21600" y="7406"/>
                  </a:lnTo>
                  <a:lnTo>
                    <a:pt x="1309" y="148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Line 69"/>
            <p:cNvSpPr>
              <a:spLocks noChangeShapeType="1"/>
            </p:cNvSpPr>
            <p:nvPr/>
          </p:nvSpPr>
          <p:spPr bwMode="auto">
            <a:xfrm flipH="1">
              <a:off x="3771" y="2351"/>
              <a:ext cx="3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Line 70"/>
            <p:cNvSpPr>
              <a:spLocks noChangeShapeType="1"/>
            </p:cNvSpPr>
            <p:nvPr/>
          </p:nvSpPr>
          <p:spPr bwMode="auto">
            <a:xfrm>
              <a:off x="4261" y="2526"/>
              <a:ext cx="109" cy="3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Line 71"/>
            <p:cNvSpPr>
              <a:spLocks noChangeShapeType="1"/>
            </p:cNvSpPr>
            <p:nvPr/>
          </p:nvSpPr>
          <p:spPr bwMode="auto">
            <a:xfrm flipV="1">
              <a:off x="4261" y="2557"/>
              <a:ext cx="109" cy="4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Arc 72"/>
            <p:cNvSpPr>
              <a:spLocks/>
            </p:cNvSpPr>
            <p:nvPr/>
          </p:nvSpPr>
          <p:spPr bwMode="auto">
            <a:xfrm>
              <a:off x="4162" y="2538"/>
              <a:ext cx="87" cy="60"/>
            </a:xfrm>
            <a:custGeom>
              <a:avLst/>
              <a:gdLst>
                <a:gd name="T0" fmla="*/ 0 w 21600"/>
                <a:gd name="T1" fmla="*/ 0 h 14812"/>
                <a:gd name="T2" fmla="*/ 0 w 21600"/>
                <a:gd name="T3" fmla="*/ 0 h 14812"/>
                <a:gd name="T4" fmla="*/ 0 w 21600"/>
                <a:gd name="T5" fmla="*/ 0 h 148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812"/>
                <a:gd name="T11" fmla="*/ 21600 w 21600"/>
                <a:gd name="T12" fmla="*/ 14812 h 148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812" fill="none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</a:path>
                <a:path w="21600" h="14812" stroke="0" extrusionOk="0">
                  <a:moveTo>
                    <a:pt x="1309" y="14811"/>
                  </a:moveTo>
                  <a:cubicBezTo>
                    <a:pt x="443" y="12438"/>
                    <a:pt x="0" y="9932"/>
                    <a:pt x="0" y="7406"/>
                  </a:cubicBezTo>
                  <a:cubicBezTo>
                    <a:pt x="0" y="4879"/>
                    <a:pt x="443" y="2373"/>
                    <a:pt x="1309" y="0"/>
                  </a:cubicBezTo>
                  <a:lnTo>
                    <a:pt x="21600" y="7406"/>
                  </a:lnTo>
                  <a:lnTo>
                    <a:pt x="1309" y="148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Line 73"/>
            <p:cNvSpPr>
              <a:spLocks noChangeShapeType="1"/>
            </p:cNvSpPr>
            <p:nvPr/>
          </p:nvSpPr>
          <p:spPr bwMode="auto">
            <a:xfrm flipH="1">
              <a:off x="3778" y="2568"/>
              <a:ext cx="39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74"/>
            <p:cNvSpPr>
              <a:spLocks noChangeShapeType="1"/>
            </p:cNvSpPr>
            <p:nvPr/>
          </p:nvSpPr>
          <p:spPr bwMode="auto">
            <a:xfrm flipH="1">
              <a:off x="3981" y="1953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75"/>
            <p:cNvSpPr>
              <a:spLocks noChangeArrowheads="1"/>
            </p:cNvSpPr>
            <p:nvPr/>
          </p:nvSpPr>
          <p:spPr bwMode="auto">
            <a:xfrm>
              <a:off x="3989" y="1852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5</a:t>
              </a:r>
              <a:endParaRPr lang="en-US"/>
            </a:p>
          </p:txBody>
        </p:sp>
        <p:sp>
          <p:nvSpPr>
            <p:cNvPr id="11373" name="Line 76"/>
            <p:cNvSpPr>
              <a:spLocks noChangeShapeType="1"/>
            </p:cNvSpPr>
            <p:nvPr/>
          </p:nvSpPr>
          <p:spPr bwMode="auto">
            <a:xfrm flipH="1">
              <a:off x="3981" y="2315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77"/>
            <p:cNvSpPr>
              <a:spLocks noChangeArrowheads="1"/>
            </p:cNvSpPr>
            <p:nvPr/>
          </p:nvSpPr>
          <p:spPr bwMode="auto">
            <a:xfrm>
              <a:off x="3974" y="2373"/>
              <a:ext cx="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32</a:t>
              </a:r>
              <a:endParaRPr lang="en-US"/>
            </a:p>
          </p:txBody>
        </p:sp>
        <p:sp>
          <p:nvSpPr>
            <p:cNvPr id="11375" name="Rectangle 78"/>
            <p:cNvSpPr>
              <a:spLocks noChangeArrowheads="1"/>
            </p:cNvSpPr>
            <p:nvPr/>
          </p:nvSpPr>
          <p:spPr bwMode="auto">
            <a:xfrm>
              <a:off x="3597" y="2510"/>
              <a:ext cx="1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CLK</a:t>
              </a:r>
              <a:endParaRPr lang="en-US"/>
            </a:p>
          </p:txBody>
        </p:sp>
        <p:sp>
          <p:nvSpPr>
            <p:cNvPr id="11376" name="Rectangle 79"/>
            <p:cNvSpPr>
              <a:spLocks noChangeArrowheads="1"/>
            </p:cNvSpPr>
            <p:nvPr/>
          </p:nvSpPr>
          <p:spPr bwMode="auto">
            <a:xfrm>
              <a:off x="3148" y="2119"/>
              <a:ext cx="50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Write Enable</a:t>
              </a:r>
              <a:endParaRPr lang="en-US"/>
            </a:p>
          </p:txBody>
        </p:sp>
        <p:sp>
          <p:nvSpPr>
            <p:cNvPr id="11377" name="Rectangle 80"/>
            <p:cNvSpPr>
              <a:spLocks noChangeArrowheads="1"/>
            </p:cNvSpPr>
            <p:nvPr/>
          </p:nvSpPr>
          <p:spPr bwMode="auto">
            <a:xfrm>
              <a:off x="3075" y="1924"/>
              <a:ext cx="55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Write Address</a:t>
              </a:r>
              <a:endParaRPr lang="en-US"/>
            </a:p>
          </p:txBody>
        </p:sp>
        <p:sp>
          <p:nvSpPr>
            <p:cNvPr id="11378" name="Rectangle 81"/>
            <p:cNvSpPr>
              <a:spLocks noChangeArrowheads="1"/>
            </p:cNvSpPr>
            <p:nvPr/>
          </p:nvSpPr>
          <p:spPr bwMode="auto">
            <a:xfrm>
              <a:off x="3206" y="2314"/>
              <a:ext cx="4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Write Data</a:t>
              </a:r>
              <a:endParaRPr lang="en-US"/>
            </a:p>
          </p:txBody>
        </p:sp>
        <p:sp>
          <p:nvSpPr>
            <p:cNvPr id="11379" name="Arc 82"/>
            <p:cNvSpPr>
              <a:spLocks/>
            </p:cNvSpPr>
            <p:nvPr/>
          </p:nvSpPr>
          <p:spPr bwMode="auto">
            <a:xfrm>
              <a:off x="4533" y="1576"/>
              <a:ext cx="60" cy="87"/>
            </a:xfrm>
            <a:custGeom>
              <a:avLst/>
              <a:gdLst>
                <a:gd name="T0" fmla="*/ 0 w 14832"/>
                <a:gd name="T1" fmla="*/ 0 h 21600"/>
                <a:gd name="T2" fmla="*/ 0 w 14832"/>
                <a:gd name="T3" fmla="*/ 0 h 21600"/>
                <a:gd name="T4" fmla="*/ 0 w 148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32"/>
                <a:gd name="T10" fmla="*/ 0 h 21600"/>
                <a:gd name="T11" fmla="*/ 14832 w 148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32" h="21600" fill="none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</a:path>
                <a:path w="14832" h="21600" stroke="0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  <a:lnTo>
                    <a:pt x="7416" y="21600"/>
                  </a:lnTo>
                  <a:lnTo>
                    <a:pt x="-1" y="1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Line 83"/>
            <p:cNvSpPr>
              <a:spLocks noChangeShapeType="1"/>
            </p:cNvSpPr>
            <p:nvPr/>
          </p:nvSpPr>
          <p:spPr bwMode="auto">
            <a:xfrm flipV="1">
              <a:off x="4563" y="1403"/>
              <a:ext cx="1" cy="1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Arc 84"/>
            <p:cNvSpPr>
              <a:spLocks/>
            </p:cNvSpPr>
            <p:nvPr/>
          </p:nvSpPr>
          <p:spPr bwMode="auto">
            <a:xfrm>
              <a:off x="5037" y="1576"/>
              <a:ext cx="60" cy="87"/>
            </a:xfrm>
            <a:custGeom>
              <a:avLst/>
              <a:gdLst>
                <a:gd name="T0" fmla="*/ 0 w 14858"/>
                <a:gd name="T1" fmla="*/ 0 h 21600"/>
                <a:gd name="T2" fmla="*/ 0 w 14858"/>
                <a:gd name="T3" fmla="*/ 0 h 21600"/>
                <a:gd name="T4" fmla="*/ 0 w 14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58"/>
                <a:gd name="T10" fmla="*/ 0 h 21600"/>
                <a:gd name="T11" fmla="*/ 14858 w 14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58" h="21600" fill="none" extrusionOk="0">
                  <a:moveTo>
                    <a:pt x="-1" y="1322"/>
                  </a:moveTo>
                  <a:cubicBezTo>
                    <a:pt x="2383" y="447"/>
                    <a:pt x="4902" y="-1"/>
                    <a:pt x="7442" y="-1"/>
                  </a:cubicBezTo>
                  <a:cubicBezTo>
                    <a:pt x="9971" y="-1"/>
                    <a:pt x="12481" y="444"/>
                    <a:pt x="14858" y="1312"/>
                  </a:cubicBezTo>
                </a:path>
                <a:path w="14858" h="21600" stroke="0" extrusionOk="0">
                  <a:moveTo>
                    <a:pt x="-1" y="1322"/>
                  </a:moveTo>
                  <a:cubicBezTo>
                    <a:pt x="2383" y="447"/>
                    <a:pt x="4902" y="-1"/>
                    <a:pt x="7442" y="-1"/>
                  </a:cubicBezTo>
                  <a:cubicBezTo>
                    <a:pt x="9971" y="-1"/>
                    <a:pt x="12481" y="444"/>
                    <a:pt x="14858" y="1312"/>
                  </a:cubicBezTo>
                  <a:lnTo>
                    <a:pt x="7442" y="21600"/>
                  </a:lnTo>
                  <a:lnTo>
                    <a:pt x="-1" y="13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Line 85"/>
            <p:cNvSpPr>
              <a:spLocks noChangeShapeType="1"/>
            </p:cNvSpPr>
            <p:nvPr/>
          </p:nvSpPr>
          <p:spPr bwMode="auto">
            <a:xfrm flipV="1">
              <a:off x="5067" y="1403"/>
              <a:ext cx="1" cy="1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86"/>
            <p:cNvSpPr>
              <a:spLocks noChangeArrowheads="1"/>
            </p:cNvSpPr>
            <p:nvPr/>
          </p:nvSpPr>
          <p:spPr bwMode="auto">
            <a:xfrm>
              <a:off x="4054" y="1272"/>
              <a:ext cx="12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(independent Read addresses)</a:t>
              </a:r>
              <a:endParaRPr lang="en-US"/>
            </a:p>
          </p:txBody>
        </p:sp>
        <p:sp>
          <p:nvSpPr>
            <p:cNvPr id="11384" name="Arc 87"/>
            <p:cNvSpPr>
              <a:spLocks/>
            </p:cNvSpPr>
            <p:nvPr/>
          </p:nvSpPr>
          <p:spPr bwMode="auto">
            <a:xfrm>
              <a:off x="4538" y="2879"/>
              <a:ext cx="60" cy="87"/>
            </a:xfrm>
            <a:custGeom>
              <a:avLst/>
              <a:gdLst>
                <a:gd name="T0" fmla="*/ 0 w 14858"/>
                <a:gd name="T1" fmla="*/ 0 h 21600"/>
                <a:gd name="T2" fmla="*/ 0 w 14858"/>
                <a:gd name="T3" fmla="*/ 0 h 21600"/>
                <a:gd name="T4" fmla="*/ 0 w 14858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58"/>
                <a:gd name="T10" fmla="*/ 0 h 21600"/>
                <a:gd name="T11" fmla="*/ 14858 w 148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58" h="21600" fill="none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55" y="-1"/>
                    <a:pt x="12474" y="447"/>
                    <a:pt x="14858" y="1322"/>
                  </a:cubicBezTo>
                </a:path>
                <a:path w="14858" h="21600" stroke="0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55" y="-1"/>
                    <a:pt x="12474" y="447"/>
                    <a:pt x="14858" y="1322"/>
                  </a:cubicBezTo>
                  <a:lnTo>
                    <a:pt x="7416" y="21600"/>
                  </a:lnTo>
                  <a:lnTo>
                    <a:pt x="-1" y="1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Line 88"/>
            <p:cNvSpPr>
              <a:spLocks noChangeShapeType="1"/>
            </p:cNvSpPr>
            <p:nvPr/>
          </p:nvSpPr>
          <p:spPr bwMode="auto">
            <a:xfrm flipV="1">
              <a:off x="4568" y="2705"/>
              <a:ext cx="1" cy="1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Arc 89"/>
            <p:cNvSpPr>
              <a:spLocks/>
            </p:cNvSpPr>
            <p:nvPr/>
          </p:nvSpPr>
          <p:spPr bwMode="auto">
            <a:xfrm>
              <a:off x="5060" y="2879"/>
              <a:ext cx="60" cy="87"/>
            </a:xfrm>
            <a:custGeom>
              <a:avLst/>
              <a:gdLst>
                <a:gd name="T0" fmla="*/ 0 w 14832"/>
                <a:gd name="T1" fmla="*/ 0 h 21600"/>
                <a:gd name="T2" fmla="*/ 0 w 14832"/>
                <a:gd name="T3" fmla="*/ 0 h 21600"/>
                <a:gd name="T4" fmla="*/ 0 w 14832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32"/>
                <a:gd name="T10" fmla="*/ 0 h 21600"/>
                <a:gd name="T11" fmla="*/ 14832 w 1483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32" h="21600" fill="none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</a:path>
                <a:path w="14832" h="21600" stroke="0" extrusionOk="0">
                  <a:moveTo>
                    <a:pt x="-1" y="1312"/>
                  </a:moveTo>
                  <a:cubicBezTo>
                    <a:pt x="2376" y="444"/>
                    <a:pt x="4886" y="-1"/>
                    <a:pt x="7416" y="-1"/>
                  </a:cubicBezTo>
                  <a:cubicBezTo>
                    <a:pt x="9945" y="-1"/>
                    <a:pt x="12455" y="444"/>
                    <a:pt x="14832" y="1312"/>
                  </a:cubicBezTo>
                  <a:lnTo>
                    <a:pt x="7416" y="21600"/>
                  </a:lnTo>
                  <a:lnTo>
                    <a:pt x="-1" y="13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Line 90"/>
            <p:cNvSpPr>
              <a:spLocks noChangeShapeType="1"/>
            </p:cNvSpPr>
            <p:nvPr/>
          </p:nvSpPr>
          <p:spPr bwMode="auto">
            <a:xfrm flipV="1">
              <a:off x="5090" y="2705"/>
              <a:ext cx="1" cy="18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91"/>
            <p:cNvSpPr>
              <a:spLocks noChangeArrowheads="1"/>
            </p:cNvSpPr>
            <p:nvPr/>
          </p:nvSpPr>
          <p:spPr bwMode="auto">
            <a:xfrm>
              <a:off x="4249" y="2966"/>
              <a:ext cx="100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100">
                  <a:solidFill>
                    <a:srgbClr val="000000"/>
                  </a:solidFill>
                  <a:latin typeface="Helvetica"/>
                </a:rPr>
                <a:t>(Independent Read Data)</a:t>
              </a:r>
              <a:endParaRPr lang="en-US"/>
            </a:p>
          </p:txBody>
        </p:sp>
        <p:sp>
          <p:nvSpPr>
            <p:cNvPr id="11389" name="Line 92"/>
            <p:cNvSpPr>
              <a:spLocks noChangeShapeType="1"/>
            </p:cNvSpPr>
            <p:nvPr/>
          </p:nvSpPr>
          <p:spPr bwMode="auto">
            <a:xfrm flipH="1">
              <a:off x="4532" y="2785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93"/>
            <p:cNvSpPr>
              <a:spLocks noChangeArrowheads="1"/>
            </p:cNvSpPr>
            <p:nvPr/>
          </p:nvSpPr>
          <p:spPr bwMode="auto">
            <a:xfrm>
              <a:off x="4626" y="2764"/>
              <a:ext cx="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32</a:t>
              </a:r>
              <a:endParaRPr lang="en-US"/>
            </a:p>
          </p:txBody>
        </p:sp>
        <p:sp>
          <p:nvSpPr>
            <p:cNvPr id="11391" name="Line 94"/>
            <p:cNvSpPr>
              <a:spLocks noChangeShapeType="1"/>
            </p:cNvSpPr>
            <p:nvPr/>
          </p:nvSpPr>
          <p:spPr bwMode="auto">
            <a:xfrm flipH="1">
              <a:off x="5054" y="2778"/>
              <a:ext cx="64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95"/>
            <p:cNvSpPr>
              <a:spLocks noChangeArrowheads="1"/>
            </p:cNvSpPr>
            <p:nvPr/>
          </p:nvSpPr>
          <p:spPr bwMode="auto">
            <a:xfrm>
              <a:off x="5148" y="2756"/>
              <a:ext cx="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32</a:t>
              </a:r>
              <a:endParaRPr lang="en-US"/>
            </a:p>
          </p:txBody>
        </p:sp>
        <p:sp>
          <p:nvSpPr>
            <p:cNvPr id="11393" name="Text Box 96"/>
            <p:cNvSpPr txBox="1">
              <a:spLocks noChangeArrowheads="1"/>
            </p:cNvSpPr>
            <p:nvPr/>
          </p:nvSpPr>
          <p:spPr bwMode="auto">
            <a:xfrm>
              <a:off x="3312" y="3264"/>
              <a:ext cx="2448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dirty="0">
                  <a:latin typeface="+mj-lt"/>
                </a:rPr>
                <a:t>2 </a:t>
              </a:r>
              <a:r>
                <a:rPr lang="en-US" dirty="0">
                  <a:solidFill>
                    <a:srgbClr val="C00000"/>
                  </a:solidFill>
                  <a:latin typeface="+mj-lt"/>
                </a:rPr>
                <a:t>combinational</a:t>
              </a:r>
              <a:r>
                <a:rPr lang="en-US" dirty="0">
                  <a:latin typeface="+mj-lt"/>
                </a:rPr>
                <a:t> READ ports*,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1 </a:t>
              </a:r>
              <a:r>
                <a:rPr lang="en-US" dirty="0">
                  <a:solidFill>
                    <a:srgbClr val="C00000"/>
                  </a:solidFill>
                  <a:latin typeface="+mj-lt"/>
                </a:rPr>
                <a:t>clocked</a:t>
              </a:r>
              <a:r>
                <a:rPr lang="en-US" dirty="0">
                  <a:latin typeface="+mj-lt"/>
                </a:rPr>
                <a:t> WRITE port</a:t>
              </a:r>
            </a:p>
            <a:p>
              <a:pPr algn="l" eaLnBrk="0" hangingPunct="0"/>
              <a:endParaRPr lang="en-US" sz="2000" dirty="0">
                <a:latin typeface="+mj-lt"/>
              </a:endParaRPr>
            </a:p>
            <a:p>
              <a:pPr algn="l" eaLnBrk="0" hangingPunct="0"/>
              <a:r>
                <a:rPr lang="en-US" sz="1400" dirty="0">
                  <a:solidFill>
                    <a:srgbClr val="CC0000"/>
                  </a:solidFill>
                  <a:latin typeface="+mj-lt"/>
                </a:rPr>
                <a:t>*internal logic ensures </a:t>
              </a:r>
              <a:r>
                <a:rPr lang="en-US" sz="1400" dirty="0" err="1">
                  <a:solidFill>
                    <a:srgbClr val="CC0000"/>
                  </a:solidFill>
                  <a:latin typeface="+mj-lt"/>
                </a:rPr>
                <a:t>Reg</a:t>
              </a:r>
              <a:r>
                <a:rPr lang="en-US" sz="1400" dirty="0">
                  <a:solidFill>
                    <a:srgbClr val="CC0000"/>
                  </a:solidFill>
                  <a:latin typeface="+mj-lt"/>
                </a:rPr>
                <a:t>[31] reads as 0</a:t>
              </a:r>
            </a:p>
          </p:txBody>
        </p:sp>
        <p:sp>
          <p:nvSpPr>
            <p:cNvPr id="11394" name="Freeform 97"/>
            <p:cNvSpPr>
              <a:spLocks/>
            </p:cNvSpPr>
            <p:nvPr/>
          </p:nvSpPr>
          <p:spPr bwMode="auto">
            <a:xfrm>
              <a:off x="2832" y="1368"/>
              <a:ext cx="1200" cy="360"/>
            </a:xfrm>
            <a:custGeom>
              <a:avLst/>
              <a:gdLst>
                <a:gd name="T0" fmla="*/ 0 w 1200"/>
                <a:gd name="T1" fmla="*/ 120 h 360"/>
                <a:gd name="T2" fmla="*/ 288 w 1200"/>
                <a:gd name="T3" fmla="*/ 24 h 360"/>
                <a:gd name="T4" fmla="*/ 240 w 1200"/>
                <a:gd name="T5" fmla="*/ 264 h 360"/>
                <a:gd name="T6" fmla="*/ 1200 w 1200"/>
                <a:gd name="T7" fmla="*/ 36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360"/>
                <a:gd name="T14" fmla="*/ 1200 w 12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360">
                  <a:moveTo>
                    <a:pt x="0" y="120"/>
                  </a:moveTo>
                  <a:cubicBezTo>
                    <a:pt x="124" y="60"/>
                    <a:pt x="248" y="0"/>
                    <a:pt x="288" y="24"/>
                  </a:cubicBezTo>
                  <a:cubicBezTo>
                    <a:pt x="328" y="48"/>
                    <a:pt x="88" y="208"/>
                    <a:pt x="240" y="264"/>
                  </a:cubicBezTo>
                  <a:cubicBezTo>
                    <a:pt x="392" y="320"/>
                    <a:pt x="796" y="340"/>
                    <a:pt x="1200" y="360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5" name="Rectangle 98"/>
            <p:cNvSpPr>
              <a:spLocks noChangeArrowheads="1"/>
            </p:cNvSpPr>
            <p:nvPr/>
          </p:nvSpPr>
          <p:spPr bwMode="auto">
            <a:xfrm>
              <a:off x="4628" y="1488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5</a:t>
              </a:r>
              <a:endParaRPr lang="en-US"/>
            </a:p>
          </p:txBody>
        </p:sp>
        <p:sp>
          <p:nvSpPr>
            <p:cNvPr id="11396" name="Rectangle 99"/>
            <p:cNvSpPr>
              <a:spLocks noChangeArrowheads="1"/>
            </p:cNvSpPr>
            <p:nvPr/>
          </p:nvSpPr>
          <p:spPr bwMode="auto">
            <a:xfrm>
              <a:off x="5138" y="1488"/>
              <a:ext cx="4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>
                  <a:solidFill>
                    <a:srgbClr val="000000"/>
                  </a:solidFill>
                  <a:latin typeface="Helvetica" pitchFamily="-84" charset="0"/>
                </a:rPr>
                <a:t>5</a:t>
              </a:r>
              <a:endParaRPr lang="en-US"/>
            </a:p>
          </p:txBody>
        </p:sp>
        <p:sp>
          <p:nvSpPr>
            <p:cNvPr id="11397" name="Line 100"/>
            <p:cNvSpPr>
              <a:spLocks noChangeShapeType="1"/>
            </p:cNvSpPr>
            <p:nvPr/>
          </p:nvSpPr>
          <p:spPr bwMode="auto">
            <a:xfrm flipH="1">
              <a:off x="4524" y="1488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Line 101"/>
            <p:cNvSpPr>
              <a:spLocks noChangeShapeType="1"/>
            </p:cNvSpPr>
            <p:nvPr/>
          </p:nvSpPr>
          <p:spPr bwMode="auto">
            <a:xfrm flipH="1">
              <a:off x="5034" y="1488"/>
              <a:ext cx="65" cy="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76200" y="992188"/>
            <a:ext cx="4845052" cy="3509963"/>
            <a:chOff x="48" y="961"/>
            <a:chExt cx="3052" cy="2211"/>
          </a:xfrm>
        </p:grpSpPr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353" y="2085"/>
              <a:ext cx="1893" cy="67"/>
              <a:chOff x="353" y="2093"/>
              <a:chExt cx="1893" cy="67"/>
            </a:xfrm>
          </p:grpSpPr>
          <p:grpSp>
            <p:nvGrpSpPr>
              <p:cNvPr id="7" name="Group 104"/>
              <p:cNvGrpSpPr>
                <a:grpSpLocks/>
              </p:cNvGrpSpPr>
              <p:nvPr/>
            </p:nvGrpSpPr>
            <p:grpSpPr bwMode="auto">
              <a:xfrm>
                <a:off x="2200" y="2093"/>
                <a:ext cx="46" cy="67"/>
                <a:chOff x="2200" y="2093"/>
                <a:chExt cx="46" cy="67"/>
              </a:xfrm>
            </p:grpSpPr>
            <p:sp>
              <p:nvSpPr>
                <p:cNvPr id="11347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8" name="Line 106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337" name="Line 107"/>
              <p:cNvSpPr>
                <a:spLocks noChangeShapeType="1"/>
              </p:cNvSpPr>
              <p:nvPr/>
            </p:nvSpPr>
            <p:spPr bwMode="auto">
              <a:xfrm flipH="1">
                <a:off x="353" y="2160"/>
                <a:ext cx="184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" name="Group 108"/>
              <p:cNvGrpSpPr>
                <a:grpSpLocks/>
              </p:cNvGrpSpPr>
              <p:nvPr/>
            </p:nvGrpSpPr>
            <p:grpSpPr bwMode="auto">
              <a:xfrm>
                <a:off x="1498" y="2093"/>
                <a:ext cx="46" cy="67"/>
                <a:chOff x="2200" y="2093"/>
                <a:chExt cx="46" cy="67"/>
              </a:xfrm>
            </p:grpSpPr>
            <p:sp>
              <p:nvSpPr>
                <p:cNvPr id="11345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6" name="Line 110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11"/>
              <p:cNvGrpSpPr>
                <a:grpSpLocks/>
              </p:cNvGrpSpPr>
              <p:nvPr/>
            </p:nvGrpSpPr>
            <p:grpSpPr bwMode="auto">
              <a:xfrm>
                <a:off x="1150" y="2093"/>
                <a:ext cx="46" cy="67"/>
                <a:chOff x="2200" y="2093"/>
                <a:chExt cx="46" cy="67"/>
              </a:xfrm>
            </p:grpSpPr>
            <p:sp>
              <p:nvSpPr>
                <p:cNvPr id="11343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4" name="Line 113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14"/>
              <p:cNvGrpSpPr>
                <a:grpSpLocks/>
              </p:cNvGrpSpPr>
              <p:nvPr/>
            </p:nvGrpSpPr>
            <p:grpSpPr bwMode="auto">
              <a:xfrm>
                <a:off x="802" y="2093"/>
                <a:ext cx="46" cy="67"/>
                <a:chOff x="2200" y="2093"/>
                <a:chExt cx="46" cy="67"/>
              </a:xfrm>
            </p:grpSpPr>
            <p:sp>
              <p:nvSpPr>
                <p:cNvPr id="11341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2200" y="2093"/>
                  <a:ext cx="46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42" name="Line 116"/>
                <p:cNvSpPr>
                  <a:spLocks noChangeShapeType="1"/>
                </p:cNvSpPr>
                <p:nvPr/>
              </p:nvSpPr>
              <p:spPr bwMode="auto">
                <a:xfrm>
                  <a:off x="2200" y="2093"/>
                  <a:ext cx="0" cy="6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270" name="AutoShape 117"/>
            <p:cNvSpPr>
              <a:spLocks noChangeArrowheads="1"/>
            </p:cNvSpPr>
            <p:nvPr/>
          </p:nvSpPr>
          <p:spPr bwMode="auto">
            <a:xfrm>
              <a:off x="1061" y="2530"/>
              <a:ext cx="351" cy="1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2 w 21600"/>
                <a:gd name="T13" fmla="*/ 4431 h 21600"/>
                <a:gd name="T14" fmla="*/ 17108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AutoShape 118"/>
            <p:cNvSpPr>
              <a:spLocks noChangeArrowheads="1"/>
            </p:cNvSpPr>
            <p:nvPr/>
          </p:nvSpPr>
          <p:spPr bwMode="auto">
            <a:xfrm>
              <a:off x="1880" y="2530"/>
              <a:ext cx="351" cy="1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2 w 21600"/>
                <a:gd name="T13" fmla="*/ 4431 h 21600"/>
                <a:gd name="T14" fmla="*/ 17108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119"/>
            <p:cNvSpPr>
              <a:spLocks noChangeShapeType="1"/>
            </p:cNvSpPr>
            <p:nvPr/>
          </p:nvSpPr>
          <p:spPr bwMode="auto">
            <a:xfrm>
              <a:off x="944" y="2121"/>
              <a:ext cx="176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120"/>
            <p:cNvSpPr>
              <a:spLocks noChangeShapeType="1"/>
            </p:cNvSpPr>
            <p:nvPr/>
          </p:nvSpPr>
          <p:spPr bwMode="auto">
            <a:xfrm flipH="1">
              <a:off x="1178" y="2121"/>
              <a:ext cx="117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21"/>
            <p:cNvSpPr>
              <a:spLocks noChangeShapeType="1"/>
            </p:cNvSpPr>
            <p:nvPr/>
          </p:nvSpPr>
          <p:spPr bwMode="auto">
            <a:xfrm flipH="1">
              <a:off x="1237" y="2121"/>
              <a:ext cx="409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22"/>
            <p:cNvSpPr>
              <a:spLocks noChangeShapeType="1"/>
            </p:cNvSpPr>
            <p:nvPr/>
          </p:nvSpPr>
          <p:spPr bwMode="auto">
            <a:xfrm flipH="1">
              <a:off x="1354" y="2121"/>
              <a:ext cx="994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23"/>
            <p:cNvSpPr>
              <a:spLocks noChangeShapeType="1"/>
            </p:cNvSpPr>
            <p:nvPr/>
          </p:nvSpPr>
          <p:spPr bwMode="auto">
            <a:xfrm>
              <a:off x="944" y="2121"/>
              <a:ext cx="994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4"/>
            <p:cNvSpPr>
              <a:spLocks noChangeShapeType="1"/>
            </p:cNvSpPr>
            <p:nvPr/>
          </p:nvSpPr>
          <p:spPr bwMode="auto">
            <a:xfrm>
              <a:off x="1295" y="2121"/>
              <a:ext cx="70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25"/>
            <p:cNvSpPr>
              <a:spLocks noChangeShapeType="1"/>
            </p:cNvSpPr>
            <p:nvPr/>
          </p:nvSpPr>
          <p:spPr bwMode="auto">
            <a:xfrm>
              <a:off x="1646" y="2121"/>
              <a:ext cx="409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26"/>
            <p:cNvSpPr>
              <a:spLocks noChangeShapeType="1"/>
            </p:cNvSpPr>
            <p:nvPr/>
          </p:nvSpPr>
          <p:spPr bwMode="auto">
            <a:xfrm flipH="1">
              <a:off x="2172" y="2121"/>
              <a:ext cx="176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127"/>
            <p:cNvSpPr txBox="1">
              <a:spLocks noChangeArrowheads="1"/>
            </p:cNvSpPr>
            <p:nvPr/>
          </p:nvSpPr>
          <p:spPr bwMode="auto">
            <a:xfrm>
              <a:off x="1809" y="191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…</a:t>
              </a:r>
            </a:p>
          </p:txBody>
        </p:sp>
        <p:sp>
          <p:nvSpPr>
            <p:cNvPr id="11281" name="Line 128"/>
            <p:cNvSpPr>
              <a:spLocks noChangeShapeType="1"/>
            </p:cNvSpPr>
            <p:nvPr/>
          </p:nvSpPr>
          <p:spPr bwMode="auto">
            <a:xfrm>
              <a:off x="331" y="2588"/>
              <a:ext cx="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Freeform 129"/>
            <p:cNvSpPr>
              <a:spLocks/>
            </p:cNvSpPr>
            <p:nvPr/>
          </p:nvSpPr>
          <p:spPr bwMode="auto">
            <a:xfrm>
              <a:off x="652" y="1945"/>
              <a:ext cx="176" cy="59"/>
            </a:xfrm>
            <a:custGeom>
              <a:avLst/>
              <a:gdLst>
                <a:gd name="T0" fmla="*/ 7940 w 144"/>
                <a:gd name="T1" fmla="*/ 2998 h 48"/>
                <a:gd name="T2" fmla="*/ 7940 w 144"/>
                <a:gd name="T3" fmla="*/ 0 h 48"/>
                <a:gd name="T4" fmla="*/ 0 w 144"/>
                <a:gd name="T5" fmla="*/ 0 h 48"/>
                <a:gd name="T6" fmla="*/ 2684 w 1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8"/>
                <a:gd name="T14" fmla="*/ 144 w 1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8">
                  <a:moveTo>
                    <a:pt x="144" y="48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Freeform 130"/>
            <p:cNvSpPr>
              <a:spLocks/>
            </p:cNvSpPr>
            <p:nvPr/>
          </p:nvSpPr>
          <p:spPr bwMode="auto">
            <a:xfrm>
              <a:off x="652" y="1887"/>
              <a:ext cx="526" cy="117"/>
            </a:xfrm>
            <a:custGeom>
              <a:avLst/>
              <a:gdLst>
                <a:gd name="T0" fmla="*/ 0 w 432"/>
                <a:gd name="T1" fmla="*/ 0 h 96"/>
                <a:gd name="T2" fmla="*/ 22138 w 432"/>
                <a:gd name="T3" fmla="*/ 0 h 96"/>
                <a:gd name="T4" fmla="*/ 22138 w 432"/>
                <a:gd name="T5" fmla="*/ 5015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131"/>
            <p:cNvSpPr>
              <a:spLocks/>
            </p:cNvSpPr>
            <p:nvPr/>
          </p:nvSpPr>
          <p:spPr bwMode="auto">
            <a:xfrm>
              <a:off x="652" y="1828"/>
              <a:ext cx="877" cy="176"/>
            </a:xfrm>
            <a:custGeom>
              <a:avLst/>
              <a:gdLst>
                <a:gd name="T0" fmla="*/ 0 w 720"/>
                <a:gd name="T1" fmla="*/ 0 h 144"/>
                <a:gd name="T2" fmla="*/ 37220 w 720"/>
                <a:gd name="T3" fmla="*/ 0 h 144"/>
                <a:gd name="T4" fmla="*/ 37220 w 720"/>
                <a:gd name="T5" fmla="*/ 794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0" y="0"/>
                  </a:moveTo>
                  <a:lnTo>
                    <a:pt x="720" y="0"/>
                  </a:lnTo>
                  <a:lnTo>
                    <a:pt x="720" y="144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132"/>
            <p:cNvSpPr>
              <a:spLocks/>
            </p:cNvSpPr>
            <p:nvPr/>
          </p:nvSpPr>
          <p:spPr bwMode="auto">
            <a:xfrm>
              <a:off x="652" y="1653"/>
              <a:ext cx="1579" cy="351"/>
            </a:xfrm>
            <a:custGeom>
              <a:avLst/>
              <a:gdLst>
                <a:gd name="T0" fmla="*/ 0 w 1296"/>
                <a:gd name="T1" fmla="*/ 0 h 192"/>
                <a:gd name="T2" fmla="*/ 67327 w 1296"/>
                <a:gd name="T3" fmla="*/ 0 h 192"/>
                <a:gd name="T4" fmla="*/ 67327 w 1296"/>
                <a:gd name="T5" fmla="*/ 33397858 h 192"/>
                <a:gd name="T6" fmla="*/ 0 60000 65536"/>
                <a:gd name="T7" fmla="*/ 0 60000 65536"/>
                <a:gd name="T8" fmla="*/ 0 60000 65536"/>
                <a:gd name="T9" fmla="*/ 0 w 1296"/>
                <a:gd name="T10" fmla="*/ 0 h 192"/>
                <a:gd name="T11" fmla="*/ 1296 w 12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192">
                  <a:moveTo>
                    <a:pt x="0" y="0"/>
                  </a:move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133"/>
            <p:cNvSpPr>
              <a:spLocks noChangeArrowheads="1"/>
            </p:cNvSpPr>
            <p:nvPr/>
          </p:nvSpPr>
          <p:spPr bwMode="auto">
            <a:xfrm rot="5400000">
              <a:off x="360" y="1711"/>
              <a:ext cx="468" cy="1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3 w 21600"/>
                <a:gd name="T13" fmla="*/ 4431 h 21600"/>
                <a:gd name="T14" fmla="*/ 17123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134"/>
            <p:cNvSpPr>
              <a:spLocks noChangeShapeType="1"/>
            </p:cNvSpPr>
            <p:nvPr/>
          </p:nvSpPr>
          <p:spPr bwMode="auto">
            <a:xfrm>
              <a:off x="1295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135"/>
            <p:cNvSpPr>
              <a:spLocks noChangeShapeType="1"/>
            </p:cNvSpPr>
            <p:nvPr/>
          </p:nvSpPr>
          <p:spPr bwMode="auto">
            <a:xfrm>
              <a:off x="1646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136"/>
            <p:cNvSpPr>
              <a:spLocks noChangeShapeType="1"/>
            </p:cNvSpPr>
            <p:nvPr/>
          </p:nvSpPr>
          <p:spPr bwMode="auto">
            <a:xfrm>
              <a:off x="2348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137"/>
            <p:cNvSpPr>
              <a:spLocks noChangeShapeType="1"/>
            </p:cNvSpPr>
            <p:nvPr/>
          </p:nvSpPr>
          <p:spPr bwMode="auto">
            <a:xfrm>
              <a:off x="360" y="1770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Text Box 138"/>
            <p:cNvSpPr txBox="1">
              <a:spLocks noChangeArrowheads="1"/>
            </p:cNvSpPr>
            <p:nvPr/>
          </p:nvSpPr>
          <p:spPr bwMode="auto">
            <a:xfrm>
              <a:off x="48" y="1676"/>
              <a:ext cx="2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WA</a:t>
              </a:r>
            </a:p>
          </p:txBody>
        </p:sp>
        <p:sp>
          <p:nvSpPr>
            <p:cNvPr id="11292" name="Text Box 139"/>
            <p:cNvSpPr txBox="1">
              <a:spLocks noChangeArrowheads="1"/>
            </p:cNvSpPr>
            <p:nvPr/>
          </p:nvSpPr>
          <p:spPr bwMode="auto">
            <a:xfrm>
              <a:off x="48" y="2496"/>
              <a:ext cx="3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RA1</a:t>
              </a:r>
            </a:p>
          </p:txBody>
        </p:sp>
        <p:sp>
          <p:nvSpPr>
            <p:cNvPr id="11293" name="Text Box 140"/>
            <p:cNvSpPr txBox="1">
              <a:spLocks noChangeArrowheads="1"/>
            </p:cNvSpPr>
            <p:nvPr/>
          </p:nvSpPr>
          <p:spPr bwMode="auto">
            <a:xfrm>
              <a:off x="2795" y="2495"/>
              <a:ext cx="3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RA2</a:t>
              </a:r>
            </a:p>
          </p:txBody>
        </p:sp>
        <p:sp>
          <p:nvSpPr>
            <p:cNvPr id="11294" name="Line 141"/>
            <p:cNvSpPr>
              <a:spLocks noChangeShapeType="1"/>
            </p:cNvSpPr>
            <p:nvPr/>
          </p:nvSpPr>
          <p:spPr bwMode="auto">
            <a:xfrm flipH="1">
              <a:off x="2189" y="258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142"/>
            <p:cNvSpPr>
              <a:spLocks noChangeShapeType="1"/>
            </p:cNvSpPr>
            <p:nvPr/>
          </p:nvSpPr>
          <p:spPr bwMode="auto">
            <a:xfrm>
              <a:off x="960" y="1536"/>
              <a:ext cx="0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143"/>
            <p:cNvSpPr>
              <a:spLocks noChangeShapeType="1"/>
            </p:cNvSpPr>
            <p:nvPr/>
          </p:nvSpPr>
          <p:spPr bwMode="auto">
            <a:xfrm>
              <a:off x="2049" y="264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7" name="Line 144"/>
            <p:cNvSpPr>
              <a:spLocks noChangeShapeType="1"/>
            </p:cNvSpPr>
            <p:nvPr/>
          </p:nvSpPr>
          <p:spPr bwMode="auto">
            <a:xfrm>
              <a:off x="1236" y="264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8" name="Line 145"/>
            <p:cNvSpPr>
              <a:spLocks noChangeShapeType="1"/>
            </p:cNvSpPr>
            <p:nvPr/>
          </p:nvSpPr>
          <p:spPr bwMode="auto">
            <a:xfrm>
              <a:off x="960" y="1536"/>
              <a:ext cx="1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9" name="Line 146"/>
            <p:cNvSpPr>
              <a:spLocks noChangeShapeType="1"/>
            </p:cNvSpPr>
            <p:nvPr/>
          </p:nvSpPr>
          <p:spPr bwMode="auto">
            <a:xfrm>
              <a:off x="1646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147"/>
            <p:cNvGrpSpPr>
              <a:grpSpLocks/>
            </p:cNvGrpSpPr>
            <p:nvPr/>
          </p:nvGrpSpPr>
          <p:grpSpPr bwMode="auto">
            <a:xfrm>
              <a:off x="2204" y="1945"/>
              <a:ext cx="213" cy="233"/>
              <a:chOff x="2805" y="1945"/>
              <a:chExt cx="213" cy="233"/>
            </a:xfrm>
          </p:grpSpPr>
          <p:sp>
            <p:nvSpPr>
              <p:cNvPr id="11329" name="Rectangle 148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1" name="Text Box 150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 smtClean="0"/>
                  <a:t>EN</a:t>
                </a:r>
              </a:p>
              <a:p>
                <a:pPr algn="l" eaLnBrk="0" hangingPunct="0"/>
                <a:r>
                  <a:rPr lang="en-US" sz="600" dirty="0" smtClean="0"/>
                  <a:t>CLK</a:t>
                </a:r>
                <a:endParaRPr lang="en-US" sz="600" dirty="0"/>
              </a:p>
            </p:txBody>
          </p:sp>
          <p:sp>
            <p:nvSpPr>
              <p:cNvPr id="11332" name="Line 151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2" name="Group 152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34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35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55"/>
            <p:cNvGrpSpPr>
              <a:grpSpLocks/>
            </p:cNvGrpSpPr>
            <p:nvPr/>
          </p:nvGrpSpPr>
          <p:grpSpPr bwMode="auto">
            <a:xfrm>
              <a:off x="1498" y="1945"/>
              <a:ext cx="213" cy="233"/>
              <a:chOff x="2805" y="1945"/>
              <a:chExt cx="213" cy="233"/>
            </a:xfrm>
          </p:grpSpPr>
          <p:sp>
            <p:nvSpPr>
              <p:cNvPr id="11322" name="Rectangle 156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4" name="Text Box 158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 smtClean="0"/>
                  <a:t>EN</a:t>
                </a:r>
              </a:p>
              <a:p>
                <a:pPr algn="l" eaLnBrk="0" hangingPunct="0"/>
                <a:r>
                  <a:rPr lang="en-US" sz="600" dirty="0" smtClean="0"/>
                  <a:t>CLK</a:t>
                </a:r>
                <a:endParaRPr lang="en-US" sz="600" dirty="0"/>
              </a:p>
            </p:txBody>
          </p:sp>
          <p:sp>
            <p:nvSpPr>
              <p:cNvPr id="11325" name="Line 159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4" name="Group 160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27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28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63"/>
            <p:cNvGrpSpPr>
              <a:grpSpLocks/>
            </p:cNvGrpSpPr>
            <p:nvPr/>
          </p:nvGrpSpPr>
          <p:grpSpPr bwMode="auto">
            <a:xfrm>
              <a:off x="1148" y="1945"/>
              <a:ext cx="213" cy="233"/>
              <a:chOff x="2805" y="1945"/>
              <a:chExt cx="213" cy="233"/>
            </a:xfrm>
          </p:grpSpPr>
          <p:sp>
            <p:nvSpPr>
              <p:cNvPr id="11315" name="Rectangle 164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17" name="Text Box 166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 smtClean="0"/>
                  <a:t>EN</a:t>
                </a:r>
              </a:p>
              <a:p>
                <a:pPr algn="l" eaLnBrk="0" hangingPunct="0"/>
                <a:r>
                  <a:rPr lang="en-US" sz="600" dirty="0" smtClean="0"/>
                  <a:t>CLK</a:t>
                </a:r>
                <a:endParaRPr lang="en-US" sz="600" dirty="0"/>
              </a:p>
            </p:txBody>
          </p:sp>
          <p:sp>
            <p:nvSpPr>
              <p:cNvPr id="11318" name="Line 167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" name="Group 168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20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21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171"/>
            <p:cNvGrpSpPr>
              <a:grpSpLocks/>
            </p:cNvGrpSpPr>
            <p:nvPr/>
          </p:nvGrpSpPr>
          <p:grpSpPr bwMode="auto">
            <a:xfrm>
              <a:off x="799" y="1945"/>
              <a:ext cx="213" cy="233"/>
              <a:chOff x="2805" y="1945"/>
              <a:chExt cx="213" cy="233"/>
            </a:xfrm>
          </p:grpSpPr>
          <p:sp>
            <p:nvSpPr>
              <p:cNvPr id="11308" name="Rectangle 172"/>
              <p:cNvSpPr>
                <a:spLocks noChangeArrowheads="1"/>
              </p:cNvSpPr>
              <p:nvPr/>
            </p:nvSpPr>
            <p:spPr bwMode="auto">
              <a:xfrm>
                <a:off x="2853" y="1945"/>
                <a:ext cx="116" cy="233"/>
              </a:xfrm>
              <a:prstGeom prst="rect">
                <a:avLst/>
              </a:prstGeom>
              <a:solidFill>
                <a:srgbClr val="FEBDFC"/>
              </a:solidFill>
              <a:ln w="9525">
                <a:solidFill>
                  <a:schemeClr val="tx1"/>
                </a:solidFill>
                <a:miter lim="800000"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10" name="Text Box 174"/>
              <p:cNvSpPr txBox="1">
                <a:spLocks noChangeArrowheads="1"/>
              </p:cNvSpPr>
              <p:nvPr/>
            </p:nvSpPr>
            <p:spPr bwMode="auto">
              <a:xfrm>
                <a:off x="2805" y="1978"/>
                <a:ext cx="213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 type="none" w="sm" len="med"/>
              </a:ln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600" dirty="0" smtClean="0"/>
                  <a:t>EN</a:t>
                </a:r>
              </a:p>
              <a:p>
                <a:pPr algn="l" eaLnBrk="0" hangingPunct="0"/>
                <a:r>
                  <a:rPr lang="en-US" sz="600" dirty="0" smtClean="0"/>
                  <a:t>CLK</a:t>
                </a:r>
                <a:endParaRPr lang="en-US" sz="600" dirty="0"/>
              </a:p>
            </p:txBody>
          </p:sp>
          <p:sp>
            <p:nvSpPr>
              <p:cNvPr id="11311" name="Line 175"/>
              <p:cNvSpPr>
                <a:spLocks noChangeShapeType="1"/>
              </p:cNvSpPr>
              <p:nvPr/>
            </p:nvSpPr>
            <p:spPr bwMode="auto">
              <a:xfrm>
                <a:off x="2853" y="2060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8" name="Group 176"/>
              <p:cNvGrpSpPr>
                <a:grpSpLocks/>
              </p:cNvGrpSpPr>
              <p:nvPr/>
            </p:nvGrpSpPr>
            <p:grpSpPr bwMode="auto">
              <a:xfrm>
                <a:off x="2834" y="2004"/>
                <a:ext cx="17" cy="29"/>
                <a:chOff x="2736" y="2160"/>
                <a:chExt cx="59" cy="48"/>
              </a:xfrm>
            </p:grpSpPr>
            <p:sp>
              <p:nvSpPr>
                <p:cNvPr id="11313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2736" y="2208"/>
                  <a:ext cx="59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14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216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304" name="Text Box 179"/>
            <p:cNvSpPr txBox="1">
              <a:spLocks noChangeArrowheads="1"/>
            </p:cNvSpPr>
            <p:nvPr/>
          </p:nvSpPr>
          <p:spPr bwMode="auto">
            <a:xfrm>
              <a:off x="114" y="2065"/>
              <a:ext cx="237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/>
                <a:t>clk</a:t>
              </a:r>
            </a:p>
          </p:txBody>
        </p:sp>
        <p:sp>
          <p:nvSpPr>
            <p:cNvPr id="11305" name="Text Box 180"/>
            <p:cNvSpPr txBox="1">
              <a:spLocks noChangeArrowheads="1"/>
            </p:cNvSpPr>
            <p:nvPr/>
          </p:nvSpPr>
          <p:spPr bwMode="auto">
            <a:xfrm>
              <a:off x="1045" y="2881"/>
              <a:ext cx="383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/>
                <a:t>Read</a:t>
              </a:r>
            </a:p>
            <a:p>
              <a:pPr algn="ctr" eaLnBrk="0" hangingPunct="0"/>
              <a:r>
                <a:rPr lang="en-US" sz="1200"/>
                <a:t>Port 1</a:t>
              </a:r>
            </a:p>
          </p:txBody>
        </p:sp>
        <p:sp>
          <p:nvSpPr>
            <p:cNvPr id="11306" name="Text Box 181"/>
            <p:cNvSpPr txBox="1">
              <a:spLocks noChangeArrowheads="1"/>
            </p:cNvSpPr>
            <p:nvPr/>
          </p:nvSpPr>
          <p:spPr bwMode="auto">
            <a:xfrm>
              <a:off x="1861" y="2880"/>
              <a:ext cx="386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/>
                <a:t>Read</a:t>
              </a:r>
            </a:p>
            <a:p>
              <a:pPr algn="ctr" eaLnBrk="0" hangingPunct="0"/>
              <a:r>
                <a:rPr lang="en-US" sz="1200"/>
                <a:t>Port 2</a:t>
              </a:r>
            </a:p>
          </p:txBody>
        </p:sp>
        <p:sp>
          <p:nvSpPr>
            <p:cNvPr id="11307" name="Text Box 182"/>
            <p:cNvSpPr txBox="1">
              <a:spLocks noChangeArrowheads="1"/>
            </p:cNvSpPr>
            <p:nvPr/>
          </p:nvSpPr>
          <p:spPr bwMode="auto">
            <a:xfrm>
              <a:off x="1476" y="961"/>
              <a:ext cx="341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sm" len="med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/>
                <a:t>Write</a:t>
              </a:r>
            </a:p>
            <a:p>
              <a:pPr algn="ctr" eaLnBrk="0" hangingPunct="0"/>
              <a:r>
                <a:rPr lang="en-US" sz="1200"/>
                <a:t>Port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6000" y="636704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Load-enabled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9" grpId="1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019800" y="2438400"/>
            <a:ext cx="457200" cy="761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62464" y="3200399"/>
            <a:ext cx="609600" cy="24161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429000" y="1905000"/>
            <a:ext cx="609600" cy="1295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Line 2"/>
          <p:cNvSpPr>
            <a:spLocks noChangeShapeType="1"/>
          </p:cNvSpPr>
          <p:nvPr/>
        </p:nvSpPr>
        <p:spPr bwMode="auto">
          <a:xfrm flipV="1">
            <a:off x="6027738" y="1949450"/>
            <a:ext cx="3175" cy="3349625"/>
          </a:xfrm>
          <a:prstGeom prst="line">
            <a:avLst/>
          </a:prstGeom>
          <a:noFill/>
          <a:ln w="11113">
            <a:solidFill>
              <a:srgbClr val="AAAAAA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 File Timing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3351212"/>
            <a:ext cx="5327650" cy="249238"/>
            <a:chOff x="2683" y="1222"/>
            <a:chExt cx="2523" cy="118"/>
          </a:xfrm>
        </p:grpSpPr>
        <p:sp>
          <p:nvSpPr>
            <p:cNvPr id="12346" name="Line 5"/>
            <p:cNvSpPr>
              <a:spLocks noChangeShapeType="1"/>
            </p:cNvSpPr>
            <p:nvPr/>
          </p:nvSpPr>
          <p:spPr bwMode="auto">
            <a:xfrm>
              <a:off x="2911" y="1222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7" name="Line 6"/>
            <p:cNvSpPr>
              <a:spLocks noChangeShapeType="1"/>
            </p:cNvSpPr>
            <p:nvPr/>
          </p:nvSpPr>
          <p:spPr bwMode="auto">
            <a:xfrm>
              <a:off x="2911" y="1339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8" name="Rectangle 7"/>
            <p:cNvSpPr>
              <a:spLocks noChangeArrowheads="1"/>
            </p:cNvSpPr>
            <p:nvPr/>
          </p:nvSpPr>
          <p:spPr bwMode="auto">
            <a:xfrm>
              <a:off x="2683" y="1234"/>
              <a:ext cx="15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+mj-lt"/>
                </a:rPr>
                <a:t>CLK</a:t>
              </a:r>
              <a:endParaRPr lang="en-US" sz="1200">
                <a:latin typeface="+mj-lt"/>
              </a:endParaRPr>
            </a:p>
          </p:txBody>
        </p:sp>
        <p:sp>
          <p:nvSpPr>
            <p:cNvPr id="12349" name="Freeform 8"/>
            <p:cNvSpPr>
              <a:spLocks/>
            </p:cNvSpPr>
            <p:nvPr/>
          </p:nvSpPr>
          <p:spPr bwMode="auto">
            <a:xfrm>
              <a:off x="2853" y="1222"/>
              <a:ext cx="2353" cy="117"/>
            </a:xfrm>
            <a:custGeom>
              <a:avLst/>
              <a:gdLst>
                <a:gd name="T0" fmla="*/ 0 w 2353"/>
                <a:gd name="T1" fmla="*/ 117 h 117"/>
                <a:gd name="T2" fmla="*/ 117 w 2353"/>
                <a:gd name="T3" fmla="*/ 117 h 117"/>
                <a:gd name="T4" fmla="*/ 117 w 2353"/>
                <a:gd name="T5" fmla="*/ 0 h 117"/>
                <a:gd name="T6" fmla="*/ 823 w 2353"/>
                <a:gd name="T7" fmla="*/ 0 h 117"/>
                <a:gd name="T8" fmla="*/ 823 w 2353"/>
                <a:gd name="T9" fmla="*/ 117 h 117"/>
                <a:gd name="T10" fmla="*/ 1530 w 2353"/>
                <a:gd name="T11" fmla="*/ 117 h 117"/>
                <a:gd name="T12" fmla="*/ 1530 w 2353"/>
                <a:gd name="T13" fmla="*/ 0 h 117"/>
                <a:gd name="T14" fmla="*/ 2236 w 2353"/>
                <a:gd name="T15" fmla="*/ 0 h 117"/>
                <a:gd name="T16" fmla="*/ 2236 w 2353"/>
                <a:gd name="T17" fmla="*/ 117 h 117"/>
                <a:gd name="T18" fmla="*/ 2353 w 2353"/>
                <a:gd name="T19" fmla="*/ 117 h 117"/>
                <a:gd name="T20" fmla="*/ 2353 w 2353"/>
                <a:gd name="T21" fmla="*/ 117 h 117"/>
                <a:gd name="T22" fmla="*/ 0 w 2353"/>
                <a:gd name="T23" fmla="*/ 117 h 1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53"/>
                <a:gd name="T37" fmla="*/ 0 h 117"/>
                <a:gd name="T38" fmla="*/ 2353 w 2353"/>
                <a:gd name="T39" fmla="*/ 117 h 11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53" h="117">
                  <a:moveTo>
                    <a:pt x="0" y="117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823" y="0"/>
                  </a:lnTo>
                  <a:lnTo>
                    <a:pt x="823" y="117"/>
                  </a:lnTo>
                  <a:lnTo>
                    <a:pt x="1530" y="117"/>
                  </a:lnTo>
                  <a:lnTo>
                    <a:pt x="1530" y="0"/>
                  </a:lnTo>
                  <a:lnTo>
                    <a:pt x="2236" y="0"/>
                  </a:lnTo>
                  <a:lnTo>
                    <a:pt x="2236" y="117"/>
                  </a:lnTo>
                  <a:lnTo>
                    <a:pt x="2353" y="117"/>
                  </a:lnTo>
                  <a:lnTo>
                    <a:pt x="0" y="117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50" name="Freeform 9"/>
            <p:cNvSpPr>
              <a:spLocks/>
            </p:cNvSpPr>
            <p:nvPr/>
          </p:nvSpPr>
          <p:spPr bwMode="auto">
            <a:xfrm>
              <a:off x="2853" y="1222"/>
              <a:ext cx="2353" cy="117"/>
            </a:xfrm>
            <a:custGeom>
              <a:avLst/>
              <a:gdLst>
                <a:gd name="T0" fmla="*/ 0 w 2353"/>
                <a:gd name="T1" fmla="*/ 117 h 117"/>
                <a:gd name="T2" fmla="*/ 117 w 2353"/>
                <a:gd name="T3" fmla="*/ 117 h 117"/>
                <a:gd name="T4" fmla="*/ 117 w 2353"/>
                <a:gd name="T5" fmla="*/ 0 h 117"/>
                <a:gd name="T6" fmla="*/ 823 w 2353"/>
                <a:gd name="T7" fmla="*/ 0 h 117"/>
                <a:gd name="T8" fmla="*/ 823 w 2353"/>
                <a:gd name="T9" fmla="*/ 117 h 117"/>
                <a:gd name="T10" fmla="*/ 1530 w 2353"/>
                <a:gd name="T11" fmla="*/ 117 h 117"/>
                <a:gd name="T12" fmla="*/ 1530 w 2353"/>
                <a:gd name="T13" fmla="*/ 0 h 117"/>
                <a:gd name="T14" fmla="*/ 2236 w 2353"/>
                <a:gd name="T15" fmla="*/ 0 h 117"/>
                <a:gd name="T16" fmla="*/ 2236 w 2353"/>
                <a:gd name="T17" fmla="*/ 117 h 117"/>
                <a:gd name="T18" fmla="*/ 2353 w 2353"/>
                <a:gd name="T19" fmla="*/ 117 h 117"/>
                <a:gd name="T20" fmla="*/ 0 w 2353"/>
                <a:gd name="T21" fmla="*/ 117 h 1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53"/>
                <a:gd name="T34" fmla="*/ 0 h 117"/>
                <a:gd name="T35" fmla="*/ 2353 w 2353"/>
                <a:gd name="T36" fmla="*/ 117 h 1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53" h="117">
                  <a:moveTo>
                    <a:pt x="0" y="117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823" y="0"/>
                  </a:lnTo>
                  <a:lnTo>
                    <a:pt x="823" y="117"/>
                  </a:lnTo>
                  <a:lnTo>
                    <a:pt x="1530" y="117"/>
                  </a:lnTo>
                  <a:lnTo>
                    <a:pt x="1530" y="0"/>
                  </a:lnTo>
                  <a:lnTo>
                    <a:pt x="2236" y="0"/>
                  </a:lnTo>
                  <a:lnTo>
                    <a:pt x="2236" y="117"/>
                  </a:lnTo>
                  <a:lnTo>
                    <a:pt x="2353" y="117"/>
                  </a:lnTo>
                  <a:lnTo>
                    <a:pt x="0" y="117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51" name="Freeform 10"/>
            <p:cNvSpPr>
              <a:spLocks/>
            </p:cNvSpPr>
            <p:nvPr/>
          </p:nvSpPr>
          <p:spPr bwMode="auto">
            <a:xfrm>
              <a:off x="2853" y="1222"/>
              <a:ext cx="2353" cy="117"/>
            </a:xfrm>
            <a:custGeom>
              <a:avLst/>
              <a:gdLst>
                <a:gd name="T0" fmla="*/ 0 w 2353"/>
                <a:gd name="T1" fmla="*/ 117 h 117"/>
                <a:gd name="T2" fmla="*/ 117 w 2353"/>
                <a:gd name="T3" fmla="*/ 117 h 117"/>
                <a:gd name="T4" fmla="*/ 117 w 2353"/>
                <a:gd name="T5" fmla="*/ 0 h 117"/>
                <a:gd name="T6" fmla="*/ 823 w 2353"/>
                <a:gd name="T7" fmla="*/ 0 h 117"/>
                <a:gd name="T8" fmla="*/ 823 w 2353"/>
                <a:gd name="T9" fmla="*/ 117 h 117"/>
                <a:gd name="T10" fmla="*/ 1530 w 2353"/>
                <a:gd name="T11" fmla="*/ 117 h 117"/>
                <a:gd name="T12" fmla="*/ 1530 w 2353"/>
                <a:gd name="T13" fmla="*/ 0 h 117"/>
                <a:gd name="T14" fmla="*/ 2236 w 2353"/>
                <a:gd name="T15" fmla="*/ 0 h 117"/>
                <a:gd name="T16" fmla="*/ 2236 w 2353"/>
                <a:gd name="T17" fmla="*/ 117 h 117"/>
                <a:gd name="T18" fmla="*/ 2353 w 2353"/>
                <a:gd name="T19" fmla="*/ 117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53"/>
                <a:gd name="T31" fmla="*/ 0 h 117"/>
                <a:gd name="T32" fmla="*/ 2353 w 2353"/>
                <a:gd name="T33" fmla="*/ 117 h 1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53" h="117">
                  <a:moveTo>
                    <a:pt x="0" y="117"/>
                  </a:moveTo>
                  <a:lnTo>
                    <a:pt x="117" y="117"/>
                  </a:lnTo>
                  <a:lnTo>
                    <a:pt x="117" y="0"/>
                  </a:lnTo>
                  <a:lnTo>
                    <a:pt x="823" y="0"/>
                  </a:lnTo>
                  <a:lnTo>
                    <a:pt x="823" y="117"/>
                  </a:lnTo>
                  <a:lnTo>
                    <a:pt x="1530" y="117"/>
                  </a:lnTo>
                  <a:lnTo>
                    <a:pt x="1530" y="0"/>
                  </a:lnTo>
                  <a:lnTo>
                    <a:pt x="2236" y="0"/>
                  </a:lnTo>
                  <a:lnTo>
                    <a:pt x="2236" y="117"/>
                  </a:lnTo>
                  <a:lnTo>
                    <a:pt x="2353" y="11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919413" y="3886200"/>
            <a:ext cx="4846637" cy="250825"/>
            <a:chOff x="2911" y="2044"/>
            <a:chExt cx="2295" cy="119"/>
          </a:xfrm>
        </p:grpSpPr>
        <p:sp>
          <p:nvSpPr>
            <p:cNvPr id="12344" name="Line 12"/>
            <p:cNvSpPr>
              <a:spLocks noChangeShapeType="1"/>
            </p:cNvSpPr>
            <p:nvPr/>
          </p:nvSpPr>
          <p:spPr bwMode="auto">
            <a:xfrm>
              <a:off x="2911" y="2044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5" name="Line 13"/>
            <p:cNvSpPr>
              <a:spLocks noChangeShapeType="1"/>
            </p:cNvSpPr>
            <p:nvPr/>
          </p:nvSpPr>
          <p:spPr bwMode="auto">
            <a:xfrm>
              <a:off x="2911" y="2162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2529086" y="3911451"/>
            <a:ext cx="2585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WE</a:t>
            </a:r>
            <a:endParaRPr lang="en-US" sz="1200">
              <a:latin typeface="+mj-lt"/>
            </a:endParaRPr>
          </a:p>
        </p:txBody>
      </p:sp>
      <p:sp>
        <p:nvSpPr>
          <p:cNvPr id="12294" name="Freeform 15"/>
          <p:cNvSpPr>
            <a:spLocks/>
          </p:cNvSpPr>
          <p:nvPr/>
        </p:nvSpPr>
        <p:spPr bwMode="auto">
          <a:xfrm>
            <a:off x="3686175" y="3886200"/>
            <a:ext cx="3940175" cy="249237"/>
          </a:xfrm>
          <a:custGeom>
            <a:avLst/>
            <a:gdLst>
              <a:gd name="T0" fmla="*/ 0 w 2177"/>
              <a:gd name="T1" fmla="*/ 2147483647 h 118"/>
              <a:gd name="T2" fmla="*/ 2147483647 w 2177"/>
              <a:gd name="T3" fmla="*/ 2147483647 h 118"/>
              <a:gd name="T4" fmla="*/ 2147483647 w 2177"/>
              <a:gd name="T5" fmla="*/ 0 h 118"/>
              <a:gd name="T6" fmla="*/ 2147483647 w 2177"/>
              <a:gd name="T7" fmla="*/ 0 h 118"/>
              <a:gd name="T8" fmla="*/ 2147483647 w 2177"/>
              <a:gd name="T9" fmla="*/ 2147483647 h 118"/>
              <a:gd name="T10" fmla="*/ 2147483647 w 2177"/>
              <a:gd name="T11" fmla="*/ 2147483647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77"/>
              <a:gd name="T19" fmla="*/ 0 h 118"/>
              <a:gd name="T20" fmla="*/ 2177 w 2177"/>
              <a:gd name="T21" fmla="*/ 118 h 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77" h="118">
                <a:moveTo>
                  <a:pt x="0" y="118"/>
                </a:moveTo>
                <a:lnTo>
                  <a:pt x="942" y="118"/>
                </a:lnTo>
                <a:lnTo>
                  <a:pt x="1001" y="0"/>
                </a:lnTo>
                <a:lnTo>
                  <a:pt x="1530" y="0"/>
                </a:lnTo>
                <a:lnTo>
                  <a:pt x="1589" y="118"/>
                </a:lnTo>
                <a:lnTo>
                  <a:pt x="2177" y="11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19413" y="4383087"/>
            <a:ext cx="4846637" cy="250825"/>
            <a:chOff x="2911" y="2279"/>
            <a:chExt cx="2295" cy="119"/>
          </a:xfrm>
        </p:grpSpPr>
        <p:sp>
          <p:nvSpPr>
            <p:cNvPr id="12342" name="Line 17"/>
            <p:cNvSpPr>
              <a:spLocks noChangeShapeType="1"/>
            </p:cNvSpPr>
            <p:nvPr/>
          </p:nvSpPr>
          <p:spPr bwMode="auto">
            <a:xfrm>
              <a:off x="2911" y="2279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43" name="Line 18"/>
            <p:cNvSpPr>
              <a:spLocks noChangeShapeType="1"/>
            </p:cNvSpPr>
            <p:nvPr/>
          </p:nvSpPr>
          <p:spPr bwMode="auto">
            <a:xfrm>
              <a:off x="2911" y="2397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2552750" y="4416227"/>
            <a:ext cx="2436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WA</a:t>
            </a:r>
            <a:endParaRPr lang="en-US" sz="1200">
              <a:latin typeface="+mj-lt"/>
            </a:endParaRPr>
          </a:p>
        </p:txBody>
      </p:sp>
      <p:sp>
        <p:nvSpPr>
          <p:cNvPr id="12297" name="Freeform 20"/>
          <p:cNvSpPr>
            <a:spLocks/>
          </p:cNvSpPr>
          <p:nvPr/>
        </p:nvSpPr>
        <p:spPr bwMode="auto">
          <a:xfrm>
            <a:off x="3168650" y="4383087"/>
            <a:ext cx="4475163" cy="249238"/>
          </a:xfrm>
          <a:custGeom>
            <a:avLst/>
            <a:gdLst>
              <a:gd name="T0" fmla="*/ 0 w 2119"/>
              <a:gd name="T1" fmla="*/ 2147483647 h 118"/>
              <a:gd name="T2" fmla="*/ 2147483647 w 2119"/>
              <a:gd name="T3" fmla="*/ 0 h 118"/>
              <a:gd name="T4" fmla="*/ 2147483647 w 2119"/>
              <a:gd name="T5" fmla="*/ 2147483647 h 118"/>
              <a:gd name="T6" fmla="*/ 2147483647 w 2119"/>
              <a:gd name="T7" fmla="*/ 0 h 118"/>
              <a:gd name="T8" fmla="*/ 2147483647 w 2119"/>
              <a:gd name="T9" fmla="*/ 2147483647 h 118"/>
              <a:gd name="T10" fmla="*/ 2147483647 w 2119"/>
              <a:gd name="T11" fmla="*/ 0 h 118"/>
              <a:gd name="T12" fmla="*/ 2147483647 w 2119"/>
              <a:gd name="T13" fmla="*/ 2147483647 h 118"/>
              <a:gd name="T14" fmla="*/ 2147483647 w 2119"/>
              <a:gd name="T15" fmla="*/ 0 h 118"/>
              <a:gd name="T16" fmla="*/ 2147483647 w 2119"/>
              <a:gd name="T17" fmla="*/ 2147483647 h 118"/>
              <a:gd name="T18" fmla="*/ 2147483647 w 2119"/>
              <a:gd name="T19" fmla="*/ 0 h 118"/>
              <a:gd name="T20" fmla="*/ 2147483647 w 2119"/>
              <a:gd name="T21" fmla="*/ 2147483647 h 118"/>
              <a:gd name="T22" fmla="*/ 2147483647 w 2119"/>
              <a:gd name="T23" fmla="*/ 0 h 118"/>
              <a:gd name="T24" fmla="*/ 2147483647 w 2119"/>
              <a:gd name="T25" fmla="*/ 2147483647 h 118"/>
              <a:gd name="T26" fmla="*/ 2147483647 w 2119"/>
              <a:gd name="T27" fmla="*/ 0 h 118"/>
              <a:gd name="T28" fmla="*/ 2147483647 w 2119"/>
              <a:gd name="T29" fmla="*/ 2147483647 h 118"/>
              <a:gd name="T30" fmla="*/ 2147483647 w 2119"/>
              <a:gd name="T31" fmla="*/ 0 h 118"/>
              <a:gd name="T32" fmla="*/ 2147483647 w 2119"/>
              <a:gd name="T33" fmla="*/ 2147483647 h 118"/>
              <a:gd name="T34" fmla="*/ 2147483647 w 2119"/>
              <a:gd name="T35" fmla="*/ 0 h 118"/>
              <a:gd name="T36" fmla="*/ 2147483647 w 2119"/>
              <a:gd name="T37" fmla="*/ 2147483647 h 118"/>
              <a:gd name="T38" fmla="*/ 2147483647 w 2119"/>
              <a:gd name="T39" fmla="*/ 0 h 118"/>
              <a:gd name="T40" fmla="*/ 2147483647 w 2119"/>
              <a:gd name="T41" fmla="*/ 0 h 118"/>
              <a:gd name="T42" fmla="*/ 2147483647 w 2119"/>
              <a:gd name="T43" fmla="*/ 2147483647 h 118"/>
              <a:gd name="T44" fmla="*/ 2147483647 w 2119"/>
              <a:gd name="T45" fmla="*/ 0 h 118"/>
              <a:gd name="T46" fmla="*/ 2147483647 w 2119"/>
              <a:gd name="T47" fmla="*/ 2147483647 h 118"/>
              <a:gd name="T48" fmla="*/ 2147483647 w 2119"/>
              <a:gd name="T49" fmla="*/ 0 h 118"/>
              <a:gd name="T50" fmla="*/ 2147483647 w 2119"/>
              <a:gd name="T51" fmla="*/ 2147483647 h 118"/>
              <a:gd name="T52" fmla="*/ 2147483647 w 2119"/>
              <a:gd name="T53" fmla="*/ 0 h 118"/>
              <a:gd name="T54" fmla="*/ 2147483647 w 2119"/>
              <a:gd name="T55" fmla="*/ 2147483647 h 118"/>
              <a:gd name="T56" fmla="*/ 2147483647 w 2119"/>
              <a:gd name="T57" fmla="*/ 0 h 118"/>
              <a:gd name="T58" fmla="*/ 2147483647 w 2119"/>
              <a:gd name="T59" fmla="*/ 2147483647 h 118"/>
              <a:gd name="T60" fmla="*/ 2147483647 w 2119"/>
              <a:gd name="T61" fmla="*/ 0 h 11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119"/>
              <a:gd name="T94" fmla="*/ 0 h 118"/>
              <a:gd name="T95" fmla="*/ 2119 w 2119"/>
              <a:gd name="T96" fmla="*/ 118 h 11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119" h="118">
                <a:moveTo>
                  <a:pt x="0" y="118"/>
                </a:moveTo>
                <a:lnTo>
                  <a:pt x="59" y="0"/>
                </a:lnTo>
                <a:lnTo>
                  <a:pt x="118" y="118"/>
                </a:lnTo>
                <a:lnTo>
                  <a:pt x="177" y="0"/>
                </a:lnTo>
                <a:lnTo>
                  <a:pt x="235" y="118"/>
                </a:lnTo>
                <a:lnTo>
                  <a:pt x="294" y="0"/>
                </a:lnTo>
                <a:lnTo>
                  <a:pt x="353" y="118"/>
                </a:lnTo>
                <a:lnTo>
                  <a:pt x="412" y="0"/>
                </a:lnTo>
                <a:lnTo>
                  <a:pt x="471" y="118"/>
                </a:lnTo>
                <a:lnTo>
                  <a:pt x="530" y="0"/>
                </a:lnTo>
                <a:lnTo>
                  <a:pt x="589" y="118"/>
                </a:lnTo>
                <a:lnTo>
                  <a:pt x="647" y="0"/>
                </a:lnTo>
                <a:lnTo>
                  <a:pt x="706" y="118"/>
                </a:lnTo>
                <a:lnTo>
                  <a:pt x="765" y="0"/>
                </a:lnTo>
                <a:lnTo>
                  <a:pt x="824" y="118"/>
                </a:lnTo>
                <a:lnTo>
                  <a:pt x="883" y="0"/>
                </a:lnTo>
                <a:lnTo>
                  <a:pt x="942" y="118"/>
                </a:lnTo>
                <a:lnTo>
                  <a:pt x="1001" y="0"/>
                </a:lnTo>
                <a:lnTo>
                  <a:pt x="1059" y="118"/>
                </a:lnTo>
                <a:lnTo>
                  <a:pt x="1118" y="0"/>
                </a:lnTo>
                <a:lnTo>
                  <a:pt x="1530" y="0"/>
                </a:lnTo>
                <a:lnTo>
                  <a:pt x="1589" y="118"/>
                </a:lnTo>
                <a:lnTo>
                  <a:pt x="1648" y="0"/>
                </a:lnTo>
                <a:lnTo>
                  <a:pt x="1707" y="118"/>
                </a:lnTo>
                <a:lnTo>
                  <a:pt x="1766" y="0"/>
                </a:lnTo>
                <a:lnTo>
                  <a:pt x="1824" y="118"/>
                </a:lnTo>
                <a:lnTo>
                  <a:pt x="1883" y="0"/>
                </a:lnTo>
                <a:lnTo>
                  <a:pt x="1942" y="118"/>
                </a:lnTo>
                <a:lnTo>
                  <a:pt x="2001" y="0"/>
                </a:lnTo>
                <a:lnTo>
                  <a:pt x="2060" y="118"/>
                </a:lnTo>
                <a:lnTo>
                  <a:pt x="2119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43744" y="4878387"/>
            <a:ext cx="5222306" cy="252413"/>
            <a:chOff x="2733" y="2514"/>
            <a:chExt cx="2473" cy="119"/>
          </a:xfrm>
        </p:grpSpPr>
        <p:sp>
          <p:nvSpPr>
            <p:cNvPr id="12335" name="Rectangle 22"/>
            <p:cNvSpPr>
              <a:spLocks noChangeArrowheads="1"/>
            </p:cNvSpPr>
            <p:nvPr/>
          </p:nvSpPr>
          <p:spPr bwMode="auto">
            <a:xfrm>
              <a:off x="2733" y="2534"/>
              <a:ext cx="1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rgbClr val="000000"/>
                  </a:solidFill>
                  <a:latin typeface="+mj-lt"/>
                </a:rPr>
                <a:t>WD</a:t>
              </a:r>
              <a:endParaRPr lang="en-US" sz="1200">
                <a:latin typeface="+mj-lt"/>
              </a:endParaRP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911" y="2514"/>
              <a:ext cx="2295" cy="119"/>
              <a:chOff x="2911" y="2514"/>
              <a:chExt cx="2295" cy="119"/>
            </a:xfrm>
          </p:grpSpPr>
          <p:sp>
            <p:nvSpPr>
              <p:cNvPr id="12340" name="Line 24"/>
              <p:cNvSpPr>
                <a:spLocks noChangeShapeType="1"/>
              </p:cNvSpPr>
              <p:nvPr/>
            </p:nvSpPr>
            <p:spPr bwMode="auto">
              <a:xfrm>
                <a:off x="2911" y="2514"/>
                <a:ext cx="2295" cy="1"/>
              </a:xfrm>
              <a:prstGeom prst="line">
                <a:avLst/>
              </a:prstGeom>
              <a:noFill/>
              <a:ln w="11113">
                <a:solidFill>
                  <a:srgbClr val="AAAAA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41" name="Line 25"/>
              <p:cNvSpPr>
                <a:spLocks noChangeShapeType="1"/>
              </p:cNvSpPr>
              <p:nvPr/>
            </p:nvSpPr>
            <p:spPr bwMode="auto">
              <a:xfrm>
                <a:off x="2911" y="2632"/>
                <a:ext cx="2295" cy="1"/>
              </a:xfrm>
              <a:prstGeom prst="line">
                <a:avLst/>
              </a:prstGeom>
              <a:noFill/>
              <a:ln w="11113">
                <a:solidFill>
                  <a:srgbClr val="AAAAA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29" y="2514"/>
              <a:ext cx="2119" cy="118"/>
              <a:chOff x="3029" y="2514"/>
              <a:chExt cx="2119" cy="118"/>
            </a:xfrm>
          </p:grpSpPr>
          <p:sp>
            <p:nvSpPr>
              <p:cNvPr id="12338" name="Freeform 27"/>
              <p:cNvSpPr>
                <a:spLocks/>
              </p:cNvSpPr>
              <p:nvPr/>
            </p:nvSpPr>
            <p:spPr bwMode="auto">
              <a:xfrm>
                <a:off x="3029" y="2514"/>
                <a:ext cx="2119" cy="118"/>
              </a:xfrm>
              <a:custGeom>
                <a:avLst/>
                <a:gdLst>
                  <a:gd name="T0" fmla="*/ 0 w 2119"/>
                  <a:gd name="T1" fmla="*/ 0 h 118"/>
                  <a:gd name="T2" fmla="*/ 59 w 2119"/>
                  <a:gd name="T3" fmla="*/ 118 h 118"/>
                  <a:gd name="T4" fmla="*/ 118 w 2119"/>
                  <a:gd name="T5" fmla="*/ 0 h 118"/>
                  <a:gd name="T6" fmla="*/ 177 w 2119"/>
                  <a:gd name="T7" fmla="*/ 118 h 118"/>
                  <a:gd name="T8" fmla="*/ 235 w 2119"/>
                  <a:gd name="T9" fmla="*/ 0 h 118"/>
                  <a:gd name="T10" fmla="*/ 294 w 2119"/>
                  <a:gd name="T11" fmla="*/ 118 h 118"/>
                  <a:gd name="T12" fmla="*/ 353 w 2119"/>
                  <a:gd name="T13" fmla="*/ 0 h 118"/>
                  <a:gd name="T14" fmla="*/ 412 w 2119"/>
                  <a:gd name="T15" fmla="*/ 118 h 118"/>
                  <a:gd name="T16" fmla="*/ 471 w 2119"/>
                  <a:gd name="T17" fmla="*/ 0 h 118"/>
                  <a:gd name="T18" fmla="*/ 530 w 2119"/>
                  <a:gd name="T19" fmla="*/ 118 h 118"/>
                  <a:gd name="T20" fmla="*/ 589 w 2119"/>
                  <a:gd name="T21" fmla="*/ 0 h 118"/>
                  <a:gd name="T22" fmla="*/ 647 w 2119"/>
                  <a:gd name="T23" fmla="*/ 118 h 118"/>
                  <a:gd name="T24" fmla="*/ 706 w 2119"/>
                  <a:gd name="T25" fmla="*/ 0 h 118"/>
                  <a:gd name="T26" fmla="*/ 765 w 2119"/>
                  <a:gd name="T27" fmla="*/ 118 h 118"/>
                  <a:gd name="T28" fmla="*/ 824 w 2119"/>
                  <a:gd name="T29" fmla="*/ 0 h 118"/>
                  <a:gd name="T30" fmla="*/ 883 w 2119"/>
                  <a:gd name="T31" fmla="*/ 118 h 118"/>
                  <a:gd name="T32" fmla="*/ 942 w 2119"/>
                  <a:gd name="T33" fmla="*/ 0 h 118"/>
                  <a:gd name="T34" fmla="*/ 1001 w 2119"/>
                  <a:gd name="T35" fmla="*/ 118 h 118"/>
                  <a:gd name="T36" fmla="*/ 1059 w 2119"/>
                  <a:gd name="T37" fmla="*/ 0 h 118"/>
                  <a:gd name="T38" fmla="*/ 1118 w 2119"/>
                  <a:gd name="T39" fmla="*/ 118 h 118"/>
                  <a:gd name="T40" fmla="*/ 1530 w 2119"/>
                  <a:gd name="T41" fmla="*/ 118 h 118"/>
                  <a:gd name="T42" fmla="*/ 1589 w 2119"/>
                  <a:gd name="T43" fmla="*/ 0 h 118"/>
                  <a:gd name="T44" fmla="*/ 1648 w 2119"/>
                  <a:gd name="T45" fmla="*/ 118 h 118"/>
                  <a:gd name="T46" fmla="*/ 1707 w 2119"/>
                  <a:gd name="T47" fmla="*/ 0 h 118"/>
                  <a:gd name="T48" fmla="*/ 1766 w 2119"/>
                  <a:gd name="T49" fmla="*/ 118 h 118"/>
                  <a:gd name="T50" fmla="*/ 1824 w 2119"/>
                  <a:gd name="T51" fmla="*/ 0 h 118"/>
                  <a:gd name="T52" fmla="*/ 1883 w 2119"/>
                  <a:gd name="T53" fmla="*/ 118 h 118"/>
                  <a:gd name="T54" fmla="*/ 1942 w 2119"/>
                  <a:gd name="T55" fmla="*/ 0 h 118"/>
                  <a:gd name="T56" fmla="*/ 2001 w 2119"/>
                  <a:gd name="T57" fmla="*/ 118 h 118"/>
                  <a:gd name="T58" fmla="*/ 2060 w 2119"/>
                  <a:gd name="T59" fmla="*/ 0 h 118"/>
                  <a:gd name="T60" fmla="*/ 2119 w 2119"/>
                  <a:gd name="T61" fmla="*/ 118 h 11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119"/>
                  <a:gd name="T94" fmla="*/ 0 h 118"/>
                  <a:gd name="T95" fmla="*/ 2119 w 2119"/>
                  <a:gd name="T96" fmla="*/ 118 h 11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119" h="118">
                    <a:moveTo>
                      <a:pt x="0" y="0"/>
                    </a:moveTo>
                    <a:lnTo>
                      <a:pt x="59" y="118"/>
                    </a:lnTo>
                    <a:lnTo>
                      <a:pt x="118" y="0"/>
                    </a:lnTo>
                    <a:lnTo>
                      <a:pt x="177" y="118"/>
                    </a:lnTo>
                    <a:lnTo>
                      <a:pt x="235" y="0"/>
                    </a:lnTo>
                    <a:lnTo>
                      <a:pt x="294" y="118"/>
                    </a:lnTo>
                    <a:lnTo>
                      <a:pt x="353" y="0"/>
                    </a:lnTo>
                    <a:lnTo>
                      <a:pt x="412" y="118"/>
                    </a:lnTo>
                    <a:lnTo>
                      <a:pt x="471" y="0"/>
                    </a:lnTo>
                    <a:lnTo>
                      <a:pt x="530" y="118"/>
                    </a:lnTo>
                    <a:lnTo>
                      <a:pt x="589" y="0"/>
                    </a:lnTo>
                    <a:lnTo>
                      <a:pt x="647" y="118"/>
                    </a:lnTo>
                    <a:lnTo>
                      <a:pt x="706" y="0"/>
                    </a:lnTo>
                    <a:lnTo>
                      <a:pt x="765" y="118"/>
                    </a:lnTo>
                    <a:lnTo>
                      <a:pt x="824" y="0"/>
                    </a:lnTo>
                    <a:lnTo>
                      <a:pt x="883" y="118"/>
                    </a:lnTo>
                    <a:lnTo>
                      <a:pt x="942" y="0"/>
                    </a:lnTo>
                    <a:lnTo>
                      <a:pt x="1001" y="118"/>
                    </a:lnTo>
                    <a:lnTo>
                      <a:pt x="1059" y="0"/>
                    </a:lnTo>
                    <a:lnTo>
                      <a:pt x="1118" y="118"/>
                    </a:lnTo>
                    <a:lnTo>
                      <a:pt x="1530" y="118"/>
                    </a:lnTo>
                    <a:lnTo>
                      <a:pt x="1589" y="0"/>
                    </a:lnTo>
                    <a:lnTo>
                      <a:pt x="1648" y="118"/>
                    </a:lnTo>
                    <a:lnTo>
                      <a:pt x="1707" y="0"/>
                    </a:lnTo>
                    <a:lnTo>
                      <a:pt x="1766" y="118"/>
                    </a:lnTo>
                    <a:lnTo>
                      <a:pt x="1824" y="0"/>
                    </a:lnTo>
                    <a:lnTo>
                      <a:pt x="1883" y="118"/>
                    </a:lnTo>
                    <a:lnTo>
                      <a:pt x="1942" y="0"/>
                    </a:lnTo>
                    <a:lnTo>
                      <a:pt x="2001" y="118"/>
                    </a:lnTo>
                    <a:lnTo>
                      <a:pt x="2060" y="0"/>
                    </a:lnTo>
                    <a:lnTo>
                      <a:pt x="2119" y="11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39" name="Freeform 28"/>
              <p:cNvSpPr>
                <a:spLocks/>
              </p:cNvSpPr>
              <p:nvPr/>
            </p:nvSpPr>
            <p:spPr bwMode="auto">
              <a:xfrm>
                <a:off x="3029" y="2514"/>
                <a:ext cx="2119" cy="118"/>
              </a:xfrm>
              <a:custGeom>
                <a:avLst/>
                <a:gdLst>
                  <a:gd name="T0" fmla="*/ 0 w 2119"/>
                  <a:gd name="T1" fmla="*/ 118 h 118"/>
                  <a:gd name="T2" fmla="*/ 59 w 2119"/>
                  <a:gd name="T3" fmla="*/ 0 h 118"/>
                  <a:gd name="T4" fmla="*/ 118 w 2119"/>
                  <a:gd name="T5" fmla="*/ 118 h 118"/>
                  <a:gd name="T6" fmla="*/ 177 w 2119"/>
                  <a:gd name="T7" fmla="*/ 0 h 118"/>
                  <a:gd name="T8" fmla="*/ 235 w 2119"/>
                  <a:gd name="T9" fmla="*/ 118 h 118"/>
                  <a:gd name="T10" fmla="*/ 294 w 2119"/>
                  <a:gd name="T11" fmla="*/ 0 h 118"/>
                  <a:gd name="T12" fmla="*/ 353 w 2119"/>
                  <a:gd name="T13" fmla="*/ 118 h 118"/>
                  <a:gd name="T14" fmla="*/ 412 w 2119"/>
                  <a:gd name="T15" fmla="*/ 0 h 118"/>
                  <a:gd name="T16" fmla="*/ 471 w 2119"/>
                  <a:gd name="T17" fmla="*/ 118 h 118"/>
                  <a:gd name="T18" fmla="*/ 530 w 2119"/>
                  <a:gd name="T19" fmla="*/ 0 h 118"/>
                  <a:gd name="T20" fmla="*/ 589 w 2119"/>
                  <a:gd name="T21" fmla="*/ 118 h 118"/>
                  <a:gd name="T22" fmla="*/ 647 w 2119"/>
                  <a:gd name="T23" fmla="*/ 0 h 118"/>
                  <a:gd name="T24" fmla="*/ 706 w 2119"/>
                  <a:gd name="T25" fmla="*/ 118 h 118"/>
                  <a:gd name="T26" fmla="*/ 765 w 2119"/>
                  <a:gd name="T27" fmla="*/ 0 h 118"/>
                  <a:gd name="T28" fmla="*/ 824 w 2119"/>
                  <a:gd name="T29" fmla="*/ 118 h 118"/>
                  <a:gd name="T30" fmla="*/ 883 w 2119"/>
                  <a:gd name="T31" fmla="*/ 0 h 118"/>
                  <a:gd name="T32" fmla="*/ 942 w 2119"/>
                  <a:gd name="T33" fmla="*/ 118 h 118"/>
                  <a:gd name="T34" fmla="*/ 1001 w 2119"/>
                  <a:gd name="T35" fmla="*/ 0 h 118"/>
                  <a:gd name="T36" fmla="*/ 1059 w 2119"/>
                  <a:gd name="T37" fmla="*/ 118 h 118"/>
                  <a:gd name="T38" fmla="*/ 1118 w 2119"/>
                  <a:gd name="T39" fmla="*/ 0 h 118"/>
                  <a:gd name="T40" fmla="*/ 1530 w 2119"/>
                  <a:gd name="T41" fmla="*/ 0 h 118"/>
                  <a:gd name="T42" fmla="*/ 1589 w 2119"/>
                  <a:gd name="T43" fmla="*/ 118 h 118"/>
                  <a:gd name="T44" fmla="*/ 1648 w 2119"/>
                  <a:gd name="T45" fmla="*/ 0 h 118"/>
                  <a:gd name="T46" fmla="*/ 1707 w 2119"/>
                  <a:gd name="T47" fmla="*/ 118 h 118"/>
                  <a:gd name="T48" fmla="*/ 1766 w 2119"/>
                  <a:gd name="T49" fmla="*/ 0 h 118"/>
                  <a:gd name="T50" fmla="*/ 1824 w 2119"/>
                  <a:gd name="T51" fmla="*/ 118 h 118"/>
                  <a:gd name="T52" fmla="*/ 1883 w 2119"/>
                  <a:gd name="T53" fmla="*/ 0 h 118"/>
                  <a:gd name="T54" fmla="*/ 1942 w 2119"/>
                  <a:gd name="T55" fmla="*/ 118 h 118"/>
                  <a:gd name="T56" fmla="*/ 2001 w 2119"/>
                  <a:gd name="T57" fmla="*/ 0 h 118"/>
                  <a:gd name="T58" fmla="*/ 2060 w 2119"/>
                  <a:gd name="T59" fmla="*/ 118 h 118"/>
                  <a:gd name="T60" fmla="*/ 2119 w 2119"/>
                  <a:gd name="T61" fmla="*/ 0 h 11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119"/>
                  <a:gd name="T94" fmla="*/ 0 h 118"/>
                  <a:gd name="T95" fmla="*/ 2119 w 2119"/>
                  <a:gd name="T96" fmla="*/ 118 h 11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119" h="118">
                    <a:moveTo>
                      <a:pt x="0" y="118"/>
                    </a:moveTo>
                    <a:lnTo>
                      <a:pt x="59" y="0"/>
                    </a:lnTo>
                    <a:lnTo>
                      <a:pt x="118" y="118"/>
                    </a:lnTo>
                    <a:lnTo>
                      <a:pt x="177" y="0"/>
                    </a:lnTo>
                    <a:lnTo>
                      <a:pt x="235" y="118"/>
                    </a:lnTo>
                    <a:lnTo>
                      <a:pt x="294" y="0"/>
                    </a:lnTo>
                    <a:lnTo>
                      <a:pt x="353" y="118"/>
                    </a:lnTo>
                    <a:lnTo>
                      <a:pt x="412" y="0"/>
                    </a:lnTo>
                    <a:lnTo>
                      <a:pt x="471" y="118"/>
                    </a:lnTo>
                    <a:lnTo>
                      <a:pt x="530" y="0"/>
                    </a:lnTo>
                    <a:lnTo>
                      <a:pt x="589" y="118"/>
                    </a:lnTo>
                    <a:lnTo>
                      <a:pt x="647" y="0"/>
                    </a:lnTo>
                    <a:lnTo>
                      <a:pt x="706" y="118"/>
                    </a:lnTo>
                    <a:lnTo>
                      <a:pt x="765" y="0"/>
                    </a:lnTo>
                    <a:lnTo>
                      <a:pt x="824" y="118"/>
                    </a:lnTo>
                    <a:lnTo>
                      <a:pt x="883" y="0"/>
                    </a:lnTo>
                    <a:lnTo>
                      <a:pt x="942" y="118"/>
                    </a:lnTo>
                    <a:lnTo>
                      <a:pt x="1001" y="0"/>
                    </a:lnTo>
                    <a:lnTo>
                      <a:pt x="1059" y="118"/>
                    </a:lnTo>
                    <a:lnTo>
                      <a:pt x="1118" y="0"/>
                    </a:lnTo>
                    <a:lnTo>
                      <a:pt x="1530" y="0"/>
                    </a:lnTo>
                    <a:lnTo>
                      <a:pt x="1589" y="118"/>
                    </a:lnTo>
                    <a:lnTo>
                      <a:pt x="1648" y="0"/>
                    </a:lnTo>
                    <a:lnTo>
                      <a:pt x="1707" y="118"/>
                    </a:lnTo>
                    <a:lnTo>
                      <a:pt x="1766" y="0"/>
                    </a:lnTo>
                    <a:lnTo>
                      <a:pt x="1824" y="118"/>
                    </a:lnTo>
                    <a:lnTo>
                      <a:pt x="1883" y="0"/>
                    </a:lnTo>
                    <a:lnTo>
                      <a:pt x="1942" y="118"/>
                    </a:lnTo>
                    <a:lnTo>
                      <a:pt x="2001" y="0"/>
                    </a:lnTo>
                    <a:lnTo>
                      <a:pt x="2060" y="118"/>
                    </a:lnTo>
                    <a:lnTo>
                      <a:pt x="211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2299" name="Line 29"/>
          <p:cNvSpPr>
            <a:spLocks noChangeShapeType="1"/>
          </p:cNvSpPr>
          <p:nvPr/>
        </p:nvSpPr>
        <p:spPr bwMode="auto">
          <a:xfrm flipV="1">
            <a:off x="5654675" y="3122612"/>
            <a:ext cx="1588" cy="2176463"/>
          </a:xfrm>
          <a:prstGeom prst="line">
            <a:avLst/>
          </a:prstGeom>
          <a:noFill/>
          <a:ln w="11113">
            <a:solidFill>
              <a:srgbClr val="BBBBBB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0" name="Line 30"/>
          <p:cNvSpPr>
            <a:spLocks noChangeShapeType="1"/>
          </p:cNvSpPr>
          <p:nvPr/>
        </p:nvSpPr>
        <p:spPr bwMode="auto">
          <a:xfrm flipV="1">
            <a:off x="6275388" y="3198812"/>
            <a:ext cx="1587" cy="2100263"/>
          </a:xfrm>
          <a:prstGeom prst="line">
            <a:avLst/>
          </a:prstGeom>
          <a:noFill/>
          <a:ln w="11113">
            <a:solidFill>
              <a:srgbClr val="BBBBBB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1" name="Freeform 31"/>
          <p:cNvSpPr>
            <a:spLocks/>
          </p:cNvSpPr>
          <p:nvPr/>
        </p:nvSpPr>
        <p:spPr bwMode="auto">
          <a:xfrm>
            <a:off x="3168650" y="4383087"/>
            <a:ext cx="4475163" cy="249238"/>
          </a:xfrm>
          <a:custGeom>
            <a:avLst/>
            <a:gdLst>
              <a:gd name="T0" fmla="*/ 0 w 2119"/>
              <a:gd name="T1" fmla="*/ 2147483647 h 118"/>
              <a:gd name="T2" fmla="*/ 2147483647 w 2119"/>
              <a:gd name="T3" fmla="*/ 0 h 118"/>
              <a:gd name="T4" fmla="*/ 2147483647 w 2119"/>
              <a:gd name="T5" fmla="*/ 2147483647 h 118"/>
              <a:gd name="T6" fmla="*/ 2147483647 w 2119"/>
              <a:gd name="T7" fmla="*/ 0 h 118"/>
              <a:gd name="T8" fmla="*/ 2147483647 w 2119"/>
              <a:gd name="T9" fmla="*/ 2147483647 h 118"/>
              <a:gd name="T10" fmla="*/ 2147483647 w 2119"/>
              <a:gd name="T11" fmla="*/ 0 h 118"/>
              <a:gd name="T12" fmla="*/ 2147483647 w 2119"/>
              <a:gd name="T13" fmla="*/ 2147483647 h 118"/>
              <a:gd name="T14" fmla="*/ 2147483647 w 2119"/>
              <a:gd name="T15" fmla="*/ 0 h 118"/>
              <a:gd name="T16" fmla="*/ 2147483647 w 2119"/>
              <a:gd name="T17" fmla="*/ 2147483647 h 118"/>
              <a:gd name="T18" fmla="*/ 2147483647 w 2119"/>
              <a:gd name="T19" fmla="*/ 0 h 118"/>
              <a:gd name="T20" fmla="*/ 2147483647 w 2119"/>
              <a:gd name="T21" fmla="*/ 2147483647 h 118"/>
              <a:gd name="T22" fmla="*/ 2147483647 w 2119"/>
              <a:gd name="T23" fmla="*/ 0 h 118"/>
              <a:gd name="T24" fmla="*/ 2147483647 w 2119"/>
              <a:gd name="T25" fmla="*/ 2147483647 h 118"/>
              <a:gd name="T26" fmla="*/ 2147483647 w 2119"/>
              <a:gd name="T27" fmla="*/ 0 h 118"/>
              <a:gd name="T28" fmla="*/ 2147483647 w 2119"/>
              <a:gd name="T29" fmla="*/ 2147483647 h 118"/>
              <a:gd name="T30" fmla="*/ 2147483647 w 2119"/>
              <a:gd name="T31" fmla="*/ 0 h 118"/>
              <a:gd name="T32" fmla="*/ 2147483647 w 2119"/>
              <a:gd name="T33" fmla="*/ 2147483647 h 118"/>
              <a:gd name="T34" fmla="*/ 2147483647 w 2119"/>
              <a:gd name="T35" fmla="*/ 0 h 118"/>
              <a:gd name="T36" fmla="*/ 2147483647 w 2119"/>
              <a:gd name="T37" fmla="*/ 2147483647 h 118"/>
              <a:gd name="T38" fmla="*/ 2147483647 w 2119"/>
              <a:gd name="T39" fmla="*/ 0 h 118"/>
              <a:gd name="T40" fmla="*/ 2147483647 w 2119"/>
              <a:gd name="T41" fmla="*/ 0 h 118"/>
              <a:gd name="T42" fmla="*/ 2147483647 w 2119"/>
              <a:gd name="T43" fmla="*/ 2147483647 h 118"/>
              <a:gd name="T44" fmla="*/ 2147483647 w 2119"/>
              <a:gd name="T45" fmla="*/ 0 h 118"/>
              <a:gd name="T46" fmla="*/ 2147483647 w 2119"/>
              <a:gd name="T47" fmla="*/ 2147483647 h 118"/>
              <a:gd name="T48" fmla="*/ 2147483647 w 2119"/>
              <a:gd name="T49" fmla="*/ 0 h 118"/>
              <a:gd name="T50" fmla="*/ 2147483647 w 2119"/>
              <a:gd name="T51" fmla="*/ 2147483647 h 118"/>
              <a:gd name="T52" fmla="*/ 2147483647 w 2119"/>
              <a:gd name="T53" fmla="*/ 0 h 118"/>
              <a:gd name="T54" fmla="*/ 2147483647 w 2119"/>
              <a:gd name="T55" fmla="*/ 2147483647 h 118"/>
              <a:gd name="T56" fmla="*/ 2147483647 w 2119"/>
              <a:gd name="T57" fmla="*/ 0 h 118"/>
              <a:gd name="T58" fmla="*/ 2147483647 w 2119"/>
              <a:gd name="T59" fmla="*/ 2147483647 h 118"/>
              <a:gd name="T60" fmla="*/ 2147483647 w 2119"/>
              <a:gd name="T61" fmla="*/ 0 h 11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119"/>
              <a:gd name="T94" fmla="*/ 0 h 118"/>
              <a:gd name="T95" fmla="*/ 2119 w 2119"/>
              <a:gd name="T96" fmla="*/ 118 h 11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119" h="118">
                <a:moveTo>
                  <a:pt x="0" y="118"/>
                </a:moveTo>
                <a:lnTo>
                  <a:pt x="59" y="0"/>
                </a:lnTo>
                <a:lnTo>
                  <a:pt x="118" y="118"/>
                </a:lnTo>
                <a:lnTo>
                  <a:pt x="177" y="0"/>
                </a:lnTo>
                <a:lnTo>
                  <a:pt x="235" y="118"/>
                </a:lnTo>
                <a:lnTo>
                  <a:pt x="294" y="0"/>
                </a:lnTo>
                <a:lnTo>
                  <a:pt x="353" y="118"/>
                </a:lnTo>
                <a:lnTo>
                  <a:pt x="412" y="0"/>
                </a:lnTo>
                <a:lnTo>
                  <a:pt x="471" y="118"/>
                </a:lnTo>
                <a:lnTo>
                  <a:pt x="530" y="0"/>
                </a:lnTo>
                <a:lnTo>
                  <a:pt x="589" y="118"/>
                </a:lnTo>
                <a:lnTo>
                  <a:pt x="647" y="0"/>
                </a:lnTo>
                <a:lnTo>
                  <a:pt x="706" y="118"/>
                </a:lnTo>
                <a:lnTo>
                  <a:pt x="765" y="0"/>
                </a:lnTo>
                <a:lnTo>
                  <a:pt x="824" y="118"/>
                </a:lnTo>
                <a:lnTo>
                  <a:pt x="883" y="0"/>
                </a:lnTo>
                <a:lnTo>
                  <a:pt x="942" y="118"/>
                </a:lnTo>
                <a:lnTo>
                  <a:pt x="1001" y="0"/>
                </a:lnTo>
                <a:lnTo>
                  <a:pt x="1059" y="118"/>
                </a:lnTo>
                <a:lnTo>
                  <a:pt x="1118" y="0"/>
                </a:lnTo>
                <a:lnTo>
                  <a:pt x="1530" y="0"/>
                </a:lnTo>
                <a:lnTo>
                  <a:pt x="1589" y="118"/>
                </a:lnTo>
                <a:lnTo>
                  <a:pt x="1648" y="0"/>
                </a:lnTo>
                <a:lnTo>
                  <a:pt x="1707" y="118"/>
                </a:lnTo>
                <a:lnTo>
                  <a:pt x="1766" y="0"/>
                </a:lnTo>
                <a:lnTo>
                  <a:pt x="1824" y="118"/>
                </a:lnTo>
                <a:lnTo>
                  <a:pt x="1883" y="0"/>
                </a:lnTo>
                <a:lnTo>
                  <a:pt x="1942" y="118"/>
                </a:lnTo>
                <a:lnTo>
                  <a:pt x="2001" y="0"/>
                </a:lnTo>
                <a:lnTo>
                  <a:pt x="2060" y="118"/>
                </a:lnTo>
                <a:lnTo>
                  <a:pt x="2119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2" name="Freeform 32"/>
          <p:cNvSpPr>
            <a:spLocks/>
          </p:cNvSpPr>
          <p:nvPr/>
        </p:nvSpPr>
        <p:spPr bwMode="auto">
          <a:xfrm>
            <a:off x="3168650" y="4383087"/>
            <a:ext cx="4475163" cy="249238"/>
          </a:xfrm>
          <a:custGeom>
            <a:avLst/>
            <a:gdLst>
              <a:gd name="T0" fmla="*/ 0 w 2119"/>
              <a:gd name="T1" fmla="*/ 0 h 118"/>
              <a:gd name="T2" fmla="*/ 2147483647 w 2119"/>
              <a:gd name="T3" fmla="*/ 2147483647 h 118"/>
              <a:gd name="T4" fmla="*/ 2147483647 w 2119"/>
              <a:gd name="T5" fmla="*/ 0 h 118"/>
              <a:gd name="T6" fmla="*/ 2147483647 w 2119"/>
              <a:gd name="T7" fmla="*/ 2147483647 h 118"/>
              <a:gd name="T8" fmla="*/ 2147483647 w 2119"/>
              <a:gd name="T9" fmla="*/ 0 h 118"/>
              <a:gd name="T10" fmla="*/ 2147483647 w 2119"/>
              <a:gd name="T11" fmla="*/ 2147483647 h 118"/>
              <a:gd name="T12" fmla="*/ 2147483647 w 2119"/>
              <a:gd name="T13" fmla="*/ 0 h 118"/>
              <a:gd name="T14" fmla="*/ 2147483647 w 2119"/>
              <a:gd name="T15" fmla="*/ 2147483647 h 118"/>
              <a:gd name="T16" fmla="*/ 2147483647 w 2119"/>
              <a:gd name="T17" fmla="*/ 0 h 118"/>
              <a:gd name="T18" fmla="*/ 2147483647 w 2119"/>
              <a:gd name="T19" fmla="*/ 2147483647 h 118"/>
              <a:gd name="T20" fmla="*/ 2147483647 w 2119"/>
              <a:gd name="T21" fmla="*/ 0 h 118"/>
              <a:gd name="T22" fmla="*/ 2147483647 w 2119"/>
              <a:gd name="T23" fmla="*/ 2147483647 h 118"/>
              <a:gd name="T24" fmla="*/ 2147483647 w 2119"/>
              <a:gd name="T25" fmla="*/ 0 h 118"/>
              <a:gd name="T26" fmla="*/ 2147483647 w 2119"/>
              <a:gd name="T27" fmla="*/ 2147483647 h 118"/>
              <a:gd name="T28" fmla="*/ 2147483647 w 2119"/>
              <a:gd name="T29" fmla="*/ 0 h 118"/>
              <a:gd name="T30" fmla="*/ 2147483647 w 2119"/>
              <a:gd name="T31" fmla="*/ 2147483647 h 118"/>
              <a:gd name="T32" fmla="*/ 2147483647 w 2119"/>
              <a:gd name="T33" fmla="*/ 0 h 118"/>
              <a:gd name="T34" fmla="*/ 2147483647 w 2119"/>
              <a:gd name="T35" fmla="*/ 2147483647 h 118"/>
              <a:gd name="T36" fmla="*/ 2147483647 w 2119"/>
              <a:gd name="T37" fmla="*/ 0 h 118"/>
              <a:gd name="T38" fmla="*/ 2147483647 w 2119"/>
              <a:gd name="T39" fmla="*/ 2147483647 h 118"/>
              <a:gd name="T40" fmla="*/ 2147483647 w 2119"/>
              <a:gd name="T41" fmla="*/ 2147483647 h 118"/>
              <a:gd name="T42" fmla="*/ 2147483647 w 2119"/>
              <a:gd name="T43" fmla="*/ 0 h 118"/>
              <a:gd name="T44" fmla="*/ 2147483647 w 2119"/>
              <a:gd name="T45" fmla="*/ 2147483647 h 118"/>
              <a:gd name="T46" fmla="*/ 2147483647 w 2119"/>
              <a:gd name="T47" fmla="*/ 0 h 118"/>
              <a:gd name="T48" fmla="*/ 2147483647 w 2119"/>
              <a:gd name="T49" fmla="*/ 2147483647 h 118"/>
              <a:gd name="T50" fmla="*/ 2147483647 w 2119"/>
              <a:gd name="T51" fmla="*/ 0 h 118"/>
              <a:gd name="T52" fmla="*/ 2147483647 w 2119"/>
              <a:gd name="T53" fmla="*/ 2147483647 h 118"/>
              <a:gd name="T54" fmla="*/ 2147483647 w 2119"/>
              <a:gd name="T55" fmla="*/ 0 h 118"/>
              <a:gd name="T56" fmla="*/ 2147483647 w 2119"/>
              <a:gd name="T57" fmla="*/ 2147483647 h 118"/>
              <a:gd name="T58" fmla="*/ 2147483647 w 2119"/>
              <a:gd name="T59" fmla="*/ 0 h 118"/>
              <a:gd name="T60" fmla="*/ 2147483647 w 2119"/>
              <a:gd name="T61" fmla="*/ 2147483647 h 11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119"/>
              <a:gd name="T94" fmla="*/ 0 h 118"/>
              <a:gd name="T95" fmla="*/ 2119 w 2119"/>
              <a:gd name="T96" fmla="*/ 118 h 11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119" h="118">
                <a:moveTo>
                  <a:pt x="0" y="0"/>
                </a:moveTo>
                <a:lnTo>
                  <a:pt x="59" y="118"/>
                </a:lnTo>
                <a:lnTo>
                  <a:pt x="118" y="0"/>
                </a:lnTo>
                <a:lnTo>
                  <a:pt x="177" y="118"/>
                </a:lnTo>
                <a:lnTo>
                  <a:pt x="235" y="0"/>
                </a:lnTo>
                <a:lnTo>
                  <a:pt x="294" y="118"/>
                </a:lnTo>
                <a:lnTo>
                  <a:pt x="353" y="0"/>
                </a:lnTo>
                <a:lnTo>
                  <a:pt x="412" y="118"/>
                </a:lnTo>
                <a:lnTo>
                  <a:pt x="471" y="0"/>
                </a:lnTo>
                <a:lnTo>
                  <a:pt x="530" y="118"/>
                </a:lnTo>
                <a:lnTo>
                  <a:pt x="589" y="0"/>
                </a:lnTo>
                <a:lnTo>
                  <a:pt x="647" y="118"/>
                </a:lnTo>
                <a:lnTo>
                  <a:pt x="706" y="0"/>
                </a:lnTo>
                <a:lnTo>
                  <a:pt x="765" y="118"/>
                </a:lnTo>
                <a:lnTo>
                  <a:pt x="824" y="0"/>
                </a:lnTo>
                <a:lnTo>
                  <a:pt x="883" y="118"/>
                </a:lnTo>
                <a:lnTo>
                  <a:pt x="942" y="0"/>
                </a:lnTo>
                <a:lnTo>
                  <a:pt x="1001" y="118"/>
                </a:lnTo>
                <a:lnTo>
                  <a:pt x="1059" y="0"/>
                </a:lnTo>
                <a:lnTo>
                  <a:pt x="1118" y="118"/>
                </a:lnTo>
                <a:lnTo>
                  <a:pt x="1530" y="118"/>
                </a:lnTo>
                <a:lnTo>
                  <a:pt x="1589" y="0"/>
                </a:lnTo>
                <a:lnTo>
                  <a:pt x="1648" y="118"/>
                </a:lnTo>
                <a:lnTo>
                  <a:pt x="1707" y="0"/>
                </a:lnTo>
                <a:lnTo>
                  <a:pt x="1766" y="118"/>
                </a:lnTo>
                <a:lnTo>
                  <a:pt x="1824" y="0"/>
                </a:lnTo>
                <a:lnTo>
                  <a:pt x="1883" y="118"/>
                </a:lnTo>
                <a:lnTo>
                  <a:pt x="1942" y="0"/>
                </a:lnTo>
                <a:lnTo>
                  <a:pt x="2001" y="118"/>
                </a:lnTo>
                <a:lnTo>
                  <a:pt x="2060" y="0"/>
                </a:lnTo>
                <a:lnTo>
                  <a:pt x="2119" y="11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925763" y="2068512"/>
            <a:ext cx="4846637" cy="249238"/>
            <a:chOff x="2911" y="1516"/>
            <a:chExt cx="2295" cy="118"/>
          </a:xfrm>
        </p:grpSpPr>
        <p:sp>
          <p:nvSpPr>
            <p:cNvPr id="12333" name="Line 34"/>
            <p:cNvSpPr>
              <a:spLocks noChangeShapeType="1"/>
            </p:cNvSpPr>
            <p:nvPr/>
          </p:nvSpPr>
          <p:spPr bwMode="auto">
            <a:xfrm>
              <a:off x="2911" y="1516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34" name="Line 35"/>
            <p:cNvSpPr>
              <a:spLocks noChangeShapeType="1"/>
            </p:cNvSpPr>
            <p:nvPr/>
          </p:nvSpPr>
          <p:spPr bwMode="auto">
            <a:xfrm>
              <a:off x="2911" y="1633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925763" y="2563812"/>
            <a:ext cx="4846637" cy="249238"/>
            <a:chOff x="2911" y="1751"/>
            <a:chExt cx="2295" cy="118"/>
          </a:xfrm>
        </p:grpSpPr>
        <p:sp>
          <p:nvSpPr>
            <p:cNvPr id="12331" name="Line 37"/>
            <p:cNvSpPr>
              <a:spLocks noChangeShapeType="1"/>
            </p:cNvSpPr>
            <p:nvPr/>
          </p:nvSpPr>
          <p:spPr bwMode="auto">
            <a:xfrm>
              <a:off x="2911" y="1751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32" name="Line 38"/>
            <p:cNvSpPr>
              <a:spLocks noChangeShapeType="1"/>
            </p:cNvSpPr>
            <p:nvPr/>
          </p:nvSpPr>
          <p:spPr bwMode="auto">
            <a:xfrm>
              <a:off x="2911" y="1868"/>
              <a:ext cx="2295" cy="1"/>
            </a:xfrm>
            <a:prstGeom prst="line">
              <a:avLst/>
            </a:prstGeom>
            <a:noFill/>
            <a:ln w="11113">
              <a:solidFill>
                <a:srgbClr val="AAAA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305" name="Rectangle 39"/>
          <p:cNvSpPr>
            <a:spLocks noChangeArrowheads="1"/>
          </p:cNvSpPr>
          <p:nvPr/>
        </p:nvSpPr>
        <p:spPr bwMode="auto">
          <a:xfrm>
            <a:off x="2566988" y="2100064"/>
            <a:ext cx="2180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RA</a:t>
            </a:r>
            <a:endParaRPr lang="en-US" sz="2800">
              <a:latin typeface="+mj-lt"/>
            </a:endParaRPr>
          </a:p>
        </p:txBody>
      </p:sp>
      <p:sp>
        <p:nvSpPr>
          <p:cNvPr id="12306" name="Rectangle 40"/>
          <p:cNvSpPr>
            <a:spLocks noChangeArrowheads="1"/>
          </p:cNvSpPr>
          <p:nvPr/>
        </p:nvSpPr>
        <p:spPr bwMode="auto">
          <a:xfrm>
            <a:off x="2566988" y="2603252"/>
            <a:ext cx="2339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RD</a:t>
            </a:r>
            <a:endParaRPr lang="en-US" sz="1200">
              <a:latin typeface="+mj-lt"/>
            </a:endParaRPr>
          </a:p>
        </p:txBody>
      </p:sp>
      <p:sp>
        <p:nvSpPr>
          <p:cNvPr id="12307" name="Line 41"/>
          <p:cNvSpPr>
            <a:spLocks noChangeShapeType="1"/>
          </p:cNvSpPr>
          <p:nvPr/>
        </p:nvSpPr>
        <p:spPr bwMode="auto">
          <a:xfrm flipV="1">
            <a:off x="3544888" y="1949450"/>
            <a:ext cx="0" cy="944562"/>
          </a:xfrm>
          <a:prstGeom prst="line">
            <a:avLst/>
          </a:prstGeom>
          <a:noFill/>
          <a:ln w="11113">
            <a:solidFill>
              <a:srgbClr val="AAAAAA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8" name="Line 42"/>
          <p:cNvSpPr>
            <a:spLocks noChangeShapeType="1"/>
          </p:cNvSpPr>
          <p:nvPr/>
        </p:nvSpPr>
        <p:spPr bwMode="auto">
          <a:xfrm flipV="1">
            <a:off x="4040188" y="1949450"/>
            <a:ext cx="1587" cy="944562"/>
          </a:xfrm>
          <a:prstGeom prst="line">
            <a:avLst/>
          </a:prstGeom>
          <a:noFill/>
          <a:ln w="11113">
            <a:solidFill>
              <a:srgbClr val="AAAAAA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09" name="Freeform 43"/>
          <p:cNvSpPr>
            <a:spLocks/>
          </p:cNvSpPr>
          <p:nvPr/>
        </p:nvSpPr>
        <p:spPr bwMode="auto">
          <a:xfrm>
            <a:off x="3051175" y="2068512"/>
            <a:ext cx="4209616" cy="246063"/>
          </a:xfrm>
          <a:custGeom>
            <a:avLst/>
            <a:gdLst>
              <a:gd name="T0" fmla="*/ 0 w 765"/>
              <a:gd name="T1" fmla="*/ 0 h 117"/>
              <a:gd name="T2" fmla="*/ 2147483647 w 765"/>
              <a:gd name="T3" fmla="*/ 2147483647 h 117"/>
              <a:gd name="T4" fmla="*/ 2147483647 w 765"/>
              <a:gd name="T5" fmla="*/ 0 h 117"/>
              <a:gd name="T6" fmla="*/ 2147483647 w 765"/>
              <a:gd name="T7" fmla="*/ 2147483647 h 117"/>
              <a:gd name="T8" fmla="*/ 2147483647 w 765"/>
              <a:gd name="T9" fmla="*/ 0 h 117"/>
              <a:gd name="T10" fmla="*/ 2147483647 w 765"/>
              <a:gd name="T11" fmla="*/ 0 h 117"/>
              <a:gd name="T12" fmla="*/ 2147483647 w 765"/>
              <a:gd name="T13" fmla="*/ 0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  <a:gd name="connsiteX0" fmla="*/ 0 w 26074"/>
              <a:gd name="connsiteY0" fmla="*/ 0 h 10000"/>
              <a:gd name="connsiteX1" fmla="*/ 771 w 26074"/>
              <a:gd name="connsiteY1" fmla="*/ 10000 h 10000"/>
              <a:gd name="connsiteX2" fmla="*/ 1542 w 26074"/>
              <a:gd name="connsiteY2" fmla="*/ 0 h 10000"/>
              <a:gd name="connsiteX3" fmla="*/ 2314 w 26074"/>
              <a:gd name="connsiteY3" fmla="*/ 10000 h 10000"/>
              <a:gd name="connsiteX4" fmla="*/ 3085 w 26074"/>
              <a:gd name="connsiteY4" fmla="*/ 0 h 10000"/>
              <a:gd name="connsiteX5" fmla="*/ 6157 w 26074"/>
              <a:gd name="connsiteY5" fmla="*/ 0 h 10000"/>
              <a:gd name="connsiteX6" fmla="*/ 26074 w 2607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74" h="10000">
                <a:moveTo>
                  <a:pt x="0" y="0"/>
                </a:moveTo>
                <a:lnTo>
                  <a:pt x="771" y="10000"/>
                </a:lnTo>
                <a:lnTo>
                  <a:pt x="1542" y="0"/>
                </a:lnTo>
                <a:cubicBezTo>
                  <a:pt x="1799" y="3333"/>
                  <a:pt x="2057" y="6667"/>
                  <a:pt x="2314" y="10000"/>
                </a:cubicBezTo>
                <a:lnTo>
                  <a:pt x="3085" y="0"/>
                </a:lnTo>
                <a:lnTo>
                  <a:pt x="6157" y="0"/>
                </a:lnTo>
                <a:lnTo>
                  <a:pt x="26074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0" name="Freeform 44"/>
          <p:cNvSpPr>
            <a:spLocks/>
          </p:cNvSpPr>
          <p:nvPr/>
        </p:nvSpPr>
        <p:spPr bwMode="auto">
          <a:xfrm>
            <a:off x="3051175" y="2068512"/>
            <a:ext cx="4170223" cy="246063"/>
          </a:xfrm>
          <a:custGeom>
            <a:avLst/>
            <a:gdLst>
              <a:gd name="T0" fmla="*/ 0 w 765"/>
              <a:gd name="T1" fmla="*/ 2147483647 h 117"/>
              <a:gd name="T2" fmla="*/ 2147483647 w 765"/>
              <a:gd name="T3" fmla="*/ 0 h 117"/>
              <a:gd name="T4" fmla="*/ 2147483647 w 765"/>
              <a:gd name="T5" fmla="*/ 2147483647 h 117"/>
              <a:gd name="T6" fmla="*/ 2147483647 w 765"/>
              <a:gd name="T7" fmla="*/ 0 h 117"/>
              <a:gd name="T8" fmla="*/ 2147483647 w 765"/>
              <a:gd name="T9" fmla="*/ 2147483647 h 117"/>
              <a:gd name="T10" fmla="*/ 2147483647 w 765"/>
              <a:gd name="T11" fmla="*/ 2147483647 h 117"/>
              <a:gd name="T12" fmla="*/ 2147483647 w 765"/>
              <a:gd name="T13" fmla="*/ 2147483647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  <a:gd name="connsiteX0" fmla="*/ 0 w 25830"/>
              <a:gd name="connsiteY0" fmla="*/ 10000 h 10000"/>
              <a:gd name="connsiteX1" fmla="*/ 771 w 25830"/>
              <a:gd name="connsiteY1" fmla="*/ 0 h 10000"/>
              <a:gd name="connsiteX2" fmla="*/ 1542 w 25830"/>
              <a:gd name="connsiteY2" fmla="*/ 10000 h 10000"/>
              <a:gd name="connsiteX3" fmla="*/ 2314 w 25830"/>
              <a:gd name="connsiteY3" fmla="*/ 0 h 10000"/>
              <a:gd name="connsiteX4" fmla="*/ 3085 w 25830"/>
              <a:gd name="connsiteY4" fmla="*/ 10000 h 10000"/>
              <a:gd name="connsiteX5" fmla="*/ 6157 w 25830"/>
              <a:gd name="connsiteY5" fmla="*/ 10000 h 10000"/>
              <a:gd name="connsiteX6" fmla="*/ 25830 w 2583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30" h="10000">
                <a:moveTo>
                  <a:pt x="0" y="10000"/>
                </a:moveTo>
                <a:lnTo>
                  <a:pt x="771" y="0"/>
                </a:lnTo>
                <a:lnTo>
                  <a:pt x="1542" y="10000"/>
                </a:lnTo>
                <a:cubicBezTo>
                  <a:pt x="1799" y="6667"/>
                  <a:pt x="2057" y="3333"/>
                  <a:pt x="2314" y="0"/>
                </a:cubicBezTo>
                <a:lnTo>
                  <a:pt x="3085" y="10000"/>
                </a:lnTo>
                <a:lnTo>
                  <a:pt x="6157" y="10000"/>
                </a:lnTo>
                <a:lnTo>
                  <a:pt x="25830" y="1000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1" name="Freeform 45"/>
          <p:cNvSpPr>
            <a:spLocks/>
          </p:cNvSpPr>
          <p:nvPr/>
        </p:nvSpPr>
        <p:spPr bwMode="auto">
          <a:xfrm>
            <a:off x="3051175" y="2563812"/>
            <a:ext cx="1863725" cy="247650"/>
          </a:xfrm>
          <a:custGeom>
            <a:avLst/>
            <a:gdLst>
              <a:gd name="T0" fmla="*/ 0 w 883"/>
              <a:gd name="T1" fmla="*/ 0 h 117"/>
              <a:gd name="T2" fmla="*/ 2147483647 w 883"/>
              <a:gd name="T3" fmla="*/ 2147483647 h 117"/>
              <a:gd name="T4" fmla="*/ 2147483647 w 883"/>
              <a:gd name="T5" fmla="*/ 0 h 117"/>
              <a:gd name="T6" fmla="*/ 2147483647 w 883"/>
              <a:gd name="T7" fmla="*/ 2147483647 h 117"/>
              <a:gd name="T8" fmla="*/ 2147483647 w 883"/>
              <a:gd name="T9" fmla="*/ 0 h 117"/>
              <a:gd name="T10" fmla="*/ 2147483647 w 883"/>
              <a:gd name="T11" fmla="*/ 2147483647 h 117"/>
              <a:gd name="T12" fmla="*/ 2147483647 w 883"/>
              <a:gd name="T13" fmla="*/ 0 h 117"/>
              <a:gd name="T14" fmla="*/ 2147483647 w 883"/>
              <a:gd name="T15" fmla="*/ 2147483647 h 117"/>
              <a:gd name="T16" fmla="*/ 2147483647 w 883"/>
              <a:gd name="T17" fmla="*/ 0 h 117"/>
              <a:gd name="T18" fmla="*/ 2147483647 w 883"/>
              <a:gd name="T19" fmla="*/ 0 h 1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3"/>
              <a:gd name="T31" fmla="*/ 0 h 117"/>
              <a:gd name="T32" fmla="*/ 883 w 883"/>
              <a:gd name="T33" fmla="*/ 117 h 1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3" h="117">
                <a:moveTo>
                  <a:pt x="0" y="0"/>
                </a:moveTo>
                <a:lnTo>
                  <a:pt x="59" y="117"/>
                </a:lnTo>
                <a:lnTo>
                  <a:pt x="118" y="0"/>
                </a:lnTo>
                <a:lnTo>
                  <a:pt x="177" y="117"/>
                </a:lnTo>
                <a:lnTo>
                  <a:pt x="236" y="0"/>
                </a:lnTo>
                <a:lnTo>
                  <a:pt x="294" y="117"/>
                </a:lnTo>
                <a:lnTo>
                  <a:pt x="353" y="0"/>
                </a:lnTo>
                <a:lnTo>
                  <a:pt x="412" y="117"/>
                </a:lnTo>
                <a:lnTo>
                  <a:pt x="471" y="0"/>
                </a:lnTo>
                <a:lnTo>
                  <a:pt x="883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2" name="Freeform 46"/>
          <p:cNvSpPr>
            <a:spLocks/>
          </p:cNvSpPr>
          <p:nvPr/>
        </p:nvSpPr>
        <p:spPr bwMode="auto">
          <a:xfrm>
            <a:off x="3051175" y="2563812"/>
            <a:ext cx="1863725" cy="247650"/>
          </a:xfrm>
          <a:custGeom>
            <a:avLst/>
            <a:gdLst>
              <a:gd name="T0" fmla="*/ 0 w 883"/>
              <a:gd name="T1" fmla="*/ 2147483647 h 117"/>
              <a:gd name="T2" fmla="*/ 2147483647 w 883"/>
              <a:gd name="T3" fmla="*/ 0 h 117"/>
              <a:gd name="T4" fmla="*/ 2147483647 w 883"/>
              <a:gd name="T5" fmla="*/ 2147483647 h 117"/>
              <a:gd name="T6" fmla="*/ 2147483647 w 883"/>
              <a:gd name="T7" fmla="*/ 0 h 117"/>
              <a:gd name="T8" fmla="*/ 2147483647 w 883"/>
              <a:gd name="T9" fmla="*/ 2147483647 h 117"/>
              <a:gd name="T10" fmla="*/ 2147483647 w 883"/>
              <a:gd name="T11" fmla="*/ 0 h 117"/>
              <a:gd name="T12" fmla="*/ 2147483647 w 883"/>
              <a:gd name="T13" fmla="*/ 2147483647 h 117"/>
              <a:gd name="T14" fmla="*/ 2147483647 w 883"/>
              <a:gd name="T15" fmla="*/ 0 h 117"/>
              <a:gd name="T16" fmla="*/ 2147483647 w 883"/>
              <a:gd name="T17" fmla="*/ 2147483647 h 117"/>
              <a:gd name="T18" fmla="*/ 2147483647 w 883"/>
              <a:gd name="T19" fmla="*/ 2147483647 h 1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3"/>
              <a:gd name="T31" fmla="*/ 0 h 117"/>
              <a:gd name="T32" fmla="*/ 883 w 883"/>
              <a:gd name="T33" fmla="*/ 117 h 1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3" h="117">
                <a:moveTo>
                  <a:pt x="0" y="117"/>
                </a:moveTo>
                <a:lnTo>
                  <a:pt x="59" y="0"/>
                </a:lnTo>
                <a:lnTo>
                  <a:pt x="118" y="117"/>
                </a:lnTo>
                <a:lnTo>
                  <a:pt x="177" y="0"/>
                </a:lnTo>
                <a:lnTo>
                  <a:pt x="236" y="117"/>
                </a:lnTo>
                <a:lnTo>
                  <a:pt x="294" y="0"/>
                </a:lnTo>
                <a:lnTo>
                  <a:pt x="353" y="117"/>
                </a:lnTo>
                <a:lnTo>
                  <a:pt x="412" y="0"/>
                </a:lnTo>
                <a:lnTo>
                  <a:pt x="471" y="117"/>
                </a:lnTo>
                <a:lnTo>
                  <a:pt x="883" y="117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13" name="Rectangle 47"/>
          <p:cNvSpPr>
            <a:spLocks noChangeArrowheads="1"/>
          </p:cNvSpPr>
          <p:nvPr/>
        </p:nvSpPr>
        <p:spPr bwMode="auto">
          <a:xfrm>
            <a:off x="3741391" y="2100064"/>
            <a:ext cx="1025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A</a:t>
            </a:r>
            <a:endParaRPr lang="en-US">
              <a:latin typeface="+mj-lt"/>
            </a:endParaRPr>
          </a:p>
        </p:txBody>
      </p:sp>
      <p:sp>
        <p:nvSpPr>
          <p:cNvPr id="12314" name="Rectangle 48"/>
          <p:cNvSpPr>
            <a:spLocks noChangeArrowheads="1"/>
          </p:cNvSpPr>
          <p:nvPr/>
        </p:nvSpPr>
        <p:spPr bwMode="auto">
          <a:xfrm>
            <a:off x="4267200" y="2604988"/>
            <a:ext cx="39242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Reg[A]</a:t>
            </a:r>
            <a:endParaRPr lang="en-US">
              <a:latin typeface="+mj-lt"/>
            </a:endParaRPr>
          </a:p>
        </p:txBody>
      </p:sp>
      <p:sp>
        <p:nvSpPr>
          <p:cNvPr id="12315" name="Rectangle 49"/>
          <p:cNvSpPr>
            <a:spLocks noChangeArrowheads="1"/>
          </p:cNvSpPr>
          <p:nvPr/>
        </p:nvSpPr>
        <p:spPr bwMode="auto">
          <a:xfrm>
            <a:off x="5791200" y="4432003"/>
            <a:ext cx="1025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A</a:t>
            </a:r>
            <a:endParaRPr lang="en-US">
              <a:latin typeface="+mj-lt"/>
            </a:endParaRPr>
          </a:p>
        </p:txBody>
      </p:sp>
      <p:sp>
        <p:nvSpPr>
          <p:cNvPr id="12316" name="Rectangle 50"/>
          <p:cNvSpPr>
            <a:spLocks noChangeArrowheads="1"/>
          </p:cNvSpPr>
          <p:nvPr/>
        </p:nvSpPr>
        <p:spPr bwMode="auto">
          <a:xfrm>
            <a:off x="5638800" y="4927847"/>
            <a:ext cx="6163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+mj-lt"/>
              </a:rPr>
              <a:t>new Reg[A]</a:t>
            </a:r>
            <a:endParaRPr lang="en-US" sz="900">
              <a:latin typeface="+mj-lt"/>
            </a:endParaRPr>
          </a:p>
        </p:txBody>
      </p:sp>
      <p:sp>
        <p:nvSpPr>
          <p:cNvPr id="12317" name="Text Box 51"/>
          <p:cNvSpPr txBox="1">
            <a:spLocks noChangeArrowheads="1"/>
          </p:cNvSpPr>
          <p:nvPr/>
        </p:nvSpPr>
        <p:spPr bwMode="auto">
          <a:xfrm>
            <a:off x="1812925" y="1371600"/>
            <a:ext cx="6019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+mj-lt"/>
              </a:rPr>
              <a:t>2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combinational</a:t>
            </a:r>
            <a:r>
              <a:rPr lang="en-US" dirty="0">
                <a:latin typeface="+mj-lt"/>
              </a:rPr>
              <a:t> READ ports, 1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clocked</a:t>
            </a:r>
            <a:r>
              <a:rPr lang="en-US" dirty="0">
                <a:latin typeface="+mj-lt"/>
              </a:rPr>
              <a:t> WRITE port</a:t>
            </a:r>
          </a:p>
        </p:txBody>
      </p:sp>
      <p:sp>
        <p:nvSpPr>
          <p:cNvPr id="702516" name="Rectangle 52"/>
          <p:cNvSpPr>
            <a:spLocks noChangeArrowheads="1"/>
          </p:cNvSpPr>
          <p:nvPr/>
        </p:nvSpPr>
        <p:spPr bwMode="auto">
          <a:xfrm>
            <a:off x="1295400" y="5561012"/>
            <a:ext cx="7066213" cy="5929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What if (say) WA=RA1???</a:t>
            </a:r>
          </a:p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       RD1 reads </a:t>
            </a:r>
            <a:r>
              <a:rPr lang="ja-JP" altLang="en-US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old</a:t>
            </a:r>
            <a:r>
              <a:rPr lang="ja-JP" altLang="en-US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value of </a:t>
            </a:r>
            <a:r>
              <a:rPr lang="en-US" altLang="ja-JP" dirty="0" err="1">
                <a:latin typeface="+mj-lt"/>
              </a:rPr>
              <a:t>Reg</a:t>
            </a:r>
            <a:r>
              <a:rPr lang="en-US" altLang="ja-JP" dirty="0">
                <a:latin typeface="+mj-lt"/>
              </a:rPr>
              <a:t>[RA1] until next clock edge!</a:t>
            </a:r>
            <a:endParaRPr lang="en-US" dirty="0">
              <a:latin typeface="+mj-lt"/>
            </a:endParaRPr>
          </a:p>
        </p:txBody>
      </p:sp>
      <p:sp>
        <p:nvSpPr>
          <p:cNvPr id="12319" name="Rectangle 53"/>
          <p:cNvSpPr>
            <a:spLocks noChangeArrowheads="1"/>
          </p:cNvSpPr>
          <p:nvPr/>
        </p:nvSpPr>
        <p:spPr bwMode="auto">
          <a:xfrm>
            <a:off x="6711950" y="2612876"/>
            <a:ext cx="68478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00"/>
                </a:solidFill>
                <a:latin typeface="+mj-lt"/>
              </a:rPr>
              <a:t>new Reg[A]</a:t>
            </a:r>
            <a:endParaRPr lang="en-US">
              <a:latin typeface="+mj-lt"/>
            </a:endParaRPr>
          </a:p>
        </p:txBody>
      </p:sp>
      <p:sp>
        <p:nvSpPr>
          <p:cNvPr id="12320" name="Freeform 54"/>
          <p:cNvSpPr>
            <a:spLocks/>
          </p:cNvSpPr>
          <p:nvPr/>
        </p:nvSpPr>
        <p:spPr bwMode="auto">
          <a:xfrm>
            <a:off x="6011863" y="2571750"/>
            <a:ext cx="1614487" cy="246062"/>
          </a:xfrm>
          <a:custGeom>
            <a:avLst/>
            <a:gdLst>
              <a:gd name="T0" fmla="*/ 0 w 765"/>
              <a:gd name="T1" fmla="*/ 0 h 117"/>
              <a:gd name="T2" fmla="*/ 2147483647 w 765"/>
              <a:gd name="T3" fmla="*/ 2147483647 h 117"/>
              <a:gd name="T4" fmla="*/ 2147483647 w 765"/>
              <a:gd name="T5" fmla="*/ 0 h 117"/>
              <a:gd name="T6" fmla="*/ 2147483647 w 765"/>
              <a:gd name="T7" fmla="*/ 2147483647 h 117"/>
              <a:gd name="T8" fmla="*/ 2147483647 w 765"/>
              <a:gd name="T9" fmla="*/ 0 h 117"/>
              <a:gd name="T10" fmla="*/ 2147483647 w 765"/>
              <a:gd name="T11" fmla="*/ 0 h 117"/>
              <a:gd name="T12" fmla="*/ 2147483647 w 765"/>
              <a:gd name="T13" fmla="*/ 0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117">
                <a:moveTo>
                  <a:pt x="0" y="0"/>
                </a:moveTo>
                <a:lnTo>
                  <a:pt x="59" y="117"/>
                </a:lnTo>
                <a:lnTo>
                  <a:pt x="118" y="0"/>
                </a:lnTo>
                <a:lnTo>
                  <a:pt x="177" y="117"/>
                </a:lnTo>
                <a:lnTo>
                  <a:pt x="236" y="0"/>
                </a:lnTo>
                <a:lnTo>
                  <a:pt x="471" y="0"/>
                </a:lnTo>
                <a:lnTo>
                  <a:pt x="76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21" name="Freeform 55"/>
          <p:cNvSpPr>
            <a:spLocks/>
          </p:cNvSpPr>
          <p:nvPr/>
        </p:nvSpPr>
        <p:spPr bwMode="auto">
          <a:xfrm flipV="1">
            <a:off x="6019800" y="2571750"/>
            <a:ext cx="1614488" cy="246062"/>
          </a:xfrm>
          <a:custGeom>
            <a:avLst/>
            <a:gdLst>
              <a:gd name="T0" fmla="*/ 0 w 765"/>
              <a:gd name="T1" fmla="*/ 0 h 117"/>
              <a:gd name="T2" fmla="*/ 2147483647 w 765"/>
              <a:gd name="T3" fmla="*/ 2147483647 h 117"/>
              <a:gd name="T4" fmla="*/ 2147483647 w 765"/>
              <a:gd name="T5" fmla="*/ 0 h 117"/>
              <a:gd name="T6" fmla="*/ 2147483647 w 765"/>
              <a:gd name="T7" fmla="*/ 2147483647 h 117"/>
              <a:gd name="T8" fmla="*/ 2147483647 w 765"/>
              <a:gd name="T9" fmla="*/ 0 h 117"/>
              <a:gd name="T10" fmla="*/ 2147483647 w 765"/>
              <a:gd name="T11" fmla="*/ 0 h 117"/>
              <a:gd name="T12" fmla="*/ 2147483647 w 765"/>
              <a:gd name="T13" fmla="*/ 0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117"/>
              <a:gd name="T23" fmla="*/ 765 w 765"/>
              <a:gd name="T24" fmla="*/ 117 h 1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117">
                <a:moveTo>
                  <a:pt x="0" y="0"/>
                </a:moveTo>
                <a:lnTo>
                  <a:pt x="59" y="117"/>
                </a:lnTo>
                <a:lnTo>
                  <a:pt x="118" y="0"/>
                </a:lnTo>
                <a:lnTo>
                  <a:pt x="177" y="117"/>
                </a:lnTo>
                <a:lnTo>
                  <a:pt x="236" y="0"/>
                </a:lnTo>
                <a:lnTo>
                  <a:pt x="471" y="0"/>
                </a:lnTo>
                <a:lnTo>
                  <a:pt x="765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322" name="Text Box 56"/>
          <p:cNvSpPr txBox="1">
            <a:spLocks noChangeArrowheads="1"/>
          </p:cNvSpPr>
          <p:nvPr/>
        </p:nvSpPr>
        <p:spPr bwMode="auto">
          <a:xfrm>
            <a:off x="5699125" y="5257800"/>
            <a:ext cx="3151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s</a:t>
            </a:r>
          </a:p>
        </p:txBody>
      </p:sp>
      <p:sp>
        <p:nvSpPr>
          <p:cNvPr id="12323" name="Text Box 57"/>
          <p:cNvSpPr txBox="1">
            <a:spLocks noChangeArrowheads="1"/>
          </p:cNvSpPr>
          <p:nvPr/>
        </p:nvSpPr>
        <p:spPr bwMode="auto">
          <a:xfrm>
            <a:off x="5991225" y="5256212"/>
            <a:ext cx="3318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h</a:t>
            </a:r>
          </a:p>
        </p:txBody>
      </p:sp>
      <p:sp>
        <p:nvSpPr>
          <p:cNvPr id="12324" name="Line 58"/>
          <p:cNvSpPr>
            <a:spLocks noChangeShapeType="1"/>
          </p:cNvSpPr>
          <p:nvPr/>
        </p:nvSpPr>
        <p:spPr bwMode="auto">
          <a:xfrm>
            <a:off x="5638800" y="525621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5" name="Line 59"/>
          <p:cNvSpPr>
            <a:spLocks noChangeShapeType="1"/>
          </p:cNvSpPr>
          <p:nvPr/>
        </p:nvSpPr>
        <p:spPr bwMode="auto">
          <a:xfrm>
            <a:off x="6019800" y="525621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6" name="Freeform 60"/>
          <p:cNvSpPr>
            <a:spLocks/>
          </p:cNvSpPr>
          <p:nvPr/>
        </p:nvSpPr>
        <p:spPr bwMode="auto">
          <a:xfrm>
            <a:off x="3549650" y="2214562"/>
            <a:ext cx="488950" cy="450850"/>
          </a:xfrm>
          <a:custGeom>
            <a:avLst/>
            <a:gdLst>
              <a:gd name="T0" fmla="*/ 0 w 308"/>
              <a:gd name="T1" fmla="*/ 0 h 284"/>
              <a:gd name="T2" fmla="*/ 2147483647 w 308"/>
              <a:gd name="T3" fmla="*/ 2147483647 h 284"/>
              <a:gd name="T4" fmla="*/ 2147483647 w 308"/>
              <a:gd name="T5" fmla="*/ 2147483647 h 284"/>
              <a:gd name="T6" fmla="*/ 2147483647 w 308"/>
              <a:gd name="T7" fmla="*/ 2147483647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308"/>
              <a:gd name="T13" fmla="*/ 0 h 284"/>
              <a:gd name="T14" fmla="*/ 308 w 308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" h="284">
                <a:moveTo>
                  <a:pt x="0" y="0"/>
                </a:moveTo>
                <a:cubicBezTo>
                  <a:pt x="20" y="16"/>
                  <a:pt x="109" y="58"/>
                  <a:pt x="120" y="97"/>
                </a:cubicBezTo>
                <a:cubicBezTo>
                  <a:pt x="131" y="136"/>
                  <a:pt x="37" y="205"/>
                  <a:pt x="68" y="236"/>
                </a:cubicBezTo>
                <a:cubicBezTo>
                  <a:pt x="99" y="267"/>
                  <a:pt x="204" y="280"/>
                  <a:pt x="308" y="284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7" name="Text Box 61"/>
          <p:cNvSpPr txBox="1">
            <a:spLocks noChangeArrowheads="1"/>
          </p:cNvSpPr>
          <p:nvPr/>
        </p:nvSpPr>
        <p:spPr bwMode="auto">
          <a:xfrm>
            <a:off x="3581400" y="2895600"/>
            <a:ext cx="422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PD</a:t>
            </a:r>
          </a:p>
        </p:txBody>
      </p:sp>
      <p:sp>
        <p:nvSpPr>
          <p:cNvPr id="12328" name="Line 62"/>
          <p:cNvSpPr>
            <a:spLocks noChangeShapeType="1"/>
          </p:cNvSpPr>
          <p:nvPr/>
        </p:nvSpPr>
        <p:spPr bwMode="auto">
          <a:xfrm>
            <a:off x="3581400" y="289401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329" name="Text Box 63"/>
          <p:cNvSpPr txBox="1">
            <a:spLocks noChangeArrowheads="1"/>
          </p:cNvSpPr>
          <p:nvPr/>
        </p:nvSpPr>
        <p:spPr bwMode="auto">
          <a:xfrm>
            <a:off x="6019800" y="2895600"/>
            <a:ext cx="422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>
                <a:latin typeface="+mj-lt"/>
              </a:rPr>
              <a:t>t</a:t>
            </a:r>
            <a:r>
              <a:rPr lang="en-US" sz="1400" baseline="-25000">
                <a:latin typeface="+mj-lt"/>
              </a:rPr>
              <a:t>PD</a:t>
            </a:r>
          </a:p>
        </p:txBody>
      </p:sp>
      <p:sp>
        <p:nvSpPr>
          <p:cNvPr id="12330" name="Line 64"/>
          <p:cNvSpPr>
            <a:spLocks noChangeShapeType="1"/>
          </p:cNvSpPr>
          <p:nvPr/>
        </p:nvSpPr>
        <p:spPr bwMode="auto">
          <a:xfrm>
            <a:off x="6019800" y="289401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1143000" y="3916164"/>
            <a:ext cx="9361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Write enable</a:t>
            </a:r>
            <a:endParaRPr lang="en-US" sz="1200">
              <a:latin typeface="+mj-lt"/>
            </a:endParaRP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43000" y="4418012"/>
            <a:ext cx="10319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Write address</a:t>
            </a:r>
            <a:endParaRPr lang="en-US" sz="1200">
              <a:latin typeface="+mj-lt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143000" y="4919860"/>
            <a:ext cx="7822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Write data</a:t>
            </a:r>
            <a:endParaRPr lang="en-US" sz="1200">
              <a:latin typeface="+mj-lt"/>
            </a:endParaRP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9200" y="2100064"/>
            <a:ext cx="10137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Read address</a:t>
            </a:r>
            <a:endParaRPr lang="en-US" sz="1200">
              <a:latin typeface="+mj-lt"/>
            </a:endParaRP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1219200" y="2603252"/>
            <a:ext cx="75719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Read data</a:t>
            </a:r>
            <a:endParaRPr lang="en-US" sz="12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1" grpId="0" animBg="1"/>
      <p:bldP spid="71" grpId="1" animBg="1"/>
      <p:bldP spid="70" grpId="0" animBg="1"/>
      <p:bldP spid="70" grpId="1" animBg="1"/>
      <p:bldP spid="70251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ALU Instructions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295400" y="3124200"/>
            <a:ext cx="6401026" cy="371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 i="1" dirty="0">
                <a:latin typeface="+mj-lt"/>
              </a:rPr>
              <a:t>Means, to Beta,    </a:t>
            </a:r>
            <a:r>
              <a:rPr lang="en-US" sz="2000" i="1" dirty="0" err="1">
                <a:latin typeface="Consolas"/>
                <a:cs typeface="Consolas"/>
              </a:rPr>
              <a:t>Reg</a:t>
            </a:r>
            <a:r>
              <a:rPr lang="en-US" sz="2000" i="1" dirty="0">
                <a:latin typeface="Consolas"/>
                <a:cs typeface="Consolas"/>
              </a:rPr>
              <a:t>[R4] </a:t>
            </a:r>
            <a:r>
              <a:rPr lang="en-US" sz="2000" dirty="0" smtClean="0">
                <a:latin typeface="Consolas"/>
                <a:cs typeface="Consolas"/>
                <a:sym typeface="Wingdings" pitchFamily="2" charset="2"/>
              </a:rPr>
              <a:t></a:t>
            </a:r>
            <a:r>
              <a:rPr lang="en-US" sz="2000" i="1" dirty="0" smtClean="0">
                <a:latin typeface="Consolas"/>
                <a:cs typeface="Consolas"/>
              </a:rPr>
              <a:t> </a:t>
            </a:r>
            <a:r>
              <a:rPr lang="en-US" sz="2000" i="1" dirty="0" err="1">
                <a:latin typeface="Consolas"/>
                <a:cs typeface="Consolas"/>
              </a:rPr>
              <a:t>Reg</a:t>
            </a:r>
            <a:r>
              <a:rPr lang="en-US" sz="2000" i="1" dirty="0">
                <a:latin typeface="Consolas"/>
                <a:cs typeface="Consolas"/>
              </a:rPr>
              <a:t>[R2] + </a:t>
            </a:r>
            <a:r>
              <a:rPr lang="en-US" sz="2000" i="1" dirty="0" err="1">
                <a:latin typeface="Consolas"/>
                <a:cs typeface="Consolas"/>
              </a:rPr>
              <a:t>Reg</a:t>
            </a:r>
            <a:r>
              <a:rPr lang="en-US" sz="2000" i="1" dirty="0">
                <a:latin typeface="Consolas"/>
                <a:cs typeface="Consolas"/>
              </a:rPr>
              <a:t>[R3]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93414" y="2209800"/>
            <a:ext cx="5757862" cy="349250"/>
            <a:chOff x="712" y="1400"/>
            <a:chExt cx="4608" cy="280"/>
          </a:xfrm>
        </p:grpSpPr>
        <p:sp>
          <p:nvSpPr>
            <p:cNvPr id="13355" name="Rectangle 5"/>
            <p:cNvSpPr>
              <a:spLocks noChangeArrowheads="1"/>
            </p:cNvSpPr>
            <p:nvPr/>
          </p:nvSpPr>
          <p:spPr bwMode="auto">
            <a:xfrm>
              <a:off x="712" y="1400"/>
              <a:ext cx="4600" cy="28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6" name="Line 6"/>
            <p:cNvSpPr>
              <a:spLocks noChangeShapeType="1"/>
            </p:cNvSpPr>
            <p:nvPr/>
          </p:nvSpPr>
          <p:spPr bwMode="auto">
            <a:xfrm>
              <a:off x="712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7" name="Line 7"/>
            <p:cNvSpPr>
              <a:spLocks noChangeShapeType="1"/>
            </p:cNvSpPr>
            <p:nvPr/>
          </p:nvSpPr>
          <p:spPr bwMode="auto">
            <a:xfrm>
              <a:off x="8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8" name="Line 8"/>
            <p:cNvSpPr>
              <a:spLocks noChangeShapeType="1"/>
            </p:cNvSpPr>
            <p:nvPr/>
          </p:nvSpPr>
          <p:spPr bwMode="auto">
            <a:xfrm>
              <a:off x="10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59" name="Line 9"/>
            <p:cNvSpPr>
              <a:spLocks noChangeShapeType="1"/>
            </p:cNvSpPr>
            <p:nvPr/>
          </p:nvSpPr>
          <p:spPr bwMode="auto">
            <a:xfrm>
              <a:off x="11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0" name="Line 10"/>
            <p:cNvSpPr>
              <a:spLocks noChangeShapeType="1"/>
            </p:cNvSpPr>
            <p:nvPr/>
          </p:nvSpPr>
          <p:spPr bwMode="auto">
            <a:xfrm>
              <a:off x="12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1" name="Line 11"/>
            <p:cNvSpPr>
              <a:spLocks noChangeShapeType="1"/>
            </p:cNvSpPr>
            <p:nvPr/>
          </p:nvSpPr>
          <p:spPr bwMode="auto">
            <a:xfrm>
              <a:off x="14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2" name="Line 12"/>
            <p:cNvSpPr>
              <a:spLocks noChangeShapeType="1"/>
            </p:cNvSpPr>
            <p:nvPr/>
          </p:nvSpPr>
          <p:spPr bwMode="auto">
            <a:xfrm>
              <a:off x="157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3" name="Line 13"/>
            <p:cNvSpPr>
              <a:spLocks noChangeShapeType="1"/>
            </p:cNvSpPr>
            <p:nvPr/>
          </p:nvSpPr>
          <p:spPr bwMode="auto">
            <a:xfrm>
              <a:off x="172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4" name="Line 14"/>
            <p:cNvSpPr>
              <a:spLocks noChangeShapeType="1"/>
            </p:cNvSpPr>
            <p:nvPr/>
          </p:nvSpPr>
          <p:spPr bwMode="auto">
            <a:xfrm>
              <a:off x="186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5" name="Line 15"/>
            <p:cNvSpPr>
              <a:spLocks noChangeShapeType="1"/>
            </p:cNvSpPr>
            <p:nvPr/>
          </p:nvSpPr>
          <p:spPr bwMode="auto">
            <a:xfrm>
              <a:off x="200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6" name="Line 16"/>
            <p:cNvSpPr>
              <a:spLocks noChangeShapeType="1"/>
            </p:cNvSpPr>
            <p:nvPr/>
          </p:nvSpPr>
          <p:spPr bwMode="auto">
            <a:xfrm>
              <a:off x="215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7" name="Line 17"/>
            <p:cNvSpPr>
              <a:spLocks noChangeShapeType="1"/>
            </p:cNvSpPr>
            <p:nvPr/>
          </p:nvSpPr>
          <p:spPr bwMode="auto">
            <a:xfrm>
              <a:off x="229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8" name="Line 18"/>
            <p:cNvSpPr>
              <a:spLocks noChangeShapeType="1"/>
            </p:cNvSpPr>
            <p:nvPr/>
          </p:nvSpPr>
          <p:spPr bwMode="auto">
            <a:xfrm>
              <a:off x="244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69" name="Line 19"/>
            <p:cNvSpPr>
              <a:spLocks noChangeShapeType="1"/>
            </p:cNvSpPr>
            <p:nvPr/>
          </p:nvSpPr>
          <p:spPr bwMode="auto">
            <a:xfrm>
              <a:off x="258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0" name="Line 20"/>
            <p:cNvSpPr>
              <a:spLocks noChangeShapeType="1"/>
            </p:cNvSpPr>
            <p:nvPr/>
          </p:nvSpPr>
          <p:spPr bwMode="auto">
            <a:xfrm>
              <a:off x="272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1" name="Line 21"/>
            <p:cNvSpPr>
              <a:spLocks noChangeShapeType="1"/>
            </p:cNvSpPr>
            <p:nvPr/>
          </p:nvSpPr>
          <p:spPr bwMode="auto">
            <a:xfrm>
              <a:off x="287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2" name="Line 22"/>
            <p:cNvSpPr>
              <a:spLocks noChangeShapeType="1"/>
            </p:cNvSpPr>
            <p:nvPr/>
          </p:nvSpPr>
          <p:spPr bwMode="auto">
            <a:xfrm>
              <a:off x="301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3" name="Line 23"/>
            <p:cNvSpPr>
              <a:spLocks noChangeShapeType="1"/>
            </p:cNvSpPr>
            <p:nvPr/>
          </p:nvSpPr>
          <p:spPr bwMode="auto">
            <a:xfrm>
              <a:off x="316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4" name="Line 24"/>
            <p:cNvSpPr>
              <a:spLocks noChangeShapeType="1"/>
            </p:cNvSpPr>
            <p:nvPr/>
          </p:nvSpPr>
          <p:spPr bwMode="auto">
            <a:xfrm>
              <a:off x="330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5" name="Line 25"/>
            <p:cNvSpPr>
              <a:spLocks noChangeShapeType="1"/>
            </p:cNvSpPr>
            <p:nvPr/>
          </p:nvSpPr>
          <p:spPr bwMode="auto">
            <a:xfrm>
              <a:off x="344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6" name="Line 26"/>
            <p:cNvSpPr>
              <a:spLocks noChangeShapeType="1"/>
            </p:cNvSpPr>
            <p:nvPr/>
          </p:nvSpPr>
          <p:spPr bwMode="auto">
            <a:xfrm>
              <a:off x="359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7" name="Line 27"/>
            <p:cNvSpPr>
              <a:spLocks noChangeShapeType="1"/>
            </p:cNvSpPr>
            <p:nvPr/>
          </p:nvSpPr>
          <p:spPr bwMode="auto">
            <a:xfrm>
              <a:off x="373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8" name="Line 28"/>
            <p:cNvSpPr>
              <a:spLocks noChangeShapeType="1"/>
            </p:cNvSpPr>
            <p:nvPr/>
          </p:nvSpPr>
          <p:spPr bwMode="auto">
            <a:xfrm>
              <a:off x="388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79" name="Line 29"/>
            <p:cNvSpPr>
              <a:spLocks noChangeShapeType="1"/>
            </p:cNvSpPr>
            <p:nvPr/>
          </p:nvSpPr>
          <p:spPr bwMode="auto">
            <a:xfrm>
              <a:off x="402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0" name="Line 30"/>
            <p:cNvSpPr>
              <a:spLocks noChangeShapeType="1"/>
            </p:cNvSpPr>
            <p:nvPr/>
          </p:nvSpPr>
          <p:spPr bwMode="auto">
            <a:xfrm>
              <a:off x="416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1" name="Line 31"/>
            <p:cNvSpPr>
              <a:spLocks noChangeShapeType="1"/>
            </p:cNvSpPr>
            <p:nvPr/>
          </p:nvSpPr>
          <p:spPr bwMode="auto">
            <a:xfrm>
              <a:off x="431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2" name="Line 32"/>
            <p:cNvSpPr>
              <a:spLocks noChangeShapeType="1"/>
            </p:cNvSpPr>
            <p:nvPr/>
          </p:nvSpPr>
          <p:spPr bwMode="auto">
            <a:xfrm>
              <a:off x="44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3" name="Line 33"/>
            <p:cNvSpPr>
              <a:spLocks noChangeShapeType="1"/>
            </p:cNvSpPr>
            <p:nvPr/>
          </p:nvSpPr>
          <p:spPr bwMode="auto">
            <a:xfrm>
              <a:off x="46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4" name="Line 34"/>
            <p:cNvSpPr>
              <a:spLocks noChangeShapeType="1"/>
            </p:cNvSpPr>
            <p:nvPr/>
          </p:nvSpPr>
          <p:spPr bwMode="auto">
            <a:xfrm>
              <a:off x="47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5" name="Line 35"/>
            <p:cNvSpPr>
              <a:spLocks noChangeShapeType="1"/>
            </p:cNvSpPr>
            <p:nvPr/>
          </p:nvSpPr>
          <p:spPr bwMode="auto">
            <a:xfrm>
              <a:off x="48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6" name="Line 36"/>
            <p:cNvSpPr>
              <a:spLocks noChangeShapeType="1"/>
            </p:cNvSpPr>
            <p:nvPr/>
          </p:nvSpPr>
          <p:spPr bwMode="auto">
            <a:xfrm>
              <a:off x="50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7" name="Line 37"/>
            <p:cNvSpPr>
              <a:spLocks noChangeShapeType="1"/>
            </p:cNvSpPr>
            <p:nvPr/>
          </p:nvSpPr>
          <p:spPr bwMode="auto">
            <a:xfrm>
              <a:off x="517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88" name="Line 38"/>
            <p:cNvSpPr>
              <a:spLocks noChangeShapeType="1"/>
            </p:cNvSpPr>
            <p:nvPr/>
          </p:nvSpPr>
          <p:spPr bwMode="auto">
            <a:xfrm>
              <a:off x="5320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3316" name="Rectangle 39"/>
          <p:cNvSpPr>
            <a:spLocks noChangeArrowheads="1"/>
          </p:cNvSpPr>
          <p:nvPr/>
        </p:nvSpPr>
        <p:spPr bwMode="auto">
          <a:xfrm>
            <a:off x="1702939" y="2660650"/>
            <a:ext cx="1023005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 dirty="0" err="1" smtClean="0">
                <a:solidFill>
                  <a:srgbClr val="000000"/>
                </a:solidFill>
                <a:latin typeface="+mj-lt"/>
              </a:rPr>
              <a:t>Opcode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317" name="Rectangle 40"/>
          <p:cNvSpPr>
            <a:spLocks noChangeArrowheads="1"/>
          </p:cNvSpPr>
          <p:nvPr/>
        </p:nvSpPr>
        <p:spPr bwMode="auto">
          <a:xfrm>
            <a:off x="4820789" y="2660650"/>
            <a:ext cx="492135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Rb</a:t>
            </a:r>
          </a:p>
        </p:txBody>
      </p:sp>
      <p:sp>
        <p:nvSpPr>
          <p:cNvPr id="13318" name="Rectangle 41"/>
          <p:cNvSpPr>
            <a:spLocks noChangeArrowheads="1"/>
          </p:cNvSpPr>
          <p:nvPr/>
        </p:nvSpPr>
        <p:spPr bwMode="auto">
          <a:xfrm>
            <a:off x="3922264" y="2660650"/>
            <a:ext cx="490520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Ra</a:t>
            </a:r>
          </a:p>
        </p:txBody>
      </p:sp>
      <p:sp>
        <p:nvSpPr>
          <p:cNvPr id="13319" name="Rectangle 42"/>
          <p:cNvSpPr>
            <a:spLocks noChangeArrowheads="1"/>
          </p:cNvSpPr>
          <p:nvPr/>
        </p:nvSpPr>
        <p:spPr bwMode="auto">
          <a:xfrm>
            <a:off x="16426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20" name="Rectangle 43"/>
          <p:cNvSpPr>
            <a:spLocks noChangeArrowheads="1"/>
          </p:cNvSpPr>
          <p:nvPr/>
        </p:nvSpPr>
        <p:spPr bwMode="auto">
          <a:xfrm>
            <a:off x="18220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1" name="Rectangle 44"/>
          <p:cNvSpPr>
            <a:spLocks noChangeArrowheads="1"/>
          </p:cNvSpPr>
          <p:nvPr/>
        </p:nvSpPr>
        <p:spPr bwMode="auto">
          <a:xfrm>
            <a:off x="5781226" y="2600325"/>
            <a:ext cx="1170769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(unused)</a:t>
            </a:r>
          </a:p>
        </p:txBody>
      </p:sp>
      <p:sp>
        <p:nvSpPr>
          <p:cNvPr id="13322" name="Rectangle 45"/>
          <p:cNvSpPr>
            <a:spLocks noChangeArrowheads="1"/>
          </p:cNvSpPr>
          <p:nvPr/>
        </p:nvSpPr>
        <p:spPr bwMode="auto">
          <a:xfrm>
            <a:off x="20029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3" name="Rectangle 46"/>
          <p:cNvSpPr>
            <a:spLocks noChangeArrowheads="1"/>
          </p:cNvSpPr>
          <p:nvPr/>
        </p:nvSpPr>
        <p:spPr bwMode="auto">
          <a:xfrm>
            <a:off x="21823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4" name="Rectangle 47"/>
          <p:cNvSpPr>
            <a:spLocks noChangeArrowheads="1"/>
          </p:cNvSpPr>
          <p:nvPr/>
        </p:nvSpPr>
        <p:spPr bwMode="auto">
          <a:xfrm>
            <a:off x="23617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5" name="Rectangle 48"/>
          <p:cNvSpPr>
            <a:spLocks noChangeArrowheads="1"/>
          </p:cNvSpPr>
          <p:nvPr/>
        </p:nvSpPr>
        <p:spPr bwMode="auto">
          <a:xfrm>
            <a:off x="25427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6" name="Rectangle 49"/>
          <p:cNvSpPr>
            <a:spLocks noChangeArrowheads="1"/>
          </p:cNvSpPr>
          <p:nvPr/>
        </p:nvSpPr>
        <p:spPr bwMode="auto">
          <a:xfrm>
            <a:off x="30824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27" name="Rectangle 50"/>
          <p:cNvSpPr>
            <a:spLocks noChangeArrowheads="1"/>
          </p:cNvSpPr>
          <p:nvPr/>
        </p:nvSpPr>
        <p:spPr bwMode="auto">
          <a:xfrm>
            <a:off x="32618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8" name="Rectangle 51"/>
          <p:cNvSpPr>
            <a:spLocks noChangeArrowheads="1"/>
          </p:cNvSpPr>
          <p:nvPr/>
        </p:nvSpPr>
        <p:spPr bwMode="auto">
          <a:xfrm>
            <a:off x="34412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29" name="Rectangle 52"/>
          <p:cNvSpPr>
            <a:spLocks noChangeArrowheads="1"/>
          </p:cNvSpPr>
          <p:nvPr/>
        </p:nvSpPr>
        <p:spPr bwMode="auto">
          <a:xfrm>
            <a:off x="27221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0" name="Rectangle 53"/>
          <p:cNvSpPr>
            <a:spLocks noChangeArrowheads="1"/>
          </p:cNvSpPr>
          <p:nvPr/>
        </p:nvSpPr>
        <p:spPr bwMode="auto">
          <a:xfrm>
            <a:off x="29015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1" name="Rectangle 54"/>
          <p:cNvSpPr>
            <a:spLocks noChangeArrowheads="1"/>
          </p:cNvSpPr>
          <p:nvPr/>
        </p:nvSpPr>
        <p:spPr bwMode="auto">
          <a:xfrm>
            <a:off x="41619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32" name="Rectangle 55"/>
          <p:cNvSpPr>
            <a:spLocks noChangeArrowheads="1"/>
          </p:cNvSpPr>
          <p:nvPr/>
        </p:nvSpPr>
        <p:spPr bwMode="auto">
          <a:xfrm>
            <a:off x="36222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3" name="Rectangle 56"/>
          <p:cNvSpPr>
            <a:spLocks noChangeArrowheads="1"/>
          </p:cNvSpPr>
          <p:nvPr/>
        </p:nvSpPr>
        <p:spPr bwMode="auto">
          <a:xfrm>
            <a:off x="38016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4" name="Rectangle 57"/>
          <p:cNvSpPr>
            <a:spLocks noChangeArrowheads="1"/>
          </p:cNvSpPr>
          <p:nvPr/>
        </p:nvSpPr>
        <p:spPr bwMode="auto">
          <a:xfrm>
            <a:off x="43413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5" name="Rectangle 58"/>
          <p:cNvSpPr>
            <a:spLocks noChangeArrowheads="1"/>
          </p:cNvSpPr>
          <p:nvPr/>
        </p:nvSpPr>
        <p:spPr bwMode="auto">
          <a:xfrm>
            <a:off x="39810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6" name="Rectangle 59"/>
          <p:cNvSpPr>
            <a:spLocks noChangeArrowheads="1"/>
          </p:cNvSpPr>
          <p:nvPr/>
        </p:nvSpPr>
        <p:spPr bwMode="auto">
          <a:xfrm>
            <a:off x="50589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37" name="Rectangle 60"/>
          <p:cNvSpPr>
            <a:spLocks noChangeArrowheads="1"/>
          </p:cNvSpPr>
          <p:nvPr/>
        </p:nvSpPr>
        <p:spPr bwMode="auto">
          <a:xfrm>
            <a:off x="45191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8" name="Rectangle 61"/>
          <p:cNvSpPr>
            <a:spLocks noChangeArrowheads="1"/>
          </p:cNvSpPr>
          <p:nvPr/>
        </p:nvSpPr>
        <p:spPr bwMode="auto">
          <a:xfrm>
            <a:off x="47017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39" name="Rectangle 62"/>
          <p:cNvSpPr>
            <a:spLocks noChangeArrowheads="1"/>
          </p:cNvSpPr>
          <p:nvPr/>
        </p:nvSpPr>
        <p:spPr bwMode="auto">
          <a:xfrm>
            <a:off x="48811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0" name="Rectangle 63"/>
          <p:cNvSpPr>
            <a:spLocks noChangeArrowheads="1"/>
          </p:cNvSpPr>
          <p:nvPr/>
        </p:nvSpPr>
        <p:spPr bwMode="auto">
          <a:xfrm>
            <a:off x="52414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3341" name="Rectangle 64"/>
          <p:cNvSpPr>
            <a:spLocks noChangeArrowheads="1"/>
          </p:cNvSpPr>
          <p:nvPr/>
        </p:nvSpPr>
        <p:spPr bwMode="auto">
          <a:xfrm>
            <a:off x="3082476" y="2660650"/>
            <a:ext cx="469030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Rc</a:t>
            </a:r>
          </a:p>
        </p:txBody>
      </p:sp>
      <p:sp>
        <p:nvSpPr>
          <p:cNvPr id="13342" name="Rectangle 65"/>
          <p:cNvSpPr>
            <a:spLocks noChangeArrowheads="1"/>
          </p:cNvSpPr>
          <p:nvPr/>
        </p:nvSpPr>
        <p:spPr bwMode="auto">
          <a:xfrm>
            <a:off x="68607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3" name="Rectangle 66"/>
          <p:cNvSpPr>
            <a:spLocks noChangeArrowheads="1"/>
          </p:cNvSpPr>
          <p:nvPr/>
        </p:nvSpPr>
        <p:spPr bwMode="auto">
          <a:xfrm>
            <a:off x="70401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4" name="Rectangle 67"/>
          <p:cNvSpPr>
            <a:spLocks noChangeArrowheads="1"/>
          </p:cNvSpPr>
          <p:nvPr/>
        </p:nvSpPr>
        <p:spPr bwMode="auto">
          <a:xfrm>
            <a:off x="72179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5" name="Rectangle 68"/>
          <p:cNvSpPr>
            <a:spLocks noChangeArrowheads="1"/>
          </p:cNvSpPr>
          <p:nvPr/>
        </p:nvSpPr>
        <p:spPr bwMode="auto">
          <a:xfrm>
            <a:off x="63209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6" name="Rectangle 69"/>
          <p:cNvSpPr>
            <a:spLocks noChangeArrowheads="1"/>
          </p:cNvSpPr>
          <p:nvPr/>
        </p:nvSpPr>
        <p:spPr bwMode="auto">
          <a:xfrm>
            <a:off x="649877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7" name="Rectangle 70"/>
          <p:cNvSpPr>
            <a:spLocks noChangeArrowheads="1"/>
          </p:cNvSpPr>
          <p:nvPr/>
        </p:nvSpPr>
        <p:spPr bwMode="auto">
          <a:xfrm>
            <a:off x="66797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8" name="Rectangle 71"/>
          <p:cNvSpPr>
            <a:spLocks noChangeArrowheads="1"/>
          </p:cNvSpPr>
          <p:nvPr/>
        </p:nvSpPr>
        <p:spPr bwMode="auto">
          <a:xfrm>
            <a:off x="5781226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49" name="Rectangle 72"/>
          <p:cNvSpPr>
            <a:spLocks noChangeArrowheads="1"/>
          </p:cNvSpPr>
          <p:nvPr/>
        </p:nvSpPr>
        <p:spPr bwMode="auto">
          <a:xfrm>
            <a:off x="596061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0" name="Rectangle 73"/>
          <p:cNvSpPr>
            <a:spLocks noChangeArrowheads="1"/>
          </p:cNvSpPr>
          <p:nvPr/>
        </p:nvSpPr>
        <p:spPr bwMode="auto">
          <a:xfrm>
            <a:off x="614000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1" name="Rectangle 74"/>
          <p:cNvSpPr>
            <a:spLocks noChangeArrowheads="1"/>
          </p:cNvSpPr>
          <p:nvPr/>
        </p:nvSpPr>
        <p:spPr bwMode="auto">
          <a:xfrm>
            <a:off x="5420864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2" name="Rectangle 75"/>
          <p:cNvSpPr>
            <a:spLocks noChangeArrowheads="1"/>
          </p:cNvSpPr>
          <p:nvPr/>
        </p:nvSpPr>
        <p:spPr bwMode="auto">
          <a:xfrm>
            <a:off x="5600251" y="2241550"/>
            <a:ext cx="325886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3353" name="Rectangle 76"/>
          <p:cNvSpPr>
            <a:spLocks noChangeArrowheads="1"/>
          </p:cNvSpPr>
          <p:nvPr/>
        </p:nvSpPr>
        <p:spPr bwMode="auto">
          <a:xfrm>
            <a:off x="838200" y="1447800"/>
            <a:ext cx="4178353" cy="371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32-bit (4-byte) ADD instruction:</a:t>
            </a:r>
          </a:p>
        </p:txBody>
      </p:sp>
      <p:sp>
        <p:nvSpPr>
          <p:cNvPr id="13354" name="Rectangle 77"/>
          <p:cNvSpPr>
            <a:spLocks noChangeArrowheads="1"/>
          </p:cNvSpPr>
          <p:nvPr/>
        </p:nvSpPr>
        <p:spPr bwMode="auto">
          <a:xfrm>
            <a:off x="838200" y="3886200"/>
            <a:ext cx="7459550" cy="2475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en-US" altLang="ja-JP" sz="2000" dirty="0" smtClean="0">
                <a:latin typeface="+mj-lt"/>
              </a:rPr>
              <a:t>Need </a:t>
            </a:r>
            <a:r>
              <a:rPr lang="en-US" altLang="ja-JP" sz="2000" dirty="0">
                <a:latin typeface="+mj-lt"/>
              </a:rPr>
              <a:t>hardware to: </a:t>
            </a: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FETCH</a:t>
            </a:r>
            <a:r>
              <a:rPr lang="en-US" sz="2000" dirty="0" smtClean="0">
                <a:latin typeface="+mj-lt"/>
              </a:rPr>
              <a:t> (read) 32-bit instruction for the current cycle</a:t>
            </a:r>
            <a:endParaRPr lang="en-US" sz="2000" dirty="0">
              <a:latin typeface="+mj-lt"/>
            </a:endParaRP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DECODE</a:t>
            </a:r>
            <a:r>
              <a:rPr lang="en-US" sz="2000" dirty="0">
                <a:latin typeface="+mj-lt"/>
              </a:rPr>
              <a:t> instruction: ADD, SUB, XOR, etc</a:t>
            </a: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READ</a:t>
            </a:r>
            <a:r>
              <a:rPr lang="en-US" sz="2000" dirty="0">
                <a:latin typeface="+mj-lt"/>
              </a:rPr>
              <a:t> operands (Ra, </a:t>
            </a:r>
            <a:r>
              <a:rPr lang="en-US" sz="2000" dirty="0" err="1">
                <a:latin typeface="+mj-lt"/>
              </a:rPr>
              <a:t>Rb</a:t>
            </a:r>
            <a:r>
              <a:rPr lang="en-US" sz="2000" dirty="0">
                <a:latin typeface="+mj-lt"/>
              </a:rPr>
              <a:t>) from Register </a:t>
            </a:r>
            <a:r>
              <a:rPr lang="en-US" sz="2000" dirty="0" smtClean="0">
                <a:latin typeface="+mj-lt"/>
              </a:rPr>
              <a:t>File</a:t>
            </a:r>
            <a:endParaRPr lang="en-US" sz="2000" dirty="0">
              <a:latin typeface="+mj-lt"/>
            </a:endParaRP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EXECUTE</a:t>
            </a:r>
            <a:r>
              <a:rPr lang="en-US" sz="2000" dirty="0" smtClean="0">
                <a:latin typeface="+mj-lt"/>
              </a:rPr>
              <a:t> operation</a:t>
            </a:r>
            <a:endParaRPr lang="en-US" sz="2000" dirty="0">
              <a:latin typeface="+mj-lt"/>
            </a:endParaRPr>
          </a:p>
          <a:p>
            <a:pPr lvl="1" algn="l" eaLnBrk="0" hangingPunct="0">
              <a:lnSpc>
                <a:spcPct val="130000"/>
              </a:lnSpc>
            </a:pPr>
            <a:r>
              <a:rPr lang="en-US" sz="2000" dirty="0">
                <a:latin typeface="+mj-lt"/>
              </a:rPr>
              <a:t>•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WRITE-BACK</a:t>
            </a:r>
            <a:r>
              <a:rPr lang="en-US" sz="2000" dirty="0" smtClean="0">
                <a:latin typeface="+mj-lt"/>
              </a:rPr>
              <a:t> result into </a:t>
            </a:r>
            <a:r>
              <a:rPr lang="en-US" sz="2000" dirty="0">
                <a:latin typeface="+mj-lt"/>
              </a:rPr>
              <a:t>Register File (</a:t>
            </a:r>
            <a:r>
              <a:rPr lang="en-US" sz="2000" dirty="0" err="1">
                <a:latin typeface="+mj-lt"/>
              </a:rPr>
              <a:t>Rc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31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93329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92163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94631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03712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12793" y="1984368"/>
            <a:ext cx="331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06563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75956" y="1984368"/>
            <a:ext cx="341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16125" y="2286000"/>
            <a:ext cx="1944440" cy="838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16325" y="3352800"/>
            <a:ext cx="2514600" cy="2590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4021" y="3068984"/>
            <a:ext cx="914400" cy="51241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Fetch/Decode</a:t>
            </a:r>
          </a:p>
        </p:txBody>
      </p:sp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2771988" y="3940175"/>
            <a:ext cx="73025" cy="714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>
            <a:off x="2837075" y="4008438"/>
            <a:ext cx="1004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0" name="Freeform 6"/>
          <p:cNvSpPr>
            <a:spLocks/>
          </p:cNvSpPr>
          <p:nvPr/>
        </p:nvSpPr>
        <p:spPr bwMode="auto">
          <a:xfrm>
            <a:off x="3797513" y="3976688"/>
            <a:ext cx="82550" cy="60325"/>
          </a:xfrm>
          <a:custGeom>
            <a:avLst/>
            <a:gdLst>
              <a:gd name="T0" fmla="*/ 2147483647 w 69"/>
              <a:gd name="T1" fmla="*/ 2147483647 h 50"/>
              <a:gd name="T2" fmla="*/ 0 w 69"/>
              <a:gd name="T3" fmla="*/ 2147483647 h 50"/>
              <a:gd name="T4" fmla="*/ 2147483647 w 69"/>
              <a:gd name="T5" fmla="*/ 2147483647 h 50"/>
              <a:gd name="T6" fmla="*/ 0 w 69"/>
              <a:gd name="T7" fmla="*/ 0 h 50"/>
              <a:gd name="T8" fmla="*/ 2147483647 w 69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0"/>
              <a:gd name="T17" fmla="*/ 69 w 69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0">
                <a:moveTo>
                  <a:pt x="69" y="26"/>
                </a:moveTo>
                <a:lnTo>
                  <a:pt x="0" y="50"/>
                </a:lnTo>
                <a:lnTo>
                  <a:pt x="34" y="26"/>
                </a:lnTo>
                <a:lnTo>
                  <a:pt x="0" y="0"/>
                </a:lnTo>
                <a:lnTo>
                  <a:pt x="69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2771988" y="4191000"/>
            <a:ext cx="73025" cy="714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2837075" y="4259263"/>
            <a:ext cx="1004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3" name="Freeform 9"/>
          <p:cNvSpPr>
            <a:spLocks/>
          </p:cNvSpPr>
          <p:nvPr/>
        </p:nvSpPr>
        <p:spPr bwMode="auto">
          <a:xfrm>
            <a:off x="3797513" y="4229100"/>
            <a:ext cx="82550" cy="58738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5"/>
                </a:moveTo>
                <a:lnTo>
                  <a:pt x="0" y="49"/>
                </a:lnTo>
                <a:lnTo>
                  <a:pt x="34" y="25"/>
                </a:lnTo>
                <a:lnTo>
                  <a:pt x="0" y="0"/>
                </a:lnTo>
                <a:lnTo>
                  <a:pt x="6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2781513" y="3530600"/>
            <a:ext cx="69850" cy="698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2845013" y="3598863"/>
            <a:ext cx="10033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6" name="Freeform 12"/>
          <p:cNvSpPr>
            <a:spLocks/>
          </p:cNvSpPr>
          <p:nvPr/>
        </p:nvSpPr>
        <p:spPr bwMode="auto">
          <a:xfrm>
            <a:off x="3803863" y="3568700"/>
            <a:ext cx="82550" cy="58738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6"/>
                </a:moveTo>
                <a:lnTo>
                  <a:pt x="0" y="49"/>
                </a:lnTo>
                <a:lnTo>
                  <a:pt x="34" y="26"/>
                </a:lnTo>
                <a:lnTo>
                  <a:pt x="0" y="0"/>
                </a:lnTo>
                <a:lnTo>
                  <a:pt x="69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3886200" y="3656013"/>
            <a:ext cx="1274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 i="1" dirty="0">
                <a:solidFill>
                  <a:srgbClr val="000000"/>
                </a:solidFill>
                <a:latin typeface="+mj-lt"/>
              </a:rPr>
              <a:t>INSTRUCTION</a:t>
            </a:r>
          </a:p>
          <a:p>
            <a:pPr algn="l" eaLnBrk="0" hangingPunct="0"/>
            <a:r>
              <a:rPr lang="en-US" sz="1400" i="1" dirty="0">
                <a:solidFill>
                  <a:srgbClr val="000000"/>
                </a:solidFill>
                <a:latin typeface="+mj-lt"/>
              </a:rPr>
              <a:t>WORD</a:t>
            </a:r>
          </a:p>
          <a:p>
            <a:pPr algn="l" eaLnBrk="0" hangingPunct="0"/>
            <a:r>
              <a:rPr lang="en-US" sz="1400" i="1" dirty="0">
                <a:solidFill>
                  <a:srgbClr val="000000"/>
                </a:solidFill>
                <a:latin typeface="+mj-lt"/>
              </a:rPr>
              <a:t>FIELDS</a:t>
            </a:r>
            <a:endParaRPr lang="en-US" sz="1400" i="1" dirty="0">
              <a:latin typeface="+mj-lt"/>
            </a:endParaRP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319300" y="2543175"/>
            <a:ext cx="1035050" cy="161925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16125" y="2613025"/>
            <a:ext cx="111125" cy="69850"/>
            <a:chOff x="453" y="1214"/>
            <a:chExt cx="93" cy="59"/>
          </a:xfrm>
        </p:grpSpPr>
        <p:sp>
          <p:nvSpPr>
            <p:cNvPr id="14394" name="Line 16"/>
            <p:cNvSpPr>
              <a:spLocks noChangeShapeType="1"/>
            </p:cNvSpPr>
            <p:nvPr/>
          </p:nvSpPr>
          <p:spPr bwMode="auto">
            <a:xfrm>
              <a:off x="453" y="1214"/>
              <a:ext cx="93" cy="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5" name="Line 17"/>
            <p:cNvSpPr>
              <a:spLocks noChangeShapeType="1"/>
            </p:cNvSpPr>
            <p:nvPr/>
          </p:nvSpPr>
          <p:spPr bwMode="auto">
            <a:xfrm flipV="1">
              <a:off x="453" y="1243"/>
              <a:ext cx="93" cy="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727288" y="2592388"/>
            <a:ext cx="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  </a:t>
            </a:r>
            <a:endParaRPr lang="en-US">
              <a:latin typeface="+mj-lt"/>
            </a:endParaRPr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770150" y="2540000"/>
            <a:ext cx="21542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PC</a:t>
            </a:r>
            <a:endParaRPr lang="en-US">
              <a:latin typeface="+mj-lt"/>
            </a:endParaRPr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706650" y="3152775"/>
            <a:ext cx="260350" cy="195263"/>
          </a:xfrm>
          <a:prstGeom prst="rect">
            <a:avLst/>
          </a:prstGeom>
          <a:solidFill>
            <a:srgbClr val="CC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749513" y="3175000"/>
            <a:ext cx="18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+4</a:t>
            </a:r>
            <a:endParaRPr lang="en-US" sz="1600">
              <a:latin typeface="+mj-lt"/>
            </a:endParaRPr>
          </a:p>
        </p:txBody>
      </p:sp>
      <p:sp>
        <p:nvSpPr>
          <p:cNvPr id="14354" name="Freeform 22"/>
          <p:cNvSpPr>
            <a:spLocks/>
          </p:cNvSpPr>
          <p:nvPr/>
        </p:nvSpPr>
        <p:spPr bwMode="auto">
          <a:xfrm>
            <a:off x="806663" y="3071813"/>
            <a:ext cx="58737" cy="80962"/>
          </a:xfrm>
          <a:custGeom>
            <a:avLst/>
            <a:gdLst>
              <a:gd name="T0" fmla="*/ 2147483647 w 49"/>
              <a:gd name="T1" fmla="*/ 2147483647 h 68"/>
              <a:gd name="T2" fmla="*/ 0 w 49"/>
              <a:gd name="T3" fmla="*/ 0 h 68"/>
              <a:gd name="T4" fmla="*/ 2147483647 w 49"/>
              <a:gd name="T5" fmla="*/ 2147483647 h 68"/>
              <a:gd name="T6" fmla="*/ 2147483647 w 49"/>
              <a:gd name="T7" fmla="*/ 0 h 68"/>
              <a:gd name="T8" fmla="*/ 2147483647 w 49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8"/>
              <a:gd name="T17" fmla="*/ 49 w 49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8">
                <a:moveTo>
                  <a:pt x="25" y="68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5" name="Line 23"/>
          <p:cNvSpPr>
            <a:spLocks noChangeShapeType="1"/>
          </p:cNvSpPr>
          <p:nvPr/>
        </p:nvSpPr>
        <p:spPr bwMode="auto">
          <a:xfrm flipV="1">
            <a:off x="836825" y="2697163"/>
            <a:ext cx="158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6" name="Line 24"/>
          <p:cNvSpPr>
            <a:spLocks noChangeShapeType="1"/>
          </p:cNvSpPr>
          <p:nvPr/>
        </p:nvSpPr>
        <p:spPr bwMode="auto">
          <a:xfrm flipV="1">
            <a:off x="836825" y="3343275"/>
            <a:ext cx="1588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7" name="Line 25"/>
          <p:cNvSpPr>
            <a:spLocks noChangeShapeType="1"/>
          </p:cNvSpPr>
          <p:nvPr/>
        </p:nvSpPr>
        <p:spPr bwMode="auto">
          <a:xfrm flipV="1">
            <a:off x="960745" y="199390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8" name="Line 26"/>
          <p:cNvSpPr>
            <a:spLocks noChangeShapeType="1"/>
          </p:cNvSpPr>
          <p:nvPr/>
        </p:nvSpPr>
        <p:spPr bwMode="auto">
          <a:xfrm flipV="1">
            <a:off x="963825" y="1992312"/>
            <a:ext cx="5222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59" name="Line 27"/>
          <p:cNvSpPr>
            <a:spLocks noChangeShapeType="1"/>
          </p:cNvSpPr>
          <p:nvPr/>
        </p:nvSpPr>
        <p:spPr bwMode="auto">
          <a:xfrm>
            <a:off x="1482938" y="1987550"/>
            <a:ext cx="1587" cy="1428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1" name="Line 29"/>
          <p:cNvSpPr>
            <a:spLocks noChangeShapeType="1"/>
          </p:cNvSpPr>
          <p:nvPr/>
        </p:nvSpPr>
        <p:spPr bwMode="auto">
          <a:xfrm flipH="1">
            <a:off x="833650" y="3411538"/>
            <a:ext cx="6524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2" name="Rectangle 30"/>
          <p:cNvSpPr>
            <a:spLocks noChangeArrowheads="1"/>
          </p:cNvSpPr>
          <p:nvPr/>
        </p:nvSpPr>
        <p:spPr bwMode="auto">
          <a:xfrm>
            <a:off x="2259225" y="2765425"/>
            <a:ext cx="1035050" cy="51752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3" name="Rectangle 31"/>
          <p:cNvSpPr>
            <a:spLocks noChangeArrowheads="1"/>
          </p:cNvSpPr>
          <p:nvPr/>
        </p:nvSpPr>
        <p:spPr bwMode="auto">
          <a:xfrm>
            <a:off x="2443375" y="2811463"/>
            <a:ext cx="83714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Instruction</a:t>
            </a:r>
            <a:endParaRPr lang="en-US" sz="1200">
              <a:latin typeface="+mj-lt"/>
            </a:endParaRPr>
          </a:p>
        </p:txBody>
      </p:sp>
      <p:sp>
        <p:nvSpPr>
          <p:cNvPr id="14364" name="Rectangle 32"/>
          <p:cNvSpPr>
            <a:spLocks noChangeArrowheads="1"/>
          </p:cNvSpPr>
          <p:nvPr/>
        </p:nvSpPr>
        <p:spPr bwMode="auto">
          <a:xfrm>
            <a:off x="2529100" y="2973388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200">
                <a:solidFill>
                  <a:srgbClr val="000000"/>
                </a:solidFill>
                <a:latin typeface="+mj-lt"/>
              </a:rPr>
              <a:t>Memory</a:t>
            </a:r>
            <a:endParaRPr lang="en-US" sz="1200">
              <a:latin typeface="+mj-lt"/>
            </a:endParaRPr>
          </a:p>
        </p:txBody>
      </p:sp>
      <p:sp>
        <p:nvSpPr>
          <p:cNvPr id="14365" name="Rectangle 33"/>
          <p:cNvSpPr>
            <a:spLocks noChangeArrowheads="1"/>
          </p:cNvSpPr>
          <p:nvPr/>
        </p:nvSpPr>
        <p:spPr bwMode="auto">
          <a:xfrm>
            <a:off x="2292563" y="2827338"/>
            <a:ext cx="1087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100">
                <a:solidFill>
                  <a:srgbClr val="000000"/>
                </a:solidFill>
                <a:latin typeface="+mj-lt"/>
              </a:rPr>
              <a:t>A</a:t>
            </a:r>
            <a:endParaRPr lang="en-US">
              <a:latin typeface="+mj-lt"/>
            </a:endParaRPr>
          </a:p>
        </p:txBody>
      </p:sp>
      <p:sp>
        <p:nvSpPr>
          <p:cNvPr id="14366" name="Rectangle 34"/>
          <p:cNvSpPr>
            <a:spLocks noChangeArrowheads="1"/>
          </p:cNvSpPr>
          <p:nvPr/>
        </p:nvSpPr>
        <p:spPr bwMode="auto">
          <a:xfrm>
            <a:off x="2740238" y="3135313"/>
            <a:ext cx="11282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100">
                <a:solidFill>
                  <a:srgbClr val="000000"/>
                </a:solidFill>
                <a:latin typeface="+mj-lt"/>
              </a:rPr>
              <a:t>D</a:t>
            </a:r>
            <a:endParaRPr lang="en-US">
              <a:latin typeface="+mj-lt"/>
            </a:endParaRPr>
          </a:p>
        </p:txBody>
      </p:sp>
      <p:sp>
        <p:nvSpPr>
          <p:cNvPr id="14367" name="Freeform 36"/>
          <p:cNvSpPr>
            <a:spLocks/>
          </p:cNvSpPr>
          <p:nvPr/>
        </p:nvSpPr>
        <p:spPr bwMode="auto">
          <a:xfrm>
            <a:off x="2746588" y="4592638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5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8" name="Line 37"/>
          <p:cNvSpPr>
            <a:spLocks noChangeShapeType="1"/>
          </p:cNvSpPr>
          <p:nvPr/>
        </p:nvSpPr>
        <p:spPr bwMode="auto">
          <a:xfrm>
            <a:off x="2776750" y="3278188"/>
            <a:ext cx="0" cy="135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69" name="Freeform 40"/>
          <p:cNvSpPr>
            <a:spLocks/>
          </p:cNvSpPr>
          <p:nvPr/>
        </p:nvSpPr>
        <p:spPr bwMode="auto">
          <a:xfrm>
            <a:off x="2176675" y="2865438"/>
            <a:ext cx="82550" cy="58737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5"/>
                </a:moveTo>
                <a:lnTo>
                  <a:pt x="0" y="49"/>
                </a:lnTo>
                <a:lnTo>
                  <a:pt x="35" y="25"/>
                </a:lnTo>
                <a:lnTo>
                  <a:pt x="0" y="0"/>
                </a:lnTo>
                <a:lnTo>
                  <a:pt x="6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70" name="Line 41"/>
          <p:cNvSpPr>
            <a:spLocks noChangeShapeType="1"/>
          </p:cNvSpPr>
          <p:nvPr/>
        </p:nvSpPr>
        <p:spPr bwMode="auto">
          <a:xfrm flipH="1">
            <a:off x="833650" y="2895600"/>
            <a:ext cx="13890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060788" y="4675188"/>
            <a:ext cx="1455737" cy="322262"/>
            <a:chOff x="1908" y="2934"/>
            <a:chExt cx="1213" cy="270"/>
          </a:xfrm>
        </p:grpSpPr>
        <p:sp>
          <p:nvSpPr>
            <p:cNvPr id="14392" name="Rectangle 43"/>
            <p:cNvSpPr>
              <a:spLocks noChangeArrowheads="1"/>
            </p:cNvSpPr>
            <p:nvPr/>
          </p:nvSpPr>
          <p:spPr bwMode="auto">
            <a:xfrm>
              <a:off x="1908" y="2934"/>
              <a:ext cx="1213" cy="27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3" name="Rectangle 44"/>
            <p:cNvSpPr>
              <a:spLocks noChangeArrowheads="1"/>
            </p:cNvSpPr>
            <p:nvPr/>
          </p:nvSpPr>
          <p:spPr bwMode="auto">
            <a:xfrm>
              <a:off x="2128" y="2975"/>
              <a:ext cx="972" cy="18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000000"/>
                  </a:solidFill>
                  <a:latin typeface="+mj-lt"/>
                </a:rPr>
                <a:t>Control Logic</a:t>
              </a:r>
              <a:endParaRPr lang="en-US" sz="1400">
                <a:latin typeface="+mj-lt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576725" y="5205413"/>
            <a:ext cx="2621170" cy="420687"/>
            <a:chOff x="2337" y="3377"/>
            <a:chExt cx="2185" cy="350"/>
          </a:xfrm>
        </p:grpSpPr>
        <p:sp>
          <p:nvSpPr>
            <p:cNvPr id="14385" name="Line 46"/>
            <p:cNvSpPr>
              <a:spLocks noChangeShapeType="1"/>
            </p:cNvSpPr>
            <p:nvPr/>
          </p:nvSpPr>
          <p:spPr bwMode="auto">
            <a:xfrm>
              <a:off x="2337" y="3377"/>
              <a:ext cx="60" cy="6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6" name="Line 47"/>
            <p:cNvSpPr>
              <a:spLocks noChangeShapeType="1"/>
            </p:cNvSpPr>
            <p:nvPr/>
          </p:nvSpPr>
          <p:spPr bwMode="auto">
            <a:xfrm>
              <a:off x="2391" y="3434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7" name="Freeform 48"/>
            <p:cNvSpPr>
              <a:spLocks/>
            </p:cNvSpPr>
            <p:nvPr/>
          </p:nvSpPr>
          <p:spPr bwMode="auto">
            <a:xfrm>
              <a:off x="2486" y="3409"/>
              <a:ext cx="69" cy="49"/>
            </a:xfrm>
            <a:custGeom>
              <a:avLst/>
              <a:gdLst>
                <a:gd name="T0" fmla="*/ 69 w 69"/>
                <a:gd name="T1" fmla="*/ 25 h 49"/>
                <a:gd name="T2" fmla="*/ 0 w 69"/>
                <a:gd name="T3" fmla="*/ 49 h 49"/>
                <a:gd name="T4" fmla="*/ 35 w 69"/>
                <a:gd name="T5" fmla="*/ 25 h 49"/>
                <a:gd name="T6" fmla="*/ 0 w 69"/>
                <a:gd name="T7" fmla="*/ 0 h 49"/>
                <a:gd name="T8" fmla="*/ 69 w 69"/>
                <a:gd name="T9" fmla="*/ 2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9"/>
                <a:gd name="T17" fmla="*/ 69 w 6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9">
                  <a:moveTo>
                    <a:pt x="69" y="25"/>
                  </a:moveTo>
                  <a:lnTo>
                    <a:pt x="0" y="49"/>
                  </a:lnTo>
                  <a:lnTo>
                    <a:pt x="35" y="25"/>
                  </a:lnTo>
                  <a:lnTo>
                    <a:pt x="0" y="0"/>
                  </a:lnTo>
                  <a:lnTo>
                    <a:pt x="6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8" name="Line 49"/>
            <p:cNvSpPr>
              <a:spLocks noChangeShapeType="1"/>
            </p:cNvSpPr>
            <p:nvPr/>
          </p:nvSpPr>
          <p:spPr bwMode="auto">
            <a:xfrm>
              <a:off x="2337" y="3647"/>
              <a:ext cx="59" cy="5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89" name="Line 50"/>
            <p:cNvSpPr>
              <a:spLocks noChangeShapeType="1"/>
            </p:cNvSpPr>
            <p:nvPr/>
          </p:nvSpPr>
          <p:spPr bwMode="auto">
            <a:xfrm>
              <a:off x="2391" y="3703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0" name="Freeform 51"/>
            <p:cNvSpPr>
              <a:spLocks/>
            </p:cNvSpPr>
            <p:nvPr/>
          </p:nvSpPr>
          <p:spPr bwMode="auto">
            <a:xfrm>
              <a:off x="2486" y="3678"/>
              <a:ext cx="69" cy="49"/>
            </a:xfrm>
            <a:custGeom>
              <a:avLst/>
              <a:gdLst>
                <a:gd name="T0" fmla="*/ 69 w 69"/>
                <a:gd name="T1" fmla="*/ 25 h 49"/>
                <a:gd name="T2" fmla="*/ 0 w 69"/>
                <a:gd name="T3" fmla="*/ 49 h 49"/>
                <a:gd name="T4" fmla="*/ 35 w 69"/>
                <a:gd name="T5" fmla="*/ 25 h 49"/>
                <a:gd name="T6" fmla="*/ 0 w 69"/>
                <a:gd name="T7" fmla="*/ 0 h 49"/>
                <a:gd name="T8" fmla="*/ 69 w 69"/>
                <a:gd name="T9" fmla="*/ 2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9"/>
                <a:gd name="T17" fmla="*/ 69 w 6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9">
                  <a:moveTo>
                    <a:pt x="69" y="25"/>
                  </a:moveTo>
                  <a:lnTo>
                    <a:pt x="0" y="49"/>
                  </a:lnTo>
                  <a:lnTo>
                    <a:pt x="35" y="25"/>
                  </a:lnTo>
                  <a:lnTo>
                    <a:pt x="0" y="0"/>
                  </a:lnTo>
                  <a:lnTo>
                    <a:pt x="6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91" name="Rectangle 52"/>
            <p:cNvSpPr>
              <a:spLocks noChangeArrowheads="1"/>
            </p:cNvSpPr>
            <p:nvPr/>
          </p:nvSpPr>
          <p:spPr bwMode="auto">
            <a:xfrm>
              <a:off x="2788" y="3403"/>
              <a:ext cx="173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i="1">
                  <a:solidFill>
                    <a:srgbClr val="000000"/>
                  </a:solidFill>
                  <a:latin typeface="+mj-lt"/>
                </a:rPr>
                <a:t>CONTROL SIGNALS</a:t>
              </a:r>
              <a:endParaRPr lang="en-US" sz="1600" i="1">
                <a:latin typeface="+mj-lt"/>
              </a:endParaRPr>
            </a:p>
          </p:txBody>
        </p:sp>
      </p:grpSp>
      <p:sp>
        <p:nvSpPr>
          <p:cNvPr id="14373" name="Line 53"/>
          <p:cNvSpPr>
            <a:spLocks noChangeShapeType="1"/>
          </p:cNvSpPr>
          <p:nvPr/>
        </p:nvSpPr>
        <p:spPr bwMode="auto">
          <a:xfrm>
            <a:off x="2557675" y="5002213"/>
            <a:ext cx="1588" cy="709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74" name="Line 54"/>
          <p:cNvSpPr>
            <a:spLocks noChangeShapeType="1"/>
          </p:cNvSpPr>
          <p:nvPr/>
        </p:nvSpPr>
        <p:spPr bwMode="auto">
          <a:xfrm>
            <a:off x="1160675" y="2533650"/>
            <a:ext cx="1588" cy="174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375" name="Rectangle 55"/>
          <p:cNvSpPr>
            <a:spLocks noChangeArrowheads="1"/>
          </p:cNvSpPr>
          <p:nvPr/>
        </p:nvSpPr>
        <p:spPr bwMode="auto">
          <a:xfrm>
            <a:off x="1192425" y="2563813"/>
            <a:ext cx="14314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000000"/>
                </a:solidFill>
                <a:latin typeface="+mj-lt"/>
              </a:rPr>
              <a:t>00</a:t>
            </a:r>
            <a:endParaRPr lang="en-US">
              <a:latin typeface="+mj-lt"/>
            </a:endParaRPr>
          </a:p>
        </p:txBody>
      </p:sp>
      <p:sp>
        <p:nvSpPr>
          <p:cNvPr id="14376" name="Rectangle 56"/>
          <p:cNvSpPr>
            <a:spLocks noChangeArrowheads="1"/>
          </p:cNvSpPr>
          <p:nvPr/>
        </p:nvSpPr>
        <p:spPr bwMode="auto">
          <a:xfrm>
            <a:off x="2819400" y="4509701"/>
            <a:ext cx="11147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solidFill>
                  <a:srgbClr val="FF0000"/>
                </a:solidFill>
                <a:latin typeface="+mj-lt"/>
              </a:rPr>
              <a:t>OPCODE: ID[31:26]</a:t>
            </a:r>
          </a:p>
        </p:txBody>
      </p:sp>
      <p:sp>
        <p:nvSpPr>
          <p:cNvPr id="14377" name="Text Box 57"/>
          <p:cNvSpPr txBox="1">
            <a:spLocks noChangeArrowheads="1"/>
          </p:cNvSpPr>
          <p:nvPr/>
        </p:nvSpPr>
        <p:spPr bwMode="auto">
          <a:xfrm>
            <a:off x="5105400" y="1752600"/>
            <a:ext cx="3886200" cy="381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 eaLnBrk="0" hangingPunct="0">
              <a:lnSpc>
                <a:spcPct val="110000"/>
              </a:lnSpc>
              <a:buFontTx/>
              <a:buChar char="•"/>
              <a:tabLst>
                <a:tab pos="119063" algn="l"/>
              </a:tabLst>
            </a:pPr>
            <a:r>
              <a:rPr lang="en-US" sz="2000" dirty="0" smtClean="0">
                <a:latin typeface="+mj-lt"/>
              </a:rPr>
              <a:t>Use </a:t>
            </a:r>
            <a:r>
              <a:rPr lang="en-US" sz="2000" dirty="0">
                <a:latin typeface="+mj-lt"/>
              </a:rPr>
              <a:t>PC as memory address</a:t>
            </a:r>
          </a:p>
          <a:p>
            <a:pPr marL="228600" indent="-228600" algn="l" eaLnBrk="0" hangingPunct="0">
              <a:lnSpc>
                <a:spcPct val="110000"/>
              </a:lnSpc>
              <a:buFontTx/>
              <a:buChar char="•"/>
            </a:pPr>
            <a:r>
              <a:rPr lang="en-US" sz="2000" dirty="0" smtClean="0">
                <a:latin typeface="+mj-lt"/>
              </a:rPr>
              <a:t>Add </a:t>
            </a:r>
            <a:r>
              <a:rPr lang="en-US" sz="2000" dirty="0">
                <a:latin typeface="+mj-lt"/>
              </a:rPr>
              <a:t>4 to PC, load new value at </a:t>
            </a:r>
            <a:r>
              <a:rPr lang="en-US" sz="2000" dirty="0" smtClean="0">
                <a:latin typeface="+mj-lt"/>
              </a:rPr>
              <a:t>end </a:t>
            </a:r>
            <a:r>
              <a:rPr lang="en-US" sz="2000" dirty="0">
                <a:latin typeface="+mj-lt"/>
              </a:rPr>
              <a:t>of cycle</a:t>
            </a:r>
          </a:p>
          <a:p>
            <a:pPr marL="228600" indent="-228600" algn="l" eaLnBrk="0" hangingPunct="0">
              <a:lnSpc>
                <a:spcPct val="110000"/>
              </a:lnSpc>
              <a:buFontTx/>
              <a:buChar char="•"/>
            </a:pPr>
            <a:r>
              <a:rPr lang="en-US" sz="2000" dirty="0" smtClean="0">
                <a:latin typeface="+mj-lt"/>
              </a:rPr>
              <a:t>Fetch </a:t>
            </a:r>
            <a:r>
              <a:rPr lang="en-US" sz="2000" dirty="0">
                <a:latin typeface="+mj-lt"/>
              </a:rPr>
              <a:t>instruction from </a:t>
            </a:r>
            <a:r>
              <a:rPr lang="en-US" sz="2000" dirty="0" smtClean="0">
                <a:latin typeface="+mj-lt"/>
              </a:rPr>
              <a:t>memory</a:t>
            </a:r>
          </a:p>
          <a:p>
            <a:pPr lvl="1" indent="-228600" eaLnBrk="0" hangingPunct="0">
              <a:lnSpc>
                <a:spcPct val="110000"/>
              </a:lnSpc>
              <a:buFontTx/>
              <a:buChar char="•"/>
              <a:tabLst>
                <a:tab pos="457200" algn="l"/>
              </a:tabLst>
            </a:pPr>
            <a:r>
              <a:rPr lang="en-US" sz="2000" dirty="0" smtClean="0">
                <a:latin typeface="+mj-lt"/>
              </a:rPr>
              <a:t>Use </a:t>
            </a:r>
            <a:r>
              <a:rPr lang="en-US" sz="2000" dirty="0">
                <a:latin typeface="+mj-lt"/>
              </a:rPr>
              <a:t>some instruction fields </a:t>
            </a:r>
            <a:r>
              <a:rPr lang="en-US" sz="2000" dirty="0" smtClean="0">
                <a:latin typeface="+mj-lt"/>
              </a:rPr>
              <a:t>directly </a:t>
            </a:r>
            <a:r>
              <a:rPr lang="en-US" sz="2000" dirty="0">
                <a:latin typeface="+mj-lt"/>
              </a:rPr>
              <a:t>(register numbers, </a:t>
            </a:r>
            <a:r>
              <a:rPr lang="en-US" sz="2000" dirty="0" smtClean="0">
                <a:latin typeface="+mj-lt"/>
              </a:rPr>
              <a:t>16-bit constant)</a:t>
            </a:r>
          </a:p>
          <a:p>
            <a:pPr lvl="1" indent="-228600" eaLnBrk="0" hangingPunct="0">
              <a:lnSpc>
                <a:spcPct val="110000"/>
              </a:lnSpc>
              <a:buFontTx/>
              <a:buChar char="•"/>
              <a:tabLst>
                <a:tab pos="457200" algn="l"/>
              </a:tabLst>
            </a:pPr>
            <a:r>
              <a:rPr lang="en-US" sz="2000" dirty="0" smtClean="0">
                <a:latin typeface="+mj-lt"/>
              </a:rPr>
              <a:t>Use </a:t>
            </a:r>
            <a:r>
              <a:rPr lang="en-US" sz="2000" dirty="0">
                <a:latin typeface="+mj-lt"/>
              </a:rPr>
              <a:t>bits </a:t>
            </a:r>
            <a:r>
              <a:rPr lang="en-US" sz="2000" dirty="0" smtClean="0">
                <a:latin typeface="+mj-lt"/>
              </a:rPr>
              <a:t>[31</a:t>
            </a:r>
            <a:r>
              <a:rPr lang="en-US" sz="2000" dirty="0">
                <a:latin typeface="+mj-lt"/>
              </a:rPr>
              <a:t>:</a:t>
            </a:r>
            <a:r>
              <a:rPr lang="en-US" sz="2000" dirty="0" smtClean="0">
                <a:latin typeface="+mj-lt"/>
              </a:rPr>
              <a:t>26] </a:t>
            </a:r>
            <a:r>
              <a:rPr lang="en-US" sz="2000" dirty="0">
                <a:latin typeface="+mj-lt"/>
              </a:rPr>
              <a:t>to </a:t>
            </a:r>
            <a:r>
              <a:rPr lang="en-US" sz="2000" dirty="0" smtClean="0">
                <a:latin typeface="+mj-lt"/>
              </a:rPr>
              <a:t>generate </a:t>
            </a:r>
            <a:r>
              <a:rPr lang="en-US" sz="2000" dirty="0">
                <a:latin typeface="+mj-lt"/>
              </a:rPr>
              <a:t>control signals</a:t>
            </a:r>
          </a:p>
        </p:txBody>
      </p:sp>
      <p:sp>
        <p:nvSpPr>
          <p:cNvPr id="14378" name="Line 58"/>
          <p:cNvSpPr>
            <a:spLocks noChangeShapeType="1"/>
          </p:cNvSpPr>
          <p:nvPr/>
        </p:nvSpPr>
        <p:spPr bwMode="auto">
          <a:xfrm>
            <a:off x="1109875" y="3352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379" name="Text Box 59"/>
          <p:cNvSpPr txBox="1">
            <a:spLocks noChangeArrowheads="1"/>
          </p:cNvSpPr>
          <p:nvPr/>
        </p:nvSpPr>
        <p:spPr bwMode="auto">
          <a:xfrm>
            <a:off x="1025738" y="3506788"/>
            <a:ext cx="337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32</a:t>
            </a:r>
          </a:p>
        </p:txBody>
      </p:sp>
      <p:sp>
        <p:nvSpPr>
          <p:cNvPr id="14380" name="Line 60"/>
          <p:cNvSpPr>
            <a:spLocks noChangeShapeType="1"/>
          </p:cNvSpPr>
          <p:nvPr/>
        </p:nvSpPr>
        <p:spPr bwMode="auto">
          <a:xfrm>
            <a:off x="1795675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381" name="Text Box 61"/>
          <p:cNvSpPr txBox="1">
            <a:spLocks noChangeArrowheads="1"/>
          </p:cNvSpPr>
          <p:nvPr/>
        </p:nvSpPr>
        <p:spPr bwMode="auto">
          <a:xfrm>
            <a:off x="1711538" y="2973388"/>
            <a:ext cx="337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32</a:t>
            </a:r>
          </a:p>
        </p:txBody>
      </p:sp>
      <p:sp>
        <p:nvSpPr>
          <p:cNvPr id="14382" name="Line 62"/>
          <p:cNvSpPr>
            <a:spLocks noChangeShapeType="1"/>
          </p:cNvSpPr>
          <p:nvPr/>
        </p:nvSpPr>
        <p:spPr bwMode="auto">
          <a:xfrm>
            <a:off x="2718013" y="3352800"/>
            <a:ext cx="144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383" name="Text Box 63"/>
          <p:cNvSpPr txBox="1">
            <a:spLocks noChangeArrowheads="1"/>
          </p:cNvSpPr>
          <p:nvPr/>
        </p:nvSpPr>
        <p:spPr bwMode="auto">
          <a:xfrm>
            <a:off x="2786275" y="3354388"/>
            <a:ext cx="337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32</a:t>
            </a:r>
          </a:p>
        </p:txBody>
      </p:sp>
      <p:sp>
        <p:nvSpPr>
          <p:cNvPr id="14384" name="Text Box 64"/>
          <p:cNvSpPr txBox="1">
            <a:spLocks noChangeArrowheads="1"/>
          </p:cNvSpPr>
          <p:nvPr/>
        </p:nvSpPr>
        <p:spPr bwMode="auto">
          <a:xfrm>
            <a:off x="609600" y="914400"/>
            <a:ext cx="7914810" cy="8207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med"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sz="2000" dirty="0">
                <a:latin typeface="+mj-lt"/>
              </a:rPr>
              <a:t>Use a counter to FETCH the next instruction:  PROGRAM COUNTER (PC)</a:t>
            </a:r>
          </a:p>
        </p:txBody>
      </p:sp>
      <p:sp>
        <p:nvSpPr>
          <p:cNvPr id="68" name="Freeform 87"/>
          <p:cNvSpPr>
            <a:spLocks/>
          </p:cNvSpPr>
          <p:nvPr/>
        </p:nvSpPr>
        <p:spPr bwMode="auto">
          <a:xfrm>
            <a:off x="544725" y="2209800"/>
            <a:ext cx="6080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5" name="Group 91"/>
          <p:cNvGrpSpPr>
            <a:grpSpLocks/>
          </p:cNvGrpSpPr>
          <p:nvPr/>
        </p:nvGrpSpPr>
        <p:grpSpPr bwMode="auto">
          <a:xfrm>
            <a:off x="716274" y="2209800"/>
            <a:ext cx="269875" cy="92075"/>
            <a:chOff x="3195" y="2316"/>
            <a:chExt cx="170" cy="58"/>
          </a:xfrm>
          <a:noFill/>
        </p:grpSpPr>
        <p:sp>
          <p:nvSpPr>
            <p:cNvPr id="66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0</a:t>
              </a:r>
              <a:endParaRPr lang="en-US"/>
            </a:p>
          </p:txBody>
        </p:sp>
        <p:sp>
          <p:nvSpPr>
            <p:cNvPr id="67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600">
                  <a:latin typeface="Helvetica" pitchFamily="-84" charset="0"/>
                </a:rPr>
                <a:t>1</a:t>
              </a:r>
              <a:endParaRPr lang="en-US"/>
            </a:p>
          </p:txBody>
        </p:sp>
      </p:grpSp>
      <p:sp>
        <p:nvSpPr>
          <p:cNvPr id="69" name="Freeform 28"/>
          <p:cNvSpPr>
            <a:spLocks/>
          </p:cNvSpPr>
          <p:nvPr/>
        </p:nvSpPr>
        <p:spPr bwMode="auto">
          <a:xfrm>
            <a:off x="930488" y="21367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 flipH="1" flipV="1">
            <a:off x="849525" y="2320925"/>
            <a:ext cx="4857" cy="2072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1" name="Freeform 28"/>
          <p:cNvSpPr>
            <a:spLocks/>
          </p:cNvSpPr>
          <p:nvPr/>
        </p:nvSpPr>
        <p:spPr bwMode="auto">
          <a:xfrm>
            <a:off x="824125" y="24669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 flipV="1">
            <a:off x="738495" y="1987550"/>
            <a:ext cx="3080" cy="2041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3" name="Freeform 28"/>
          <p:cNvSpPr>
            <a:spLocks/>
          </p:cNvSpPr>
          <p:nvPr/>
        </p:nvSpPr>
        <p:spPr bwMode="auto">
          <a:xfrm>
            <a:off x="708238" y="213042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4" name="Text Box 61"/>
          <p:cNvSpPr txBox="1">
            <a:spLocks noChangeArrowheads="1"/>
          </p:cNvSpPr>
          <p:nvPr/>
        </p:nvSpPr>
        <p:spPr bwMode="auto">
          <a:xfrm>
            <a:off x="498157" y="1752600"/>
            <a:ext cx="4924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900">
                <a:latin typeface="+mj-lt"/>
              </a:rPr>
              <a:t>Reset</a:t>
            </a:r>
          </a:p>
        </p:txBody>
      </p:sp>
      <p:sp>
        <p:nvSpPr>
          <p:cNvPr id="75" name="Text Box 61"/>
          <p:cNvSpPr txBox="1">
            <a:spLocks noChangeArrowheads="1"/>
          </p:cNvSpPr>
          <p:nvPr/>
        </p:nvSpPr>
        <p:spPr bwMode="auto">
          <a:xfrm>
            <a:off x="87525" y="2177534"/>
            <a:ext cx="4411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600">
                <a:latin typeface="Helvetica"/>
                <a:cs typeface="Helvetica"/>
              </a:rPr>
              <a:t>RESET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475" y="2266950"/>
            <a:ext cx="133350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reeform 28"/>
          <p:cNvSpPr>
            <a:spLocks/>
          </p:cNvSpPr>
          <p:nvPr/>
        </p:nvSpPr>
        <p:spPr bwMode="auto">
          <a:xfrm rot="16200000">
            <a:off x="524089" y="2225675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6" name="Rectangle 54"/>
          <p:cNvSpPr>
            <a:spLocks noChangeArrowheads="1"/>
          </p:cNvSpPr>
          <p:nvPr/>
        </p:nvSpPr>
        <p:spPr bwMode="auto">
          <a:xfrm>
            <a:off x="2286000" y="3290501"/>
            <a:ext cx="41686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>
                <a:latin typeface="Helvetica"/>
              </a:rPr>
              <a:t>ID[31:0]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2" grpId="0" animBg="1"/>
      <p:bldP spid="62" grpId="1" animBg="1"/>
      <p:bldP spid="1437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 cmpd="sng">
          <a:solidFill>
            <a:srgbClr val="000000"/>
          </a:solidFill>
          <a:headEnd type="none"/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3453</Words>
  <Application>Microsoft Macintosh PowerPoint</Application>
  <PresentationFormat>On-screen Show (4:3)</PresentationFormat>
  <Paragraphs>1925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Bookman Old Style</vt:lpstr>
      <vt:lpstr>Calibri</vt:lpstr>
      <vt:lpstr>Comic Sans MS</vt:lpstr>
      <vt:lpstr>Consolas</vt:lpstr>
      <vt:lpstr>Gill Sans MT</vt:lpstr>
      <vt:lpstr>Helvetica</vt:lpstr>
      <vt:lpstr>ＭＳ Ｐゴシック</vt:lpstr>
      <vt:lpstr>Symbol</vt:lpstr>
      <vt:lpstr>Tekton</vt:lpstr>
      <vt:lpstr>Trebuchet MS</vt:lpstr>
      <vt:lpstr>Wingdings</vt:lpstr>
      <vt:lpstr>Office Theme</vt:lpstr>
      <vt:lpstr>Equation</vt:lpstr>
      <vt:lpstr>13. Building the Beta</vt:lpstr>
      <vt:lpstr>CPU Design Tradeoffs</vt:lpstr>
      <vt:lpstr>Processor Performance</vt:lpstr>
      <vt:lpstr>Reminder: Beta ISA</vt:lpstr>
      <vt:lpstr>Approach: Incremental Featurism</vt:lpstr>
      <vt:lpstr>Multi-Ported Register File</vt:lpstr>
      <vt:lpstr>Register File Timing</vt:lpstr>
      <vt:lpstr>ALU Instructions</vt:lpstr>
      <vt:lpstr>Instruction Fetch/Decode</vt:lpstr>
      <vt:lpstr>ALU Op Datapath</vt:lpstr>
      <vt:lpstr>ALU Op Datapath</vt:lpstr>
      <vt:lpstr>ALU Operations (with constant)</vt:lpstr>
      <vt:lpstr>ALU Operations (with constant)</vt:lpstr>
      <vt:lpstr>Load Instruction</vt:lpstr>
      <vt:lpstr>Load Instruction</vt:lpstr>
      <vt:lpstr>Store Instruction</vt:lpstr>
      <vt:lpstr>Store Instruction</vt:lpstr>
      <vt:lpstr>JMP Instruction</vt:lpstr>
      <vt:lpstr>JMP Instruction</vt:lpstr>
      <vt:lpstr>BEQ/BNE Instructions</vt:lpstr>
      <vt:lpstr>BEQ/BNE Instructions</vt:lpstr>
      <vt:lpstr>Load Relative Instruction</vt:lpstr>
      <vt:lpstr>LDR Instruction</vt:lpstr>
      <vt:lpstr>LDR Instruction</vt:lpstr>
      <vt:lpstr>Exceptions</vt:lpstr>
      <vt:lpstr>Exception Processing</vt:lpstr>
      <vt:lpstr>Exception Implementation</vt:lpstr>
      <vt:lpstr>Exceptions</vt:lpstr>
      <vt:lpstr>Exceptions</vt:lpstr>
      <vt:lpstr>Beta: Our “Final Answer”</vt:lpstr>
      <vt:lpstr>Control Logic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394</cp:revision>
  <cp:lastPrinted>2015-12-17T18:46:03Z</cp:lastPrinted>
  <dcterms:created xsi:type="dcterms:W3CDTF">2010-02-03T13:36:01Z</dcterms:created>
  <dcterms:modified xsi:type="dcterms:W3CDTF">2017-07-06T00:20:20Z</dcterms:modified>
</cp:coreProperties>
</file>